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64" r:id="rId3"/>
    <p:sldId id="271" r:id="rId4"/>
    <p:sldId id="265" r:id="rId5"/>
    <p:sldId id="257" r:id="rId6"/>
    <p:sldId id="326" r:id="rId7"/>
    <p:sldId id="281" r:id="rId8"/>
    <p:sldId id="261" r:id="rId9"/>
    <p:sldId id="301" r:id="rId10"/>
    <p:sldId id="268" r:id="rId11"/>
    <p:sldId id="276" r:id="rId12"/>
    <p:sldId id="321" r:id="rId13"/>
    <p:sldId id="322" r:id="rId14"/>
    <p:sldId id="293" r:id="rId15"/>
    <p:sldId id="323" r:id="rId16"/>
    <p:sldId id="324" r:id="rId17"/>
    <p:sldId id="325" r:id="rId18"/>
    <p:sldId id="316" r:id="rId19"/>
    <p:sldId id="315" r:id="rId20"/>
    <p:sldId id="317" r:id="rId21"/>
    <p:sldId id="318" r:id="rId22"/>
    <p:sldId id="319" r:id="rId23"/>
    <p:sldId id="299" r:id="rId24"/>
    <p:sldId id="291" r:id="rId25"/>
    <p:sldId id="289" r:id="rId26"/>
    <p:sldId id="292" r:id="rId27"/>
    <p:sldId id="290" r:id="rId28"/>
    <p:sldId id="287" r:id="rId29"/>
    <p:sldId id="309" r:id="rId30"/>
    <p:sldId id="310" r:id="rId31"/>
    <p:sldId id="313" r:id="rId32"/>
    <p:sldId id="314" r:id="rId33"/>
    <p:sldId id="295" r:id="rId34"/>
    <p:sldId id="270" r:id="rId35"/>
    <p:sldId id="259" r:id="rId36"/>
    <p:sldId id="300" r:id="rId3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EAF6"/>
    <a:srgbClr val="80808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56" autoAdjust="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sorterViewPr>
    <p:cViewPr>
      <p:scale>
        <a:sx n="100" d="100"/>
        <a:sy n="100" d="100"/>
      </p:scale>
      <p:origin x="0" y="1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2DD2CC-C6D9-4A85-9F70-1426BA77F715}" type="datetimeFigureOut">
              <a:rPr lang="it-IT" smtClean="0"/>
              <a:t>09/05/2014</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22CDC3-9158-4EA2-991C-9CFF216D4DC8}" type="slidenum">
              <a:rPr lang="it-IT" smtClean="0"/>
              <a:t>‹N›</a:t>
            </a:fld>
            <a:endParaRPr lang="it-IT"/>
          </a:p>
        </p:txBody>
      </p:sp>
    </p:spTree>
    <p:extLst>
      <p:ext uri="{BB962C8B-B14F-4D97-AF65-F5344CB8AC3E}">
        <p14:creationId xmlns:p14="http://schemas.microsoft.com/office/powerpoint/2010/main" val="36311293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ltLang="it-IT" smtClean="0">
              <a:latin typeface="Times New Roman" pitchFamily="18"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FRECCIA GIALLA: corpo calloso assente</a:t>
            </a:r>
          </a:p>
          <a:p>
            <a:r>
              <a:rPr lang="it-IT" dirty="0" smtClean="0"/>
              <a:t>FRECCE VERDI:</a:t>
            </a:r>
            <a:r>
              <a:rPr lang="it-IT" baseline="0" dirty="0" smtClean="0"/>
              <a:t> “</a:t>
            </a:r>
            <a:r>
              <a:rPr lang="it-IT" baseline="0" dirty="0" err="1" smtClean="0"/>
              <a:t>colpocefalia</a:t>
            </a:r>
            <a:r>
              <a:rPr lang="it-IT" baseline="0" dirty="0" smtClean="0"/>
              <a:t>” con tipico decorso parallelo dei ventricoli laterali </a:t>
            </a:r>
          </a:p>
          <a:p>
            <a:r>
              <a:rPr lang="it-IT" baseline="0" dirty="0" smtClean="0"/>
              <a:t>FRECCE ROSSE: corni frontali “a candelabro” (o “a corna di toro”), per la presenza di fasci di </a:t>
            </a:r>
            <a:r>
              <a:rPr lang="it-IT" baseline="0" dirty="0" err="1" smtClean="0"/>
              <a:t>Probst</a:t>
            </a:r>
            <a:endParaRPr lang="it-IT" dirty="0"/>
          </a:p>
        </p:txBody>
      </p:sp>
      <p:sp>
        <p:nvSpPr>
          <p:cNvPr id="4" name="Segnaposto numero diapositiva 3"/>
          <p:cNvSpPr>
            <a:spLocks noGrp="1"/>
          </p:cNvSpPr>
          <p:nvPr>
            <p:ph type="sldNum" sz="quarter" idx="10"/>
          </p:nvPr>
        </p:nvSpPr>
        <p:spPr/>
        <p:txBody>
          <a:bodyPr/>
          <a:lstStyle/>
          <a:p>
            <a:fld id="{CF8F06B0-0397-4F98-9190-493405A14621}" type="slidenum">
              <a:rPr lang="it-IT" smtClean="0"/>
              <a:pPr/>
              <a:t>31</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FRECCIA GIALLA: corpo calloso assente</a:t>
            </a:r>
          </a:p>
          <a:p>
            <a:r>
              <a:rPr lang="it-IT" dirty="0" smtClean="0"/>
              <a:t>FRECCE VERDI:</a:t>
            </a:r>
            <a:r>
              <a:rPr lang="it-IT" baseline="0" dirty="0" smtClean="0"/>
              <a:t> tipico decorso parallelo dei ventricoli laterali </a:t>
            </a:r>
          </a:p>
          <a:p>
            <a:r>
              <a:rPr lang="it-IT" baseline="0" dirty="0" smtClean="0"/>
              <a:t>FRECCE ROSSE fasci di </a:t>
            </a:r>
            <a:r>
              <a:rPr lang="it-IT" baseline="0" dirty="0" err="1" smtClean="0"/>
              <a:t>Probst</a:t>
            </a:r>
            <a:endParaRPr lang="it-IT" dirty="0"/>
          </a:p>
        </p:txBody>
      </p:sp>
      <p:sp>
        <p:nvSpPr>
          <p:cNvPr id="4" name="Segnaposto numero diapositiva 3"/>
          <p:cNvSpPr>
            <a:spLocks noGrp="1"/>
          </p:cNvSpPr>
          <p:nvPr>
            <p:ph type="sldNum" sz="quarter" idx="10"/>
          </p:nvPr>
        </p:nvSpPr>
        <p:spPr/>
        <p:txBody>
          <a:bodyPr/>
          <a:lstStyle/>
          <a:p>
            <a:fld id="{CF8F06B0-0397-4F98-9190-493405A14621}" type="slidenum">
              <a:rPr lang="it-IT" smtClean="0">
                <a:solidFill>
                  <a:prstClr val="black"/>
                </a:solidFill>
              </a:rPr>
              <a:pPr/>
              <a:t>32</a:t>
            </a:fld>
            <a:endParaRPr lang="it-IT">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A96C20B-1721-4E7E-B516-973AD241E9FA}" type="datetimeFigureOut">
              <a:rPr lang="it-IT" smtClean="0"/>
              <a:t>09/05/2014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145495293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A96C20B-1721-4E7E-B516-973AD241E9FA}" type="datetimeFigureOut">
              <a:rPr lang="it-IT" smtClean="0"/>
              <a:t>09/05/2014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2317740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A96C20B-1721-4E7E-B516-973AD241E9FA}" type="datetimeFigureOut">
              <a:rPr lang="it-IT" smtClean="0"/>
              <a:t>09/05/2014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1770580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A96C20B-1721-4E7E-B516-973AD241E9FA}" type="datetimeFigureOut">
              <a:rPr lang="it-IT" smtClean="0"/>
              <a:t>09/05/2014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3820393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A96C20B-1721-4E7E-B516-973AD241E9FA}" type="datetimeFigureOut">
              <a:rPr lang="it-IT" smtClean="0"/>
              <a:t>09/05/2014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255247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A96C20B-1721-4E7E-B516-973AD241E9FA}" type="datetimeFigureOut">
              <a:rPr lang="it-IT" smtClean="0"/>
              <a:t>09/05/2014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2994316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A96C20B-1721-4E7E-B516-973AD241E9FA}" type="datetimeFigureOut">
              <a:rPr lang="it-IT" smtClean="0"/>
              <a:t>09/05/2014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54453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A96C20B-1721-4E7E-B516-973AD241E9FA}" type="datetimeFigureOut">
              <a:rPr lang="it-IT" smtClean="0"/>
              <a:t>09/05/2014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3177701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A96C20B-1721-4E7E-B516-973AD241E9FA}" type="datetimeFigureOut">
              <a:rPr lang="it-IT" smtClean="0"/>
              <a:t>09/05/2014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44963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A96C20B-1721-4E7E-B516-973AD241E9FA}" type="datetimeFigureOut">
              <a:rPr lang="it-IT" smtClean="0"/>
              <a:t>09/05/2014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3993809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A96C20B-1721-4E7E-B516-973AD241E9FA}" type="datetimeFigureOut">
              <a:rPr lang="it-IT" smtClean="0"/>
              <a:t>09/05/2014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9149599-3EDA-45CE-9A52-6E200B38163C}" type="slidenum">
              <a:rPr lang="it-IT" smtClean="0"/>
              <a:t>‹N›</a:t>
            </a:fld>
            <a:endParaRPr lang="it-IT"/>
          </a:p>
        </p:txBody>
      </p:sp>
    </p:spTree>
    <p:extLst>
      <p:ext uri="{BB962C8B-B14F-4D97-AF65-F5344CB8AC3E}">
        <p14:creationId xmlns:p14="http://schemas.microsoft.com/office/powerpoint/2010/main" val="1279675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96C20B-1721-4E7E-B516-973AD241E9FA}" type="datetimeFigureOut">
              <a:rPr lang="it-IT" smtClean="0"/>
              <a:t>09/05/2014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149599-3EDA-45CE-9A52-6E200B38163C}" type="slidenum">
              <a:rPr lang="it-IT" smtClean="0"/>
              <a:t>‹N›</a:t>
            </a:fld>
            <a:endParaRPr lang="it-IT"/>
          </a:p>
        </p:txBody>
      </p:sp>
    </p:spTree>
    <p:extLst>
      <p:ext uri="{BB962C8B-B14F-4D97-AF65-F5344CB8AC3E}">
        <p14:creationId xmlns:p14="http://schemas.microsoft.com/office/powerpoint/2010/main" val="913295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2.wmf"/><Relationship Id="rId4"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2.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7.jpeg"/><Relationship Id="rId7"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jpe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2.wmf"/></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wmf"/><Relationship Id="rId5" Type="http://schemas.openxmlformats.org/officeDocument/2006/relationships/oleObject" Target="../embeddings/oleObject3.bin"/><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2.wmf"/><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527744" y="2420888"/>
            <a:ext cx="7772400" cy="1874639"/>
          </a:xfrm>
        </p:spPr>
        <p:txBody>
          <a:bodyPr>
            <a:normAutofit fontScale="90000"/>
          </a:bodyPr>
          <a:lstStyle/>
          <a:p>
            <a:r>
              <a:rPr lang="it-IT" dirty="0" smtClean="0"/>
              <a:t>La DIAGNOSI PRENATALE: </a:t>
            </a:r>
            <a:br>
              <a:rPr lang="it-IT" dirty="0" smtClean="0"/>
            </a:br>
            <a:r>
              <a:rPr lang="it-IT" dirty="0" smtClean="0"/>
              <a:t>la multidisciplinarietà tra presente e futuro</a:t>
            </a:r>
            <a:endParaRPr lang="it-IT" dirty="0"/>
          </a:p>
        </p:txBody>
      </p:sp>
      <p:sp>
        <p:nvSpPr>
          <p:cNvPr id="3" name="Sottotitolo 2"/>
          <p:cNvSpPr>
            <a:spLocks noGrp="1"/>
          </p:cNvSpPr>
          <p:nvPr>
            <p:ph type="subTitle" idx="1"/>
          </p:nvPr>
        </p:nvSpPr>
        <p:spPr>
          <a:xfrm>
            <a:off x="1331640" y="4653136"/>
            <a:ext cx="6544816" cy="1968624"/>
          </a:xfrm>
        </p:spPr>
        <p:txBody>
          <a:bodyPr>
            <a:normAutofit lnSpcReduction="10000"/>
          </a:bodyPr>
          <a:lstStyle/>
          <a:p>
            <a:r>
              <a:rPr lang="it-IT" dirty="0" smtClean="0">
                <a:solidFill>
                  <a:schemeClr val="tx1"/>
                </a:solidFill>
              </a:rPr>
              <a:t>Il Neonatologo: figura di riferimento per i genitori dalla gravidanza alla dimissione</a:t>
            </a:r>
          </a:p>
          <a:p>
            <a:r>
              <a:rPr lang="it-IT" dirty="0" smtClean="0">
                <a:solidFill>
                  <a:schemeClr val="tx1"/>
                </a:solidFill>
              </a:rPr>
              <a:t>Brescia 10.05.2014</a:t>
            </a:r>
            <a:endParaRPr lang="it-IT"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260647"/>
            <a:ext cx="4162425" cy="199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32086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Dopo la nascita</a:t>
            </a:r>
            <a:endParaRPr lang="it-IT" dirty="0"/>
          </a:p>
        </p:txBody>
      </p:sp>
      <p:sp>
        <p:nvSpPr>
          <p:cNvPr id="3" name="Segnaposto contenuto 2"/>
          <p:cNvSpPr>
            <a:spLocks noGrp="1"/>
          </p:cNvSpPr>
          <p:nvPr>
            <p:ph idx="1"/>
          </p:nvPr>
        </p:nvSpPr>
        <p:spPr>
          <a:xfrm>
            <a:off x="395536" y="1340768"/>
            <a:ext cx="8291264" cy="5112568"/>
          </a:xfrm>
        </p:spPr>
        <p:txBody>
          <a:bodyPr>
            <a:normAutofit/>
          </a:bodyPr>
          <a:lstStyle/>
          <a:p>
            <a:pPr marL="0" indent="0">
              <a:buNone/>
            </a:pPr>
            <a:r>
              <a:rPr lang="it-IT" dirty="0" smtClean="0"/>
              <a:t>Appena possibile dopo l’arrivo in TIN il Neonatologo parla con il papà (la mamma è ancora in sala Parto) e spiega il primo adattamento neonatale del loro bambino. </a:t>
            </a:r>
          </a:p>
          <a:p>
            <a:pPr marL="0" indent="0">
              <a:buNone/>
            </a:pPr>
            <a:r>
              <a:rPr lang="it-IT" dirty="0" smtClean="0"/>
              <a:t>Se è presente  il Neonatologo che i genitori avevano conosciuto in epoca prenatale ai vari colloqui è lui che presenta al papà il Reparto e le attività diagnostico-terapeutiche che verranno effettuate al loro bambino.</a:t>
            </a:r>
            <a:endParaRPr lang="it-IT" dirty="0"/>
          </a:p>
        </p:txBody>
      </p:sp>
      <p:graphicFrame>
        <p:nvGraphicFramePr>
          <p:cNvPr id="4" name="Oggetto 3"/>
          <p:cNvGraphicFramePr>
            <a:graphicFrameLocks noChangeAspect="1"/>
          </p:cNvGraphicFramePr>
          <p:nvPr>
            <p:extLst>
              <p:ext uri="{D42A27DB-BD31-4B8C-83A1-F6EECF244321}">
                <p14:modId xmlns:p14="http://schemas.microsoft.com/office/powerpoint/2010/main" val="3557497664"/>
              </p:ext>
            </p:extLst>
          </p:nvPr>
        </p:nvGraphicFramePr>
        <p:xfrm>
          <a:off x="107504" y="6165304"/>
          <a:ext cx="466725" cy="533400"/>
        </p:xfrm>
        <a:graphic>
          <a:graphicData uri="http://schemas.openxmlformats.org/presentationml/2006/ole">
            <mc:AlternateContent xmlns:mc="http://schemas.openxmlformats.org/markup-compatibility/2006">
              <mc:Choice xmlns:v="urn:schemas-microsoft-com:vml" Requires="v">
                <p:oleObj spid="_x0000_s14413" name="CorelDRAW 6.0" r:id="rId3" imgW="2514600" imgH="2867025" progId="CorelDRAW.Graphic.6">
                  <p:embed/>
                </p:oleObj>
              </mc:Choice>
              <mc:Fallback>
                <p:oleObj name="CorelDRAW 6.0" r:id="rId3" imgW="2514600" imgH="2867025" progId="CorelDRAW.Graphic.6">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6165304"/>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1584243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925" y="260650"/>
            <a:ext cx="6145299" cy="2578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240578" y="3050338"/>
            <a:ext cx="8424935" cy="3108543"/>
          </a:xfrm>
          <a:prstGeom prst="rect">
            <a:avLst/>
          </a:prstGeom>
          <a:noFill/>
        </p:spPr>
        <p:txBody>
          <a:bodyPr wrap="square" rtlCol="0">
            <a:spAutoFit/>
          </a:bodyPr>
          <a:lstStyle/>
          <a:p>
            <a:r>
              <a:rPr lang="it-IT" dirty="0" smtClean="0"/>
              <a:t> </a:t>
            </a:r>
            <a:r>
              <a:rPr lang="it-IT" sz="2800" dirty="0" smtClean="0"/>
              <a:t> Appena il neonato nasce, anche se presenta un’anomalia che sicuramente lo porterà all’intervento chirurgico, non va direttamente in sala operatoria, come pensano i genitori, ma passa in TIN, dove viene fatta tutta una serie di indagini diagnostiche e di trattamenti che hanno come priorità la stabilizzazione delle funzioni vitali del neonato</a:t>
            </a:r>
            <a:endParaRPr lang="it-IT" sz="2800" dirty="0"/>
          </a:p>
        </p:txBody>
      </p:sp>
      <p:graphicFrame>
        <p:nvGraphicFramePr>
          <p:cNvPr id="3" name="Oggetto 2"/>
          <p:cNvGraphicFramePr>
            <a:graphicFrameLocks noChangeAspect="1"/>
          </p:cNvGraphicFramePr>
          <p:nvPr>
            <p:extLst>
              <p:ext uri="{D42A27DB-BD31-4B8C-83A1-F6EECF244321}">
                <p14:modId xmlns:p14="http://schemas.microsoft.com/office/powerpoint/2010/main" val="2693569172"/>
              </p:ext>
            </p:extLst>
          </p:nvPr>
        </p:nvGraphicFramePr>
        <p:xfrm>
          <a:off x="8432150" y="6111786"/>
          <a:ext cx="466725" cy="533400"/>
        </p:xfrm>
        <a:graphic>
          <a:graphicData uri="http://schemas.openxmlformats.org/presentationml/2006/ole">
            <mc:AlternateContent xmlns:mc="http://schemas.openxmlformats.org/markup-compatibility/2006">
              <mc:Choice xmlns:v="urn:schemas-microsoft-com:vml" Requires="v">
                <p:oleObj spid="_x0000_s15438" name="CorelDRAW 6.0" r:id="rId4" imgW="2514600" imgH="2867025" progId="CorelDRAW.Graphic.6">
                  <p:embed/>
                </p:oleObj>
              </mc:Choice>
              <mc:Fallback>
                <p:oleObj name="CorelDRAW 6.0" r:id="rId4" imgW="2514600" imgH="2867025" progId="CorelDRAW.Graphic.6">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2150" y="6111786"/>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6602743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STABILIZZAZIONE NEONATALE</a:t>
            </a:r>
            <a:endParaRPr lang="it-IT" dirty="0"/>
          </a:p>
        </p:txBody>
      </p:sp>
      <p:sp>
        <p:nvSpPr>
          <p:cNvPr id="3" name="Segnaposto contenuto 2"/>
          <p:cNvSpPr>
            <a:spLocks noGrp="1"/>
          </p:cNvSpPr>
          <p:nvPr>
            <p:ph idx="1"/>
          </p:nvPr>
        </p:nvSpPr>
        <p:spPr>
          <a:xfrm>
            <a:off x="457200" y="1268760"/>
            <a:ext cx="8229600" cy="5184576"/>
          </a:xfrm>
        </p:spPr>
        <p:txBody>
          <a:bodyPr>
            <a:normAutofit/>
          </a:bodyPr>
          <a:lstStyle/>
          <a:p>
            <a:pPr marL="0" indent="0">
              <a:buNone/>
            </a:pPr>
            <a:r>
              <a:rPr lang="it-IT" sz="3600" dirty="0" smtClean="0"/>
              <a:t>Il Neonatologo si preoccupa di gestire al meglio le vie aeree (intubazione e ventilazione meccanica) e quindi di mantenere l’ossigenazione e lo scambio dei gas,  poi di sostenere cuore e circolo, (</a:t>
            </a:r>
            <a:r>
              <a:rPr lang="it-IT" sz="3600" dirty="0" err="1" smtClean="0"/>
              <a:t>cateterizzazione</a:t>
            </a:r>
            <a:r>
              <a:rPr lang="it-IT" sz="3600" dirty="0" smtClean="0"/>
              <a:t> vena ombelicale, infusione di amine simpatico-mimetiche, riempimento del circolo, monitoraggio PA, ecc.).</a:t>
            </a:r>
          </a:p>
        </p:txBody>
      </p:sp>
    </p:spTree>
    <p:extLst>
      <p:ext uri="{BB962C8B-B14F-4D97-AF65-F5344CB8AC3E}">
        <p14:creationId xmlns:p14="http://schemas.microsoft.com/office/powerpoint/2010/main" val="3381287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STABILIZZAZIONE NEONATALE</a:t>
            </a:r>
          </a:p>
        </p:txBody>
      </p:sp>
      <p:sp>
        <p:nvSpPr>
          <p:cNvPr id="3" name="Segnaposto contenuto 2"/>
          <p:cNvSpPr>
            <a:spLocks noGrp="1"/>
          </p:cNvSpPr>
          <p:nvPr>
            <p:ph idx="1"/>
          </p:nvPr>
        </p:nvSpPr>
        <p:spPr>
          <a:xfrm>
            <a:off x="457200" y="1412776"/>
            <a:ext cx="8229600" cy="4713387"/>
          </a:xfrm>
        </p:spPr>
        <p:txBody>
          <a:bodyPr>
            <a:normAutofit/>
          </a:bodyPr>
          <a:lstStyle/>
          <a:p>
            <a:pPr marL="0" indent="0">
              <a:buNone/>
            </a:pPr>
            <a:r>
              <a:rPr lang="it-IT" dirty="0"/>
              <a:t>E’ fondamentale nella gestione del neonato una corretta nutrizione parenterale, e  la garanzia di una sedazione adeguata per poter assicurare un confort al neonato</a:t>
            </a:r>
            <a:r>
              <a:rPr lang="it-IT" dirty="0" smtClean="0"/>
              <a:t>.</a:t>
            </a:r>
          </a:p>
          <a:p>
            <a:pPr marL="0" indent="0">
              <a:buNone/>
            </a:pPr>
            <a:r>
              <a:rPr lang="it-IT" dirty="0" smtClean="0"/>
              <a:t>Mai ultima è la valutazione di un adeguato equilibrio idro-elettrolitico.</a:t>
            </a:r>
          </a:p>
          <a:p>
            <a:pPr marL="0" indent="0">
              <a:buNone/>
            </a:pPr>
            <a:r>
              <a:rPr lang="it-IT" dirty="0" smtClean="0"/>
              <a:t>A tutto ciò si aggiungono le indagini diagnostiche specifiche previste per l’anomalia presente in diagnosi prenatale.</a:t>
            </a:r>
            <a:endParaRPr lang="it-IT" dirty="0"/>
          </a:p>
          <a:p>
            <a:endParaRPr lang="it-IT" dirty="0"/>
          </a:p>
        </p:txBody>
      </p:sp>
    </p:spTree>
    <p:extLst>
      <p:ext uri="{BB962C8B-B14F-4D97-AF65-F5344CB8AC3E}">
        <p14:creationId xmlns:p14="http://schemas.microsoft.com/office/powerpoint/2010/main" val="26915163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850106"/>
          </a:xfrm>
        </p:spPr>
        <p:txBody>
          <a:bodyPr/>
          <a:lstStyle/>
          <a:p>
            <a:r>
              <a:rPr lang="it-IT" dirty="0" smtClean="0"/>
              <a:t>Gli strumenti del Neonatologo</a:t>
            </a:r>
            <a:endParaRPr lang="it-IT" dirty="0"/>
          </a:p>
        </p:txBody>
      </p:sp>
      <p:sp>
        <p:nvSpPr>
          <p:cNvPr id="4" name="Segnaposto contenuto 3"/>
          <p:cNvSpPr>
            <a:spLocks noGrp="1"/>
          </p:cNvSpPr>
          <p:nvPr>
            <p:ph sz="half" idx="1"/>
          </p:nvPr>
        </p:nvSpPr>
        <p:spPr>
          <a:xfrm>
            <a:off x="179512" y="1268760"/>
            <a:ext cx="4104456" cy="4857403"/>
          </a:xfrm>
        </p:spPr>
        <p:txBody>
          <a:bodyPr>
            <a:normAutofit lnSpcReduction="10000"/>
          </a:bodyPr>
          <a:lstStyle/>
          <a:p>
            <a:pPr marL="0" indent="0">
              <a:buNone/>
            </a:pPr>
            <a:r>
              <a:rPr lang="it-IT" dirty="0" smtClean="0"/>
              <a:t>AL LETTO DEL PAZIENTE</a:t>
            </a:r>
          </a:p>
          <a:p>
            <a:pPr marL="0" indent="0">
              <a:buNone/>
            </a:pPr>
            <a:r>
              <a:rPr lang="it-IT" dirty="0" smtClean="0"/>
              <a:t>Respiratori meccanici </a:t>
            </a:r>
          </a:p>
          <a:p>
            <a:pPr marL="0" indent="0">
              <a:buNone/>
            </a:pPr>
            <a:r>
              <a:rPr lang="it-IT" dirty="0" smtClean="0"/>
              <a:t>Monitoraggi intensivi</a:t>
            </a:r>
          </a:p>
          <a:p>
            <a:pPr marL="0" indent="0">
              <a:buNone/>
            </a:pPr>
            <a:r>
              <a:rPr lang="it-IT" dirty="0" smtClean="0"/>
              <a:t>Cateteri vascolari appropriati</a:t>
            </a:r>
          </a:p>
          <a:p>
            <a:pPr marL="0" indent="0">
              <a:buNone/>
            </a:pPr>
            <a:r>
              <a:rPr lang="it-IT" dirty="0" smtClean="0"/>
              <a:t>Ecografie  </a:t>
            </a:r>
          </a:p>
          <a:p>
            <a:pPr marL="0" indent="0">
              <a:buNone/>
            </a:pPr>
            <a:r>
              <a:rPr lang="it-IT" dirty="0" smtClean="0"/>
              <a:t>Esami di laboratorio (anche con </a:t>
            </a:r>
            <a:r>
              <a:rPr lang="it-IT" dirty="0" err="1" smtClean="0"/>
              <a:t>micrometodi</a:t>
            </a:r>
            <a:r>
              <a:rPr lang="it-IT" dirty="0" smtClean="0"/>
              <a:t>)</a:t>
            </a:r>
          </a:p>
          <a:p>
            <a:pPr marL="0" indent="0">
              <a:buNone/>
            </a:pPr>
            <a:r>
              <a:rPr lang="it-IT" dirty="0" smtClean="0"/>
              <a:t>radiografie</a:t>
            </a:r>
          </a:p>
          <a:p>
            <a:pPr marL="0" indent="0">
              <a:buNone/>
            </a:pPr>
            <a:r>
              <a:rPr lang="it-IT" dirty="0" smtClean="0"/>
              <a:t>Altre indagini strumentali</a:t>
            </a:r>
          </a:p>
          <a:p>
            <a:pPr marL="0" indent="0">
              <a:buNone/>
            </a:pPr>
            <a:endParaRPr lang="it-IT" dirty="0"/>
          </a:p>
        </p:txBody>
      </p:sp>
      <p:sp>
        <p:nvSpPr>
          <p:cNvPr id="5" name="Segnaposto contenuto 4"/>
          <p:cNvSpPr>
            <a:spLocks noGrp="1"/>
          </p:cNvSpPr>
          <p:nvPr>
            <p:ph sz="half" idx="2"/>
          </p:nvPr>
        </p:nvSpPr>
        <p:spPr>
          <a:xfrm>
            <a:off x="4211960" y="1268760"/>
            <a:ext cx="4608512" cy="4857403"/>
          </a:xfrm>
        </p:spPr>
        <p:txBody>
          <a:bodyPr>
            <a:normAutofit lnSpcReduction="10000"/>
          </a:bodyPr>
          <a:lstStyle/>
          <a:p>
            <a:pPr marL="0" indent="0">
              <a:buNone/>
            </a:pPr>
            <a:r>
              <a:rPr lang="it-IT" dirty="0" smtClean="0"/>
              <a:t>ALL’INTERNO DELL’ OSPEDALE</a:t>
            </a:r>
          </a:p>
          <a:p>
            <a:pPr marL="0" indent="0">
              <a:buNone/>
            </a:pPr>
            <a:r>
              <a:rPr lang="it-IT" dirty="0" smtClean="0"/>
              <a:t>TAC</a:t>
            </a:r>
          </a:p>
          <a:p>
            <a:pPr marL="0" indent="0">
              <a:buNone/>
            </a:pPr>
            <a:r>
              <a:rPr lang="it-IT" dirty="0" smtClean="0"/>
              <a:t>RMN</a:t>
            </a:r>
          </a:p>
          <a:p>
            <a:pPr marL="0" indent="0">
              <a:buNone/>
            </a:pPr>
            <a:r>
              <a:rPr lang="it-IT" dirty="0" smtClean="0"/>
              <a:t>Particolari radiografie</a:t>
            </a:r>
          </a:p>
          <a:p>
            <a:pPr marL="0" indent="0">
              <a:buNone/>
            </a:pPr>
            <a:r>
              <a:rPr lang="it-IT" dirty="0" smtClean="0"/>
              <a:t>Biologia molecolare</a:t>
            </a:r>
          </a:p>
          <a:p>
            <a:pPr marL="0" indent="0">
              <a:buNone/>
            </a:pPr>
            <a:r>
              <a:rPr lang="it-IT" dirty="0" smtClean="0"/>
              <a:t>Alcune indagini genetiche</a:t>
            </a:r>
          </a:p>
          <a:p>
            <a:pPr marL="0" indent="0">
              <a:buNone/>
            </a:pPr>
            <a:endParaRPr lang="it-IT" dirty="0"/>
          </a:p>
        </p:txBody>
      </p:sp>
    </p:spTree>
    <p:extLst>
      <p:ext uri="{BB962C8B-B14F-4D97-AF65-F5344CB8AC3E}">
        <p14:creationId xmlns:p14="http://schemas.microsoft.com/office/powerpoint/2010/main" val="38807675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778098"/>
          </a:xfrm>
        </p:spPr>
        <p:txBody>
          <a:bodyPr/>
          <a:lstStyle/>
          <a:p>
            <a:r>
              <a:rPr lang="it-IT" dirty="0" smtClean="0"/>
              <a:t>Le Ecografie in TIN</a:t>
            </a:r>
            <a:endParaRPr lang="it-IT" dirty="0"/>
          </a:p>
        </p:txBody>
      </p:sp>
      <p:sp>
        <p:nvSpPr>
          <p:cNvPr id="5" name="Segnaposto contenuto 4"/>
          <p:cNvSpPr>
            <a:spLocks noGrp="1"/>
          </p:cNvSpPr>
          <p:nvPr>
            <p:ph idx="1"/>
          </p:nvPr>
        </p:nvSpPr>
        <p:spPr>
          <a:xfrm>
            <a:off x="457200" y="1124744"/>
            <a:ext cx="8229600" cy="5400600"/>
          </a:xfrm>
        </p:spPr>
        <p:txBody>
          <a:bodyPr>
            <a:normAutofit fontScale="92500"/>
          </a:bodyPr>
          <a:lstStyle/>
          <a:p>
            <a:pPr marL="0" indent="0">
              <a:buNone/>
            </a:pPr>
            <a:r>
              <a:rPr lang="it-IT" dirty="0" smtClean="0"/>
              <a:t>L’ecografo fa parte della dotazione standard e del bagaglio culturale del Neonatologo moderno. </a:t>
            </a:r>
          </a:p>
          <a:p>
            <a:pPr marL="0" indent="0">
              <a:buNone/>
            </a:pPr>
            <a:r>
              <a:rPr lang="it-IT" u="sng" dirty="0" smtClean="0"/>
              <a:t>Ecografia cardiaca</a:t>
            </a:r>
            <a:r>
              <a:rPr lang="it-IT" dirty="0" smtClean="0"/>
              <a:t>: conferma post-natale di alcune anomalie riscontrate in epoca prenatale. Esclusione di cardiopatie congenite in neonati che stanno male. Valutazione della pervietà del dotto arterioso nei pretermine, valutazione nel tempo delle variazioni emodinamiche dei neonati gravi.</a:t>
            </a:r>
          </a:p>
          <a:p>
            <a:pPr marL="0" indent="0">
              <a:buNone/>
            </a:pPr>
            <a:r>
              <a:rPr lang="it-IT" u="sng" dirty="0" smtClean="0"/>
              <a:t>Ecografia cardiaca «funzionale</a:t>
            </a:r>
            <a:r>
              <a:rPr lang="it-IT" dirty="0" smtClean="0"/>
              <a:t>»: aggiunge delle valutazioni sul circolo, l’emodinamica, le pressioni distrettuali, ecc.</a:t>
            </a:r>
          </a:p>
        </p:txBody>
      </p:sp>
    </p:spTree>
    <p:extLst>
      <p:ext uri="{BB962C8B-B14F-4D97-AF65-F5344CB8AC3E}">
        <p14:creationId xmlns:p14="http://schemas.microsoft.com/office/powerpoint/2010/main" val="28295765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457200" y="274638"/>
            <a:ext cx="8229600" cy="634082"/>
          </a:xfrm>
        </p:spPr>
        <p:txBody>
          <a:bodyPr>
            <a:normAutofit fontScale="90000"/>
          </a:bodyPr>
          <a:lstStyle/>
          <a:p>
            <a:r>
              <a:rPr lang="it-IT" dirty="0"/>
              <a:t> ECOGRAFIA CEREBRALE:</a:t>
            </a:r>
          </a:p>
        </p:txBody>
      </p:sp>
      <p:sp>
        <p:nvSpPr>
          <p:cNvPr id="6" name="Segnaposto contenuto 5"/>
          <p:cNvSpPr>
            <a:spLocks noGrp="1"/>
          </p:cNvSpPr>
          <p:nvPr>
            <p:ph idx="1"/>
          </p:nvPr>
        </p:nvSpPr>
        <p:spPr>
          <a:xfrm>
            <a:off x="457200" y="980728"/>
            <a:ext cx="8229600" cy="5544616"/>
          </a:xfrm>
        </p:spPr>
        <p:txBody>
          <a:bodyPr>
            <a:normAutofit/>
          </a:bodyPr>
          <a:lstStyle/>
          <a:p>
            <a:pPr marL="0" indent="0">
              <a:buNone/>
            </a:pPr>
            <a:r>
              <a:rPr lang="it-IT" dirty="0" smtClean="0"/>
              <a:t>fornisce informazioni sull’anatomia e la vascolarizzazione cerebrale, permette la diagnosi differenziale tra alcuni tipi di lesioni, è riproducibile in qualsiasi momento per cui permette la valutazione delle modificazioni nel tempo. Non è dolorosa, è biologicamente inerte, al letto del neonato (dentro la termoculla).  E’ d’aiuto inoltre nell’identificare alcune patologie che danno delle lesioni patognomoniche.</a:t>
            </a:r>
          </a:p>
          <a:p>
            <a:pPr marL="0" indent="0">
              <a:buNone/>
            </a:pPr>
            <a:r>
              <a:rPr lang="it-IT" dirty="0" smtClean="0"/>
              <a:t> E’ operatore-dipendente</a:t>
            </a:r>
          </a:p>
          <a:p>
            <a:pPr marL="0" indent="0">
              <a:buNone/>
            </a:pPr>
            <a:endParaRPr lang="it-IT" dirty="0"/>
          </a:p>
        </p:txBody>
      </p:sp>
    </p:spTree>
    <p:extLst>
      <p:ext uri="{BB962C8B-B14F-4D97-AF65-F5344CB8AC3E}">
        <p14:creationId xmlns:p14="http://schemas.microsoft.com/office/powerpoint/2010/main" val="24919797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 ecografie addominali</a:t>
            </a:r>
            <a:endParaRPr lang="it-IT" dirty="0"/>
          </a:p>
        </p:txBody>
      </p:sp>
      <p:sp>
        <p:nvSpPr>
          <p:cNvPr id="3" name="Segnaposto contenuto 2"/>
          <p:cNvSpPr>
            <a:spLocks noGrp="1"/>
          </p:cNvSpPr>
          <p:nvPr>
            <p:ph idx="1"/>
          </p:nvPr>
        </p:nvSpPr>
        <p:spPr>
          <a:xfrm>
            <a:off x="179512" y="1268760"/>
            <a:ext cx="8507288" cy="4857403"/>
          </a:xfrm>
        </p:spPr>
        <p:txBody>
          <a:bodyPr>
            <a:normAutofit/>
          </a:bodyPr>
          <a:lstStyle/>
          <a:p>
            <a:pPr marL="0" indent="0">
              <a:buNone/>
            </a:pPr>
            <a:r>
              <a:rPr lang="it-IT" dirty="0" smtClean="0"/>
              <a:t>La valutazione postnatale di molte anomalie del tratto uro-genitale è fondamentale perché in questo ambito solo circa la metà dei casi trova conferma della diagnosi prenatale dopo la nascita.  </a:t>
            </a:r>
          </a:p>
          <a:p>
            <a:pPr marL="0" indent="0">
              <a:buNone/>
            </a:pPr>
            <a:r>
              <a:rPr lang="it-IT" dirty="0" smtClean="0"/>
              <a:t>Si valuta la corretta sede e morfologia di reni, surreni, ureteri, vescica, ovaie, e naturalmente la matassa intestinale, oltre alla presenza o meno di liquido, aria o sangue in addome.</a:t>
            </a:r>
            <a:endParaRPr lang="it-IT" dirty="0"/>
          </a:p>
        </p:txBody>
      </p:sp>
    </p:spTree>
    <p:extLst>
      <p:ext uri="{BB962C8B-B14F-4D97-AF65-F5344CB8AC3E}">
        <p14:creationId xmlns:p14="http://schemas.microsoft.com/office/powerpoint/2010/main" val="23787919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067944" y="6114784"/>
            <a:ext cx="4572000" cy="646331"/>
          </a:xfrm>
          <a:prstGeom prst="rect">
            <a:avLst/>
          </a:prstGeom>
        </p:spPr>
        <p:txBody>
          <a:bodyPr>
            <a:spAutoFit/>
          </a:bodyPr>
          <a:lstStyle/>
          <a:p>
            <a:r>
              <a:rPr lang="en-US" dirty="0" err="1"/>
              <a:t>Beke</a:t>
            </a:r>
            <a:r>
              <a:rPr lang="en-US" dirty="0"/>
              <a:t> et al. BMC Pregnancy and Childbirth 2014, 14:82</a:t>
            </a:r>
            <a:endParaRPr lang="it-IT" dirty="0"/>
          </a:p>
        </p:txBody>
      </p:sp>
      <p:sp>
        <p:nvSpPr>
          <p:cNvPr id="3" name="Rettangolo 2"/>
          <p:cNvSpPr/>
          <p:nvPr/>
        </p:nvSpPr>
        <p:spPr>
          <a:xfrm>
            <a:off x="576447" y="1700808"/>
            <a:ext cx="7631066" cy="1200329"/>
          </a:xfrm>
          <a:prstGeom prst="rect">
            <a:avLst/>
          </a:prstGeom>
        </p:spPr>
        <p:txBody>
          <a:bodyPr wrap="square">
            <a:spAutoFit/>
          </a:bodyPr>
          <a:lstStyle/>
          <a:p>
            <a:r>
              <a:rPr lang="en-US" sz="2400" dirty="0"/>
              <a:t>Efficacy of </a:t>
            </a:r>
            <a:r>
              <a:rPr lang="en-US" sz="2400" dirty="0" smtClean="0"/>
              <a:t>prenatal ultrasonography </a:t>
            </a:r>
            <a:r>
              <a:rPr lang="en-US" sz="2400" dirty="0"/>
              <a:t>in</a:t>
            </a:r>
          </a:p>
          <a:p>
            <a:r>
              <a:rPr lang="en-US" sz="2400" dirty="0"/>
              <a:t>diagnosing urogenital developmental </a:t>
            </a:r>
            <a:r>
              <a:rPr lang="en-US" sz="2400" dirty="0" smtClean="0"/>
              <a:t>anomalies in </a:t>
            </a:r>
            <a:r>
              <a:rPr lang="en-US" sz="2400" dirty="0"/>
              <a:t>newborns</a:t>
            </a:r>
            <a:endParaRPr lang="it-IT" sz="2400" dirty="0"/>
          </a:p>
        </p:txBody>
      </p:sp>
      <p:sp>
        <p:nvSpPr>
          <p:cNvPr id="4" name="Rettangolo 3"/>
          <p:cNvSpPr/>
          <p:nvPr/>
        </p:nvSpPr>
        <p:spPr>
          <a:xfrm>
            <a:off x="467544" y="2780928"/>
            <a:ext cx="7848872" cy="3539430"/>
          </a:xfrm>
          <a:prstGeom prst="rect">
            <a:avLst/>
          </a:prstGeom>
        </p:spPr>
        <p:txBody>
          <a:bodyPr wrap="square">
            <a:spAutoFit/>
          </a:bodyPr>
          <a:lstStyle/>
          <a:p>
            <a:r>
              <a:rPr lang="en-US" sz="2800" dirty="0"/>
              <a:t>Conclusion: In approximately half of the cases, </a:t>
            </a:r>
            <a:r>
              <a:rPr lang="en-US" sz="2800" dirty="0" err="1"/>
              <a:t>postnatally</a:t>
            </a:r>
            <a:r>
              <a:rPr lang="en-US" sz="2800" dirty="0"/>
              <a:t> diagnosed abnormalities coincided with the </a:t>
            </a:r>
            <a:r>
              <a:rPr lang="en-US" sz="2800" dirty="0" smtClean="0"/>
              <a:t>prenatally discovered </a:t>
            </a:r>
            <a:r>
              <a:rPr lang="en-US" sz="2800" dirty="0"/>
              <a:t>fetal urogenital developmental disorders. The results have confirmed that ultrasonography plays </a:t>
            </a:r>
            <a:r>
              <a:rPr lang="en-US" sz="2800" dirty="0" smtClean="0"/>
              <a:t>an important </a:t>
            </a:r>
            <a:r>
              <a:rPr lang="en-US" sz="2800" dirty="0"/>
              <a:t>role in diagnosing urogenital malformations but it fails to detect all of the urogenital </a:t>
            </a:r>
            <a:r>
              <a:rPr lang="en-US" sz="2800" dirty="0" smtClean="0"/>
              <a:t>developmental  abnormalities</a:t>
            </a:r>
            <a:endParaRPr lang="it-IT" sz="2800" dirty="0"/>
          </a:p>
        </p:txBody>
      </p:sp>
      <p:graphicFrame>
        <p:nvGraphicFramePr>
          <p:cNvPr id="5" name="Oggetto 4"/>
          <p:cNvGraphicFramePr>
            <a:graphicFrameLocks noChangeAspect="1"/>
          </p:cNvGraphicFramePr>
          <p:nvPr>
            <p:extLst>
              <p:ext uri="{D42A27DB-BD31-4B8C-83A1-F6EECF244321}">
                <p14:modId xmlns:p14="http://schemas.microsoft.com/office/powerpoint/2010/main" val="358889565"/>
              </p:ext>
            </p:extLst>
          </p:nvPr>
        </p:nvGraphicFramePr>
        <p:xfrm>
          <a:off x="163955" y="6128429"/>
          <a:ext cx="466725" cy="533400"/>
        </p:xfrm>
        <a:graphic>
          <a:graphicData uri="http://schemas.openxmlformats.org/presentationml/2006/ole">
            <mc:AlternateContent xmlns:mc="http://schemas.openxmlformats.org/markup-compatibility/2006">
              <mc:Choice xmlns:v="urn:schemas-microsoft-com:vml" Requires="v">
                <p:oleObj spid="_x0000_s26636" name="CorelDRAW 6.0" r:id="rId3" imgW="2514600" imgH="2867025" progId="CorelDRAW.Graphic.6">
                  <p:embed/>
                </p:oleObj>
              </mc:Choice>
              <mc:Fallback>
                <p:oleObj name="CorelDRAW 6.0" r:id="rId3" imgW="2514600" imgH="2867025" progId="CorelDRAW.Graphic.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955" y="6128429"/>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ttangolo 5"/>
          <p:cNvSpPr/>
          <p:nvPr/>
        </p:nvSpPr>
        <p:spPr>
          <a:xfrm>
            <a:off x="323528" y="620688"/>
            <a:ext cx="8424936" cy="646331"/>
          </a:xfrm>
          <a:prstGeom prst="rect">
            <a:avLst/>
          </a:prstGeom>
        </p:spPr>
        <p:txBody>
          <a:bodyPr wrap="square">
            <a:spAutoFit/>
          </a:bodyPr>
          <a:lstStyle/>
          <a:p>
            <a:r>
              <a:rPr lang="it-IT" sz="3600" dirty="0" smtClean="0"/>
              <a:t>                  problemi </a:t>
            </a:r>
            <a:r>
              <a:rPr lang="it-IT" sz="3600" dirty="0"/>
              <a:t>addominali</a:t>
            </a:r>
          </a:p>
        </p:txBody>
      </p:sp>
    </p:spTree>
    <p:extLst>
      <p:ext uri="{BB962C8B-B14F-4D97-AF65-F5344CB8AC3E}">
        <p14:creationId xmlns:p14="http://schemas.microsoft.com/office/powerpoint/2010/main" val="12031731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Le ecografie</a:t>
            </a:r>
            <a:endParaRPr lang="it-IT" dirty="0"/>
          </a:p>
        </p:txBody>
      </p:sp>
      <p:sp>
        <p:nvSpPr>
          <p:cNvPr id="5" name="Segnaposto contenuto 4"/>
          <p:cNvSpPr>
            <a:spLocks noGrp="1"/>
          </p:cNvSpPr>
          <p:nvPr>
            <p:ph idx="1"/>
          </p:nvPr>
        </p:nvSpPr>
        <p:spPr>
          <a:xfrm>
            <a:off x="457200" y="1268760"/>
            <a:ext cx="8229600" cy="4857403"/>
          </a:xfrm>
        </p:spPr>
        <p:txBody>
          <a:bodyPr>
            <a:normAutofit/>
          </a:bodyPr>
          <a:lstStyle/>
          <a:p>
            <a:pPr marL="0" indent="0">
              <a:buNone/>
            </a:pPr>
            <a:r>
              <a:rPr lang="it-IT" dirty="0" smtClean="0"/>
              <a:t>Le ecografie prenatali che ho portato in visione sono state gentilmente concesse dal Dr. Marino Signorelli.</a:t>
            </a:r>
          </a:p>
          <a:p>
            <a:pPr marL="0" indent="0">
              <a:buNone/>
            </a:pPr>
            <a:r>
              <a:rPr lang="it-IT" dirty="0" smtClean="0"/>
              <a:t>Le ecografie post-natali  sono state gentilmente fornite dal Collega della TIN dr. Cesare </a:t>
            </a:r>
            <a:r>
              <a:rPr lang="it-IT" dirty="0" err="1" smtClean="0"/>
              <a:t>Zambelloni</a:t>
            </a:r>
            <a:r>
              <a:rPr lang="it-IT" dirty="0" smtClean="0"/>
              <a:t>, Neonatologo ecografista esperto che attualmente è il Neonatologo di riferimento per la Diagnosi Prenatale. </a:t>
            </a:r>
            <a:endParaRPr lang="it-IT" dirty="0"/>
          </a:p>
        </p:txBody>
      </p:sp>
      <p:graphicFrame>
        <p:nvGraphicFramePr>
          <p:cNvPr id="3" name="Oggetto 2"/>
          <p:cNvGraphicFramePr>
            <a:graphicFrameLocks noChangeAspect="1"/>
          </p:cNvGraphicFramePr>
          <p:nvPr>
            <p:extLst>
              <p:ext uri="{D42A27DB-BD31-4B8C-83A1-F6EECF244321}">
                <p14:modId xmlns:p14="http://schemas.microsoft.com/office/powerpoint/2010/main" val="1000507831"/>
              </p:ext>
            </p:extLst>
          </p:nvPr>
        </p:nvGraphicFramePr>
        <p:xfrm>
          <a:off x="8432800" y="6111875"/>
          <a:ext cx="466725" cy="533400"/>
        </p:xfrm>
        <a:graphic>
          <a:graphicData uri="http://schemas.openxmlformats.org/presentationml/2006/ole">
            <mc:AlternateContent xmlns:mc="http://schemas.openxmlformats.org/markup-compatibility/2006">
              <mc:Choice xmlns:v="urn:schemas-microsoft-com:vml" Requires="v">
                <p:oleObj spid="_x0000_s25612" name="CorelDRAW 6.0" r:id="rId3" imgW="2514600" imgH="2867025" progId="CorelDRAW.Graphic.6">
                  <p:embed/>
                </p:oleObj>
              </mc:Choice>
              <mc:Fallback>
                <p:oleObj name="CorelDRAW 6.0" r:id="rId3" imgW="2514600" imgH="2867025" progId="CorelDRAW.Graphic.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2800" y="6111875"/>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7152395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994122"/>
          </a:xfrm>
        </p:spPr>
        <p:txBody>
          <a:bodyPr/>
          <a:lstStyle/>
          <a:p>
            <a:r>
              <a:rPr lang="it-IT" dirty="0" smtClean="0"/>
              <a:t> Primo riscontro di anomalia</a:t>
            </a:r>
            <a:endParaRPr lang="it-IT" dirty="0"/>
          </a:p>
        </p:txBody>
      </p:sp>
      <p:sp>
        <p:nvSpPr>
          <p:cNvPr id="3" name="Segnaposto contenuto 2"/>
          <p:cNvSpPr>
            <a:spLocks noGrp="1"/>
          </p:cNvSpPr>
          <p:nvPr>
            <p:ph idx="1"/>
          </p:nvPr>
        </p:nvSpPr>
        <p:spPr>
          <a:xfrm>
            <a:off x="457200" y="1268760"/>
            <a:ext cx="8229600" cy="5040560"/>
          </a:xfrm>
        </p:spPr>
        <p:txBody>
          <a:bodyPr>
            <a:normAutofit fontScale="92500" lnSpcReduction="10000"/>
          </a:bodyPr>
          <a:lstStyle/>
          <a:p>
            <a:pPr marL="0" indent="0">
              <a:buNone/>
            </a:pPr>
            <a:r>
              <a:rPr lang="it-IT" dirty="0" smtClean="0"/>
              <a:t>Di fronte ad un riscontro di anomalia congenita il coinvolgimento del Neonatologo è necessario per poter stabilire il programma migliore per quel feto in quel momento. Si concorda con i Colleghi Ostetrici  </a:t>
            </a:r>
          </a:p>
          <a:p>
            <a:pPr marL="0" indent="0">
              <a:buNone/>
            </a:pPr>
            <a:r>
              <a:rPr lang="it-IT" dirty="0" smtClean="0"/>
              <a:t>il luogo del parto,  (v. alcune cardiopatie)</a:t>
            </a:r>
          </a:p>
          <a:p>
            <a:pPr marL="0" indent="0">
              <a:buNone/>
            </a:pPr>
            <a:r>
              <a:rPr lang="it-IT" dirty="0"/>
              <a:t>il tipo di parto, </a:t>
            </a:r>
            <a:r>
              <a:rPr lang="it-IT" dirty="0" smtClean="0"/>
              <a:t> (TC o PS)</a:t>
            </a:r>
            <a:endParaRPr lang="it-IT" dirty="0"/>
          </a:p>
          <a:p>
            <a:pPr marL="0" indent="0">
              <a:buNone/>
            </a:pPr>
            <a:r>
              <a:rPr lang="it-IT" dirty="0" smtClean="0"/>
              <a:t>il tempo del parto, (indurre o aspettare)</a:t>
            </a:r>
          </a:p>
          <a:p>
            <a:pPr marL="0" indent="0">
              <a:buNone/>
            </a:pPr>
            <a:r>
              <a:rPr lang="it-IT" dirty="0" smtClean="0"/>
              <a:t>e con i genitori anche le modalità di gestione successiva indicando doverosamente i percorsi diagnostici e terapeutici e le aspettative future.</a:t>
            </a:r>
            <a:endParaRPr lang="it-IT" dirty="0"/>
          </a:p>
        </p:txBody>
      </p:sp>
      <p:graphicFrame>
        <p:nvGraphicFramePr>
          <p:cNvPr id="4" name="Oggetto 3"/>
          <p:cNvGraphicFramePr>
            <a:graphicFrameLocks noChangeAspect="1"/>
          </p:cNvGraphicFramePr>
          <p:nvPr>
            <p:extLst>
              <p:ext uri="{D42A27DB-BD31-4B8C-83A1-F6EECF244321}">
                <p14:modId xmlns:p14="http://schemas.microsoft.com/office/powerpoint/2010/main" val="3991618160"/>
              </p:ext>
            </p:extLst>
          </p:nvPr>
        </p:nvGraphicFramePr>
        <p:xfrm>
          <a:off x="179512" y="6093296"/>
          <a:ext cx="466725" cy="533400"/>
        </p:xfrm>
        <a:graphic>
          <a:graphicData uri="http://schemas.openxmlformats.org/presentationml/2006/ole">
            <mc:AlternateContent xmlns:mc="http://schemas.openxmlformats.org/markup-compatibility/2006">
              <mc:Choice xmlns:v="urn:schemas-microsoft-com:vml" Requires="v">
                <p:oleObj spid="_x0000_s4172" name="CorelDRAW 6.0" r:id="rId3" imgW="2514600" imgH="2867025" progId="CorelDRAW.Graphic.6">
                  <p:embed/>
                </p:oleObj>
              </mc:Choice>
              <mc:Fallback>
                <p:oleObj name="CorelDRAW 6.0" r:id="rId3" imgW="2514600" imgH="2867025" progId="CorelDRAW.Graphic.6">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6093296"/>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1943249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Casi clinici\Adam reflusso IV°-V° grado\DSC0298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795" r="9713" b="20676"/>
          <a:stretch/>
        </p:blipFill>
        <p:spPr bwMode="auto">
          <a:xfrm>
            <a:off x="5655161" y="2708920"/>
            <a:ext cx="2879960" cy="3312000"/>
          </a:xfrm>
          <a:prstGeom prst="rect">
            <a:avLst/>
          </a:prstGeom>
          <a:noFill/>
          <a:ln w="19050">
            <a:solidFill>
              <a:srgbClr val="FF0000"/>
            </a:solidFill>
          </a:ln>
          <a:extLst>
            <a:ext uri="{909E8E84-426E-40DD-AFC4-6F175D3DCCD1}">
              <a14:hiddenFill xmlns:a14="http://schemas.microsoft.com/office/drawing/2010/main">
                <a:solidFill>
                  <a:srgbClr val="FFFFFF"/>
                </a:solidFill>
              </a14:hiddenFill>
            </a:ext>
          </a:extLst>
        </p:spPr>
      </p:pic>
      <p:pic>
        <p:nvPicPr>
          <p:cNvPr id="1027" name="Picture 3" descr="F:\IMMAGINI ECOGRAFIE ADDOME\idronefrosi.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234" t="8741" r="2327" b="18887"/>
          <a:stretch/>
        </p:blipFill>
        <p:spPr bwMode="auto">
          <a:xfrm>
            <a:off x="1007604" y="3429000"/>
            <a:ext cx="3220786" cy="2133248"/>
          </a:xfrm>
          <a:prstGeom prst="rect">
            <a:avLst/>
          </a:prstGeom>
          <a:noFill/>
          <a:ln w="19050">
            <a:solidFill>
              <a:srgbClr val="FF0000"/>
            </a:solidFill>
          </a:ln>
          <a:extLst>
            <a:ext uri="{909E8E84-426E-40DD-AFC4-6F175D3DCCD1}">
              <a14:hiddenFill xmlns:a14="http://schemas.microsoft.com/office/drawing/2010/main">
                <a:solidFill>
                  <a:srgbClr val="FFFFFF"/>
                </a:solidFill>
              </a14:hiddenFill>
            </a:ext>
          </a:extLst>
        </p:spPr>
      </p:pic>
      <p:pic>
        <p:nvPicPr>
          <p:cNvPr id="1028" name="Picture 4" descr="F:\IMMAGINI ECOGRAFIE ADDOME\Rene normale.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337" t="12721" r="6757" b="15131"/>
          <a:stretch/>
        </p:blipFill>
        <p:spPr bwMode="auto">
          <a:xfrm>
            <a:off x="971600" y="332656"/>
            <a:ext cx="3292794" cy="2024944"/>
          </a:xfrm>
          <a:prstGeom prst="rect">
            <a:avLst/>
          </a:prstGeom>
          <a:noFill/>
          <a:ln w="19050">
            <a:solidFill>
              <a:srgbClr val="FF0000"/>
            </a:solidFill>
          </a:ln>
          <a:extLst>
            <a:ext uri="{909E8E84-426E-40DD-AFC4-6F175D3DCCD1}">
              <a14:hiddenFill xmlns:a14="http://schemas.microsoft.com/office/drawing/2010/main">
                <a:solidFill>
                  <a:srgbClr val="FFFFFF"/>
                </a:solidFill>
              </a14:hiddenFill>
            </a:ext>
          </a:extLst>
        </p:spPr>
      </p:pic>
      <p:pic>
        <p:nvPicPr>
          <p:cNvPr id="7" name="Picture 11" descr="21"/>
          <p:cNvPicPr>
            <a:picLocks noChangeAspect="1" noChangeArrowheads="1"/>
          </p:cNvPicPr>
          <p:nvPr/>
        </p:nvPicPr>
        <p:blipFill>
          <a:blip r:embed="rId6">
            <a:lum bright="6000" contrast="12000"/>
            <a:extLst>
              <a:ext uri="{28A0092B-C50C-407E-A947-70E740481C1C}">
                <a14:useLocalDpi xmlns:a14="http://schemas.microsoft.com/office/drawing/2010/main" val="0"/>
              </a:ext>
            </a:extLst>
          </a:blip>
          <a:srcRect l="35469" t="23434" r="14188" b="32808"/>
          <a:stretch>
            <a:fillRect/>
          </a:stretch>
        </p:blipFill>
        <p:spPr bwMode="auto">
          <a:xfrm>
            <a:off x="6156176" y="371063"/>
            <a:ext cx="2374900" cy="178435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 name="CasellaDiTesto 3"/>
          <p:cNvSpPr txBox="1"/>
          <p:nvPr/>
        </p:nvSpPr>
        <p:spPr>
          <a:xfrm>
            <a:off x="1619672" y="2708920"/>
            <a:ext cx="2160240" cy="307777"/>
          </a:xfrm>
          <a:prstGeom prst="rect">
            <a:avLst/>
          </a:prstGeom>
          <a:noFill/>
        </p:spPr>
        <p:txBody>
          <a:bodyPr wrap="square" rtlCol="0">
            <a:spAutoFit/>
          </a:bodyPr>
          <a:lstStyle/>
          <a:p>
            <a:r>
              <a:rPr lang="it-IT" sz="1400" dirty="0" smtClean="0"/>
              <a:t>Anatomia renale normale</a:t>
            </a:r>
            <a:endParaRPr lang="it-IT" sz="1400" dirty="0"/>
          </a:p>
        </p:txBody>
      </p:sp>
      <p:sp>
        <p:nvSpPr>
          <p:cNvPr id="5" name="CasellaDiTesto 4"/>
          <p:cNvSpPr txBox="1"/>
          <p:nvPr/>
        </p:nvSpPr>
        <p:spPr>
          <a:xfrm>
            <a:off x="6444208" y="2357600"/>
            <a:ext cx="1728192" cy="307777"/>
          </a:xfrm>
          <a:prstGeom prst="rect">
            <a:avLst/>
          </a:prstGeom>
          <a:noFill/>
        </p:spPr>
        <p:txBody>
          <a:bodyPr wrap="square" rtlCol="0">
            <a:spAutoFit/>
          </a:bodyPr>
          <a:lstStyle/>
          <a:p>
            <a:r>
              <a:rPr lang="it-IT" sz="1400" dirty="0" smtClean="0"/>
              <a:t>Dilatazione in utero</a:t>
            </a:r>
            <a:endParaRPr lang="it-IT" sz="1400" dirty="0"/>
          </a:p>
        </p:txBody>
      </p:sp>
      <p:sp>
        <p:nvSpPr>
          <p:cNvPr id="6" name="CasellaDiTesto 5"/>
          <p:cNvSpPr txBox="1"/>
          <p:nvPr/>
        </p:nvSpPr>
        <p:spPr>
          <a:xfrm>
            <a:off x="1007604" y="6020920"/>
            <a:ext cx="3492388" cy="523220"/>
          </a:xfrm>
          <a:prstGeom prst="rect">
            <a:avLst/>
          </a:prstGeom>
          <a:noFill/>
        </p:spPr>
        <p:txBody>
          <a:bodyPr wrap="square" rtlCol="0">
            <a:spAutoFit/>
          </a:bodyPr>
          <a:lstStyle/>
          <a:p>
            <a:r>
              <a:rPr lang="it-IT" sz="1400" dirty="0" smtClean="0"/>
              <a:t>Ecografia post-natale con dilatazione pelvi e calici (idronefrosi di  III°/IV° grado)</a:t>
            </a:r>
            <a:endParaRPr lang="it-IT" sz="1400" dirty="0"/>
          </a:p>
        </p:txBody>
      </p:sp>
      <p:sp>
        <p:nvSpPr>
          <p:cNvPr id="8" name="CasellaDiTesto 7"/>
          <p:cNvSpPr txBox="1"/>
          <p:nvPr/>
        </p:nvSpPr>
        <p:spPr>
          <a:xfrm>
            <a:off x="6156176" y="6282530"/>
            <a:ext cx="2160240" cy="523220"/>
          </a:xfrm>
          <a:prstGeom prst="rect">
            <a:avLst/>
          </a:prstGeom>
          <a:noFill/>
        </p:spPr>
        <p:txBody>
          <a:bodyPr wrap="square" rtlCol="0">
            <a:spAutoFit/>
          </a:bodyPr>
          <a:lstStyle/>
          <a:p>
            <a:r>
              <a:rPr lang="it-IT" sz="1400" dirty="0" smtClean="0"/>
              <a:t>Cistografia con reflusso di IV° grado)</a:t>
            </a:r>
            <a:endParaRPr lang="it-IT" sz="1400" dirty="0"/>
          </a:p>
        </p:txBody>
      </p:sp>
      <p:graphicFrame>
        <p:nvGraphicFramePr>
          <p:cNvPr id="2" name="Oggetto 1"/>
          <p:cNvGraphicFramePr>
            <a:graphicFrameLocks noChangeAspect="1"/>
          </p:cNvGraphicFramePr>
          <p:nvPr>
            <p:extLst>
              <p:ext uri="{D42A27DB-BD31-4B8C-83A1-F6EECF244321}">
                <p14:modId xmlns:p14="http://schemas.microsoft.com/office/powerpoint/2010/main" val="4026629838"/>
              </p:ext>
            </p:extLst>
          </p:nvPr>
        </p:nvGraphicFramePr>
        <p:xfrm>
          <a:off x="179512" y="6207872"/>
          <a:ext cx="466725" cy="533400"/>
        </p:xfrm>
        <a:graphic>
          <a:graphicData uri="http://schemas.openxmlformats.org/presentationml/2006/ole">
            <mc:AlternateContent xmlns:mc="http://schemas.openxmlformats.org/markup-compatibility/2006">
              <mc:Choice xmlns:v="urn:schemas-microsoft-com:vml" Requires="v">
                <p:oleObj spid="_x0000_s27660" name="CorelDRAW 6.0" r:id="rId7" imgW="2514600" imgH="2867025" progId="CorelDRAW.Graphic.6">
                  <p:embed/>
                </p:oleObj>
              </mc:Choice>
              <mc:Fallback>
                <p:oleObj name="CorelDRAW 6.0" r:id="rId7" imgW="2514600" imgH="2867025" progId="CorelDRAW.Graphic.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512" y="6207872"/>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934783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lon iperecogeno++"/>
          <p:cNvPicPr>
            <a:picLocks noChangeAspect="1" noChangeArrowheads="1"/>
          </p:cNvPicPr>
          <p:nvPr/>
        </p:nvPicPr>
        <p:blipFill rotWithShape="1">
          <a:blip r:embed="rId2">
            <a:lum bright="4000" contrast="18000"/>
            <a:extLst>
              <a:ext uri="{28A0092B-C50C-407E-A947-70E740481C1C}">
                <a14:useLocalDpi xmlns:a14="http://schemas.microsoft.com/office/drawing/2010/main" val="0"/>
              </a:ext>
            </a:extLst>
          </a:blip>
          <a:srcRect l="7580" t="7184" r="16821" b="25817"/>
          <a:stretch/>
        </p:blipFill>
        <p:spPr bwMode="auto">
          <a:xfrm>
            <a:off x="611560" y="548680"/>
            <a:ext cx="3353202" cy="20970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00"/>
                </a:solidFill>
              </a14:hiddenFill>
            </a:ext>
          </a:extLst>
        </p:spPr>
      </p:pic>
      <p:pic>
        <p:nvPicPr>
          <p:cNvPr id="5" name="Picture 7"/>
          <p:cNvPicPr>
            <a:picLocks noChangeAspect="1" noChangeArrowheads="1"/>
          </p:cNvPicPr>
          <p:nvPr/>
        </p:nvPicPr>
        <p:blipFill>
          <a:blip r:embed="rId3">
            <a:lum contrast="12000"/>
            <a:extLst>
              <a:ext uri="{28A0092B-C50C-407E-A947-70E740481C1C}">
                <a14:useLocalDpi xmlns:a14="http://schemas.microsoft.com/office/drawing/2010/main" val="0"/>
              </a:ext>
            </a:extLst>
          </a:blip>
          <a:srcRect l="3407" t="50720"/>
          <a:stretch>
            <a:fillRect/>
          </a:stretch>
        </p:blipFill>
        <p:spPr bwMode="auto">
          <a:xfrm>
            <a:off x="5253850" y="548680"/>
            <a:ext cx="3052352" cy="2073491"/>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ttangolo 5"/>
          <p:cNvSpPr/>
          <p:nvPr/>
        </p:nvSpPr>
        <p:spPr>
          <a:xfrm>
            <a:off x="1165738" y="2789339"/>
            <a:ext cx="2244845" cy="307777"/>
          </a:xfrm>
          <a:prstGeom prst="rect">
            <a:avLst/>
          </a:prstGeom>
        </p:spPr>
        <p:txBody>
          <a:bodyPr wrap="none">
            <a:spAutoFit/>
          </a:bodyPr>
          <a:lstStyle/>
          <a:p>
            <a:pPr algn="ctr"/>
            <a:r>
              <a:rPr lang="it-IT" sz="1400" dirty="0"/>
              <a:t>Anse intestinali </a:t>
            </a:r>
            <a:r>
              <a:rPr lang="it-IT" sz="1400" dirty="0" err="1"/>
              <a:t>iperecogene</a:t>
            </a:r>
            <a:endParaRPr lang="it-IT" sz="1400" dirty="0"/>
          </a:p>
        </p:txBody>
      </p:sp>
      <p:sp>
        <p:nvSpPr>
          <p:cNvPr id="7" name="Rettangolo 6"/>
          <p:cNvSpPr/>
          <p:nvPr/>
        </p:nvSpPr>
        <p:spPr>
          <a:xfrm>
            <a:off x="5251115" y="2789339"/>
            <a:ext cx="3116431" cy="307777"/>
          </a:xfrm>
          <a:prstGeom prst="rect">
            <a:avLst/>
          </a:prstGeom>
        </p:spPr>
        <p:txBody>
          <a:bodyPr wrap="none">
            <a:spAutoFit/>
          </a:bodyPr>
          <a:lstStyle/>
          <a:p>
            <a:r>
              <a:rPr lang="it-IT" altLang="it-IT" sz="1400" dirty="0"/>
              <a:t>Anse collassate ripiene di meconio (</a:t>
            </a:r>
            <a:r>
              <a:rPr lang="it-IT" altLang="it-IT" sz="1400" dirty="0" smtClean="0"/>
              <a:t>ileo)</a:t>
            </a:r>
            <a:endParaRPr lang="it-IT" sz="1400" dirty="0"/>
          </a:p>
        </p:txBody>
      </p:sp>
      <p:pic>
        <p:nvPicPr>
          <p:cNvPr id="8" name="Picture 1030" descr="DSC02932"/>
          <p:cNvPicPr>
            <a:picLocks noChangeAspect="1" noChangeArrowheads="1"/>
          </p:cNvPicPr>
          <p:nvPr/>
        </p:nvPicPr>
        <p:blipFill>
          <a:blip r:embed="rId4" cstate="print">
            <a:lum contrast="18000"/>
            <a:extLst>
              <a:ext uri="{28A0092B-C50C-407E-A947-70E740481C1C}">
                <a14:useLocalDpi xmlns:a14="http://schemas.microsoft.com/office/drawing/2010/main" val="0"/>
              </a:ext>
            </a:extLst>
          </a:blip>
          <a:srcRect t="391" r="781"/>
          <a:stretch>
            <a:fillRect/>
          </a:stretch>
        </p:blipFill>
        <p:spPr bwMode="auto">
          <a:xfrm>
            <a:off x="611560" y="4172978"/>
            <a:ext cx="3281367" cy="2197624"/>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9" name="Rettangolo 8"/>
          <p:cNvSpPr/>
          <p:nvPr/>
        </p:nvSpPr>
        <p:spPr>
          <a:xfrm>
            <a:off x="3984622" y="5117901"/>
            <a:ext cx="4572000" cy="307777"/>
          </a:xfrm>
          <a:prstGeom prst="rect">
            <a:avLst/>
          </a:prstGeom>
        </p:spPr>
        <p:txBody>
          <a:bodyPr>
            <a:spAutoFit/>
          </a:bodyPr>
          <a:lstStyle/>
          <a:p>
            <a:pPr algn="ctr">
              <a:spcBef>
                <a:spcPct val="50000"/>
              </a:spcBef>
            </a:pPr>
            <a:r>
              <a:rPr lang="it-IT" altLang="it-IT" sz="1400" dirty="0"/>
              <a:t>Retto dilatato ripieno di meconio: imperforazione rettale</a:t>
            </a:r>
          </a:p>
        </p:txBody>
      </p:sp>
    </p:spTree>
    <p:extLst>
      <p:ext uri="{BB962C8B-B14F-4D97-AF65-F5344CB8AC3E}">
        <p14:creationId xmlns:p14="http://schemas.microsoft.com/office/powerpoint/2010/main" val="1054821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par>
                                <p:cTn id="8" presetID="4" presetClass="entr" presetSubtype="3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ox(ou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Fahim Kenza (cisti ovarica dx complicata)"/>
          <p:cNvPicPr>
            <a:picLocks noChangeAspect="1" noChangeArrowheads="1"/>
          </p:cNvPicPr>
          <p:nvPr/>
        </p:nvPicPr>
        <p:blipFill>
          <a:blip r:embed="rId2" cstate="print">
            <a:lum contrast="12000"/>
            <a:extLst>
              <a:ext uri="{28A0092B-C50C-407E-A947-70E740481C1C}">
                <a14:useLocalDpi xmlns:a14="http://schemas.microsoft.com/office/drawing/2010/main" val="0"/>
              </a:ext>
            </a:extLst>
          </a:blip>
          <a:srcRect l="1558" t="62471" r="53494" b="1952"/>
          <a:stretch>
            <a:fillRect/>
          </a:stretch>
        </p:blipFill>
        <p:spPr bwMode="auto">
          <a:xfrm>
            <a:off x="5148064" y="908720"/>
            <a:ext cx="3450749" cy="2334518"/>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3" descr="cisto ovarica +"/>
          <p:cNvPicPr>
            <a:picLocks noChangeAspect="1" noChangeArrowheads="1"/>
          </p:cNvPicPr>
          <p:nvPr/>
        </p:nvPicPr>
        <p:blipFill rotWithShape="1">
          <a:blip r:embed="rId3">
            <a:lum bright="6000" contrast="18000"/>
            <a:extLst>
              <a:ext uri="{28A0092B-C50C-407E-A947-70E740481C1C}">
                <a14:useLocalDpi xmlns:a14="http://schemas.microsoft.com/office/drawing/2010/main" val="0"/>
              </a:ext>
            </a:extLst>
          </a:blip>
          <a:srcRect l="8359" t="5795" r="13394" b="1682"/>
          <a:stretch/>
        </p:blipFill>
        <p:spPr bwMode="auto">
          <a:xfrm>
            <a:off x="611560" y="908720"/>
            <a:ext cx="3450749" cy="229528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1328822" y="404663"/>
            <a:ext cx="2016224" cy="307777"/>
          </a:xfrm>
          <a:prstGeom prst="rect">
            <a:avLst/>
          </a:prstGeom>
          <a:noFill/>
        </p:spPr>
        <p:txBody>
          <a:bodyPr wrap="square" rtlCol="0">
            <a:spAutoFit/>
          </a:bodyPr>
          <a:lstStyle/>
          <a:p>
            <a:r>
              <a:rPr lang="it-IT" sz="1400" dirty="0" smtClean="0"/>
              <a:t>Cisti ovarica in utero</a:t>
            </a:r>
            <a:endParaRPr lang="it-IT" sz="1400" dirty="0"/>
          </a:p>
        </p:txBody>
      </p:sp>
      <p:sp>
        <p:nvSpPr>
          <p:cNvPr id="7" name="CasellaDiTesto 6"/>
          <p:cNvSpPr txBox="1"/>
          <p:nvPr/>
        </p:nvSpPr>
        <p:spPr>
          <a:xfrm>
            <a:off x="5148063" y="404663"/>
            <a:ext cx="3450749" cy="307777"/>
          </a:xfrm>
          <a:prstGeom prst="rect">
            <a:avLst/>
          </a:prstGeom>
          <a:noFill/>
        </p:spPr>
        <p:txBody>
          <a:bodyPr wrap="square" rtlCol="0">
            <a:spAutoFit/>
          </a:bodyPr>
          <a:lstStyle/>
          <a:p>
            <a:r>
              <a:rPr lang="it-IT" sz="1400" dirty="0" smtClean="0"/>
              <a:t>Quadro post-natale con sangue all’interno</a:t>
            </a:r>
            <a:endParaRPr lang="it-IT" sz="1400" dirty="0"/>
          </a:p>
        </p:txBody>
      </p:sp>
      <p:pic>
        <p:nvPicPr>
          <p:cNvPr id="8" name="Picture 3" descr="cisti addom"/>
          <p:cNvPicPr>
            <a:picLocks noChangeAspect="1" noChangeArrowheads="1"/>
          </p:cNvPicPr>
          <p:nvPr/>
        </p:nvPicPr>
        <p:blipFill rotWithShape="1">
          <a:blip r:embed="rId4">
            <a:lum bright="6000" contrast="18000"/>
            <a:extLst>
              <a:ext uri="{28A0092B-C50C-407E-A947-70E740481C1C}">
                <a14:useLocalDpi xmlns:a14="http://schemas.microsoft.com/office/drawing/2010/main" val="0"/>
              </a:ext>
            </a:extLst>
          </a:blip>
          <a:srcRect l="9483" t="7769" r="21339" b="19234"/>
          <a:stretch/>
        </p:blipFill>
        <p:spPr bwMode="auto">
          <a:xfrm>
            <a:off x="611560" y="3717032"/>
            <a:ext cx="3432315" cy="2160024"/>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050" name="Picture 2" descr="F:\IMMAGINI ECOGRAFIE ADDOME\Doa 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614" t="5774" r="10521" b="25882"/>
          <a:stretch/>
        </p:blipFill>
        <p:spPr bwMode="auto">
          <a:xfrm>
            <a:off x="5148063" y="3717032"/>
            <a:ext cx="3419937" cy="2160024"/>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9" name="CasellaDiTesto 8"/>
          <p:cNvSpPr txBox="1"/>
          <p:nvPr/>
        </p:nvSpPr>
        <p:spPr>
          <a:xfrm>
            <a:off x="1328822" y="6169891"/>
            <a:ext cx="2376264" cy="307777"/>
          </a:xfrm>
          <a:prstGeom prst="rect">
            <a:avLst/>
          </a:prstGeom>
          <a:noFill/>
        </p:spPr>
        <p:txBody>
          <a:bodyPr wrap="square" rtlCol="0">
            <a:spAutoFit/>
          </a:bodyPr>
          <a:lstStyle/>
          <a:p>
            <a:pPr algn="ctr"/>
            <a:r>
              <a:rPr lang="it-IT" sz="1400" dirty="0" smtClean="0"/>
              <a:t>Cisti intestinale</a:t>
            </a:r>
            <a:endParaRPr lang="it-IT" sz="1400" dirty="0"/>
          </a:p>
        </p:txBody>
      </p:sp>
      <p:sp>
        <p:nvSpPr>
          <p:cNvPr id="10" name="CasellaDiTesto 9"/>
          <p:cNvSpPr txBox="1"/>
          <p:nvPr/>
        </p:nvSpPr>
        <p:spPr>
          <a:xfrm>
            <a:off x="5148064" y="6169892"/>
            <a:ext cx="3419936" cy="307777"/>
          </a:xfrm>
          <a:prstGeom prst="rect">
            <a:avLst/>
          </a:prstGeom>
          <a:noFill/>
        </p:spPr>
        <p:txBody>
          <a:bodyPr wrap="square" rtlCol="0">
            <a:spAutoFit/>
          </a:bodyPr>
          <a:lstStyle/>
          <a:p>
            <a:r>
              <a:rPr lang="it-IT" sz="1400" dirty="0" smtClean="0"/>
              <a:t>Quadro post-natale di sospetta duplicazione</a:t>
            </a:r>
            <a:endParaRPr lang="it-IT" sz="1400" dirty="0"/>
          </a:p>
        </p:txBody>
      </p:sp>
    </p:spTree>
    <p:extLst>
      <p:ext uri="{BB962C8B-B14F-4D97-AF65-F5344CB8AC3E}">
        <p14:creationId xmlns:p14="http://schemas.microsoft.com/office/powerpoint/2010/main" val="57915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644650" y="1233488"/>
            <a:ext cx="5853113" cy="4389437"/>
          </a:xfrm>
          <a:prstGeom prst="rect">
            <a:avLst/>
          </a:prstGeom>
          <a:noFill/>
          <a:ln w="9525">
            <a:noFill/>
            <a:miter lim="800000"/>
            <a:headEnd/>
            <a:tailEnd/>
          </a:ln>
          <a:effectLst/>
        </p:spPr>
      </p:pic>
      <p:sp>
        <p:nvSpPr>
          <p:cNvPr id="4" name="Rettangolo 3"/>
          <p:cNvSpPr/>
          <p:nvPr/>
        </p:nvSpPr>
        <p:spPr>
          <a:xfrm>
            <a:off x="1644650" y="1233488"/>
            <a:ext cx="5853113" cy="17928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1644650" y="548680"/>
            <a:ext cx="5853112" cy="523220"/>
          </a:xfrm>
          <a:prstGeom prst="rect">
            <a:avLst/>
          </a:prstGeom>
          <a:noFill/>
        </p:spPr>
        <p:txBody>
          <a:bodyPr wrap="square" rtlCol="0">
            <a:spAutoFit/>
          </a:bodyPr>
          <a:lstStyle/>
          <a:p>
            <a:r>
              <a:rPr lang="it-IT" sz="2800" dirty="0" smtClean="0"/>
              <a:t>Foto prenatale di Ilaria: </a:t>
            </a:r>
            <a:r>
              <a:rPr lang="it-IT" sz="2800" dirty="0" err="1" smtClean="0"/>
              <a:t>gastroschisi</a:t>
            </a:r>
            <a:endParaRPr lang="it-IT" sz="2800" dirty="0"/>
          </a:p>
        </p:txBody>
      </p:sp>
    </p:spTree>
    <p:extLst>
      <p:ext uri="{BB962C8B-B14F-4D97-AF65-F5344CB8AC3E}">
        <p14:creationId xmlns:p14="http://schemas.microsoft.com/office/powerpoint/2010/main" val="12588403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884" y="164015"/>
            <a:ext cx="7632848" cy="385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591" y="3318560"/>
            <a:ext cx="2893717" cy="576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3328901"/>
            <a:ext cx="3005274" cy="3368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667" y="4065965"/>
            <a:ext cx="5485865" cy="944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80959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Storia di Ilaria</a:t>
            </a:r>
            <a:endParaRPr lang="it-IT" dirty="0"/>
          </a:p>
        </p:txBody>
      </p:sp>
      <p:sp>
        <p:nvSpPr>
          <p:cNvPr id="3" name="Segnaposto contenuto 2"/>
          <p:cNvSpPr>
            <a:spLocks noGrp="1"/>
          </p:cNvSpPr>
          <p:nvPr>
            <p:ph idx="1"/>
          </p:nvPr>
        </p:nvSpPr>
        <p:spPr>
          <a:xfrm>
            <a:off x="457200" y="1268760"/>
            <a:ext cx="8229600" cy="4968552"/>
          </a:xfrm>
        </p:spPr>
        <p:txBody>
          <a:bodyPr>
            <a:normAutofit lnSpcReduction="10000"/>
          </a:bodyPr>
          <a:lstStyle/>
          <a:p>
            <a:pPr marL="0" indent="0">
              <a:buNone/>
            </a:pPr>
            <a:r>
              <a:rPr lang="it-IT" dirty="0" smtClean="0"/>
              <a:t>Seguita in DP per il riscontro di </a:t>
            </a:r>
            <a:r>
              <a:rPr lang="it-IT" dirty="0" err="1" smtClean="0"/>
              <a:t>gastroschisi</a:t>
            </a:r>
            <a:r>
              <a:rPr lang="it-IT" dirty="0" smtClean="0"/>
              <a:t> dalla 20° settimana.  Controlli seriati fino alla 36° settimana: il riscontro di una dilatazione progressiva delle anse intestinali ha indotto a programmare il TC a 36,3, previo colloquio con la Chirurgia Pediatrica e la TIN.  Alla nascita la piccola è stata accolta in TIN dove è stata stabilizzata e portata all’intervento chirurgico. Qui i genitori hanno rivisto il Neonatologo con cui avevano parlato nei colloqui in Diagnosi Prenatale.</a:t>
            </a:r>
            <a:endParaRPr lang="it-IT" dirty="0"/>
          </a:p>
        </p:txBody>
      </p:sp>
    </p:spTree>
    <p:extLst>
      <p:ext uri="{BB962C8B-B14F-4D97-AF65-F5344CB8AC3E}">
        <p14:creationId xmlns:p14="http://schemas.microsoft.com/office/powerpoint/2010/main" val="15984737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778098"/>
          </a:xfrm>
        </p:spPr>
        <p:txBody>
          <a:bodyPr/>
          <a:lstStyle/>
          <a:p>
            <a:r>
              <a:rPr lang="it-IT" dirty="0"/>
              <a:t>I</a:t>
            </a:r>
            <a:r>
              <a:rPr lang="it-IT" dirty="0" smtClean="0"/>
              <a:t>LARIA</a:t>
            </a:r>
            <a:endParaRPr lang="it-IT" dirty="0"/>
          </a:p>
        </p:txBody>
      </p:sp>
      <p:sp>
        <p:nvSpPr>
          <p:cNvPr id="3" name="Segnaposto contenuto 2"/>
          <p:cNvSpPr>
            <a:spLocks noGrp="1"/>
          </p:cNvSpPr>
          <p:nvPr>
            <p:ph idx="1"/>
          </p:nvPr>
        </p:nvSpPr>
        <p:spPr>
          <a:xfrm>
            <a:off x="323528" y="1124744"/>
            <a:ext cx="8568952" cy="5001419"/>
          </a:xfrm>
        </p:spPr>
        <p:txBody>
          <a:bodyPr>
            <a:normAutofit lnSpcReduction="10000"/>
          </a:bodyPr>
          <a:lstStyle/>
          <a:p>
            <a:pPr marL="0" indent="0">
              <a:buNone/>
            </a:pPr>
            <a:r>
              <a:rPr lang="it-IT" dirty="0" smtClean="0"/>
              <a:t>All’ingresso in Reparto la piccola è stata intubata ed è stato </a:t>
            </a:r>
            <a:r>
              <a:rPr lang="it-IT" dirty="0" err="1" smtClean="0"/>
              <a:t>incannulato</a:t>
            </a:r>
            <a:r>
              <a:rPr lang="it-IT" dirty="0" smtClean="0"/>
              <a:t> un vaso centrale. E’ stata fornita nutrizione parenterale totale e sedazione appropriata. Si sono effettuate le indagini strumentali e di laboratorio necessarie per l’intervento chirurgico di riparazione della parete addominale dopo il riposizionamento interno all’addome dei visceri erniati. Dopo 3 gg dall’intervento la piccola è stata trasferita in Chirurgia Pediatrica dove ha continuato il decorso postoperatorio.</a:t>
            </a:r>
            <a:endParaRPr lang="it-IT" dirty="0"/>
          </a:p>
        </p:txBody>
      </p:sp>
    </p:spTree>
    <p:extLst>
      <p:ext uri="{BB962C8B-B14F-4D97-AF65-F5344CB8AC3E}">
        <p14:creationId xmlns:p14="http://schemas.microsoft.com/office/powerpoint/2010/main" val="13806488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850106"/>
          </a:xfrm>
        </p:spPr>
        <p:txBody>
          <a:bodyPr/>
          <a:lstStyle/>
          <a:p>
            <a:r>
              <a:rPr lang="it-IT" dirty="0" smtClean="0"/>
              <a:t>Storia di Federico</a:t>
            </a:r>
            <a:endParaRPr lang="it-IT" dirty="0"/>
          </a:p>
        </p:txBody>
      </p:sp>
      <p:sp>
        <p:nvSpPr>
          <p:cNvPr id="3" name="Segnaposto contenuto 2"/>
          <p:cNvSpPr>
            <a:spLocks noGrp="1"/>
          </p:cNvSpPr>
          <p:nvPr>
            <p:ph idx="1"/>
          </p:nvPr>
        </p:nvSpPr>
        <p:spPr>
          <a:xfrm>
            <a:off x="323528" y="1124744"/>
            <a:ext cx="8568952" cy="5400600"/>
          </a:xfrm>
        </p:spPr>
        <p:txBody>
          <a:bodyPr>
            <a:normAutofit/>
          </a:bodyPr>
          <a:lstStyle/>
          <a:p>
            <a:pPr marL="0" indent="0">
              <a:buNone/>
            </a:pPr>
            <a:r>
              <a:rPr lang="it-IT" dirty="0" smtClean="0"/>
              <a:t>Con il riscontro prenatale di agenesia del corpo calloso la mamma ha effettuato RMN prenatale e  Federico dopo la nascita ha effettuato ecografia cerebrale e RMN cerebrale postnatale. </a:t>
            </a:r>
          </a:p>
          <a:p>
            <a:pPr marL="0" indent="0">
              <a:buNone/>
            </a:pPr>
            <a:r>
              <a:rPr lang="it-IT" dirty="0" smtClean="0"/>
              <a:t>Abbiamo la fortuna di avere presso la Azienda Spedali Civili di Brescia anche un servizio di Neuroradiologia di altissimo livello, il cui </a:t>
            </a:r>
            <a:r>
              <a:rPr lang="it-IT" dirty="0"/>
              <a:t>referente  per i neonati </a:t>
            </a:r>
            <a:r>
              <a:rPr lang="it-IT" dirty="0" smtClean="0"/>
              <a:t>è il dr. Lorenzo Pinelli, che ringrazio per la pazienza e la estrema disponibilità,  anche </a:t>
            </a:r>
            <a:r>
              <a:rPr lang="it-IT" smtClean="0"/>
              <a:t>per le immagini </a:t>
            </a:r>
            <a:r>
              <a:rPr lang="it-IT" dirty="0" smtClean="0"/>
              <a:t>di RMN che ho portato in visione.</a:t>
            </a:r>
          </a:p>
        </p:txBody>
      </p:sp>
    </p:spTree>
    <p:extLst>
      <p:ext uri="{BB962C8B-B14F-4D97-AF65-F5344CB8AC3E}">
        <p14:creationId xmlns:p14="http://schemas.microsoft.com/office/powerpoint/2010/main" val="31501767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644650" y="1772816"/>
            <a:ext cx="5853113" cy="4389437"/>
          </a:xfrm>
          <a:prstGeom prst="rect">
            <a:avLst/>
          </a:prstGeom>
          <a:noFill/>
          <a:ln w="9525">
            <a:noFill/>
            <a:miter lim="800000"/>
            <a:headEnd/>
            <a:tailEnd/>
          </a:ln>
          <a:effectLst/>
        </p:spPr>
      </p:pic>
      <p:sp>
        <p:nvSpPr>
          <p:cNvPr id="4" name="Rettangolo 3"/>
          <p:cNvSpPr/>
          <p:nvPr/>
        </p:nvSpPr>
        <p:spPr>
          <a:xfrm>
            <a:off x="1644650" y="1778767"/>
            <a:ext cx="5853113" cy="17928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179512" y="291526"/>
            <a:ext cx="8712968" cy="954107"/>
          </a:xfrm>
          <a:prstGeom prst="rect">
            <a:avLst/>
          </a:prstGeom>
          <a:noFill/>
        </p:spPr>
        <p:txBody>
          <a:bodyPr wrap="square" rtlCol="0">
            <a:spAutoFit/>
          </a:bodyPr>
          <a:lstStyle/>
          <a:p>
            <a:r>
              <a:rPr lang="it-IT" sz="2800" dirty="0" smtClean="0"/>
              <a:t>                       Ecografia  prenatale di  </a:t>
            </a:r>
            <a:r>
              <a:rPr lang="it-IT" sz="2800" dirty="0"/>
              <a:t>F</a:t>
            </a:r>
            <a:r>
              <a:rPr lang="it-IT" sz="2800" dirty="0" smtClean="0"/>
              <a:t>EDERICO: </a:t>
            </a:r>
          </a:p>
          <a:p>
            <a:r>
              <a:rPr lang="it-IT" sz="2800" dirty="0" smtClean="0"/>
              <a:t>                               agenesia del corpo calloso</a:t>
            </a:r>
            <a:endParaRPr lang="it-IT" sz="2800" dirty="0"/>
          </a:p>
        </p:txBody>
      </p:sp>
    </p:spTree>
    <p:extLst>
      <p:ext uri="{BB962C8B-B14F-4D97-AF65-F5344CB8AC3E}">
        <p14:creationId xmlns:p14="http://schemas.microsoft.com/office/powerpoint/2010/main" val="39938095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Ecografie encefalo\Mediana normale 1.jpg"/>
          <p:cNvPicPr>
            <a:picLocks noChangeAspect="1" noChangeArrowheads="1"/>
          </p:cNvPicPr>
          <p:nvPr/>
        </p:nvPicPr>
        <p:blipFill rotWithShape="1">
          <a:blip r:embed="rId2">
            <a:extLst>
              <a:ext uri="{28A0092B-C50C-407E-A947-70E740481C1C}">
                <a14:useLocalDpi xmlns:a14="http://schemas.microsoft.com/office/drawing/2010/main" val="0"/>
              </a:ext>
            </a:extLst>
          </a:blip>
          <a:srcRect l="15469" t="8272" r="6695" b="6386"/>
          <a:stretch/>
        </p:blipFill>
        <p:spPr bwMode="auto">
          <a:xfrm>
            <a:off x="2483768" y="2708920"/>
            <a:ext cx="4104304" cy="3250934"/>
          </a:xfrm>
          <a:prstGeom prst="rect">
            <a:avLst/>
          </a:prstGeom>
          <a:noFill/>
          <a:ln w="28575">
            <a:solidFill>
              <a:srgbClr val="FF0000"/>
            </a:solidFill>
          </a:ln>
          <a:extLst>
            <a:ext uri="{909E8E84-426E-40DD-AFC4-6F175D3DCCD1}">
              <a14:hiddenFill xmlns:a14="http://schemas.microsoft.com/office/drawing/2010/main">
                <a:solidFill>
                  <a:srgbClr val="FFFFFF"/>
                </a:solidFill>
              </a14:hiddenFill>
            </a:ext>
          </a:extLst>
        </p:spPr>
      </p:pic>
      <p:cxnSp>
        <p:nvCxnSpPr>
          <p:cNvPr id="5" name="Connettore 2 4"/>
          <p:cNvCxnSpPr/>
          <p:nvPr/>
        </p:nvCxnSpPr>
        <p:spPr>
          <a:xfrm>
            <a:off x="3563888" y="2132856"/>
            <a:ext cx="360040" cy="122413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Connettore 2 6"/>
          <p:cNvCxnSpPr/>
          <p:nvPr/>
        </p:nvCxnSpPr>
        <p:spPr>
          <a:xfrm flipH="1">
            <a:off x="4788024" y="2132856"/>
            <a:ext cx="504056" cy="13681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Connettore 2 8"/>
          <p:cNvCxnSpPr/>
          <p:nvPr/>
        </p:nvCxnSpPr>
        <p:spPr>
          <a:xfrm>
            <a:off x="4355976" y="1988840"/>
            <a:ext cx="0" cy="13681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CasellaDiTesto 9"/>
          <p:cNvSpPr txBox="1"/>
          <p:nvPr/>
        </p:nvSpPr>
        <p:spPr>
          <a:xfrm>
            <a:off x="2483768" y="1484784"/>
            <a:ext cx="3744416" cy="369332"/>
          </a:xfrm>
          <a:prstGeom prst="rect">
            <a:avLst/>
          </a:prstGeom>
          <a:noFill/>
        </p:spPr>
        <p:txBody>
          <a:bodyPr wrap="square" rtlCol="0">
            <a:spAutoFit/>
          </a:bodyPr>
          <a:lstStyle/>
          <a:p>
            <a:r>
              <a:rPr lang="it-IT" dirty="0" smtClean="0"/>
              <a:t>Corpo calloso </a:t>
            </a:r>
            <a:r>
              <a:rPr lang="it-IT" dirty="0" err="1" smtClean="0"/>
              <a:t>normoconformato</a:t>
            </a:r>
            <a:endParaRPr lang="it-IT" dirty="0"/>
          </a:p>
        </p:txBody>
      </p:sp>
    </p:spTree>
    <p:extLst>
      <p:ext uri="{BB962C8B-B14F-4D97-AF65-F5344CB8AC3E}">
        <p14:creationId xmlns:p14="http://schemas.microsoft.com/office/powerpoint/2010/main" val="5143919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706090"/>
          </a:xfrm>
        </p:spPr>
        <p:txBody>
          <a:bodyPr>
            <a:normAutofit fontScale="90000"/>
          </a:bodyPr>
          <a:lstStyle/>
          <a:p>
            <a:r>
              <a:rPr lang="it-IT" dirty="0" smtClean="0"/>
              <a:t> QUI E ORA</a:t>
            </a:r>
            <a:endParaRPr lang="it-IT" dirty="0"/>
          </a:p>
        </p:txBody>
      </p:sp>
      <p:sp>
        <p:nvSpPr>
          <p:cNvPr id="3" name="Segnaposto contenuto 2"/>
          <p:cNvSpPr>
            <a:spLocks noGrp="1"/>
          </p:cNvSpPr>
          <p:nvPr>
            <p:ph idx="1"/>
          </p:nvPr>
        </p:nvSpPr>
        <p:spPr>
          <a:xfrm>
            <a:off x="323528" y="1052736"/>
            <a:ext cx="8568952" cy="5256584"/>
          </a:xfrm>
        </p:spPr>
        <p:txBody>
          <a:bodyPr>
            <a:normAutofit lnSpcReduction="10000"/>
          </a:bodyPr>
          <a:lstStyle/>
          <a:p>
            <a:pPr marL="0" indent="0">
              <a:buNone/>
            </a:pPr>
            <a:r>
              <a:rPr lang="it-IT" dirty="0" smtClean="0"/>
              <a:t>Il punto nascita dell’Azienda Spedali Civili di Brescia è un punto nascita di terzo livello, cioè sono presenti in Ospedale tutte le specialità  a disposizione di madre e neonato e sono possibili i trattamenti di livello complesso e massimale.</a:t>
            </a:r>
          </a:p>
          <a:p>
            <a:pPr marL="0" indent="0">
              <a:buNone/>
            </a:pPr>
            <a:r>
              <a:rPr lang="it-IT" dirty="0" smtClean="0"/>
              <a:t>L’Ostetricia è parte di una Clinica Universitaria tra le migliori di Italia, la Sala Parto «produce» oltre 3600 nati all’anno, la </a:t>
            </a:r>
            <a:r>
              <a:rPr lang="it-IT" b="1" dirty="0" smtClean="0"/>
              <a:t>Terapia Intensiva Neonatale </a:t>
            </a:r>
            <a:r>
              <a:rPr lang="it-IT" dirty="0" smtClean="0"/>
              <a:t>è una delle più grandi di Italia ed è possibile prendersi cura  di neonati affetti da ogni tipo di patologia.</a:t>
            </a:r>
            <a:endParaRPr lang="it-IT" dirty="0"/>
          </a:p>
        </p:txBody>
      </p:sp>
      <p:graphicFrame>
        <p:nvGraphicFramePr>
          <p:cNvPr id="4" name="Oggetto 3"/>
          <p:cNvGraphicFramePr>
            <a:graphicFrameLocks noChangeAspect="1"/>
          </p:cNvGraphicFramePr>
          <p:nvPr>
            <p:extLst>
              <p:ext uri="{D42A27DB-BD31-4B8C-83A1-F6EECF244321}">
                <p14:modId xmlns:p14="http://schemas.microsoft.com/office/powerpoint/2010/main" val="3910224073"/>
              </p:ext>
            </p:extLst>
          </p:nvPr>
        </p:nvGraphicFramePr>
        <p:xfrm>
          <a:off x="107504" y="6237312"/>
          <a:ext cx="466725" cy="533400"/>
        </p:xfrm>
        <a:graphic>
          <a:graphicData uri="http://schemas.openxmlformats.org/presentationml/2006/ole">
            <mc:AlternateContent xmlns:mc="http://schemas.openxmlformats.org/markup-compatibility/2006">
              <mc:Choice xmlns:v="urn:schemas-microsoft-com:vml" Requires="v">
                <p:oleObj spid="_x0000_s5197" name="CorelDRAW 6.0" r:id="rId3" imgW="2514600" imgH="2867025" progId="CorelDRAW.Graphic.6">
                  <p:embed/>
                </p:oleObj>
              </mc:Choice>
              <mc:Fallback>
                <p:oleObj name="CorelDRAW 6.0" r:id="rId3" imgW="2514600" imgH="2867025" progId="CorelDRAW.Graphic.6">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6237312"/>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9445439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Cesare\Dropbox\Foto\Foto 05-05-14 20 12 2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11" t="7222" r="22162" b="9577"/>
          <a:stretch/>
        </p:blipFill>
        <p:spPr bwMode="auto">
          <a:xfrm rot="5400000">
            <a:off x="2150722" y="1398186"/>
            <a:ext cx="4377672" cy="42093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Connettore 2 4"/>
          <p:cNvCxnSpPr/>
          <p:nvPr/>
        </p:nvCxnSpPr>
        <p:spPr>
          <a:xfrm>
            <a:off x="2234908" y="980728"/>
            <a:ext cx="896932" cy="115212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Connettore 2 6"/>
          <p:cNvCxnSpPr/>
          <p:nvPr/>
        </p:nvCxnSpPr>
        <p:spPr>
          <a:xfrm flipH="1">
            <a:off x="5508104" y="692696"/>
            <a:ext cx="936104" cy="144016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Connettore 2 8"/>
          <p:cNvCxnSpPr/>
          <p:nvPr/>
        </p:nvCxnSpPr>
        <p:spPr>
          <a:xfrm flipV="1">
            <a:off x="2683374" y="4797152"/>
            <a:ext cx="1096538" cy="144016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Connettore 2 10"/>
          <p:cNvCxnSpPr/>
          <p:nvPr/>
        </p:nvCxnSpPr>
        <p:spPr>
          <a:xfrm flipH="1" flipV="1">
            <a:off x="5508104" y="4581128"/>
            <a:ext cx="1368152" cy="151216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CasellaDiTesto 11"/>
          <p:cNvSpPr txBox="1"/>
          <p:nvPr/>
        </p:nvSpPr>
        <p:spPr>
          <a:xfrm>
            <a:off x="1475656" y="404664"/>
            <a:ext cx="1368152" cy="646331"/>
          </a:xfrm>
          <a:prstGeom prst="rect">
            <a:avLst/>
          </a:prstGeom>
          <a:noFill/>
        </p:spPr>
        <p:txBody>
          <a:bodyPr wrap="square" rtlCol="0">
            <a:spAutoFit/>
          </a:bodyPr>
          <a:lstStyle/>
          <a:p>
            <a:pPr algn="ctr"/>
            <a:r>
              <a:rPr lang="it-IT" dirty="0" smtClean="0"/>
              <a:t>Aspetto a corna di bue</a:t>
            </a:r>
            <a:endParaRPr lang="it-IT" dirty="0"/>
          </a:p>
        </p:txBody>
      </p:sp>
      <p:sp>
        <p:nvSpPr>
          <p:cNvPr id="13" name="CasellaDiTesto 12"/>
          <p:cNvSpPr txBox="1"/>
          <p:nvPr/>
        </p:nvSpPr>
        <p:spPr>
          <a:xfrm>
            <a:off x="6516216" y="548680"/>
            <a:ext cx="1944216" cy="646331"/>
          </a:xfrm>
          <a:prstGeom prst="rect">
            <a:avLst/>
          </a:prstGeom>
          <a:noFill/>
        </p:spPr>
        <p:txBody>
          <a:bodyPr wrap="square" rtlCol="0">
            <a:spAutoFit/>
          </a:bodyPr>
          <a:lstStyle/>
          <a:p>
            <a:pPr algn="just"/>
            <a:r>
              <a:rPr lang="it-IT" dirty="0" smtClean="0"/>
              <a:t>Agenesia c.c. in </a:t>
            </a:r>
            <a:r>
              <a:rPr lang="it-IT" dirty="0" err="1" smtClean="0"/>
              <a:t>sag</a:t>
            </a:r>
            <a:r>
              <a:rPr lang="it-IT" dirty="0" smtClean="0"/>
              <a:t>. mediana</a:t>
            </a:r>
            <a:endParaRPr lang="it-IT" dirty="0"/>
          </a:p>
        </p:txBody>
      </p:sp>
      <p:sp>
        <p:nvSpPr>
          <p:cNvPr id="14" name="CasellaDiTesto 13"/>
          <p:cNvSpPr txBox="1"/>
          <p:nvPr/>
        </p:nvSpPr>
        <p:spPr>
          <a:xfrm>
            <a:off x="1619672" y="6237312"/>
            <a:ext cx="1872208" cy="369332"/>
          </a:xfrm>
          <a:prstGeom prst="rect">
            <a:avLst/>
          </a:prstGeom>
          <a:noFill/>
        </p:spPr>
        <p:txBody>
          <a:bodyPr wrap="square" rtlCol="0">
            <a:spAutoFit/>
          </a:bodyPr>
          <a:lstStyle/>
          <a:p>
            <a:r>
              <a:rPr lang="it-IT" dirty="0" err="1" smtClean="0"/>
              <a:t>colpocefalia</a:t>
            </a:r>
            <a:endParaRPr lang="it-IT" dirty="0"/>
          </a:p>
        </p:txBody>
      </p:sp>
      <p:sp>
        <p:nvSpPr>
          <p:cNvPr id="15" name="CasellaDiTesto 14"/>
          <p:cNvSpPr txBox="1"/>
          <p:nvPr/>
        </p:nvSpPr>
        <p:spPr>
          <a:xfrm>
            <a:off x="7020272" y="6093296"/>
            <a:ext cx="1872208" cy="646331"/>
          </a:xfrm>
          <a:prstGeom prst="rect">
            <a:avLst/>
          </a:prstGeom>
          <a:noFill/>
        </p:spPr>
        <p:txBody>
          <a:bodyPr wrap="square" rtlCol="0">
            <a:spAutoFit/>
          </a:bodyPr>
          <a:lstStyle/>
          <a:p>
            <a:r>
              <a:rPr lang="it-IT" dirty="0" smtClean="0"/>
              <a:t>Normali i giri dell’insula</a:t>
            </a:r>
            <a:endParaRPr lang="it-IT" dirty="0"/>
          </a:p>
        </p:txBody>
      </p:sp>
    </p:spTree>
    <p:extLst>
      <p:ext uri="{BB962C8B-B14F-4D97-AF65-F5344CB8AC3E}">
        <p14:creationId xmlns:p14="http://schemas.microsoft.com/office/powerpoint/2010/main" val="42692929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scbrad2121\Documenti\PINELLI\agenesie corpo calloso fetali\N.G._31.3w_ax.jpg"/>
          <p:cNvPicPr>
            <a:picLocks noChangeAspect="1" noChangeArrowheads="1"/>
          </p:cNvPicPr>
          <p:nvPr/>
        </p:nvPicPr>
        <p:blipFill>
          <a:blip r:embed="rId3" cstate="email">
            <a:lum bright="-10000" contrast="-10000"/>
          </a:blip>
          <a:srcRect/>
          <a:stretch>
            <a:fillRect/>
          </a:stretch>
        </p:blipFill>
        <p:spPr bwMode="auto">
          <a:xfrm>
            <a:off x="3221427" y="1999726"/>
            <a:ext cx="2873351" cy="3299033"/>
          </a:xfrm>
          <a:prstGeom prst="rect">
            <a:avLst/>
          </a:prstGeom>
          <a:noFill/>
        </p:spPr>
      </p:pic>
      <p:pic>
        <p:nvPicPr>
          <p:cNvPr id="1027" name="Picture 3" descr="C:\Documents and Settings\scbrad2121\Documenti\PINELLI\agenesie corpo calloso fetali\N.G._31.3w_cor.jpg"/>
          <p:cNvPicPr>
            <a:picLocks noChangeAspect="1" noChangeArrowheads="1"/>
          </p:cNvPicPr>
          <p:nvPr/>
        </p:nvPicPr>
        <p:blipFill>
          <a:blip r:embed="rId4" cstate="email"/>
          <a:srcRect/>
          <a:stretch>
            <a:fillRect/>
          </a:stretch>
        </p:blipFill>
        <p:spPr bwMode="auto">
          <a:xfrm>
            <a:off x="6202782" y="2359766"/>
            <a:ext cx="2854132" cy="2748423"/>
          </a:xfrm>
          <a:prstGeom prst="rect">
            <a:avLst/>
          </a:prstGeom>
          <a:noFill/>
        </p:spPr>
      </p:pic>
      <p:pic>
        <p:nvPicPr>
          <p:cNvPr id="1028" name="Picture 4" descr="C:\Documents and Settings\scbrad2121\Documenti\PINELLI\agenesie corpo calloso fetali\N.G._31.3w_sag_mediana.jpg"/>
          <p:cNvPicPr>
            <a:picLocks noChangeAspect="1" noChangeArrowheads="1"/>
          </p:cNvPicPr>
          <p:nvPr/>
        </p:nvPicPr>
        <p:blipFill>
          <a:blip r:embed="rId5" cstate="email"/>
          <a:srcRect/>
          <a:stretch>
            <a:fillRect/>
          </a:stretch>
        </p:blipFill>
        <p:spPr bwMode="auto">
          <a:xfrm>
            <a:off x="157742" y="2465566"/>
            <a:ext cx="2922894" cy="2648872"/>
          </a:xfrm>
          <a:prstGeom prst="rect">
            <a:avLst/>
          </a:prstGeom>
          <a:noFill/>
        </p:spPr>
      </p:pic>
      <p:sp>
        <p:nvSpPr>
          <p:cNvPr id="8" name="Freccia a destra 7"/>
          <p:cNvSpPr/>
          <p:nvPr/>
        </p:nvSpPr>
        <p:spPr>
          <a:xfrm rot="3247009">
            <a:off x="1013780" y="2939187"/>
            <a:ext cx="360040" cy="288032"/>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p:cNvSpPr/>
          <p:nvPr/>
        </p:nvSpPr>
        <p:spPr>
          <a:xfrm rot="18791880">
            <a:off x="6769548" y="3532377"/>
            <a:ext cx="360040" cy="28803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p:cNvSpPr/>
          <p:nvPr/>
        </p:nvSpPr>
        <p:spPr>
          <a:xfrm rot="10624909">
            <a:off x="8031345" y="2978086"/>
            <a:ext cx="360040" cy="28803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a destra 10"/>
          <p:cNvSpPr/>
          <p:nvPr/>
        </p:nvSpPr>
        <p:spPr>
          <a:xfrm rot="14819833">
            <a:off x="7598555" y="3608220"/>
            <a:ext cx="360040" cy="288032"/>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destra 11"/>
          <p:cNvSpPr/>
          <p:nvPr/>
        </p:nvSpPr>
        <p:spPr>
          <a:xfrm rot="1284024">
            <a:off x="3460009" y="3556766"/>
            <a:ext cx="360040" cy="288032"/>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CasellaDiTesto 12"/>
          <p:cNvSpPr txBox="1"/>
          <p:nvPr/>
        </p:nvSpPr>
        <p:spPr>
          <a:xfrm>
            <a:off x="971600" y="5517232"/>
            <a:ext cx="7056784" cy="1154162"/>
          </a:xfrm>
          <a:prstGeom prst="rect">
            <a:avLst/>
          </a:prstGeom>
          <a:noFill/>
        </p:spPr>
        <p:txBody>
          <a:bodyPr wrap="square" rtlCol="0">
            <a:spAutoFit/>
          </a:bodyPr>
          <a:lstStyle/>
          <a:p>
            <a:pPr algn="ctr">
              <a:lnSpc>
                <a:spcPct val="150000"/>
              </a:lnSpc>
            </a:pPr>
            <a:r>
              <a:rPr lang="it-IT" sz="2800" b="1" dirty="0" smtClean="0"/>
              <a:t>RM fetale</a:t>
            </a:r>
            <a:br>
              <a:rPr lang="it-IT" sz="2800" b="1" dirty="0" smtClean="0"/>
            </a:br>
            <a:r>
              <a:rPr lang="it-IT" dirty="0" smtClean="0"/>
              <a:t>(</a:t>
            </a:r>
            <a:r>
              <a:rPr lang="it-IT" dirty="0" err="1" smtClean="0"/>
              <a:t>N.G.</a:t>
            </a:r>
            <a:r>
              <a:rPr lang="it-IT" dirty="0" smtClean="0"/>
              <a:t> ,  31.3 settimane)</a:t>
            </a:r>
            <a:endParaRPr lang="it-IT" sz="2400" dirty="0" smtClean="0"/>
          </a:p>
        </p:txBody>
      </p:sp>
      <p:sp>
        <p:nvSpPr>
          <p:cNvPr id="14" name="Freccia a destra 13"/>
          <p:cNvSpPr/>
          <p:nvPr/>
        </p:nvSpPr>
        <p:spPr>
          <a:xfrm rot="11928076">
            <a:off x="5184874" y="4055398"/>
            <a:ext cx="360040" cy="288032"/>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CasellaDiTesto 14"/>
          <p:cNvSpPr txBox="1"/>
          <p:nvPr/>
        </p:nvSpPr>
        <p:spPr>
          <a:xfrm>
            <a:off x="971600" y="404664"/>
            <a:ext cx="7056784" cy="523220"/>
          </a:xfrm>
          <a:prstGeom prst="rect">
            <a:avLst/>
          </a:prstGeom>
          <a:noFill/>
        </p:spPr>
        <p:txBody>
          <a:bodyPr wrap="square" rtlCol="0">
            <a:spAutoFit/>
          </a:bodyPr>
          <a:lstStyle/>
          <a:p>
            <a:pPr algn="ctr"/>
            <a:r>
              <a:rPr lang="it-IT" sz="2800" b="1" dirty="0" smtClean="0"/>
              <a:t>AGENESIA ISOLATA DEL CORPO CALLOSO</a:t>
            </a:r>
            <a:endParaRPr lang="it-IT" sz="2400" dirty="0" smtClean="0"/>
          </a:p>
        </p:txBody>
      </p:sp>
      <p:sp>
        <p:nvSpPr>
          <p:cNvPr id="2" name="CasellaDiTesto 1"/>
          <p:cNvSpPr txBox="1"/>
          <p:nvPr/>
        </p:nvSpPr>
        <p:spPr>
          <a:xfrm>
            <a:off x="697956" y="922026"/>
            <a:ext cx="5821978" cy="923330"/>
          </a:xfrm>
          <a:prstGeom prst="rect">
            <a:avLst/>
          </a:prstGeom>
          <a:noFill/>
        </p:spPr>
        <p:txBody>
          <a:bodyPr wrap="none" rtlCol="0">
            <a:spAutoFit/>
          </a:bodyPr>
          <a:lstStyle/>
          <a:p>
            <a:r>
              <a:rPr lang="it-IT" dirty="0"/>
              <a:t>FRECCIA GIALLA: corpo calloso assente</a:t>
            </a:r>
          </a:p>
          <a:p>
            <a:r>
              <a:rPr lang="it-IT" dirty="0"/>
              <a:t>FRECCE VERDI: tipico decorso parallelo dei ventricoli laterali </a:t>
            </a:r>
          </a:p>
          <a:p>
            <a:r>
              <a:rPr lang="it-IT" dirty="0"/>
              <a:t>FRECCE ROSSE fasci di </a:t>
            </a:r>
            <a:r>
              <a:rPr lang="it-IT" dirty="0" err="1"/>
              <a:t>Probst</a:t>
            </a:r>
            <a:endParaRPr lang="it-IT" dirty="0"/>
          </a:p>
        </p:txBody>
      </p:sp>
    </p:spTree>
    <p:extLst>
      <p:ext uri="{BB962C8B-B14F-4D97-AF65-F5344CB8AC3E}">
        <p14:creationId xmlns:p14="http://schemas.microsoft.com/office/powerpoint/2010/main" val="294970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strips(downLef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strips(downRight)">
                                      <p:cBhvr>
                                        <p:cTn id="15" dur="500"/>
                                        <p:tgtEl>
                                          <p:spTgt spid="12"/>
                                        </p:tgtEl>
                                      </p:cBhvr>
                                    </p:animEffect>
                                  </p:childTnLst>
                                </p:cTn>
                              </p:par>
                              <p:par>
                                <p:cTn id="16" presetID="18" presetClass="entr" presetSubtype="6"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strips(downRigh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Left)">
                                      <p:cBhvr>
                                        <p:cTn id="23" dur="500"/>
                                        <p:tgtEl>
                                          <p:spTgt spid="9"/>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trips(down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p:cNvSpPr txBox="1"/>
          <p:nvPr/>
        </p:nvSpPr>
        <p:spPr>
          <a:xfrm>
            <a:off x="971600" y="404664"/>
            <a:ext cx="7056784" cy="523220"/>
          </a:xfrm>
          <a:prstGeom prst="rect">
            <a:avLst/>
          </a:prstGeom>
          <a:noFill/>
        </p:spPr>
        <p:txBody>
          <a:bodyPr wrap="square" rtlCol="0">
            <a:spAutoFit/>
          </a:bodyPr>
          <a:lstStyle/>
          <a:p>
            <a:pPr algn="ctr"/>
            <a:r>
              <a:rPr lang="it-IT" sz="2800" b="1" dirty="0" smtClean="0"/>
              <a:t>AGENESIA ISOLATA DEL CORPO CALLOSO</a:t>
            </a:r>
            <a:endParaRPr lang="it-IT" sz="2400" dirty="0" smtClean="0"/>
          </a:p>
        </p:txBody>
      </p:sp>
      <p:sp>
        <p:nvSpPr>
          <p:cNvPr id="14" name="CasellaDiTesto 13"/>
          <p:cNvSpPr txBox="1"/>
          <p:nvPr/>
        </p:nvSpPr>
        <p:spPr>
          <a:xfrm>
            <a:off x="971600" y="5517232"/>
            <a:ext cx="7056784" cy="1152623"/>
          </a:xfrm>
          <a:prstGeom prst="rect">
            <a:avLst/>
          </a:prstGeom>
          <a:noFill/>
        </p:spPr>
        <p:txBody>
          <a:bodyPr wrap="square" rtlCol="0">
            <a:spAutoFit/>
          </a:bodyPr>
          <a:lstStyle/>
          <a:p>
            <a:pPr algn="ctr">
              <a:lnSpc>
                <a:spcPct val="150000"/>
              </a:lnSpc>
            </a:pPr>
            <a:r>
              <a:rPr lang="it-IT" sz="2800" b="1" dirty="0" smtClean="0"/>
              <a:t>RM post-natale</a:t>
            </a:r>
          </a:p>
          <a:p>
            <a:pPr algn="ctr">
              <a:lnSpc>
                <a:spcPct val="150000"/>
              </a:lnSpc>
            </a:pPr>
            <a:r>
              <a:rPr lang="it-IT" dirty="0" smtClean="0"/>
              <a:t>(</a:t>
            </a:r>
            <a:r>
              <a:rPr lang="it-IT" dirty="0" err="1" smtClean="0"/>
              <a:t>F.F.</a:t>
            </a:r>
            <a:r>
              <a:rPr lang="it-IT" dirty="0" smtClean="0"/>
              <a:t> </a:t>
            </a:r>
            <a:r>
              <a:rPr lang="it-IT" dirty="0" smtClean="0">
                <a:latin typeface="Century Gothic"/>
              </a:rPr>
              <a:t>♂, </a:t>
            </a:r>
            <a:r>
              <a:rPr lang="it-IT" dirty="0" smtClean="0"/>
              <a:t>1 giorno di vita)</a:t>
            </a:r>
            <a:endParaRPr lang="it-IT" sz="1600" dirty="0" smtClean="0"/>
          </a:p>
        </p:txBody>
      </p:sp>
      <p:pic>
        <p:nvPicPr>
          <p:cNvPr id="1026" name="Picture 2"/>
          <p:cNvPicPr>
            <a:picLocks noChangeAspect="1" noChangeArrowheads="1"/>
          </p:cNvPicPr>
          <p:nvPr/>
        </p:nvPicPr>
        <p:blipFill>
          <a:blip r:embed="rId3" cstate="print"/>
          <a:srcRect l="21946" t="20469" r="23422" b="33758"/>
          <a:stretch>
            <a:fillRect/>
          </a:stretch>
        </p:blipFill>
        <p:spPr bwMode="auto">
          <a:xfrm>
            <a:off x="107504" y="2204864"/>
            <a:ext cx="3256362" cy="2728303"/>
          </a:xfrm>
          <a:prstGeom prst="rect">
            <a:avLst/>
          </a:prstGeom>
          <a:noFill/>
          <a:ln w="9525">
            <a:noFill/>
            <a:miter lim="800000"/>
            <a:headEnd/>
            <a:tailEnd/>
          </a:ln>
        </p:spPr>
      </p:pic>
      <p:sp>
        <p:nvSpPr>
          <p:cNvPr id="8" name="Freccia a destra 7"/>
          <p:cNvSpPr/>
          <p:nvPr/>
        </p:nvSpPr>
        <p:spPr>
          <a:xfrm rot="3247009">
            <a:off x="1322508" y="3032139"/>
            <a:ext cx="360040" cy="288032"/>
          </a:xfrm>
          <a:prstGeom prst="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sp>
        <p:nvSpPr>
          <p:cNvPr id="12" name="Freccia a destra 11"/>
          <p:cNvSpPr/>
          <p:nvPr/>
        </p:nvSpPr>
        <p:spPr>
          <a:xfrm rot="215060">
            <a:off x="3663400" y="3483246"/>
            <a:ext cx="360040" cy="288032"/>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sp>
        <p:nvSpPr>
          <p:cNvPr id="16" name="Freccia a destra 15"/>
          <p:cNvSpPr/>
          <p:nvPr/>
        </p:nvSpPr>
        <p:spPr>
          <a:xfrm rot="10800000">
            <a:off x="5408181" y="3484350"/>
            <a:ext cx="360040" cy="288032"/>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28" name="Picture 4"/>
          <p:cNvPicPr>
            <a:picLocks noChangeAspect="1" noChangeArrowheads="1"/>
          </p:cNvPicPr>
          <p:nvPr/>
        </p:nvPicPr>
        <p:blipFill>
          <a:blip r:embed="rId4" cstate="print"/>
          <a:srcRect l="20469" t="14563" r="20469" b="45570"/>
          <a:stretch>
            <a:fillRect/>
          </a:stretch>
        </p:blipFill>
        <p:spPr bwMode="auto">
          <a:xfrm>
            <a:off x="6012160" y="2132856"/>
            <a:ext cx="2960329" cy="2664296"/>
          </a:xfrm>
          <a:prstGeom prst="rect">
            <a:avLst/>
          </a:prstGeom>
          <a:noFill/>
          <a:ln w="9525">
            <a:noFill/>
            <a:miter lim="800000"/>
            <a:headEnd/>
            <a:tailEnd/>
          </a:ln>
        </p:spPr>
      </p:pic>
      <p:sp>
        <p:nvSpPr>
          <p:cNvPr id="10" name="Freccia a destra 9"/>
          <p:cNvSpPr/>
          <p:nvPr/>
        </p:nvSpPr>
        <p:spPr>
          <a:xfrm rot="4387953">
            <a:off x="7618553" y="2819592"/>
            <a:ext cx="360040" cy="28803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sp>
        <p:nvSpPr>
          <p:cNvPr id="9" name="Freccia a destra 8"/>
          <p:cNvSpPr/>
          <p:nvPr/>
        </p:nvSpPr>
        <p:spPr>
          <a:xfrm rot="6581551">
            <a:off x="7212203" y="2806190"/>
            <a:ext cx="360040" cy="28803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pic>
        <p:nvPicPr>
          <p:cNvPr id="1029" name="Picture 5"/>
          <p:cNvPicPr>
            <a:picLocks noChangeAspect="1" noChangeArrowheads="1"/>
          </p:cNvPicPr>
          <p:nvPr/>
        </p:nvPicPr>
        <p:blipFill>
          <a:blip r:embed="rId5" cstate="print"/>
          <a:srcRect l="22438" t="26375" r="20469" b="20469"/>
          <a:stretch>
            <a:fillRect/>
          </a:stretch>
        </p:blipFill>
        <p:spPr bwMode="auto">
          <a:xfrm>
            <a:off x="3635896" y="2060848"/>
            <a:ext cx="2448272" cy="3039234"/>
          </a:xfrm>
          <a:prstGeom prst="rect">
            <a:avLst/>
          </a:prstGeom>
          <a:noFill/>
          <a:ln w="9525">
            <a:noFill/>
            <a:miter lim="800000"/>
            <a:headEnd/>
            <a:tailEnd/>
          </a:ln>
        </p:spPr>
      </p:pic>
      <p:sp>
        <p:nvSpPr>
          <p:cNvPr id="17" name="Freccia a destra 16"/>
          <p:cNvSpPr/>
          <p:nvPr/>
        </p:nvSpPr>
        <p:spPr>
          <a:xfrm rot="16571724">
            <a:off x="4361833" y="3724241"/>
            <a:ext cx="360040" cy="28803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sp>
        <p:nvSpPr>
          <p:cNvPr id="18" name="Freccia a destra 17"/>
          <p:cNvSpPr/>
          <p:nvPr/>
        </p:nvSpPr>
        <p:spPr>
          <a:xfrm rot="16580898">
            <a:off x="4984633" y="3725461"/>
            <a:ext cx="360040" cy="28803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sp>
        <p:nvSpPr>
          <p:cNvPr id="20" name="Freccia a destra 19"/>
          <p:cNvSpPr/>
          <p:nvPr/>
        </p:nvSpPr>
        <p:spPr>
          <a:xfrm rot="215060">
            <a:off x="3942722" y="3263503"/>
            <a:ext cx="360040" cy="288032"/>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prstClr val="white"/>
              </a:solidFill>
            </a:endParaRPr>
          </a:p>
        </p:txBody>
      </p:sp>
      <p:sp>
        <p:nvSpPr>
          <p:cNvPr id="21" name="Freccia a destra 20"/>
          <p:cNvSpPr/>
          <p:nvPr/>
        </p:nvSpPr>
        <p:spPr>
          <a:xfrm rot="10800000">
            <a:off x="5399268" y="3334182"/>
            <a:ext cx="360040" cy="288032"/>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623968" y="860519"/>
            <a:ext cx="4572000" cy="1200329"/>
          </a:xfrm>
          <a:prstGeom prst="rect">
            <a:avLst/>
          </a:prstGeom>
        </p:spPr>
        <p:txBody>
          <a:bodyPr>
            <a:spAutoFit/>
          </a:bodyPr>
          <a:lstStyle/>
          <a:p>
            <a:r>
              <a:rPr lang="it-IT" dirty="0"/>
              <a:t>FRECCIA GIALLA: corpo calloso assente</a:t>
            </a:r>
          </a:p>
          <a:p>
            <a:r>
              <a:rPr lang="it-IT" dirty="0"/>
              <a:t>FRECCE VERDI: tipico decorso parallelo dei ventricoli laterali </a:t>
            </a:r>
          </a:p>
          <a:p>
            <a:r>
              <a:rPr lang="it-IT" dirty="0"/>
              <a:t>FRECCE ROSSE fasci di </a:t>
            </a:r>
            <a:r>
              <a:rPr lang="it-IT" dirty="0" err="1"/>
              <a:t>Probst</a:t>
            </a:r>
            <a:endParaRPr lang="it-IT" dirty="0"/>
          </a:p>
        </p:txBody>
      </p:sp>
    </p:spTree>
    <p:extLst>
      <p:ext uri="{BB962C8B-B14F-4D97-AF65-F5344CB8AC3E}">
        <p14:creationId xmlns:p14="http://schemas.microsoft.com/office/powerpoint/2010/main" val="685761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Right)">
                                      <p:cBhvr>
                                        <p:cTn id="12" dur="500"/>
                                        <p:tgtEl>
                                          <p:spTgt spid="12"/>
                                        </p:tgtEl>
                                      </p:cBhvr>
                                    </p:animEffect>
                                  </p:childTnLst>
                                </p:cTn>
                              </p:par>
                              <p:par>
                                <p:cTn id="13" presetID="18" presetClass="entr" presetSubtype="6"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trips(downRight)">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trips(downLeft)">
                                      <p:cBhvr>
                                        <p:cTn id="20" dur="500"/>
                                        <p:tgtEl>
                                          <p:spTgt spid="17"/>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strips(downLeft)">
                                      <p:cBhvr>
                                        <p:cTn id="23" dur="500"/>
                                        <p:tgtEl>
                                          <p:spTgt spid="18"/>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strips(downLeft)">
                                      <p:cBhvr>
                                        <p:cTn id="26" dur="500"/>
                                        <p:tgtEl>
                                          <p:spTgt spid="9"/>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strips(downLeft)">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6"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strips(downRight)">
                                      <p:cBhvr>
                                        <p:cTn id="34" dur="500"/>
                                        <p:tgtEl>
                                          <p:spTgt spid="20"/>
                                        </p:tgtEl>
                                      </p:cBhvr>
                                    </p:animEffect>
                                  </p:childTnLst>
                                </p:cTn>
                              </p:par>
                              <p:par>
                                <p:cTn id="35" presetID="18" presetClass="entr" presetSubtype="6"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downRight)">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6" grpId="0" animBg="1"/>
      <p:bldP spid="10" grpId="0" animBg="1"/>
      <p:bldP spid="9" grpId="0" animBg="1"/>
      <p:bldP spid="17" grpId="0" animBg="1"/>
      <p:bldP spid="18" grpId="0" animBg="1"/>
      <p:bldP spid="20" grpId="0" animBg="1"/>
      <p:bldP spid="2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6" name="Picture 4" descr="IMG_31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2519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5893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146436"/>
                                        </p:tgtEl>
                                        <p:attrNameLst>
                                          <p:attrName>style.visibility</p:attrName>
                                        </p:attrNameLst>
                                      </p:cBhvr>
                                      <p:to>
                                        <p:strVal val="visible"/>
                                      </p:to>
                                    </p:set>
                                    <p:animEffect transition="in" filter="checkerboard(across)">
                                      <p:cBhvr>
                                        <p:cTn id="7" dur="1000"/>
                                        <p:tgtEl>
                                          <p:spTgt spid="146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Gli alleati del Neonatologo</a:t>
            </a:r>
            <a:endParaRPr lang="it-IT" dirty="0"/>
          </a:p>
        </p:txBody>
      </p:sp>
      <p:sp>
        <p:nvSpPr>
          <p:cNvPr id="3" name="Segnaposto contenuto 2"/>
          <p:cNvSpPr>
            <a:spLocks noGrp="1"/>
          </p:cNvSpPr>
          <p:nvPr>
            <p:ph idx="1"/>
          </p:nvPr>
        </p:nvSpPr>
        <p:spPr>
          <a:xfrm>
            <a:off x="457200" y="1268760"/>
            <a:ext cx="8229600" cy="4857403"/>
          </a:xfrm>
        </p:spPr>
        <p:txBody>
          <a:bodyPr>
            <a:normAutofit/>
          </a:bodyPr>
          <a:lstStyle/>
          <a:p>
            <a:r>
              <a:rPr lang="it-IT" dirty="0" smtClean="0"/>
              <a:t>Gli Infermieri della TIN</a:t>
            </a:r>
          </a:p>
          <a:p>
            <a:r>
              <a:rPr lang="it-IT" dirty="0" smtClean="0"/>
              <a:t>I </a:t>
            </a:r>
            <a:r>
              <a:rPr lang="it-IT" dirty="0"/>
              <a:t>Colleghi della </a:t>
            </a:r>
            <a:r>
              <a:rPr lang="it-IT" dirty="0" smtClean="0"/>
              <a:t>TIN</a:t>
            </a:r>
          </a:p>
          <a:p>
            <a:r>
              <a:rPr lang="it-IT" dirty="0" smtClean="0"/>
              <a:t>I </a:t>
            </a:r>
            <a:r>
              <a:rPr lang="it-IT" dirty="0"/>
              <a:t>Colleghi </a:t>
            </a:r>
            <a:r>
              <a:rPr lang="it-IT" dirty="0" smtClean="0"/>
              <a:t>Specialisti </a:t>
            </a:r>
          </a:p>
          <a:p>
            <a:r>
              <a:rPr lang="it-IT" dirty="0" smtClean="0"/>
              <a:t>I genitori</a:t>
            </a:r>
          </a:p>
          <a:p>
            <a:r>
              <a:rPr lang="it-IT" dirty="0" smtClean="0"/>
              <a:t>Il neonato…</a:t>
            </a:r>
          </a:p>
        </p:txBody>
      </p:sp>
      <p:graphicFrame>
        <p:nvGraphicFramePr>
          <p:cNvPr id="4" name="Oggetto 3"/>
          <p:cNvGraphicFramePr>
            <a:graphicFrameLocks noChangeAspect="1"/>
          </p:cNvGraphicFramePr>
          <p:nvPr>
            <p:extLst>
              <p:ext uri="{D42A27DB-BD31-4B8C-83A1-F6EECF244321}">
                <p14:modId xmlns:p14="http://schemas.microsoft.com/office/powerpoint/2010/main" val="1584298573"/>
              </p:ext>
            </p:extLst>
          </p:nvPr>
        </p:nvGraphicFramePr>
        <p:xfrm>
          <a:off x="107504" y="6165304"/>
          <a:ext cx="466725" cy="533400"/>
        </p:xfrm>
        <a:graphic>
          <a:graphicData uri="http://schemas.openxmlformats.org/presentationml/2006/ole">
            <mc:AlternateContent xmlns:mc="http://schemas.openxmlformats.org/markup-compatibility/2006">
              <mc:Choice xmlns:v="urn:schemas-microsoft-com:vml" Requires="v">
                <p:oleObj spid="_x0000_s17485" name="CorelDRAW 6.0" r:id="rId3" imgW="2514600" imgH="2867025" progId="CorelDRAW.Graphic.6">
                  <p:embed/>
                </p:oleObj>
              </mc:Choice>
              <mc:Fallback>
                <p:oleObj name="CorelDRAW 6.0" r:id="rId3" imgW="2514600" imgH="2867025" progId="CorelDRAW.Graphic.6">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6165304"/>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0984197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tente\Desktop\DATI.per.SAMSUNG.22.7.13\Immagini\blackberry.2012.6\IMG00154-20120915-09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p:cNvSpPr txBox="1"/>
          <p:nvPr/>
        </p:nvSpPr>
        <p:spPr>
          <a:xfrm>
            <a:off x="534248" y="251937"/>
            <a:ext cx="4008020" cy="584775"/>
          </a:xfrm>
          <a:prstGeom prst="rect">
            <a:avLst/>
          </a:prstGeom>
          <a:noFill/>
        </p:spPr>
        <p:txBody>
          <a:bodyPr wrap="none" rtlCol="0">
            <a:spAutoFit/>
          </a:bodyPr>
          <a:lstStyle/>
          <a:p>
            <a:r>
              <a:rPr lang="it-IT" sz="3200" b="1" dirty="0" smtClean="0">
                <a:solidFill>
                  <a:srgbClr val="FF0000"/>
                </a:solidFill>
              </a:rPr>
              <a:t>Grazie per l’attenzione</a:t>
            </a:r>
            <a:endParaRPr lang="it-IT" sz="3200" b="1" dirty="0">
              <a:solidFill>
                <a:srgbClr val="FF0000"/>
              </a:solidFill>
            </a:endParaRPr>
          </a:p>
        </p:txBody>
      </p:sp>
    </p:spTree>
    <p:extLst>
      <p:ext uri="{BB962C8B-B14F-4D97-AF65-F5344CB8AC3E}">
        <p14:creationId xmlns:p14="http://schemas.microsoft.com/office/powerpoint/2010/main" val="3033007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16809"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77200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AutoShape 1030"/>
          <p:cNvSpPr>
            <a:spLocks noChangeAspect="1" noChangeArrowheads="1"/>
          </p:cNvSpPr>
          <p:nvPr/>
        </p:nvSpPr>
        <p:spPr bwMode="auto">
          <a:xfrm>
            <a:off x="1895475" y="457200"/>
            <a:ext cx="209550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endParaRPr lang="it-IT"/>
          </a:p>
        </p:txBody>
      </p:sp>
      <p:sp>
        <p:nvSpPr>
          <p:cNvPr id="17415" name="AutoShape 1031"/>
          <p:cNvSpPr>
            <a:spLocks noChangeAspect="1" noChangeArrowheads="1"/>
          </p:cNvSpPr>
          <p:nvPr/>
        </p:nvSpPr>
        <p:spPr bwMode="auto">
          <a:xfrm>
            <a:off x="2255838" y="817563"/>
            <a:ext cx="209550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endParaRPr lang="it-IT"/>
          </a:p>
        </p:txBody>
      </p:sp>
      <p:pic>
        <p:nvPicPr>
          <p:cNvPr id="17419" name="Picture 1035" descr="Immagin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564" y="484521"/>
            <a:ext cx="8642350" cy="432117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graphicFrame>
        <p:nvGraphicFramePr>
          <p:cNvPr id="17422" name="Object 13"/>
          <p:cNvGraphicFramePr>
            <a:graphicFrameLocks noChangeAspect="1"/>
          </p:cNvGraphicFramePr>
          <p:nvPr>
            <p:extLst>
              <p:ext uri="{D42A27DB-BD31-4B8C-83A1-F6EECF244321}">
                <p14:modId xmlns:p14="http://schemas.microsoft.com/office/powerpoint/2010/main" val="161534731"/>
              </p:ext>
            </p:extLst>
          </p:nvPr>
        </p:nvGraphicFramePr>
        <p:xfrm>
          <a:off x="192584" y="5013176"/>
          <a:ext cx="1403648" cy="1604169"/>
        </p:xfrm>
        <a:graphic>
          <a:graphicData uri="http://schemas.openxmlformats.org/presentationml/2006/ole">
            <mc:AlternateContent xmlns:mc="http://schemas.openxmlformats.org/markup-compatibility/2006">
              <mc:Choice xmlns:v="urn:schemas-microsoft-com:vml" Requires="v">
                <p:oleObj spid="_x0000_s1114" name="CorelDRAW 6.0" r:id="rId5" imgW="2510640" imgH="2871000" progId="CorelDRAW.Graphic.6">
                  <p:embed/>
                </p:oleObj>
              </mc:Choice>
              <mc:Fallback>
                <p:oleObj name="CorelDRAW 6.0" r:id="rId5" imgW="2510640" imgH="2871000" progId="CorelDRAW.Graphic.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584" y="5013176"/>
                        <a:ext cx="1403648" cy="1604169"/>
                      </a:xfrm>
                      <a:prstGeom prst="rect">
                        <a:avLst/>
                      </a:prstGeom>
                      <a:noFill/>
                      <a:ln>
                        <a:noFill/>
                      </a:ln>
                      <a:effectLst/>
                      <a:extLst/>
                    </p:spPr>
                  </p:pic>
                </p:oleObj>
              </mc:Fallback>
            </mc:AlternateContent>
          </a:graphicData>
        </a:graphic>
      </p:graphicFrame>
      <p:sp>
        <p:nvSpPr>
          <p:cNvPr id="2" name="CasellaDiTesto 1"/>
          <p:cNvSpPr txBox="1"/>
          <p:nvPr/>
        </p:nvSpPr>
        <p:spPr>
          <a:xfrm>
            <a:off x="3131840" y="5373216"/>
            <a:ext cx="3527761" cy="646331"/>
          </a:xfrm>
          <a:prstGeom prst="rect">
            <a:avLst/>
          </a:prstGeom>
          <a:noFill/>
        </p:spPr>
        <p:txBody>
          <a:bodyPr wrap="none" rtlCol="0">
            <a:spAutoFit/>
          </a:bodyPr>
          <a:lstStyle/>
          <a:p>
            <a:r>
              <a:rPr lang="it-IT" dirty="0" smtClean="0"/>
              <a:t>LA TERAPIA INTENSIVA NEONATALE </a:t>
            </a:r>
          </a:p>
          <a:p>
            <a:r>
              <a:rPr lang="it-IT" dirty="0"/>
              <a:t>d</a:t>
            </a:r>
            <a:r>
              <a:rPr lang="it-IT" dirty="0" smtClean="0"/>
              <a:t>ell’OSPEDALE CIVILE DI BRESCIA</a:t>
            </a:r>
            <a:endParaRPr lang="it-IT" dirty="0"/>
          </a:p>
        </p:txBody>
      </p:sp>
    </p:spTree>
    <p:extLst>
      <p:ext uri="{BB962C8B-B14F-4D97-AF65-F5344CB8AC3E}">
        <p14:creationId xmlns:p14="http://schemas.microsoft.com/office/powerpoint/2010/main" val="3201079135"/>
      </p:ext>
    </p:extLst>
  </p:cSld>
  <p:clrMapOvr>
    <a:masterClrMapping/>
  </p:clrMapOvr>
  <p:transition advTm="1214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7419"/>
                                        </p:tgtEl>
                                        <p:attrNameLst>
                                          <p:attrName>style.visibility</p:attrName>
                                        </p:attrNameLst>
                                      </p:cBhvr>
                                      <p:to>
                                        <p:strVal val="visible"/>
                                      </p:to>
                                    </p:set>
                                    <p:animEffect transition="in" filter="blinds(horizontal)">
                                      <p:cBhvr>
                                        <p:cTn id="7" dur="5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376" y="260648"/>
            <a:ext cx="7063928"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ttangolo 2"/>
          <p:cNvSpPr/>
          <p:nvPr/>
        </p:nvSpPr>
        <p:spPr>
          <a:xfrm>
            <a:off x="395536" y="3789040"/>
            <a:ext cx="8208912" cy="2062103"/>
          </a:xfrm>
          <a:prstGeom prst="rect">
            <a:avLst/>
          </a:prstGeom>
        </p:spPr>
        <p:txBody>
          <a:bodyPr wrap="square">
            <a:spAutoFit/>
          </a:bodyPr>
          <a:lstStyle/>
          <a:p>
            <a:r>
              <a:rPr lang="en-US" sz="3200" dirty="0"/>
              <a:t>Parents want realistic medical information, specific to their situation, provided in an empathetic manner and want to be allowed to hope for the best possible outcome. </a:t>
            </a:r>
            <a:r>
              <a:rPr lang="en-US" sz="3200" i="1" dirty="0" smtClean="0"/>
              <a:t> </a:t>
            </a:r>
            <a:endParaRPr lang="it-IT" sz="3200" dirty="0"/>
          </a:p>
        </p:txBody>
      </p:sp>
      <p:graphicFrame>
        <p:nvGraphicFramePr>
          <p:cNvPr id="2" name="Oggetto 1"/>
          <p:cNvGraphicFramePr>
            <a:graphicFrameLocks noChangeAspect="1"/>
          </p:cNvGraphicFramePr>
          <p:nvPr>
            <p:extLst>
              <p:ext uri="{D42A27DB-BD31-4B8C-83A1-F6EECF244321}">
                <p14:modId xmlns:p14="http://schemas.microsoft.com/office/powerpoint/2010/main" val="3319212806"/>
              </p:ext>
            </p:extLst>
          </p:nvPr>
        </p:nvGraphicFramePr>
        <p:xfrm>
          <a:off x="244376" y="6093296"/>
          <a:ext cx="466725" cy="533400"/>
        </p:xfrm>
        <a:graphic>
          <a:graphicData uri="http://schemas.openxmlformats.org/presentationml/2006/ole">
            <mc:AlternateContent xmlns:mc="http://schemas.openxmlformats.org/markup-compatibility/2006">
              <mc:Choice xmlns:v="urn:schemas-microsoft-com:vml" Requires="v">
                <p:oleObj spid="_x0000_s9292" name="CorelDRAW 6.0" r:id="rId4" imgW="2514600" imgH="2867025" progId="CorelDRAW.Graphic.6">
                  <p:embed/>
                </p:oleObj>
              </mc:Choice>
              <mc:Fallback>
                <p:oleObj name="CorelDRAW 6.0" r:id="rId4" imgW="2514600" imgH="2867025" progId="CorelDRAW.Graphic.6">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376" y="6093296"/>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6434675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Come parlare alla coppia di una anomalia importante</a:t>
            </a:r>
            <a:endParaRPr lang="it-IT" dirty="0"/>
          </a:p>
        </p:txBody>
      </p:sp>
      <p:sp>
        <p:nvSpPr>
          <p:cNvPr id="3" name="Segnaposto contenuto 2"/>
          <p:cNvSpPr>
            <a:spLocks noGrp="1"/>
          </p:cNvSpPr>
          <p:nvPr>
            <p:ph idx="1"/>
          </p:nvPr>
        </p:nvSpPr>
        <p:spPr/>
        <p:txBody>
          <a:bodyPr/>
          <a:lstStyle/>
          <a:p>
            <a:pPr marL="0" indent="0">
              <a:buNone/>
            </a:pPr>
            <a:r>
              <a:rPr lang="it-IT" dirty="0" smtClean="0"/>
              <a:t>Le informazioni che richiedono i genitori devono essere improntate non sui dettagli dell’anomalia, come facciamo tra professionisti, ma resa in modo semplice e chiaro e focalizzata sulla qualità di vita successiva.  </a:t>
            </a:r>
          </a:p>
          <a:p>
            <a:pPr marL="0" indent="0">
              <a:buNone/>
            </a:pPr>
            <a:endParaRPr lang="it-IT" dirty="0" smtClean="0"/>
          </a:p>
          <a:p>
            <a:pPr marL="0" indent="0">
              <a:buNone/>
            </a:pPr>
            <a:r>
              <a:rPr lang="it-IT" sz="2400" dirty="0" err="1" smtClean="0"/>
              <a:t>Pre-natal</a:t>
            </a:r>
            <a:r>
              <a:rPr lang="it-IT" sz="2400" dirty="0" smtClean="0"/>
              <a:t> </a:t>
            </a:r>
            <a:r>
              <a:rPr lang="it-IT" sz="2400" dirty="0" err="1"/>
              <a:t>counselling</a:t>
            </a:r>
            <a:r>
              <a:rPr lang="it-IT" sz="2400" dirty="0"/>
              <a:t>—</a:t>
            </a:r>
            <a:r>
              <a:rPr lang="it-IT" sz="2400" dirty="0" err="1"/>
              <a:t>helping</a:t>
            </a:r>
            <a:r>
              <a:rPr lang="it-IT" sz="2400" dirty="0"/>
              <a:t> </a:t>
            </a:r>
            <a:r>
              <a:rPr lang="it-IT" sz="2400" dirty="0" err="1"/>
              <a:t>couplesmake</a:t>
            </a:r>
            <a:r>
              <a:rPr lang="it-IT" sz="2400" dirty="0"/>
              <a:t> </a:t>
            </a:r>
            <a:r>
              <a:rPr lang="it-IT" sz="2400" dirty="0" err="1" smtClean="0"/>
              <a:t>decisions</a:t>
            </a:r>
            <a:r>
              <a:rPr lang="it-IT" sz="2400" dirty="0"/>
              <a:t> </a:t>
            </a:r>
            <a:r>
              <a:rPr lang="en-US" sz="2400" dirty="0" smtClean="0"/>
              <a:t>following </a:t>
            </a:r>
            <a:r>
              <a:rPr lang="en-US" sz="2400" dirty="0"/>
              <a:t>the diagnosis of severe heart </a:t>
            </a:r>
            <a:r>
              <a:rPr lang="en-US" sz="2400" dirty="0" smtClean="0"/>
              <a:t>disease. </a:t>
            </a:r>
            <a:r>
              <a:rPr lang="en-US" sz="2000" i="1" dirty="0" smtClean="0"/>
              <a:t>Early Human development (2005) 81, 601-607. </a:t>
            </a:r>
            <a:r>
              <a:rPr lang="en-US" sz="2000" i="1" dirty="0"/>
              <a:t>S</a:t>
            </a:r>
            <a:r>
              <a:rPr lang="en-US" sz="2000" i="1" dirty="0" smtClean="0"/>
              <a:t>amuel </a:t>
            </a:r>
            <a:r>
              <a:rPr lang="en-US" sz="2000" i="1" dirty="0" err="1" smtClean="0"/>
              <a:t>Menahem</a:t>
            </a:r>
            <a:r>
              <a:rPr lang="en-US" sz="2000" i="1" dirty="0" smtClean="0"/>
              <a:t>, </a:t>
            </a:r>
            <a:r>
              <a:rPr lang="en-US" sz="2000" i="1" dirty="0"/>
              <a:t>J</a:t>
            </a:r>
            <a:r>
              <a:rPr lang="en-US" sz="2000" i="1" dirty="0" smtClean="0"/>
              <a:t>ames </a:t>
            </a:r>
            <a:r>
              <a:rPr lang="en-US" sz="2000" i="1" dirty="0" err="1" smtClean="0"/>
              <a:t>Grimwade</a:t>
            </a:r>
            <a:endParaRPr lang="en-US" sz="2000" i="1" dirty="0" smtClean="0"/>
          </a:p>
          <a:p>
            <a:pPr marL="0" indent="0">
              <a:buNone/>
            </a:pPr>
            <a:endParaRPr lang="it-IT" dirty="0"/>
          </a:p>
        </p:txBody>
      </p:sp>
    </p:spTree>
    <p:extLst>
      <p:ext uri="{BB962C8B-B14F-4D97-AF65-F5344CB8AC3E}">
        <p14:creationId xmlns:p14="http://schemas.microsoft.com/office/powerpoint/2010/main" val="35067636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TRA IL «PRIMA» E IL «DOPO»….</a:t>
            </a:r>
            <a:endParaRPr lang="it-IT" dirty="0"/>
          </a:p>
        </p:txBody>
      </p:sp>
      <p:sp>
        <p:nvSpPr>
          <p:cNvPr id="3" name="Segnaposto contenuto 2"/>
          <p:cNvSpPr>
            <a:spLocks noGrp="1"/>
          </p:cNvSpPr>
          <p:nvPr>
            <p:ph idx="1"/>
          </p:nvPr>
        </p:nvSpPr>
        <p:spPr>
          <a:xfrm>
            <a:off x="323528" y="1556792"/>
            <a:ext cx="8568952" cy="4569371"/>
          </a:xfrm>
        </p:spPr>
        <p:txBody>
          <a:bodyPr/>
          <a:lstStyle/>
          <a:p>
            <a:pPr marL="0" indent="0">
              <a:buNone/>
            </a:pPr>
            <a:r>
              <a:rPr lang="it-IT" dirty="0" smtClean="0"/>
              <a:t>Spesso le rilevazioni in utero hanno delle caratteristiche che non sempre si presentano alla nascita  così come atteso.</a:t>
            </a:r>
          </a:p>
          <a:p>
            <a:pPr marL="0" indent="0">
              <a:buNone/>
            </a:pPr>
            <a:r>
              <a:rPr lang="it-IT" dirty="0" smtClean="0"/>
              <a:t>Bisogna che il Neonatologo sia preparato e avvisi i genitori che tutte le rilevazioni prenatali potrebbero trovare dopo la nascita  situazioni inaspettate sia in senso favorevole per la prognosi che talora anche molto sfavorevoli</a:t>
            </a:r>
          </a:p>
          <a:p>
            <a:pPr marL="0" indent="0">
              <a:buNone/>
            </a:pPr>
            <a:endParaRPr lang="it-IT" dirty="0"/>
          </a:p>
        </p:txBody>
      </p:sp>
    </p:spTree>
    <p:extLst>
      <p:ext uri="{BB962C8B-B14F-4D97-AF65-F5344CB8AC3E}">
        <p14:creationId xmlns:p14="http://schemas.microsoft.com/office/powerpoint/2010/main" val="26264557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994122"/>
          </a:xfrm>
        </p:spPr>
        <p:txBody>
          <a:bodyPr/>
          <a:lstStyle/>
          <a:p>
            <a:r>
              <a:rPr lang="it-IT" dirty="0" smtClean="0"/>
              <a:t> PERCORSO NEONATALE</a:t>
            </a:r>
            <a:endParaRPr lang="it-IT" dirty="0"/>
          </a:p>
        </p:txBody>
      </p:sp>
      <p:sp>
        <p:nvSpPr>
          <p:cNvPr id="3" name="Segnaposto contenuto 2"/>
          <p:cNvSpPr>
            <a:spLocks noGrp="1"/>
          </p:cNvSpPr>
          <p:nvPr>
            <p:ph idx="1"/>
          </p:nvPr>
        </p:nvSpPr>
        <p:spPr>
          <a:xfrm>
            <a:off x="179512" y="1124744"/>
            <a:ext cx="8640960" cy="5001419"/>
          </a:xfrm>
        </p:spPr>
        <p:txBody>
          <a:bodyPr/>
          <a:lstStyle/>
          <a:p>
            <a:pPr marL="0" indent="0">
              <a:buNone/>
            </a:pPr>
            <a:r>
              <a:rPr lang="it-IT" dirty="0" smtClean="0"/>
              <a:t>Dalla Sala Parto il neonato viene portato in Reparto. Se si tratta di una situazione ad alto rischio il neonato giunge in TIN, se si tratta di anomalia che non compromette l’adattamento neonatale il percorso diagnostico terapeutico assistenziale adatto a quel neonato viene gestito anche al Nido Fisiologico. </a:t>
            </a:r>
          </a:p>
          <a:p>
            <a:pPr marL="0" indent="0">
              <a:buNone/>
            </a:pPr>
            <a:r>
              <a:rPr lang="it-IT" dirty="0" smtClean="0"/>
              <a:t>La prima priorità è sempre quella di stabilizzare le funzioni vitali del neonato.</a:t>
            </a:r>
            <a:endParaRPr lang="it-IT" dirty="0"/>
          </a:p>
        </p:txBody>
      </p:sp>
      <p:graphicFrame>
        <p:nvGraphicFramePr>
          <p:cNvPr id="4" name="Oggetto 3"/>
          <p:cNvGraphicFramePr>
            <a:graphicFrameLocks noChangeAspect="1"/>
          </p:cNvGraphicFramePr>
          <p:nvPr>
            <p:extLst>
              <p:ext uri="{D42A27DB-BD31-4B8C-83A1-F6EECF244321}">
                <p14:modId xmlns:p14="http://schemas.microsoft.com/office/powerpoint/2010/main" val="3437235064"/>
              </p:ext>
            </p:extLst>
          </p:nvPr>
        </p:nvGraphicFramePr>
        <p:xfrm>
          <a:off x="179512" y="6165304"/>
          <a:ext cx="466725" cy="533400"/>
        </p:xfrm>
        <a:graphic>
          <a:graphicData uri="http://schemas.openxmlformats.org/presentationml/2006/ole">
            <mc:AlternateContent xmlns:mc="http://schemas.openxmlformats.org/markup-compatibility/2006">
              <mc:Choice xmlns:v="urn:schemas-microsoft-com:vml" Requires="v">
                <p:oleObj spid="_x0000_s13388" name="CorelDRAW 6.0" r:id="rId3" imgW="2514600" imgH="2867025" progId="CorelDRAW.Graphic.6">
                  <p:embed/>
                </p:oleObj>
              </mc:Choice>
              <mc:Fallback>
                <p:oleObj name="CorelDRAW 6.0" r:id="rId3" imgW="2514600" imgH="2867025" progId="CorelDRAW.Graphic.6">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6165304"/>
                        <a:ext cx="46672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6435823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Utente\Desktop\DATI.per.SAMSUNG.22.7.13\Immagini\blackberry.2012.6\IMG00156-20120925-09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1673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1000</TotalTime>
  <Words>1568</Words>
  <Application>Microsoft Office PowerPoint</Application>
  <PresentationFormat>Presentazione su schermo (4:3)</PresentationFormat>
  <Paragraphs>120</Paragraphs>
  <Slides>36</Slides>
  <Notes>3</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36</vt:i4>
      </vt:variant>
    </vt:vector>
  </HeadingPairs>
  <TitlesOfParts>
    <vt:vector size="38" baseType="lpstr">
      <vt:lpstr>Tema di Office</vt:lpstr>
      <vt:lpstr>CorelDRAW 6.0</vt:lpstr>
      <vt:lpstr>La DIAGNOSI PRENATALE:  la multidisciplinarietà tra presente e futuro</vt:lpstr>
      <vt:lpstr> Primo riscontro di anomalia</vt:lpstr>
      <vt:lpstr> QUI E ORA</vt:lpstr>
      <vt:lpstr>Presentazione standard di PowerPoint</vt:lpstr>
      <vt:lpstr>Presentazione standard di PowerPoint</vt:lpstr>
      <vt:lpstr>Come parlare alla coppia di una anomalia importante</vt:lpstr>
      <vt:lpstr>TRA IL «PRIMA» E IL «DOPO»….</vt:lpstr>
      <vt:lpstr> PERCORSO NEONATALE</vt:lpstr>
      <vt:lpstr>Presentazione standard di PowerPoint</vt:lpstr>
      <vt:lpstr>Dopo la nascita</vt:lpstr>
      <vt:lpstr>Presentazione standard di PowerPoint</vt:lpstr>
      <vt:lpstr>STABILIZZAZIONE NEONATALE</vt:lpstr>
      <vt:lpstr>STABILIZZAZIONE NEONATALE</vt:lpstr>
      <vt:lpstr>Gli strumenti del Neonatologo</vt:lpstr>
      <vt:lpstr>Le Ecografie in TIN</vt:lpstr>
      <vt:lpstr> ECOGRAFIA CEREBRALE:</vt:lpstr>
      <vt:lpstr>Le ecografie addominali</vt:lpstr>
      <vt:lpstr>Presentazione standard di PowerPoint</vt:lpstr>
      <vt:lpstr>Le ecografie</vt:lpstr>
      <vt:lpstr>Presentazione standard di PowerPoint</vt:lpstr>
      <vt:lpstr>Presentazione standard di PowerPoint</vt:lpstr>
      <vt:lpstr>Presentazione standard di PowerPoint</vt:lpstr>
      <vt:lpstr>Presentazione standard di PowerPoint</vt:lpstr>
      <vt:lpstr>Presentazione standard di PowerPoint</vt:lpstr>
      <vt:lpstr>Storia di Ilaria</vt:lpstr>
      <vt:lpstr>ILARIA</vt:lpstr>
      <vt:lpstr>Storia di Federico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Gli alleati del Neonatologo</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graz iac</dc:creator>
  <cp:lastModifiedBy>graz iac</cp:lastModifiedBy>
  <cp:revision>100</cp:revision>
  <dcterms:created xsi:type="dcterms:W3CDTF">2014-04-17T20:59:19Z</dcterms:created>
  <dcterms:modified xsi:type="dcterms:W3CDTF">2014-05-09T21:43:41Z</dcterms:modified>
</cp:coreProperties>
</file>