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686" r:id="rId3"/>
    <p:sldMasterId id="2147483698" r:id="rId4"/>
    <p:sldMasterId id="2147483710" r:id="rId5"/>
    <p:sldMasterId id="2147483722" r:id="rId6"/>
    <p:sldMasterId id="2147483746" r:id="rId7"/>
    <p:sldMasterId id="2147483758" r:id="rId8"/>
  </p:sldMasterIdLst>
  <p:notesMasterIdLst>
    <p:notesMasterId r:id="rId41"/>
  </p:notesMasterIdLst>
  <p:sldIdLst>
    <p:sldId id="293" r:id="rId9"/>
    <p:sldId id="292" r:id="rId10"/>
    <p:sldId id="257" r:id="rId11"/>
    <p:sldId id="258" r:id="rId12"/>
    <p:sldId id="277" r:id="rId13"/>
    <p:sldId id="309" r:id="rId14"/>
    <p:sldId id="260" r:id="rId15"/>
    <p:sldId id="284" r:id="rId16"/>
    <p:sldId id="259" r:id="rId17"/>
    <p:sldId id="278" r:id="rId18"/>
    <p:sldId id="280" r:id="rId19"/>
    <p:sldId id="261" r:id="rId20"/>
    <p:sldId id="302" r:id="rId21"/>
    <p:sldId id="262" r:id="rId22"/>
    <p:sldId id="263" r:id="rId23"/>
    <p:sldId id="265" r:id="rId24"/>
    <p:sldId id="288" r:id="rId25"/>
    <p:sldId id="266" r:id="rId26"/>
    <p:sldId id="311" r:id="rId27"/>
    <p:sldId id="281" r:id="rId28"/>
    <p:sldId id="285" r:id="rId29"/>
    <p:sldId id="286" r:id="rId30"/>
    <p:sldId id="267" r:id="rId31"/>
    <p:sldId id="282" r:id="rId32"/>
    <p:sldId id="283" r:id="rId33"/>
    <p:sldId id="289" r:id="rId34"/>
    <p:sldId id="268" r:id="rId35"/>
    <p:sldId id="270" r:id="rId36"/>
    <p:sldId id="271" r:id="rId37"/>
    <p:sldId id="272" r:id="rId38"/>
    <p:sldId id="276" r:id="rId39"/>
    <p:sldId id="274" r:id="rId40"/>
  </p:sldIdLst>
  <p:sldSz cx="9144000" cy="6858000" type="screen4x3"/>
  <p:notesSz cx="6858000" cy="9144000"/>
  <p:defaultTextStyle>
    <a:defPPr>
      <a:defRPr lang="it-IT"/>
    </a:defPPr>
    <a:lvl1pPr algn="l" defTabSz="457200" rtl="0" fontAlgn="base">
      <a:spcBef>
        <a:spcPct val="0"/>
      </a:spcBef>
      <a:spcAft>
        <a:spcPct val="0"/>
      </a:spcAft>
      <a:defRPr kern="1200">
        <a:solidFill>
          <a:schemeClr val="tx1"/>
        </a:solidFill>
        <a:latin typeface="Calibri" pitchFamily="34" charset="0"/>
        <a:ea typeface="ヒラギノ角ゴ Pro W3" pitchFamily="121" charset="-128"/>
        <a:cs typeface="+mn-cs"/>
      </a:defRPr>
    </a:lvl1pPr>
    <a:lvl2pPr marL="457200" algn="l" defTabSz="457200" rtl="0" fontAlgn="base">
      <a:spcBef>
        <a:spcPct val="0"/>
      </a:spcBef>
      <a:spcAft>
        <a:spcPct val="0"/>
      </a:spcAft>
      <a:defRPr kern="1200">
        <a:solidFill>
          <a:schemeClr val="tx1"/>
        </a:solidFill>
        <a:latin typeface="Calibri" pitchFamily="34" charset="0"/>
        <a:ea typeface="ヒラギノ角ゴ Pro W3" pitchFamily="121" charset="-128"/>
        <a:cs typeface="+mn-cs"/>
      </a:defRPr>
    </a:lvl2pPr>
    <a:lvl3pPr marL="914400" algn="l" defTabSz="457200" rtl="0" fontAlgn="base">
      <a:spcBef>
        <a:spcPct val="0"/>
      </a:spcBef>
      <a:spcAft>
        <a:spcPct val="0"/>
      </a:spcAft>
      <a:defRPr kern="1200">
        <a:solidFill>
          <a:schemeClr val="tx1"/>
        </a:solidFill>
        <a:latin typeface="Calibri" pitchFamily="34" charset="0"/>
        <a:ea typeface="ヒラギノ角ゴ Pro W3" pitchFamily="12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ヒラギノ角ゴ Pro W3" pitchFamily="12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ヒラギノ角ゴ Pro W3" pitchFamily="121" charset="-128"/>
        <a:cs typeface="+mn-cs"/>
      </a:defRPr>
    </a:lvl5pPr>
    <a:lvl6pPr marL="2286000" algn="l" defTabSz="914400" rtl="0" eaLnBrk="1" latinLnBrk="0" hangingPunct="1">
      <a:defRPr kern="1200">
        <a:solidFill>
          <a:schemeClr val="tx1"/>
        </a:solidFill>
        <a:latin typeface="Calibri" pitchFamily="34" charset="0"/>
        <a:ea typeface="ヒラギノ角ゴ Pro W3" pitchFamily="121" charset="-128"/>
        <a:cs typeface="+mn-cs"/>
      </a:defRPr>
    </a:lvl6pPr>
    <a:lvl7pPr marL="2743200" algn="l" defTabSz="914400" rtl="0" eaLnBrk="1" latinLnBrk="0" hangingPunct="1">
      <a:defRPr kern="1200">
        <a:solidFill>
          <a:schemeClr val="tx1"/>
        </a:solidFill>
        <a:latin typeface="Calibri" pitchFamily="34" charset="0"/>
        <a:ea typeface="ヒラギノ角ゴ Pro W3" pitchFamily="121" charset="-128"/>
        <a:cs typeface="+mn-cs"/>
      </a:defRPr>
    </a:lvl7pPr>
    <a:lvl8pPr marL="3200400" algn="l" defTabSz="914400" rtl="0" eaLnBrk="1" latinLnBrk="0" hangingPunct="1">
      <a:defRPr kern="1200">
        <a:solidFill>
          <a:schemeClr val="tx1"/>
        </a:solidFill>
        <a:latin typeface="Calibri" pitchFamily="34" charset="0"/>
        <a:ea typeface="ヒラギノ角ゴ Pro W3" pitchFamily="121" charset="-128"/>
        <a:cs typeface="+mn-cs"/>
      </a:defRPr>
    </a:lvl8pPr>
    <a:lvl9pPr marL="3657600" algn="l" defTabSz="914400" rtl="0" eaLnBrk="1" latinLnBrk="0" hangingPunct="1">
      <a:defRPr kern="1200">
        <a:solidFill>
          <a:schemeClr val="tx1"/>
        </a:solidFill>
        <a:latin typeface="Calibri" pitchFamily="34" charset="0"/>
        <a:ea typeface="ヒラギノ角ゴ Pro W3" pitchFamily="12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333399"/>
    <a:srgbClr val="0B14C7"/>
    <a:srgbClr val="0A12AA"/>
    <a:srgbClr val="2933F3"/>
    <a:srgbClr val="256CFB"/>
    <a:srgbClr val="0066FF"/>
    <a:srgbClr val="FF0066"/>
    <a:srgbClr val="0042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97" autoAdjust="0"/>
    <p:restoredTop sz="84381" autoAdjust="0"/>
  </p:normalViewPr>
  <p:slideViewPr>
    <p:cSldViewPr snapToGrid="0" snapToObjects="1">
      <p:cViewPr varScale="1">
        <p:scale>
          <a:sx n="59" d="100"/>
          <a:sy n="59" d="100"/>
        </p:scale>
        <p:origin x="1602" y="7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79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0" Type="http://schemas.openxmlformats.org/officeDocument/2006/relationships/slide" Target="slides/slide12.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GB%20SIMG\Health%20Search\Estrazioni%20HS%20Pneumo\31-12-2012\BPCO.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9.3241391652346184E-2"/>
          <c:y val="2.142968551311266E-2"/>
          <c:w val="0.85124942280774663"/>
          <c:h val="0.83989113950248173"/>
        </c:manualLayout>
      </c:layout>
      <c:barChart>
        <c:barDir val="col"/>
        <c:grouping val="clustered"/>
        <c:varyColors val="0"/>
        <c:ser>
          <c:idx val="1"/>
          <c:order val="0"/>
          <c:tx>
            <c:strRef>
              <c:f>Figura5_7d!$C$1</c:f>
              <c:strCache>
                <c:ptCount val="1"/>
                <c:pt idx="0">
                  <c:v>No terapia</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Figura5_7d!$B$3:$B$12</c:f>
              <c:numCache>
                <c:formatCode>General</c:formatCode>
                <c:ptCount val="10"/>
                <c:pt idx="0">
                  <c:v>2003</c:v>
                </c:pt>
                <c:pt idx="1">
                  <c:v>2004</c:v>
                </c:pt>
                <c:pt idx="2">
                  <c:v>2005</c:v>
                </c:pt>
                <c:pt idx="3">
                  <c:v>2006</c:v>
                </c:pt>
                <c:pt idx="4">
                  <c:v>2007</c:v>
                </c:pt>
                <c:pt idx="5">
                  <c:v>2008</c:v>
                </c:pt>
                <c:pt idx="6">
                  <c:v>2009</c:v>
                </c:pt>
                <c:pt idx="7">
                  <c:v>2010</c:v>
                </c:pt>
                <c:pt idx="8">
                  <c:v>2011</c:v>
                </c:pt>
                <c:pt idx="9">
                  <c:v>2012</c:v>
                </c:pt>
              </c:numCache>
            </c:numRef>
          </c:cat>
          <c:val>
            <c:numRef>
              <c:f>Figura5_7d!$C$3:$C$12</c:f>
              <c:numCache>
                <c:formatCode>0.0</c:formatCode>
                <c:ptCount val="10"/>
                <c:pt idx="0">
                  <c:v>47.82</c:v>
                </c:pt>
                <c:pt idx="1">
                  <c:v>47.720000000000013</c:v>
                </c:pt>
                <c:pt idx="2">
                  <c:v>45.58</c:v>
                </c:pt>
                <c:pt idx="3">
                  <c:v>45.879999999999995</c:v>
                </c:pt>
                <c:pt idx="4">
                  <c:v>46.57</c:v>
                </c:pt>
                <c:pt idx="5">
                  <c:v>46.809999999999995</c:v>
                </c:pt>
                <c:pt idx="6">
                  <c:v>46.120000000000012</c:v>
                </c:pt>
                <c:pt idx="7">
                  <c:v>46.42</c:v>
                </c:pt>
                <c:pt idx="8">
                  <c:v>47.53</c:v>
                </c:pt>
                <c:pt idx="9">
                  <c:v>48.290000000000013</c:v>
                </c:pt>
              </c:numCache>
            </c:numRef>
          </c:val>
        </c:ser>
        <c:dLbls>
          <c:showLegendKey val="0"/>
          <c:showVal val="1"/>
          <c:showCatName val="0"/>
          <c:showSerName val="0"/>
          <c:showPercent val="0"/>
          <c:showBubbleSize val="0"/>
        </c:dLbls>
        <c:gapWidth val="58"/>
        <c:overlap val="5"/>
        <c:axId val="-463853024"/>
        <c:axId val="-463849760"/>
      </c:barChart>
      <c:catAx>
        <c:axId val="-463853024"/>
        <c:scaling>
          <c:orientation val="minMax"/>
        </c:scaling>
        <c:delete val="0"/>
        <c:axPos val="b"/>
        <c:title>
          <c:tx>
            <c:rich>
              <a:bodyPr/>
              <a:lstStyle/>
              <a:p>
                <a:pPr>
                  <a:defRPr/>
                </a:pPr>
                <a:r>
                  <a:rPr lang="en-US"/>
                  <a:t>Anni</a:t>
                </a:r>
              </a:p>
            </c:rich>
          </c:tx>
          <c:layout/>
          <c:overlay val="0"/>
        </c:title>
        <c:numFmt formatCode="General" sourceLinked="1"/>
        <c:majorTickMark val="out"/>
        <c:minorTickMark val="none"/>
        <c:tickLblPos val="nextTo"/>
        <c:crossAx val="-463849760"/>
        <c:crosses val="autoZero"/>
        <c:auto val="1"/>
        <c:lblAlgn val="ctr"/>
        <c:lblOffset val="100"/>
        <c:noMultiLvlLbl val="0"/>
      </c:catAx>
      <c:valAx>
        <c:axId val="-463849760"/>
        <c:scaling>
          <c:orientation val="minMax"/>
          <c:max val="100"/>
          <c:min val="0"/>
        </c:scaling>
        <c:delete val="0"/>
        <c:axPos val="l"/>
        <c:title>
          <c:tx>
            <c:rich>
              <a:bodyPr rot="-5400000" vert="horz"/>
              <a:lstStyle/>
              <a:p>
                <a:pPr>
                  <a:defRPr/>
                </a:pPr>
                <a:r>
                  <a:rPr lang="en-US"/>
                  <a:t>Prevalenza (%)</a:t>
                </a:r>
              </a:p>
            </c:rich>
          </c:tx>
          <c:layout>
            <c:manualLayout>
              <c:xMode val="edge"/>
              <c:yMode val="edge"/>
              <c:x val="1.9068168880559802E-2"/>
              <c:y val="0.26778403240593929"/>
            </c:manualLayout>
          </c:layout>
          <c:overlay val="0"/>
        </c:title>
        <c:numFmt formatCode="0" sourceLinked="0"/>
        <c:majorTickMark val="out"/>
        <c:minorTickMark val="none"/>
        <c:tickLblPos val="nextTo"/>
        <c:crossAx val="-463853024"/>
        <c:crosses val="autoZero"/>
        <c:crossBetween val="between"/>
        <c:majorUnit val="10"/>
      </c:valAx>
    </c:plotArea>
    <c:plotVisOnly val="1"/>
    <c:dispBlanksAs val="gap"/>
    <c:showDLblsOverMax val="0"/>
  </c:chart>
  <c:spPr>
    <a:ln>
      <a:noFill/>
    </a:ln>
  </c:spPr>
  <c:txPr>
    <a:bodyPr/>
    <a:lstStyle/>
    <a:p>
      <a:pPr>
        <a:defRPr sz="800">
          <a:latin typeface="Verdana" pitchFamily="34" charset="0"/>
        </a:defRPr>
      </a:pPr>
      <a:endParaRPr lang="it-IT"/>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85A134-6113-411B-A888-37590D25CE4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it-IT"/>
        </a:p>
      </dgm:t>
    </dgm:pt>
    <dgm:pt modelId="{36468321-37A6-4425-BB53-C8D2C6EA1DF7}">
      <dgm:prSet phldrT="[Testo]" custT="1"/>
      <dgm:spPr>
        <a:solidFill>
          <a:schemeClr val="accent1">
            <a:lumMod val="50000"/>
          </a:schemeClr>
        </a:solidFill>
      </dgm:spPr>
      <dgm:t>
        <a:bodyPr/>
        <a:lstStyle/>
        <a:p>
          <a:r>
            <a:rPr lang="it-IT" sz="3200" b="1" u="sng" dirty="0" smtClean="0"/>
            <a:t>Presa in carico globale del paziente BPCO</a:t>
          </a:r>
          <a:endParaRPr lang="it-IT" sz="3200" b="1" u="sng" dirty="0"/>
        </a:p>
      </dgm:t>
    </dgm:pt>
    <dgm:pt modelId="{A895D44E-CAD5-43B1-81AD-C4ECC0357D37}" type="parTrans" cxnId="{DF28EA59-65A6-4461-AC4C-119A709E7033}">
      <dgm:prSet/>
      <dgm:spPr/>
      <dgm:t>
        <a:bodyPr/>
        <a:lstStyle/>
        <a:p>
          <a:endParaRPr lang="it-IT"/>
        </a:p>
      </dgm:t>
    </dgm:pt>
    <dgm:pt modelId="{6E88B554-CFF5-4354-A943-10B99716BE0D}" type="sibTrans" cxnId="{DF28EA59-65A6-4461-AC4C-119A709E7033}">
      <dgm:prSet/>
      <dgm:spPr/>
      <dgm:t>
        <a:bodyPr/>
        <a:lstStyle/>
        <a:p>
          <a:endParaRPr lang="it-IT"/>
        </a:p>
      </dgm:t>
    </dgm:pt>
    <dgm:pt modelId="{FC7FDC17-3ABD-4424-A67B-EC64E8C01E9B}">
      <dgm:prSet phldrT="[Testo]" custT="1">
        <dgm:style>
          <a:lnRef idx="0">
            <a:schemeClr val="accent1"/>
          </a:lnRef>
          <a:fillRef idx="3">
            <a:schemeClr val="accent1"/>
          </a:fillRef>
          <a:effectRef idx="3">
            <a:schemeClr val="accent1"/>
          </a:effectRef>
          <a:fontRef idx="minor">
            <a:schemeClr val="lt1"/>
          </a:fontRef>
        </dgm:style>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nchor="t" anchorCtr="0"/>
        <a:lstStyle/>
        <a:p>
          <a:pPr algn="ctr"/>
          <a:r>
            <a:rPr lang="it-IT" sz="2000" b="1" dirty="0" smtClean="0"/>
            <a:t>Prevenzion</a:t>
          </a:r>
          <a:r>
            <a:rPr lang="it-IT" sz="1800" dirty="0" smtClean="0"/>
            <a:t>e</a:t>
          </a:r>
        </a:p>
        <a:p>
          <a:pPr algn="l"/>
          <a:r>
            <a:rPr lang="it-IT" sz="1800" dirty="0" smtClean="0"/>
            <a:t>- Fumo</a:t>
          </a:r>
        </a:p>
        <a:p>
          <a:pPr algn="l"/>
          <a:r>
            <a:rPr lang="it-IT" sz="1800" dirty="0" smtClean="0"/>
            <a:t>- Lavoro </a:t>
          </a:r>
        </a:p>
        <a:p>
          <a:pPr algn="l"/>
          <a:r>
            <a:rPr lang="it-IT" sz="1800" dirty="0" smtClean="0"/>
            <a:t>- Malattie</a:t>
          </a:r>
          <a:endParaRPr lang="it-IT" sz="1800" dirty="0"/>
        </a:p>
      </dgm:t>
    </dgm:pt>
    <dgm:pt modelId="{290301B4-B0C6-40A0-9BEB-B4ABFDBA91EC}" type="parTrans" cxnId="{DAAE572E-5328-43AA-B33D-7B208C634323}">
      <dgm:prSet/>
      <dgm:spPr/>
      <dgm:t>
        <a:bodyPr/>
        <a:lstStyle/>
        <a:p>
          <a:endParaRPr lang="it-IT"/>
        </a:p>
      </dgm:t>
    </dgm:pt>
    <dgm:pt modelId="{605B4160-F6CE-460A-BF1B-78A69C923C5C}" type="sibTrans" cxnId="{DAAE572E-5328-43AA-B33D-7B208C634323}">
      <dgm:prSet/>
      <dgm:spPr/>
      <dgm:t>
        <a:bodyPr/>
        <a:lstStyle/>
        <a:p>
          <a:endParaRPr lang="it-IT"/>
        </a:p>
      </dgm:t>
    </dgm:pt>
    <dgm:pt modelId="{82CC2F58-1FA0-45C4-AC53-69FC519EC323}">
      <dgm:prSet phldrT="[Testo]" custT="1">
        <dgm:style>
          <a:lnRef idx="0">
            <a:schemeClr val="accent1"/>
          </a:lnRef>
          <a:fillRef idx="3">
            <a:schemeClr val="accent1"/>
          </a:fillRef>
          <a:effectRef idx="3">
            <a:schemeClr val="accent1"/>
          </a:effectRef>
          <a:fontRef idx="minor">
            <a:schemeClr val="lt1"/>
          </a:fontRef>
        </dgm:style>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nchor="t" anchorCtr="0"/>
        <a:lstStyle/>
        <a:p>
          <a:pPr algn="ctr"/>
          <a:r>
            <a:rPr lang="it-IT" sz="2000" b="1" dirty="0" smtClean="0"/>
            <a:t>Diagnosi</a:t>
          </a:r>
        </a:p>
        <a:p>
          <a:pPr algn="l"/>
          <a:r>
            <a:rPr lang="it-IT" sz="1800" dirty="0" smtClean="0"/>
            <a:t>- Sospetto diagnostico</a:t>
          </a:r>
        </a:p>
        <a:p>
          <a:pPr algn="l"/>
          <a:r>
            <a:rPr lang="it-IT" sz="1800" dirty="0" smtClean="0"/>
            <a:t>- Spirometria</a:t>
          </a:r>
        </a:p>
        <a:p>
          <a:pPr algn="l"/>
          <a:r>
            <a:rPr lang="it-IT" sz="1800" dirty="0" smtClean="0"/>
            <a:t>- Altri accertamenti</a:t>
          </a:r>
        </a:p>
        <a:p>
          <a:pPr algn="l"/>
          <a:r>
            <a:rPr lang="it-IT" sz="1800" dirty="0" smtClean="0"/>
            <a:t>- Specialista </a:t>
          </a:r>
          <a:endParaRPr lang="it-IT" sz="1800" dirty="0"/>
        </a:p>
      </dgm:t>
    </dgm:pt>
    <dgm:pt modelId="{E059C4E3-DEEA-437B-9C02-B7BAC4C26FE7}" type="parTrans" cxnId="{65B7EBF2-7208-4929-B5DE-1E4E64ACFB82}">
      <dgm:prSet/>
      <dgm:spPr/>
      <dgm:t>
        <a:bodyPr/>
        <a:lstStyle/>
        <a:p>
          <a:endParaRPr lang="it-IT"/>
        </a:p>
      </dgm:t>
    </dgm:pt>
    <dgm:pt modelId="{96007EC5-ED38-4D10-9BC9-EF1D90FA5399}" type="sibTrans" cxnId="{65B7EBF2-7208-4929-B5DE-1E4E64ACFB82}">
      <dgm:prSet/>
      <dgm:spPr/>
      <dgm:t>
        <a:bodyPr/>
        <a:lstStyle/>
        <a:p>
          <a:endParaRPr lang="it-IT"/>
        </a:p>
      </dgm:t>
    </dgm:pt>
    <dgm:pt modelId="{C98B1C67-1466-4770-A257-CFCF1E40B632}">
      <dgm:prSet phldrT="[Testo]" custT="1">
        <dgm:style>
          <a:lnRef idx="0">
            <a:schemeClr val="accent1"/>
          </a:lnRef>
          <a:fillRef idx="3">
            <a:schemeClr val="accent1"/>
          </a:fillRef>
          <a:effectRef idx="3">
            <a:schemeClr val="accent1"/>
          </a:effectRef>
          <a:fontRef idx="minor">
            <a:schemeClr val="lt1"/>
          </a:fontRef>
        </dgm:style>
      </dgm:prSet>
      <dgm:spPr>
        <a:gradFill rotWithShape="0">
          <a:gsLst>
            <a:gs pos="0">
              <a:srgbClr val="000000"/>
            </a:gs>
            <a:gs pos="39999">
              <a:srgbClr val="0A128C"/>
            </a:gs>
            <a:gs pos="70000">
              <a:srgbClr val="181CC7"/>
            </a:gs>
            <a:gs pos="88000">
              <a:srgbClr val="7005D4"/>
            </a:gs>
            <a:gs pos="100000">
              <a:srgbClr val="8C3D91"/>
            </a:gs>
          </a:gsLst>
          <a:lin ang="16200000" scaled="0"/>
        </a:gradFill>
      </dgm:spPr>
      <dgm:t>
        <a:bodyPr anchor="t" anchorCtr="0"/>
        <a:lstStyle/>
        <a:p>
          <a:pPr algn="ctr"/>
          <a:r>
            <a:rPr lang="it-IT" sz="2000" b="1" dirty="0" smtClean="0"/>
            <a:t>Terapia</a:t>
          </a:r>
        </a:p>
        <a:p>
          <a:pPr algn="l"/>
          <a:r>
            <a:rPr lang="it-IT" sz="1800" dirty="0" smtClean="0"/>
            <a:t>- Secondo diagnosi e </a:t>
          </a:r>
        </a:p>
        <a:p>
          <a:pPr algn="l"/>
          <a:r>
            <a:rPr lang="it-IT" sz="1800" dirty="0" smtClean="0"/>
            <a:t>  stadio di gravità</a:t>
          </a:r>
        </a:p>
        <a:p>
          <a:pPr algn="l"/>
          <a:r>
            <a:rPr lang="it-IT" sz="1800" dirty="0" smtClean="0"/>
            <a:t>- Educazione terapeutica</a:t>
          </a:r>
        </a:p>
        <a:p>
          <a:pPr algn="l"/>
          <a:r>
            <a:rPr lang="it-IT" sz="1800" dirty="0" smtClean="0"/>
            <a:t>- Controllo corretta e </a:t>
          </a:r>
        </a:p>
        <a:p>
          <a:pPr algn="l"/>
          <a:r>
            <a:rPr lang="it-IT" sz="1800" dirty="0" smtClean="0"/>
            <a:t>   regolare assunzione</a:t>
          </a:r>
        </a:p>
        <a:p>
          <a:pPr algn="l"/>
          <a:r>
            <a:rPr lang="it-IT" sz="1800" dirty="0" smtClean="0"/>
            <a:t>- Verifica ADR</a:t>
          </a:r>
          <a:endParaRPr lang="it-IT" sz="1800" dirty="0"/>
        </a:p>
      </dgm:t>
    </dgm:pt>
    <dgm:pt modelId="{DDF3F1E9-A416-4493-A541-4CCE091168CB}" type="parTrans" cxnId="{1A79B4C6-B7D3-4F51-B70B-BAF7203092F2}">
      <dgm:prSet/>
      <dgm:spPr/>
      <dgm:t>
        <a:bodyPr/>
        <a:lstStyle/>
        <a:p>
          <a:endParaRPr lang="it-IT"/>
        </a:p>
      </dgm:t>
    </dgm:pt>
    <dgm:pt modelId="{323CB218-FF0E-4BA8-A6E0-BC577F1491E4}" type="sibTrans" cxnId="{1A79B4C6-B7D3-4F51-B70B-BAF7203092F2}">
      <dgm:prSet/>
      <dgm:spPr/>
      <dgm:t>
        <a:bodyPr/>
        <a:lstStyle/>
        <a:p>
          <a:endParaRPr lang="it-IT"/>
        </a:p>
      </dgm:t>
    </dgm:pt>
    <dgm:pt modelId="{D8D1DFEC-D697-4D8E-BE6B-DB30B42ACE97}" type="pres">
      <dgm:prSet presAssocID="{2585A134-6113-411B-A888-37590D25CE4B}" presName="composite" presStyleCnt="0">
        <dgm:presLayoutVars>
          <dgm:chMax val="1"/>
          <dgm:dir/>
          <dgm:resizeHandles val="exact"/>
        </dgm:presLayoutVars>
      </dgm:prSet>
      <dgm:spPr/>
      <dgm:t>
        <a:bodyPr/>
        <a:lstStyle/>
        <a:p>
          <a:endParaRPr lang="it-IT"/>
        </a:p>
      </dgm:t>
    </dgm:pt>
    <dgm:pt modelId="{89010B04-102E-4EE5-B953-8C1AD0637E63}" type="pres">
      <dgm:prSet presAssocID="{36468321-37A6-4425-BB53-C8D2C6EA1DF7}" presName="roof" presStyleLbl="dkBgShp" presStyleIdx="0" presStyleCnt="2"/>
      <dgm:spPr/>
      <dgm:t>
        <a:bodyPr/>
        <a:lstStyle/>
        <a:p>
          <a:endParaRPr lang="it-IT"/>
        </a:p>
      </dgm:t>
    </dgm:pt>
    <dgm:pt modelId="{5160B315-BFF3-4F98-A371-7AEB810D1FE7}" type="pres">
      <dgm:prSet presAssocID="{36468321-37A6-4425-BB53-C8D2C6EA1DF7}" presName="pillars" presStyleCnt="0"/>
      <dgm:spPr/>
    </dgm:pt>
    <dgm:pt modelId="{E97AFE21-B4B4-44E1-8330-17DA468D6964}" type="pres">
      <dgm:prSet presAssocID="{36468321-37A6-4425-BB53-C8D2C6EA1DF7}" presName="pillar1" presStyleLbl="node1" presStyleIdx="0" presStyleCnt="3">
        <dgm:presLayoutVars>
          <dgm:bulletEnabled val="1"/>
        </dgm:presLayoutVars>
      </dgm:prSet>
      <dgm:spPr/>
      <dgm:t>
        <a:bodyPr/>
        <a:lstStyle/>
        <a:p>
          <a:endParaRPr lang="it-IT"/>
        </a:p>
      </dgm:t>
    </dgm:pt>
    <dgm:pt modelId="{BF719B42-46B4-4C3D-B26A-EA21BD941863}" type="pres">
      <dgm:prSet presAssocID="{82CC2F58-1FA0-45C4-AC53-69FC519EC323}" presName="pillarX" presStyleLbl="node1" presStyleIdx="1" presStyleCnt="3">
        <dgm:presLayoutVars>
          <dgm:bulletEnabled val="1"/>
        </dgm:presLayoutVars>
      </dgm:prSet>
      <dgm:spPr/>
      <dgm:t>
        <a:bodyPr/>
        <a:lstStyle/>
        <a:p>
          <a:endParaRPr lang="it-IT"/>
        </a:p>
      </dgm:t>
    </dgm:pt>
    <dgm:pt modelId="{B34F9708-FE9C-4ED2-849F-DB88D1D26F69}" type="pres">
      <dgm:prSet presAssocID="{C98B1C67-1466-4770-A257-CFCF1E40B632}" presName="pillarX" presStyleLbl="node1" presStyleIdx="2" presStyleCnt="3">
        <dgm:presLayoutVars>
          <dgm:bulletEnabled val="1"/>
        </dgm:presLayoutVars>
      </dgm:prSet>
      <dgm:spPr/>
      <dgm:t>
        <a:bodyPr/>
        <a:lstStyle/>
        <a:p>
          <a:endParaRPr lang="it-IT"/>
        </a:p>
      </dgm:t>
    </dgm:pt>
    <dgm:pt modelId="{FA1AD894-A273-42C1-AA06-0D5D0CDEE3E3}" type="pres">
      <dgm:prSet presAssocID="{36468321-37A6-4425-BB53-C8D2C6EA1DF7}" presName="base" presStyleLbl="dkBgShp" presStyleIdx="1" presStyleCnt="2"/>
      <dgm:spPr/>
    </dgm:pt>
  </dgm:ptLst>
  <dgm:cxnLst>
    <dgm:cxn modelId="{DF28EA59-65A6-4461-AC4C-119A709E7033}" srcId="{2585A134-6113-411B-A888-37590D25CE4B}" destId="{36468321-37A6-4425-BB53-C8D2C6EA1DF7}" srcOrd="0" destOrd="0" parTransId="{A895D44E-CAD5-43B1-81AD-C4ECC0357D37}" sibTransId="{6E88B554-CFF5-4354-A943-10B99716BE0D}"/>
    <dgm:cxn modelId="{1A79B4C6-B7D3-4F51-B70B-BAF7203092F2}" srcId="{36468321-37A6-4425-BB53-C8D2C6EA1DF7}" destId="{C98B1C67-1466-4770-A257-CFCF1E40B632}" srcOrd="2" destOrd="0" parTransId="{DDF3F1E9-A416-4493-A541-4CCE091168CB}" sibTransId="{323CB218-FF0E-4BA8-A6E0-BC577F1491E4}"/>
    <dgm:cxn modelId="{6D6B83F1-5FAA-44EF-A55B-5BB06F7CAD40}" type="presOf" srcId="{C98B1C67-1466-4770-A257-CFCF1E40B632}" destId="{B34F9708-FE9C-4ED2-849F-DB88D1D26F69}" srcOrd="0" destOrd="0" presId="urn:microsoft.com/office/officeart/2005/8/layout/hList3"/>
    <dgm:cxn modelId="{B8E03851-8B63-449D-A5BD-707B10F8580B}" type="presOf" srcId="{2585A134-6113-411B-A888-37590D25CE4B}" destId="{D8D1DFEC-D697-4D8E-BE6B-DB30B42ACE97}" srcOrd="0" destOrd="0" presId="urn:microsoft.com/office/officeart/2005/8/layout/hList3"/>
    <dgm:cxn modelId="{65B7EBF2-7208-4929-B5DE-1E4E64ACFB82}" srcId="{36468321-37A6-4425-BB53-C8D2C6EA1DF7}" destId="{82CC2F58-1FA0-45C4-AC53-69FC519EC323}" srcOrd="1" destOrd="0" parTransId="{E059C4E3-DEEA-437B-9C02-B7BAC4C26FE7}" sibTransId="{96007EC5-ED38-4D10-9BC9-EF1D90FA5399}"/>
    <dgm:cxn modelId="{E46CB4AE-9251-4B96-AAF1-35D5B2C81585}" type="presOf" srcId="{82CC2F58-1FA0-45C4-AC53-69FC519EC323}" destId="{BF719B42-46B4-4C3D-B26A-EA21BD941863}" srcOrd="0" destOrd="0" presId="urn:microsoft.com/office/officeart/2005/8/layout/hList3"/>
    <dgm:cxn modelId="{C67BE4B0-7B6D-4AF3-8240-998C384ED1E4}" type="presOf" srcId="{FC7FDC17-3ABD-4424-A67B-EC64E8C01E9B}" destId="{E97AFE21-B4B4-44E1-8330-17DA468D6964}" srcOrd="0" destOrd="0" presId="urn:microsoft.com/office/officeart/2005/8/layout/hList3"/>
    <dgm:cxn modelId="{C1951615-F7C3-47B0-BFBA-09003063883F}" type="presOf" srcId="{36468321-37A6-4425-BB53-C8D2C6EA1DF7}" destId="{89010B04-102E-4EE5-B953-8C1AD0637E63}" srcOrd="0" destOrd="0" presId="urn:microsoft.com/office/officeart/2005/8/layout/hList3"/>
    <dgm:cxn modelId="{DAAE572E-5328-43AA-B33D-7B208C634323}" srcId="{36468321-37A6-4425-BB53-C8D2C6EA1DF7}" destId="{FC7FDC17-3ABD-4424-A67B-EC64E8C01E9B}" srcOrd="0" destOrd="0" parTransId="{290301B4-B0C6-40A0-9BEB-B4ABFDBA91EC}" sibTransId="{605B4160-F6CE-460A-BF1B-78A69C923C5C}"/>
    <dgm:cxn modelId="{042F5F22-6671-415A-BF1C-FC04E19970AD}" type="presParOf" srcId="{D8D1DFEC-D697-4D8E-BE6B-DB30B42ACE97}" destId="{89010B04-102E-4EE5-B953-8C1AD0637E63}" srcOrd="0" destOrd="0" presId="urn:microsoft.com/office/officeart/2005/8/layout/hList3"/>
    <dgm:cxn modelId="{815F9FBF-2012-4523-B721-C6F85214EC7D}" type="presParOf" srcId="{D8D1DFEC-D697-4D8E-BE6B-DB30B42ACE97}" destId="{5160B315-BFF3-4F98-A371-7AEB810D1FE7}" srcOrd="1" destOrd="0" presId="urn:microsoft.com/office/officeart/2005/8/layout/hList3"/>
    <dgm:cxn modelId="{CBEC3B98-A18A-40A2-A329-5C6D61CB3203}" type="presParOf" srcId="{5160B315-BFF3-4F98-A371-7AEB810D1FE7}" destId="{E97AFE21-B4B4-44E1-8330-17DA468D6964}" srcOrd="0" destOrd="0" presId="urn:microsoft.com/office/officeart/2005/8/layout/hList3"/>
    <dgm:cxn modelId="{F60B1C81-46AD-4840-B7B8-14DA719D3262}" type="presParOf" srcId="{5160B315-BFF3-4F98-A371-7AEB810D1FE7}" destId="{BF719B42-46B4-4C3D-B26A-EA21BD941863}" srcOrd="1" destOrd="0" presId="urn:microsoft.com/office/officeart/2005/8/layout/hList3"/>
    <dgm:cxn modelId="{5BF79138-7C75-4824-BFAE-B54FEDDD734A}" type="presParOf" srcId="{5160B315-BFF3-4F98-A371-7AEB810D1FE7}" destId="{B34F9708-FE9C-4ED2-849F-DB88D1D26F69}" srcOrd="2" destOrd="0" presId="urn:microsoft.com/office/officeart/2005/8/layout/hList3"/>
    <dgm:cxn modelId="{B6C2BCED-F8C0-41B3-8254-672FA3CC7EE0}" type="presParOf" srcId="{D8D1DFEC-D697-4D8E-BE6B-DB30B42ACE97}" destId="{FA1AD894-A273-42C1-AA06-0D5D0CDEE3E3}" srcOrd="2" destOrd="0" presId="urn:microsoft.com/office/officeart/2005/8/layout/hList3"/>
  </dgm:cxnLst>
  <dgm:bg>
    <a:solidFill>
      <a:srgbClr val="002060"/>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B97F50-F563-465F-8A3A-160507F3288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058A1355-5783-490F-A7AD-A571ABF8380C}">
      <dgm:prSet phldrT="[Testo]" custT="1">
        <dgm:style>
          <a:lnRef idx="1">
            <a:schemeClr val="dk1"/>
          </a:lnRef>
          <a:fillRef idx="2">
            <a:schemeClr val="dk1"/>
          </a:fillRef>
          <a:effectRef idx="1">
            <a:schemeClr val="dk1"/>
          </a:effectRef>
          <a:fontRef idx="minor">
            <a:schemeClr val="dk1"/>
          </a:fontRef>
        </dgm:style>
      </dgm:prSet>
      <dgm:spPr/>
      <dgm:t>
        <a:bodyPr lIns="108000" tIns="144000" bIns="144000"/>
        <a:lstStyle/>
        <a:p>
          <a:pPr algn="ctr"/>
          <a:r>
            <a:rPr lang="it-IT" sz="2000" b="1" dirty="0" smtClean="0"/>
            <a:t>Primo passo per la diagnosi</a:t>
          </a:r>
          <a:endParaRPr lang="it-IT" sz="2000" b="1" dirty="0"/>
        </a:p>
      </dgm:t>
    </dgm:pt>
    <dgm:pt modelId="{A4275F09-DE9B-484D-A755-D730ACAC8312}" type="parTrans" cxnId="{559C0993-A43F-44E6-A8C4-99037D34B0C2}">
      <dgm:prSet/>
      <dgm:spPr/>
      <dgm:t>
        <a:bodyPr/>
        <a:lstStyle/>
        <a:p>
          <a:endParaRPr lang="it-IT"/>
        </a:p>
      </dgm:t>
    </dgm:pt>
    <dgm:pt modelId="{F5B36D7B-6F0A-467B-98FC-D4F5085A1142}" type="sibTrans" cxnId="{559C0993-A43F-44E6-A8C4-99037D34B0C2}">
      <dgm:prSet/>
      <dgm:spPr/>
      <dgm:t>
        <a:bodyPr/>
        <a:lstStyle/>
        <a:p>
          <a:endParaRPr lang="it-IT"/>
        </a:p>
      </dgm:t>
    </dgm:pt>
    <dgm:pt modelId="{D6F5D2CB-85A8-442A-9B20-76AD655CB036}">
      <dgm:prSet phldrT="[Testo]" custT="1">
        <dgm:style>
          <a:lnRef idx="1">
            <a:schemeClr val="dk1"/>
          </a:lnRef>
          <a:fillRef idx="2">
            <a:schemeClr val="dk1"/>
          </a:fillRef>
          <a:effectRef idx="1">
            <a:schemeClr val="dk1"/>
          </a:effectRef>
          <a:fontRef idx="minor">
            <a:schemeClr val="dk1"/>
          </a:fontRef>
        </dgm:style>
      </dgm:prSet>
      <dgm:spPr/>
      <dgm:t>
        <a:bodyPr lIns="108000" tIns="144000" bIns="144000"/>
        <a:lstStyle/>
        <a:p>
          <a:pPr algn="ctr"/>
          <a:r>
            <a:rPr lang="it-IT" sz="2000" b="1" dirty="0" smtClean="0"/>
            <a:t>Primo passo per la terapia</a:t>
          </a:r>
          <a:endParaRPr lang="it-IT" sz="2000" b="1" dirty="0"/>
        </a:p>
      </dgm:t>
    </dgm:pt>
    <dgm:pt modelId="{66821B0C-35D9-4DFE-BEC6-5EEC786AB714}" type="parTrans" cxnId="{3678E4E2-8FC3-45EF-B241-4DBA74BEE4EA}">
      <dgm:prSet/>
      <dgm:spPr/>
      <dgm:t>
        <a:bodyPr/>
        <a:lstStyle/>
        <a:p>
          <a:endParaRPr lang="it-IT"/>
        </a:p>
      </dgm:t>
    </dgm:pt>
    <dgm:pt modelId="{C38A4485-C10E-4864-AA47-4AA22DF94BF4}" type="sibTrans" cxnId="{3678E4E2-8FC3-45EF-B241-4DBA74BEE4EA}">
      <dgm:prSet/>
      <dgm:spPr/>
      <dgm:t>
        <a:bodyPr/>
        <a:lstStyle/>
        <a:p>
          <a:endParaRPr lang="it-IT"/>
        </a:p>
      </dgm:t>
    </dgm:pt>
    <dgm:pt modelId="{F4266868-C02A-4CCB-A0CB-62759E6A5958}" type="pres">
      <dgm:prSet presAssocID="{24B97F50-F563-465F-8A3A-160507F3288F}" presName="linear" presStyleCnt="0">
        <dgm:presLayoutVars>
          <dgm:animLvl val="lvl"/>
          <dgm:resizeHandles val="exact"/>
        </dgm:presLayoutVars>
      </dgm:prSet>
      <dgm:spPr/>
      <dgm:t>
        <a:bodyPr/>
        <a:lstStyle/>
        <a:p>
          <a:endParaRPr lang="it-IT"/>
        </a:p>
      </dgm:t>
    </dgm:pt>
    <dgm:pt modelId="{BD7D99F0-8219-474D-8179-644EEB2EF348}" type="pres">
      <dgm:prSet presAssocID="{058A1355-5783-490F-A7AD-A571ABF8380C}" presName="parentText" presStyleLbl="node1" presStyleIdx="0" presStyleCnt="2" custScaleX="83310" custScaleY="73557">
        <dgm:presLayoutVars>
          <dgm:chMax val="0"/>
          <dgm:bulletEnabled val="1"/>
        </dgm:presLayoutVars>
      </dgm:prSet>
      <dgm:spPr/>
      <dgm:t>
        <a:bodyPr/>
        <a:lstStyle/>
        <a:p>
          <a:endParaRPr lang="it-IT"/>
        </a:p>
      </dgm:t>
    </dgm:pt>
    <dgm:pt modelId="{B7338685-48EF-439B-948D-5FF0020F7DCA}" type="pres">
      <dgm:prSet presAssocID="{F5B36D7B-6F0A-467B-98FC-D4F5085A1142}" presName="spacer" presStyleCnt="0"/>
      <dgm:spPr/>
    </dgm:pt>
    <dgm:pt modelId="{3725E2E5-3465-40A1-91FC-C534F2C83516}" type="pres">
      <dgm:prSet presAssocID="{D6F5D2CB-85A8-442A-9B20-76AD655CB036}" presName="parentText" presStyleLbl="node1" presStyleIdx="1" presStyleCnt="2" custScaleX="83027" custScaleY="89836">
        <dgm:presLayoutVars>
          <dgm:chMax val="0"/>
          <dgm:bulletEnabled val="1"/>
        </dgm:presLayoutVars>
      </dgm:prSet>
      <dgm:spPr/>
      <dgm:t>
        <a:bodyPr/>
        <a:lstStyle/>
        <a:p>
          <a:endParaRPr lang="it-IT"/>
        </a:p>
      </dgm:t>
    </dgm:pt>
  </dgm:ptLst>
  <dgm:cxnLst>
    <dgm:cxn modelId="{51BE588B-D35F-40AC-A441-F482AD09C6CA}" type="presOf" srcId="{24B97F50-F563-465F-8A3A-160507F3288F}" destId="{F4266868-C02A-4CCB-A0CB-62759E6A5958}" srcOrd="0" destOrd="0" presId="urn:microsoft.com/office/officeart/2005/8/layout/vList2"/>
    <dgm:cxn modelId="{B2F5FE58-52D8-4C71-9B8B-9797E79606EA}" type="presOf" srcId="{D6F5D2CB-85A8-442A-9B20-76AD655CB036}" destId="{3725E2E5-3465-40A1-91FC-C534F2C83516}" srcOrd="0" destOrd="0" presId="urn:microsoft.com/office/officeart/2005/8/layout/vList2"/>
    <dgm:cxn modelId="{EBC9FC5F-9307-429C-9BCB-84E47750FBCC}" type="presOf" srcId="{058A1355-5783-490F-A7AD-A571ABF8380C}" destId="{BD7D99F0-8219-474D-8179-644EEB2EF348}" srcOrd="0" destOrd="0" presId="urn:microsoft.com/office/officeart/2005/8/layout/vList2"/>
    <dgm:cxn modelId="{3678E4E2-8FC3-45EF-B241-4DBA74BEE4EA}" srcId="{24B97F50-F563-465F-8A3A-160507F3288F}" destId="{D6F5D2CB-85A8-442A-9B20-76AD655CB036}" srcOrd="1" destOrd="0" parTransId="{66821B0C-35D9-4DFE-BEC6-5EEC786AB714}" sibTransId="{C38A4485-C10E-4864-AA47-4AA22DF94BF4}"/>
    <dgm:cxn modelId="{559C0993-A43F-44E6-A8C4-99037D34B0C2}" srcId="{24B97F50-F563-465F-8A3A-160507F3288F}" destId="{058A1355-5783-490F-A7AD-A571ABF8380C}" srcOrd="0" destOrd="0" parTransId="{A4275F09-DE9B-484D-A755-D730ACAC8312}" sibTransId="{F5B36D7B-6F0A-467B-98FC-D4F5085A1142}"/>
    <dgm:cxn modelId="{B716AC29-B7FA-4C60-A831-840C68F7AB14}" type="presParOf" srcId="{F4266868-C02A-4CCB-A0CB-62759E6A5958}" destId="{BD7D99F0-8219-474D-8179-644EEB2EF348}" srcOrd="0" destOrd="0" presId="urn:microsoft.com/office/officeart/2005/8/layout/vList2"/>
    <dgm:cxn modelId="{A03AA607-5EA9-4EA8-AEA8-7843B0788FA6}" type="presParOf" srcId="{F4266868-C02A-4CCB-A0CB-62759E6A5958}" destId="{B7338685-48EF-439B-948D-5FF0020F7DCA}" srcOrd="1" destOrd="0" presId="urn:microsoft.com/office/officeart/2005/8/layout/vList2"/>
    <dgm:cxn modelId="{502528BF-D2A6-44C2-A600-48A358613332}" type="presParOf" srcId="{F4266868-C02A-4CCB-A0CB-62759E6A5958}" destId="{3725E2E5-3465-40A1-91FC-C534F2C83516}" srcOrd="2" destOrd="0" presId="urn:microsoft.com/office/officeart/2005/8/layout/vList2"/>
  </dgm:cxnLst>
  <dgm:bg>
    <a:solidFill>
      <a:srgbClr val="2E798E"/>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C3F721-5F6A-41D6-AA2B-3322E5EB9B13}" type="doc">
      <dgm:prSet loTypeId="urn:microsoft.com/office/officeart/2005/8/layout/list1" loCatId="list" qsTypeId="urn:microsoft.com/office/officeart/2005/8/quickstyle/3d3" qsCatId="3D" csTypeId="urn:microsoft.com/office/officeart/2005/8/colors/colorful1#1" csCatId="colorful" phldr="1"/>
      <dgm:spPr/>
      <dgm:t>
        <a:bodyPr/>
        <a:lstStyle/>
        <a:p>
          <a:endParaRPr lang="it-IT"/>
        </a:p>
      </dgm:t>
    </dgm:pt>
    <dgm:pt modelId="{CF75678E-A32E-49E7-B540-D5C40E437382}">
      <dgm:prSet phldrT="[Testo]"/>
      <dgm:spPr/>
      <dgm:t>
        <a:bodyPr/>
        <a:lstStyle/>
        <a:p>
          <a:r>
            <a:rPr lang="it-IT" b="1" dirty="0" smtClean="0"/>
            <a:t>Frequenti esacerbatori</a:t>
          </a:r>
          <a:endParaRPr lang="it-IT" b="1" dirty="0"/>
        </a:p>
      </dgm:t>
    </dgm:pt>
    <dgm:pt modelId="{BE64804C-EE06-4EB0-9A20-963FEBB9210E}" type="parTrans" cxnId="{49FCD0DA-9495-451F-BDE8-71EED4A230BD}">
      <dgm:prSet/>
      <dgm:spPr/>
      <dgm:t>
        <a:bodyPr/>
        <a:lstStyle/>
        <a:p>
          <a:endParaRPr lang="it-IT" b="1"/>
        </a:p>
      </dgm:t>
    </dgm:pt>
    <dgm:pt modelId="{4ABACC49-816C-41EB-A2D2-B16CD9491038}" type="sibTrans" cxnId="{49FCD0DA-9495-451F-BDE8-71EED4A230BD}">
      <dgm:prSet/>
      <dgm:spPr/>
      <dgm:t>
        <a:bodyPr/>
        <a:lstStyle/>
        <a:p>
          <a:endParaRPr lang="it-IT" b="1"/>
        </a:p>
      </dgm:t>
    </dgm:pt>
    <dgm:pt modelId="{3DE5CB59-50C0-49BE-8886-70F9EB0604D0}">
      <dgm:prSet phldrT="[Testo]"/>
      <dgm:spPr>
        <a:solidFill>
          <a:schemeClr val="accent3">
            <a:lumMod val="50000"/>
          </a:schemeClr>
        </a:solidFill>
      </dgm:spPr>
      <dgm:t>
        <a:bodyPr/>
        <a:lstStyle/>
        <a:p>
          <a:r>
            <a:rPr lang="it-IT" b="1" dirty="0" smtClean="0"/>
            <a:t>Iperinsuflazione-enfisema</a:t>
          </a:r>
          <a:endParaRPr lang="it-IT" b="1" dirty="0"/>
        </a:p>
      </dgm:t>
    </dgm:pt>
    <dgm:pt modelId="{0F82C8DB-0804-4BFF-B4BD-31369D41AA60}" type="parTrans" cxnId="{5D877DBB-AA36-44DB-BC8C-F8592007C946}">
      <dgm:prSet/>
      <dgm:spPr/>
      <dgm:t>
        <a:bodyPr/>
        <a:lstStyle/>
        <a:p>
          <a:endParaRPr lang="it-IT" b="1"/>
        </a:p>
      </dgm:t>
    </dgm:pt>
    <dgm:pt modelId="{894BFF3A-E557-4BAC-9EB6-4704B15F9197}" type="sibTrans" cxnId="{5D877DBB-AA36-44DB-BC8C-F8592007C946}">
      <dgm:prSet/>
      <dgm:spPr/>
      <dgm:t>
        <a:bodyPr/>
        <a:lstStyle/>
        <a:p>
          <a:endParaRPr lang="it-IT" b="1"/>
        </a:p>
      </dgm:t>
    </dgm:pt>
    <dgm:pt modelId="{022DDB99-FF73-4A36-81D3-4BA2CD2B98B2}">
      <dgm:prSet phldrT="[Testo]"/>
      <dgm:spPr/>
      <dgm:t>
        <a:bodyPr/>
        <a:lstStyle/>
        <a:p>
          <a:r>
            <a:rPr lang="it-IT" b="1" dirty="0" smtClean="0"/>
            <a:t>Overlap BPCO-asma</a:t>
          </a:r>
          <a:endParaRPr lang="it-IT" b="1" dirty="0"/>
        </a:p>
      </dgm:t>
    </dgm:pt>
    <dgm:pt modelId="{899D40C0-2CD6-4DB2-B16B-3169146983CF}" type="parTrans" cxnId="{0964F7C8-DBEC-4A2E-B199-2F61014168FE}">
      <dgm:prSet/>
      <dgm:spPr/>
      <dgm:t>
        <a:bodyPr/>
        <a:lstStyle/>
        <a:p>
          <a:endParaRPr lang="it-IT" b="1"/>
        </a:p>
      </dgm:t>
    </dgm:pt>
    <dgm:pt modelId="{C0F8531E-59BE-4095-9FB2-08ADE31A386E}" type="sibTrans" cxnId="{0964F7C8-DBEC-4A2E-B199-2F61014168FE}">
      <dgm:prSet/>
      <dgm:spPr/>
      <dgm:t>
        <a:bodyPr/>
        <a:lstStyle/>
        <a:p>
          <a:endParaRPr lang="it-IT" b="1"/>
        </a:p>
      </dgm:t>
    </dgm:pt>
    <dgm:pt modelId="{6C5D5F83-E53C-4810-922C-39E0B21539E1}" type="pres">
      <dgm:prSet presAssocID="{E6C3F721-5F6A-41D6-AA2B-3322E5EB9B13}" presName="linear" presStyleCnt="0">
        <dgm:presLayoutVars>
          <dgm:dir/>
          <dgm:animLvl val="lvl"/>
          <dgm:resizeHandles val="exact"/>
        </dgm:presLayoutVars>
      </dgm:prSet>
      <dgm:spPr/>
      <dgm:t>
        <a:bodyPr/>
        <a:lstStyle/>
        <a:p>
          <a:endParaRPr lang="it-IT"/>
        </a:p>
      </dgm:t>
    </dgm:pt>
    <dgm:pt modelId="{BBB749A7-1C0C-4197-89C5-253386A75D40}" type="pres">
      <dgm:prSet presAssocID="{CF75678E-A32E-49E7-B540-D5C40E437382}" presName="parentLin" presStyleCnt="0"/>
      <dgm:spPr/>
    </dgm:pt>
    <dgm:pt modelId="{DAC4A2B3-1892-42AF-A942-661A910664AA}" type="pres">
      <dgm:prSet presAssocID="{CF75678E-A32E-49E7-B540-D5C40E437382}" presName="parentLeftMargin" presStyleLbl="node1" presStyleIdx="0" presStyleCnt="3"/>
      <dgm:spPr/>
      <dgm:t>
        <a:bodyPr/>
        <a:lstStyle/>
        <a:p>
          <a:endParaRPr lang="it-IT"/>
        </a:p>
      </dgm:t>
    </dgm:pt>
    <dgm:pt modelId="{F59C067F-40BF-495F-8D93-CCD459C209E6}" type="pres">
      <dgm:prSet presAssocID="{CF75678E-A32E-49E7-B540-D5C40E437382}" presName="parentText" presStyleLbl="node1" presStyleIdx="0" presStyleCnt="3">
        <dgm:presLayoutVars>
          <dgm:chMax val="0"/>
          <dgm:bulletEnabled val="1"/>
        </dgm:presLayoutVars>
      </dgm:prSet>
      <dgm:spPr/>
      <dgm:t>
        <a:bodyPr/>
        <a:lstStyle/>
        <a:p>
          <a:endParaRPr lang="it-IT"/>
        </a:p>
      </dgm:t>
    </dgm:pt>
    <dgm:pt modelId="{D67012AB-FBE3-4006-BEED-BFC6EB39FCF7}" type="pres">
      <dgm:prSet presAssocID="{CF75678E-A32E-49E7-B540-D5C40E437382}" presName="negativeSpace" presStyleCnt="0"/>
      <dgm:spPr/>
    </dgm:pt>
    <dgm:pt modelId="{F283C495-13CD-414E-B3CA-FA1E8BD8A2CE}" type="pres">
      <dgm:prSet presAssocID="{CF75678E-A32E-49E7-B540-D5C40E437382}" presName="childText" presStyleLbl="conFgAcc1" presStyleIdx="0" presStyleCnt="3">
        <dgm:presLayoutVars>
          <dgm:bulletEnabled val="1"/>
        </dgm:presLayoutVars>
      </dgm:prSet>
      <dgm:spPr/>
    </dgm:pt>
    <dgm:pt modelId="{7DD941C4-90C3-46AD-BA25-D154C59383A0}" type="pres">
      <dgm:prSet presAssocID="{4ABACC49-816C-41EB-A2D2-B16CD9491038}" presName="spaceBetweenRectangles" presStyleCnt="0"/>
      <dgm:spPr/>
    </dgm:pt>
    <dgm:pt modelId="{497D1263-52EB-4337-BEED-ACBB82C03315}" type="pres">
      <dgm:prSet presAssocID="{3DE5CB59-50C0-49BE-8886-70F9EB0604D0}" presName="parentLin" presStyleCnt="0"/>
      <dgm:spPr/>
    </dgm:pt>
    <dgm:pt modelId="{354A8E4D-086B-4E45-B447-9EAC9BA54B92}" type="pres">
      <dgm:prSet presAssocID="{3DE5CB59-50C0-49BE-8886-70F9EB0604D0}" presName="parentLeftMargin" presStyleLbl="node1" presStyleIdx="0" presStyleCnt="3"/>
      <dgm:spPr/>
      <dgm:t>
        <a:bodyPr/>
        <a:lstStyle/>
        <a:p>
          <a:endParaRPr lang="it-IT"/>
        </a:p>
      </dgm:t>
    </dgm:pt>
    <dgm:pt modelId="{21E27DDD-182E-4284-8919-2B70EFEDB183}" type="pres">
      <dgm:prSet presAssocID="{3DE5CB59-50C0-49BE-8886-70F9EB0604D0}" presName="parentText" presStyleLbl="node1" presStyleIdx="1" presStyleCnt="3">
        <dgm:presLayoutVars>
          <dgm:chMax val="0"/>
          <dgm:bulletEnabled val="1"/>
        </dgm:presLayoutVars>
      </dgm:prSet>
      <dgm:spPr/>
      <dgm:t>
        <a:bodyPr/>
        <a:lstStyle/>
        <a:p>
          <a:endParaRPr lang="it-IT"/>
        </a:p>
      </dgm:t>
    </dgm:pt>
    <dgm:pt modelId="{C2DF0048-8D5E-4522-8E6A-BA713DBCE033}" type="pres">
      <dgm:prSet presAssocID="{3DE5CB59-50C0-49BE-8886-70F9EB0604D0}" presName="negativeSpace" presStyleCnt="0"/>
      <dgm:spPr/>
    </dgm:pt>
    <dgm:pt modelId="{FEC1BE9C-453B-4B95-A665-18CE5799DA11}" type="pres">
      <dgm:prSet presAssocID="{3DE5CB59-50C0-49BE-8886-70F9EB0604D0}" presName="childText" presStyleLbl="conFgAcc1" presStyleIdx="1" presStyleCnt="3">
        <dgm:presLayoutVars>
          <dgm:bulletEnabled val="1"/>
        </dgm:presLayoutVars>
      </dgm:prSet>
      <dgm:spPr/>
    </dgm:pt>
    <dgm:pt modelId="{7EB47A2E-1C2D-4282-B3C1-4B2F7734BD44}" type="pres">
      <dgm:prSet presAssocID="{894BFF3A-E557-4BAC-9EB6-4704B15F9197}" presName="spaceBetweenRectangles" presStyleCnt="0"/>
      <dgm:spPr/>
    </dgm:pt>
    <dgm:pt modelId="{D607E809-E574-46EF-AAF7-025B754002E0}" type="pres">
      <dgm:prSet presAssocID="{022DDB99-FF73-4A36-81D3-4BA2CD2B98B2}" presName="parentLin" presStyleCnt="0"/>
      <dgm:spPr/>
    </dgm:pt>
    <dgm:pt modelId="{5AFC5287-CE8F-43EF-BEDE-09F7BEAF8ACF}" type="pres">
      <dgm:prSet presAssocID="{022DDB99-FF73-4A36-81D3-4BA2CD2B98B2}" presName="parentLeftMargin" presStyleLbl="node1" presStyleIdx="1" presStyleCnt="3"/>
      <dgm:spPr/>
      <dgm:t>
        <a:bodyPr/>
        <a:lstStyle/>
        <a:p>
          <a:endParaRPr lang="it-IT"/>
        </a:p>
      </dgm:t>
    </dgm:pt>
    <dgm:pt modelId="{4E1B6759-5EB8-44F4-A7EC-EA903569AE0A}" type="pres">
      <dgm:prSet presAssocID="{022DDB99-FF73-4A36-81D3-4BA2CD2B98B2}" presName="parentText" presStyleLbl="node1" presStyleIdx="2" presStyleCnt="3">
        <dgm:presLayoutVars>
          <dgm:chMax val="0"/>
          <dgm:bulletEnabled val="1"/>
        </dgm:presLayoutVars>
      </dgm:prSet>
      <dgm:spPr/>
      <dgm:t>
        <a:bodyPr/>
        <a:lstStyle/>
        <a:p>
          <a:endParaRPr lang="it-IT"/>
        </a:p>
      </dgm:t>
    </dgm:pt>
    <dgm:pt modelId="{BCB0CE0C-42D3-4213-BE6B-A210412067DC}" type="pres">
      <dgm:prSet presAssocID="{022DDB99-FF73-4A36-81D3-4BA2CD2B98B2}" presName="negativeSpace" presStyleCnt="0"/>
      <dgm:spPr/>
    </dgm:pt>
    <dgm:pt modelId="{424F7076-16B2-49E3-AA2E-0C2619869937}" type="pres">
      <dgm:prSet presAssocID="{022DDB99-FF73-4A36-81D3-4BA2CD2B98B2}" presName="childText" presStyleLbl="conFgAcc1" presStyleIdx="2" presStyleCnt="3">
        <dgm:presLayoutVars>
          <dgm:bulletEnabled val="1"/>
        </dgm:presLayoutVars>
      </dgm:prSet>
      <dgm:spPr/>
    </dgm:pt>
  </dgm:ptLst>
  <dgm:cxnLst>
    <dgm:cxn modelId="{2243A82F-94FE-426B-A952-1D9A9278746C}" type="presOf" srcId="{CF75678E-A32E-49E7-B540-D5C40E437382}" destId="{F59C067F-40BF-495F-8D93-CCD459C209E6}" srcOrd="1" destOrd="0" presId="urn:microsoft.com/office/officeart/2005/8/layout/list1"/>
    <dgm:cxn modelId="{C1B5EE56-4F7D-4CAA-BF3B-113D3F0E82AA}" type="presOf" srcId="{3DE5CB59-50C0-49BE-8886-70F9EB0604D0}" destId="{354A8E4D-086B-4E45-B447-9EAC9BA54B92}" srcOrd="0" destOrd="0" presId="urn:microsoft.com/office/officeart/2005/8/layout/list1"/>
    <dgm:cxn modelId="{E8821402-A389-4551-9BD3-3BF58BC336D3}" type="presOf" srcId="{3DE5CB59-50C0-49BE-8886-70F9EB0604D0}" destId="{21E27DDD-182E-4284-8919-2B70EFEDB183}" srcOrd="1" destOrd="0" presId="urn:microsoft.com/office/officeart/2005/8/layout/list1"/>
    <dgm:cxn modelId="{5D877DBB-AA36-44DB-BC8C-F8592007C946}" srcId="{E6C3F721-5F6A-41D6-AA2B-3322E5EB9B13}" destId="{3DE5CB59-50C0-49BE-8886-70F9EB0604D0}" srcOrd="1" destOrd="0" parTransId="{0F82C8DB-0804-4BFF-B4BD-31369D41AA60}" sibTransId="{894BFF3A-E557-4BAC-9EB6-4704B15F9197}"/>
    <dgm:cxn modelId="{363D0777-7DB3-490C-BBA5-DABDB0B38D06}" type="presOf" srcId="{022DDB99-FF73-4A36-81D3-4BA2CD2B98B2}" destId="{4E1B6759-5EB8-44F4-A7EC-EA903569AE0A}" srcOrd="1" destOrd="0" presId="urn:microsoft.com/office/officeart/2005/8/layout/list1"/>
    <dgm:cxn modelId="{8686C723-4379-4B42-BF6A-75D17374C154}" type="presOf" srcId="{022DDB99-FF73-4A36-81D3-4BA2CD2B98B2}" destId="{5AFC5287-CE8F-43EF-BEDE-09F7BEAF8ACF}" srcOrd="0" destOrd="0" presId="urn:microsoft.com/office/officeart/2005/8/layout/list1"/>
    <dgm:cxn modelId="{800BCEEE-A268-4E0E-A329-F73DF8BDD542}" type="presOf" srcId="{E6C3F721-5F6A-41D6-AA2B-3322E5EB9B13}" destId="{6C5D5F83-E53C-4810-922C-39E0B21539E1}" srcOrd="0" destOrd="0" presId="urn:microsoft.com/office/officeart/2005/8/layout/list1"/>
    <dgm:cxn modelId="{49FCD0DA-9495-451F-BDE8-71EED4A230BD}" srcId="{E6C3F721-5F6A-41D6-AA2B-3322E5EB9B13}" destId="{CF75678E-A32E-49E7-B540-D5C40E437382}" srcOrd="0" destOrd="0" parTransId="{BE64804C-EE06-4EB0-9A20-963FEBB9210E}" sibTransId="{4ABACC49-816C-41EB-A2D2-B16CD9491038}"/>
    <dgm:cxn modelId="{0964F7C8-DBEC-4A2E-B199-2F61014168FE}" srcId="{E6C3F721-5F6A-41D6-AA2B-3322E5EB9B13}" destId="{022DDB99-FF73-4A36-81D3-4BA2CD2B98B2}" srcOrd="2" destOrd="0" parTransId="{899D40C0-2CD6-4DB2-B16B-3169146983CF}" sibTransId="{C0F8531E-59BE-4095-9FB2-08ADE31A386E}"/>
    <dgm:cxn modelId="{7B90A62C-E8CE-450B-9D4A-865F4E775CE9}" type="presOf" srcId="{CF75678E-A32E-49E7-B540-D5C40E437382}" destId="{DAC4A2B3-1892-42AF-A942-661A910664AA}" srcOrd="0" destOrd="0" presId="urn:microsoft.com/office/officeart/2005/8/layout/list1"/>
    <dgm:cxn modelId="{A8152244-77CC-49EB-8577-625CF2C90688}" type="presParOf" srcId="{6C5D5F83-E53C-4810-922C-39E0B21539E1}" destId="{BBB749A7-1C0C-4197-89C5-253386A75D40}" srcOrd="0" destOrd="0" presId="urn:microsoft.com/office/officeart/2005/8/layout/list1"/>
    <dgm:cxn modelId="{2A4F7D05-EA80-4FE7-9DBB-F15E11A831F2}" type="presParOf" srcId="{BBB749A7-1C0C-4197-89C5-253386A75D40}" destId="{DAC4A2B3-1892-42AF-A942-661A910664AA}" srcOrd="0" destOrd="0" presId="urn:microsoft.com/office/officeart/2005/8/layout/list1"/>
    <dgm:cxn modelId="{2D27916F-D5E6-4242-9529-843C627392F6}" type="presParOf" srcId="{BBB749A7-1C0C-4197-89C5-253386A75D40}" destId="{F59C067F-40BF-495F-8D93-CCD459C209E6}" srcOrd="1" destOrd="0" presId="urn:microsoft.com/office/officeart/2005/8/layout/list1"/>
    <dgm:cxn modelId="{2123ECAC-6864-467B-B5B1-79A35CA1E5CD}" type="presParOf" srcId="{6C5D5F83-E53C-4810-922C-39E0B21539E1}" destId="{D67012AB-FBE3-4006-BEED-BFC6EB39FCF7}" srcOrd="1" destOrd="0" presId="urn:microsoft.com/office/officeart/2005/8/layout/list1"/>
    <dgm:cxn modelId="{EFDC1782-86E2-42BA-AE5D-5C8F92EB3595}" type="presParOf" srcId="{6C5D5F83-E53C-4810-922C-39E0B21539E1}" destId="{F283C495-13CD-414E-B3CA-FA1E8BD8A2CE}" srcOrd="2" destOrd="0" presId="urn:microsoft.com/office/officeart/2005/8/layout/list1"/>
    <dgm:cxn modelId="{F8BB4A8D-F9C2-4E32-834A-19E3F7FCF3B2}" type="presParOf" srcId="{6C5D5F83-E53C-4810-922C-39E0B21539E1}" destId="{7DD941C4-90C3-46AD-BA25-D154C59383A0}" srcOrd="3" destOrd="0" presId="urn:microsoft.com/office/officeart/2005/8/layout/list1"/>
    <dgm:cxn modelId="{B965F4D3-1CCD-45EF-B913-917334ACF560}" type="presParOf" srcId="{6C5D5F83-E53C-4810-922C-39E0B21539E1}" destId="{497D1263-52EB-4337-BEED-ACBB82C03315}" srcOrd="4" destOrd="0" presId="urn:microsoft.com/office/officeart/2005/8/layout/list1"/>
    <dgm:cxn modelId="{E0F3CCE5-228C-4C10-9DFC-D33D658CF304}" type="presParOf" srcId="{497D1263-52EB-4337-BEED-ACBB82C03315}" destId="{354A8E4D-086B-4E45-B447-9EAC9BA54B92}" srcOrd="0" destOrd="0" presId="urn:microsoft.com/office/officeart/2005/8/layout/list1"/>
    <dgm:cxn modelId="{2EFF9ED3-8573-444E-9987-F09EA2BC9C51}" type="presParOf" srcId="{497D1263-52EB-4337-BEED-ACBB82C03315}" destId="{21E27DDD-182E-4284-8919-2B70EFEDB183}" srcOrd="1" destOrd="0" presId="urn:microsoft.com/office/officeart/2005/8/layout/list1"/>
    <dgm:cxn modelId="{F4F3A422-4A81-45BA-A045-A9F40CAB20E5}" type="presParOf" srcId="{6C5D5F83-E53C-4810-922C-39E0B21539E1}" destId="{C2DF0048-8D5E-4522-8E6A-BA713DBCE033}" srcOrd="5" destOrd="0" presId="urn:microsoft.com/office/officeart/2005/8/layout/list1"/>
    <dgm:cxn modelId="{24E00A0D-C0BB-472A-8B52-68FF35A67CDF}" type="presParOf" srcId="{6C5D5F83-E53C-4810-922C-39E0B21539E1}" destId="{FEC1BE9C-453B-4B95-A665-18CE5799DA11}" srcOrd="6" destOrd="0" presId="urn:microsoft.com/office/officeart/2005/8/layout/list1"/>
    <dgm:cxn modelId="{14CCE640-37F5-4500-8484-CF7E4C8C3783}" type="presParOf" srcId="{6C5D5F83-E53C-4810-922C-39E0B21539E1}" destId="{7EB47A2E-1C2D-4282-B3C1-4B2F7734BD44}" srcOrd="7" destOrd="0" presId="urn:microsoft.com/office/officeart/2005/8/layout/list1"/>
    <dgm:cxn modelId="{2736AA7A-BC00-46C3-A7E3-EFBA5AB14E57}" type="presParOf" srcId="{6C5D5F83-E53C-4810-922C-39E0B21539E1}" destId="{D607E809-E574-46EF-AAF7-025B754002E0}" srcOrd="8" destOrd="0" presId="urn:microsoft.com/office/officeart/2005/8/layout/list1"/>
    <dgm:cxn modelId="{B99E074E-A93C-49E2-A300-1246C00A4C61}" type="presParOf" srcId="{D607E809-E574-46EF-AAF7-025B754002E0}" destId="{5AFC5287-CE8F-43EF-BEDE-09F7BEAF8ACF}" srcOrd="0" destOrd="0" presId="urn:microsoft.com/office/officeart/2005/8/layout/list1"/>
    <dgm:cxn modelId="{5EAD2FB6-19C0-4081-8789-634DCF8F5928}" type="presParOf" srcId="{D607E809-E574-46EF-AAF7-025B754002E0}" destId="{4E1B6759-5EB8-44F4-A7EC-EA903569AE0A}" srcOrd="1" destOrd="0" presId="urn:microsoft.com/office/officeart/2005/8/layout/list1"/>
    <dgm:cxn modelId="{48BA211F-A005-4BCB-8CBC-9CD9A80242C1}" type="presParOf" srcId="{6C5D5F83-E53C-4810-922C-39E0B21539E1}" destId="{BCB0CE0C-42D3-4213-BE6B-A210412067DC}" srcOrd="9" destOrd="0" presId="urn:microsoft.com/office/officeart/2005/8/layout/list1"/>
    <dgm:cxn modelId="{1AE90641-165F-4E4C-8E81-1ADE18AC7F1F}" type="presParOf" srcId="{6C5D5F83-E53C-4810-922C-39E0B21539E1}" destId="{424F7076-16B2-49E3-AA2E-0C261986993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C138F1-F3CE-4018-A4F8-35D48DC69F8B}" type="doc">
      <dgm:prSet loTypeId="urn:microsoft.com/office/officeart/2005/8/layout/arrow6" loCatId="process" qsTypeId="urn:microsoft.com/office/officeart/2005/8/quickstyle/simple1" qsCatId="simple" csTypeId="urn:microsoft.com/office/officeart/2005/8/colors/accent1_2" csCatId="accent1" phldr="1"/>
      <dgm:spPr/>
      <dgm:t>
        <a:bodyPr/>
        <a:lstStyle/>
        <a:p>
          <a:endParaRPr lang="it-IT"/>
        </a:p>
      </dgm:t>
    </dgm:pt>
    <dgm:pt modelId="{D650BFEA-B6D5-4B51-8CA2-6F5A4F278190}">
      <dgm:prSet phldrT="[Testo]" custT="1"/>
      <dgm:spPr>
        <a:solidFill>
          <a:srgbClr val="002060"/>
        </a:solidFill>
      </dgm:spPr>
      <dgm:t>
        <a:bodyPr/>
        <a:lstStyle/>
        <a:p>
          <a:pPr algn="l"/>
          <a:r>
            <a:rPr lang="it-IT" sz="2200" b="1" dirty="0" smtClean="0"/>
            <a:t>MMG: compiti</a:t>
          </a:r>
          <a:endParaRPr lang="it-IT" sz="2200" b="1" dirty="0"/>
        </a:p>
      </dgm:t>
    </dgm:pt>
    <dgm:pt modelId="{7BC7DDEF-0006-4E18-8BAD-56325ADCF829}" type="parTrans" cxnId="{B3C1302F-AFD7-440A-95A1-017D9A9908C4}">
      <dgm:prSet/>
      <dgm:spPr/>
      <dgm:t>
        <a:bodyPr/>
        <a:lstStyle/>
        <a:p>
          <a:endParaRPr lang="it-IT"/>
        </a:p>
      </dgm:t>
    </dgm:pt>
    <dgm:pt modelId="{C795E63E-A0A5-4406-9E88-ED5DC15DE9B3}" type="sibTrans" cxnId="{B3C1302F-AFD7-440A-95A1-017D9A9908C4}">
      <dgm:prSet/>
      <dgm:spPr/>
      <dgm:t>
        <a:bodyPr/>
        <a:lstStyle/>
        <a:p>
          <a:endParaRPr lang="it-IT"/>
        </a:p>
      </dgm:t>
    </dgm:pt>
    <dgm:pt modelId="{B2D381C0-515E-4ABA-AE83-45F4240AEDE3}">
      <dgm:prSet phldrT="[Testo]"/>
      <dgm:spPr>
        <a:solidFill>
          <a:srgbClr val="002060"/>
        </a:solidFill>
      </dgm:spPr>
      <dgm:t>
        <a:bodyPr/>
        <a:lstStyle/>
        <a:p>
          <a:pPr algn="r"/>
          <a:r>
            <a:rPr lang="it-IT" b="1" dirty="0" smtClean="0"/>
            <a:t>Specialista: compiti</a:t>
          </a:r>
          <a:endParaRPr lang="it-IT" b="1" dirty="0"/>
        </a:p>
      </dgm:t>
    </dgm:pt>
    <dgm:pt modelId="{16E6FC44-E4B7-474E-8547-CA1EE1A880B1}" type="parTrans" cxnId="{62DCB7FC-A30A-4B10-9CC3-FB4DBE85CBD2}">
      <dgm:prSet/>
      <dgm:spPr/>
      <dgm:t>
        <a:bodyPr/>
        <a:lstStyle/>
        <a:p>
          <a:endParaRPr lang="it-IT"/>
        </a:p>
      </dgm:t>
    </dgm:pt>
    <dgm:pt modelId="{C8A1BDBA-2AD7-44B4-833E-67499218D014}" type="sibTrans" cxnId="{62DCB7FC-A30A-4B10-9CC3-FB4DBE85CBD2}">
      <dgm:prSet/>
      <dgm:spPr/>
      <dgm:t>
        <a:bodyPr/>
        <a:lstStyle/>
        <a:p>
          <a:endParaRPr lang="it-IT"/>
        </a:p>
      </dgm:t>
    </dgm:pt>
    <dgm:pt modelId="{41E8E058-AA49-40C6-9F8E-B73C41DDDC7E}" type="pres">
      <dgm:prSet presAssocID="{4FC138F1-F3CE-4018-A4F8-35D48DC69F8B}" presName="compositeShape" presStyleCnt="0">
        <dgm:presLayoutVars>
          <dgm:chMax val="2"/>
          <dgm:dir/>
          <dgm:resizeHandles val="exact"/>
        </dgm:presLayoutVars>
      </dgm:prSet>
      <dgm:spPr/>
      <dgm:t>
        <a:bodyPr/>
        <a:lstStyle/>
        <a:p>
          <a:endParaRPr lang="it-IT"/>
        </a:p>
      </dgm:t>
    </dgm:pt>
    <dgm:pt modelId="{4F14B254-D682-448F-904F-75FE212A99F5}" type="pres">
      <dgm:prSet presAssocID="{4FC138F1-F3CE-4018-A4F8-35D48DC69F8B}" presName="ribbon" presStyleLbl="node1" presStyleIdx="0" presStyleCnt="1" custScaleX="217143"/>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F44744C6-B5C4-481C-BE70-4FAABF4BD2D9}" type="pres">
      <dgm:prSet presAssocID="{4FC138F1-F3CE-4018-A4F8-35D48DC69F8B}" presName="leftArrowText" presStyleLbl="node1" presStyleIdx="0" presStyleCnt="1" custScaleX="319913" custLinFactNeighborX="-69264" custLinFactNeighborY="-6560">
        <dgm:presLayoutVars>
          <dgm:chMax val="0"/>
          <dgm:bulletEnabled val="1"/>
        </dgm:presLayoutVars>
      </dgm:prSet>
      <dgm:spPr/>
      <dgm:t>
        <a:bodyPr/>
        <a:lstStyle/>
        <a:p>
          <a:endParaRPr lang="it-IT"/>
        </a:p>
      </dgm:t>
    </dgm:pt>
    <dgm:pt modelId="{4C7CD2A9-774A-49BE-A022-471C14829B4B}" type="pres">
      <dgm:prSet presAssocID="{4FC138F1-F3CE-4018-A4F8-35D48DC69F8B}" presName="rightArrowText" presStyleLbl="node1" presStyleIdx="0" presStyleCnt="1" custScaleX="354213" custLinFactNeighborX="24542" custLinFactNeighborY="4519">
        <dgm:presLayoutVars>
          <dgm:chMax val="0"/>
          <dgm:bulletEnabled val="1"/>
        </dgm:presLayoutVars>
      </dgm:prSet>
      <dgm:spPr/>
      <dgm:t>
        <a:bodyPr/>
        <a:lstStyle/>
        <a:p>
          <a:endParaRPr lang="it-IT"/>
        </a:p>
      </dgm:t>
    </dgm:pt>
  </dgm:ptLst>
  <dgm:cxnLst>
    <dgm:cxn modelId="{370163AA-F136-4CD9-AF0D-78D389E0756B}" type="presOf" srcId="{B2D381C0-515E-4ABA-AE83-45F4240AEDE3}" destId="{4C7CD2A9-774A-49BE-A022-471C14829B4B}" srcOrd="0" destOrd="0" presId="urn:microsoft.com/office/officeart/2005/8/layout/arrow6"/>
    <dgm:cxn modelId="{62DCB7FC-A30A-4B10-9CC3-FB4DBE85CBD2}" srcId="{4FC138F1-F3CE-4018-A4F8-35D48DC69F8B}" destId="{B2D381C0-515E-4ABA-AE83-45F4240AEDE3}" srcOrd="1" destOrd="0" parTransId="{16E6FC44-E4B7-474E-8547-CA1EE1A880B1}" sibTransId="{C8A1BDBA-2AD7-44B4-833E-67499218D014}"/>
    <dgm:cxn modelId="{24F06627-1897-4392-978E-AC401B0C7230}" type="presOf" srcId="{D650BFEA-B6D5-4B51-8CA2-6F5A4F278190}" destId="{F44744C6-B5C4-481C-BE70-4FAABF4BD2D9}" srcOrd="0" destOrd="0" presId="urn:microsoft.com/office/officeart/2005/8/layout/arrow6"/>
    <dgm:cxn modelId="{E78528E6-A134-47E3-A15E-767C6AD9F162}" type="presOf" srcId="{4FC138F1-F3CE-4018-A4F8-35D48DC69F8B}" destId="{41E8E058-AA49-40C6-9F8E-B73C41DDDC7E}" srcOrd="0" destOrd="0" presId="urn:microsoft.com/office/officeart/2005/8/layout/arrow6"/>
    <dgm:cxn modelId="{B3C1302F-AFD7-440A-95A1-017D9A9908C4}" srcId="{4FC138F1-F3CE-4018-A4F8-35D48DC69F8B}" destId="{D650BFEA-B6D5-4B51-8CA2-6F5A4F278190}" srcOrd="0" destOrd="0" parTransId="{7BC7DDEF-0006-4E18-8BAD-56325ADCF829}" sibTransId="{C795E63E-A0A5-4406-9E88-ED5DC15DE9B3}"/>
    <dgm:cxn modelId="{268A1E3A-ABC7-48A7-BB44-279E4ECE49EF}" type="presParOf" srcId="{41E8E058-AA49-40C6-9F8E-B73C41DDDC7E}" destId="{4F14B254-D682-448F-904F-75FE212A99F5}" srcOrd="0" destOrd="0" presId="urn:microsoft.com/office/officeart/2005/8/layout/arrow6"/>
    <dgm:cxn modelId="{BA173D6E-942A-46B3-9298-F1CAD6B90041}" type="presParOf" srcId="{41E8E058-AA49-40C6-9F8E-B73C41DDDC7E}" destId="{F44744C6-B5C4-481C-BE70-4FAABF4BD2D9}" srcOrd="1" destOrd="0" presId="urn:microsoft.com/office/officeart/2005/8/layout/arrow6"/>
    <dgm:cxn modelId="{E1CCAC9C-E48E-485E-B815-7B5924610AF9}" type="presParOf" srcId="{41E8E058-AA49-40C6-9F8E-B73C41DDDC7E}" destId="{4C7CD2A9-774A-49BE-A022-471C14829B4B}"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10B04-102E-4EE5-B953-8C1AD0637E63}">
      <dsp:nvSpPr>
        <dsp:cNvPr id="0" name=""/>
        <dsp:cNvSpPr/>
      </dsp:nvSpPr>
      <dsp:spPr>
        <a:xfrm>
          <a:off x="0" y="0"/>
          <a:ext cx="7344816" cy="1348278"/>
        </a:xfrm>
        <a:prstGeom prst="rect">
          <a:avLst/>
        </a:prstGeom>
        <a:solidFill>
          <a:schemeClr val="accent1">
            <a:lumMod val="5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it-IT" sz="3200" b="1" u="sng" kern="1200" dirty="0" smtClean="0"/>
            <a:t>Presa in carico globale del paziente BPCO</a:t>
          </a:r>
          <a:endParaRPr lang="it-IT" sz="3200" b="1" u="sng" kern="1200" dirty="0"/>
        </a:p>
      </dsp:txBody>
      <dsp:txXfrm>
        <a:off x="0" y="0"/>
        <a:ext cx="7344816" cy="1348278"/>
      </dsp:txXfrm>
    </dsp:sp>
    <dsp:sp modelId="{E97AFE21-B4B4-44E1-8330-17DA468D6964}">
      <dsp:nvSpPr>
        <dsp:cNvPr id="0" name=""/>
        <dsp:cNvSpPr/>
      </dsp:nvSpPr>
      <dsp:spPr>
        <a:xfrm>
          <a:off x="3586" y="1348278"/>
          <a:ext cx="2445881" cy="283138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it-IT" sz="2000" b="1" kern="1200" dirty="0" smtClean="0"/>
            <a:t>Prevenzion</a:t>
          </a:r>
          <a:r>
            <a:rPr lang="it-IT" sz="1800" kern="1200" dirty="0" smtClean="0"/>
            <a:t>e</a:t>
          </a:r>
        </a:p>
        <a:p>
          <a:pPr lvl="0" algn="l" defTabSz="889000">
            <a:lnSpc>
              <a:spcPct val="90000"/>
            </a:lnSpc>
            <a:spcBef>
              <a:spcPct val="0"/>
            </a:spcBef>
            <a:spcAft>
              <a:spcPct val="35000"/>
            </a:spcAft>
          </a:pPr>
          <a:r>
            <a:rPr lang="it-IT" sz="1800" kern="1200" dirty="0" smtClean="0"/>
            <a:t>- Fumo</a:t>
          </a:r>
        </a:p>
        <a:p>
          <a:pPr lvl="0" algn="l" defTabSz="889000">
            <a:lnSpc>
              <a:spcPct val="90000"/>
            </a:lnSpc>
            <a:spcBef>
              <a:spcPct val="0"/>
            </a:spcBef>
            <a:spcAft>
              <a:spcPct val="35000"/>
            </a:spcAft>
          </a:pPr>
          <a:r>
            <a:rPr lang="it-IT" sz="1800" kern="1200" dirty="0" smtClean="0"/>
            <a:t>- Lavoro </a:t>
          </a:r>
        </a:p>
        <a:p>
          <a:pPr lvl="0" algn="l" defTabSz="889000">
            <a:lnSpc>
              <a:spcPct val="90000"/>
            </a:lnSpc>
            <a:spcBef>
              <a:spcPct val="0"/>
            </a:spcBef>
            <a:spcAft>
              <a:spcPct val="35000"/>
            </a:spcAft>
          </a:pPr>
          <a:r>
            <a:rPr lang="it-IT" sz="1800" kern="1200" dirty="0" smtClean="0"/>
            <a:t>- Malattie</a:t>
          </a:r>
          <a:endParaRPr lang="it-IT" sz="1800" kern="1200" dirty="0"/>
        </a:p>
      </dsp:txBody>
      <dsp:txXfrm>
        <a:off x="3586" y="1348278"/>
        <a:ext cx="2445881" cy="2831385"/>
      </dsp:txXfrm>
    </dsp:sp>
    <dsp:sp modelId="{BF719B42-46B4-4C3D-B26A-EA21BD941863}">
      <dsp:nvSpPr>
        <dsp:cNvPr id="0" name=""/>
        <dsp:cNvSpPr/>
      </dsp:nvSpPr>
      <dsp:spPr>
        <a:xfrm>
          <a:off x="2449467" y="1348278"/>
          <a:ext cx="2445881" cy="283138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it-IT" sz="2000" b="1" kern="1200" dirty="0" smtClean="0"/>
            <a:t>Diagnosi</a:t>
          </a:r>
        </a:p>
        <a:p>
          <a:pPr lvl="0" algn="l" defTabSz="889000">
            <a:lnSpc>
              <a:spcPct val="90000"/>
            </a:lnSpc>
            <a:spcBef>
              <a:spcPct val="0"/>
            </a:spcBef>
            <a:spcAft>
              <a:spcPct val="35000"/>
            </a:spcAft>
          </a:pPr>
          <a:r>
            <a:rPr lang="it-IT" sz="1800" kern="1200" dirty="0" smtClean="0"/>
            <a:t>- Sospetto diagnostico</a:t>
          </a:r>
        </a:p>
        <a:p>
          <a:pPr lvl="0" algn="l" defTabSz="889000">
            <a:lnSpc>
              <a:spcPct val="90000"/>
            </a:lnSpc>
            <a:spcBef>
              <a:spcPct val="0"/>
            </a:spcBef>
            <a:spcAft>
              <a:spcPct val="35000"/>
            </a:spcAft>
          </a:pPr>
          <a:r>
            <a:rPr lang="it-IT" sz="1800" kern="1200" dirty="0" smtClean="0"/>
            <a:t>- Spirometria</a:t>
          </a:r>
        </a:p>
        <a:p>
          <a:pPr lvl="0" algn="l" defTabSz="889000">
            <a:lnSpc>
              <a:spcPct val="90000"/>
            </a:lnSpc>
            <a:spcBef>
              <a:spcPct val="0"/>
            </a:spcBef>
            <a:spcAft>
              <a:spcPct val="35000"/>
            </a:spcAft>
          </a:pPr>
          <a:r>
            <a:rPr lang="it-IT" sz="1800" kern="1200" dirty="0" smtClean="0"/>
            <a:t>- Altri accertamenti</a:t>
          </a:r>
        </a:p>
        <a:p>
          <a:pPr lvl="0" algn="l" defTabSz="889000">
            <a:lnSpc>
              <a:spcPct val="90000"/>
            </a:lnSpc>
            <a:spcBef>
              <a:spcPct val="0"/>
            </a:spcBef>
            <a:spcAft>
              <a:spcPct val="35000"/>
            </a:spcAft>
          </a:pPr>
          <a:r>
            <a:rPr lang="it-IT" sz="1800" kern="1200" dirty="0" smtClean="0"/>
            <a:t>- Specialista </a:t>
          </a:r>
          <a:endParaRPr lang="it-IT" sz="1800" kern="1200" dirty="0"/>
        </a:p>
      </dsp:txBody>
      <dsp:txXfrm>
        <a:off x="2449467" y="1348278"/>
        <a:ext cx="2445881" cy="2831385"/>
      </dsp:txXfrm>
    </dsp:sp>
    <dsp:sp modelId="{B34F9708-FE9C-4ED2-849F-DB88D1D26F69}">
      <dsp:nvSpPr>
        <dsp:cNvPr id="0" name=""/>
        <dsp:cNvSpPr/>
      </dsp:nvSpPr>
      <dsp:spPr>
        <a:xfrm>
          <a:off x="4895348" y="1348278"/>
          <a:ext cx="2445881" cy="283138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it-IT" sz="2000" b="1" kern="1200" dirty="0" smtClean="0"/>
            <a:t>Terapia</a:t>
          </a:r>
        </a:p>
        <a:p>
          <a:pPr lvl="0" algn="l" defTabSz="889000">
            <a:lnSpc>
              <a:spcPct val="90000"/>
            </a:lnSpc>
            <a:spcBef>
              <a:spcPct val="0"/>
            </a:spcBef>
            <a:spcAft>
              <a:spcPct val="35000"/>
            </a:spcAft>
          </a:pPr>
          <a:r>
            <a:rPr lang="it-IT" sz="1800" kern="1200" dirty="0" smtClean="0"/>
            <a:t>- Secondo diagnosi e </a:t>
          </a:r>
        </a:p>
        <a:p>
          <a:pPr lvl="0" algn="l" defTabSz="889000">
            <a:lnSpc>
              <a:spcPct val="90000"/>
            </a:lnSpc>
            <a:spcBef>
              <a:spcPct val="0"/>
            </a:spcBef>
            <a:spcAft>
              <a:spcPct val="35000"/>
            </a:spcAft>
          </a:pPr>
          <a:r>
            <a:rPr lang="it-IT" sz="1800" kern="1200" dirty="0" smtClean="0"/>
            <a:t>  stadio di gravità</a:t>
          </a:r>
        </a:p>
        <a:p>
          <a:pPr lvl="0" algn="l" defTabSz="889000">
            <a:lnSpc>
              <a:spcPct val="90000"/>
            </a:lnSpc>
            <a:spcBef>
              <a:spcPct val="0"/>
            </a:spcBef>
            <a:spcAft>
              <a:spcPct val="35000"/>
            </a:spcAft>
          </a:pPr>
          <a:r>
            <a:rPr lang="it-IT" sz="1800" kern="1200" dirty="0" smtClean="0"/>
            <a:t>- Educazione terapeutica</a:t>
          </a:r>
        </a:p>
        <a:p>
          <a:pPr lvl="0" algn="l" defTabSz="889000">
            <a:lnSpc>
              <a:spcPct val="90000"/>
            </a:lnSpc>
            <a:spcBef>
              <a:spcPct val="0"/>
            </a:spcBef>
            <a:spcAft>
              <a:spcPct val="35000"/>
            </a:spcAft>
          </a:pPr>
          <a:r>
            <a:rPr lang="it-IT" sz="1800" kern="1200" dirty="0" smtClean="0"/>
            <a:t>- Controllo corretta e </a:t>
          </a:r>
        </a:p>
        <a:p>
          <a:pPr lvl="0" algn="l" defTabSz="889000">
            <a:lnSpc>
              <a:spcPct val="90000"/>
            </a:lnSpc>
            <a:spcBef>
              <a:spcPct val="0"/>
            </a:spcBef>
            <a:spcAft>
              <a:spcPct val="35000"/>
            </a:spcAft>
          </a:pPr>
          <a:r>
            <a:rPr lang="it-IT" sz="1800" kern="1200" dirty="0" smtClean="0"/>
            <a:t>   regolare assunzione</a:t>
          </a:r>
        </a:p>
        <a:p>
          <a:pPr lvl="0" algn="l" defTabSz="889000">
            <a:lnSpc>
              <a:spcPct val="90000"/>
            </a:lnSpc>
            <a:spcBef>
              <a:spcPct val="0"/>
            </a:spcBef>
            <a:spcAft>
              <a:spcPct val="35000"/>
            </a:spcAft>
          </a:pPr>
          <a:r>
            <a:rPr lang="it-IT" sz="1800" kern="1200" dirty="0" smtClean="0"/>
            <a:t>- Verifica ADR</a:t>
          </a:r>
          <a:endParaRPr lang="it-IT" sz="1800" kern="1200" dirty="0"/>
        </a:p>
      </dsp:txBody>
      <dsp:txXfrm>
        <a:off x="4895348" y="1348278"/>
        <a:ext cx="2445881" cy="2831385"/>
      </dsp:txXfrm>
    </dsp:sp>
    <dsp:sp modelId="{FA1AD894-A273-42C1-AA06-0D5D0CDEE3E3}">
      <dsp:nvSpPr>
        <dsp:cNvPr id="0" name=""/>
        <dsp:cNvSpPr/>
      </dsp:nvSpPr>
      <dsp:spPr>
        <a:xfrm>
          <a:off x="0" y="4179663"/>
          <a:ext cx="7344816" cy="31459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7D99F0-8219-474D-8179-644EEB2EF348}">
      <dsp:nvSpPr>
        <dsp:cNvPr id="0" name=""/>
        <dsp:cNvSpPr/>
      </dsp:nvSpPr>
      <dsp:spPr>
        <a:xfrm>
          <a:off x="321124" y="71645"/>
          <a:ext cx="3205855" cy="895041"/>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8000" tIns="144000" rIns="76200" bIns="144000" numCol="1" spcCol="1270" anchor="ctr" anchorCtr="0">
          <a:noAutofit/>
        </a:bodyPr>
        <a:lstStyle/>
        <a:p>
          <a:pPr lvl="0" algn="ctr" defTabSz="889000">
            <a:lnSpc>
              <a:spcPct val="90000"/>
            </a:lnSpc>
            <a:spcBef>
              <a:spcPct val="0"/>
            </a:spcBef>
            <a:spcAft>
              <a:spcPct val="35000"/>
            </a:spcAft>
          </a:pPr>
          <a:r>
            <a:rPr lang="it-IT" sz="2000" b="1" kern="1200" dirty="0" smtClean="0"/>
            <a:t>Primo passo per la diagnosi</a:t>
          </a:r>
          <a:endParaRPr lang="it-IT" sz="2000" b="1" kern="1200" dirty="0"/>
        </a:p>
      </dsp:txBody>
      <dsp:txXfrm>
        <a:off x="364816" y="115337"/>
        <a:ext cx="3118471" cy="807657"/>
      </dsp:txXfrm>
    </dsp:sp>
    <dsp:sp modelId="{3725E2E5-3465-40A1-91FC-C534F2C83516}">
      <dsp:nvSpPr>
        <dsp:cNvPr id="0" name=""/>
        <dsp:cNvSpPr/>
      </dsp:nvSpPr>
      <dsp:spPr>
        <a:xfrm>
          <a:off x="326569" y="1153887"/>
          <a:ext cx="3194965" cy="1093124"/>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8000" tIns="144000" rIns="76200" bIns="144000" numCol="1" spcCol="1270" anchor="ctr" anchorCtr="0">
          <a:noAutofit/>
        </a:bodyPr>
        <a:lstStyle/>
        <a:p>
          <a:pPr lvl="0" algn="ctr" defTabSz="889000">
            <a:lnSpc>
              <a:spcPct val="90000"/>
            </a:lnSpc>
            <a:spcBef>
              <a:spcPct val="0"/>
            </a:spcBef>
            <a:spcAft>
              <a:spcPct val="35000"/>
            </a:spcAft>
          </a:pPr>
          <a:r>
            <a:rPr lang="it-IT" sz="2000" b="1" kern="1200" dirty="0" smtClean="0"/>
            <a:t>Primo passo per la terapia</a:t>
          </a:r>
          <a:endParaRPr lang="it-IT" sz="2000" b="1" kern="1200" dirty="0"/>
        </a:p>
      </dsp:txBody>
      <dsp:txXfrm>
        <a:off x="379931" y="1207249"/>
        <a:ext cx="3088241" cy="98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3C495-13CD-414E-B3CA-FA1E8BD8A2CE}">
      <dsp:nvSpPr>
        <dsp:cNvPr id="0" name=""/>
        <dsp:cNvSpPr/>
      </dsp:nvSpPr>
      <dsp:spPr>
        <a:xfrm>
          <a:off x="0" y="527574"/>
          <a:ext cx="5127171"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59C067F-40BF-495F-8D93-CCD459C209E6}">
      <dsp:nvSpPr>
        <dsp:cNvPr id="0" name=""/>
        <dsp:cNvSpPr/>
      </dsp:nvSpPr>
      <dsp:spPr>
        <a:xfrm>
          <a:off x="256358" y="188094"/>
          <a:ext cx="3589019" cy="678960"/>
        </a:xfrm>
        <a:prstGeom prst="round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5656" tIns="0" rIns="135656" bIns="0" numCol="1" spcCol="1270" anchor="ctr" anchorCtr="0">
          <a:noAutofit/>
        </a:bodyPr>
        <a:lstStyle/>
        <a:p>
          <a:pPr lvl="0" algn="l" defTabSz="1022350">
            <a:lnSpc>
              <a:spcPct val="90000"/>
            </a:lnSpc>
            <a:spcBef>
              <a:spcPct val="0"/>
            </a:spcBef>
            <a:spcAft>
              <a:spcPct val="35000"/>
            </a:spcAft>
          </a:pPr>
          <a:r>
            <a:rPr lang="it-IT" sz="2300" b="1" kern="1200" dirty="0" smtClean="0"/>
            <a:t>Frequenti esacerbatori</a:t>
          </a:r>
          <a:endParaRPr lang="it-IT" sz="2300" b="1" kern="1200" dirty="0"/>
        </a:p>
      </dsp:txBody>
      <dsp:txXfrm>
        <a:off x="289502" y="221238"/>
        <a:ext cx="3522731" cy="612672"/>
      </dsp:txXfrm>
    </dsp:sp>
    <dsp:sp modelId="{FEC1BE9C-453B-4B95-A665-18CE5799DA11}">
      <dsp:nvSpPr>
        <dsp:cNvPr id="0" name=""/>
        <dsp:cNvSpPr/>
      </dsp:nvSpPr>
      <dsp:spPr>
        <a:xfrm>
          <a:off x="0" y="1570854"/>
          <a:ext cx="5127171"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1E27DDD-182E-4284-8919-2B70EFEDB183}">
      <dsp:nvSpPr>
        <dsp:cNvPr id="0" name=""/>
        <dsp:cNvSpPr/>
      </dsp:nvSpPr>
      <dsp:spPr>
        <a:xfrm>
          <a:off x="256358" y="1231374"/>
          <a:ext cx="3589019" cy="678960"/>
        </a:xfrm>
        <a:prstGeom prst="roundRect">
          <a:avLst/>
        </a:prstGeom>
        <a:solidFill>
          <a:schemeClr val="accent3">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5656" tIns="0" rIns="135656" bIns="0" numCol="1" spcCol="1270" anchor="ctr" anchorCtr="0">
          <a:noAutofit/>
        </a:bodyPr>
        <a:lstStyle/>
        <a:p>
          <a:pPr lvl="0" algn="l" defTabSz="1022350">
            <a:lnSpc>
              <a:spcPct val="90000"/>
            </a:lnSpc>
            <a:spcBef>
              <a:spcPct val="0"/>
            </a:spcBef>
            <a:spcAft>
              <a:spcPct val="35000"/>
            </a:spcAft>
          </a:pPr>
          <a:r>
            <a:rPr lang="it-IT" sz="2300" b="1" kern="1200" dirty="0" smtClean="0"/>
            <a:t>Iperinsuflazione-enfisema</a:t>
          </a:r>
          <a:endParaRPr lang="it-IT" sz="2300" b="1" kern="1200" dirty="0"/>
        </a:p>
      </dsp:txBody>
      <dsp:txXfrm>
        <a:off x="289502" y="1264518"/>
        <a:ext cx="3522731" cy="612672"/>
      </dsp:txXfrm>
    </dsp:sp>
    <dsp:sp modelId="{424F7076-16B2-49E3-AA2E-0C2619869937}">
      <dsp:nvSpPr>
        <dsp:cNvPr id="0" name=""/>
        <dsp:cNvSpPr/>
      </dsp:nvSpPr>
      <dsp:spPr>
        <a:xfrm>
          <a:off x="0" y="2614134"/>
          <a:ext cx="5127171"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E1B6759-5EB8-44F4-A7EC-EA903569AE0A}">
      <dsp:nvSpPr>
        <dsp:cNvPr id="0" name=""/>
        <dsp:cNvSpPr/>
      </dsp:nvSpPr>
      <dsp:spPr>
        <a:xfrm>
          <a:off x="256358" y="2274654"/>
          <a:ext cx="3589019" cy="678960"/>
        </a:xfrm>
        <a:prstGeom prst="round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5656" tIns="0" rIns="135656" bIns="0" numCol="1" spcCol="1270" anchor="ctr" anchorCtr="0">
          <a:noAutofit/>
        </a:bodyPr>
        <a:lstStyle/>
        <a:p>
          <a:pPr lvl="0" algn="l" defTabSz="1022350">
            <a:lnSpc>
              <a:spcPct val="90000"/>
            </a:lnSpc>
            <a:spcBef>
              <a:spcPct val="0"/>
            </a:spcBef>
            <a:spcAft>
              <a:spcPct val="35000"/>
            </a:spcAft>
          </a:pPr>
          <a:r>
            <a:rPr lang="it-IT" sz="2300" b="1" kern="1200" dirty="0" smtClean="0"/>
            <a:t>Overlap BPCO-asma</a:t>
          </a:r>
          <a:endParaRPr lang="it-IT" sz="2300" b="1" kern="1200" dirty="0"/>
        </a:p>
      </dsp:txBody>
      <dsp:txXfrm>
        <a:off x="289502" y="2307798"/>
        <a:ext cx="3522731" cy="6126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4B254-D682-448F-904F-75FE212A99F5}">
      <dsp:nvSpPr>
        <dsp:cNvPr id="0" name=""/>
        <dsp:cNvSpPr/>
      </dsp:nvSpPr>
      <dsp:spPr>
        <a:xfrm>
          <a:off x="720078" y="0"/>
          <a:ext cx="5472611" cy="1008112"/>
        </a:xfrm>
        <a:prstGeom prst="leftRightRibbon">
          <a:avLst/>
        </a:prstGeom>
        <a:solidFill>
          <a:srgbClr val="002060"/>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F44744C6-B5C4-481C-BE70-4FAABF4BD2D9}">
      <dsp:nvSpPr>
        <dsp:cNvPr id="0" name=""/>
        <dsp:cNvSpPr/>
      </dsp:nvSpPr>
      <dsp:spPr>
        <a:xfrm>
          <a:off x="1008114" y="144014"/>
          <a:ext cx="2660692" cy="49397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8232" rIns="0" bIns="83820" numCol="1" spcCol="1270" anchor="ctr" anchorCtr="0">
          <a:noAutofit/>
        </a:bodyPr>
        <a:lstStyle/>
        <a:p>
          <a:pPr lvl="0" algn="l" defTabSz="977900">
            <a:lnSpc>
              <a:spcPct val="90000"/>
            </a:lnSpc>
            <a:spcBef>
              <a:spcPct val="0"/>
            </a:spcBef>
            <a:spcAft>
              <a:spcPct val="35000"/>
            </a:spcAft>
          </a:pPr>
          <a:r>
            <a:rPr lang="it-IT" sz="2200" b="1" kern="1200" dirty="0" smtClean="0"/>
            <a:t>MMG: compiti</a:t>
          </a:r>
          <a:endParaRPr lang="it-IT" sz="2200" b="1" kern="1200" dirty="0"/>
        </a:p>
      </dsp:txBody>
      <dsp:txXfrm>
        <a:off x="1008114" y="144014"/>
        <a:ext cx="2660692" cy="493974"/>
      </dsp:txXfrm>
    </dsp:sp>
    <dsp:sp modelId="{4C7CD2A9-774A-49BE-A022-471C14829B4B}">
      <dsp:nvSpPr>
        <dsp:cNvPr id="0" name=""/>
        <dsp:cNvSpPr/>
      </dsp:nvSpPr>
      <dsp:spPr>
        <a:xfrm>
          <a:off x="2448268" y="360040"/>
          <a:ext cx="3481592" cy="49397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8232" rIns="0" bIns="83820" numCol="1" spcCol="1270" anchor="ctr" anchorCtr="0">
          <a:noAutofit/>
        </a:bodyPr>
        <a:lstStyle/>
        <a:p>
          <a:pPr lvl="0" algn="r" defTabSz="977900">
            <a:lnSpc>
              <a:spcPct val="90000"/>
            </a:lnSpc>
            <a:spcBef>
              <a:spcPct val="0"/>
            </a:spcBef>
            <a:spcAft>
              <a:spcPct val="35000"/>
            </a:spcAft>
          </a:pPr>
          <a:r>
            <a:rPr lang="it-IT" sz="2200" b="1" kern="1200" dirty="0" smtClean="0"/>
            <a:t>Specialista: compiti</a:t>
          </a:r>
          <a:endParaRPr lang="it-IT" sz="2200" b="1" kern="1200" dirty="0"/>
        </a:p>
      </dsp:txBody>
      <dsp:txXfrm>
        <a:off x="2448268" y="360040"/>
        <a:ext cx="3481592" cy="493974"/>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5A4FD9-6B0F-4F63-B06C-658449AABD5D}" type="datetimeFigureOut">
              <a:rPr lang="it-IT" smtClean="0"/>
              <a:pPr/>
              <a:t>16/10/2015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0630A7-03F3-432B-9CB5-AE9E817BA6C7}" type="slidenum">
              <a:rPr lang="it-IT" smtClean="0"/>
              <a:pPr/>
              <a:t>‹N›</a:t>
            </a:fld>
            <a:endParaRPr lang="it-IT"/>
          </a:p>
        </p:txBody>
      </p:sp>
    </p:spTree>
    <p:extLst>
      <p:ext uri="{BB962C8B-B14F-4D97-AF65-F5344CB8AC3E}">
        <p14:creationId xmlns:p14="http://schemas.microsoft.com/office/powerpoint/2010/main" val="3819394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u="none" strike="noStrike" kern="1200" baseline="0" dirty="0" smtClean="0">
                <a:solidFill>
                  <a:schemeClr val="tx1"/>
                </a:solidFill>
                <a:latin typeface="+mn-lt"/>
                <a:ea typeface="+mn-ea"/>
                <a:cs typeface="+mn-cs"/>
              </a:rPr>
              <a:t>L’Informazione Sanitaria (IS) e la diffusione di qualsiasi informazione di carattere sanitario senza verificare l’impatto che il messaggio informativo provoca nei destinatari. L’Educazione Sanitaria (ES) e l’insieme delle informazioni generali su norme comportamentali, conoscenze, atteggiamenti, abitudini e valori che contribuiscono ad esporre</a:t>
            </a:r>
          </a:p>
          <a:p>
            <a:r>
              <a:rPr lang="it-IT" sz="1200" b="0" i="0" u="none" strike="noStrike" kern="1200" baseline="0" dirty="0" smtClean="0">
                <a:solidFill>
                  <a:schemeClr val="tx1"/>
                </a:solidFill>
                <a:latin typeface="+mn-lt"/>
                <a:ea typeface="+mn-ea"/>
                <a:cs typeface="+mn-cs"/>
              </a:rPr>
              <a:t>a, o proteggere da, un danno alla salute.</a:t>
            </a:r>
          </a:p>
          <a:p>
            <a:r>
              <a:rPr lang="it-IT" sz="1200" b="0" i="0" u="none" strike="noStrike" kern="1200" baseline="0" dirty="0" smtClean="0">
                <a:solidFill>
                  <a:schemeClr val="tx1"/>
                </a:solidFill>
                <a:latin typeface="+mn-lt"/>
                <a:ea typeface="+mn-ea"/>
                <a:cs typeface="+mn-cs"/>
              </a:rPr>
              <a:t>L’Educazione Terapeutica (ET) e un insieme di </a:t>
            </a:r>
            <a:r>
              <a:rPr lang="it-IT" sz="1200" b="0" i="0" u="none" strike="noStrike" kern="1200" baseline="0" dirty="0" err="1" smtClean="0">
                <a:solidFill>
                  <a:schemeClr val="tx1"/>
                </a:solidFill>
                <a:latin typeface="+mn-lt"/>
                <a:ea typeface="+mn-ea"/>
                <a:cs typeface="+mn-cs"/>
              </a:rPr>
              <a:t>attivita</a:t>
            </a:r>
            <a:r>
              <a:rPr lang="it-IT" sz="1200" b="0" i="0" u="none" strike="noStrike" kern="1200" baseline="0" dirty="0" smtClean="0">
                <a:solidFill>
                  <a:schemeClr val="tx1"/>
                </a:solidFill>
                <a:latin typeface="+mn-lt"/>
                <a:ea typeface="+mn-ea"/>
                <a:cs typeface="+mn-cs"/>
              </a:rPr>
              <a:t> educative a favore </a:t>
            </a:r>
            <a:r>
              <a:rPr lang="it-IT" sz="1200" b="0" i="0" u="none" strike="noStrike" kern="1200" baseline="0" smtClean="0">
                <a:solidFill>
                  <a:schemeClr val="tx1"/>
                </a:solidFill>
                <a:latin typeface="+mn-lt"/>
                <a:ea typeface="+mn-ea"/>
                <a:cs typeface="+mn-cs"/>
              </a:rPr>
              <a:t>di specifiche categorie </a:t>
            </a:r>
            <a:r>
              <a:rPr lang="it-IT" sz="1200" b="0" i="0" u="none" strike="noStrike" kern="1200" baseline="0" dirty="0" smtClean="0">
                <a:solidFill>
                  <a:schemeClr val="tx1"/>
                </a:solidFill>
                <a:latin typeface="+mn-lt"/>
                <a:ea typeface="+mn-ea"/>
                <a:cs typeface="+mn-cs"/>
              </a:rPr>
              <a:t>di soggetti</a:t>
            </a:r>
          </a:p>
          <a:p>
            <a:endParaRPr lang="it-IT" dirty="0"/>
          </a:p>
        </p:txBody>
      </p:sp>
      <p:sp>
        <p:nvSpPr>
          <p:cNvPr id="4" name="Segnaposto numero diapositiva 3"/>
          <p:cNvSpPr>
            <a:spLocks noGrp="1"/>
          </p:cNvSpPr>
          <p:nvPr>
            <p:ph type="sldNum" sz="quarter" idx="10"/>
          </p:nvPr>
        </p:nvSpPr>
        <p:spPr/>
        <p:txBody>
          <a:bodyPr/>
          <a:lstStyle/>
          <a:p>
            <a:fld id="{A90630A7-03F3-432B-9CB5-AE9E817BA6C7}" type="slidenum">
              <a:rPr lang="it-IT" smtClean="0"/>
              <a:pPr/>
              <a:t>2</a:t>
            </a:fld>
            <a:endParaRPr lang="it-IT"/>
          </a:p>
        </p:txBody>
      </p:sp>
    </p:spTree>
    <p:extLst>
      <p:ext uri="{BB962C8B-B14F-4D97-AF65-F5344CB8AC3E}">
        <p14:creationId xmlns:p14="http://schemas.microsoft.com/office/powerpoint/2010/main" val="2231256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Le criticità intrinseche della BPCO e quelle relative alla sua gestione</a:t>
            </a:r>
            <a:endParaRPr lang="it-IT" dirty="0"/>
          </a:p>
        </p:txBody>
      </p:sp>
      <p:sp>
        <p:nvSpPr>
          <p:cNvPr id="4" name="Segnaposto numero diapositiva 3"/>
          <p:cNvSpPr>
            <a:spLocks noGrp="1"/>
          </p:cNvSpPr>
          <p:nvPr>
            <p:ph type="sldNum" sz="quarter" idx="10"/>
          </p:nvPr>
        </p:nvSpPr>
        <p:spPr/>
        <p:txBody>
          <a:bodyPr/>
          <a:lstStyle/>
          <a:p>
            <a:fld id="{ADDD01FF-C240-4EA9-A792-541CE265AE18}" type="slidenum">
              <a:rPr lang="it-IT" smtClean="0">
                <a:solidFill>
                  <a:prstClr val="black"/>
                </a:solidFill>
              </a:rPr>
              <a:pPr/>
              <a:t>3</a:t>
            </a:fld>
            <a:endParaRPr lang="it-IT">
              <a:solidFill>
                <a:prstClr val="black"/>
              </a:solidFill>
            </a:endParaRPr>
          </a:p>
        </p:txBody>
      </p:sp>
    </p:spTree>
    <p:extLst>
      <p:ext uri="{BB962C8B-B14F-4D97-AF65-F5344CB8AC3E}">
        <p14:creationId xmlns:p14="http://schemas.microsoft.com/office/powerpoint/2010/main" val="1469990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90630A7-03F3-432B-9CB5-AE9E817BA6C7}" type="slidenum">
              <a:rPr lang="it-IT" smtClean="0"/>
              <a:pPr/>
              <a:t>6</a:t>
            </a:fld>
            <a:endParaRPr lang="it-IT"/>
          </a:p>
        </p:txBody>
      </p:sp>
    </p:spTree>
    <p:extLst>
      <p:ext uri="{BB962C8B-B14F-4D97-AF65-F5344CB8AC3E}">
        <p14:creationId xmlns:p14="http://schemas.microsoft.com/office/powerpoint/2010/main" val="1649311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ADDD01FF-C240-4EA9-A792-541CE265AE18}" type="slidenum">
              <a:rPr lang="it-IT" smtClean="0">
                <a:solidFill>
                  <a:prstClr val="black"/>
                </a:solidFill>
              </a:rPr>
              <a:pPr/>
              <a:t>9</a:t>
            </a:fld>
            <a:endParaRPr lang="it-IT">
              <a:solidFill>
                <a:prstClr val="black"/>
              </a:solidFill>
            </a:endParaRPr>
          </a:p>
        </p:txBody>
      </p:sp>
    </p:spTree>
    <p:extLst>
      <p:ext uri="{BB962C8B-B14F-4D97-AF65-F5344CB8AC3E}">
        <p14:creationId xmlns:p14="http://schemas.microsoft.com/office/powerpoint/2010/main" val="3753238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txBox="1">
            <a:spLocks noGrp="1" noChangeArrowheads="1"/>
          </p:cNvSpPr>
          <p:nvPr/>
        </p:nvSpPr>
        <p:spPr bwMode="auto">
          <a:xfrm>
            <a:off x="3885453" y="8684825"/>
            <a:ext cx="2970947" cy="457712"/>
          </a:xfrm>
          <a:prstGeom prst="rect">
            <a:avLst/>
          </a:prstGeom>
          <a:noFill/>
          <a:ln w="9525">
            <a:noFill/>
            <a:miter lim="800000"/>
            <a:headEnd/>
            <a:tailEnd/>
          </a:ln>
        </p:spPr>
        <p:txBody>
          <a:bodyPr lIns="91669" tIns="45834" rIns="91669" bIns="45834" anchor="b"/>
          <a:lstStyle/>
          <a:p>
            <a:pPr algn="r" defTabSz="915988"/>
            <a:fld id="{BE740CBE-51E3-4ED3-8CA5-15BEB11737F1}" type="slidenum">
              <a:rPr lang="it-IT" sz="1200"/>
              <a:pPr algn="r" defTabSz="915988"/>
              <a:t>10</a:t>
            </a:fld>
            <a:endParaRPr lang="it-IT" sz="1200"/>
          </a:p>
        </p:txBody>
      </p:sp>
      <p:sp>
        <p:nvSpPr>
          <p:cNvPr id="143363" name="Rectangle 2"/>
          <p:cNvSpPr>
            <a:spLocks noGrp="1" noRot="1" noChangeAspect="1" noChangeArrowheads="1" noTextEdit="1"/>
          </p:cNvSpPr>
          <p:nvPr>
            <p:ph type="sldImg"/>
          </p:nvPr>
        </p:nvSpPr>
        <p:spPr>
          <a:xfrm>
            <a:off x="1144588" y="685800"/>
            <a:ext cx="4570412" cy="3429000"/>
          </a:xfrm>
          <a:ln/>
        </p:spPr>
      </p:sp>
      <p:sp>
        <p:nvSpPr>
          <p:cNvPr id="143364" name="Rectangle 3"/>
          <p:cNvSpPr>
            <a:spLocks noGrp="1" noChangeArrowheads="1"/>
          </p:cNvSpPr>
          <p:nvPr>
            <p:ph type="body" idx="1"/>
          </p:nvPr>
        </p:nvSpPr>
        <p:spPr/>
        <p:txBody>
          <a:bodyPr/>
          <a:lstStyle/>
          <a:p>
            <a:pPr eaLnBrk="1" hangingPunct="1"/>
            <a:endParaRPr lang="it-IT" smtClean="0">
              <a:latin typeface="Arial" pitchFamily="34" charset="0"/>
            </a:endParaRPr>
          </a:p>
        </p:txBody>
      </p:sp>
    </p:spTree>
    <p:extLst>
      <p:ext uri="{BB962C8B-B14F-4D97-AF65-F5344CB8AC3E}">
        <p14:creationId xmlns:p14="http://schemas.microsoft.com/office/powerpoint/2010/main" val="2630292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60826DA-3AF1-4468-862B-0F55CD691DF4}" type="slidenum">
              <a:rPr lang="it-IT">
                <a:solidFill>
                  <a:srgbClr val="000000"/>
                </a:solidFill>
              </a:rPr>
              <a:pPr fontAlgn="base">
                <a:spcBef>
                  <a:spcPct val="0"/>
                </a:spcBef>
                <a:spcAft>
                  <a:spcPct val="0"/>
                </a:spcAft>
              </a:pPr>
              <a:t>11</a:t>
            </a:fld>
            <a:endParaRPr lang="it-IT">
              <a:solidFill>
                <a:srgbClr val="000000"/>
              </a:solidFill>
            </a:endParaRPr>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Tree>
    <p:extLst>
      <p:ext uri="{BB962C8B-B14F-4D97-AF65-F5344CB8AC3E}">
        <p14:creationId xmlns:p14="http://schemas.microsoft.com/office/powerpoint/2010/main" val="1498756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egnaposto immagine diapositiva 1"/>
          <p:cNvSpPr>
            <a:spLocks noGrp="1" noRot="1" noChangeAspect="1" noTextEdit="1"/>
          </p:cNvSpPr>
          <p:nvPr>
            <p:ph type="sldImg"/>
          </p:nvPr>
        </p:nvSpPr>
        <p:spPr>
          <a:ln/>
        </p:spPr>
      </p:sp>
      <p:sp>
        <p:nvSpPr>
          <p:cNvPr id="317443"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smtClean="0">
                <a:latin typeface="Arial" panose="020B0604020202020204" pitchFamily="34" charset="0"/>
                <a:cs typeface="Arial" panose="020B0604020202020204" pitchFamily="34" charset="0"/>
              </a:rPr>
              <a:t>Sono stati confrontati (tabella 24) i dati del 2014 con quelli dell’anno precedente per i soli medici che hanno trasmesso dati con un minimo di completezza (220 MMG):</a:t>
            </a:r>
          </a:p>
          <a:p>
            <a:r>
              <a:rPr lang="it-IT" smtClean="0">
                <a:latin typeface="Arial" panose="020B0604020202020204" pitchFamily="34" charset="0"/>
                <a:cs typeface="Arial" panose="020B0604020202020204" pitchFamily="34" charset="0"/>
              </a:rPr>
              <a:t>• Vi è stato un generale miglioramento degli indicatori di processo, in particolare sulla registrazione dei dati spirometrici che, tuttavia, rimangono ancora molto bassi e lontani da una “buona pratica clinica”;</a:t>
            </a:r>
          </a:p>
          <a:p>
            <a:r>
              <a:rPr lang="it-IT" smtClean="0">
                <a:latin typeface="Arial" panose="020B0604020202020204" pitchFamily="34" charset="0"/>
                <a:cs typeface="Arial" panose="020B0604020202020204" pitchFamily="34" charset="0"/>
              </a:rPr>
              <a:t>• Una moderata diminuzione della percentuale di fumatori (statisticamente non significativa), coerente con il modesto aumento dei soggetti ex-fumatori (significativo);</a:t>
            </a:r>
          </a:p>
          <a:p>
            <a:r>
              <a:rPr lang="it-IT" smtClean="0">
                <a:latin typeface="Arial" panose="020B0604020202020204" pitchFamily="34" charset="0"/>
                <a:cs typeface="Arial" panose="020B0604020202020204" pitchFamily="34" charset="0"/>
              </a:rPr>
              <a:t>• Un notevole aumento della percentuale di soggetti con registrazione della vaccinazione antiinfluenzale nell’ultimo anno</a:t>
            </a:r>
          </a:p>
          <a:p>
            <a:r>
              <a:rPr lang="it-IT" smtClean="0">
                <a:latin typeface="Arial" panose="020B0604020202020204" pitchFamily="34" charset="0"/>
                <a:cs typeface="Arial" panose="020B0604020202020204" pitchFamily="34" charset="0"/>
              </a:rPr>
              <a:t>• Una discreta diminuzione dei soggetti che risultano essere protetti con vaccinazione anti pneumococcica e dei soggetti in trattamento con farmaci R03In moderato calo anche i soggetti in trattamento con farmaci con codice ATC R03 (farmaci per le sindromi ostruttive delle vie respiratorie).</a:t>
            </a:r>
          </a:p>
          <a:p>
            <a:endParaRPr lang="it-IT" smtClean="0">
              <a:latin typeface="Arial" panose="020B0604020202020204" pitchFamily="34" charset="0"/>
              <a:cs typeface="Arial" panose="020B0604020202020204" pitchFamily="34" charset="0"/>
            </a:endParaRPr>
          </a:p>
        </p:txBody>
      </p:sp>
      <p:sp>
        <p:nvSpPr>
          <p:cNvPr id="317444"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cs typeface="Arial" panose="020B0604020202020204" pitchFamily="34" charset="0"/>
              </a:defRPr>
            </a:lvl1pPr>
            <a:lvl2pPr marL="742950" indent="-285750">
              <a:defRPr b="1">
                <a:solidFill>
                  <a:schemeClr val="tx1"/>
                </a:solidFill>
                <a:latin typeface="Garamond" panose="02020404030301010803" pitchFamily="18" charset="0"/>
                <a:cs typeface="Arial" panose="020B0604020202020204" pitchFamily="34" charset="0"/>
              </a:defRPr>
            </a:lvl2pPr>
            <a:lvl3pPr marL="1143000" indent="-228600">
              <a:defRPr b="1">
                <a:solidFill>
                  <a:schemeClr val="tx1"/>
                </a:solidFill>
                <a:latin typeface="Garamond" panose="02020404030301010803" pitchFamily="18" charset="0"/>
                <a:cs typeface="Arial" panose="020B0604020202020204" pitchFamily="34" charset="0"/>
              </a:defRPr>
            </a:lvl3pPr>
            <a:lvl4pPr marL="1600200" indent="-228600">
              <a:defRPr b="1">
                <a:solidFill>
                  <a:schemeClr val="tx1"/>
                </a:solidFill>
                <a:latin typeface="Garamond" panose="02020404030301010803" pitchFamily="18" charset="0"/>
                <a:cs typeface="Arial" panose="020B0604020202020204" pitchFamily="34" charset="0"/>
              </a:defRPr>
            </a:lvl4pPr>
            <a:lvl5pPr marL="2057400" indent="-228600">
              <a:defRPr b="1">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cs typeface="Arial" panose="020B0604020202020204" pitchFamily="34" charset="0"/>
              </a:defRPr>
            </a:lvl9pPr>
          </a:lstStyle>
          <a:p>
            <a:fld id="{2DA6744C-011E-45F7-9C70-3D10E560EAC9}" type="slidenum">
              <a:rPr lang="it-IT" b="0">
                <a:latin typeface="Arial" panose="020B0604020202020204" pitchFamily="34" charset="0"/>
              </a:rPr>
              <a:pPr/>
              <a:t>19</a:t>
            </a:fld>
            <a:endParaRPr lang="it-IT" b="0">
              <a:latin typeface="Arial" panose="020B0604020202020204" pitchFamily="34" charset="0"/>
            </a:endParaRPr>
          </a:p>
        </p:txBody>
      </p:sp>
    </p:spTree>
    <p:extLst>
      <p:ext uri="{BB962C8B-B14F-4D97-AF65-F5344CB8AC3E}">
        <p14:creationId xmlns:p14="http://schemas.microsoft.com/office/powerpoint/2010/main" val="913141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Un’accurata valutazione spiroemetrica consente di distnguere le frequenti sovrapposizioni di quadri clinici simili</a:t>
            </a:r>
            <a:endParaRPr lang="it-IT" dirty="0"/>
          </a:p>
        </p:txBody>
      </p:sp>
      <p:sp>
        <p:nvSpPr>
          <p:cNvPr id="4" name="Segnaposto numero diapositiva 3"/>
          <p:cNvSpPr>
            <a:spLocks noGrp="1"/>
          </p:cNvSpPr>
          <p:nvPr>
            <p:ph type="sldNum" sz="quarter" idx="10"/>
          </p:nvPr>
        </p:nvSpPr>
        <p:spPr/>
        <p:txBody>
          <a:bodyPr/>
          <a:lstStyle/>
          <a:p>
            <a:fld id="{D187B537-6C2C-7742-9DC9-C9135B5D5848}" type="slidenum">
              <a:rPr lang="it-IT" smtClean="0"/>
              <a:pPr/>
              <a:t>21</a:t>
            </a:fld>
            <a:endParaRPr lang="it-IT"/>
          </a:p>
        </p:txBody>
      </p:sp>
    </p:spTree>
    <p:extLst>
      <p:ext uri="{BB962C8B-B14F-4D97-AF65-F5344CB8AC3E}">
        <p14:creationId xmlns:p14="http://schemas.microsoft.com/office/powerpoint/2010/main" val="2669911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These subgroups show different clinical and radiological features. It has been speculated that there is an enormous variability in the response to drugs among the COPD phenotypes, and it is expected that subjects with the same phenotype will have a similar response to each specific treatment.</a:t>
            </a:r>
            <a:endParaRPr lang="it-IT" dirty="0"/>
          </a:p>
        </p:txBody>
      </p:sp>
      <p:sp>
        <p:nvSpPr>
          <p:cNvPr id="4" name="Segnaposto numero diapositiva 3"/>
          <p:cNvSpPr>
            <a:spLocks noGrp="1"/>
          </p:cNvSpPr>
          <p:nvPr>
            <p:ph type="sldNum" sz="quarter" idx="10"/>
          </p:nvPr>
        </p:nvSpPr>
        <p:spPr/>
        <p:txBody>
          <a:bodyPr/>
          <a:lstStyle/>
          <a:p>
            <a:fld id="{D187B537-6C2C-7742-9DC9-C9135B5D5848}" type="slidenum">
              <a:rPr lang="it-IT" smtClean="0"/>
              <a:pPr/>
              <a:t>22</a:t>
            </a:fld>
            <a:endParaRPr lang="it-IT"/>
          </a:p>
        </p:txBody>
      </p:sp>
    </p:spTree>
    <p:extLst>
      <p:ext uri="{BB962C8B-B14F-4D97-AF65-F5344CB8AC3E}">
        <p14:creationId xmlns:p14="http://schemas.microsoft.com/office/powerpoint/2010/main" val="591134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1579F10-32B9-4E97-8008-46A4E547F71F}" type="datetime1">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11C12C7-AA4C-42A6-A35E-E50C940D9A97}" type="datetime1">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ADEA35A-FED0-4424-A4D7-6F459931BB4A}" type="datetime1">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contenuto 2"/>
          <p:cNvSpPr>
            <a:spLocks noGrp="1"/>
          </p:cNvSpPr>
          <p:nvPr>
            <p:ph idx="1"/>
          </p:nvPr>
        </p:nvSpPr>
        <p:spPr>
          <a:xfrm>
            <a:off x="457200" y="1600206"/>
            <a:ext cx="8229600" cy="4525963"/>
          </a:xfrm>
          <a:prstGeom prst="rect">
            <a:avLst/>
          </a:prstGeo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3"/>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solidFill>
                  <a:srgbClr val="000000"/>
                </a:solidFill>
                <a:latin typeface="Calibri" pitchFamily="1" charset="0"/>
              </a:defRPr>
            </a:lvl1pPr>
          </a:lstStyle>
          <a:p>
            <a:pPr>
              <a:defRPr/>
            </a:pPr>
            <a:fld id="{058863E7-7ABD-4D66-B034-05EA3A7F7C1A}" type="datetime1">
              <a:rPr lang="it-IT" smtClean="0"/>
              <a:pPr>
                <a:defRPr/>
              </a:pPr>
              <a:t>16/10/2015</a:t>
            </a:fld>
            <a:endParaRPr lang="it-IT">
              <a:ea typeface="ＭＳ Ｐゴシック" pitchFamily="1" charset="-128"/>
            </a:endParaRPr>
          </a:p>
        </p:txBody>
      </p:sp>
      <p:sp>
        <p:nvSpPr>
          <p:cNvPr id="5" name="Segnaposto piè di pagina 4"/>
          <p:cNvSpPr>
            <a:spLocks noGrp="1"/>
          </p:cNvSpPr>
          <p:nvPr>
            <p:ph type="ftr" sz="quarter" idx="11"/>
          </p:nvPr>
        </p:nvSpPr>
        <p:spPr>
          <a:xfrm>
            <a:off x="3124200" y="6356353"/>
            <a:ext cx="2895600" cy="365125"/>
          </a:xfrm>
          <a:prstGeom prst="rect">
            <a:avLst/>
          </a:prstGeom>
        </p:spPr>
        <p:txBody>
          <a:bodyPr/>
          <a:lstStyle>
            <a:lvl1pPr fontAlgn="auto">
              <a:spcBef>
                <a:spcPts val="0"/>
              </a:spcBef>
              <a:spcAft>
                <a:spcPts val="0"/>
              </a:spcAft>
              <a:defRPr>
                <a:solidFill>
                  <a:prstClr val="black"/>
                </a:solidFill>
                <a:latin typeface="+mn-lt"/>
                <a:ea typeface="+mn-ea"/>
                <a:cs typeface="+mn-cs"/>
              </a:defRPr>
            </a:lvl1pPr>
          </a:lstStyle>
          <a:p>
            <a:pPr>
              <a:defRPr/>
            </a:pPr>
            <a:endParaRPr lang="it-IT"/>
          </a:p>
        </p:txBody>
      </p:sp>
      <p:sp>
        <p:nvSpPr>
          <p:cNvPr id="6" name="Segnaposto numero diapositiva 5"/>
          <p:cNvSpPr>
            <a:spLocks noGrp="1"/>
          </p:cNvSpPr>
          <p:nvPr>
            <p:ph type="sldNum" sz="quarter" idx="12"/>
          </p:nvPr>
        </p:nvSpPr>
        <p:spPr>
          <a:xfrm>
            <a:off x="6553200" y="6356353"/>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solidFill>
                  <a:srgbClr val="000000"/>
                </a:solidFill>
                <a:latin typeface="Calibri" pitchFamily="1" charset="0"/>
              </a:defRPr>
            </a:lvl1pPr>
          </a:lstStyle>
          <a:p>
            <a:pPr>
              <a:defRPr/>
            </a:pPr>
            <a:fld id="{F2B8E08C-AE15-4011-B3CF-17363D3F8971}" type="slidenum">
              <a:rPr lang="it-IT">
                <a:ea typeface="ＭＳ Ｐゴシック" pitchFamily="1" charset="-128"/>
              </a:rPr>
              <a:pPr>
                <a:defRPr/>
              </a:pPr>
              <a:t>‹N›</a:t>
            </a:fld>
            <a:endParaRPr lang="it-IT">
              <a:ea typeface="ＭＳ Ｐゴシック" pitchFamily="1" charset="-128"/>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729D8750-C15C-49D0-843D-793C1DC08E8C}" type="datetime1">
              <a:rPr lang="it-IT" smtClean="0">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5617040-D904-4BF6-89F1-5744F22B1194}"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FF51022E-B57D-4FB4-AC77-C7E07EA18CD9}" type="datetime1">
              <a:rPr lang="it-IT" smtClean="0">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398C220-DB79-45F2-BE29-101CF3F9FDC6}"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D19F0A4B-F9A4-4E62-A019-47C9A5933CD5}" type="datetime1">
              <a:rPr lang="it-IT" smtClean="0">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69D6A0E8-5DEA-4759-AED8-2C54A1B691FD}"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33F22D01-227C-40F8-9598-A140ABF690AB}" type="datetime1">
              <a:rPr lang="it-IT" smtClean="0">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B2128658-366F-463F-A6BA-D35A2F960590}"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9A7020F3-41A5-400F-8568-8884015C7B63}" type="datetime1">
              <a:rPr lang="it-IT" smtClean="0">
                <a:solidFill>
                  <a:prstClr val="black">
                    <a:tint val="75000"/>
                  </a:prstClr>
                </a:solidFill>
              </a:rPr>
              <a:pPr>
                <a:defRPr/>
              </a:pPr>
              <a:t>16/10/2015</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76CC0716-0B42-4683-BE67-EE991C708076}"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AB653A16-937B-49B0-8BCB-8BBD42144F1F}" type="datetime1">
              <a:rPr lang="it-IT" smtClean="0">
                <a:solidFill>
                  <a:prstClr val="black">
                    <a:tint val="75000"/>
                  </a:prstClr>
                </a:solidFill>
              </a:rPr>
              <a:pPr>
                <a:defRPr/>
              </a:pPr>
              <a:t>16/10/2015</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2C3F7D9F-80DA-45CF-A325-B00FDCD32629}"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C755C709-D738-4D30-B3AC-6FEEAEC75C64}" type="datetime1">
              <a:rPr lang="it-IT" smtClean="0">
                <a:solidFill>
                  <a:prstClr val="black">
                    <a:tint val="75000"/>
                  </a:prstClr>
                </a:solidFill>
              </a:rPr>
              <a:pPr>
                <a:defRPr/>
              </a:pPr>
              <a:t>16/10/2015</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30E17E42-BF9F-4818-B163-521DF4FA820C}"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C0F4C23-7FFC-4E1E-9117-BC7ED521CDA5}" type="datetime1">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D190BF3-3E0D-44BC-B14E-A7C256C448D4}" type="datetime1">
              <a:rPr lang="it-IT" smtClean="0">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DEE1BD9E-F5F0-45CB-B826-43E26D29D0FB}"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A34D05D-966C-4FD2-85BC-A28D4F018645}" type="datetime1">
              <a:rPr lang="it-IT" smtClean="0">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A733BF7-FAFF-4C7D-A82B-AC8B631C05EF}"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E885BDE-FDB7-4693-9AD3-0AC328C11B63}" type="datetime1">
              <a:rPr lang="it-IT" smtClean="0">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D7A9039C-1592-4899-AEC4-5831B762093A}"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C16FB59E-5047-4DE0-90C0-CDAF509B2083}" type="datetime1">
              <a:rPr lang="it-IT" smtClean="0">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27C813CB-CD75-4E9A-B736-09B22C229421}"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4707508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7289014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9537447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408855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665961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138813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5177CC40-D313-41AE-803C-6CA7C16DE6CD}" type="datetime1">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6294089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6127152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2183408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6602180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BDB3D99-E119-D74D-98F0-159D9659CDF4}"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BFA4FD55-1E21-3343-B9FD-BC9E317B6600}"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0547160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DF7E5ECA-A195-48BA-A679-8828FAB3C515}"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767EB24-1E32-40F7-83B3-07A24EC98027}"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7BDBD84-6456-4677-B95D-EC941DC47759}"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238FE73-5A72-4CA4-A11B-5DD2E9E94965}"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7D37819F-3FB9-4484-BCD4-F87CDCA0A467}"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B335F05-C63C-4636-A44D-6F1D5F55245D}"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1BA91B41-DB4D-465D-8E12-0E1D14C1EABA}" type="datetimeFigureOut">
              <a:rPr lang="it-IT">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8DEFD78-55CF-41D9-8DF6-799D29EE5943}"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91D65EB3-BA26-4A19-A936-E8A1D1A7105C}" type="datetimeFigureOut">
              <a:rPr lang="it-IT">
                <a:solidFill>
                  <a:prstClr val="black">
                    <a:tint val="75000"/>
                  </a:prstClr>
                </a:solidFill>
              </a:rPr>
              <a:pPr>
                <a:defRPr/>
              </a:pPr>
              <a:t>16/10/2015</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F16A030D-307B-46CF-9DC1-1128A35371C0}"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A6524726-F129-437E-AAF2-5DE1BF17DC58}" type="datetime1">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636A26BB-6196-49E2-A5E7-67B43D477167}" type="datetimeFigureOut">
              <a:rPr lang="it-IT">
                <a:solidFill>
                  <a:prstClr val="black">
                    <a:tint val="75000"/>
                  </a:prstClr>
                </a:solidFill>
              </a:rPr>
              <a:pPr>
                <a:defRPr/>
              </a:pPr>
              <a:t>16/10/2015</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4AB41EA2-5611-4D18-98AC-6411294AFCA6}"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1CF7B05D-C6EC-4606-96A0-7B775AC38A93}" type="datetimeFigureOut">
              <a:rPr lang="it-IT">
                <a:solidFill>
                  <a:prstClr val="black">
                    <a:tint val="75000"/>
                  </a:prstClr>
                </a:solidFill>
              </a:rPr>
              <a:pPr>
                <a:defRPr/>
              </a:pPr>
              <a:t>16/10/2015</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5A97D557-73A8-491B-B1F2-A0D44D8518A0}"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EABF176-8845-42CD-A803-3E2EAB4BA596}" type="datetimeFigureOut">
              <a:rPr lang="it-IT">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E0CFADFB-8AB5-4254-8CCF-5016D9597D1D}"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A83034F-5872-420E-BA84-F7FA881295F2}" type="datetimeFigureOut">
              <a:rPr lang="it-IT">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E82302D0-1FD2-4ED0-AAE2-AEC884B482B5}"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78DE95D-89F2-43DD-9C5E-10BA56C0CD78}"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D2276CE-7D80-4E91-8F62-27CD890E1503}"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799F86B1-F017-4BD9-9C33-A549E49682BA}"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B2C1E43-D1F4-48BE-BEF4-061429282EF1}"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F81A8F3C-7641-49E1-A14B-2CBEE6DB8545}"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3551CCB-C36A-45CA-AAA5-751374C57BA7}"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4892F46-6CAB-440D-B27B-EDD5AABAE7DC}"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8113EF8-AA34-4EDF-AC2F-79CFDD92F949}"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B0C72A65-AAFD-4468-BADB-36FC93EFEF74}"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D44BBE43-9C76-409B-BDE3-604DBFC84A73}"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6BCDB44E-B39A-4102-92ED-5B2542276501}" type="datetimeFigureOut">
              <a:rPr lang="it-IT">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5221D44A-C037-4226-A9EF-56894B11D079}"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56FD82B4-E8F4-4B97-A681-78B1182CA9FB}" type="datetime1">
              <a:rPr lang="it-IT" smtClean="0">
                <a:solidFill>
                  <a:prstClr val="black">
                    <a:tint val="75000"/>
                  </a:prstClr>
                </a:solidFill>
              </a:rPr>
              <a:pPr/>
              <a:t>16/10/2015</a:t>
            </a:fld>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A1FF5989-6A6D-44A3-A257-A0BA36BE1248}" type="datetimeFigureOut">
              <a:rPr lang="it-IT">
                <a:solidFill>
                  <a:prstClr val="black">
                    <a:tint val="75000"/>
                  </a:prstClr>
                </a:solidFill>
              </a:rPr>
              <a:pPr>
                <a:defRPr/>
              </a:pPr>
              <a:t>16/10/2015</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A7CF85AA-29B8-4AF3-9634-81D1505E35C5}"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636748F9-9210-4AC5-AA9F-213D746120C7}" type="datetimeFigureOut">
              <a:rPr lang="it-IT">
                <a:solidFill>
                  <a:prstClr val="black">
                    <a:tint val="75000"/>
                  </a:prstClr>
                </a:solidFill>
              </a:rPr>
              <a:pPr>
                <a:defRPr/>
              </a:pPr>
              <a:t>16/10/2015</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5A7CD9F-F21B-47B3-B8F1-B084960B3EF7}"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50A7E21C-5C0E-4329-AA6E-14FD2C6FE0B8}" type="datetimeFigureOut">
              <a:rPr lang="it-IT">
                <a:solidFill>
                  <a:prstClr val="black">
                    <a:tint val="75000"/>
                  </a:prstClr>
                </a:solidFill>
              </a:rPr>
              <a:pPr>
                <a:defRPr/>
              </a:pPr>
              <a:t>16/10/2015</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29BEB1E0-B154-4E81-9987-14E8A3730AF2}"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7FFC1A5-CFBE-4804-8EF7-1E534A51BDCF}" type="datetimeFigureOut">
              <a:rPr lang="it-IT">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89DF6F7-D005-45DC-9ED3-E9B83F9ABEC1}"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EAE9056E-5560-4714-9895-1440457D152F}" type="datetimeFigureOut">
              <a:rPr lang="it-IT">
                <a:solidFill>
                  <a:prstClr val="black">
                    <a:tint val="75000"/>
                  </a:prstClr>
                </a:solidFill>
              </a:rPr>
              <a:pPr>
                <a:defRPr/>
              </a:pPr>
              <a:t>16/10/2015</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A223A12-4FC6-494D-95B8-0EECE5D4DCD0}"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CC1D902-8DF0-4CB1-93B9-317242DDCCF5}"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BE299CC1-6E31-4D27-8574-BD864BC52EBD}"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59197A3-110A-49DB-915E-22C8FB93FB27}" type="datetimeFigureOut">
              <a:rPr lang="it-IT">
                <a:solidFill>
                  <a:prstClr val="black">
                    <a:tint val="75000"/>
                  </a:prstClr>
                </a:solidFill>
              </a:rPr>
              <a:pPr>
                <a:def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D4398E34-9A2A-4F54-8575-47C10558E805}"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transition>
    <p:dissolv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transition>
    <p:dissolv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94C6EE9D-62C8-496D-A0D6-17BDA57D2916}" type="datetime1">
              <a:rPr lang="it-IT" smtClean="0">
                <a:solidFill>
                  <a:prstClr val="black">
                    <a:tint val="75000"/>
                  </a:prstClr>
                </a:solidFill>
              </a:rPr>
              <a:pPr/>
              <a:t>16/10/2015</a:t>
            </a:fld>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419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transition>
    <p:dissolv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transition>
    <p:dissolv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transition>
    <p:dissolv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transition>
    <p:dissolv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transition>
    <p:dissolv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transition>
    <p:dissolv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448425" y="698500"/>
            <a:ext cx="1997075" cy="53213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698500"/>
            <a:ext cx="5838825" cy="53213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transition>
    <p:dissolv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4352589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984500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2751D9E-35D3-46C7-8F0F-3F5F7DE60501}" type="datetime1">
              <a:rPr lang="it-IT" smtClean="0">
                <a:solidFill>
                  <a:prstClr val="black">
                    <a:tint val="75000"/>
                  </a:prstClr>
                </a:solidFill>
              </a:rPr>
              <a:pPr/>
              <a:t>16/10/2015</a:t>
            </a:fld>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4828213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42586668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7663744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42320138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9337907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1075920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71896296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54544297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B4845EF-A724-4085-9152-8C41966E4539}" type="datetimeFigureOut">
              <a:rPr lang="it-IT" smtClean="0">
                <a:solidFill>
                  <a:prstClr val="black">
                    <a:tint val="75000"/>
                  </a:prstClr>
                </a:solidFill>
              </a:rPr>
              <a:pPr/>
              <a:t>16/10/2015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7DADA4A-F180-4A76-BDA6-EAF3D34E987E}"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746952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D731A26-FC13-4D28-A6D7-34E29C1026C6}" type="datetime1">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C252737-D603-4998-BC2E-4905C3052C5A}" type="datetime1">
              <a:rPr lang="it-IT" smtClean="0">
                <a:solidFill>
                  <a:prstClr val="black">
                    <a:tint val="75000"/>
                  </a:prstClr>
                </a:solidFill>
              </a:rPr>
              <a:pPr/>
              <a:t>16/10/2015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A39CFD93-C490-4CE7-A3CB-F64D0E8570FF}" type="slidenum">
              <a:rPr lang="it-IT" smtClean="0">
                <a:solidFill>
                  <a:prstClr val="black">
                    <a:tint val="75000"/>
                  </a:prstClr>
                </a:solidFill>
              </a:rPr>
              <a:pPr/>
              <a:t>‹N›</a:t>
            </a:fld>
            <a:endParaRPr lang="it-IT">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3.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7.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4.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8.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fontAlgn="auto">
              <a:spcBef>
                <a:spcPts val="0"/>
              </a:spcBef>
              <a:spcAft>
                <a:spcPts val="0"/>
              </a:spcAft>
            </a:pPr>
            <a:fld id="{3A879B7C-0DD7-4FE6-91A2-A0534AD7B497}" type="datetime1">
              <a:rPr lang="it-IT" smtClean="0">
                <a:solidFill>
                  <a:prstClr val="black">
                    <a:tint val="75000"/>
                  </a:prstClr>
                </a:solidFill>
                <a:latin typeface="Calibri"/>
                <a:ea typeface="+mn-ea"/>
              </a:rPr>
              <a:pPr defTabSz="914400" fontAlgn="auto">
                <a:spcBef>
                  <a:spcPts val="0"/>
                </a:spcBef>
                <a:spcAft>
                  <a:spcPts val="0"/>
                </a:spcAft>
              </a:pPr>
              <a:t>16/10/2015</a:t>
            </a:fld>
            <a:endParaRPr lang="it-IT">
              <a:solidFill>
                <a:prstClr val="black">
                  <a:tint val="75000"/>
                </a:prstClr>
              </a:solidFill>
              <a:latin typeface="Calibri"/>
              <a:ea typeface="+mn-ea"/>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fontAlgn="auto">
              <a:spcBef>
                <a:spcPts val="0"/>
              </a:spcBef>
              <a:spcAft>
                <a:spcPts val="0"/>
              </a:spcAft>
            </a:pPr>
            <a:endParaRPr lang="it-IT">
              <a:solidFill>
                <a:prstClr val="black">
                  <a:tint val="75000"/>
                </a:prstClr>
              </a:solidFill>
              <a:latin typeface="Calibri"/>
              <a:ea typeface="+mn-ea"/>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fontAlgn="auto">
              <a:spcBef>
                <a:spcPts val="0"/>
              </a:spcBef>
              <a:spcAft>
                <a:spcPts val="0"/>
              </a:spcAft>
            </a:pPr>
            <a:fld id="{A39CFD93-C490-4CE7-A3CB-F64D0E8570FF}" type="slidenum">
              <a:rPr lang="it-IT" smtClean="0">
                <a:solidFill>
                  <a:prstClr val="black">
                    <a:tint val="75000"/>
                  </a:prstClr>
                </a:solidFill>
                <a:latin typeface="Calibri"/>
                <a:ea typeface="+mn-ea"/>
              </a:rPr>
              <a:pPr defTabSz="914400" fontAlgn="auto">
                <a:spcBef>
                  <a:spcPts val="0"/>
                </a:spcBef>
                <a:spcAft>
                  <a:spcPts val="0"/>
                </a:spcAft>
              </a:pPr>
              <a:t>‹N›</a:t>
            </a:fld>
            <a:endParaRPr lang="it-IT">
              <a:solidFill>
                <a:prstClr val="black">
                  <a:tint val="75000"/>
                </a:prstClr>
              </a:solidFill>
              <a:latin typeface="Calibri"/>
              <a:ea typeface="+mn-ea"/>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42" name="interna_bpco.jpg" descr="/WORKINPROGRESS fly/BURSON/BPCO/14MARZO2012/Slides/interna_bpco.jpg"/>
          <p:cNvPicPr>
            <a:picLocks noChangeAspect="1"/>
          </p:cNvPicPr>
          <p:nvPr userDrawn="1"/>
        </p:nvPicPr>
        <p:blipFill>
          <a:blip r:embed="rId3" cstate="print"/>
          <a:srcRect/>
          <a:stretch>
            <a:fillRect/>
          </a:stretch>
        </p:blipFill>
        <p:spPr bwMode="auto">
          <a:xfrm>
            <a:off x="4234" y="0"/>
            <a:ext cx="9139766"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5" r:id="rId1"/>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S PGothic" pitchFamily="34"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pitchFamily="1" charset="-128"/>
          <a:cs typeface="MS PGothic" pitchFamily="34"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pitchFamily="1" charset="-128"/>
          <a:cs typeface="MS PGothic" pitchFamily="34"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pitchFamily="1" charset="-128"/>
          <a:cs typeface="MS PGothic" pitchFamily="34"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pitchFamily="1" charset="-128"/>
          <a:cs typeface="MS PGothic" pitchFamily="34" charset="-128"/>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S PGothic" pitchFamily="34"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 charset="-128"/>
          <a:cs typeface="MS PGothic" pitchFamily="34" charset="-128"/>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1" charset="-128"/>
          <a:cs typeface="MS PGothic" pitchFamily="34"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 charset="-128"/>
          <a:cs typeface="MS PGothic" pitchFamily="34" charset="-128"/>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 charset="-128"/>
          <a:cs typeface="MS PGothic"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defTabSz="914400">
              <a:defRPr/>
            </a:pPr>
            <a:fld id="{CBCA4079-0A91-4844-AC70-19FAE3EE78B0}" type="datetime1">
              <a:rPr lang="it-IT" smtClean="0">
                <a:solidFill>
                  <a:prstClr val="black">
                    <a:tint val="75000"/>
                  </a:prstClr>
                </a:solidFill>
                <a:ea typeface="+mn-ea"/>
              </a:rPr>
              <a:pPr defTabSz="914400">
                <a:defRPr/>
              </a:pPr>
              <a:t>16/10/2015</a:t>
            </a:fld>
            <a:endParaRPr lang="it-IT">
              <a:solidFill>
                <a:prstClr val="black">
                  <a:tint val="75000"/>
                </a:prstClr>
              </a:solidFill>
              <a:ea typeface="+mn-ea"/>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defTabSz="914400">
              <a:defRPr/>
            </a:pPr>
            <a:endParaRPr lang="it-IT">
              <a:solidFill>
                <a:prstClr val="black">
                  <a:tint val="75000"/>
                </a:prstClr>
              </a:solidFill>
              <a:ea typeface="+mn-ea"/>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defTabSz="914400">
              <a:defRPr/>
            </a:pPr>
            <a:fld id="{18A94288-A773-4755-8DF1-DB6755916781}" type="slidenum">
              <a:rPr lang="it-IT">
                <a:solidFill>
                  <a:prstClr val="black">
                    <a:tint val="75000"/>
                  </a:prstClr>
                </a:solidFill>
                <a:ea typeface="+mn-ea"/>
              </a:rPr>
              <a:pPr defTabSz="914400">
                <a:defRPr/>
              </a:pPr>
              <a:t>‹N›</a:t>
            </a:fld>
            <a:endParaRPr lang="it-IT">
              <a:solidFill>
                <a:prstClr val="black">
                  <a:tint val="75000"/>
                </a:prstClr>
              </a:solidFill>
              <a:ea typeface="+mn-ea"/>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0BDB3D99-E119-D74D-98F0-159D9659CDF4}" type="datetimeFigureOut">
              <a:rPr lang="it-IT" smtClean="0">
                <a:solidFill>
                  <a:prstClr val="black">
                    <a:tint val="75000"/>
                  </a:prstClr>
                </a:solidFill>
                <a:latin typeface="Calibri"/>
                <a:ea typeface="+mn-ea"/>
              </a:rPr>
              <a:pPr fontAlgn="auto">
                <a:spcBef>
                  <a:spcPts val="0"/>
                </a:spcBef>
                <a:spcAft>
                  <a:spcPts val="0"/>
                </a:spcAft>
              </a:pPr>
              <a:t>16/10/2015</a:t>
            </a:fld>
            <a:endParaRPr lang="it-IT">
              <a:solidFill>
                <a:prstClr val="black">
                  <a:tint val="75000"/>
                </a:prstClr>
              </a:solidFill>
              <a:latin typeface="Calibri"/>
              <a:ea typeface="+mn-ea"/>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it-IT">
              <a:solidFill>
                <a:prstClr val="black">
                  <a:tint val="75000"/>
                </a:prstClr>
              </a:solidFill>
              <a:latin typeface="Calibri"/>
              <a:ea typeface="+mn-ea"/>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FA4FD55-1E21-3343-B9FD-BC9E317B6600}" type="slidenum">
              <a:rPr lang="it-IT" smtClean="0">
                <a:solidFill>
                  <a:prstClr val="black">
                    <a:tint val="75000"/>
                  </a:prstClr>
                </a:solidFill>
                <a:latin typeface="Calibri"/>
                <a:ea typeface="+mn-ea"/>
              </a:rPr>
              <a:pPr fontAlgn="auto">
                <a:spcBef>
                  <a:spcPts val="0"/>
                </a:spcBef>
                <a:spcAft>
                  <a:spcPts val="0"/>
                </a:spcAft>
              </a:pPr>
              <a:t>‹N›</a:t>
            </a:fld>
            <a:endParaRPr lang="it-IT">
              <a:solidFill>
                <a:prstClr val="black">
                  <a:tint val="75000"/>
                </a:prstClr>
              </a:solidFill>
              <a:latin typeface="Calibri"/>
              <a:ea typeface="+mn-ea"/>
            </a:endParaRPr>
          </a:p>
        </p:txBody>
      </p:sp>
    </p:spTree>
    <p:extLst>
      <p:ext uri="{BB962C8B-B14F-4D97-AF65-F5344CB8AC3E}">
        <p14:creationId xmlns:p14="http://schemas.microsoft.com/office/powerpoint/2010/main" val="420387557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defTabSz="914400">
              <a:defRPr/>
            </a:pPr>
            <a:fld id="{9E212119-3D61-4BA8-9058-CD58B167ED9F}" type="datetimeFigureOut">
              <a:rPr lang="it-IT">
                <a:solidFill>
                  <a:prstClr val="black">
                    <a:tint val="75000"/>
                  </a:prstClr>
                </a:solidFill>
                <a:ea typeface="+mn-ea"/>
              </a:rPr>
              <a:pPr defTabSz="914400">
                <a:defRPr/>
              </a:pPr>
              <a:t>16/10/2015</a:t>
            </a:fld>
            <a:endParaRPr lang="it-IT">
              <a:solidFill>
                <a:prstClr val="black">
                  <a:tint val="75000"/>
                </a:prstClr>
              </a:solidFill>
              <a:ea typeface="+mn-ea"/>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defTabSz="914400">
              <a:defRPr/>
            </a:pPr>
            <a:endParaRPr lang="it-IT">
              <a:solidFill>
                <a:prstClr val="black">
                  <a:tint val="75000"/>
                </a:prstClr>
              </a:solidFill>
              <a:ea typeface="+mn-ea"/>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defTabSz="914400">
              <a:defRPr/>
            </a:pPr>
            <a:fld id="{0F44ACCF-9E59-4034-A33B-35E6BD8D1EAB}" type="slidenum">
              <a:rPr lang="it-IT">
                <a:solidFill>
                  <a:prstClr val="black">
                    <a:tint val="75000"/>
                  </a:prstClr>
                </a:solidFill>
                <a:ea typeface="+mn-ea"/>
              </a:rPr>
              <a:pPr defTabSz="914400">
                <a:defRPr/>
              </a:pPr>
              <a:t>‹N›</a:t>
            </a:fld>
            <a:endParaRPr lang="it-IT">
              <a:solidFill>
                <a:prstClr val="black">
                  <a:tint val="75000"/>
                </a:prstClr>
              </a:solidFill>
              <a:ea typeface="+mn-ea"/>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defTabSz="914400">
              <a:defRPr/>
            </a:pPr>
            <a:fld id="{B7E2A3B8-2607-4408-999C-415E7E28AF86}" type="datetimeFigureOut">
              <a:rPr lang="it-IT">
                <a:solidFill>
                  <a:prstClr val="black">
                    <a:tint val="75000"/>
                  </a:prstClr>
                </a:solidFill>
                <a:ea typeface="+mn-ea"/>
              </a:rPr>
              <a:pPr defTabSz="914400">
                <a:defRPr/>
              </a:pPr>
              <a:t>16/10/2015</a:t>
            </a:fld>
            <a:endParaRPr lang="it-IT">
              <a:solidFill>
                <a:prstClr val="black">
                  <a:tint val="75000"/>
                </a:prstClr>
              </a:solidFill>
              <a:ea typeface="+mn-ea"/>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defTabSz="914400">
              <a:defRPr/>
            </a:pPr>
            <a:endParaRPr lang="it-IT">
              <a:solidFill>
                <a:prstClr val="black">
                  <a:tint val="75000"/>
                </a:prstClr>
              </a:solidFill>
              <a:ea typeface="+mn-ea"/>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defTabSz="914400">
              <a:defRPr/>
            </a:pPr>
            <a:fld id="{D6ED4BD3-48BB-4A41-9553-8B00BE6CCB5E}" type="slidenum">
              <a:rPr lang="it-IT">
                <a:solidFill>
                  <a:prstClr val="black">
                    <a:tint val="75000"/>
                  </a:prstClr>
                </a:solidFill>
                <a:ea typeface="+mn-ea"/>
              </a:rPr>
              <a:pPr defTabSz="914400">
                <a:defRPr/>
              </a:pPr>
              <a:t>‹N›</a:t>
            </a:fld>
            <a:endParaRPr lang="it-IT">
              <a:solidFill>
                <a:prstClr val="black">
                  <a:tint val="75000"/>
                </a:prstClr>
              </a:solidFill>
              <a:ea typeface="+mn-ea"/>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0000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698500"/>
            <a:ext cx="7772400" cy="8207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stile</a:t>
            </a:r>
          </a:p>
        </p:txBody>
      </p:sp>
      <p:sp>
        <p:nvSpPr>
          <p:cNvPr id="1027" name="Rectangle 3"/>
          <p:cNvSpPr>
            <a:spLocks noGrp="1" noChangeArrowheads="1"/>
          </p:cNvSpPr>
          <p:nvPr>
            <p:ph type="body" idx="1"/>
          </p:nvPr>
        </p:nvSpPr>
        <p:spPr bwMode="auto">
          <a:xfrm>
            <a:off x="457200" y="19050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pic>
        <p:nvPicPr>
          <p:cNvPr id="1028" name="Picture 7" descr="Immagine 5"/>
          <p:cNvPicPr>
            <a:picLocks noChangeAspect="1" noChangeArrowheads="1"/>
          </p:cNvPicPr>
          <p:nvPr userDrawn="1"/>
        </p:nvPicPr>
        <p:blipFill>
          <a:blip r:embed="rId13"/>
          <a:srcRect/>
          <a:stretch>
            <a:fillRect/>
          </a:stretch>
        </p:blipFill>
        <p:spPr bwMode="auto">
          <a:xfrm>
            <a:off x="228600" y="152400"/>
            <a:ext cx="762000" cy="650875"/>
          </a:xfrm>
          <a:prstGeom prst="rect">
            <a:avLst/>
          </a:prstGeom>
          <a:noFill/>
          <a:ln w="9525">
            <a:noFill/>
            <a:miter lim="800000"/>
            <a:headEnd/>
            <a:tailEnd/>
          </a:ln>
        </p:spPr>
      </p:pic>
      <p:pic>
        <p:nvPicPr>
          <p:cNvPr id="1029" name="Picture 8" descr="CHEST"/>
          <p:cNvPicPr>
            <a:picLocks noChangeAspect="1" noChangeArrowheads="1"/>
          </p:cNvPicPr>
          <p:nvPr userDrawn="1"/>
        </p:nvPicPr>
        <p:blipFill>
          <a:blip r:embed="rId14"/>
          <a:srcRect/>
          <a:stretch>
            <a:fillRect/>
          </a:stretch>
        </p:blipFill>
        <p:spPr bwMode="auto">
          <a:xfrm>
            <a:off x="7562850" y="414338"/>
            <a:ext cx="1387475" cy="390525"/>
          </a:xfrm>
          <a:prstGeom prst="rect">
            <a:avLst/>
          </a:prstGeom>
          <a:noFill/>
          <a:ln w="9525">
            <a:noFill/>
            <a:miter lim="800000"/>
            <a:headEnd/>
            <a:tailEnd/>
          </a:ln>
        </p:spPr>
      </p:pic>
      <p:sp>
        <p:nvSpPr>
          <p:cNvPr id="1030" name="Line 9"/>
          <p:cNvSpPr>
            <a:spLocks noChangeShapeType="1"/>
          </p:cNvSpPr>
          <p:nvPr userDrawn="1"/>
        </p:nvSpPr>
        <p:spPr bwMode="auto">
          <a:xfrm>
            <a:off x="990600" y="798513"/>
            <a:ext cx="6553200" cy="0"/>
          </a:xfrm>
          <a:prstGeom prst="line">
            <a:avLst/>
          </a:prstGeom>
          <a:noFill/>
          <a:ln w="9525">
            <a:solidFill>
              <a:schemeClr val="bg1"/>
            </a:solidFill>
            <a:round/>
            <a:headEnd/>
            <a:tailEnd/>
          </a:ln>
        </p:spPr>
        <p:txBody>
          <a:bodyPr wrap="none" anchor="ctr"/>
          <a:lstStyle/>
          <a:p>
            <a:pPr defTabSz="914400"/>
            <a:endParaRPr lang="it-IT" smtClean="0">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p:dissolve/>
  </p:transition>
  <p:txStyles>
    <p:titleStyle>
      <a:lvl1pPr algn="ctr" rtl="0" eaLnBrk="0" fontAlgn="base" hangingPunct="0">
        <a:spcBef>
          <a:spcPct val="0"/>
        </a:spcBef>
        <a:spcAft>
          <a:spcPct val="0"/>
        </a:spcAft>
        <a:defRPr sz="3200" b="1">
          <a:solidFill>
            <a:srgbClr val="FFFF00"/>
          </a:solidFill>
          <a:latin typeface="+mj-lt"/>
          <a:ea typeface="+mj-ea"/>
          <a:cs typeface="+mj-cs"/>
        </a:defRPr>
      </a:lvl1pPr>
      <a:lvl2pPr algn="ctr" rtl="0" eaLnBrk="0" fontAlgn="base" hangingPunct="0">
        <a:spcBef>
          <a:spcPct val="0"/>
        </a:spcBef>
        <a:spcAft>
          <a:spcPct val="0"/>
        </a:spcAft>
        <a:defRPr sz="3200" b="1">
          <a:solidFill>
            <a:srgbClr val="FFFF00"/>
          </a:solidFill>
          <a:latin typeface="Arial" pitchFamily="34" charset="0"/>
          <a:ea typeface="MS PGothic" pitchFamily="34" charset="-128"/>
        </a:defRPr>
      </a:lvl2pPr>
      <a:lvl3pPr algn="ctr" rtl="0" eaLnBrk="0" fontAlgn="base" hangingPunct="0">
        <a:spcBef>
          <a:spcPct val="0"/>
        </a:spcBef>
        <a:spcAft>
          <a:spcPct val="0"/>
        </a:spcAft>
        <a:defRPr sz="3200" b="1">
          <a:solidFill>
            <a:srgbClr val="FFFF00"/>
          </a:solidFill>
          <a:latin typeface="Arial" pitchFamily="34" charset="0"/>
          <a:ea typeface="MS PGothic" pitchFamily="34" charset="-128"/>
        </a:defRPr>
      </a:lvl3pPr>
      <a:lvl4pPr algn="ctr" rtl="0" eaLnBrk="0" fontAlgn="base" hangingPunct="0">
        <a:spcBef>
          <a:spcPct val="0"/>
        </a:spcBef>
        <a:spcAft>
          <a:spcPct val="0"/>
        </a:spcAft>
        <a:defRPr sz="3200" b="1">
          <a:solidFill>
            <a:srgbClr val="FFFF00"/>
          </a:solidFill>
          <a:latin typeface="Arial" pitchFamily="34" charset="0"/>
          <a:ea typeface="MS PGothic" pitchFamily="34" charset="-128"/>
        </a:defRPr>
      </a:lvl4pPr>
      <a:lvl5pPr algn="ctr" rtl="0" eaLnBrk="0" fontAlgn="base" hangingPunct="0">
        <a:spcBef>
          <a:spcPct val="0"/>
        </a:spcBef>
        <a:spcAft>
          <a:spcPct val="0"/>
        </a:spcAft>
        <a:defRPr sz="3200" b="1">
          <a:solidFill>
            <a:srgbClr val="FFFF00"/>
          </a:solidFill>
          <a:latin typeface="Arial" pitchFamily="34" charset="0"/>
          <a:ea typeface="MS PGothic" pitchFamily="34" charset="-128"/>
        </a:defRPr>
      </a:lvl5pPr>
      <a:lvl6pPr marL="457200" algn="ctr" rtl="0" fontAlgn="base">
        <a:spcBef>
          <a:spcPct val="0"/>
        </a:spcBef>
        <a:spcAft>
          <a:spcPct val="0"/>
        </a:spcAft>
        <a:defRPr sz="3200" b="1">
          <a:solidFill>
            <a:srgbClr val="FFFF00"/>
          </a:solidFill>
          <a:latin typeface="Arial" pitchFamily="34" charset="0"/>
          <a:ea typeface="MS PGothic" pitchFamily="34" charset="-128"/>
        </a:defRPr>
      </a:lvl6pPr>
      <a:lvl7pPr marL="914400" algn="ctr" rtl="0" fontAlgn="base">
        <a:spcBef>
          <a:spcPct val="0"/>
        </a:spcBef>
        <a:spcAft>
          <a:spcPct val="0"/>
        </a:spcAft>
        <a:defRPr sz="3200" b="1">
          <a:solidFill>
            <a:srgbClr val="FFFF00"/>
          </a:solidFill>
          <a:latin typeface="Arial" pitchFamily="34" charset="0"/>
          <a:ea typeface="MS PGothic" pitchFamily="34" charset="-128"/>
        </a:defRPr>
      </a:lvl7pPr>
      <a:lvl8pPr marL="1371600" algn="ctr" rtl="0" fontAlgn="base">
        <a:spcBef>
          <a:spcPct val="0"/>
        </a:spcBef>
        <a:spcAft>
          <a:spcPct val="0"/>
        </a:spcAft>
        <a:defRPr sz="3200" b="1">
          <a:solidFill>
            <a:srgbClr val="FFFF00"/>
          </a:solidFill>
          <a:latin typeface="Arial" pitchFamily="34" charset="0"/>
          <a:ea typeface="MS PGothic" pitchFamily="34" charset="-128"/>
        </a:defRPr>
      </a:lvl8pPr>
      <a:lvl9pPr marL="1828800" algn="ctr" rtl="0" fontAlgn="base">
        <a:spcBef>
          <a:spcPct val="0"/>
        </a:spcBef>
        <a:spcAft>
          <a:spcPct val="0"/>
        </a:spcAft>
        <a:defRPr sz="3200" b="1">
          <a:solidFill>
            <a:srgbClr val="FFFF00"/>
          </a:solidFill>
          <a:latin typeface="Arial" pitchFamily="34" charset="0"/>
          <a:ea typeface="MS PGothic" pitchFamily="34" charset="-128"/>
        </a:defRPr>
      </a:lvl9pPr>
    </p:titleStyle>
    <p:bodyStyle>
      <a:lvl1pPr marL="342900" indent="-342900" algn="l" rtl="0" eaLnBrk="0" fontAlgn="base" hangingPunct="0">
        <a:spcBef>
          <a:spcPct val="30000"/>
        </a:spcBef>
        <a:spcAft>
          <a:spcPct val="0"/>
        </a:spcAft>
        <a:buClr>
          <a:srgbClr val="FFFF00"/>
        </a:buClr>
        <a:buChar char="•"/>
        <a:defRPr sz="2800">
          <a:solidFill>
            <a:schemeClr val="bg1"/>
          </a:solidFill>
          <a:latin typeface="+mn-lt"/>
          <a:ea typeface="+mn-ea"/>
          <a:cs typeface="+mn-cs"/>
        </a:defRPr>
      </a:lvl1pPr>
      <a:lvl2pPr marL="742950" indent="-285750" algn="l" rtl="0" eaLnBrk="0" fontAlgn="base" hangingPunct="0">
        <a:spcBef>
          <a:spcPct val="30000"/>
        </a:spcBef>
        <a:spcAft>
          <a:spcPct val="0"/>
        </a:spcAft>
        <a:buChar char="–"/>
        <a:defRPr sz="2400">
          <a:solidFill>
            <a:schemeClr val="bg1"/>
          </a:solidFill>
          <a:latin typeface="+mn-lt"/>
          <a:ea typeface="+mn-ea"/>
        </a:defRPr>
      </a:lvl2pPr>
      <a:lvl3pPr marL="1143000" indent="-228600" algn="l" rtl="0" eaLnBrk="0" fontAlgn="base" hangingPunct="0">
        <a:spcBef>
          <a:spcPct val="30000"/>
        </a:spcBef>
        <a:spcAft>
          <a:spcPct val="0"/>
        </a:spcAft>
        <a:buChar char="•"/>
        <a:defRPr sz="2000">
          <a:solidFill>
            <a:schemeClr val="bg1"/>
          </a:solidFill>
          <a:latin typeface="+mn-lt"/>
          <a:ea typeface="+mn-ea"/>
        </a:defRPr>
      </a:lvl3pPr>
      <a:lvl4pPr marL="1600200" indent="-228600" algn="l" rtl="0" eaLnBrk="0" fontAlgn="base" hangingPunct="0">
        <a:spcBef>
          <a:spcPct val="30000"/>
        </a:spcBef>
        <a:spcAft>
          <a:spcPct val="0"/>
        </a:spcAft>
        <a:buChar char="–"/>
        <a:defRPr sz="2000">
          <a:solidFill>
            <a:schemeClr val="bg1"/>
          </a:solidFill>
          <a:latin typeface="+mn-lt"/>
          <a:ea typeface="+mn-ea"/>
        </a:defRPr>
      </a:lvl4pPr>
      <a:lvl5pPr marL="2057400" indent="-228600" algn="l" rtl="0" eaLnBrk="0" fontAlgn="base" hangingPunct="0">
        <a:spcBef>
          <a:spcPct val="30000"/>
        </a:spcBef>
        <a:spcAft>
          <a:spcPct val="0"/>
        </a:spcAft>
        <a:buChar char="»"/>
        <a:defRPr sz="2000">
          <a:solidFill>
            <a:schemeClr val="bg1"/>
          </a:solidFill>
          <a:latin typeface="+mn-lt"/>
          <a:ea typeface="+mn-ea"/>
        </a:defRPr>
      </a:lvl5pPr>
      <a:lvl6pPr marL="2514600" indent="-228600" algn="l" rtl="0" fontAlgn="base">
        <a:spcBef>
          <a:spcPct val="30000"/>
        </a:spcBef>
        <a:spcAft>
          <a:spcPct val="0"/>
        </a:spcAft>
        <a:buChar char="»"/>
        <a:defRPr sz="2000">
          <a:solidFill>
            <a:schemeClr val="bg1"/>
          </a:solidFill>
          <a:latin typeface="+mn-lt"/>
          <a:ea typeface="+mn-ea"/>
        </a:defRPr>
      </a:lvl6pPr>
      <a:lvl7pPr marL="2971800" indent="-228600" algn="l" rtl="0" fontAlgn="base">
        <a:spcBef>
          <a:spcPct val="30000"/>
        </a:spcBef>
        <a:spcAft>
          <a:spcPct val="0"/>
        </a:spcAft>
        <a:buChar char="»"/>
        <a:defRPr sz="2000">
          <a:solidFill>
            <a:schemeClr val="bg1"/>
          </a:solidFill>
          <a:latin typeface="+mn-lt"/>
          <a:ea typeface="+mn-ea"/>
        </a:defRPr>
      </a:lvl7pPr>
      <a:lvl8pPr marL="3429000" indent="-228600" algn="l" rtl="0" fontAlgn="base">
        <a:spcBef>
          <a:spcPct val="30000"/>
        </a:spcBef>
        <a:spcAft>
          <a:spcPct val="0"/>
        </a:spcAft>
        <a:buChar char="»"/>
        <a:defRPr sz="2000">
          <a:solidFill>
            <a:schemeClr val="bg1"/>
          </a:solidFill>
          <a:latin typeface="+mn-lt"/>
          <a:ea typeface="+mn-ea"/>
        </a:defRPr>
      </a:lvl8pPr>
      <a:lvl9pPr marL="3886200" indent="-228600" algn="l" rtl="0" fontAlgn="base">
        <a:spcBef>
          <a:spcPct val="30000"/>
        </a:spcBef>
        <a:spcAft>
          <a:spcPct val="0"/>
        </a:spcAft>
        <a:buChar char="»"/>
        <a:defRPr sz="2000">
          <a:solidFill>
            <a:schemeClr val="bg1"/>
          </a:solidFill>
          <a:latin typeface="+mn-lt"/>
          <a:ea typeface="+mn-ea"/>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fontAlgn="auto">
              <a:spcBef>
                <a:spcPts val="0"/>
              </a:spcBef>
              <a:spcAft>
                <a:spcPts val="0"/>
              </a:spcAft>
            </a:pPr>
            <a:fld id="{2B4845EF-A724-4085-9152-8C41966E4539}" type="datetimeFigureOut">
              <a:rPr lang="it-IT" smtClean="0">
                <a:solidFill>
                  <a:prstClr val="black">
                    <a:tint val="75000"/>
                  </a:prstClr>
                </a:solidFill>
                <a:latin typeface="Calibri"/>
              </a:rPr>
              <a:pPr defTabSz="914400" fontAlgn="auto">
                <a:spcBef>
                  <a:spcPts val="0"/>
                </a:spcBef>
                <a:spcAft>
                  <a:spcPts val="0"/>
                </a:spcAft>
              </a:pPr>
              <a:t>16/10/2015</a:t>
            </a:fld>
            <a:endParaRPr lang="it-IT">
              <a:solidFill>
                <a:prstClr val="black">
                  <a:tint val="75000"/>
                </a:prstClr>
              </a:solidFill>
              <a:latin typeface="Calibri"/>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fontAlgn="auto">
              <a:spcBef>
                <a:spcPts val="0"/>
              </a:spcBef>
              <a:spcAft>
                <a:spcPts val="0"/>
              </a:spcAft>
            </a:pPr>
            <a:endParaRPr lang="it-IT">
              <a:solidFill>
                <a:prstClr val="black">
                  <a:tint val="75000"/>
                </a:prstClr>
              </a:solidFill>
              <a:latin typeface="Calibri"/>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fontAlgn="auto">
              <a:spcBef>
                <a:spcPts val="0"/>
              </a:spcBef>
              <a:spcAft>
                <a:spcPts val="0"/>
              </a:spcAft>
            </a:pPr>
            <a:fld id="{77DADA4A-F180-4A76-BDA6-EAF3D34E987E}" type="slidenum">
              <a:rPr lang="it-IT" smtClean="0">
                <a:solidFill>
                  <a:prstClr val="black">
                    <a:tint val="75000"/>
                  </a:prstClr>
                </a:solidFill>
                <a:latin typeface="Calibri"/>
              </a:rPr>
              <a:pPr defTabSz="914400" fontAlgn="auto">
                <a:spcBef>
                  <a:spcPts val="0"/>
                </a:spcBef>
                <a:spcAft>
                  <a:spcPts val="0"/>
                </a:spcAft>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11860889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3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wmf"/><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stretch>
            <a:fillRect/>
          </a:stretch>
        </p:blipFill>
        <p:spPr>
          <a:xfrm>
            <a:off x="303896" y="235855"/>
            <a:ext cx="3768246" cy="1894922"/>
          </a:xfrm>
          <a:prstGeom prst="rect">
            <a:avLst/>
          </a:prstGeom>
        </p:spPr>
      </p:pic>
      <p:pic>
        <p:nvPicPr>
          <p:cNvPr id="7" name="Immagine 6"/>
          <p:cNvPicPr>
            <a:picLocks noChangeAspect="1"/>
          </p:cNvPicPr>
          <p:nvPr/>
        </p:nvPicPr>
        <p:blipFill>
          <a:blip r:embed="rId3"/>
          <a:stretch>
            <a:fillRect/>
          </a:stretch>
        </p:blipFill>
        <p:spPr>
          <a:xfrm>
            <a:off x="680204" y="2383964"/>
            <a:ext cx="7783591" cy="1368144"/>
          </a:xfrm>
          <a:prstGeom prst="rect">
            <a:avLst/>
          </a:prstGeom>
        </p:spPr>
      </p:pic>
      <p:pic>
        <p:nvPicPr>
          <p:cNvPr id="8" name="Immagine 7"/>
          <p:cNvPicPr>
            <a:picLocks noChangeAspect="1"/>
          </p:cNvPicPr>
          <p:nvPr/>
        </p:nvPicPr>
        <p:blipFill>
          <a:blip r:embed="rId4"/>
          <a:stretch>
            <a:fillRect/>
          </a:stretch>
        </p:blipFill>
        <p:spPr>
          <a:xfrm>
            <a:off x="195940" y="4173203"/>
            <a:ext cx="5812971" cy="2126000"/>
          </a:xfrm>
          <a:prstGeom prst="rect">
            <a:avLst/>
          </a:prstGeom>
        </p:spPr>
      </p:pic>
      <p:pic>
        <p:nvPicPr>
          <p:cNvPr id="9" name="Immagine 8"/>
          <p:cNvPicPr>
            <a:picLocks noChangeAspect="1"/>
          </p:cNvPicPr>
          <p:nvPr/>
        </p:nvPicPr>
        <p:blipFill>
          <a:blip r:embed="rId5"/>
          <a:stretch>
            <a:fillRect/>
          </a:stretch>
        </p:blipFill>
        <p:spPr>
          <a:xfrm>
            <a:off x="6831680" y="1105619"/>
            <a:ext cx="1790700" cy="857250"/>
          </a:xfrm>
          <a:prstGeom prst="rect">
            <a:avLst/>
          </a:prstGeom>
        </p:spPr>
      </p:pic>
      <p:pic>
        <p:nvPicPr>
          <p:cNvPr id="10" name="Immagine 9"/>
          <p:cNvPicPr>
            <a:picLocks noChangeAspect="1"/>
          </p:cNvPicPr>
          <p:nvPr/>
        </p:nvPicPr>
        <p:blipFill>
          <a:blip r:embed="rId6"/>
          <a:stretch>
            <a:fillRect/>
          </a:stretch>
        </p:blipFill>
        <p:spPr>
          <a:xfrm>
            <a:off x="4408714" y="326066"/>
            <a:ext cx="1714500" cy="1714500"/>
          </a:xfrm>
          <a:prstGeom prst="rect">
            <a:avLst/>
          </a:prstGeom>
        </p:spPr>
      </p:pic>
      <p:sp>
        <p:nvSpPr>
          <p:cNvPr id="12" name="Rettangolo 11"/>
          <p:cNvSpPr/>
          <p:nvPr/>
        </p:nvSpPr>
        <p:spPr>
          <a:xfrm>
            <a:off x="6057893" y="5029200"/>
            <a:ext cx="3020785" cy="12700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solidFill>
                  <a:schemeClr val="tx2"/>
                </a:solidFill>
              </a:rPr>
              <a:t>Dr.Domenico</a:t>
            </a:r>
            <a:r>
              <a:rPr lang="it-IT" dirty="0" smtClean="0">
                <a:solidFill>
                  <a:schemeClr val="tx2"/>
                </a:solidFill>
              </a:rPr>
              <a:t> </a:t>
            </a:r>
            <a:r>
              <a:rPr lang="it-IT" dirty="0" err="1" smtClean="0">
                <a:solidFill>
                  <a:schemeClr val="tx2"/>
                </a:solidFill>
              </a:rPr>
              <a:t>Ghisleri</a:t>
            </a:r>
            <a:endParaRPr lang="it-IT" dirty="0" smtClean="0">
              <a:solidFill>
                <a:schemeClr val="tx2"/>
              </a:solidFill>
            </a:endParaRPr>
          </a:p>
          <a:p>
            <a:pPr algn="ctr"/>
            <a:r>
              <a:rPr lang="it-IT" dirty="0" smtClean="0">
                <a:solidFill>
                  <a:schemeClr val="tx2"/>
                </a:solidFill>
              </a:rPr>
              <a:t>Medico di Medicina </a:t>
            </a:r>
            <a:r>
              <a:rPr lang="it-IT" dirty="0">
                <a:solidFill>
                  <a:schemeClr val="tx2"/>
                </a:solidFill>
              </a:rPr>
              <a:t>G</a:t>
            </a:r>
            <a:r>
              <a:rPr lang="it-IT" dirty="0" smtClean="0">
                <a:solidFill>
                  <a:schemeClr val="tx2"/>
                </a:solidFill>
              </a:rPr>
              <a:t>enerale</a:t>
            </a:r>
            <a:endParaRPr lang="it-IT" dirty="0">
              <a:solidFill>
                <a:schemeClr val="tx2"/>
              </a:solidFill>
            </a:endParaRPr>
          </a:p>
        </p:txBody>
      </p:sp>
    </p:spTree>
    <p:extLst>
      <p:ext uri="{BB962C8B-B14F-4D97-AF65-F5344CB8AC3E}">
        <p14:creationId xmlns:p14="http://schemas.microsoft.com/office/powerpoint/2010/main" val="472910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3203576" y="1268413"/>
            <a:ext cx="3889375" cy="369316"/>
          </a:xfrm>
          <a:prstGeom prst="rect">
            <a:avLst/>
          </a:prstGeom>
          <a:noFill/>
          <a:ln w="9525">
            <a:noFill/>
            <a:miter lim="800000"/>
            <a:headEnd/>
            <a:tailEnd/>
          </a:ln>
        </p:spPr>
        <p:txBody>
          <a:bodyPr lIns="91424" tIns="45712" rIns="91424" bIns="45712">
            <a:spAutoFit/>
          </a:bodyPr>
          <a:lstStyle/>
          <a:p>
            <a:pPr>
              <a:spcBef>
                <a:spcPct val="50000"/>
              </a:spcBef>
            </a:pPr>
            <a:endParaRPr lang="it-IT"/>
          </a:p>
        </p:txBody>
      </p:sp>
      <p:pic>
        <p:nvPicPr>
          <p:cNvPr id="142340" name="Picture 4"/>
          <p:cNvPicPr>
            <a:picLocks noChangeAspect="1" noChangeArrowheads="1"/>
          </p:cNvPicPr>
          <p:nvPr/>
        </p:nvPicPr>
        <p:blipFill>
          <a:blip r:embed="rId3" cstate="print"/>
          <a:srcRect/>
          <a:stretch>
            <a:fillRect/>
          </a:stretch>
        </p:blipFill>
        <p:spPr bwMode="auto">
          <a:xfrm>
            <a:off x="1177678" y="0"/>
            <a:ext cx="5132387" cy="6858000"/>
          </a:xfrm>
          <a:prstGeom prst="rect">
            <a:avLst/>
          </a:prstGeom>
          <a:noFill/>
          <a:ln w="9525">
            <a:solidFill>
              <a:schemeClr val="accent1"/>
            </a:solidFill>
            <a:miter lim="800000"/>
            <a:headEnd/>
            <a:tailEnd/>
          </a:ln>
          <a:effectLst/>
        </p:spPr>
      </p:pic>
      <p:sp>
        <p:nvSpPr>
          <p:cNvPr id="5" name="CasellaDiTesto 4"/>
          <p:cNvSpPr txBox="1"/>
          <p:nvPr/>
        </p:nvSpPr>
        <p:spPr>
          <a:xfrm>
            <a:off x="4822357" y="65312"/>
            <a:ext cx="838691" cy="400110"/>
          </a:xfrm>
          <a:prstGeom prst="rect">
            <a:avLst/>
          </a:prstGeom>
          <a:noFill/>
        </p:spPr>
        <p:txBody>
          <a:bodyPr wrap="none" rtlCol="0">
            <a:spAutoFit/>
          </a:bodyPr>
          <a:lstStyle/>
          <a:p>
            <a:r>
              <a:rPr lang="it-IT" sz="2000" b="1" dirty="0" smtClean="0">
                <a:solidFill>
                  <a:srgbClr val="FF0066"/>
                </a:solidFill>
                <a:latin typeface="Arial Black" pitchFamily="34" charset="0"/>
              </a:rPr>
              <a:t>(5 A)</a:t>
            </a:r>
            <a:endParaRPr lang="it-IT" sz="2000" b="1" dirty="0">
              <a:solidFill>
                <a:srgbClr val="FF0066"/>
              </a:solidFill>
              <a:latin typeface="Arial Black" pitchFamily="34" charset="0"/>
            </a:endParaRPr>
          </a:p>
        </p:txBody>
      </p:sp>
      <p:sp>
        <p:nvSpPr>
          <p:cNvPr id="6" name="CasellaDiTesto 5"/>
          <p:cNvSpPr txBox="1"/>
          <p:nvPr/>
        </p:nvSpPr>
        <p:spPr>
          <a:xfrm>
            <a:off x="6952402" y="1148667"/>
            <a:ext cx="1678858" cy="523220"/>
          </a:xfrm>
          <a:prstGeom prst="rect">
            <a:avLst/>
          </a:prstGeom>
          <a:solidFill>
            <a:srgbClr val="FFFF00"/>
          </a:solidFill>
          <a:ln>
            <a:solidFill>
              <a:schemeClr val="tx1"/>
            </a:solidFill>
          </a:ln>
        </p:spPr>
        <p:txBody>
          <a:bodyPr wrap="none" rtlCol="0">
            <a:spAutoFit/>
          </a:bodyPr>
          <a:lstStyle/>
          <a:p>
            <a:pPr algn="ctr"/>
            <a:r>
              <a:rPr lang="it-IT" sz="2800" b="1" dirty="0" smtClean="0"/>
              <a:t>CRITICITA’</a:t>
            </a:r>
            <a:endParaRPr lang="it-IT" sz="2800" b="1" dirty="0"/>
          </a:p>
        </p:txBody>
      </p:sp>
      <p:sp>
        <p:nvSpPr>
          <p:cNvPr id="7" name="CasellaDiTesto 6"/>
          <p:cNvSpPr txBox="1"/>
          <p:nvPr/>
        </p:nvSpPr>
        <p:spPr>
          <a:xfrm>
            <a:off x="6959417" y="2433935"/>
            <a:ext cx="1685974" cy="830997"/>
          </a:xfrm>
          <a:prstGeom prst="rect">
            <a:avLst/>
          </a:prstGeom>
          <a:solidFill>
            <a:srgbClr val="FFFF00"/>
          </a:solidFill>
          <a:ln>
            <a:solidFill>
              <a:schemeClr val="tx1"/>
            </a:solidFill>
          </a:ln>
        </p:spPr>
        <p:txBody>
          <a:bodyPr wrap="none" rtlCol="0">
            <a:spAutoFit/>
          </a:bodyPr>
          <a:lstStyle/>
          <a:p>
            <a:pPr algn="ctr"/>
            <a:r>
              <a:rPr lang="it-IT" sz="2400" b="1" dirty="0" smtClean="0"/>
              <a:t>Conoscenza</a:t>
            </a:r>
          </a:p>
          <a:p>
            <a:pPr algn="ctr"/>
            <a:r>
              <a:rPr lang="it-IT" sz="2400" b="1" dirty="0" smtClean="0"/>
              <a:t>modello 5A</a:t>
            </a:r>
            <a:endParaRPr lang="it-IT" sz="2400" b="1" dirty="0"/>
          </a:p>
        </p:txBody>
      </p:sp>
      <p:sp>
        <p:nvSpPr>
          <p:cNvPr id="8" name="CasellaDiTesto 7"/>
          <p:cNvSpPr txBox="1"/>
          <p:nvPr/>
        </p:nvSpPr>
        <p:spPr>
          <a:xfrm>
            <a:off x="7074048" y="4012370"/>
            <a:ext cx="1478482" cy="646331"/>
          </a:xfrm>
          <a:prstGeom prst="rect">
            <a:avLst/>
          </a:prstGeom>
          <a:ln/>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it-IT" sz="3600" b="1" dirty="0" smtClean="0"/>
              <a:t>Tempo</a:t>
            </a:r>
            <a:endParaRPr lang="it-IT" sz="3600" b="1" dirty="0"/>
          </a:p>
        </p:txBody>
      </p:sp>
      <p:sp>
        <p:nvSpPr>
          <p:cNvPr id="9" name="Freccia in giù 8"/>
          <p:cNvSpPr/>
          <p:nvPr/>
        </p:nvSpPr>
        <p:spPr>
          <a:xfrm>
            <a:off x="7717972" y="1730078"/>
            <a:ext cx="163286" cy="6711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in giù 9"/>
          <p:cNvSpPr/>
          <p:nvPr/>
        </p:nvSpPr>
        <p:spPr>
          <a:xfrm>
            <a:off x="7728854" y="3297658"/>
            <a:ext cx="163286" cy="6711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05493" y="706916"/>
            <a:ext cx="8318500" cy="1216433"/>
          </a:xfrm>
          <a:solidFill>
            <a:schemeClr val="accent1">
              <a:lumMod val="20000"/>
              <a:lumOff val="80000"/>
            </a:schemeClr>
          </a:solidFill>
          <a:ln>
            <a:solidFill>
              <a:schemeClr val="tx1"/>
            </a:solidFill>
          </a:ln>
        </p:spPr>
        <p:txBody>
          <a:bodyPr>
            <a:noAutofit/>
          </a:bodyPr>
          <a:lstStyle/>
          <a:p>
            <a:pPr algn="l" eaLnBrk="1" hangingPunct="1">
              <a:defRPr/>
            </a:pPr>
            <a:r>
              <a:rPr lang="it-IT" sz="3400" b="1" dirty="0"/>
              <a:t>Fumo: approccio in termini di popolazione</a:t>
            </a:r>
            <a:r>
              <a:rPr lang="it-IT" sz="3200" b="1" i="1" dirty="0">
                <a:solidFill>
                  <a:srgbClr val="FFFF00"/>
                </a:solidFill>
                <a:effectLst>
                  <a:outerShdw blurRad="38100" dist="38100" dir="2700000" algn="tl">
                    <a:srgbClr val="000000">
                      <a:alpha val="43137"/>
                    </a:srgbClr>
                  </a:outerShdw>
                </a:effectLst>
              </a:rPr>
              <a:t/>
            </a:r>
            <a:br>
              <a:rPr lang="it-IT" sz="3200" b="1" i="1" dirty="0">
                <a:solidFill>
                  <a:srgbClr val="FFFF00"/>
                </a:solidFill>
                <a:effectLst>
                  <a:outerShdw blurRad="38100" dist="38100" dir="2700000" algn="tl">
                    <a:srgbClr val="000000">
                      <a:alpha val="43137"/>
                    </a:srgbClr>
                  </a:outerShdw>
                </a:effectLst>
              </a:rPr>
            </a:br>
            <a:r>
              <a:rPr lang="it-IT" sz="3200" b="1" dirty="0">
                <a:solidFill>
                  <a:schemeClr val="tx1"/>
                </a:solidFill>
              </a:rPr>
              <a:t>Carichi di lavoro per 1500 assistiti</a:t>
            </a:r>
          </a:p>
        </p:txBody>
      </p:sp>
      <p:sp>
        <p:nvSpPr>
          <p:cNvPr id="30723" name="Rectangle 3"/>
          <p:cNvSpPr>
            <a:spLocks noGrp="1" noChangeArrowheads="1"/>
          </p:cNvSpPr>
          <p:nvPr>
            <p:ph type="body" idx="1"/>
          </p:nvPr>
        </p:nvSpPr>
        <p:spPr>
          <a:xfrm>
            <a:off x="405493" y="2124368"/>
            <a:ext cx="8318500" cy="2502061"/>
          </a:xfrm>
          <a:solidFill>
            <a:srgbClr val="FFFF00"/>
          </a:solidFill>
          <a:ln>
            <a:solidFill>
              <a:schemeClr val="tx2"/>
            </a:solidFill>
          </a:ln>
        </p:spPr>
        <p:txBody>
          <a:bodyPr>
            <a:normAutofit/>
          </a:bodyPr>
          <a:lstStyle/>
          <a:p>
            <a:pPr eaLnBrk="1" hangingPunct="1">
              <a:buNone/>
            </a:pPr>
            <a:r>
              <a:rPr lang="it-IT" u="sng" dirty="0" smtClean="0"/>
              <a:t>Fornire solo l’ </a:t>
            </a:r>
            <a:r>
              <a:rPr lang="it-IT" b="1" u="sng" dirty="0" smtClean="0"/>
              <a:t>avviso minimo</a:t>
            </a:r>
            <a:r>
              <a:rPr lang="it-IT" u="sng" dirty="0" smtClean="0"/>
              <a:t> ad ogni fumatore</a:t>
            </a:r>
          </a:p>
          <a:p>
            <a:pPr eaLnBrk="1" hangingPunct="1"/>
            <a:r>
              <a:rPr lang="it-IT" dirty="0" smtClean="0"/>
              <a:t>Tempo necessario: </a:t>
            </a:r>
            <a:r>
              <a:rPr lang="it-IT" b="1" dirty="0" smtClean="0"/>
              <a:t>3 min/assistito </a:t>
            </a:r>
            <a:r>
              <a:rPr lang="it-IT" dirty="0" smtClean="0"/>
              <a:t>circa</a:t>
            </a:r>
          </a:p>
          <a:p>
            <a:pPr eaLnBrk="1" hangingPunct="1"/>
            <a:r>
              <a:rPr lang="it-IT" dirty="0" smtClean="0"/>
              <a:t>Tempo totale per 330 assistiti = </a:t>
            </a:r>
            <a:r>
              <a:rPr lang="it-IT" b="1" dirty="0" smtClean="0"/>
              <a:t>975 min </a:t>
            </a:r>
            <a:r>
              <a:rPr lang="it-IT" dirty="0" smtClean="0"/>
              <a:t>= </a:t>
            </a:r>
            <a:r>
              <a:rPr lang="it-IT" b="1" dirty="0" smtClean="0"/>
              <a:t>16 ore </a:t>
            </a:r>
            <a:r>
              <a:rPr lang="it-IT" dirty="0" smtClean="0"/>
              <a:t>circa = 4 ore al giorno per 4 giorni </a:t>
            </a:r>
          </a:p>
        </p:txBody>
      </p:sp>
      <p:sp>
        <p:nvSpPr>
          <p:cNvPr id="6" name="CasellaDiTesto 5"/>
          <p:cNvSpPr txBox="1"/>
          <p:nvPr/>
        </p:nvSpPr>
        <p:spPr>
          <a:xfrm>
            <a:off x="0" y="4920343"/>
            <a:ext cx="9127101" cy="461665"/>
          </a:xfrm>
          <a:prstGeom prst="rect">
            <a:avLst/>
          </a:prstGeom>
          <a:solidFill>
            <a:srgbClr val="C00000"/>
          </a:solidFill>
          <a:ln>
            <a:solidFill>
              <a:schemeClr val="tx1"/>
            </a:solidFill>
          </a:ln>
        </p:spPr>
        <p:txBody>
          <a:bodyPr wrap="square" rtlCol="0">
            <a:spAutoFit/>
          </a:bodyPr>
          <a:lstStyle/>
          <a:p>
            <a:pPr algn="ctr"/>
            <a:r>
              <a:rPr lang="it-IT" sz="2400" b="1" dirty="0" smtClean="0">
                <a:solidFill>
                  <a:schemeClr val="bg1"/>
                </a:solidFill>
              </a:rPr>
              <a:t>Consiglio prevenzione fumo in adolescenti non ancora fumatori: 1 min</a:t>
            </a:r>
            <a:endParaRPr lang="it-IT" sz="2400" b="1" dirty="0">
              <a:solidFill>
                <a:schemeClr val="bg1"/>
              </a:solidFill>
            </a:endParaRPr>
          </a:p>
        </p:txBody>
      </p:sp>
    </p:spTree>
    <p:extLst>
      <p:ext uri="{BB962C8B-B14F-4D97-AF65-F5344CB8AC3E}">
        <p14:creationId xmlns:p14="http://schemas.microsoft.com/office/powerpoint/2010/main" val="419457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ln/>
        </p:spPr>
        <p:style>
          <a:lnRef idx="1">
            <a:schemeClr val="dk1"/>
          </a:lnRef>
          <a:fillRef idx="2">
            <a:schemeClr val="dk1"/>
          </a:fillRef>
          <a:effectRef idx="1">
            <a:schemeClr val="dk1"/>
          </a:effectRef>
          <a:fontRef idx="minor">
            <a:schemeClr val="dk1"/>
          </a:fontRef>
        </p:style>
        <p:txBody>
          <a:bodyPr/>
          <a:lstStyle/>
          <a:p>
            <a:r>
              <a:rPr lang="it-IT" b="1" dirty="0" smtClean="0"/>
              <a:t>Diagnosi </a:t>
            </a:r>
            <a:endParaRPr lang="it-IT" b="1" dirty="0"/>
          </a:p>
        </p:txBody>
      </p:sp>
      <p:grpSp>
        <p:nvGrpSpPr>
          <p:cNvPr id="4" name="Gruppo 3"/>
          <p:cNvGrpSpPr/>
          <p:nvPr/>
        </p:nvGrpSpPr>
        <p:grpSpPr>
          <a:xfrm>
            <a:off x="395536" y="2492897"/>
            <a:ext cx="2664296" cy="2520280"/>
            <a:chOff x="2449467" y="1348278"/>
            <a:chExt cx="2445881" cy="2831385"/>
          </a:xfrm>
        </p:grpSpPr>
        <p:sp>
          <p:nvSpPr>
            <p:cNvPr id="5" name="Rettangolo 4"/>
            <p:cNvSpPr/>
            <p:nvPr/>
          </p:nvSpPr>
          <p:spPr>
            <a:xfrm>
              <a:off x="2449467" y="1348278"/>
              <a:ext cx="2445881" cy="283138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p:spPr>
          <p:style>
            <a:lnRef idx="0">
              <a:schemeClr val="accent1"/>
            </a:lnRef>
            <a:fillRef idx="3">
              <a:schemeClr val="accent1"/>
            </a:fillRef>
            <a:effectRef idx="3">
              <a:schemeClr val="accent1"/>
            </a:effectRef>
            <a:fontRef idx="minor">
              <a:schemeClr val="lt1"/>
            </a:fontRef>
          </p:style>
        </p:sp>
        <p:sp>
          <p:nvSpPr>
            <p:cNvPr id="6" name="Rettangolo 5"/>
            <p:cNvSpPr/>
            <p:nvPr/>
          </p:nvSpPr>
          <p:spPr>
            <a:xfrm>
              <a:off x="2449467" y="1531726"/>
              <a:ext cx="2407125" cy="24482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t" anchorCtr="0">
              <a:noAutofit/>
            </a:bodyPr>
            <a:lstStyle/>
            <a:p>
              <a:pPr defTabSz="889000" fontAlgn="auto">
                <a:lnSpc>
                  <a:spcPct val="90000"/>
                </a:lnSpc>
                <a:spcAft>
                  <a:spcPct val="35000"/>
                </a:spcAft>
              </a:pPr>
              <a:endParaRPr lang="it-IT" dirty="0" smtClean="0">
                <a:solidFill>
                  <a:prstClr val="white"/>
                </a:solidFill>
              </a:endParaRPr>
            </a:p>
            <a:p>
              <a:pPr defTabSz="889000" fontAlgn="auto">
                <a:lnSpc>
                  <a:spcPct val="90000"/>
                </a:lnSpc>
                <a:spcAft>
                  <a:spcPct val="35000"/>
                </a:spcAft>
              </a:pPr>
              <a:r>
                <a:rPr lang="it-IT" sz="2000" b="1" dirty="0" smtClean="0">
                  <a:solidFill>
                    <a:prstClr val="white"/>
                  </a:solidFill>
                </a:rPr>
                <a:t>- Sospetto diagnostico</a:t>
              </a:r>
            </a:p>
            <a:p>
              <a:pPr defTabSz="889000" fontAlgn="auto">
                <a:lnSpc>
                  <a:spcPct val="90000"/>
                </a:lnSpc>
                <a:spcAft>
                  <a:spcPct val="35000"/>
                </a:spcAft>
              </a:pPr>
              <a:r>
                <a:rPr lang="it-IT" sz="2000" b="1" dirty="0" smtClean="0">
                  <a:solidFill>
                    <a:prstClr val="white"/>
                  </a:solidFill>
                </a:rPr>
                <a:t>- Spirometria</a:t>
              </a:r>
            </a:p>
            <a:p>
              <a:pPr defTabSz="889000" fontAlgn="auto">
                <a:lnSpc>
                  <a:spcPct val="90000"/>
                </a:lnSpc>
                <a:spcAft>
                  <a:spcPct val="35000"/>
                </a:spcAft>
              </a:pPr>
              <a:r>
                <a:rPr lang="it-IT" sz="2000" b="1" dirty="0" smtClean="0">
                  <a:solidFill>
                    <a:prstClr val="white"/>
                  </a:solidFill>
                </a:rPr>
                <a:t>- Altri accertamenti</a:t>
              </a:r>
            </a:p>
            <a:p>
              <a:pPr defTabSz="889000" fontAlgn="auto">
                <a:lnSpc>
                  <a:spcPct val="90000"/>
                </a:lnSpc>
                <a:spcAft>
                  <a:spcPct val="35000"/>
                </a:spcAft>
                <a:buFontTx/>
                <a:buChar char="-"/>
              </a:pPr>
              <a:r>
                <a:rPr lang="it-IT" sz="2000" b="1" dirty="0" smtClean="0">
                  <a:solidFill>
                    <a:prstClr val="white"/>
                  </a:solidFill>
                </a:rPr>
                <a:t>Consulenza specialista </a:t>
              </a:r>
              <a:endParaRPr lang="it-IT" sz="2000" b="1" dirty="0">
                <a:solidFill>
                  <a:prstClr val="white"/>
                </a:solidFill>
              </a:endParaRPr>
            </a:p>
          </p:txBody>
        </p:sp>
      </p:grpSp>
      <p:sp>
        <p:nvSpPr>
          <p:cNvPr id="7" name="CasellaDiTesto 6"/>
          <p:cNvSpPr txBox="1"/>
          <p:nvPr/>
        </p:nvSpPr>
        <p:spPr>
          <a:xfrm>
            <a:off x="3779912" y="1988840"/>
            <a:ext cx="4582216" cy="369332"/>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Questionario BPCO pazienti &gt;40 anni fumatori</a:t>
            </a:r>
            <a:endParaRPr lang="it-IT" b="1" dirty="0">
              <a:solidFill>
                <a:prstClr val="white"/>
              </a:solidFill>
            </a:endParaRPr>
          </a:p>
        </p:txBody>
      </p:sp>
      <p:sp>
        <p:nvSpPr>
          <p:cNvPr id="8" name="CasellaDiTesto 7"/>
          <p:cNvSpPr txBox="1"/>
          <p:nvPr/>
        </p:nvSpPr>
        <p:spPr>
          <a:xfrm>
            <a:off x="3779912" y="2987660"/>
            <a:ext cx="4652940" cy="369332"/>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Prescrizione spirometria, motivazione paziente</a:t>
            </a:r>
            <a:endParaRPr lang="it-IT" b="1" dirty="0">
              <a:solidFill>
                <a:prstClr val="white"/>
              </a:solidFill>
            </a:endParaRPr>
          </a:p>
        </p:txBody>
      </p:sp>
      <p:sp>
        <p:nvSpPr>
          <p:cNvPr id="9" name="CasellaDiTesto 8"/>
          <p:cNvSpPr txBox="1"/>
          <p:nvPr/>
        </p:nvSpPr>
        <p:spPr>
          <a:xfrm>
            <a:off x="3779912" y="4006805"/>
            <a:ext cx="4208716" cy="646331"/>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Registrazione in cartella dato spirometrico</a:t>
            </a:r>
          </a:p>
          <a:p>
            <a:pPr defTabSz="914400" fontAlgn="auto">
              <a:spcBef>
                <a:spcPts val="0"/>
              </a:spcBef>
              <a:spcAft>
                <a:spcPts val="0"/>
              </a:spcAft>
            </a:pPr>
            <a:r>
              <a:rPr lang="it-IT" b="1" dirty="0" smtClean="0">
                <a:solidFill>
                  <a:prstClr val="white"/>
                </a:solidFill>
              </a:rPr>
              <a:t>e stadiazione BPCO</a:t>
            </a:r>
            <a:endParaRPr lang="it-IT" b="1" dirty="0">
              <a:solidFill>
                <a:prstClr val="white"/>
              </a:solidFill>
            </a:endParaRPr>
          </a:p>
        </p:txBody>
      </p:sp>
      <p:sp>
        <p:nvSpPr>
          <p:cNvPr id="10" name="CasellaDiTesto 9"/>
          <p:cNvSpPr txBox="1"/>
          <p:nvPr/>
        </p:nvSpPr>
        <p:spPr>
          <a:xfrm>
            <a:off x="3779912" y="5086925"/>
            <a:ext cx="4208716" cy="646331"/>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defTabSz="914400" fontAlgn="auto">
              <a:spcBef>
                <a:spcPts val="0"/>
              </a:spcBef>
              <a:spcAft>
                <a:spcPts val="0"/>
              </a:spcAft>
            </a:pPr>
            <a:r>
              <a:rPr lang="it-IT" b="1" dirty="0" smtClean="0">
                <a:solidFill>
                  <a:prstClr val="white"/>
                </a:solidFill>
              </a:rPr>
              <a:t>Altri accertamenti di conferma o di approfondimento, diagnosi differenziale</a:t>
            </a:r>
            <a:endParaRPr lang="it-IT" b="1" dirty="0">
              <a:solidFill>
                <a:prstClr val="white"/>
              </a:solidFill>
            </a:endParaRPr>
          </a:p>
        </p:txBody>
      </p:sp>
      <p:cxnSp>
        <p:nvCxnSpPr>
          <p:cNvPr id="20" name="Connettore 2 19"/>
          <p:cNvCxnSpPr>
            <a:stCxn id="5" idx="3"/>
          </p:cNvCxnSpPr>
          <p:nvPr/>
        </p:nvCxnSpPr>
        <p:spPr>
          <a:xfrm flipV="1">
            <a:off x="3059832" y="2132856"/>
            <a:ext cx="720080" cy="162018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2" name="Connettore 2 21"/>
          <p:cNvCxnSpPr>
            <a:endCxn id="8" idx="1"/>
          </p:cNvCxnSpPr>
          <p:nvPr/>
        </p:nvCxnSpPr>
        <p:spPr>
          <a:xfrm flipV="1">
            <a:off x="3059832" y="3172326"/>
            <a:ext cx="720080" cy="61671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a:stCxn id="5" idx="3"/>
            <a:endCxn id="9" idx="1"/>
          </p:cNvCxnSpPr>
          <p:nvPr/>
        </p:nvCxnSpPr>
        <p:spPr>
          <a:xfrm>
            <a:off x="3059832" y="3753037"/>
            <a:ext cx="720080" cy="57693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a:off x="3059832" y="3789040"/>
            <a:ext cx="720080" cy="165618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323528" y="188640"/>
            <a:ext cx="8496944" cy="892552"/>
          </a:xfrm>
          <a:prstGeom prst="rect">
            <a:avLst/>
          </a:prstGeom>
          <a:noFill/>
          <a:ln w="19050">
            <a:solidFill>
              <a:srgbClr val="FF0000"/>
            </a:solidFill>
          </a:ln>
        </p:spPr>
        <p:txBody>
          <a:bodyPr wrap="square" rtlCol="0">
            <a:spAutoFit/>
          </a:bodyPr>
          <a:lstStyle/>
          <a:p>
            <a:pPr algn="ctr" defTabSz="914400" fontAlgn="auto">
              <a:spcBef>
                <a:spcPts val="0"/>
              </a:spcBef>
              <a:spcAft>
                <a:spcPts val="0"/>
              </a:spcAft>
            </a:pPr>
            <a:r>
              <a:rPr lang="it-IT" sz="2600" dirty="0" smtClean="0">
                <a:solidFill>
                  <a:srgbClr val="FF0000"/>
                </a:solidFill>
                <a:latin typeface="Calibri"/>
              </a:rPr>
              <a:t>Linee generali di prevenzione e di assistenza della malattia respiratoria cronica ostruttiva</a:t>
            </a:r>
            <a:endParaRPr lang="it-IT" sz="2600" dirty="0">
              <a:solidFill>
                <a:srgbClr val="FF0000"/>
              </a:solidFill>
              <a:latin typeface="Calibri"/>
            </a:endParaRPr>
          </a:p>
        </p:txBody>
      </p:sp>
      <p:pic>
        <p:nvPicPr>
          <p:cNvPr id="1027" name="Picture 3"/>
          <p:cNvPicPr>
            <a:picLocks noChangeAspect="1" noChangeArrowheads="1"/>
          </p:cNvPicPr>
          <p:nvPr/>
        </p:nvPicPr>
        <p:blipFill>
          <a:blip r:embed="rId2" cstate="print"/>
          <a:stretch>
            <a:fillRect/>
          </a:stretch>
        </p:blipFill>
        <p:spPr bwMode="auto">
          <a:xfrm>
            <a:off x="467544" y="1772816"/>
            <a:ext cx="8208912" cy="4392488"/>
          </a:xfrm>
          <a:prstGeom prst="rect">
            <a:avLst/>
          </a:prstGeom>
          <a:ln/>
        </p:spPr>
        <p:style>
          <a:lnRef idx="2">
            <a:schemeClr val="dk1"/>
          </a:lnRef>
          <a:fillRef idx="1">
            <a:schemeClr val="lt1"/>
          </a:fillRef>
          <a:effectRef idx="0">
            <a:schemeClr val="dk1"/>
          </a:effectRef>
          <a:fontRef idx="minor">
            <a:schemeClr val="dk1"/>
          </a:fontRef>
        </p:style>
      </p:pic>
      <p:sp>
        <p:nvSpPr>
          <p:cNvPr id="7" name="CasellaDiTesto 6"/>
          <p:cNvSpPr txBox="1"/>
          <p:nvPr/>
        </p:nvSpPr>
        <p:spPr>
          <a:xfrm>
            <a:off x="395536" y="1340768"/>
            <a:ext cx="8424936" cy="369332"/>
          </a:xfrm>
          <a:prstGeom prst="rect">
            <a:avLst/>
          </a:prstGeom>
          <a:noFill/>
        </p:spPr>
        <p:txBody>
          <a:bodyPr wrap="square" rtlCol="0">
            <a:spAutoFit/>
          </a:bodyPr>
          <a:lstStyle/>
          <a:p>
            <a:pPr algn="ctr" defTabSz="914400" fontAlgn="auto">
              <a:spcBef>
                <a:spcPts val="0"/>
              </a:spcBef>
              <a:spcAft>
                <a:spcPts val="0"/>
              </a:spcAft>
            </a:pPr>
            <a:r>
              <a:rPr lang="it-IT" dirty="0" smtClean="0">
                <a:solidFill>
                  <a:prstClr val="black"/>
                </a:solidFill>
                <a:latin typeface="Calibri"/>
              </a:rPr>
              <a:t>Questionario GOLD per l’identificazione precoce di BPCO</a:t>
            </a:r>
            <a:endParaRPr lang="it-IT" dirty="0">
              <a:solidFill>
                <a:prstClr val="black"/>
              </a:solidFill>
              <a:latin typeface="Calibri"/>
            </a:endParaRPr>
          </a:p>
        </p:txBody>
      </p:sp>
    </p:spTree>
    <p:extLst>
      <p:ext uri="{BB962C8B-B14F-4D97-AF65-F5344CB8AC3E}">
        <p14:creationId xmlns:p14="http://schemas.microsoft.com/office/powerpoint/2010/main" val="2792055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476413" y="1117533"/>
            <a:ext cx="8296275" cy="5400675"/>
          </a:xfrm>
          <a:prstGeom prst="rect">
            <a:avLst/>
          </a:prstGeom>
          <a:noFill/>
          <a:ln w="9525">
            <a:noFill/>
            <a:miter lim="800000"/>
            <a:headEnd/>
            <a:tailEnd/>
          </a:ln>
        </p:spPr>
      </p:pic>
      <p:sp>
        <p:nvSpPr>
          <p:cNvPr id="3" name="CasellaDiTesto 2"/>
          <p:cNvSpPr txBox="1"/>
          <p:nvPr/>
        </p:nvSpPr>
        <p:spPr>
          <a:xfrm>
            <a:off x="1250735" y="1387368"/>
            <a:ext cx="2131609" cy="338554"/>
          </a:xfrm>
          <a:prstGeom prst="rect">
            <a:avLst/>
          </a:prstGeom>
          <a:noFill/>
        </p:spPr>
        <p:txBody>
          <a:bodyPr wrap="none" rtlCol="0">
            <a:spAutoFit/>
          </a:bodyPr>
          <a:lstStyle/>
          <a:p>
            <a:pPr defTabSz="914400" fontAlgn="auto">
              <a:spcBef>
                <a:spcPts val="0"/>
              </a:spcBef>
              <a:spcAft>
                <a:spcPts val="0"/>
              </a:spcAft>
            </a:pPr>
            <a:r>
              <a:rPr lang="it-IT" sz="1600" b="1" dirty="0" smtClean="0">
                <a:solidFill>
                  <a:prstClr val="black"/>
                </a:solidFill>
                <a:latin typeface="Calibri"/>
                <a:ea typeface="+mn-ea"/>
              </a:rPr>
              <a:t>Andamento 2005-2013</a:t>
            </a:r>
            <a:endParaRPr lang="it-IT" sz="1600" b="1" dirty="0">
              <a:solidFill>
                <a:prstClr val="black"/>
              </a:solidFill>
              <a:latin typeface="Calibri"/>
              <a:ea typeface="+mn-ea"/>
            </a:endParaRPr>
          </a:p>
        </p:txBody>
      </p:sp>
      <p:sp>
        <p:nvSpPr>
          <p:cNvPr id="4" name="Rettangolo 3"/>
          <p:cNvSpPr/>
          <p:nvPr/>
        </p:nvSpPr>
        <p:spPr>
          <a:xfrm>
            <a:off x="7641771" y="6183086"/>
            <a:ext cx="729343" cy="335122"/>
          </a:xfrm>
          <a:prstGeom prst="rect">
            <a:avLst/>
          </a:prstGeom>
          <a:noFill/>
          <a:ln w="3175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616333" y="1022120"/>
            <a:ext cx="7953375" cy="5486400"/>
          </a:xfrm>
          <a:prstGeom prst="rect">
            <a:avLst/>
          </a:prstGeom>
          <a:noFill/>
          <a:ln w="9525">
            <a:noFill/>
            <a:miter lim="800000"/>
            <a:headEnd/>
            <a:tailEnd/>
          </a:ln>
        </p:spPr>
      </p:pic>
      <p:pic>
        <p:nvPicPr>
          <p:cNvPr id="2" name="Immagine 1"/>
          <p:cNvPicPr>
            <a:picLocks noChangeAspect="1"/>
          </p:cNvPicPr>
          <p:nvPr/>
        </p:nvPicPr>
        <p:blipFill>
          <a:blip r:embed="rId3"/>
          <a:stretch>
            <a:fillRect/>
          </a:stretch>
        </p:blipFill>
        <p:spPr>
          <a:xfrm>
            <a:off x="1884589" y="2710543"/>
            <a:ext cx="3565425" cy="1816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190751" y="40962"/>
            <a:ext cx="7271406" cy="646331"/>
          </a:xfrm>
          <a:prstGeom prst="rect">
            <a:avLst/>
          </a:prstGeom>
        </p:spPr>
        <p:txBody>
          <a:bodyPr wrap="square">
            <a:spAutoFit/>
          </a:bodyPr>
          <a:lstStyle/>
          <a:p>
            <a:pPr defTabSz="914400" fontAlgn="auto">
              <a:spcBef>
                <a:spcPts val="0"/>
              </a:spcBef>
              <a:spcAft>
                <a:spcPts val="0"/>
              </a:spcAft>
            </a:pPr>
            <a:r>
              <a:rPr lang="it-IT" sz="1600" dirty="0" smtClean="0">
                <a:solidFill>
                  <a:prstClr val="black"/>
                </a:solidFill>
                <a:latin typeface="Calibri"/>
                <a:ea typeface="+mn-ea"/>
              </a:rPr>
              <a:t>Popolazione attiva del campione dei 700 medici Health Search – CSD LPD al 31-12-13 </a:t>
            </a:r>
          </a:p>
          <a:p>
            <a:pPr defTabSz="914400" fontAlgn="auto">
              <a:spcBef>
                <a:spcPts val="0"/>
              </a:spcBef>
              <a:spcAft>
                <a:spcPts val="0"/>
              </a:spcAft>
            </a:pPr>
            <a:r>
              <a:rPr lang="it-IT" sz="2000" b="1" dirty="0" smtClean="0">
                <a:solidFill>
                  <a:prstClr val="black"/>
                </a:solidFill>
                <a:latin typeface="Calibri"/>
                <a:ea typeface="+mn-ea"/>
              </a:rPr>
              <a:t>BPCO: pazienti con almeno una prescrizione di spirometria (%)</a:t>
            </a:r>
            <a:endParaRPr lang="it-IT" sz="2000" b="1" dirty="0">
              <a:solidFill>
                <a:prstClr val="black"/>
              </a:solidFill>
              <a:latin typeface="Calibri"/>
              <a:ea typeface="+mn-ea"/>
            </a:endParaRPr>
          </a:p>
        </p:txBody>
      </p:sp>
      <p:pic>
        <p:nvPicPr>
          <p:cNvPr id="37890" name="Picture 2"/>
          <p:cNvPicPr>
            <a:picLocks noChangeAspect="1" noChangeArrowheads="1"/>
          </p:cNvPicPr>
          <p:nvPr/>
        </p:nvPicPr>
        <p:blipFill>
          <a:blip r:embed="rId2" cstate="print"/>
          <a:srcRect/>
          <a:stretch>
            <a:fillRect/>
          </a:stretch>
        </p:blipFill>
        <p:spPr bwMode="auto">
          <a:xfrm>
            <a:off x="190751" y="1191977"/>
            <a:ext cx="8654690" cy="5178785"/>
          </a:xfrm>
          <a:prstGeom prst="rect">
            <a:avLst/>
          </a:prstGeom>
          <a:noFill/>
          <a:ln w="9525">
            <a:noFill/>
            <a:miter lim="800000"/>
            <a:headEnd/>
            <a:tailEnd/>
          </a:ln>
        </p:spPr>
      </p:pic>
      <p:pic>
        <p:nvPicPr>
          <p:cNvPr id="2" name="Immagine 1"/>
          <p:cNvPicPr>
            <a:picLocks noChangeAspect="1"/>
          </p:cNvPicPr>
          <p:nvPr/>
        </p:nvPicPr>
        <p:blipFill>
          <a:blip r:embed="rId3"/>
          <a:stretch>
            <a:fillRect/>
          </a:stretch>
        </p:blipFill>
        <p:spPr>
          <a:xfrm>
            <a:off x="5127171" y="1191976"/>
            <a:ext cx="3718270" cy="424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1908175" y="2060575"/>
            <a:ext cx="5291138" cy="4097338"/>
          </a:xfrm>
          <a:prstGeom prst="rect">
            <a:avLst/>
          </a:prstGeom>
          <a:noFill/>
          <a:ln w="38100">
            <a:solidFill>
              <a:srgbClr val="00FFFF"/>
            </a:solidFill>
            <a:miter lim="800000"/>
            <a:headEnd/>
            <a:tailEnd/>
          </a:ln>
          <a:effectLst/>
        </p:spPr>
      </p:pic>
      <p:pic>
        <p:nvPicPr>
          <p:cNvPr id="50179" name="Picture 3"/>
          <p:cNvPicPr>
            <a:picLocks noChangeAspect="1" noChangeArrowheads="1"/>
          </p:cNvPicPr>
          <p:nvPr/>
        </p:nvPicPr>
        <p:blipFill>
          <a:blip r:embed="rId3"/>
          <a:srcRect/>
          <a:stretch>
            <a:fillRect/>
          </a:stretch>
        </p:blipFill>
        <p:spPr bwMode="auto">
          <a:xfrm>
            <a:off x="1686154" y="333375"/>
            <a:ext cx="5688012" cy="1168400"/>
          </a:xfrm>
          <a:prstGeom prst="rect">
            <a:avLst/>
          </a:prstGeom>
          <a:noFill/>
          <a:ln w="9525">
            <a:noFill/>
            <a:miter lim="800000"/>
            <a:headEnd/>
            <a:tailEnd/>
          </a:ln>
          <a:effectLst/>
        </p:spPr>
      </p:pic>
      <p:sp>
        <p:nvSpPr>
          <p:cNvPr id="50180" name="Rectangle 4"/>
          <p:cNvSpPr>
            <a:spLocks noChangeArrowheads="1"/>
          </p:cNvSpPr>
          <p:nvPr/>
        </p:nvSpPr>
        <p:spPr bwMode="auto">
          <a:xfrm>
            <a:off x="4470400" y="6375400"/>
            <a:ext cx="4565650" cy="366713"/>
          </a:xfrm>
          <a:prstGeom prst="rect">
            <a:avLst/>
          </a:prstGeom>
          <a:noFill/>
          <a:ln w="9525">
            <a:noFill/>
            <a:miter lim="800000"/>
            <a:headEnd/>
            <a:tailEnd/>
          </a:ln>
          <a:effectLst/>
        </p:spPr>
        <p:txBody>
          <a:bodyPr wrap="none">
            <a:spAutoFit/>
          </a:bodyPr>
          <a:lstStyle/>
          <a:p>
            <a:pPr defTabSz="914400"/>
            <a:r>
              <a:rPr lang="it-IT" altLang="it-IT" b="1" smtClean="0">
                <a:solidFill>
                  <a:srgbClr val="FFFFFF"/>
                </a:solidFill>
                <a:latin typeface="Arial" pitchFamily="34" charset="0"/>
              </a:rPr>
              <a:t>Respiratory Medicine 2010; 104: 550-556</a:t>
            </a: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a:stretch>
            <a:fillRect/>
          </a:stretch>
        </p:blipFill>
        <p:spPr bwMode="auto">
          <a:xfrm>
            <a:off x="474443" y="1555185"/>
            <a:ext cx="8258175" cy="4819650"/>
          </a:xfrm>
          <a:prstGeom prst="rect">
            <a:avLst/>
          </a:prstGeom>
          <a:noFill/>
          <a:ln w="9525">
            <a:noFill/>
            <a:miter lim="800000"/>
            <a:headEnd/>
            <a:tailEnd/>
          </a:ln>
        </p:spPr>
      </p:pic>
      <p:sp>
        <p:nvSpPr>
          <p:cNvPr id="3" name="CasellaDiTesto 2"/>
          <p:cNvSpPr txBox="1"/>
          <p:nvPr/>
        </p:nvSpPr>
        <p:spPr>
          <a:xfrm rot="16200000">
            <a:off x="194490" y="5594592"/>
            <a:ext cx="769378" cy="338554"/>
          </a:xfrm>
          <a:prstGeom prst="rect">
            <a:avLst/>
          </a:prstGeom>
          <a:noFill/>
        </p:spPr>
        <p:txBody>
          <a:bodyPr wrap="none" rtlCol="0">
            <a:spAutoFit/>
          </a:bodyPr>
          <a:lstStyle/>
          <a:p>
            <a:pPr defTabSz="914400" fontAlgn="auto">
              <a:spcBef>
                <a:spcPts val="0"/>
              </a:spcBef>
              <a:spcAft>
                <a:spcPts val="0"/>
              </a:spcAft>
            </a:pPr>
            <a:r>
              <a:rPr lang="it-IT" sz="1600" b="1" dirty="0" smtClean="0">
                <a:solidFill>
                  <a:prstClr val="white"/>
                </a:solidFill>
                <a:latin typeface="Calibri"/>
                <a:ea typeface="+mn-ea"/>
              </a:rPr>
              <a:t>Stadio </a:t>
            </a:r>
            <a:endParaRPr lang="it-IT" b="1" dirty="0">
              <a:solidFill>
                <a:prstClr val="white"/>
              </a:solidFill>
              <a:latin typeface="Calibri"/>
              <a:ea typeface="+mn-ea"/>
            </a:endParaRPr>
          </a:p>
        </p:txBody>
      </p:sp>
      <p:sp>
        <p:nvSpPr>
          <p:cNvPr id="5" name="CasellaDiTesto 4"/>
          <p:cNvSpPr txBox="1"/>
          <p:nvPr/>
        </p:nvSpPr>
        <p:spPr>
          <a:xfrm>
            <a:off x="7704121" y="3087856"/>
            <a:ext cx="769378" cy="338554"/>
          </a:xfrm>
          <a:prstGeom prst="rect">
            <a:avLst/>
          </a:prstGeom>
          <a:noFill/>
        </p:spPr>
        <p:txBody>
          <a:bodyPr wrap="none" rtlCol="0">
            <a:spAutoFit/>
          </a:bodyPr>
          <a:lstStyle/>
          <a:p>
            <a:pPr defTabSz="914400" fontAlgn="auto">
              <a:spcBef>
                <a:spcPts val="0"/>
              </a:spcBef>
              <a:spcAft>
                <a:spcPts val="0"/>
              </a:spcAft>
            </a:pPr>
            <a:r>
              <a:rPr lang="it-IT" sz="1600" dirty="0" smtClean="0">
                <a:solidFill>
                  <a:prstClr val="white"/>
                </a:solidFill>
                <a:latin typeface="Calibri"/>
                <a:ea typeface="+mn-ea"/>
              </a:rPr>
              <a:t>Stadio </a:t>
            </a:r>
            <a:endParaRPr lang="it-IT" dirty="0">
              <a:solidFill>
                <a:prstClr val="white"/>
              </a:solidFill>
              <a:latin typeface="Calibri"/>
              <a:ea typeface="+mn-ea"/>
            </a:endParaRPr>
          </a:p>
        </p:txBody>
      </p:sp>
      <p:sp>
        <p:nvSpPr>
          <p:cNvPr id="6" name="Rettangolo 5"/>
          <p:cNvSpPr/>
          <p:nvPr/>
        </p:nvSpPr>
        <p:spPr>
          <a:xfrm>
            <a:off x="490223" y="888170"/>
            <a:ext cx="6369269" cy="584775"/>
          </a:xfrm>
          <a:prstGeom prst="rect">
            <a:avLst/>
          </a:prstGeom>
        </p:spPr>
        <p:txBody>
          <a:bodyPr wrap="square">
            <a:spAutoFit/>
          </a:bodyPr>
          <a:lstStyle/>
          <a:p>
            <a:pPr defTabSz="914400" fontAlgn="auto">
              <a:spcBef>
                <a:spcPts val="0"/>
              </a:spcBef>
              <a:spcAft>
                <a:spcPts val="0"/>
              </a:spcAft>
            </a:pPr>
            <a:r>
              <a:rPr lang="it-IT" sz="1400" dirty="0" smtClean="0">
                <a:solidFill>
                  <a:prstClr val="black"/>
                </a:solidFill>
                <a:latin typeface="Calibri"/>
                <a:ea typeface="+mn-ea"/>
              </a:rPr>
              <a:t>Popolazione attiva del campione dei 700 medici Health Search – CSD LPD al 31-12-13 </a:t>
            </a:r>
          </a:p>
          <a:p>
            <a:pPr defTabSz="914400" fontAlgn="auto">
              <a:spcBef>
                <a:spcPts val="0"/>
              </a:spcBef>
              <a:spcAft>
                <a:spcPts val="0"/>
              </a:spcAft>
            </a:pPr>
            <a:r>
              <a:rPr lang="it-IT" b="1" dirty="0" smtClean="0">
                <a:solidFill>
                  <a:prstClr val="black"/>
                </a:solidFill>
                <a:latin typeface="Calibri"/>
                <a:ea typeface="+mn-ea"/>
              </a:rPr>
              <a:t>BPCO: stadiazione di gravità</a:t>
            </a:r>
            <a:endParaRPr lang="it-IT" b="1" dirty="0">
              <a:solidFill>
                <a:prstClr val="black"/>
              </a:solidFill>
              <a:latin typeface="Calibri"/>
              <a:ea typeface="+mn-ea"/>
            </a:endParaRPr>
          </a:p>
        </p:txBody>
      </p:sp>
      <p:pic>
        <p:nvPicPr>
          <p:cNvPr id="2" name="Immagine 1"/>
          <p:cNvPicPr>
            <a:picLocks noChangeAspect="1"/>
          </p:cNvPicPr>
          <p:nvPr/>
        </p:nvPicPr>
        <p:blipFill>
          <a:blip r:embed="rId3"/>
          <a:stretch>
            <a:fillRect/>
          </a:stretch>
        </p:blipFill>
        <p:spPr>
          <a:xfrm>
            <a:off x="2856139" y="1827439"/>
            <a:ext cx="1962150" cy="1962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itolo 1"/>
          <p:cNvSpPr>
            <a:spLocks noGrp="1"/>
          </p:cNvSpPr>
          <p:nvPr>
            <p:ph type="title"/>
          </p:nvPr>
        </p:nvSpPr>
        <p:spPr/>
        <p:txBody>
          <a:bodyPr/>
          <a:lstStyle/>
          <a:p>
            <a:endParaRPr lang="it-IT" smtClean="0"/>
          </a:p>
        </p:txBody>
      </p:sp>
      <p:pic>
        <p:nvPicPr>
          <p:cNvPr id="248835"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77800" y="1524000"/>
            <a:ext cx="8788400" cy="4800600"/>
          </a:xfrm>
        </p:spPr>
      </p:pic>
    </p:spTree>
    <p:extLst>
      <p:ext uri="{BB962C8B-B14F-4D97-AF65-F5344CB8AC3E}">
        <p14:creationId xmlns:p14="http://schemas.microsoft.com/office/powerpoint/2010/main" val="30372084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stretch>
            <a:fillRect/>
          </a:stretch>
        </p:blipFill>
        <p:spPr>
          <a:xfrm>
            <a:off x="747049" y="963384"/>
            <a:ext cx="7596867" cy="6066493"/>
          </a:xfrm>
          <a:prstGeom prst="rect">
            <a:avLst/>
          </a:prstGeom>
        </p:spPr>
      </p:pic>
      <p:sp>
        <p:nvSpPr>
          <p:cNvPr id="2" name="Rettangolo 1"/>
          <p:cNvSpPr/>
          <p:nvPr/>
        </p:nvSpPr>
        <p:spPr>
          <a:xfrm>
            <a:off x="-2367643" y="1306286"/>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587826" y="130623"/>
            <a:ext cx="7968343" cy="71846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dirty="0" smtClean="0">
                <a:solidFill>
                  <a:schemeClr val="tx2"/>
                </a:solidFill>
              </a:rPr>
              <a:t>Il processo assistenziale della cronicità</a:t>
            </a:r>
            <a:endParaRPr lang="it-IT" sz="3600" dirty="0">
              <a:solidFill>
                <a:schemeClr val="tx2"/>
              </a:solidFill>
            </a:endParaRPr>
          </a:p>
        </p:txBody>
      </p:sp>
    </p:spTree>
    <p:extLst>
      <p:ext uri="{BB962C8B-B14F-4D97-AF65-F5344CB8AC3E}">
        <p14:creationId xmlns:p14="http://schemas.microsoft.com/office/powerpoint/2010/main" val="27943761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457200" y="274638"/>
            <a:ext cx="8229600" cy="1143000"/>
          </a:xfrm>
          <a:prstGeom prst="rect">
            <a:avLst/>
          </a:prstGeom>
        </p:spPr>
        <p:style>
          <a:lnRef idx="1">
            <a:schemeClr val="dk1"/>
          </a:lnRef>
          <a:fillRef idx="2">
            <a:schemeClr val="dk1"/>
          </a:fillRef>
          <a:effectRef idx="1">
            <a:schemeClr val="dk1"/>
          </a:effectRef>
          <a:fontRef idx="minor">
            <a:schemeClr val="dk1"/>
          </a:fontRef>
        </p:style>
        <p:txBody>
          <a:bodyPr anchor="ctr" anchorCtr="0"/>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400" b="1" i="0" u="none" strike="noStrike" kern="1200" cap="none" spc="0" normalizeH="0" baseline="0" noProof="0" dirty="0" smtClean="0">
                <a:ln>
                  <a:noFill/>
                </a:ln>
                <a:solidFill>
                  <a:schemeClr val="dk1"/>
                </a:solidFill>
                <a:effectLst/>
                <a:uLnTx/>
                <a:uFillTx/>
                <a:latin typeface="+mn-lt"/>
                <a:ea typeface="+mn-ea"/>
                <a:cs typeface="+mn-cs"/>
              </a:rPr>
              <a:t>Diagnosi - Criticità</a:t>
            </a:r>
            <a:endParaRPr kumimoji="0" lang="it-IT" sz="4400" b="1" i="0" u="none" strike="noStrike" kern="1200" cap="none" spc="0" normalizeH="0" baseline="0" noProof="0" dirty="0">
              <a:ln>
                <a:noFill/>
              </a:ln>
              <a:solidFill>
                <a:schemeClr val="dk1"/>
              </a:solidFill>
              <a:effectLst/>
              <a:uLnTx/>
              <a:uFillTx/>
              <a:latin typeface="+mn-lt"/>
              <a:ea typeface="+mn-ea"/>
              <a:cs typeface="+mn-cs"/>
            </a:endParaRPr>
          </a:p>
        </p:txBody>
      </p:sp>
      <p:sp>
        <p:nvSpPr>
          <p:cNvPr id="4" name="CasellaDiTesto 3"/>
          <p:cNvSpPr txBox="1"/>
          <p:nvPr/>
        </p:nvSpPr>
        <p:spPr>
          <a:xfrm>
            <a:off x="437910" y="1988840"/>
            <a:ext cx="4582216" cy="369332"/>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Questionario BPCO pazienti &gt;40 anni fumatori</a:t>
            </a:r>
            <a:endParaRPr lang="it-IT" b="1" dirty="0">
              <a:solidFill>
                <a:prstClr val="white"/>
              </a:solidFill>
            </a:endParaRPr>
          </a:p>
        </p:txBody>
      </p:sp>
      <p:sp>
        <p:nvSpPr>
          <p:cNvPr id="5" name="CasellaDiTesto 4"/>
          <p:cNvSpPr txBox="1"/>
          <p:nvPr/>
        </p:nvSpPr>
        <p:spPr>
          <a:xfrm>
            <a:off x="437910" y="3085634"/>
            <a:ext cx="2497222" cy="369332"/>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Prescrizione spirometria</a:t>
            </a:r>
            <a:endParaRPr lang="it-IT" b="1" dirty="0">
              <a:solidFill>
                <a:prstClr val="white"/>
              </a:solidFill>
            </a:endParaRPr>
          </a:p>
        </p:txBody>
      </p:sp>
      <p:sp>
        <p:nvSpPr>
          <p:cNvPr id="6" name="CasellaDiTesto 5"/>
          <p:cNvSpPr txBox="1"/>
          <p:nvPr/>
        </p:nvSpPr>
        <p:spPr>
          <a:xfrm>
            <a:off x="437910" y="4006805"/>
            <a:ext cx="3109569" cy="646331"/>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Registrazione dato spirometria</a:t>
            </a:r>
          </a:p>
          <a:p>
            <a:pPr defTabSz="914400" fontAlgn="auto">
              <a:spcBef>
                <a:spcPts val="0"/>
              </a:spcBef>
              <a:spcAft>
                <a:spcPts val="0"/>
              </a:spcAft>
            </a:pPr>
            <a:r>
              <a:rPr lang="it-IT" b="1" dirty="0" smtClean="0">
                <a:solidFill>
                  <a:prstClr val="white"/>
                </a:solidFill>
              </a:rPr>
              <a:t>e stadiazione BPCO</a:t>
            </a:r>
            <a:endParaRPr lang="it-IT" b="1" dirty="0">
              <a:solidFill>
                <a:prstClr val="white"/>
              </a:solidFill>
            </a:endParaRPr>
          </a:p>
        </p:txBody>
      </p:sp>
      <p:sp>
        <p:nvSpPr>
          <p:cNvPr id="7" name="CasellaDiTesto 6"/>
          <p:cNvSpPr txBox="1"/>
          <p:nvPr/>
        </p:nvSpPr>
        <p:spPr>
          <a:xfrm>
            <a:off x="437910" y="5282873"/>
            <a:ext cx="3100977" cy="646331"/>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none" rtlCol="0">
            <a:spAutoFit/>
          </a:bodyPr>
          <a:lstStyle/>
          <a:p>
            <a:pPr defTabSz="914400" fontAlgn="auto">
              <a:spcBef>
                <a:spcPts val="0"/>
              </a:spcBef>
              <a:spcAft>
                <a:spcPts val="0"/>
              </a:spcAft>
            </a:pPr>
            <a:r>
              <a:rPr lang="it-IT" b="1" dirty="0" smtClean="0">
                <a:solidFill>
                  <a:prstClr val="white"/>
                </a:solidFill>
              </a:rPr>
              <a:t>Altri accertamenti di conferma</a:t>
            </a:r>
          </a:p>
          <a:p>
            <a:pPr defTabSz="914400" fontAlgn="auto">
              <a:spcBef>
                <a:spcPts val="0"/>
              </a:spcBef>
              <a:spcAft>
                <a:spcPts val="0"/>
              </a:spcAft>
            </a:pPr>
            <a:r>
              <a:rPr lang="it-IT" b="1" dirty="0" smtClean="0">
                <a:solidFill>
                  <a:prstClr val="white"/>
                </a:solidFill>
              </a:rPr>
              <a:t>o di approfondimento</a:t>
            </a:r>
            <a:endParaRPr lang="it-IT" b="1" dirty="0">
              <a:solidFill>
                <a:prstClr val="white"/>
              </a:solidFill>
            </a:endParaRPr>
          </a:p>
        </p:txBody>
      </p:sp>
      <p:sp>
        <p:nvSpPr>
          <p:cNvPr id="8" name="CasellaDiTesto 7"/>
          <p:cNvSpPr txBox="1"/>
          <p:nvPr/>
        </p:nvSpPr>
        <p:spPr>
          <a:xfrm>
            <a:off x="5932710" y="2846142"/>
            <a:ext cx="2157963" cy="923330"/>
          </a:xfrm>
          <a:prstGeom prst="rect">
            <a:avLst/>
          </a:prstGeom>
          <a:solidFill>
            <a:srgbClr val="FFFF00"/>
          </a:solidFill>
          <a:ln>
            <a:solidFill>
              <a:schemeClr val="tx1"/>
            </a:solidFill>
          </a:ln>
        </p:spPr>
        <p:txBody>
          <a:bodyPr wrap="none" rtlCol="0">
            <a:spAutoFit/>
          </a:bodyPr>
          <a:lstStyle/>
          <a:p>
            <a:pPr>
              <a:buFont typeface="Arial" pitchFamily="34" charset="0"/>
              <a:buChar char="•"/>
            </a:pPr>
            <a:r>
              <a:rPr lang="it-IT" b="1" dirty="0" smtClean="0"/>
              <a:t>Tickets</a:t>
            </a:r>
          </a:p>
          <a:p>
            <a:pPr>
              <a:buFont typeface="Arial" pitchFamily="34" charset="0"/>
              <a:buChar char="•"/>
            </a:pPr>
            <a:r>
              <a:rPr lang="it-IT" b="1" dirty="0" smtClean="0"/>
              <a:t>Liste d’attesa</a:t>
            </a:r>
          </a:p>
          <a:p>
            <a:pPr>
              <a:buFont typeface="Arial" pitchFamily="34" charset="0"/>
              <a:buChar char="•"/>
            </a:pPr>
            <a:r>
              <a:rPr lang="it-IT" b="1" dirty="0" smtClean="0"/>
              <a:t>Semplice o globale?</a:t>
            </a:r>
          </a:p>
        </p:txBody>
      </p:sp>
      <p:sp>
        <p:nvSpPr>
          <p:cNvPr id="9" name="CasellaDiTesto 8"/>
          <p:cNvSpPr txBox="1"/>
          <p:nvPr/>
        </p:nvSpPr>
        <p:spPr>
          <a:xfrm>
            <a:off x="5932714" y="3984167"/>
            <a:ext cx="2226892" cy="646331"/>
          </a:xfrm>
          <a:prstGeom prst="rect">
            <a:avLst/>
          </a:prstGeom>
          <a:solidFill>
            <a:srgbClr val="FFFF00"/>
          </a:solidFill>
          <a:ln>
            <a:solidFill>
              <a:schemeClr val="tx1"/>
            </a:solidFill>
          </a:ln>
        </p:spPr>
        <p:txBody>
          <a:bodyPr wrap="none" rtlCol="0">
            <a:spAutoFit/>
          </a:bodyPr>
          <a:lstStyle/>
          <a:p>
            <a:r>
              <a:rPr lang="it-IT" b="1" dirty="0" smtClean="0"/>
              <a:t>Fiducia nella diagnosi</a:t>
            </a:r>
          </a:p>
          <a:p>
            <a:r>
              <a:rPr lang="it-IT" b="1" dirty="0" smtClean="0"/>
              <a:t>solo clinica</a:t>
            </a:r>
            <a:endParaRPr lang="it-IT" dirty="0"/>
          </a:p>
        </p:txBody>
      </p:sp>
      <p:sp>
        <p:nvSpPr>
          <p:cNvPr id="10" name="CasellaDiTesto 9"/>
          <p:cNvSpPr txBox="1"/>
          <p:nvPr/>
        </p:nvSpPr>
        <p:spPr>
          <a:xfrm>
            <a:off x="5943596" y="1752598"/>
            <a:ext cx="1802866" cy="923330"/>
          </a:xfrm>
          <a:prstGeom prst="rect">
            <a:avLst/>
          </a:prstGeom>
          <a:solidFill>
            <a:srgbClr val="FFFF00"/>
          </a:solidFill>
          <a:ln>
            <a:solidFill>
              <a:schemeClr val="tx1"/>
            </a:solidFill>
          </a:ln>
        </p:spPr>
        <p:txBody>
          <a:bodyPr wrap="none" rtlCol="0">
            <a:spAutoFit/>
          </a:bodyPr>
          <a:lstStyle/>
          <a:p>
            <a:pPr>
              <a:buFont typeface="Arial" pitchFamily="34" charset="0"/>
              <a:buChar char="•"/>
            </a:pPr>
            <a:r>
              <a:rPr lang="it-IT" b="1" dirty="0" smtClean="0"/>
              <a:t>Autocompilato?</a:t>
            </a:r>
          </a:p>
          <a:p>
            <a:pPr>
              <a:buFont typeface="Arial" pitchFamily="34" charset="0"/>
              <a:buChar char="•"/>
            </a:pPr>
            <a:r>
              <a:rPr lang="it-IT" b="1" dirty="0" smtClean="0"/>
              <a:t>Dal medico?</a:t>
            </a:r>
          </a:p>
          <a:p>
            <a:pPr>
              <a:buFont typeface="Arial" pitchFamily="34" charset="0"/>
              <a:buChar char="•"/>
            </a:pPr>
            <a:r>
              <a:rPr lang="it-IT" b="1" dirty="0" smtClean="0"/>
              <a:t>Dall’infermiere?</a:t>
            </a:r>
            <a:endParaRPr lang="it-IT" b="1" dirty="0"/>
          </a:p>
        </p:txBody>
      </p:sp>
      <p:sp>
        <p:nvSpPr>
          <p:cNvPr id="11" name="CasellaDiTesto 10"/>
          <p:cNvSpPr txBox="1"/>
          <p:nvPr/>
        </p:nvSpPr>
        <p:spPr>
          <a:xfrm>
            <a:off x="5932714" y="5138048"/>
            <a:ext cx="2442592" cy="923330"/>
          </a:xfrm>
          <a:prstGeom prst="rect">
            <a:avLst/>
          </a:prstGeom>
          <a:solidFill>
            <a:srgbClr val="FFFF00"/>
          </a:solidFill>
          <a:ln>
            <a:solidFill>
              <a:schemeClr val="tx1"/>
            </a:solidFill>
          </a:ln>
        </p:spPr>
        <p:txBody>
          <a:bodyPr wrap="none" rtlCol="0">
            <a:spAutoFit/>
          </a:bodyPr>
          <a:lstStyle/>
          <a:p>
            <a:r>
              <a:rPr lang="it-IT" b="1" dirty="0" smtClean="0"/>
              <a:t>Rx torace…</a:t>
            </a:r>
          </a:p>
          <a:p>
            <a:r>
              <a:rPr lang="it-IT" b="1" dirty="0" smtClean="0"/>
              <a:t>Specialista…</a:t>
            </a:r>
          </a:p>
          <a:p>
            <a:r>
              <a:rPr lang="it-IT" b="1" dirty="0" smtClean="0"/>
              <a:t>Complessità della BPCO</a:t>
            </a:r>
            <a:endParaRPr lang="it-IT"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17410" name="Picture 2" descr="http://thorax.bmj.com/content/64/8/728/F2.large.jpg"/>
          <p:cNvPicPr>
            <a:picLocks noChangeAspect="1" noChangeArrowheads="1"/>
          </p:cNvPicPr>
          <p:nvPr/>
        </p:nvPicPr>
        <p:blipFill>
          <a:blip r:embed="rId3"/>
          <a:srcRect/>
          <a:stretch>
            <a:fillRect/>
          </a:stretch>
        </p:blipFill>
        <p:spPr bwMode="auto">
          <a:xfrm>
            <a:off x="1051130" y="436350"/>
            <a:ext cx="7012668" cy="5494550"/>
          </a:xfrm>
          <a:prstGeom prst="rect">
            <a:avLst/>
          </a:prstGeom>
          <a:noFill/>
        </p:spPr>
      </p:pic>
      <p:sp>
        <p:nvSpPr>
          <p:cNvPr id="3" name="Rettangolo 2"/>
          <p:cNvSpPr/>
          <p:nvPr/>
        </p:nvSpPr>
        <p:spPr>
          <a:xfrm>
            <a:off x="5127171" y="5930900"/>
            <a:ext cx="3409496" cy="584775"/>
          </a:xfrm>
          <a:prstGeom prst="rect">
            <a:avLst/>
          </a:prstGeom>
        </p:spPr>
        <p:txBody>
          <a:bodyPr wrap="square">
            <a:spAutoFit/>
          </a:bodyPr>
          <a:lstStyle/>
          <a:p>
            <a:r>
              <a:rPr lang="en-US" sz="1600" dirty="0" err="1" smtClean="0"/>
              <a:t>Da</a:t>
            </a:r>
            <a:r>
              <a:rPr lang="en-US" sz="1600" dirty="0" smtClean="0"/>
              <a:t> American Journal of Respiratory and Critical Care Medicine).</a:t>
            </a:r>
            <a:endParaRPr lang="it-IT"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E86E0A"/>
          </a:solidFill>
          <a:ln/>
        </p:spPr>
        <p:style>
          <a:lnRef idx="2">
            <a:schemeClr val="accent6">
              <a:shade val="50000"/>
            </a:schemeClr>
          </a:lnRef>
          <a:fillRef idx="1">
            <a:schemeClr val="accent6"/>
          </a:fillRef>
          <a:effectRef idx="0">
            <a:schemeClr val="accent6"/>
          </a:effectRef>
          <a:fontRef idx="minor">
            <a:schemeClr val="lt1"/>
          </a:fontRef>
        </p:style>
        <p:txBody>
          <a:bodyPr>
            <a:noAutofit/>
          </a:bodyPr>
          <a:lstStyle/>
          <a:p>
            <a:r>
              <a:rPr lang="en-US" sz="3600" b="1" dirty="0" smtClean="0"/>
              <a:t>La </a:t>
            </a:r>
            <a:r>
              <a:rPr lang="en-US" sz="3600" b="1" dirty="0" err="1" smtClean="0"/>
              <a:t>diagnosi</a:t>
            </a:r>
            <a:r>
              <a:rPr lang="en-US" sz="3600" b="1" dirty="0" smtClean="0"/>
              <a:t> </a:t>
            </a:r>
            <a:r>
              <a:rPr lang="en-US" sz="3600" b="1" dirty="0" err="1" smtClean="0"/>
              <a:t>precisa</a:t>
            </a:r>
            <a:r>
              <a:rPr lang="en-US" sz="3600" b="1" dirty="0" smtClean="0"/>
              <a:t> </a:t>
            </a:r>
            <a:r>
              <a:rPr lang="en-US" sz="3600" b="1" dirty="0" err="1" smtClean="0"/>
              <a:t>di</a:t>
            </a:r>
            <a:r>
              <a:rPr lang="en-US" sz="3600" b="1" dirty="0" smtClean="0"/>
              <a:t> BPCO non è </a:t>
            </a:r>
            <a:br>
              <a:rPr lang="en-US" sz="3600" b="1" dirty="0" smtClean="0"/>
            </a:br>
            <a:r>
              <a:rPr lang="en-US" sz="3600" b="1" dirty="0" smtClean="0"/>
              <a:t>in </a:t>
            </a:r>
            <a:r>
              <a:rPr lang="en-US" sz="3600" b="1" dirty="0" err="1" smtClean="0"/>
              <a:t>realtà</a:t>
            </a:r>
            <a:r>
              <a:rPr lang="en-US" sz="3600" b="1" dirty="0" smtClean="0"/>
              <a:t> </a:t>
            </a:r>
            <a:r>
              <a:rPr lang="en-US" sz="3600" b="1" dirty="0" err="1" smtClean="0"/>
              <a:t>sempre</a:t>
            </a:r>
            <a:r>
              <a:rPr lang="en-US" sz="3600" b="1" dirty="0" smtClean="0"/>
              <a:t> </a:t>
            </a:r>
            <a:r>
              <a:rPr lang="en-US" sz="3600" b="1" dirty="0" err="1" smtClean="0"/>
              <a:t>semplice</a:t>
            </a:r>
            <a:endParaRPr lang="it-IT" sz="3600" b="1" dirty="0"/>
          </a:p>
        </p:txBody>
      </p:sp>
      <p:sp>
        <p:nvSpPr>
          <p:cNvPr id="3" name="Segnaposto contenuto 2"/>
          <p:cNvSpPr>
            <a:spLocks noGrp="1"/>
          </p:cNvSpPr>
          <p:nvPr>
            <p:ph idx="1"/>
          </p:nvPr>
        </p:nvSpPr>
        <p:spPr>
          <a:xfrm>
            <a:off x="457200" y="1611086"/>
            <a:ext cx="6520543" cy="1099457"/>
          </a:xfrm>
        </p:spPr>
        <p:txBody>
          <a:bodyPr>
            <a:normAutofit fontScale="92500"/>
          </a:bodyPr>
          <a:lstStyle/>
          <a:p>
            <a:pPr>
              <a:buNone/>
            </a:pPr>
            <a:r>
              <a:rPr lang="en-US" sz="2800" b="1" dirty="0" smtClean="0"/>
              <a:t>La </a:t>
            </a:r>
            <a:r>
              <a:rPr lang="en-US" sz="2800" b="1" dirty="0" err="1" smtClean="0"/>
              <a:t>malattia</a:t>
            </a:r>
            <a:r>
              <a:rPr lang="en-US" sz="2800" b="1" dirty="0" smtClean="0"/>
              <a:t> è assai </a:t>
            </a:r>
            <a:r>
              <a:rPr lang="en-US" sz="2800" b="1" dirty="0" err="1" smtClean="0"/>
              <a:t>eterogenea</a:t>
            </a:r>
            <a:r>
              <a:rPr lang="en-US" sz="2800" b="1" dirty="0" smtClean="0"/>
              <a:t> e </a:t>
            </a:r>
            <a:r>
              <a:rPr lang="en-US" sz="2800" b="1" dirty="0" err="1" smtClean="0"/>
              <a:t>comprende</a:t>
            </a:r>
            <a:r>
              <a:rPr lang="en-US" sz="2800" b="1" dirty="0" smtClean="0"/>
              <a:t> </a:t>
            </a:r>
          </a:p>
          <a:p>
            <a:pPr>
              <a:buNone/>
            </a:pPr>
            <a:r>
              <a:rPr lang="en-US" sz="2800" b="1" dirty="0" err="1" smtClean="0"/>
              <a:t>almeno</a:t>
            </a:r>
            <a:r>
              <a:rPr lang="en-US" sz="2800" b="1" dirty="0" smtClean="0"/>
              <a:t> </a:t>
            </a:r>
            <a:r>
              <a:rPr lang="en-US" sz="2800" b="1" dirty="0" err="1" smtClean="0"/>
              <a:t>tre</a:t>
            </a:r>
            <a:r>
              <a:rPr lang="en-US" sz="2800" b="1" dirty="0" smtClean="0"/>
              <a:t> </a:t>
            </a:r>
            <a:r>
              <a:rPr lang="en-US" sz="2800" b="1" dirty="0" err="1" smtClean="0"/>
              <a:t>diversi</a:t>
            </a:r>
            <a:r>
              <a:rPr lang="en-US" sz="2800" b="1" dirty="0" smtClean="0"/>
              <a:t> </a:t>
            </a:r>
            <a:r>
              <a:rPr lang="en-US" sz="2800" b="1" dirty="0" err="1" smtClean="0"/>
              <a:t>fenotipi</a:t>
            </a:r>
            <a:r>
              <a:rPr lang="en-US" sz="2800" b="1" dirty="0" smtClean="0"/>
              <a:t>:</a:t>
            </a:r>
          </a:p>
        </p:txBody>
      </p:sp>
      <p:graphicFrame>
        <p:nvGraphicFramePr>
          <p:cNvPr id="5" name="Diagramma 4"/>
          <p:cNvGraphicFramePr/>
          <p:nvPr/>
        </p:nvGraphicFramePr>
        <p:xfrm>
          <a:off x="566006" y="2531082"/>
          <a:ext cx="5127171" cy="3381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asellaDiTesto 5"/>
          <p:cNvSpPr txBox="1"/>
          <p:nvPr/>
        </p:nvSpPr>
        <p:spPr>
          <a:xfrm>
            <a:off x="6792681" y="3631864"/>
            <a:ext cx="2166257" cy="1384995"/>
          </a:xfrm>
          <a:prstGeom prst="rect">
            <a:avLst/>
          </a:prstGeom>
          <a:ln/>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it-IT" sz="2800" b="1" dirty="0" smtClean="0"/>
              <a:t>Variabilità </a:t>
            </a:r>
          </a:p>
          <a:p>
            <a:pPr algn="ctr"/>
            <a:r>
              <a:rPr lang="it-IT" sz="2800" b="1" dirty="0" smtClean="0"/>
              <a:t>di risposta</a:t>
            </a:r>
          </a:p>
          <a:p>
            <a:pPr algn="ctr"/>
            <a:r>
              <a:rPr lang="it-IT" sz="2800" b="1" dirty="0" smtClean="0"/>
              <a:t> alla terapia</a:t>
            </a:r>
            <a:endParaRPr lang="it-IT" sz="2800" b="1" dirty="0"/>
          </a:p>
        </p:txBody>
      </p:sp>
      <p:sp>
        <p:nvSpPr>
          <p:cNvPr id="7" name="Freccia a destra 6"/>
          <p:cNvSpPr/>
          <p:nvPr/>
        </p:nvSpPr>
        <p:spPr>
          <a:xfrm>
            <a:off x="5693177" y="3054906"/>
            <a:ext cx="1023302" cy="268877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Rettangolo 7"/>
          <p:cNvSpPr/>
          <p:nvPr/>
        </p:nvSpPr>
        <p:spPr>
          <a:xfrm>
            <a:off x="557550" y="5982399"/>
            <a:ext cx="8184996" cy="646331"/>
          </a:xfrm>
          <a:prstGeom prst="rect">
            <a:avLst/>
          </a:prstGeom>
          <a:solidFill>
            <a:schemeClr val="accent2">
              <a:lumMod val="20000"/>
              <a:lumOff val="80000"/>
            </a:schemeClr>
          </a:solidFill>
          <a:ln>
            <a:solidFill>
              <a:schemeClr val="tx1"/>
            </a:solidFill>
          </a:ln>
        </p:spPr>
        <p:txBody>
          <a:bodyPr wrap="square">
            <a:spAutoFit/>
          </a:bodyPr>
          <a:lstStyle/>
          <a:p>
            <a:r>
              <a:rPr lang="en-US" b="1" dirty="0" smtClean="0"/>
              <a:t>Some patients with COPD have increased </a:t>
            </a:r>
            <a:r>
              <a:rPr lang="it-IT" b="1" dirty="0" smtClean="0"/>
              <a:t>eosinophils and share characteristics with asthmatics, including increased reversibility and response to corticosteroids</a:t>
            </a:r>
            <a:endParaRPr lang="it-IT"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3"/>
          <p:cNvGrpSpPr/>
          <p:nvPr/>
        </p:nvGrpSpPr>
        <p:grpSpPr>
          <a:xfrm>
            <a:off x="683568" y="1805475"/>
            <a:ext cx="3600400" cy="4941168"/>
            <a:chOff x="4843722" y="1099911"/>
            <a:chExt cx="2581419" cy="3408575"/>
          </a:xfrm>
        </p:grpSpPr>
        <p:sp>
          <p:nvSpPr>
            <p:cNvPr id="5" name="Rettangolo 4"/>
            <p:cNvSpPr/>
            <p:nvPr/>
          </p:nvSpPr>
          <p:spPr>
            <a:xfrm>
              <a:off x="4843722" y="1099911"/>
              <a:ext cx="2426536" cy="340857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p:spPr>
          <p:style>
            <a:lnRef idx="0">
              <a:schemeClr val="accent1"/>
            </a:lnRef>
            <a:fillRef idx="3">
              <a:schemeClr val="accent1"/>
            </a:fillRef>
            <a:effectRef idx="3">
              <a:schemeClr val="accent1"/>
            </a:effectRef>
            <a:fontRef idx="minor">
              <a:schemeClr val="lt1"/>
            </a:fontRef>
          </p:style>
        </p:sp>
        <p:sp>
          <p:nvSpPr>
            <p:cNvPr id="6" name="Rettangolo 5"/>
            <p:cNvSpPr/>
            <p:nvPr/>
          </p:nvSpPr>
          <p:spPr>
            <a:xfrm>
              <a:off x="4895350" y="1199257"/>
              <a:ext cx="2529791" cy="30797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t" anchorCtr="0">
              <a:noAutofit/>
            </a:bodyPr>
            <a:lstStyle/>
            <a:p>
              <a:pPr defTabSz="889000" fontAlgn="auto">
                <a:spcAft>
                  <a:spcPct val="35000"/>
                </a:spcAft>
                <a:buFont typeface="Arial" pitchFamily="34" charset="0"/>
                <a:buChar char="•"/>
              </a:pPr>
              <a:r>
                <a:rPr lang="it-IT" sz="2000" dirty="0" smtClean="0">
                  <a:solidFill>
                    <a:prstClr val="white"/>
                  </a:solidFill>
                </a:rPr>
                <a:t>Educazione terapeutica </a:t>
              </a:r>
            </a:p>
            <a:p>
              <a:pPr defTabSz="889000" fontAlgn="auto">
                <a:spcAft>
                  <a:spcPct val="35000"/>
                </a:spcAft>
                <a:buFont typeface="Arial" pitchFamily="34" charset="0"/>
                <a:buChar char="•"/>
              </a:pPr>
              <a:r>
                <a:rPr lang="it-IT" sz="2000" dirty="0" smtClean="0">
                  <a:solidFill>
                    <a:prstClr val="white"/>
                  </a:solidFill>
                </a:rPr>
                <a:t>Short-acting come iniziale</a:t>
              </a:r>
            </a:p>
            <a:p>
              <a:pPr defTabSz="889000" fontAlgn="auto">
                <a:spcAft>
                  <a:spcPct val="35000"/>
                </a:spcAft>
              </a:pPr>
              <a:r>
                <a:rPr lang="it-IT" sz="2000" dirty="0" smtClean="0">
                  <a:solidFill>
                    <a:prstClr val="white"/>
                  </a:solidFill>
                </a:rPr>
                <a:t>   terapia empirica</a:t>
              </a:r>
            </a:p>
            <a:p>
              <a:pPr defTabSz="914400" fontAlgn="auto">
                <a:spcBef>
                  <a:spcPts val="0"/>
                </a:spcBef>
                <a:spcAft>
                  <a:spcPts val="0"/>
                </a:spcAft>
                <a:buFont typeface="Arial" pitchFamily="34" charset="0"/>
                <a:buChar char="•"/>
              </a:pPr>
              <a:r>
                <a:rPr lang="it-IT" sz="2000" dirty="0" smtClean="0">
                  <a:solidFill>
                    <a:prstClr val="white"/>
                  </a:solidFill>
                </a:rPr>
                <a:t>Broncodilatatori inalatori a</a:t>
              </a:r>
            </a:p>
            <a:p>
              <a:pPr defTabSz="914400" fontAlgn="auto">
                <a:spcBef>
                  <a:spcPts val="0"/>
                </a:spcBef>
                <a:spcAft>
                  <a:spcPts val="0"/>
                </a:spcAft>
              </a:pPr>
              <a:r>
                <a:rPr lang="it-IT" sz="2000" dirty="0" smtClean="0">
                  <a:solidFill>
                    <a:prstClr val="white"/>
                  </a:solidFill>
                </a:rPr>
                <a:t>  lunga  durata per trattamento</a:t>
              </a:r>
            </a:p>
            <a:p>
              <a:pPr defTabSz="914400" fontAlgn="auto">
                <a:spcBef>
                  <a:spcPts val="0"/>
                </a:spcBef>
                <a:spcAft>
                  <a:spcPts val="0"/>
                </a:spcAft>
              </a:pPr>
              <a:r>
                <a:rPr lang="it-IT" sz="2000" dirty="0" smtClean="0">
                  <a:solidFill>
                    <a:prstClr val="white"/>
                  </a:solidFill>
                </a:rPr>
                <a:t>  continuativo</a:t>
              </a:r>
            </a:p>
            <a:p>
              <a:pPr defTabSz="914400" fontAlgn="auto">
                <a:spcBef>
                  <a:spcPts val="0"/>
                </a:spcBef>
                <a:spcAft>
                  <a:spcPts val="0"/>
                </a:spcAft>
                <a:buFont typeface="Arial" pitchFamily="34" charset="0"/>
                <a:buChar char="•"/>
              </a:pPr>
              <a:r>
                <a:rPr lang="it-IT" sz="2000" dirty="0" smtClean="0">
                  <a:solidFill>
                    <a:prstClr val="white"/>
                  </a:solidFill>
                </a:rPr>
                <a:t>Scelta del devices in base a </a:t>
              </a:r>
            </a:p>
            <a:p>
              <a:pPr defTabSz="914400" fontAlgn="auto">
                <a:spcBef>
                  <a:spcPts val="0"/>
                </a:spcBef>
                <a:spcAft>
                  <a:spcPts val="0"/>
                </a:spcAft>
              </a:pPr>
              <a:r>
                <a:rPr lang="it-IT" sz="2000" dirty="0" smtClean="0">
                  <a:solidFill>
                    <a:prstClr val="white"/>
                  </a:solidFill>
                </a:rPr>
                <a:t>  caratteristiche del paziente.</a:t>
              </a:r>
            </a:p>
            <a:p>
              <a:pPr defTabSz="914400" fontAlgn="auto">
                <a:spcBef>
                  <a:spcPts val="0"/>
                </a:spcBef>
                <a:spcAft>
                  <a:spcPts val="0"/>
                </a:spcAft>
                <a:buFont typeface="Arial" pitchFamily="34" charset="0"/>
                <a:buChar char="•"/>
              </a:pPr>
              <a:r>
                <a:rPr lang="it-IT" sz="2000" dirty="0" smtClean="0">
                  <a:solidFill>
                    <a:prstClr val="white"/>
                  </a:solidFill>
                </a:rPr>
                <a:t>Controlli clinici periodici</a:t>
              </a:r>
              <a:endParaRPr lang="it-IT" sz="2000" i="1" dirty="0" smtClean="0">
                <a:solidFill>
                  <a:srgbClr val="FF0000"/>
                </a:solidFill>
              </a:endParaRPr>
            </a:p>
            <a:p>
              <a:pPr defTabSz="914400" fontAlgn="auto">
                <a:spcBef>
                  <a:spcPts val="0"/>
                </a:spcBef>
                <a:spcAft>
                  <a:spcPts val="0"/>
                </a:spcAft>
                <a:buFont typeface="Arial" pitchFamily="34" charset="0"/>
                <a:buChar char="•"/>
              </a:pPr>
              <a:r>
                <a:rPr lang="it-IT" sz="2000" dirty="0" smtClean="0">
                  <a:solidFill>
                    <a:prstClr val="white"/>
                  </a:solidFill>
                </a:rPr>
                <a:t>Eventuale aggiustamento</a:t>
              </a:r>
            </a:p>
            <a:p>
              <a:pPr defTabSz="914400" fontAlgn="auto">
                <a:spcBef>
                  <a:spcPts val="0"/>
                </a:spcBef>
                <a:spcAft>
                  <a:spcPts val="0"/>
                </a:spcAft>
              </a:pPr>
              <a:r>
                <a:rPr lang="it-IT" sz="2000" dirty="0" smtClean="0">
                  <a:solidFill>
                    <a:prstClr val="white"/>
                  </a:solidFill>
                </a:rPr>
                <a:t>  terapia</a:t>
              </a:r>
            </a:p>
            <a:p>
              <a:pPr defTabSz="914400" fontAlgn="auto">
                <a:spcBef>
                  <a:spcPts val="0"/>
                </a:spcBef>
                <a:spcAft>
                  <a:spcPts val="0"/>
                </a:spcAft>
                <a:buFont typeface="Arial" pitchFamily="34" charset="0"/>
                <a:buChar char="•"/>
              </a:pPr>
              <a:r>
                <a:rPr lang="it-IT" sz="2000" dirty="0" smtClean="0">
                  <a:solidFill>
                    <a:prstClr val="white"/>
                  </a:solidFill>
                </a:rPr>
                <a:t>Verifica utilizzo </a:t>
              </a:r>
              <a:r>
                <a:rPr lang="it-IT" sz="2000" dirty="0" err="1" smtClean="0">
                  <a:solidFill>
                    <a:prstClr val="white"/>
                  </a:solidFill>
                </a:rPr>
                <a:t>device</a:t>
              </a:r>
              <a:endParaRPr lang="it-IT" sz="2000" dirty="0" smtClean="0">
                <a:solidFill>
                  <a:prstClr val="white"/>
                </a:solidFill>
              </a:endParaRPr>
            </a:p>
            <a:p>
              <a:pPr defTabSz="914400" fontAlgn="auto">
                <a:spcBef>
                  <a:spcPts val="0"/>
                </a:spcBef>
                <a:spcAft>
                  <a:spcPts val="0"/>
                </a:spcAft>
                <a:buFont typeface="Arial" pitchFamily="34" charset="0"/>
                <a:buChar char="•"/>
              </a:pPr>
              <a:r>
                <a:rPr lang="it-IT" sz="2000" dirty="0" smtClean="0">
                  <a:solidFill>
                    <a:prstClr val="white"/>
                  </a:solidFill>
                </a:rPr>
                <a:t>Programmazione  visite</a:t>
              </a:r>
            </a:p>
            <a:p>
              <a:pPr defTabSz="914400" fontAlgn="auto">
                <a:spcBef>
                  <a:spcPts val="0"/>
                </a:spcBef>
                <a:spcAft>
                  <a:spcPts val="0"/>
                </a:spcAft>
                <a:buFont typeface="Arial" pitchFamily="34" charset="0"/>
                <a:buChar char="•"/>
              </a:pPr>
              <a:r>
                <a:rPr lang="it-IT" sz="2000" dirty="0" smtClean="0">
                  <a:solidFill>
                    <a:prstClr val="white"/>
                  </a:solidFill>
                </a:rPr>
                <a:t> successive</a:t>
              </a:r>
              <a:endParaRPr lang="it-IT" sz="2000" b="1" dirty="0">
                <a:solidFill>
                  <a:prstClr val="white"/>
                </a:solidFill>
              </a:endParaRPr>
            </a:p>
          </p:txBody>
        </p:sp>
      </p:grpSp>
      <p:sp>
        <p:nvSpPr>
          <p:cNvPr id="8" name="Titolo 1"/>
          <p:cNvSpPr>
            <a:spLocks noGrp="1"/>
          </p:cNvSpPr>
          <p:nvPr>
            <p:ph type="title"/>
          </p:nvPr>
        </p:nvSpPr>
        <p:spPr>
          <a:xfrm>
            <a:off x="457200" y="77282"/>
            <a:ext cx="8229600" cy="850106"/>
          </a:xfrm>
          <a:ln/>
        </p:spPr>
        <p:style>
          <a:lnRef idx="1">
            <a:schemeClr val="dk1"/>
          </a:lnRef>
          <a:fillRef idx="2">
            <a:schemeClr val="dk1"/>
          </a:fillRef>
          <a:effectRef idx="1">
            <a:schemeClr val="dk1"/>
          </a:effectRef>
          <a:fontRef idx="minor">
            <a:schemeClr val="dk1"/>
          </a:fontRef>
        </p:style>
        <p:txBody>
          <a:bodyPr/>
          <a:lstStyle/>
          <a:p>
            <a:r>
              <a:rPr lang="it-IT" b="1" dirty="0" smtClean="0"/>
              <a:t>Terapia</a:t>
            </a:r>
            <a:endParaRPr lang="it-IT" b="1" dirty="0"/>
          </a:p>
        </p:txBody>
      </p:sp>
      <p:grpSp>
        <p:nvGrpSpPr>
          <p:cNvPr id="4" name="Gruppo 10"/>
          <p:cNvGrpSpPr/>
          <p:nvPr/>
        </p:nvGrpSpPr>
        <p:grpSpPr>
          <a:xfrm>
            <a:off x="4860032" y="2165514"/>
            <a:ext cx="3528394" cy="4104456"/>
            <a:chOff x="4895348" y="1348278"/>
            <a:chExt cx="2529792" cy="2831385"/>
          </a:xfrm>
        </p:grpSpPr>
        <p:sp>
          <p:nvSpPr>
            <p:cNvPr id="12" name="Rettangolo 11"/>
            <p:cNvSpPr/>
            <p:nvPr/>
          </p:nvSpPr>
          <p:spPr>
            <a:xfrm>
              <a:off x="4895348" y="1348278"/>
              <a:ext cx="2445881" cy="283138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p:spPr>
          <p:style>
            <a:lnRef idx="0">
              <a:schemeClr val="accent1"/>
            </a:lnRef>
            <a:fillRef idx="3">
              <a:schemeClr val="accent1"/>
            </a:fillRef>
            <a:effectRef idx="3">
              <a:schemeClr val="accent1"/>
            </a:effectRef>
            <a:fontRef idx="minor">
              <a:schemeClr val="lt1"/>
            </a:fontRef>
          </p:style>
        </p:sp>
        <p:sp>
          <p:nvSpPr>
            <p:cNvPr id="13" name="Rettangolo 12"/>
            <p:cNvSpPr/>
            <p:nvPr/>
          </p:nvSpPr>
          <p:spPr>
            <a:xfrm>
              <a:off x="4895349" y="1348278"/>
              <a:ext cx="2529791" cy="28313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t" anchorCtr="0">
              <a:noAutofit/>
            </a:bodyPr>
            <a:lstStyle/>
            <a:p>
              <a:pPr defTabSz="889000" fontAlgn="auto">
                <a:lnSpc>
                  <a:spcPct val="90000"/>
                </a:lnSpc>
                <a:spcAft>
                  <a:spcPct val="35000"/>
                </a:spcAft>
                <a:buFont typeface="Arial" pitchFamily="34" charset="0"/>
                <a:buChar char="•"/>
              </a:pPr>
              <a:r>
                <a:rPr lang="it-IT" sz="2000" dirty="0" smtClean="0">
                  <a:solidFill>
                    <a:prstClr val="white"/>
                  </a:solidFill>
                </a:rPr>
                <a:t>Valutazione pazienti non</a:t>
              </a:r>
            </a:p>
            <a:p>
              <a:pPr defTabSz="889000" fontAlgn="auto">
                <a:lnSpc>
                  <a:spcPct val="90000"/>
                </a:lnSpc>
                <a:spcAft>
                  <a:spcPct val="35000"/>
                </a:spcAft>
              </a:pPr>
              <a:r>
                <a:rPr lang="it-IT" sz="2000" dirty="0" smtClean="0">
                  <a:solidFill>
                    <a:prstClr val="white"/>
                  </a:solidFill>
                </a:rPr>
                <a:t>   responder alla terapia</a:t>
              </a:r>
            </a:p>
            <a:p>
              <a:pPr defTabSz="889000" fontAlgn="auto">
                <a:lnSpc>
                  <a:spcPct val="90000"/>
                </a:lnSpc>
                <a:spcAft>
                  <a:spcPct val="35000"/>
                </a:spcAft>
                <a:buFont typeface="Arial" pitchFamily="34" charset="0"/>
                <a:buChar char="•"/>
              </a:pPr>
              <a:r>
                <a:rPr lang="it-IT" sz="2000" dirty="0" smtClean="0">
                  <a:solidFill>
                    <a:prstClr val="white"/>
                  </a:solidFill>
                </a:rPr>
                <a:t>Pazienti con patologia grave </a:t>
              </a:r>
            </a:p>
            <a:p>
              <a:pPr defTabSz="889000" fontAlgn="auto">
                <a:lnSpc>
                  <a:spcPct val="90000"/>
                </a:lnSpc>
                <a:spcAft>
                  <a:spcPct val="35000"/>
                </a:spcAft>
                <a:buFont typeface="Arial" pitchFamily="34" charset="0"/>
                <a:buChar char="•"/>
              </a:pPr>
              <a:r>
                <a:rPr lang="it-IT" sz="2000" dirty="0" smtClean="0">
                  <a:solidFill>
                    <a:prstClr val="white"/>
                  </a:solidFill>
                </a:rPr>
                <a:t>Interferenze con altre malattie </a:t>
              </a:r>
            </a:p>
            <a:p>
              <a:pPr defTabSz="889000" fontAlgn="auto">
                <a:lnSpc>
                  <a:spcPct val="90000"/>
                </a:lnSpc>
                <a:spcAft>
                  <a:spcPct val="35000"/>
                </a:spcAft>
              </a:pPr>
              <a:r>
                <a:rPr lang="it-IT" sz="2000" dirty="0" smtClean="0">
                  <a:solidFill>
                    <a:prstClr val="white"/>
                  </a:solidFill>
                </a:rPr>
                <a:t>  e terapie</a:t>
              </a:r>
            </a:p>
            <a:p>
              <a:pPr defTabSz="889000" fontAlgn="auto">
                <a:lnSpc>
                  <a:spcPct val="90000"/>
                </a:lnSpc>
                <a:spcAft>
                  <a:spcPct val="35000"/>
                </a:spcAft>
                <a:buFont typeface="Arial" pitchFamily="34" charset="0"/>
                <a:buChar char="•"/>
              </a:pPr>
              <a:r>
                <a:rPr lang="it-IT" sz="2000" dirty="0" smtClean="0">
                  <a:solidFill>
                    <a:prstClr val="white"/>
                  </a:solidFill>
                </a:rPr>
                <a:t>Comparsa di ADR</a:t>
              </a:r>
            </a:p>
            <a:p>
              <a:pPr defTabSz="889000" fontAlgn="auto">
                <a:lnSpc>
                  <a:spcPct val="90000"/>
                </a:lnSpc>
                <a:spcAft>
                  <a:spcPct val="35000"/>
                </a:spcAft>
                <a:buFont typeface="Arial" pitchFamily="34" charset="0"/>
                <a:buChar char="•"/>
              </a:pPr>
              <a:r>
                <a:rPr lang="it-IT" sz="2000" dirty="0" smtClean="0">
                  <a:solidFill>
                    <a:prstClr val="white"/>
                  </a:solidFill>
                </a:rPr>
                <a:t>Consulenza per altre terapie </a:t>
              </a:r>
            </a:p>
            <a:p>
              <a:pPr defTabSz="889000" fontAlgn="auto">
                <a:lnSpc>
                  <a:spcPct val="90000"/>
                </a:lnSpc>
                <a:spcAft>
                  <a:spcPct val="35000"/>
                </a:spcAft>
              </a:pPr>
              <a:r>
                <a:rPr lang="it-IT" sz="2000" dirty="0" smtClean="0">
                  <a:solidFill>
                    <a:prstClr val="white"/>
                  </a:solidFill>
                </a:rPr>
                <a:t>  non farmacologiche</a:t>
              </a:r>
            </a:p>
            <a:p>
              <a:pPr defTabSz="889000" fontAlgn="auto">
                <a:lnSpc>
                  <a:spcPct val="90000"/>
                </a:lnSpc>
                <a:spcAft>
                  <a:spcPct val="35000"/>
                </a:spcAft>
                <a:buFont typeface="Arial" pitchFamily="34" charset="0"/>
                <a:buChar char="•"/>
              </a:pPr>
              <a:r>
                <a:rPr lang="it-IT" sz="2000" dirty="0" smtClean="0">
                  <a:solidFill>
                    <a:prstClr val="white"/>
                  </a:solidFill>
                </a:rPr>
                <a:t>Prescrizione OTLT</a:t>
              </a:r>
            </a:p>
            <a:p>
              <a:pPr defTabSz="889000" fontAlgn="auto">
                <a:lnSpc>
                  <a:spcPct val="90000"/>
                </a:lnSpc>
                <a:spcAft>
                  <a:spcPct val="35000"/>
                </a:spcAft>
                <a:buFont typeface="Arial" pitchFamily="34" charset="0"/>
                <a:buChar char="•"/>
              </a:pPr>
              <a:r>
                <a:rPr lang="it-IT" sz="2000" dirty="0" smtClean="0">
                  <a:solidFill>
                    <a:prstClr val="white"/>
                  </a:solidFill>
                </a:rPr>
                <a:t> Consulto domiciliare</a:t>
              </a:r>
            </a:p>
            <a:p>
              <a:pPr defTabSz="889000" fontAlgn="auto">
                <a:lnSpc>
                  <a:spcPct val="90000"/>
                </a:lnSpc>
                <a:spcAft>
                  <a:spcPct val="35000"/>
                </a:spcAft>
                <a:buFont typeface="Arial" pitchFamily="34" charset="0"/>
                <a:buChar char="•"/>
              </a:pPr>
              <a:endParaRPr lang="it-IT" sz="2000" dirty="0" smtClean="0">
                <a:solidFill>
                  <a:prstClr val="white"/>
                </a:solidFill>
              </a:endParaRPr>
            </a:p>
            <a:p>
              <a:pPr defTabSz="889000" fontAlgn="auto">
                <a:lnSpc>
                  <a:spcPct val="90000"/>
                </a:lnSpc>
                <a:spcAft>
                  <a:spcPct val="35000"/>
                </a:spcAft>
                <a:buFont typeface="Arial" pitchFamily="34" charset="0"/>
                <a:buChar char="•"/>
              </a:pPr>
              <a:endParaRPr lang="it-IT" sz="2000" dirty="0" smtClean="0">
                <a:solidFill>
                  <a:prstClr val="white"/>
                </a:solidFill>
              </a:endParaRPr>
            </a:p>
            <a:p>
              <a:pPr defTabSz="889000" fontAlgn="auto">
                <a:lnSpc>
                  <a:spcPct val="90000"/>
                </a:lnSpc>
                <a:spcAft>
                  <a:spcPct val="35000"/>
                </a:spcAft>
                <a:buFontTx/>
                <a:buChar char="-"/>
              </a:pPr>
              <a:endParaRPr lang="it-IT" sz="2000" dirty="0">
                <a:solidFill>
                  <a:prstClr val="white"/>
                </a:solidFill>
              </a:endParaRPr>
            </a:p>
          </p:txBody>
        </p:sp>
      </p:grpSp>
      <p:graphicFrame>
        <p:nvGraphicFramePr>
          <p:cNvPr id="18" name="Diagramma 17"/>
          <p:cNvGraphicFramePr/>
          <p:nvPr/>
        </p:nvGraphicFramePr>
        <p:xfrm>
          <a:off x="1043608" y="927388"/>
          <a:ext cx="6912768" cy="1008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65316" y="748654"/>
            <a:ext cx="7164288" cy="2308324"/>
          </a:xfrm>
          <a:prstGeom prst="rect">
            <a:avLst/>
          </a:prstGeom>
          <a:solidFill>
            <a:schemeClr val="tx2"/>
          </a:solidFill>
          <a:ln>
            <a:solidFill>
              <a:schemeClr val="tx1"/>
            </a:solidFill>
          </a:ln>
        </p:spPr>
        <p:txBody>
          <a:bodyPr wrap="square">
            <a:spAutoFit/>
          </a:bodyPr>
          <a:lstStyle/>
          <a:p>
            <a:pPr defTabSz="914400"/>
            <a:r>
              <a:rPr lang="it-IT" dirty="0" smtClean="0">
                <a:solidFill>
                  <a:prstClr val="white"/>
                </a:solidFill>
              </a:rPr>
              <a:t>Tutti gli indicatori evidenziano </a:t>
            </a:r>
            <a:r>
              <a:rPr lang="it-IT" b="1" dirty="0" smtClean="0">
                <a:solidFill>
                  <a:srgbClr val="FFC000"/>
                </a:solidFill>
              </a:rPr>
              <a:t>ampi spazi di miglioramento dell’appropriatezza d’uso </a:t>
            </a:r>
            <a:r>
              <a:rPr lang="it-IT" dirty="0" smtClean="0">
                <a:solidFill>
                  <a:prstClr val="white"/>
                </a:solidFill>
              </a:rPr>
              <a:t>dei medicinali impiegati nel trattamento della broncopenumopatia cronica ostruttiva . In Italia il 17,9% dei pazienti con età uguale o maggiore di 40 anni è risultato aderente ai trattamenti con i farmaci per le sindromi ostruttive delle vie respiratorie nel 2013, l’andamento dell’indicatore evidenzia un pattern inappropriato (H-DB 4.4; pazienti con una proporzione di giorni coperti dal trattamento uguale o superiore all’80%).</a:t>
            </a:r>
            <a:endParaRPr lang="it-IT" dirty="0">
              <a:solidFill>
                <a:prstClr val="white"/>
              </a:solidFill>
            </a:endParaRPr>
          </a:p>
        </p:txBody>
      </p:sp>
      <p:pic>
        <p:nvPicPr>
          <p:cNvPr id="115714" name="Picture 2"/>
          <p:cNvPicPr>
            <a:picLocks noChangeAspect="1" noChangeArrowheads="1"/>
          </p:cNvPicPr>
          <p:nvPr/>
        </p:nvPicPr>
        <p:blipFill>
          <a:blip r:embed="rId2" cstate="print"/>
          <a:srcRect/>
          <a:stretch>
            <a:fillRect/>
          </a:stretch>
        </p:blipFill>
        <p:spPr bwMode="auto">
          <a:xfrm>
            <a:off x="111170" y="4509120"/>
            <a:ext cx="8698054" cy="1800200"/>
          </a:xfrm>
          <a:prstGeom prst="rect">
            <a:avLst/>
          </a:prstGeom>
          <a:noFill/>
          <a:ln w="9525">
            <a:noFill/>
            <a:miter lim="800000"/>
            <a:headEnd/>
            <a:tailEnd/>
          </a:ln>
        </p:spPr>
      </p:pic>
      <p:pic>
        <p:nvPicPr>
          <p:cNvPr id="115715" name="Picture 3"/>
          <p:cNvPicPr>
            <a:picLocks noChangeAspect="1" noChangeArrowheads="1"/>
          </p:cNvPicPr>
          <p:nvPr/>
        </p:nvPicPr>
        <p:blipFill>
          <a:blip r:embed="rId3" cstate="print"/>
          <a:srcRect/>
          <a:stretch>
            <a:fillRect/>
          </a:stretch>
        </p:blipFill>
        <p:spPr bwMode="auto">
          <a:xfrm>
            <a:off x="107504" y="4077072"/>
            <a:ext cx="8712968" cy="424433"/>
          </a:xfrm>
          <a:prstGeom prst="rect">
            <a:avLst/>
          </a:prstGeom>
          <a:noFill/>
          <a:ln w="9525">
            <a:noFill/>
            <a:miter lim="800000"/>
            <a:headEnd/>
            <a:tailEnd/>
          </a:ln>
        </p:spPr>
      </p:pic>
      <p:sp>
        <p:nvSpPr>
          <p:cNvPr id="10" name="CasellaDiTesto 9"/>
          <p:cNvSpPr txBox="1"/>
          <p:nvPr/>
        </p:nvSpPr>
        <p:spPr>
          <a:xfrm>
            <a:off x="107504" y="3501008"/>
            <a:ext cx="7122100" cy="369332"/>
          </a:xfrm>
          <a:prstGeom prst="rect">
            <a:avLst/>
          </a:prstGeom>
          <a:solidFill>
            <a:schemeClr val="tx2"/>
          </a:solidFill>
        </p:spPr>
        <p:txBody>
          <a:bodyPr wrap="square" rtlCol="0">
            <a:spAutoFit/>
          </a:bodyPr>
          <a:lstStyle/>
          <a:p>
            <a:pPr algn="ctr" defTabSz="914400"/>
            <a:r>
              <a:rPr lang="it-IT" b="1" dirty="0" smtClean="0">
                <a:solidFill>
                  <a:prstClr val="white"/>
                </a:solidFill>
              </a:rPr>
              <a:t>Monitoraggio degli indicatori di appropriatezza d’uso dei medicinali </a:t>
            </a:r>
            <a:endParaRPr lang="it-IT" b="1" dirty="0">
              <a:solidFill>
                <a:prstClr val="white"/>
              </a:solidFill>
            </a:endParaRPr>
          </a:p>
        </p:txBody>
      </p:sp>
      <p:pic>
        <p:nvPicPr>
          <p:cNvPr id="11" name="Picture 6"/>
          <p:cNvPicPr>
            <a:picLocks noChangeAspect="1" noChangeArrowheads="1"/>
          </p:cNvPicPr>
          <p:nvPr/>
        </p:nvPicPr>
        <p:blipFill>
          <a:blip r:embed="rId4" cstate="print"/>
          <a:srcRect/>
          <a:stretch>
            <a:fillRect/>
          </a:stretch>
        </p:blipFill>
        <p:spPr bwMode="auto">
          <a:xfrm>
            <a:off x="7371122" y="748655"/>
            <a:ext cx="1645074" cy="23051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Rettangolo 48"/>
          <p:cNvSpPr>
            <a:spLocks noChangeArrowheads="1"/>
          </p:cNvSpPr>
          <p:nvPr/>
        </p:nvSpPr>
        <p:spPr bwMode="auto">
          <a:xfrm>
            <a:off x="2195513" y="549275"/>
            <a:ext cx="5976937" cy="2663825"/>
          </a:xfrm>
          <a:prstGeom prst="rect">
            <a:avLst/>
          </a:prstGeom>
          <a:solidFill>
            <a:schemeClr val="bg1"/>
          </a:solidFill>
          <a:ln w="9525">
            <a:solidFill>
              <a:srgbClr val="CB2250"/>
            </a:solidFill>
            <a:miter lim="800000"/>
            <a:headEnd/>
            <a:tailEnd/>
          </a:ln>
        </p:spPr>
        <p:txBody>
          <a:bodyPr/>
          <a:lstStyle/>
          <a:p>
            <a:pPr defTabSz="914400"/>
            <a:endParaRPr lang="en-US">
              <a:solidFill>
                <a:srgbClr val="FFFF00"/>
              </a:solidFill>
              <a:latin typeface="Calibri"/>
              <a:ea typeface="+mn-ea"/>
              <a:cs typeface="Arial" pitchFamily="34" charset="0"/>
            </a:endParaRPr>
          </a:p>
        </p:txBody>
      </p:sp>
      <p:sp>
        <p:nvSpPr>
          <p:cNvPr id="129" name="Rettangolo 77"/>
          <p:cNvSpPr>
            <a:spLocks noChangeArrowheads="1"/>
          </p:cNvSpPr>
          <p:nvPr/>
        </p:nvSpPr>
        <p:spPr bwMode="auto">
          <a:xfrm>
            <a:off x="2200275" y="3559175"/>
            <a:ext cx="5976938" cy="2749550"/>
          </a:xfrm>
          <a:prstGeom prst="rect">
            <a:avLst/>
          </a:prstGeom>
          <a:solidFill>
            <a:schemeClr val="bg1"/>
          </a:solidFill>
          <a:ln w="9525">
            <a:solidFill>
              <a:srgbClr val="CB2250"/>
            </a:solidFill>
            <a:miter lim="800000"/>
            <a:headEnd/>
            <a:tailEnd/>
          </a:ln>
        </p:spPr>
        <p:txBody>
          <a:bodyPr/>
          <a:lstStyle/>
          <a:p>
            <a:pPr defTabSz="914400"/>
            <a:endParaRPr lang="en-US">
              <a:solidFill>
                <a:srgbClr val="000000"/>
              </a:solidFill>
              <a:latin typeface="Calibri"/>
              <a:ea typeface="+mn-ea"/>
              <a:cs typeface="Arial" pitchFamily="34" charset="0"/>
            </a:endParaRPr>
          </a:p>
        </p:txBody>
      </p:sp>
      <p:sp>
        <p:nvSpPr>
          <p:cNvPr id="67" name="Ovale 66"/>
          <p:cNvSpPr/>
          <p:nvPr/>
        </p:nvSpPr>
        <p:spPr bwMode="auto">
          <a:xfrm>
            <a:off x="6227314" y="5661248"/>
            <a:ext cx="1512168" cy="576064"/>
          </a:xfrm>
          <a:prstGeom prst="ellipse">
            <a:avLst/>
          </a:prstGeom>
          <a:solidFill>
            <a:srgbClr val="00C5C0"/>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68" name="Ovale 67"/>
          <p:cNvSpPr/>
          <p:nvPr/>
        </p:nvSpPr>
        <p:spPr bwMode="auto">
          <a:xfrm>
            <a:off x="3059832" y="5661248"/>
            <a:ext cx="1512168" cy="576064"/>
          </a:xfrm>
          <a:prstGeom prst="ellipse">
            <a:avLst/>
          </a:prstGeom>
          <a:solidFill>
            <a:srgbClr val="00C5C0"/>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69" name="AutoShape 3"/>
          <p:cNvSpPr>
            <a:spLocks/>
          </p:cNvSpPr>
          <p:nvPr/>
        </p:nvSpPr>
        <p:spPr bwMode="auto">
          <a:xfrm>
            <a:off x="7682661" y="1012582"/>
            <a:ext cx="917503" cy="455773"/>
          </a:xfrm>
          <a:prstGeom prst="leftArrow">
            <a:avLst>
              <a:gd name="adj1" fmla="val 50000"/>
              <a:gd name="adj2" fmla="val 35378"/>
            </a:avLst>
          </a:prstGeom>
          <a:solidFill>
            <a:srgbClr val="CB2250"/>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lstStyle/>
          <a:p>
            <a:pPr defTabSz="914400" fontAlgn="auto">
              <a:spcBef>
                <a:spcPts val="0"/>
              </a:spcBef>
              <a:spcAft>
                <a:spcPts val="0"/>
              </a:spcAft>
              <a:defRPr/>
            </a:pPr>
            <a:endParaRPr lang="en-US" kern="0">
              <a:solidFill>
                <a:srgbClr val="FFFFFF"/>
              </a:solidFill>
              <a:latin typeface="Calibri"/>
              <a:ea typeface="+mn-ea"/>
              <a:cs typeface="Arial" pitchFamily="34" charset="0"/>
            </a:endParaRPr>
          </a:p>
        </p:txBody>
      </p:sp>
      <p:sp>
        <p:nvSpPr>
          <p:cNvPr id="70" name="AutoShape 4"/>
          <p:cNvSpPr>
            <a:spLocks/>
          </p:cNvSpPr>
          <p:nvPr/>
        </p:nvSpPr>
        <p:spPr bwMode="auto">
          <a:xfrm>
            <a:off x="7682661" y="4019789"/>
            <a:ext cx="917503" cy="455773"/>
          </a:xfrm>
          <a:prstGeom prst="leftArrow">
            <a:avLst>
              <a:gd name="adj1" fmla="val 50000"/>
              <a:gd name="adj2" fmla="val 35378"/>
            </a:avLst>
          </a:prstGeom>
          <a:solidFill>
            <a:srgbClr val="CB2250"/>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lstStyle/>
          <a:p>
            <a:pPr defTabSz="914400" fontAlgn="auto">
              <a:spcBef>
                <a:spcPts val="0"/>
              </a:spcBef>
              <a:spcAft>
                <a:spcPts val="0"/>
              </a:spcAft>
              <a:defRPr/>
            </a:pPr>
            <a:endParaRPr lang="en-US" kern="0">
              <a:solidFill>
                <a:srgbClr val="FFFFFF"/>
              </a:solidFill>
              <a:latin typeface="Calibri"/>
              <a:ea typeface="+mn-ea"/>
              <a:cs typeface="Arial" pitchFamily="34" charset="0"/>
            </a:endParaRPr>
          </a:p>
        </p:txBody>
      </p:sp>
      <p:sp>
        <p:nvSpPr>
          <p:cNvPr id="71" name="Line 6"/>
          <p:cNvSpPr>
            <a:spLocks noChangeShapeType="1"/>
          </p:cNvSpPr>
          <p:nvPr/>
        </p:nvSpPr>
        <p:spPr bwMode="auto">
          <a:xfrm rot="10800000">
            <a:off x="4802188" y="4365625"/>
            <a:ext cx="379412" cy="231775"/>
          </a:xfrm>
          <a:prstGeom prst="line">
            <a:avLst/>
          </a:prstGeom>
          <a:noFill/>
          <a:ln w="12700">
            <a:solidFill>
              <a:srgbClr val="404040"/>
            </a:solidFill>
            <a:round/>
            <a:headEnd/>
            <a:tailEnd/>
          </a:ln>
        </p:spPr>
        <p:txBody>
          <a:bodyPr lIns="0" tIns="0" rIns="0" bIns="0"/>
          <a:lstStyle/>
          <a:p>
            <a:pPr defTabSz="914400" fontAlgn="auto">
              <a:spcBef>
                <a:spcPts val="0"/>
              </a:spcBef>
              <a:spcAft>
                <a:spcPts val="0"/>
              </a:spcAft>
              <a:defRPr/>
            </a:pPr>
            <a:endParaRPr lang="it-IT" kern="0">
              <a:solidFill>
                <a:sysClr val="windowText" lastClr="000000"/>
              </a:solidFill>
              <a:latin typeface="Calibri"/>
              <a:ea typeface="+mn-ea"/>
              <a:cs typeface="Arial" pitchFamily="34" charset="0"/>
            </a:endParaRPr>
          </a:p>
        </p:txBody>
      </p:sp>
      <p:sp>
        <p:nvSpPr>
          <p:cNvPr id="72" name="CasellaDiTesto 8"/>
          <p:cNvSpPr txBox="1">
            <a:spLocks noChangeArrowheads="1"/>
          </p:cNvSpPr>
          <p:nvPr/>
        </p:nvSpPr>
        <p:spPr bwMode="auto">
          <a:xfrm>
            <a:off x="521370" y="1052041"/>
            <a:ext cx="1447800" cy="1006475"/>
          </a:xfrm>
          <a:prstGeom prst="rect">
            <a:avLst/>
          </a:prstGeom>
          <a:noFill/>
          <a:ln w="9525">
            <a:noFill/>
            <a:miter lim="800000"/>
            <a:headEnd/>
            <a:tailEnd/>
          </a:ln>
        </p:spPr>
        <p:txBody>
          <a:bodyPr>
            <a:spAutoFit/>
          </a:bodyPr>
          <a:lstStyle/>
          <a:p>
            <a:pPr defTabSz="914400"/>
            <a:r>
              <a:rPr lang="it-IT" sz="2000" dirty="0">
                <a:solidFill>
                  <a:srgbClr val="FFFF00"/>
                </a:solidFill>
                <a:latin typeface="Calibri"/>
                <a:ea typeface="MS PGothic" pitchFamily="34" charset="-128"/>
                <a:cs typeface="Arial" pitchFamily="34" charset="0"/>
              </a:rPr>
              <a:t>A. Gestione della BPCO</a:t>
            </a:r>
            <a:r>
              <a:rPr lang="it-IT" sz="2000" b="1" dirty="0">
                <a:solidFill>
                  <a:srgbClr val="FFFF00"/>
                </a:solidFill>
                <a:latin typeface="Calibri"/>
                <a:ea typeface="MS PGothic" pitchFamily="34" charset="-128"/>
                <a:cs typeface="Arial" pitchFamily="34" charset="0"/>
              </a:rPr>
              <a:t/>
            </a:r>
            <a:br>
              <a:rPr lang="it-IT" sz="2000" b="1" dirty="0">
                <a:solidFill>
                  <a:srgbClr val="FFFF00"/>
                </a:solidFill>
                <a:latin typeface="Calibri"/>
                <a:ea typeface="MS PGothic" pitchFamily="34" charset="-128"/>
                <a:cs typeface="Arial" pitchFamily="34" charset="0"/>
              </a:rPr>
            </a:br>
            <a:r>
              <a:rPr lang="it-IT" sz="2000" b="1" dirty="0">
                <a:solidFill>
                  <a:srgbClr val="FFFF00"/>
                </a:solidFill>
                <a:latin typeface="Calibri"/>
                <a:ea typeface="MS PGothic" pitchFamily="34" charset="-128"/>
                <a:cs typeface="Arial" pitchFamily="34" charset="0"/>
              </a:rPr>
              <a:t>(Ideale)</a:t>
            </a:r>
            <a:endParaRPr lang="it-IT" sz="1400" dirty="0">
              <a:solidFill>
                <a:srgbClr val="FFFF00"/>
              </a:solidFill>
              <a:latin typeface="Calibri"/>
              <a:ea typeface="MS PGothic" pitchFamily="34" charset="-128"/>
              <a:cs typeface="Arial" pitchFamily="34" charset="0"/>
            </a:endParaRPr>
          </a:p>
        </p:txBody>
      </p:sp>
      <p:sp>
        <p:nvSpPr>
          <p:cNvPr id="73" name="CasellaDiTesto 9"/>
          <p:cNvSpPr txBox="1">
            <a:spLocks noChangeArrowheads="1"/>
          </p:cNvSpPr>
          <p:nvPr/>
        </p:nvSpPr>
        <p:spPr bwMode="auto">
          <a:xfrm>
            <a:off x="521370" y="4061941"/>
            <a:ext cx="1530350" cy="1311275"/>
          </a:xfrm>
          <a:prstGeom prst="rect">
            <a:avLst/>
          </a:prstGeom>
          <a:noFill/>
          <a:ln w="9525">
            <a:noFill/>
            <a:miter lim="800000"/>
            <a:headEnd/>
            <a:tailEnd/>
          </a:ln>
        </p:spPr>
        <p:txBody>
          <a:bodyPr>
            <a:spAutoFit/>
          </a:bodyPr>
          <a:lstStyle/>
          <a:p>
            <a:pPr defTabSz="914400"/>
            <a:r>
              <a:rPr lang="it-IT" sz="2000" dirty="0">
                <a:solidFill>
                  <a:srgbClr val="FFFF00"/>
                </a:solidFill>
                <a:latin typeface="Calibri"/>
                <a:ea typeface="MS PGothic" pitchFamily="34" charset="-128"/>
                <a:cs typeface="Arial" pitchFamily="34" charset="0"/>
              </a:rPr>
              <a:t>B. Gestione della BPCO </a:t>
            </a:r>
          </a:p>
          <a:p>
            <a:pPr defTabSz="914400"/>
            <a:r>
              <a:rPr lang="it-IT" sz="2000" b="1" dirty="0">
                <a:solidFill>
                  <a:srgbClr val="FFFF00"/>
                </a:solidFill>
                <a:latin typeface="Calibri"/>
                <a:ea typeface="MS PGothic" pitchFamily="34" charset="-128"/>
                <a:cs typeface="Arial" pitchFamily="34" charset="0"/>
              </a:rPr>
              <a:t>(Situazione attuale)</a:t>
            </a:r>
            <a:endParaRPr lang="it-IT" sz="1400" dirty="0">
              <a:solidFill>
                <a:srgbClr val="FFFF00"/>
              </a:solidFill>
              <a:latin typeface="Calibri"/>
              <a:ea typeface="MS PGothic" pitchFamily="34" charset="-128"/>
              <a:cs typeface="Arial" pitchFamily="34" charset="0"/>
            </a:endParaRPr>
          </a:p>
        </p:txBody>
      </p:sp>
      <p:sp>
        <p:nvSpPr>
          <p:cNvPr id="74" name="Rettangolo 73"/>
          <p:cNvSpPr/>
          <p:nvPr/>
        </p:nvSpPr>
        <p:spPr bwMode="auto">
          <a:xfrm>
            <a:off x="7274458" y="635752"/>
            <a:ext cx="301997" cy="236649"/>
          </a:xfrm>
          <a:prstGeom prst="rect">
            <a:avLst/>
          </a:prstGeom>
          <a:solidFill>
            <a:srgbClr val="FF6600"/>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75" name="Figura a mano libera 74"/>
          <p:cNvSpPr/>
          <p:nvPr/>
        </p:nvSpPr>
        <p:spPr bwMode="auto">
          <a:xfrm>
            <a:off x="3236026" y="2238375"/>
            <a:ext cx="4346369" cy="238125"/>
          </a:xfrm>
          <a:custGeom>
            <a:avLst/>
            <a:gdLst>
              <a:gd name="connsiteX0" fmla="*/ 0 w 4381500"/>
              <a:gd name="connsiteY0" fmla="*/ 0 h 238125"/>
              <a:gd name="connsiteX1" fmla="*/ 4381500 w 4381500"/>
              <a:gd name="connsiteY1" fmla="*/ 0 h 238125"/>
              <a:gd name="connsiteX2" fmla="*/ 4381500 w 4381500"/>
              <a:gd name="connsiteY2" fmla="*/ 238125 h 238125"/>
              <a:gd name="connsiteX3" fmla="*/ 0 w 4381500"/>
              <a:gd name="connsiteY3" fmla="*/ 238125 h 238125"/>
              <a:gd name="connsiteX4" fmla="*/ 0 w 4381500"/>
              <a:gd name="connsiteY4" fmla="*/ 0 h 238125"/>
              <a:gd name="connsiteX0" fmla="*/ 0 w 4381500"/>
              <a:gd name="connsiteY0" fmla="*/ 0 h 238125"/>
              <a:gd name="connsiteX1" fmla="*/ 4381500 w 4381500"/>
              <a:gd name="connsiteY1" fmla="*/ 238125 h 238125"/>
              <a:gd name="connsiteX2" fmla="*/ 0 w 4381500"/>
              <a:gd name="connsiteY2" fmla="*/ 238125 h 238125"/>
              <a:gd name="connsiteX3" fmla="*/ 0 w 4381500"/>
              <a:gd name="connsiteY3" fmla="*/ 0 h 238125"/>
            </a:gdLst>
            <a:ahLst/>
            <a:cxnLst>
              <a:cxn ang="0">
                <a:pos x="connsiteX0" y="connsiteY0"/>
              </a:cxn>
              <a:cxn ang="0">
                <a:pos x="connsiteX1" y="connsiteY1"/>
              </a:cxn>
              <a:cxn ang="0">
                <a:pos x="connsiteX2" y="connsiteY2"/>
              </a:cxn>
              <a:cxn ang="0">
                <a:pos x="connsiteX3" y="connsiteY3"/>
              </a:cxn>
            </a:cxnLst>
            <a:rect l="l" t="t" r="r" b="b"/>
            <a:pathLst>
              <a:path w="4381500" h="238125">
                <a:moveTo>
                  <a:pt x="0" y="0"/>
                </a:moveTo>
                <a:lnTo>
                  <a:pt x="4381500" y="238125"/>
                </a:lnTo>
                <a:lnTo>
                  <a:pt x="0" y="238125"/>
                </a:lnTo>
                <a:lnTo>
                  <a:pt x="0" y="0"/>
                </a:lnTo>
                <a:close/>
              </a:path>
            </a:pathLst>
          </a:custGeom>
          <a:solidFill>
            <a:srgbClr val="99CC00"/>
          </a:solidFill>
          <a:ln w="6350" cap="flat" cmpd="sng" algn="ctr">
            <a:noFill/>
            <a:prstDash val="solid"/>
            <a:round/>
            <a:headEnd type="none" w="med" len="med"/>
            <a:tailEnd type="none" w="med" len="med"/>
          </a:ln>
          <a:effectLst/>
          <a:scene3d>
            <a:camera prst="orthographicFront">
              <a:rot lat="0" lon="0" rev="0"/>
            </a:camera>
            <a:lightRig rig="balanced" dir="t"/>
          </a:scene3d>
          <a:sp3d prstMaterial="softEdge">
            <a:bevelT w="38100" h="31750"/>
          </a:sp3d>
        </p:spPr>
        <p:txBody>
          <a:bodyPr/>
          <a:lstStyle/>
          <a:p>
            <a:pPr defTabSz="914400">
              <a:defRPr/>
            </a:pPr>
            <a:endParaRPr lang="it-IT">
              <a:solidFill>
                <a:srgbClr val="000000"/>
              </a:solidFill>
              <a:latin typeface="Arial" charset="0"/>
              <a:ea typeface="+mn-ea"/>
              <a:cs typeface="Arial" charset="0"/>
            </a:endParaRPr>
          </a:p>
        </p:txBody>
      </p:sp>
      <p:sp>
        <p:nvSpPr>
          <p:cNvPr id="76" name="Figura a mano libera 75"/>
          <p:cNvSpPr/>
          <p:nvPr/>
        </p:nvSpPr>
        <p:spPr bwMode="auto">
          <a:xfrm rot="10800000">
            <a:off x="3236026" y="2238375"/>
            <a:ext cx="4346369" cy="238125"/>
          </a:xfrm>
          <a:custGeom>
            <a:avLst/>
            <a:gdLst>
              <a:gd name="connsiteX0" fmla="*/ 0 w 4381500"/>
              <a:gd name="connsiteY0" fmla="*/ 0 h 238125"/>
              <a:gd name="connsiteX1" fmla="*/ 4381500 w 4381500"/>
              <a:gd name="connsiteY1" fmla="*/ 0 h 238125"/>
              <a:gd name="connsiteX2" fmla="*/ 4381500 w 4381500"/>
              <a:gd name="connsiteY2" fmla="*/ 238125 h 238125"/>
              <a:gd name="connsiteX3" fmla="*/ 0 w 4381500"/>
              <a:gd name="connsiteY3" fmla="*/ 238125 h 238125"/>
              <a:gd name="connsiteX4" fmla="*/ 0 w 4381500"/>
              <a:gd name="connsiteY4" fmla="*/ 0 h 238125"/>
              <a:gd name="connsiteX0" fmla="*/ 0 w 4381500"/>
              <a:gd name="connsiteY0" fmla="*/ 0 h 238125"/>
              <a:gd name="connsiteX1" fmla="*/ 4381500 w 4381500"/>
              <a:gd name="connsiteY1" fmla="*/ 238125 h 238125"/>
              <a:gd name="connsiteX2" fmla="*/ 0 w 4381500"/>
              <a:gd name="connsiteY2" fmla="*/ 238125 h 238125"/>
              <a:gd name="connsiteX3" fmla="*/ 0 w 4381500"/>
              <a:gd name="connsiteY3" fmla="*/ 0 h 238125"/>
            </a:gdLst>
            <a:ahLst/>
            <a:cxnLst>
              <a:cxn ang="0">
                <a:pos x="connsiteX0" y="connsiteY0"/>
              </a:cxn>
              <a:cxn ang="0">
                <a:pos x="connsiteX1" y="connsiteY1"/>
              </a:cxn>
              <a:cxn ang="0">
                <a:pos x="connsiteX2" y="connsiteY2"/>
              </a:cxn>
              <a:cxn ang="0">
                <a:pos x="connsiteX3" y="connsiteY3"/>
              </a:cxn>
            </a:cxnLst>
            <a:rect l="l" t="t" r="r" b="b"/>
            <a:pathLst>
              <a:path w="4381500" h="238125">
                <a:moveTo>
                  <a:pt x="0" y="0"/>
                </a:moveTo>
                <a:lnTo>
                  <a:pt x="4381500" y="238125"/>
                </a:lnTo>
                <a:lnTo>
                  <a:pt x="0" y="238125"/>
                </a:lnTo>
                <a:lnTo>
                  <a:pt x="0" y="0"/>
                </a:lnTo>
                <a:close/>
              </a:path>
            </a:pathLst>
          </a:custGeom>
          <a:solidFill>
            <a:srgbClr val="6699FF"/>
          </a:solidFill>
          <a:ln w="6350" cap="flat" cmpd="sng" algn="ctr">
            <a:noFill/>
            <a:prstDash val="solid"/>
            <a:round/>
            <a:headEnd type="none" w="med" len="med"/>
            <a:tailEnd type="none" w="med" len="med"/>
          </a:ln>
          <a:effectLst/>
          <a:scene3d>
            <a:camera prst="orthographicFront">
              <a:rot lat="0" lon="0" rev="0"/>
            </a:camera>
            <a:lightRig rig="balanced" dir="t"/>
          </a:scene3d>
          <a:sp3d prstMaterial="softEdge">
            <a:bevelT w="38100" h="31750"/>
          </a:sp3d>
        </p:spPr>
        <p:txBody>
          <a:bodyPr/>
          <a:lstStyle/>
          <a:p>
            <a:pPr defTabSz="914400">
              <a:defRPr/>
            </a:pPr>
            <a:endParaRPr lang="it-IT">
              <a:solidFill>
                <a:srgbClr val="000000"/>
              </a:solidFill>
              <a:latin typeface="Arial" charset="0"/>
              <a:ea typeface="+mn-ea"/>
              <a:cs typeface="Arial" charset="0"/>
            </a:endParaRPr>
          </a:p>
        </p:txBody>
      </p:sp>
      <p:sp>
        <p:nvSpPr>
          <p:cNvPr id="77" name="Rettangolo 76"/>
          <p:cNvSpPr/>
          <p:nvPr/>
        </p:nvSpPr>
        <p:spPr bwMode="auto">
          <a:xfrm>
            <a:off x="3236026" y="2012026"/>
            <a:ext cx="4340431" cy="226349"/>
          </a:xfrm>
          <a:prstGeom prst="rect">
            <a:avLst/>
          </a:prstGeom>
          <a:solidFill>
            <a:srgbClr val="AE4845">
              <a:lumMod val="60000"/>
              <a:lumOff val="40000"/>
            </a:srgbClr>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fontAlgn="auto">
              <a:spcBef>
                <a:spcPts val="0"/>
              </a:spcBef>
              <a:spcAft>
                <a:spcPts val="0"/>
              </a:spcAft>
              <a:defRPr/>
            </a:pPr>
            <a:endParaRPr lang="it-IT" kern="0">
              <a:solidFill>
                <a:srgbClr val="000000"/>
              </a:solidFill>
              <a:latin typeface="Arial" charset="0"/>
              <a:ea typeface="+mn-ea"/>
              <a:cs typeface="Arial" charset="0"/>
            </a:endParaRPr>
          </a:p>
        </p:txBody>
      </p:sp>
      <p:sp>
        <p:nvSpPr>
          <p:cNvPr id="78" name="Rettangolo 77"/>
          <p:cNvSpPr/>
          <p:nvPr/>
        </p:nvSpPr>
        <p:spPr bwMode="auto">
          <a:xfrm>
            <a:off x="4313976" y="1783532"/>
            <a:ext cx="3262481" cy="230863"/>
          </a:xfrm>
          <a:prstGeom prst="rect">
            <a:avLst/>
          </a:prstGeom>
          <a:solidFill>
            <a:srgbClr val="FF9A0D"/>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79" name="Rettangolo 78"/>
          <p:cNvSpPr/>
          <p:nvPr/>
        </p:nvSpPr>
        <p:spPr bwMode="auto">
          <a:xfrm>
            <a:off x="4860032" y="1556792"/>
            <a:ext cx="2714746" cy="230863"/>
          </a:xfrm>
          <a:prstGeom prst="rect">
            <a:avLst/>
          </a:prstGeom>
          <a:solidFill>
            <a:srgbClr val="6EA92D"/>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80" name="Rettangolo 79"/>
          <p:cNvSpPr/>
          <p:nvPr/>
        </p:nvSpPr>
        <p:spPr bwMode="auto">
          <a:xfrm>
            <a:off x="5400391" y="1340768"/>
            <a:ext cx="2176065" cy="220955"/>
          </a:xfrm>
          <a:prstGeom prst="rect">
            <a:avLst/>
          </a:prstGeom>
          <a:solidFill>
            <a:srgbClr val="1F497D">
              <a:lumMod val="40000"/>
              <a:lumOff val="60000"/>
            </a:srgbClr>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fontAlgn="auto">
              <a:spcBef>
                <a:spcPts val="0"/>
              </a:spcBef>
              <a:spcAft>
                <a:spcPts val="0"/>
              </a:spcAft>
              <a:defRPr/>
            </a:pPr>
            <a:endParaRPr lang="it-IT" kern="0">
              <a:solidFill>
                <a:srgbClr val="000000"/>
              </a:solidFill>
              <a:latin typeface="Arial" charset="0"/>
              <a:ea typeface="+mn-ea"/>
              <a:cs typeface="Arial" charset="0"/>
            </a:endParaRPr>
          </a:p>
        </p:txBody>
      </p:sp>
      <p:sp>
        <p:nvSpPr>
          <p:cNvPr id="81" name="Rettangolo 80"/>
          <p:cNvSpPr/>
          <p:nvPr/>
        </p:nvSpPr>
        <p:spPr bwMode="auto">
          <a:xfrm>
            <a:off x="6916847" y="872401"/>
            <a:ext cx="659608" cy="236649"/>
          </a:xfrm>
          <a:prstGeom prst="rect">
            <a:avLst/>
          </a:prstGeom>
          <a:solidFill>
            <a:srgbClr val="FFC000"/>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82" name="Rettangolo 22"/>
          <p:cNvSpPr>
            <a:spLocks noChangeArrowheads="1"/>
          </p:cNvSpPr>
          <p:nvPr/>
        </p:nvSpPr>
        <p:spPr bwMode="auto">
          <a:xfrm>
            <a:off x="7340600" y="649288"/>
            <a:ext cx="166688"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Sx</a:t>
            </a:r>
          </a:p>
        </p:txBody>
      </p:sp>
      <p:sp>
        <p:nvSpPr>
          <p:cNvPr id="83" name="Rettangolo 35"/>
          <p:cNvSpPr>
            <a:spLocks noChangeArrowheads="1"/>
          </p:cNvSpPr>
          <p:nvPr/>
        </p:nvSpPr>
        <p:spPr bwMode="auto">
          <a:xfrm>
            <a:off x="3365500" y="2781300"/>
            <a:ext cx="962025" cy="393700"/>
          </a:xfrm>
          <a:prstGeom prst="rect">
            <a:avLst/>
          </a:prstGeom>
          <a:noFill/>
          <a:ln w="9525">
            <a:noFill/>
            <a:miter lim="800000"/>
            <a:headEnd/>
            <a:tailEnd/>
          </a:ln>
        </p:spPr>
        <p:txBody>
          <a:bodyPr wrap="none" lIns="0" tIns="0" rIns="0" bIns="0">
            <a:spAutoFit/>
          </a:bodyPr>
          <a:lstStyle/>
          <a:p>
            <a:pPr algn="ctr" defTabSz="914400">
              <a:lnSpc>
                <a:spcPts val="1000"/>
              </a:lnSpc>
            </a:pPr>
            <a:r>
              <a:rPr lang="it-IT" sz="1200" b="1" dirty="0">
                <a:solidFill>
                  <a:srgbClr val="000066"/>
                </a:solidFill>
                <a:latin typeface="Calibri"/>
                <a:ea typeface="+mn-ea"/>
                <a:cs typeface="Arial" pitchFamily="34" charset="0"/>
              </a:rPr>
              <a:t>Early Diagnosis</a:t>
            </a:r>
          </a:p>
          <a:p>
            <a:pPr algn="ctr" defTabSz="914400">
              <a:lnSpc>
                <a:spcPts val="1000"/>
              </a:lnSpc>
            </a:pPr>
            <a:r>
              <a:rPr lang="it-IT" sz="1200" b="1" dirty="0">
                <a:solidFill>
                  <a:srgbClr val="000066"/>
                </a:solidFill>
                <a:latin typeface="Calibri"/>
                <a:ea typeface="+mn-ea"/>
                <a:cs typeface="Arial" pitchFamily="34" charset="0"/>
              </a:rPr>
              <a:t>(spirometry) +</a:t>
            </a:r>
          </a:p>
          <a:p>
            <a:pPr algn="ctr" defTabSz="914400">
              <a:lnSpc>
                <a:spcPts val="1000"/>
              </a:lnSpc>
            </a:pPr>
            <a:r>
              <a:rPr lang="it-IT" sz="1200" b="1" dirty="0">
                <a:solidFill>
                  <a:srgbClr val="000066"/>
                </a:solidFill>
                <a:latin typeface="Calibri"/>
                <a:ea typeface="+mn-ea"/>
                <a:cs typeface="Arial" pitchFamily="34" charset="0"/>
              </a:rPr>
              <a:t>prevention</a:t>
            </a:r>
          </a:p>
        </p:txBody>
      </p:sp>
      <p:sp>
        <p:nvSpPr>
          <p:cNvPr id="84" name="Rettangolo 23"/>
          <p:cNvSpPr>
            <a:spLocks noChangeArrowheads="1"/>
          </p:cNvSpPr>
          <p:nvPr/>
        </p:nvSpPr>
        <p:spPr bwMode="auto">
          <a:xfrm>
            <a:off x="7188200" y="884238"/>
            <a:ext cx="184150" cy="214312"/>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O</a:t>
            </a:r>
            <a:r>
              <a:rPr lang="it-IT" sz="1400" b="1" baseline="-25000">
                <a:solidFill>
                  <a:srgbClr val="000000"/>
                </a:solidFill>
                <a:latin typeface="Calibri"/>
                <a:ea typeface="+mn-ea"/>
                <a:cs typeface="Arial" pitchFamily="34" charset="0"/>
              </a:rPr>
              <a:t>2</a:t>
            </a:r>
          </a:p>
        </p:txBody>
      </p:sp>
      <p:sp>
        <p:nvSpPr>
          <p:cNvPr id="85" name="Rettangolo 25"/>
          <p:cNvSpPr>
            <a:spLocks noChangeArrowheads="1"/>
          </p:cNvSpPr>
          <p:nvPr/>
        </p:nvSpPr>
        <p:spPr bwMode="auto">
          <a:xfrm>
            <a:off x="5954713" y="1341438"/>
            <a:ext cx="1049337"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Rehabilitation</a:t>
            </a:r>
          </a:p>
        </p:txBody>
      </p:sp>
      <p:sp>
        <p:nvSpPr>
          <p:cNvPr id="86" name="Rettangolo 27"/>
          <p:cNvSpPr>
            <a:spLocks noChangeArrowheads="1"/>
          </p:cNvSpPr>
          <p:nvPr/>
        </p:nvSpPr>
        <p:spPr bwMode="auto">
          <a:xfrm>
            <a:off x="5181600" y="1562100"/>
            <a:ext cx="2081213" cy="214313"/>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Long-acting bronchodilators</a:t>
            </a:r>
          </a:p>
        </p:txBody>
      </p:sp>
      <p:sp>
        <p:nvSpPr>
          <p:cNvPr id="87" name="Rettangolo 28"/>
          <p:cNvSpPr>
            <a:spLocks noChangeArrowheads="1"/>
          </p:cNvSpPr>
          <p:nvPr/>
        </p:nvSpPr>
        <p:spPr bwMode="auto">
          <a:xfrm>
            <a:off x="4906963" y="1785938"/>
            <a:ext cx="2132012"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000000"/>
                </a:solidFill>
                <a:latin typeface="Calibri"/>
                <a:ea typeface="+mn-ea"/>
                <a:cs typeface="Arial" pitchFamily="34" charset="0"/>
              </a:rPr>
              <a:t>Short-acting bronchodilators</a:t>
            </a:r>
          </a:p>
        </p:txBody>
      </p:sp>
      <p:sp>
        <p:nvSpPr>
          <p:cNvPr id="88" name="Rettangolo 29"/>
          <p:cNvSpPr>
            <a:spLocks noChangeArrowheads="1"/>
          </p:cNvSpPr>
          <p:nvPr/>
        </p:nvSpPr>
        <p:spPr bwMode="auto">
          <a:xfrm>
            <a:off x="4295775" y="2014538"/>
            <a:ext cx="2209800"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Education / Self-management</a:t>
            </a:r>
          </a:p>
        </p:txBody>
      </p:sp>
      <p:sp>
        <p:nvSpPr>
          <p:cNvPr id="89" name="Rettangolo 30"/>
          <p:cNvSpPr>
            <a:spLocks noChangeArrowheads="1"/>
          </p:cNvSpPr>
          <p:nvPr/>
        </p:nvSpPr>
        <p:spPr bwMode="auto">
          <a:xfrm>
            <a:off x="3443288" y="2259013"/>
            <a:ext cx="344487"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FEV</a:t>
            </a:r>
            <a:r>
              <a:rPr lang="it-IT" sz="1400" b="1" baseline="-12000">
                <a:solidFill>
                  <a:srgbClr val="000000"/>
                </a:solidFill>
                <a:latin typeface="Calibri"/>
                <a:ea typeface="+mn-ea"/>
                <a:cs typeface="Arial" pitchFamily="34" charset="0"/>
              </a:rPr>
              <a:t>1</a:t>
            </a:r>
          </a:p>
        </p:txBody>
      </p:sp>
      <p:cxnSp>
        <p:nvCxnSpPr>
          <p:cNvPr id="90" name="Connettore 2 32"/>
          <p:cNvCxnSpPr>
            <a:cxnSpLocks noChangeShapeType="1"/>
          </p:cNvCxnSpPr>
          <p:nvPr/>
        </p:nvCxnSpPr>
        <p:spPr bwMode="auto">
          <a:xfrm rot="5400000">
            <a:off x="3282951" y="2365375"/>
            <a:ext cx="144462" cy="1587"/>
          </a:xfrm>
          <a:prstGeom prst="straightConnector1">
            <a:avLst/>
          </a:prstGeom>
          <a:noFill/>
          <a:ln w="15875" algn="ctr">
            <a:solidFill>
              <a:srgbClr val="000000"/>
            </a:solidFill>
            <a:round/>
            <a:headEnd/>
            <a:tailEnd type="arrow" w="lg" len="sm"/>
          </a:ln>
        </p:spPr>
      </p:cxnSp>
      <p:sp>
        <p:nvSpPr>
          <p:cNvPr id="91" name="Rettangolo 33"/>
          <p:cNvSpPr>
            <a:spLocks noChangeArrowheads="1"/>
          </p:cNvSpPr>
          <p:nvPr/>
        </p:nvSpPr>
        <p:spPr bwMode="auto">
          <a:xfrm>
            <a:off x="6872288" y="2235200"/>
            <a:ext cx="639762"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Dyspnea</a:t>
            </a:r>
            <a:endParaRPr lang="it-IT" sz="1400" b="1" baseline="-12000">
              <a:solidFill>
                <a:srgbClr val="000000"/>
              </a:solidFill>
              <a:latin typeface="Calibri"/>
              <a:ea typeface="+mn-ea"/>
              <a:cs typeface="Arial" pitchFamily="34" charset="0"/>
            </a:endParaRPr>
          </a:p>
        </p:txBody>
      </p:sp>
      <p:cxnSp>
        <p:nvCxnSpPr>
          <p:cNvPr id="92" name="Connettore 2 34"/>
          <p:cNvCxnSpPr>
            <a:cxnSpLocks noChangeShapeType="1"/>
          </p:cNvCxnSpPr>
          <p:nvPr/>
        </p:nvCxnSpPr>
        <p:spPr bwMode="auto">
          <a:xfrm rot="5400000">
            <a:off x="6712744" y="2342357"/>
            <a:ext cx="142875" cy="1587"/>
          </a:xfrm>
          <a:prstGeom prst="straightConnector1">
            <a:avLst/>
          </a:prstGeom>
          <a:noFill/>
          <a:ln w="15875" algn="ctr">
            <a:solidFill>
              <a:srgbClr val="000000"/>
            </a:solidFill>
            <a:round/>
            <a:headEnd type="arrow" w="lg" len="sm"/>
            <a:tailEnd type="none" w="lg" len="sm"/>
          </a:ln>
        </p:spPr>
      </p:cxnSp>
      <p:sp>
        <p:nvSpPr>
          <p:cNvPr id="93" name="AutoShape 3"/>
          <p:cNvSpPr>
            <a:spLocks/>
          </p:cNvSpPr>
          <p:nvPr/>
        </p:nvSpPr>
        <p:spPr bwMode="auto">
          <a:xfrm rot="5400000">
            <a:off x="3670802" y="2483836"/>
            <a:ext cx="232418" cy="285730"/>
          </a:xfrm>
          <a:prstGeom prst="leftArrow">
            <a:avLst>
              <a:gd name="adj1" fmla="val 39913"/>
              <a:gd name="adj2" fmla="val 44689"/>
            </a:avLst>
          </a:prstGeom>
          <a:solidFill>
            <a:srgbClr val="CB2250"/>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lstStyle/>
          <a:p>
            <a:pPr defTabSz="914400" fontAlgn="auto">
              <a:spcBef>
                <a:spcPts val="0"/>
              </a:spcBef>
              <a:spcAft>
                <a:spcPts val="0"/>
              </a:spcAft>
              <a:defRPr/>
            </a:pPr>
            <a:endParaRPr lang="en-US" kern="0">
              <a:solidFill>
                <a:srgbClr val="FFFFFF"/>
              </a:solidFill>
              <a:latin typeface="Calibri"/>
              <a:ea typeface="+mn-ea"/>
              <a:cs typeface="Arial" pitchFamily="34" charset="0"/>
            </a:endParaRPr>
          </a:p>
        </p:txBody>
      </p:sp>
      <p:cxnSp>
        <p:nvCxnSpPr>
          <p:cNvPr id="94" name="Connettore 2 93"/>
          <p:cNvCxnSpPr/>
          <p:nvPr/>
        </p:nvCxnSpPr>
        <p:spPr bwMode="auto">
          <a:xfrm rot="10800000" flipV="1">
            <a:off x="3233738" y="742950"/>
            <a:ext cx="3125787" cy="1189038"/>
          </a:xfrm>
          <a:prstGeom prst="straightConnector1">
            <a:avLst/>
          </a:prstGeom>
          <a:solidFill>
            <a:srgbClr val="4F81BD"/>
          </a:solidFill>
          <a:ln w="44450" cap="rnd" cmpd="sng" algn="ctr">
            <a:solidFill>
              <a:srgbClr val="1F497D">
                <a:lumMod val="60000"/>
                <a:lumOff val="40000"/>
              </a:srgbClr>
            </a:solidFill>
            <a:prstDash val="dash"/>
            <a:round/>
            <a:headEnd type="arrow" w="med" len="sm"/>
            <a:tailEnd type="none" w="lg" len="sm"/>
          </a:ln>
          <a:effectLst>
            <a:outerShdw blurRad="50800" dist="25400" dir="1800000" algn="tl" rotWithShape="0">
              <a:prstClr val="black">
                <a:alpha val="40000"/>
              </a:prstClr>
            </a:outerShdw>
          </a:effectLst>
        </p:spPr>
      </p:cxnSp>
      <p:cxnSp>
        <p:nvCxnSpPr>
          <p:cNvPr id="95" name="Connettore 2 94"/>
          <p:cNvCxnSpPr/>
          <p:nvPr/>
        </p:nvCxnSpPr>
        <p:spPr bwMode="auto">
          <a:xfrm>
            <a:off x="4572000" y="2909888"/>
            <a:ext cx="1579563" cy="1587"/>
          </a:xfrm>
          <a:prstGeom prst="straightConnector1">
            <a:avLst/>
          </a:prstGeom>
          <a:solidFill>
            <a:srgbClr val="4F81BD"/>
          </a:solidFill>
          <a:ln w="44450" cap="rnd" cmpd="sng" algn="ctr">
            <a:solidFill>
              <a:srgbClr val="1F497D">
                <a:lumMod val="60000"/>
                <a:lumOff val="40000"/>
              </a:srgbClr>
            </a:solidFill>
            <a:prstDash val="solid"/>
            <a:round/>
            <a:headEnd type="none" w="med" len="med"/>
            <a:tailEnd type="arrow" w="med" len="sm"/>
          </a:ln>
          <a:effectLst>
            <a:outerShdw blurRad="50800" dist="25400" dir="1800000" algn="tl" rotWithShape="0">
              <a:prstClr val="black">
                <a:alpha val="40000"/>
              </a:prstClr>
            </a:outerShdw>
          </a:effectLst>
        </p:spPr>
      </p:cxnSp>
      <p:sp>
        <p:nvSpPr>
          <p:cNvPr id="96" name="Rettangolo 95"/>
          <p:cNvSpPr/>
          <p:nvPr/>
        </p:nvSpPr>
        <p:spPr bwMode="auto">
          <a:xfrm>
            <a:off x="6052242" y="1109050"/>
            <a:ext cx="1524214" cy="236649"/>
          </a:xfrm>
          <a:prstGeom prst="rect">
            <a:avLst/>
          </a:prstGeom>
          <a:solidFill>
            <a:srgbClr val="D71769"/>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97" name="Rettangolo 24"/>
          <p:cNvSpPr>
            <a:spLocks noChangeArrowheads="1"/>
          </p:cNvSpPr>
          <p:nvPr/>
        </p:nvSpPr>
        <p:spPr bwMode="auto">
          <a:xfrm>
            <a:off x="6399213" y="1116013"/>
            <a:ext cx="935037"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Inh. Steroids</a:t>
            </a:r>
          </a:p>
        </p:txBody>
      </p:sp>
      <p:sp>
        <p:nvSpPr>
          <p:cNvPr id="98" name="Rettangolo 45"/>
          <p:cNvSpPr>
            <a:spLocks noChangeArrowheads="1"/>
          </p:cNvSpPr>
          <p:nvPr/>
        </p:nvSpPr>
        <p:spPr bwMode="auto">
          <a:xfrm>
            <a:off x="4960938" y="2712925"/>
            <a:ext cx="841375" cy="215900"/>
          </a:xfrm>
          <a:prstGeom prst="rect">
            <a:avLst/>
          </a:prstGeom>
          <a:noFill/>
          <a:ln w="9525">
            <a:noFill/>
            <a:miter lim="800000"/>
            <a:headEnd/>
            <a:tailEnd/>
          </a:ln>
        </p:spPr>
        <p:txBody>
          <a:bodyPr wrap="none" lIns="0" tIns="0" rIns="0" bIns="0">
            <a:spAutoFit/>
          </a:bodyPr>
          <a:lstStyle/>
          <a:p>
            <a:pPr algn="ctr" defTabSz="914400"/>
            <a:r>
              <a:rPr lang="it-IT" sz="1400" b="1" dirty="0" err="1">
                <a:solidFill>
                  <a:srgbClr val="000066"/>
                </a:solidFill>
                <a:latin typeface="Calibri"/>
                <a:ea typeface="+mn-ea"/>
                <a:cs typeface="Arial" pitchFamily="34" charset="0"/>
              </a:rPr>
              <a:t>Rx</a:t>
            </a:r>
            <a:r>
              <a:rPr lang="it-IT" sz="1400" b="1" dirty="0">
                <a:solidFill>
                  <a:srgbClr val="000066"/>
                </a:solidFill>
                <a:latin typeface="Calibri"/>
                <a:ea typeface="+mn-ea"/>
                <a:cs typeface="Arial" pitchFamily="34" charset="0"/>
              </a:rPr>
              <a:t> AECOPD</a:t>
            </a:r>
          </a:p>
        </p:txBody>
      </p:sp>
      <p:sp>
        <p:nvSpPr>
          <p:cNvPr id="99" name="Rettangolo 46"/>
          <p:cNvSpPr>
            <a:spLocks noChangeArrowheads="1"/>
          </p:cNvSpPr>
          <p:nvPr/>
        </p:nvSpPr>
        <p:spPr bwMode="auto">
          <a:xfrm>
            <a:off x="4976813" y="2909888"/>
            <a:ext cx="741362" cy="214312"/>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FFFF00"/>
                </a:solidFill>
                <a:latin typeface="Calibri"/>
                <a:ea typeface="+mn-ea"/>
                <a:cs typeface="Arial" pitchFamily="34" charset="0"/>
              </a:rPr>
              <a:t>Follow-up</a:t>
            </a:r>
          </a:p>
        </p:txBody>
      </p:sp>
      <p:sp>
        <p:nvSpPr>
          <p:cNvPr id="100" name="Rettangolo 47"/>
          <p:cNvSpPr>
            <a:spLocks noChangeArrowheads="1"/>
          </p:cNvSpPr>
          <p:nvPr/>
        </p:nvSpPr>
        <p:spPr bwMode="auto">
          <a:xfrm>
            <a:off x="6362700" y="2805113"/>
            <a:ext cx="1193800" cy="214312"/>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000066"/>
                </a:solidFill>
                <a:latin typeface="Calibri"/>
                <a:ea typeface="+mn-ea"/>
                <a:cs typeface="Arial" pitchFamily="34" charset="0"/>
              </a:rPr>
              <a:t>End of Line Care</a:t>
            </a:r>
          </a:p>
        </p:txBody>
      </p:sp>
      <p:sp>
        <p:nvSpPr>
          <p:cNvPr id="102" name="AutoShape 3"/>
          <p:cNvSpPr>
            <a:spLocks/>
          </p:cNvSpPr>
          <p:nvPr/>
        </p:nvSpPr>
        <p:spPr bwMode="auto">
          <a:xfrm>
            <a:off x="7687913" y="4022666"/>
            <a:ext cx="917503" cy="455773"/>
          </a:xfrm>
          <a:prstGeom prst="leftArrow">
            <a:avLst>
              <a:gd name="adj1" fmla="val 50000"/>
              <a:gd name="adj2" fmla="val 35378"/>
            </a:avLst>
          </a:prstGeom>
          <a:solidFill>
            <a:srgbClr val="CB2250"/>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lstStyle/>
          <a:p>
            <a:pPr defTabSz="914400" fontAlgn="auto">
              <a:spcBef>
                <a:spcPts val="0"/>
              </a:spcBef>
              <a:spcAft>
                <a:spcPts val="0"/>
              </a:spcAft>
              <a:defRPr/>
            </a:pPr>
            <a:endParaRPr lang="en-US" kern="0">
              <a:solidFill>
                <a:srgbClr val="FFFFFF"/>
              </a:solidFill>
              <a:latin typeface="Calibri"/>
              <a:ea typeface="+mn-ea"/>
              <a:cs typeface="Arial" pitchFamily="34" charset="0"/>
            </a:endParaRPr>
          </a:p>
        </p:txBody>
      </p:sp>
      <p:sp>
        <p:nvSpPr>
          <p:cNvPr id="103" name="Rettangolo 102"/>
          <p:cNvSpPr/>
          <p:nvPr/>
        </p:nvSpPr>
        <p:spPr bwMode="auto">
          <a:xfrm>
            <a:off x="7398544" y="3645836"/>
            <a:ext cx="183163" cy="236649"/>
          </a:xfrm>
          <a:prstGeom prst="rect">
            <a:avLst/>
          </a:prstGeom>
          <a:solidFill>
            <a:srgbClr val="FF6600"/>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104" name="Figura a mano libera 103"/>
          <p:cNvSpPr/>
          <p:nvPr/>
        </p:nvSpPr>
        <p:spPr bwMode="auto">
          <a:xfrm>
            <a:off x="3241278" y="5248459"/>
            <a:ext cx="4346369" cy="238125"/>
          </a:xfrm>
          <a:custGeom>
            <a:avLst/>
            <a:gdLst>
              <a:gd name="connsiteX0" fmla="*/ 0 w 4381500"/>
              <a:gd name="connsiteY0" fmla="*/ 0 h 238125"/>
              <a:gd name="connsiteX1" fmla="*/ 4381500 w 4381500"/>
              <a:gd name="connsiteY1" fmla="*/ 0 h 238125"/>
              <a:gd name="connsiteX2" fmla="*/ 4381500 w 4381500"/>
              <a:gd name="connsiteY2" fmla="*/ 238125 h 238125"/>
              <a:gd name="connsiteX3" fmla="*/ 0 w 4381500"/>
              <a:gd name="connsiteY3" fmla="*/ 238125 h 238125"/>
              <a:gd name="connsiteX4" fmla="*/ 0 w 4381500"/>
              <a:gd name="connsiteY4" fmla="*/ 0 h 238125"/>
              <a:gd name="connsiteX0" fmla="*/ 0 w 4381500"/>
              <a:gd name="connsiteY0" fmla="*/ 0 h 238125"/>
              <a:gd name="connsiteX1" fmla="*/ 4381500 w 4381500"/>
              <a:gd name="connsiteY1" fmla="*/ 238125 h 238125"/>
              <a:gd name="connsiteX2" fmla="*/ 0 w 4381500"/>
              <a:gd name="connsiteY2" fmla="*/ 238125 h 238125"/>
              <a:gd name="connsiteX3" fmla="*/ 0 w 4381500"/>
              <a:gd name="connsiteY3" fmla="*/ 0 h 238125"/>
            </a:gdLst>
            <a:ahLst/>
            <a:cxnLst>
              <a:cxn ang="0">
                <a:pos x="connsiteX0" y="connsiteY0"/>
              </a:cxn>
              <a:cxn ang="0">
                <a:pos x="connsiteX1" y="connsiteY1"/>
              </a:cxn>
              <a:cxn ang="0">
                <a:pos x="connsiteX2" y="connsiteY2"/>
              </a:cxn>
              <a:cxn ang="0">
                <a:pos x="connsiteX3" y="connsiteY3"/>
              </a:cxn>
            </a:cxnLst>
            <a:rect l="l" t="t" r="r" b="b"/>
            <a:pathLst>
              <a:path w="4381500" h="238125">
                <a:moveTo>
                  <a:pt x="0" y="0"/>
                </a:moveTo>
                <a:lnTo>
                  <a:pt x="4381500" y="238125"/>
                </a:lnTo>
                <a:lnTo>
                  <a:pt x="0" y="238125"/>
                </a:lnTo>
                <a:lnTo>
                  <a:pt x="0" y="0"/>
                </a:lnTo>
                <a:close/>
              </a:path>
            </a:pathLst>
          </a:custGeom>
          <a:solidFill>
            <a:srgbClr val="99CC00"/>
          </a:solidFill>
          <a:ln w="6350" cap="flat" cmpd="sng" algn="ctr">
            <a:noFill/>
            <a:prstDash val="solid"/>
            <a:round/>
            <a:headEnd type="none" w="med" len="med"/>
            <a:tailEnd type="none" w="med" len="med"/>
          </a:ln>
          <a:effectLst/>
          <a:scene3d>
            <a:camera prst="orthographicFront">
              <a:rot lat="0" lon="0" rev="0"/>
            </a:camera>
            <a:lightRig rig="balanced" dir="t"/>
          </a:scene3d>
          <a:sp3d prstMaterial="softEdge">
            <a:bevelT w="38100" h="31750"/>
          </a:sp3d>
        </p:spPr>
        <p:txBody>
          <a:bodyPr/>
          <a:lstStyle/>
          <a:p>
            <a:pPr defTabSz="914400">
              <a:defRPr/>
            </a:pPr>
            <a:endParaRPr lang="it-IT">
              <a:solidFill>
                <a:srgbClr val="000000"/>
              </a:solidFill>
              <a:latin typeface="Arial" charset="0"/>
              <a:ea typeface="+mn-ea"/>
              <a:cs typeface="Arial" charset="0"/>
            </a:endParaRPr>
          </a:p>
        </p:txBody>
      </p:sp>
      <p:sp>
        <p:nvSpPr>
          <p:cNvPr id="105" name="Figura a mano libera 104"/>
          <p:cNvSpPr/>
          <p:nvPr/>
        </p:nvSpPr>
        <p:spPr bwMode="auto">
          <a:xfrm rot="10800000">
            <a:off x="3241278" y="5248459"/>
            <a:ext cx="4346369" cy="238125"/>
          </a:xfrm>
          <a:custGeom>
            <a:avLst/>
            <a:gdLst>
              <a:gd name="connsiteX0" fmla="*/ 0 w 4381500"/>
              <a:gd name="connsiteY0" fmla="*/ 0 h 238125"/>
              <a:gd name="connsiteX1" fmla="*/ 4381500 w 4381500"/>
              <a:gd name="connsiteY1" fmla="*/ 0 h 238125"/>
              <a:gd name="connsiteX2" fmla="*/ 4381500 w 4381500"/>
              <a:gd name="connsiteY2" fmla="*/ 238125 h 238125"/>
              <a:gd name="connsiteX3" fmla="*/ 0 w 4381500"/>
              <a:gd name="connsiteY3" fmla="*/ 238125 h 238125"/>
              <a:gd name="connsiteX4" fmla="*/ 0 w 4381500"/>
              <a:gd name="connsiteY4" fmla="*/ 0 h 238125"/>
              <a:gd name="connsiteX0" fmla="*/ 0 w 4381500"/>
              <a:gd name="connsiteY0" fmla="*/ 0 h 238125"/>
              <a:gd name="connsiteX1" fmla="*/ 4381500 w 4381500"/>
              <a:gd name="connsiteY1" fmla="*/ 238125 h 238125"/>
              <a:gd name="connsiteX2" fmla="*/ 0 w 4381500"/>
              <a:gd name="connsiteY2" fmla="*/ 238125 h 238125"/>
              <a:gd name="connsiteX3" fmla="*/ 0 w 4381500"/>
              <a:gd name="connsiteY3" fmla="*/ 0 h 238125"/>
            </a:gdLst>
            <a:ahLst/>
            <a:cxnLst>
              <a:cxn ang="0">
                <a:pos x="connsiteX0" y="connsiteY0"/>
              </a:cxn>
              <a:cxn ang="0">
                <a:pos x="connsiteX1" y="connsiteY1"/>
              </a:cxn>
              <a:cxn ang="0">
                <a:pos x="connsiteX2" y="connsiteY2"/>
              </a:cxn>
              <a:cxn ang="0">
                <a:pos x="connsiteX3" y="connsiteY3"/>
              </a:cxn>
            </a:cxnLst>
            <a:rect l="l" t="t" r="r" b="b"/>
            <a:pathLst>
              <a:path w="4381500" h="238125">
                <a:moveTo>
                  <a:pt x="0" y="0"/>
                </a:moveTo>
                <a:lnTo>
                  <a:pt x="4381500" y="238125"/>
                </a:lnTo>
                <a:lnTo>
                  <a:pt x="0" y="238125"/>
                </a:lnTo>
                <a:lnTo>
                  <a:pt x="0" y="0"/>
                </a:lnTo>
                <a:close/>
              </a:path>
            </a:pathLst>
          </a:custGeom>
          <a:solidFill>
            <a:srgbClr val="6699FF"/>
          </a:solidFill>
          <a:ln w="6350" cap="flat" cmpd="sng" algn="ctr">
            <a:noFill/>
            <a:prstDash val="solid"/>
            <a:round/>
            <a:headEnd type="none" w="med" len="med"/>
            <a:tailEnd type="none" w="med" len="med"/>
          </a:ln>
          <a:effectLst/>
          <a:scene3d>
            <a:camera prst="orthographicFront">
              <a:rot lat="0" lon="0" rev="0"/>
            </a:camera>
            <a:lightRig rig="balanced" dir="t"/>
          </a:scene3d>
          <a:sp3d prstMaterial="softEdge">
            <a:bevelT w="38100" h="31750"/>
          </a:sp3d>
        </p:spPr>
        <p:txBody>
          <a:bodyPr/>
          <a:lstStyle/>
          <a:p>
            <a:pPr defTabSz="914400">
              <a:defRPr/>
            </a:pPr>
            <a:endParaRPr lang="it-IT">
              <a:solidFill>
                <a:srgbClr val="000000"/>
              </a:solidFill>
              <a:latin typeface="Arial" charset="0"/>
              <a:ea typeface="+mn-ea"/>
              <a:cs typeface="Arial" charset="0"/>
            </a:endParaRPr>
          </a:p>
        </p:txBody>
      </p:sp>
      <p:sp>
        <p:nvSpPr>
          <p:cNvPr id="106" name="Rettangolo 105"/>
          <p:cNvSpPr/>
          <p:nvPr/>
        </p:nvSpPr>
        <p:spPr bwMode="auto">
          <a:xfrm>
            <a:off x="7395668" y="5022110"/>
            <a:ext cx="186042" cy="226349"/>
          </a:xfrm>
          <a:prstGeom prst="rect">
            <a:avLst/>
          </a:prstGeom>
          <a:solidFill>
            <a:srgbClr val="AE4845">
              <a:lumMod val="60000"/>
              <a:lumOff val="40000"/>
            </a:srgbClr>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fontAlgn="auto">
              <a:spcBef>
                <a:spcPts val="0"/>
              </a:spcBef>
              <a:spcAft>
                <a:spcPts val="0"/>
              </a:spcAft>
              <a:defRPr/>
            </a:pPr>
            <a:endParaRPr lang="it-IT" kern="0">
              <a:solidFill>
                <a:srgbClr val="000000"/>
              </a:solidFill>
              <a:latin typeface="Arial" charset="0"/>
              <a:ea typeface="+mn-ea"/>
              <a:cs typeface="Arial" charset="0"/>
            </a:endParaRPr>
          </a:p>
        </p:txBody>
      </p:sp>
      <p:sp>
        <p:nvSpPr>
          <p:cNvPr id="107" name="Rettangolo 106"/>
          <p:cNvSpPr/>
          <p:nvPr/>
        </p:nvSpPr>
        <p:spPr bwMode="auto">
          <a:xfrm>
            <a:off x="3884372" y="4793616"/>
            <a:ext cx="3697338" cy="230863"/>
          </a:xfrm>
          <a:prstGeom prst="rect">
            <a:avLst/>
          </a:prstGeom>
          <a:solidFill>
            <a:srgbClr val="FF9A0D"/>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108" name="Rettangolo 107"/>
          <p:cNvSpPr/>
          <p:nvPr/>
        </p:nvSpPr>
        <p:spPr bwMode="auto">
          <a:xfrm>
            <a:off x="5844845" y="4566876"/>
            <a:ext cx="1735185" cy="230863"/>
          </a:xfrm>
          <a:prstGeom prst="rect">
            <a:avLst/>
          </a:prstGeom>
          <a:solidFill>
            <a:srgbClr val="6EA92D"/>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109" name="Rettangolo 108"/>
          <p:cNvSpPr/>
          <p:nvPr/>
        </p:nvSpPr>
        <p:spPr bwMode="auto">
          <a:xfrm>
            <a:off x="7401577" y="4350852"/>
            <a:ext cx="180130" cy="220955"/>
          </a:xfrm>
          <a:prstGeom prst="rect">
            <a:avLst/>
          </a:prstGeom>
          <a:solidFill>
            <a:srgbClr val="1F497D">
              <a:lumMod val="40000"/>
              <a:lumOff val="60000"/>
            </a:srgbClr>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fontAlgn="auto">
              <a:spcBef>
                <a:spcPts val="0"/>
              </a:spcBef>
              <a:spcAft>
                <a:spcPts val="0"/>
              </a:spcAft>
              <a:defRPr/>
            </a:pPr>
            <a:endParaRPr lang="it-IT" kern="0">
              <a:solidFill>
                <a:srgbClr val="000000"/>
              </a:solidFill>
              <a:latin typeface="Arial" charset="0"/>
              <a:ea typeface="+mn-ea"/>
              <a:cs typeface="Arial" charset="0"/>
            </a:endParaRPr>
          </a:p>
        </p:txBody>
      </p:sp>
      <p:sp>
        <p:nvSpPr>
          <p:cNvPr id="110" name="Rettangolo 109"/>
          <p:cNvSpPr/>
          <p:nvPr/>
        </p:nvSpPr>
        <p:spPr bwMode="auto">
          <a:xfrm>
            <a:off x="7053263" y="3882485"/>
            <a:ext cx="528443" cy="236649"/>
          </a:xfrm>
          <a:prstGeom prst="rect">
            <a:avLst/>
          </a:prstGeom>
          <a:solidFill>
            <a:srgbClr val="FFC000"/>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111" name="Rettangolo 58"/>
          <p:cNvSpPr>
            <a:spLocks noChangeArrowheads="1"/>
          </p:cNvSpPr>
          <p:nvPr/>
        </p:nvSpPr>
        <p:spPr bwMode="auto">
          <a:xfrm>
            <a:off x="7116763" y="3659188"/>
            <a:ext cx="166687"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FFFF00"/>
                </a:solidFill>
                <a:latin typeface="Calibri"/>
                <a:ea typeface="+mn-ea"/>
                <a:cs typeface="Arial" pitchFamily="34" charset="0"/>
              </a:rPr>
              <a:t>Sx</a:t>
            </a:r>
          </a:p>
        </p:txBody>
      </p:sp>
      <p:sp>
        <p:nvSpPr>
          <p:cNvPr id="112" name="Rettangolo 59"/>
          <p:cNvSpPr>
            <a:spLocks noChangeArrowheads="1"/>
          </p:cNvSpPr>
          <p:nvPr/>
        </p:nvSpPr>
        <p:spPr bwMode="auto">
          <a:xfrm>
            <a:off x="3370263" y="5791200"/>
            <a:ext cx="962025" cy="393700"/>
          </a:xfrm>
          <a:prstGeom prst="rect">
            <a:avLst/>
          </a:prstGeom>
          <a:noFill/>
          <a:ln w="9525">
            <a:noFill/>
            <a:miter lim="800000"/>
            <a:headEnd/>
            <a:tailEnd/>
          </a:ln>
        </p:spPr>
        <p:txBody>
          <a:bodyPr wrap="none" lIns="0" tIns="0" rIns="0" bIns="0">
            <a:spAutoFit/>
          </a:bodyPr>
          <a:lstStyle/>
          <a:p>
            <a:pPr algn="ctr" defTabSz="914400">
              <a:lnSpc>
                <a:spcPts val="1000"/>
              </a:lnSpc>
            </a:pPr>
            <a:r>
              <a:rPr lang="it-IT" sz="1200" b="1">
                <a:solidFill>
                  <a:srgbClr val="000000"/>
                </a:solidFill>
                <a:latin typeface="Calibri"/>
                <a:ea typeface="+mn-ea"/>
                <a:cs typeface="Arial" pitchFamily="34" charset="0"/>
              </a:rPr>
              <a:t>Early Diagnosis</a:t>
            </a:r>
          </a:p>
          <a:p>
            <a:pPr algn="ctr" defTabSz="914400">
              <a:lnSpc>
                <a:spcPts val="1000"/>
              </a:lnSpc>
            </a:pPr>
            <a:r>
              <a:rPr lang="it-IT" sz="1200" b="1">
                <a:solidFill>
                  <a:srgbClr val="000000"/>
                </a:solidFill>
                <a:latin typeface="Calibri"/>
                <a:ea typeface="+mn-ea"/>
                <a:cs typeface="Arial" pitchFamily="34" charset="0"/>
              </a:rPr>
              <a:t>(spirometry) +</a:t>
            </a:r>
          </a:p>
          <a:p>
            <a:pPr algn="ctr" defTabSz="914400">
              <a:lnSpc>
                <a:spcPts val="1000"/>
              </a:lnSpc>
            </a:pPr>
            <a:r>
              <a:rPr lang="it-IT" sz="1200" b="1">
                <a:solidFill>
                  <a:srgbClr val="000000"/>
                </a:solidFill>
                <a:latin typeface="Calibri"/>
                <a:ea typeface="+mn-ea"/>
                <a:cs typeface="Arial" pitchFamily="34" charset="0"/>
              </a:rPr>
              <a:t>prevention</a:t>
            </a:r>
          </a:p>
        </p:txBody>
      </p:sp>
      <p:sp>
        <p:nvSpPr>
          <p:cNvPr id="113" name="Rettangolo 60"/>
          <p:cNvSpPr>
            <a:spLocks noChangeArrowheads="1"/>
          </p:cNvSpPr>
          <p:nvPr/>
        </p:nvSpPr>
        <p:spPr bwMode="auto">
          <a:xfrm>
            <a:off x="7194550" y="3894138"/>
            <a:ext cx="182563" cy="214312"/>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O</a:t>
            </a:r>
            <a:r>
              <a:rPr lang="it-IT" sz="1400" b="1" baseline="-25000">
                <a:solidFill>
                  <a:srgbClr val="000000"/>
                </a:solidFill>
                <a:latin typeface="Calibri"/>
                <a:ea typeface="+mn-ea"/>
                <a:cs typeface="Arial" pitchFamily="34" charset="0"/>
              </a:rPr>
              <a:t>2</a:t>
            </a:r>
          </a:p>
        </p:txBody>
      </p:sp>
      <p:sp>
        <p:nvSpPr>
          <p:cNvPr id="114" name="Rettangolo 61"/>
          <p:cNvSpPr>
            <a:spLocks noChangeArrowheads="1"/>
          </p:cNvSpPr>
          <p:nvPr/>
        </p:nvSpPr>
        <p:spPr bwMode="auto">
          <a:xfrm>
            <a:off x="6172200" y="4351338"/>
            <a:ext cx="1049338"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FFFF00"/>
                </a:solidFill>
                <a:latin typeface="Calibri"/>
                <a:ea typeface="+mn-ea"/>
                <a:cs typeface="Arial" pitchFamily="34" charset="0"/>
              </a:rPr>
              <a:t>Rehabilitation</a:t>
            </a:r>
          </a:p>
        </p:txBody>
      </p:sp>
      <p:sp>
        <p:nvSpPr>
          <p:cNvPr id="115" name="Rettangolo 62"/>
          <p:cNvSpPr>
            <a:spLocks noChangeArrowheads="1"/>
          </p:cNvSpPr>
          <p:nvPr/>
        </p:nvSpPr>
        <p:spPr bwMode="auto">
          <a:xfrm>
            <a:off x="4960938" y="4572000"/>
            <a:ext cx="2081212"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FFFF00"/>
                </a:solidFill>
                <a:latin typeface="Calibri"/>
                <a:ea typeface="+mn-ea"/>
                <a:cs typeface="Arial" pitchFamily="34" charset="0"/>
              </a:rPr>
              <a:t>Long-acting </a:t>
            </a:r>
            <a:r>
              <a:rPr lang="it-IT" sz="1400" b="1" dirty="0">
                <a:solidFill>
                  <a:prstClr val="white"/>
                </a:solidFill>
                <a:latin typeface="Calibri"/>
                <a:ea typeface="+mn-ea"/>
                <a:cs typeface="Arial" pitchFamily="34" charset="0"/>
              </a:rPr>
              <a:t>b</a:t>
            </a:r>
            <a:r>
              <a:rPr lang="it-IT" sz="1400" b="1" dirty="0">
                <a:solidFill>
                  <a:srgbClr val="000000"/>
                </a:solidFill>
                <a:latin typeface="Calibri"/>
                <a:ea typeface="+mn-ea"/>
                <a:cs typeface="Arial" pitchFamily="34" charset="0"/>
              </a:rPr>
              <a:t>ronchodilators</a:t>
            </a:r>
          </a:p>
        </p:txBody>
      </p:sp>
      <p:sp>
        <p:nvSpPr>
          <p:cNvPr id="116" name="Rettangolo 63"/>
          <p:cNvSpPr>
            <a:spLocks noChangeArrowheads="1"/>
          </p:cNvSpPr>
          <p:nvPr/>
        </p:nvSpPr>
        <p:spPr bwMode="auto">
          <a:xfrm>
            <a:off x="4911725" y="4795838"/>
            <a:ext cx="2132013"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000000"/>
                </a:solidFill>
                <a:latin typeface="Calibri"/>
                <a:ea typeface="+mn-ea"/>
                <a:cs typeface="Arial" pitchFamily="34" charset="0"/>
              </a:rPr>
              <a:t>Short-acting bronchodilators</a:t>
            </a:r>
          </a:p>
        </p:txBody>
      </p:sp>
      <p:sp>
        <p:nvSpPr>
          <p:cNvPr id="117" name="Rettangolo 64"/>
          <p:cNvSpPr>
            <a:spLocks noChangeArrowheads="1"/>
          </p:cNvSpPr>
          <p:nvPr/>
        </p:nvSpPr>
        <p:spPr bwMode="auto">
          <a:xfrm>
            <a:off x="5099050" y="5024438"/>
            <a:ext cx="2209800"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FFFF00"/>
                </a:solidFill>
                <a:latin typeface="Calibri"/>
                <a:ea typeface="+mn-ea"/>
                <a:cs typeface="Arial" pitchFamily="34" charset="0"/>
              </a:rPr>
              <a:t>Education / Self-management</a:t>
            </a:r>
          </a:p>
        </p:txBody>
      </p:sp>
      <p:sp>
        <p:nvSpPr>
          <p:cNvPr id="118" name="Rettangolo 65"/>
          <p:cNvSpPr>
            <a:spLocks noChangeArrowheads="1"/>
          </p:cNvSpPr>
          <p:nvPr/>
        </p:nvSpPr>
        <p:spPr bwMode="auto">
          <a:xfrm>
            <a:off x="3449638" y="5268913"/>
            <a:ext cx="342900"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FEV</a:t>
            </a:r>
            <a:r>
              <a:rPr lang="it-IT" sz="1400" b="1" baseline="-12000">
                <a:solidFill>
                  <a:srgbClr val="000000"/>
                </a:solidFill>
                <a:latin typeface="Calibri"/>
                <a:ea typeface="+mn-ea"/>
                <a:cs typeface="Arial" pitchFamily="34" charset="0"/>
              </a:rPr>
              <a:t>1</a:t>
            </a:r>
          </a:p>
        </p:txBody>
      </p:sp>
      <p:cxnSp>
        <p:nvCxnSpPr>
          <p:cNvPr id="119" name="Connettore 2 66"/>
          <p:cNvCxnSpPr>
            <a:cxnSpLocks noChangeShapeType="1"/>
          </p:cNvCxnSpPr>
          <p:nvPr/>
        </p:nvCxnSpPr>
        <p:spPr bwMode="auto">
          <a:xfrm rot="5400000">
            <a:off x="3288506" y="5376069"/>
            <a:ext cx="142875" cy="1588"/>
          </a:xfrm>
          <a:prstGeom prst="straightConnector1">
            <a:avLst/>
          </a:prstGeom>
          <a:noFill/>
          <a:ln w="15875" algn="ctr">
            <a:solidFill>
              <a:srgbClr val="000000"/>
            </a:solidFill>
            <a:round/>
            <a:headEnd/>
            <a:tailEnd type="arrow" w="lg" len="sm"/>
          </a:ln>
        </p:spPr>
      </p:cxnSp>
      <p:sp>
        <p:nvSpPr>
          <p:cNvPr id="120" name="Rettangolo 67"/>
          <p:cNvSpPr>
            <a:spLocks noChangeArrowheads="1"/>
          </p:cNvSpPr>
          <p:nvPr/>
        </p:nvSpPr>
        <p:spPr bwMode="auto">
          <a:xfrm>
            <a:off x="6877050" y="5245100"/>
            <a:ext cx="639763"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Dyspnea</a:t>
            </a:r>
            <a:endParaRPr lang="it-IT" sz="1400" b="1" baseline="-12000">
              <a:solidFill>
                <a:srgbClr val="000000"/>
              </a:solidFill>
              <a:latin typeface="Calibri"/>
              <a:ea typeface="+mn-ea"/>
              <a:cs typeface="Arial" pitchFamily="34" charset="0"/>
            </a:endParaRPr>
          </a:p>
        </p:txBody>
      </p:sp>
      <p:cxnSp>
        <p:nvCxnSpPr>
          <p:cNvPr id="121" name="Connettore 2 68"/>
          <p:cNvCxnSpPr>
            <a:cxnSpLocks noChangeShapeType="1"/>
          </p:cNvCxnSpPr>
          <p:nvPr/>
        </p:nvCxnSpPr>
        <p:spPr bwMode="auto">
          <a:xfrm rot="5400000">
            <a:off x="6717506" y="5352257"/>
            <a:ext cx="142875" cy="1588"/>
          </a:xfrm>
          <a:prstGeom prst="straightConnector1">
            <a:avLst/>
          </a:prstGeom>
          <a:noFill/>
          <a:ln w="15875" algn="ctr">
            <a:solidFill>
              <a:srgbClr val="000000"/>
            </a:solidFill>
            <a:round/>
            <a:headEnd type="arrow" w="lg" len="sm"/>
            <a:tailEnd type="none" w="lg" len="sm"/>
          </a:ln>
        </p:spPr>
      </p:cxnSp>
      <p:sp>
        <p:nvSpPr>
          <p:cNvPr id="122" name="AutoShape 3"/>
          <p:cNvSpPr>
            <a:spLocks/>
          </p:cNvSpPr>
          <p:nvPr/>
        </p:nvSpPr>
        <p:spPr bwMode="auto">
          <a:xfrm rot="5400000">
            <a:off x="3676054" y="5493920"/>
            <a:ext cx="232418" cy="285730"/>
          </a:xfrm>
          <a:prstGeom prst="leftArrow">
            <a:avLst>
              <a:gd name="adj1" fmla="val 39913"/>
              <a:gd name="adj2" fmla="val 44689"/>
            </a:avLst>
          </a:prstGeom>
          <a:solidFill>
            <a:srgbClr val="CB2250"/>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lstStyle/>
          <a:p>
            <a:pPr defTabSz="914400" fontAlgn="auto">
              <a:spcBef>
                <a:spcPts val="0"/>
              </a:spcBef>
              <a:spcAft>
                <a:spcPts val="0"/>
              </a:spcAft>
              <a:defRPr/>
            </a:pPr>
            <a:endParaRPr lang="en-US" kern="0">
              <a:solidFill>
                <a:srgbClr val="FFFFFF"/>
              </a:solidFill>
              <a:latin typeface="Calibri"/>
              <a:ea typeface="+mn-ea"/>
              <a:cs typeface="Arial" pitchFamily="34" charset="0"/>
            </a:endParaRPr>
          </a:p>
        </p:txBody>
      </p:sp>
      <p:cxnSp>
        <p:nvCxnSpPr>
          <p:cNvPr id="123" name="Connettore 2 122"/>
          <p:cNvCxnSpPr/>
          <p:nvPr/>
        </p:nvCxnSpPr>
        <p:spPr bwMode="auto">
          <a:xfrm>
            <a:off x="4643438" y="5921375"/>
            <a:ext cx="1512887" cy="1588"/>
          </a:xfrm>
          <a:prstGeom prst="straightConnector1">
            <a:avLst/>
          </a:prstGeom>
          <a:solidFill>
            <a:srgbClr val="4F81BD"/>
          </a:solidFill>
          <a:ln w="44450" cap="rnd" cmpd="sng" algn="ctr">
            <a:solidFill>
              <a:srgbClr val="1F497D">
                <a:lumMod val="60000"/>
                <a:lumOff val="40000"/>
              </a:srgbClr>
            </a:solidFill>
            <a:prstDash val="solid"/>
            <a:round/>
            <a:headEnd type="none" w="med" len="med"/>
            <a:tailEnd type="arrow" w="med" len="sm"/>
          </a:ln>
          <a:effectLst>
            <a:outerShdw blurRad="50800" dist="25400" dir="1800000" algn="tl" rotWithShape="0">
              <a:prstClr val="black">
                <a:alpha val="40000"/>
              </a:prstClr>
            </a:outerShdw>
          </a:effectLst>
        </p:spPr>
      </p:cxnSp>
      <p:sp>
        <p:nvSpPr>
          <p:cNvPr id="124" name="Rettangolo 123"/>
          <p:cNvSpPr/>
          <p:nvPr/>
        </p:nvSpPr>
        <p:spPr bwMode="auto">
          <a:xfrm>
            <a:off x="4521994" y="4119134"/>
            <a:ext cx="3059714" cy="236649"/>
          </a:xfrm>
          <a:prstGeom prst="rect">
            <a:avLst/>
          </a:prstGeom>
          <a:solidFill>
            <a:srgbClr val="D71769"/>
          </a:solidFill>
          <a:ln w="6350" cap="flat" cmpd="sng" algn="ctr">
            <a:noFill/>
            <a:prstDash val="solid"/>
            <a:round/>
            <a:headEnd type="none" w="med" len="med"/>
            <a:tailEnd type="none" w="med" len="med"/>
          </a:ln>
          <a:effectLst/>
          <a:scene3d>
            <a:camera prst="orthographicFront">
              <a:rot lat="0" lon="0" rev="0"/>
            </a:camera>
            <a:lightRig rig="glow" dir="t">
              <a:rot lat="0" lon="0" rev="4800000"/>
            </a:lightRig>
          </a:scene3d>
          <a:sp3d prstMaterial="matte">
            <a:bevelT w="63500" h="31750"/>
          </a:sp3d>
        </p:spPr>
        <p:txBody>
          <a:bodyPr/>
          <a:lstStyle/>
          <a:p>
            <a:pPr defTabSz="914400">
              <a:defRPr/>
            </a:pPr>
            <a:endParaRPr lang="it-IT">
              <a:solidFill>
                <a:srgbClr val="000000"/>
              </a:solidFill>
              <a:latin typeface="Arial" charset="0"/>
              <a:ea typeface="+mn-ea"/>
              <a:cs typeface="Arial" charset="0"/>
            </a:endParaRPr>
          </a:p>
        </p:txBody>
      </p:sp>
      <p:sp>
        <p:nvSpPr>
          <p:cNvPr id="125" name="Rettangolo 73"/>
          <p:cNvSpPr>
            <a:spLocks noChangeArrowheads="1"/>
          </p:cNvSpPr>
          <p:nvPr/>
        </p:nvSpPr>
        <p:spPr bwMode="auto">
          <a:xfrm>
            <a:off x="6403975" y="4125913"/>
            <a:ext cx="935038"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Inh. Steroids</a:t>
            </a:r>
          </a:p>
        </p:txBody>
      </p:sp>
      <p:sp>
        <p:nvSpPr>
          <p:cNvPr id="126" name="Rettangolo 74"/>
          <p:cNvSpPr>
            <a:spLocks noChangeArrowheads="1"/>
          </p:cNvSpPr>
          <p:nvPr/>
        </p:nvSpPr>
        <p:spPr bwMode="auto">
          <a:xfrm>
            <a:off x="4937125" y="5707063"/>
            <a:ext cx="842963" cy="215900"/>
          </a:xfrm>
          <a:prstGeom prst="rect">
            <a:avLst/>
          </a:prstGeom>
          <a:noFill/>
          <a:ln w="9525">
            <a:noFill/>
            <a:miter lim="800000"/>
            <a:headEnd/>
            <a:tailEnd/>
          </a:ln>
        </p:spPr>
        <p:txBody>
          <a:bodyPr wrap="none" lIns="0" tIns="0" rIns="0" bIns="0">
            <a:spAutoFit/>
          </a:bodyPr>
          <a:lstStyle/>
          <a:p>
            <a:pPr algn="ctr" defTabSz="914400"/>
            <a:r>
              <a:rPr lang="it-IT" sz="1400" b="1" dirty="0">
                <a:solidFill>
                  <a:srgbClr val="FFFF00"/>
                </a:solidFill>
                <a:latin typeface="Calibri"/>
                <a:ea typeface="+mn-ea"/>
                <a:cs typeface="Arial" pitchFamily="34" charset="0"/>
              </a:rPr>
              <a:t>Rx AECOPD</a:t>
            </a:r>
          </a:p>
        </p:txBody>
      </p:sp>
      <p:sp>
        <p:nvSpPr>
          <p:cNvPr id="127" name="Rettangolo 75"/>
          <p:cNvSpPr>
            <a:spLocks noChangeArrowheads="1"/>
          </p:cNvSpPr>
          <p:nvPr/>
        </p:nvSpPr>
        <p:spPr bwMode="auto">
          <a:xfrm>
            <a:off x="4981575" y="5919788"/>
            <a:ext cx="741363" cy="214312"/>
          </a:xfrm>
          <a:prstGeom prst="rect">
            <a:avLst/>
          </a:prstGeom>
          <a:noFill/>
          <a:ln w="9525">
            <a:noFill/>
            <a:miter lim="800000"/>
            <a:headEnd/>
            <a:tailEnd/>
          </a:ln>
        </p:spPr>
        <p:txBody>
          <a:bodyPr wrap="none" lIns="0" tIns="0" rIns="0" bIns="0">
            <a:spAutoFit/>
          </a:bodyPr>
          <a:lstStyle/>
          <a:p>
            <a:pPr algn="ctr" defTabSz="914400"/>
            <a:r>
              <a:rPr lang="it-IT" sz="1400" b="1">
                <a:solidFill>
                  <a:srgbClr val="FFFF00"/>
                </a:solidFill>
                <a:latin typeface="Calibri"/>
                <a:ea typeface="+mn-ea"/>
                <a:cs typeface="Arial" pitchFamily="34" charset="0"/>
              </a:rPr>
              <a:t>Follow-up</a:t>
            </a:r>
          </a:p>
        </p:txBody>
      </p:sp>
      <p:sp>
        <p:nvSpPr>
          <p:cNvPr id="128" name="Rettangolo 76"/>
          <p:cNvSpPr>
            <a:spLocks noChangeArrowheads="1"/>
          </p:cNvSpPr>
          <p:nvPr/>
        </p:nvSpPr>
        <p:spPr bwMode="auto">
          <a:xfrm>
            <a:off x="6367463" y="5815013"/>
            <a:ext cx="1193800" cy="215900"/>
          </a:xfrm>
          <a:prstGeom prst="rect">
            <a:avLst/>
          </a:prstGeom>
          <a:noFill/>
          <a:ln w="9525">
            <a:noFill/>
            <a:miter lim="800000"/>
            <a:headEnd/>
            <a:tailEnd/>
          </a:ln>
        </p:spPr>
        <p:txBody>
          <a:bodyPr wrap="none" lIns="0" tIns="0" rIns="0" bIns="0">
            <a:spAutoFit/>
          </a:bodyPr>
          <a:lstStyle/>
          <a:p>
            <a:pPr algn="ctr" defTabSz="914400"/>
            <a:r>
              <a:rPr lang="it-IT" sz="1400" b="1">
                <a:solidFill>
                  <a:srgbClr val="000000"/>
                </a:solidFill>
                <a:latin typeface="Calibri"/>
                <a:ea typeface="+mn-ea"/>
                <a:cs typeface="Arial" pitchFamily="34" charset="0"/>
              </a:rPr>
              <a:t>End of Line Care</a:t>
            </a:r>
          </a:p>
        </p:txBody>
      </p:sp>
      <p:cxnSp>
        <p:nvCxnSpPr>
          <p:cNvPr id="130" name="Connettore 2 129"/>
          <p:cNvCxnSpPr/>
          <p:nvPr/>
        </p:nvCxnSpPr>
        <p:spPr bwMode="auto">
          <a:xfrm rot="10800000" flipV="1">
            <a:off x="3240088" y="3752850"/>
            <a:ext cx="3124200" cy="1189038"/>
          </a:xfrm>
          <a:prstGeom prst="straightConnector1">
            <a:avLst/>
          </a:prstGeom>
          <a:solidFill>
            <a:srgbClr val="4F81BD"/>
          </a:solidFill>
          <a:ln w="44450" cap="rnd" cmpd="sng" algn="ctr">
            <a:solidFill>
              <a:srgbClr val="1F497D">
                <a:lumMod val="60000"/>
                <a:lumOff val="40000"/>
              </a:srgbClr>
            </a:solidFill>
            <a:prstDash val="dash"/>
            <a:round/>
            <a:headEnd type="arrow" w="med" len="sm"/>
            <a:tailEnd type="none" w="lg" len="sm"/>
          </a:ln>
          <a:effectLst>
            <a:outerShdw blurRad="50800" dist="25400" dir="1800000" algn="tl" rotWithShape="0">
              <a:prstClr val="black">
                <a:alpha val="40000"/>
              </a:prstClr>
            </a:outerShdw>
          </a:effectLst>
        </p:spPr>
      </p:cxnSp>
      <p:cxnSp>
        <p:nvCxnSpPr>
          <p:cNvPr id="131" name="Connettore 1 81"/>
          <p:cNvCxnSpPr>
            <a:cxnSpLocks noChangeShapeType="1"/>
          </p:cNvCxnSpPr>
          <p:nvPr/>
        </p:nvCxnSpPr>
        <p:spPr bwMode="auto">
          <a:xfrm rot="10800000">
            <a:off x="4826000" y="4383088"/>
            <a:ext cx="346075" cy="215900"/>
          </a:xfrm>
          <a:prstGeom prst="line">
            <a:avLst/>
          </a:prstGeom>
          <a:noFill/>
          <a:ln w="9525" algn="ctr">
            <a:solidFill>
              <a:srgbClr val="000000"/>
            </a:solidFill>
            <a:round/>
            <a:headEnd/>
            <a:tailEnd/>
          </a:ln>
        </p:spPr>
      </p:cxnSp>
      <p:sp>
        <p:nvSpPr>
          <p:cNvPr id="132" name="Text Box 3"/>
          <p:cNvSpPr txBox="1">
            <a:spLocks noChangeArrowheads="1"/>
          </p:cNvSpPr>
          <p:nvPr/>
        </p:nvSpPr>
        <p:spPr bwMode="invGray">
          <a:xfrm>
            <a:off x="4860032" y="6453336"/>
            <a:ext cx="3295650" cy="215900"/>
          </a:xfrm>
          <a:prstGeom prst="rect">
            <a:avLst/>
          </a:prstGeom>
          <a:noFill/>
          <a:ln w="9525">
            <a:noFill/>
            <a:miter lim="800000"/>
            <a:headEnd/>
            <a:tailEnd/>
          </a:ln>
        </p:spPr>
        <p:txBody>
          <a:bodyPr lIns="0" tIns="0" rIns="0" bIns="0">
            <a:spAutoFit/>
          </a:bodyPr>
          <a:lstStyle/>
          <a:p>
            <a:pPr algn="r" defTabSz="914400">
              <a:buFont typeface="Wingdings" pitchFamily="2" charset="2"/>
              <a:buNone/>
            </a:pPr>
            <a:r>
              <a:rPr lang="fr-FR" sz="1400" dirty="0">
                <a:solidFill>
                  <a:srgbClr val="FFFF00"/>
                </a:solidFill>
                <a:latin typeface="Calibri"/>
                <a:ea typeface="+mn-ea"/>
                <a:cs typeface="Arial" pitchFamily="34" charset="0"/>
              </a:rPr>
              <a:t>Rossi A et al., ERS 2010 abstract  P4554</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fico 5"/>
          <p:cNvGraphicFramePr/>
          <p:nvPr/>
        </p:nvGraphicFramePr>
        <p:xfrm>
          <a:off x="930622" y="1752606"/>
          <a:ext cx="7157459" cy="4942555"/>
        </p:xfrm>
        <a:graphic>
          <a:graphicData uri="http://schemas.openxmlformats.org/drawingml/2006/chart">
            <c:chart xmlns:c="http://schemas.openxmlformats.org/drawingml/2006/chart" xmlns:r="http://schemas.openxmlformats.org/officeDocument/2006/relationships" r:id="rId2"/>
          </a:graphicData>
        </a:graphic>
      </p:graphicFrame>
      <p:sp>
        <p:nvSpPr>
          <p:cNvPr id="7" name="CasellaDiTesto 6"/>
          <p:cNvSpPr txBox="1"/>
          <p:nvPr/>
        </p:nvSpPr>
        <p:spPr>
          <a:xfrm>
            <a:off x="1241985" y="1166929"/>
            <a:ext cx="6623608" cy="369332"/>
          </a:xfrm>
          <a:prstGeom prst="rect">
            <a:avLst/>
          </a:prstGeom>
          <a:noFill/>
        </p:spPr>
        <p:txBody>
          <a:bodyPr wrap="none" rtlCol="0">
            <a:spAutoFit/>
          </a:bodyPr>
          <a:lstStyle/>
          <a:p>
            <a:r>
              <a:rPr lang="it-IT" b="1" dirty="0" smtClean="0"/>
              <a:t>Pazienti con diagnosi di BPCO che non ricevono nessun trattamento</a:t>
            </a:r>
            <a:endParaRPr lang="it-IT" b="1" dirty="0"/>
          </a:p>
        </p:txBody>
      </p:sp>
      <p:sp>
        <p:nvSpPr>
          <p:cNvPr id="8" name="Ovale 7"/>
          <p:cNvSpPr/>
          <p:nvPr/>
        </p:nvSpPr>
        <p:spPr>
          <a:xfrm>
            <a:off x="7097486" y="3418114"/>
            <a:ext cx="620485" cy="642257"/>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p:cNvSpPr txBox="1">
            <a:spLocks/>
          </p:cNvSpPr>
          <p:nvPr/>
        </p:nvSpPr>
        <p:spPr>
          <a:xfrm>
            <a:off x="457200" y="142598"/>
            <a:ext cx="8229600" cy="804463"/>
          </a:xfrm>
          <a:prstGeom prst="rect">
            <a:avLst/>
          </a:prstGeom>
        </p:spPr>
        <p:style>
          <a:lnRef idx="1">
            <a:schemeClr val="dk1"/>
          </a:lnRef>
          <a:fillRef idx="2">
            <a:schemeClr val="dk1"/>
          </a:fillRef>
          <a:effectRef idx="1">
            <a:schemeClr val="dk1"/>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400" b="1" i="0" u="none" strike="noStrike" kern="1200" cap="none" spc="0" normalizeH="0" baseline="0" noProof="0" dirty="0" smtClean="0">
                <a:ln>
                  <a:noFill/>
                </a:ln>
                <a:solidFill>
                  <a:schemeClr val="dk1"/>
                </a:solidFill>
                <a:effectLst/>
                <a:uLnTx/>
                <a:uFillTx/>
                <a:latin typeface="+mn-lt"/>
                <a:ea typeface="+mn-ea"/>
                <a:cs typeface="+mn-cs"/>
              </a:rPr>
              <a:t>Terapia - Criticità</a:t>
            </a:r>
            <a:endParaRPr kumimoji="0" lang="it-IT" sz="4400" b="1" i="0" u="none" strike="noStrike" kern="1200" cap="none" spc="0" normalizeH="0" baseline="0" noProof="0" dirty="0">
              <a:ln>
                <a:noFill/>
              </a:ln>
              <a:solidFill>
                <a:schemeClr val="dk1"/>
              </a:solidFill>
              <a:effectLst/>
              <a:uLnTx/>
              <a:uFillTx/>
              <a:latin typeface="+mn-lt"/>
              <a:ea typeface="+mn-ea"/>
              <a:cs typeface="+mn-cs"/>
            </a:endParaRPr>
          </a:p>
        </p:txBody>
      </p:sp>
      <p:pic>
        <p:nvPicPr>
          <p:cNvPr id="2" name="Immagine 1"/>
          <p:cNvPicPr>
            <a:picLocks noChangeAspect="1"/>
          </p:cNvPicPr>
          <p:nvPr/>
        </p:nvPicPr>
        <p:blipFill>
          <a:blip r:embed="rId3"/>
          <a:stretch>
            <a:fillRect/>
          </a:stretch>
        </p:blipFill>
        <p:spPr>
          <a:xfrm>
            <a:off x="4011385" y="1585933"/>
            <a:ext cx="1491916" cy="208868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2" cstate="print"/>
          <a:srcRect/>
          <a:stretch>
            <a:fillRect/>
          </a:stretch>
        </p:blipFill>
        <p:spPr bwMode="auto">
          <a:xfrm>
            <a:off x="552450" y="849087"/>
            <a:ext cx="8039100" cy="5915025"/>
          </a:xfrm>
          <a:prstGeom prst="rect">
            <a:avLst/>
          </a:prstGeom>
          <a:noFill/>
          <a:ln w="9525">
            <a:noFill/>
            <a:miter lim="800000"/>
            <a:headEnd/>
            <a:tailEnd/>
          </a:ln>
        </p:spPr>
      </p:pic>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7" y="725261"/>
            <a:ext cx="1567299" cy="1479096"/>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67544" y="2134011"/>
            <a:ext cx="8208912" cy="3785652"/>
          </a:xfrm>
          <a:prstGeom prst="rect">
            <a:avLst/>
          </a:prstGeom>
          <a:gradFill>
            <a:gsLst>
              <a:gs pos="0">
                <a:srgbClr val="000000"/>
              </a:gs>
              <a:gs pos="39999">
                <a:srgbClr val="0A128C"/>
              </a:gs>
              <a:gs pos="70000">
                <a:srgbClr val="181CC7"/>
              </a:gs>
              <a:gs pos="88000">
                <a:srgbClr val="7005D4"/>
              </a:gs>
              <a:gs pos="100000">
                <a:srgbClr val="8C3D91"/>
              </a:gs>
            </a:gsLst>
            <a:lin ang="16200000" scaled="0"/>
          </a:gradFill>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fontAlgn="auto">
              <a:lnSpc>
                <a:spcPct val="150000"/>
              </a:lnSpc>
              <a:spcBef>
                <a:spcPts val="0"/>
              </a:spcBef>
              <a:spcAft>
                <a:spcPts val="0"/>
              </a:spcAft>
            </a:pPr>
            <a:r>
              <a:rPr lang="it-IT" b="1" dirty="0" smtClean="0">
                <a:solidFill>
                  <a:prstClr val="white"/>
                </a:solidFill>
              </a:rPr>
              <a:t>• </a:t>
            </a:r>
            <a:r>
              <a:rPr lang="it-IT" sz="2000" b="1" dirty="0" smtClean="0">
                <a:solidFill>
                  <a:prstClr val="white"/>
                </a:solidFill>
              </a:rPr>
              <a:t>Inadeguata o mancata risposta al trattamento instaurato a domicilio</a:t>
            </a:r>
          </a:p>
          <a:p>
            <a:pPr defTabSz="914400" fontAlgn="auto">
              <a:lnSpc>
                <a:spcPct val="150000"/>
              </a:lnSpc>
              <a:spcBef>
                <a:spcPts val="0"/>
              </a:spcBef>
              <a:spcAft>
                <a:spcPts val="0"/>
              </a:spcAft>
            </a:pPr>
            <a:r>
              <a:rPr lang="it-IT" sz="2000" b="1" dirty="0" smtClean="0">
                <a:solidFill>
                  <a:prstClr val="white"/>
                </a:solidFill>
              </a:rPr>
              <a:t>• Presenza di comorbilità a elevato rischio o di età molto avanzata </a:t>
            </a:r>
          </a:p>
          <a:p>
            <a:pPr defTabSz="914400" fontAlgn="auto">
              <a:lnSpc>
                <a:spcPct val="150000"/>
              </a:lnSpc>
              <a:spcBef>
                <a:spcPts val="0"/>
              </a:spcBef>
              <a:spcAft>
                <a:spcPts val="0"/>
              </a:spcAft>
            </a:pPr>
            <a:r>
              <a:rPr lang="it-IT" sz="2000" b="1" dirty="0" smtClean="0">
                <a:solidFill>
                  <a:prstClr val="white"/>
                </a:solidFill>
              </a:rPr>
              <a:t>• Anamnesi di frequenti riacutizzazioni</a:t>
            </a:r>
          </a:p>
          <a:p>
            <a:pPr defTabSz="914400" fontAlgn="auto">
              <a:lnSpc>
                <a:spcPct val="150000"/>
              </a:lnSpc>
              <a:spcBef>
                <a:spcPts val="0"/>
              </a:spcBef>
              <a:spcAft>
                <a:spcPts val="0"/>
              </a:spcAft>
            </a:pPr>
            <a:r>
              <a:rPr lang="it-IT" sz="2000" b="1" dirty="0" smtClean="0">
                <a:solidFill>
                  <a:prstClr val="white"/>
                </a:solidFill>
              </a:rPr>
              <a:t>• Aumento notevole della dispnea e/o insorgenza di nuovi sintomi</a:t>
            </a:r>
          </a:p>
          <a:p>
            <a:pPr defTabSz="914400" fontAlgn="auto">
              <a:lnSpc>
                <a:spcPct val="150000"/>
              </a:lnSpc>
              <a:spcBef>
                <a:spcPts val="0"/>
              </a:spcBef>
              <a:spcAft>
                <a:spcPts val="0"/>
              </a:spcAft>
            </a:pPr>
            <a:r>
              <a:rPr lang="it-IT" sz="2000" b="1" dirty="0" smtClean="0">
                <a:solidFill>
                  <a:prstClr val="white"/>
                </a:solidFill>
              </a:rPr>
              <a:t>• Aggravamento significativo della ipossiemia</a:t>
            </a:r>
          </a:p>
          <a:p>
            <a:pPr defTabSz="914400" fontAlgn="auto">
              <a:lnSpc>
                <a:spcPct val="150000"/>
              </a:lnSpc>
              <a:spcBef>
                <a:spcPts val="0"/>
              </a:spcBef>
              <a:spcAft>
                <a:spcPts val="0"/>
              </a:spcAft>
            </a:pPr>
            <a:r>
              <a:rPr lang="it-IT" sz="2000" b="1" dirty="0" smtClean="0">
                <a:solidFill>
                  <a:prstClr val="white"/>
                </a:solidFill>
              </a:rPr>
              <a:t>• Alterazioni dello stato mentale</a:t>
            </a:r>
          </a:p>
          <a:p>
            <a:pPr defTabSz="914400" fontAlgn="auto">
              <a:lnSpc>
                <a:spcPct val="150000"/>
              </a:lnSpc>
              <a:spcBef>
                <a:spcPts val="0"/>
              </a:spcBef>
              <a:spcAft>
                <a:spcPts val="0"/>
              </a:spcAft>
            </a:pPr>
            <a:r>
              <a:rPr lang="it-IT" sz="2000" b="1" dirty="0" smtClean="0">
                <a:solidFill>
                  <a:prstClr val="white"/>
                </a:solidFill>
              </a:rPr>
              <a:t>• Mancanza o inaffidabilità dell’assistenza familiare</a:t>
            </a:r>
          </a:p>
          <a:p>
            <a:pPr defTabSz="914400" fontAlgn="auto">
              <a:lnSpc>
                <a:spcPct val="150000"/>
              </a:lnSpc>
              <a:spcBef>
                <a:spcPts val="0"/>
              </a:spcBef>
              <a:spcAft>
                <a:spcPts val="0"/>
              </a:spcAft>
            </a:pPr>
            <a:r>
              <a:rPr lang="it-IT" sz="2000" b="1" dirty="0" smtClean="0">
                <a:solidFill>
                  <a:prstClr val="white"/>
                </a:solidFill>
              </a:rPr>
              <a:t>• Incertezza nella diagnosi</a:t>
            </a:r>
            <a:endParaRPr lang="it-IT" sz="2000" b="1" dirty="0">
              <a:solidFill>
                <a:prstClr val="white"/>
              </a:solidFill>
            </a:endParaRPr>
          </a:p>
        </p:txBody>
      </p:sp>
      <p:sp>
        <p:nvSpPr>
          <p:cNvPr id="5" name="Titolo 1"/>
          <p:cNvSpPr txBox="1">
            <a:spLocks/>
          </p:cNvSpPr>
          <p:nvPr/>
        </p:nvSpPr>
        <p:spPr>
          <a:xfrm>
            <a:off x="457200" y="130622"/>
            <a:ext cx="8229600" cy="850106"/>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a:bodyPr>
          <a:lstStyle/>
          <a:p>
            <a:pPr algn="ctr" defTabSz="914400" fontAlgn="auto">
              <a:spcAft>
                <a:spcPts val="0"/>
              </a:spcAft>
              <a:defRPr/>
            </a:pPr>
            <a:r>
              <a:rPr lang="it-IT" sz="4400" b="1" dirty="0" smtClean="0">
                <a:solidFill>
                  <a:prstClr val="black"/>
                </a:solidFill>
              </a:rPr>
              <a:t>Criteri di ricovero</a:t>
            </a:r>
            <a:endParaRPr lang="it-IT" sz="4400" b="1" dirty="0">
              <a:solidFill>
                <a:prstClr val="black"/>
              </a:solidFill>
            </a:endParaRPr>
          </a:p>
        </p:txBody>
      </p:sp>
      <p:sp>
        <p:nvSpPr>
          <p:cNvPr id="7" name="CasellaDiTesto 6"/>
          <p:cNvSpPr txBox="1"/>
          <p:nvPr/>
        </p:nvSpPr>
        <p:spPr>
          <a:xfrm>
            <a:off x="457200" y="1157843"/>
            <a:ext cx="8229600" cy="830997"/>
          </a:xfrm>
          <a:prstGeom prst="rect">
            <a:avLst/>
          </a:prstGeom>
          <a:solidFill>
            <a:srgbClr val="A50021"/>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914400" fontAlgn="auto">
              <a:spcBef>
                <a:spcPts val="0"/>
              </a:spcBef>
              <a:spcAft>
                <a:spcPts val="0"/>
              </a:spcAft>
            </a:pPr>
            <a:r>
              <a:rPr lang="it-IT" sz="2400" b="1" dirty="0" smtClean="0">
                <a:solidFill>
                  <a:prstClr val="white"/>
                </a:solidFill>
              </a:rPr>
              <a:t>Condivisione MMG-Specialista dei </a:t>
            </a:r>
          </a:p>
          <a:p>
            <a:pPr algn="ctr" defTabSz="914400" fontAlgn="auto">
              <a:spcBef>
                <a:spcPts val="0"/>
              </a:spcBef>
              <a:spcAft>
                <a:spcPts val="0"/>
              </a:spcAft>
            </a:pPr>
            <a:r>
              <a:rPr lang="it-IT" sz="2400" b="1" dirty="0" smtClean="0">
                <a:solidFill>
                  <a:prstClr val="white"/>
                </a:solidFill>
              </a:rPr>
              <a:t>criteri di ricovero per esacerbazione BPCO</a:t>
            </a:r>
            <a:endParaRPr lang="it-IT" sz="2400" b="1" dirty="0">
              <a:solidFill>
                <a:prstClr val="white"/>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90872" y="687834"/>
            <a:ext cx="8229600" cy="868958"/>
          </a:xfrm>
          <a:ln>
            <a:noFill/>
          </a:ln>
        </p:spPr>
        <p:txBody>
          <a:bodyPr/>
          <a:lstStyle/>
          <a:p>
            <a:r>
              <a:rPr lang="it-IT" sz="3600" b="1" dirty="0" smtClean="0"/>
              <a:t>Gestione dopo la fase acuta ospedaliera</a:t>
            </a:r>
            <a:endParaRPr lang="it-IT" sz="3600" b="1" dirty="0"/>
          </a:p>
        </p:txBody>
      </p:sp>
      <p:sp>
        <p:nvSpPr>
          <p:cNvPr id="3" name="Segnaposto contenuto 2"/>
          <p:cNvSpPr>
            <a:spLocks noGrp="1"/>
          </p:cNvSpPr>
          <p:nvPr>
            <p:ph idx="1"/>
          </p:nvPr>
        </p:nvSpPr>
        <p:spPr>
          <a:xfrm>
            <a:off x="590872" y="1600206"/>
            <a:ext cx="8229600" cy="4133049"/>
          </a:xfrm>
          <a:ln>
            <a:solidFill>
              <a:schemeClr val="tx1"/>
            </a:solidFill>
          </a:ln>
        </p:spPr>
        <p:txBody>
          <a:bodyPr/>
          <a:lstStyle/>
          <a:p>
            <a:r>
              <a:rPr lang="it-IT" dirty="0" smtClean="0"/>
              <a:t>Superata la fase acuta e ottenuta la </a:t>
            </a:r>
            <a:r>
              <a:rPr lang="it-IT" b="1" dirty="0" smtClean="0"/>
              <a:t>stabilizzazione</a:t>
            </a:r>
            <a:r>
              <a:rPr lang="it-IT" dirty="0" smtClean="0"/>
              <a:t> delle condizioni cliniche viene programmata la dimissione. </a:t>
            </a:r>
          </a:p>
          <a:p>
            <a:r>
              <a:rPr lang="it-IT" dirty="0" smtClean="0"/>
              <a:t>E’ auspicabile che la collaborazione tra specialista ospedaliero e medico curante consenta un’efficace </a:t>
            </a:r>
            <a:r>
              <a:rPr lang="it-IT" b="1" dirty="0" smtClean="0"/>
              <a:t>continuità assistenziale </a:t>
            </a:r>
            <a:r>
              <a:rPr lang="it-IT" dirty="0" smtClean="0"/>
              <a:t>con l’implementazione di modelli organizzativi a ciò finalizzati.</a:t>
            </a:r>
            <a:endParaRPr lang="it-IT" dirty="0"/>
          </a:p>
        </p:txBody>
      </p:sp>
      <p:sp>
        <p:nvSpPr>
          <p:cNvPr id="4" name="CasellaDiTesto 4"/>
          <p:cNvSpPr txBox="1">
            <a:spLocks noChangeArrowheads="1"/>
          </p:cNvSpPr>
          <p:nvPr/>
        </p:nvSpPr>
        <p:spPr bwMode="auto">
          <a:xfrm>
            <a:off x="3041650" y="6453188"/>
            <a:ext cx="6102350" cy="304800"/>
          </a:xfrm>
          <a:prstGeom prst="rect">
            <a:avLst/>
          </a:prstGeom>
          <a:noFill/>
          <a:ln w="9525">
            <a:noFill/>
            <a:miter lim="800000"/>
            <a:headEnd/>
            <a:tailEnd/>
          </a:ln>
        </p:spPr>
        <p:txBody>
          <a:bodyPr>
            <a:spAutoFit/>
          </a:bodyPr>
          <a:lstStyle/>
          <a:p>
            <a:pPr defTabSz="914400" fontAlgn="auto">
              <a:spcBef>
                <a:spcPts val="0"/>
              </a:spcBef>
              <a:spcAft>
                <a:spcPts val="0"/>
              </a:spcAft>
            </a:pPr>
            <a:r>
              <a:rPr lang="it-IT" sz="1400" dirty="0">
                <a:solidFill>
                  <a:prstClr val="black"/>
                </a:solidFill>
                <a:latin typeface="Calibri"/>
                <a:ea typeface="MS PGothic" pitchFamily="34" charset="-128"/>
              </a:rPr>
              <a:t>    Documento intersocietario congiunto: ediz. Settembre 2011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solidFill>
            <a:schemeClr val="bg1">
              <a:lumMod val="9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r>
              <a:rPr lang="it-IT" b="1" dirty="0" smtClean="0"/>
              <a:t>BPCO – Ambiti di criticità</a:t>
            </a:r>
            <a:endParaRPr lang="it-IT" b="1" dirty="0"/>
          </a:p>
        </p:txBody>
      </p:sp>
      <p:sp>
        <p:nvSpPr>
          <p:cNvPr id="5" name="Segnaposto testo 4"/>
          <p:cNvSpPr>
            <a:spLocks noGrp="1"/>
          </p:cNvSpPr>
          <p:nvPr>
            <p:ph type="body" idx="1"/>
          </p:nvPr>
        </p:nvSpPr>
        <p:spPr>
          <a:ln/>
        </p:spPr>
        <p:style>
          <a:lnRef idx="1">
            <a:schemeClr val="accent1"/>
          </a:lnRef>
          <a:fillRef idx="2">
            <a:schemeClr val="accent1"/>
          </a:fillRef>
          <a:effectRef idx="1">
            <a:schemeClr val="accent1"/>
          </a:effectRef>
          <a:fontRef idx="minor">
            <a:schemeClr val="dk1"/>
          </a:fontRef>
        </p:style>
        <p:txBody>
          <a:bodyPr anchor="ctr" anchorCtr="0"/>
          <a:lstStyle/>
          <a:p>
            <a:r>
              <a:rPr lang="it-IT" dirty="0" smtClean="0"/>
              <a:t>Della malattia</a:t>
            </a:r>
            <a:endParaRPr lang="it-IT" dirty="0"/>
          </a:p>
        </p:txBody>
      </p:sp>
      <p:sp>
        <p:nvSpPr>
          <p:cNvPr id="6" name="Segnaposto contenuto 5"/>
          <p:cNvSpPr>
            <a:spLocks noGrp="1"/>
          </p:cNvSpPr>
          <p:nvPr>
            <p:ph sz="half" idx="2"/>
          </p:nvPr>
        </p:nvSpPr>
        <p:spPr>
          <a:solidFill>
            <a:srgbClr val="002060"/>
          </a:solidFill>
          <a:ln/>
        </p:spPr>
        <p:style>
          <a:lnRef idx="0">
            <a:schemeClr val="accent1"/>
          </a:lnRef>
          <a:fillRef idx="3">
            <a:schemeClr val="accent1"/>
          </a:fillRef>
          <a:effectRef idx="3">
            <a:schemeClr val="accent1"/>
          </a:effectRef>
          <a:fontRef idx="minor">
            <a:schemeClr val="lt1"/>
          </a:fontRef>
        </p:style>
        <p:txBody>
          <a:bodyPr/>
          <a:lstStyle/>
          <a:p>
            <a:r>
              <a:rPr lang="it-IT" dirty="0" smtClean="0"/>
              <a:t>Cronicità </a:t>
            </a:r>
          </a:p>
          <a:p>
            <a:r>
              <a:rPr lang="it-IT" dirty="0" smtClean="0"/>
              <a:t>Elevata mortalità</a:t>
            </a:r>
          </a:p>
          <a:p>
            <a:r>
              <a:rPr lang="it-IT" dirty="0" smtClean="0"/>
              <a:t>Elevata disabilità</a:t>
            </a:r>
          </a:p>
          <a:p>
            <a:r>
              <a:rPr lang="it-IT" dirty="0" smtClean="0"/>
              <a:t>Trend in aumento</a:t>
            </a:r>
          </a:p>
          <a:p>
            <a:r>
              <a:rPr lang="it-IT" dirty="0" smtClean="0"/>
              <a:t>Numero ricoveri </a:t>
            </a:r>
          </a:p>
          <a:p>
            <a:r>
              <a:rPr lang="it-IT" dirty="0" smtClean="0"/>
              <a:t>Costi sociali</a:t>
            </a:r>
          </a:p>
          <a:p>
            <a:r>
              <a:rPr lang="it-IT" dirty="0" smtClean="0"/>
              <a:t>Costi sanitari</a:t>
            </a:r>
          </a:p>
          <a:p>
            <a:r>
              <a:rPr lang="it-IT" dirty="0" smtClean="0"/>
              <a:t>Bassa considerazione sociale</a:t>
            </a:r>
          </a:p>
          <a:p>
            <a:endParaRPr lang="it-IT" dirty="0"/>
          </a:p>
        </p:txBody>
      </p:sp>
      <p:sp>
        <p:nvSpPr>
          <p:cNvPr id="7" name="Segnaposto testo 6"/>
          <p:cNvSpPr>
            <a:spLocks noGrp="1"/>
          </p:cNvSpPr>
          <p:nvPr>
            <p:ph type="body" sz="quarter" idx="3"/>
          </p:nvPr>
        </p:nvSpPr>
        <p:spPr>
          <a:ln/>
        </p:spPr>
        <p:style>
          <a:lnRef idx="1">
            <a:schemeClr val="accent1"/>
          </a:lnRef>
          <a:fillRef idx="2">
            <a:schemeClr val="accent1"/>
          </a:fillRef>
          <a:effectRef idx="1">
            <a:schemeClr val="accent1"/>
          </a:effectRef>
          <a:fontRef idx="minor">
            <a:schemeClr val="dk1"/>
          </a:fontRef>
        </p:style>
        <p:txBody>
          <a:bodyPr anchor="ctr" anchorCtr="0"/>
          <a:lstStyle/>
          <a:p>
            <a:r>
              <a:rPr lang="it-IT" dirty="0" smtClean="0"/>
              <a:t>Della gestione</a:t>
            </a:r>
            <a:endParaRPr lang="it-IT" dirty="0"/>
          </a:p>
        </p:txBody>
      </p:sp>
      <p:sp>
        <p:nvSpPr>
          <p:cNvPr id="8" name="Segnaposto contenuto 7"/>
          <p:cNvSpPr>
            <a:spLocks noGrp="1"/>
          </p:cNvSpPr>
          <p:nvPr>
            <p:ph sz="quarter" idx="4"/>
          </p:nvPr>
        </p:nvSpPr>
        <p:spPr>
          <a:solidFill>
            <a:srgbClr val="002060"/>
          </a:solidFill>
          <a:ln/>
        </p:spPr>
        <p:style>
          <a:lnRef idx="0">
            <a:schemeClr val="accent1"/>
          </a:lnRef>
          <a:fillRef idx="3">
            <a:schemeClr val="accent1"/>
          </a:fillRef>
          <a:effectRef idx="3">
            <a:schemeClr val="accent1"/>
          </a:effectRef>
          <a:fontRef idx="minor">
            <a:schemeClr val="lt1"/>
          </a:fontRef>
        </p:style>
        <p:txBody>
          <a:bodyPr/>
          <a:lstStyle/>
          <a:p>
            <a:r>
              <a:rPr lang="it-IT" dirty="0" smtClean="0"/>
              <a:t>Sottostima della prevalenza </a:t>
            </a:r>
          </a:p>
          <a:p>
            <a:r>
              <a:rPr lang="it-IT" dirty="0" smtClean="0"/>
              <a:t>Diagnosi speso tardiva</a:t>
            </a:r>
          </a:p>
          <a:p>
            <a:r>
              <a:rPr lang="it-IT" dirty="0" smtClean="0"/>
              <a:t>Basso utilizzo spirometria</a:t>
            </a:r>
          </a:p>
          <a:p>
            <a:r>
              <a:rPr lang="it-IT" dirty="0" smtClean="0"/>
              <a:t>Insufficiente intervento sui fattori di rischio e sulla prevenzione</a:t>
            </a:r>
          </a:p>
          <a:p>
            <a:r>
              <a:rPr lang="it-IT" dirty="0" smtClean="0"/>
              <a:t>Discontinuità e scarsa aderenza terapeutica</a:t>
            </a:r>
          </a:p>
          <a:p>
            <a:r>
              <a:rPr lang="it-IT" dirty="0" smtClean="0"/>
              <a:t>Cure di fine vita</a:t>
            </a:r>
          </a:p>
          <a:p>
            <a:endParaRPr lang="it-IT" dirty="0" smtClean="0"/>
          </a:p>
          <a:p>
            <a:endParaRPr lang="it-IT"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620688"/>
            <a:ext cx="8229600" cy="796950"/>
          </a:xfrm>
        </p:spPr>
        <p:txBody>
          <a:bodyPr/>
          <a:lstStyle/>
          <a:p>
            <a:r>
              <a:rPr lang="it-IT" sz="4000" b="1" dirty="0" smtClean="0"/>
              <a:t>Percorso di assistenza domiciliare</a:t>
            </a:r>
            <a:endParaRPr lang="it-IT" sz="4000" b="1" dirty="0"/>
          </a:p>
        </p:txBody>
      </p:sp>
      <p:sp>
        <p:nvSpPr>
          <p:cNvPr id="3" name="Segnaposto contenuto 2"/>
          <p:cNvSpPr>
            <a:spLocks noGrp="1"/>
          </p:cNvSpPr>
          <p:nvPr>
            <p:ph idx="1"/>
          </p:nvPr>
        </p:nvSpPr>
        <p:spPr>
          <a:xfrm>
            <a:off x="518864" y="1340768"/>
            <a:ext cx="8229600" cy="5069154"/>
          </a:xfrm>
        </p:spPr>
        <p:txBody>
          <a:bodyPr/>
          <a:lstStyle/>
          <a:p>
            <a:pPr algn="just" eaLnBrk="1" hangingPunct="1">
              <a:lnSpc>
                <a:spcPct val="90000"/>
              </a:lnSpc>
              <a:buFontTx/>
              <a:buNone/>
            </a:pPr>
            <a:r>
              <a:rPr lang="it-IT" sz="2400" dirty="0" smtClean="0"/>
              <a:t>     È auspicabile realizzare sul territorio un </a:t>
            </a:r>
            <a:r>
              <a:rPr lang="it-IT" sz="2400" b="1" dirty="0" smtClean="0"/>
              <a:t>sistema di cure integrate</a:t>
            </a:r>
            <a:r>
              <a:rPr lang="it-IT" sz="2400" dirty="0" smtClean="0"/>
              <a:t>, con possibilità di erogare cure adeguate anche al di fuori dell’ospedale per acuti e dei reparti di riabilitazione post-acuta.</a:t>
            </a:r>
          </a:p>
          <a:p>
            <a:pPr algn="just" eaLnBrk="1" hangingPunct="1">
              <a:lnSpc>
                <a:spcPct val="90000"/>
              </a:lnSpc>
              <a:buFontTx/>
              <a:buNone/>
            </a:pPr>
            <a:r>
              <a:rPr lang="it-IT" sz="2400" dirty="0" smtClean="0"/>
              <a:t>      La </a:t>
            </a:r>
            <a:r>
              <a:rPr lang="it-IT" sz="2400" b="1" dirty="0" smtClean="0"/>
              <a:t>continuità delle cure</a:t>
            </a:r>
            <a:r>
              <a:rPr lang="it-IT" sz="2400" dirty="0" smtClean="0"/>
              <a:t> passa obbligatoriamente attraverso la condivisione di sistemi informativi e di dati clinici e amministrativi, l’adozione di sistemi di valutazione tecnologica e di gestione dell’impatto delle nuove tecnologie, nonché l’utilizzo sistematico di record e link informatici nella gestione dei pazienti.</a:t>
            </a:r>
          </a:p>
          <a:p>
            <a:pPr algn="just" eaLnBrk="1" hangingPunct="1">
              <a:lnSpc>
                <a:spcPct val="90000"/>
              </a:lnSpc>
              <a:buFontTx/>
              <a:buNone/>
            </a:pPr>
            <a:r>
              <a:rPr lang="it-IT" sz="2400" dirty="0" smtClean="0"/>
              <a:t>     Nell’ambito di un </a:t>
            </a:r>
            <a:r>
              <a:rPr lang="it-IT" sz="2400" b="1" dirty="0" smtClean="0"/>
              <a:t>programma di cura domiciliare</a:t>
            </a:r>
            <a:r>
              <a:rPr lang="it-IT" sz="2400" dirty="0" smtClean="0"/>
              <a:t> gli interventi professionali possibili sono sicuramente molti, ma non possono prescindere </a:t>
            </a:r>
            <a:r>
              <a:rPr lang="it-IT" sz="2400" b="1" dirty="0" smtClean="0"/>
              <a:t>nell’equipe di gestione del paziente </a:t>
            </a:r>
            <a:r>
              <a:rPr lang="it-IT" sz="2400" dirty="0" smtClean="0"/>
              <a:t>dalla permanenza dello </a:t>
            </a:r>
            <a:r>
              <a:rPr lang="it-IT" sz="2400" b="1" dirty="0" smtClean="0"/>
              <a:t>specialista pneumologo </a:t>
            </a:r>
            <a:r>
              <a:rPr lang="it-IT" sz="2400" dirty="0" smtClean="0"/>
              <a:t>di riferimento e del </a:t>
            </a:r>
            <a:r>
              <a:rPr lang="it-IT" sz="2400" b="1" dirty="0" smtClean="0"/>
              <a:t>medico di medicina generale</a:t>
            </a:r>
            <a:r>
              <a:rPr lang="it-IT" sz="2400" dirty="0" smtClean="0"/>
              <a:t>.</a:t>
            </a:r>
            <a:endParaRPr lang="it-IT" sz="2400" dirty="0"/>
          </a:p>
        </p:txBody>
      </p:sp>
      <p:sp>
        <p:nvSpPr>
          <p:cNvPr id="4" name="CasellaDiTesto 4"/>
          <p:cNvSpPr txBox="1">
            <a:spLocks noChangeArrowheads="1"/>
          </p:cNvSpPr>
          <p:nvPr/>
        </p:nvSpPr>
        <p:spPr bwMode="auto">
          <a:xfrm>
            <a:off x="4193778" y="6453188"/>
            <a:ext cx="4986734" cy="304800"/>
          </a:xfrm>
          <a:prstGeom prst="rect">
            <a:avLst/>
          </a:prstGeom>
          <a:noFill/>
          <a:ln w="9525">
            <a:noFill/>
            <a:miter lim="800000"/>
            <a:headEnd/>
            <a:tailEnd/>
          </a:ln>
        </p:spPr>
        <p:txBody>
          <a:bodyPr wrap="square">
            <a:spAutoFit/>
          </a:bodyPr>
          <a:lstStyle/>
          <a:p>
            <a:pPr algn="r" defTabSz="914400" fontAlgn="auto">
              <a:spcBef>
                <a:spcPts val="0"/>
              </a:spcBef>
              <a:spcAft>
                <a:spcPts val="0"/>
              </a:spcAft>
            </a:pPr>
            <a:r>
              <a:rPr lang="it-IT" sz="1400" dirty="0">
                <a:solidFill>
                  <a:prstClr val="black"/>
                </a:solidFill>
                <a:latin typeface="Calibri"/>
                <a:ea typeface="MS PGothic" pitchFamily="34" charset="-128"/>
              </a:rPr>
              <a:t>    Documento intersocietario congiunto: ediz. Settembre 2011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9525"/>
            <a:ext cx="9156736" cy="6848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4763"/>
            <a:ext cx="9159890" cy="6853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a:xfrm>
            <a:off x="978292" y="377896"/>
            <a:ext cx="7344816" cy="1143000"/>
          </a:xfrm>
          <a:solidFill>
            <a:schemeClr val="bg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Ins="90000"/>
          <a:lstStyle/>
          <a:p>
            <a:r>
              <a:rPr lang="it-IT" b="1" dirty="0" smtClean="0"/>
              <a:t>Ruolo e compiti del MMG</a:t>
            </a:r>
            <a:endParaRPr lang="it-IT" b="1" dirty="0"/>
          </a:p>
        </p:txBody>
      </p:sp>
      <p:graphicFrame>
        <p:nvGraphicFramePr>
          <p:cNvPr id="8" name="Diagramma 7"/>
          <p:cNvGraphicFramePr/>
          <p:nvPr/>
        </p:nvGraphicFramePr>
        <p:xfrm>
          <a:off x="978292" y="1500258"/>
          <a:ext cx="7344816" cy="44942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asellaDiTesto 8"/>
          <p:cNvSpPr txBox="1"/>
          <p:nvPr/>
        </p:nvSpPr>
        <p:spPr>
          <a:xfrm>
            <a:off x="978292" y="6138536"/>
            <a:ext cx="7344816" cy="523220"/>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914400" fontAlgn="auto">
              <a:spcBef>
                <a:spcPts val="0"/>
              </a:spcBef>
              <a:spcAft>
                <a:spcPts val="0"/>
              </a:spcAft>
            </a:pPr>
            <a:r>
              <a:rPr lang="it-IT" sz="2800" b="1" dirty="0" smtClean="0">
                <a:solidFill>
                  <a:prstClr val="white"/>
                </a:solidFill>
              </a:rPr>
              <a:t>Piano di cura condiviso medico - paziente</a:t>
            </a:r>
            <a:endParaRPr lang="it-IT" sz="2800" b="1" dirty="0">
              <a:solidFill>
                <a:prstClr val="white"/>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683568" y="404664"/>
            <a:ext cx="7848872" cy="5983559"/>
          </a:xfrm>
        </p:spPr>
        <p:txBody>
          <a:bodyPr>
            <a:normAutofit/>
          </a:bodyPr>
          <a:lstStyle/>
          <a:p>
            <a:pPr marL="18288" indent="0" algn="just">
              <a:buNone/>
            </a:pPr>
            <a:endParaRPr lang="it-IT" sz="2800" dirty="0" smtClean="0">
              <a:effectLst/>
              <a:latin typeface="Tahoma" panose="020B0604030504040204" pitchFamily="34" charset="0"/>
              <a:ea typeface="Tahoma" panose="020B0604030504040204" pitchFamily="34" charset="0"/>
              <a:cs typeface="Tahoma" panose="020B0604030504040204" pitchFamily="34" charset="0"/>
            </a:endParaRPr>
          </a:p>
          <a:p>
            <a:pPr marL="18288" indent="0">
              <a:buNone/>
            </a:pPr>
            <a:endParaRPr lang="it-IT" sz="2800" dirty="0" smtClean="0">
              <a:effectLst/>
              <a:latin typeface="Tahoma" panose="020B0604030504040204" pitchFamily="34" charset="0"/>
              <a:ea typeface="Tahoma" panose="020B0604030504040204" pitchFamily="34" charset="0"/>
              <a:cs typeface="Tahoma" panose="020B0604030504040204" pitchFamily="34" charset="0"/>
            </a:endParaRPr>
          </a:p>
          <a:p>
            <a:pPr marL="18288" indent="0" algn="ctr">
              <a:buNone/>
            </a:pPr>
            <a:r>
              <a:rPr lang="it-IT" sz="3200" dirty="0" smtClean="0">
                <a:solidFill>
                  <a:srgbClr val="FFFF00"/>
                </a:solidFill>
                <a:effectLst/>
                <a:latin typeface="Tahoma" panose="020B0604030504040204" pitchFamily="34" charset="0"/>
                <a:ea typeface="Tahoma" panose="020B0604030504040204" pitchFamily="34" charset="0"/>
                <a:cs typeface="Tahoma" panose="020B0604030504040204" pitchFamily="34" charset="0"/>
              </a:rPr>
              <a:t> </a:t>
            </a:r>
          </a:p>
          <a:p>
            <a:pPr marL="18288" indent="0" algn="ctr">
              <a:buNone/>
            </a:pPr>
            <a:endParaRPr lang="it-IT"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8288" indent="0" algn="ctr">
              <a:buNone/>
            </a:pPr>
            <a:r>
              <a:rPr lang="it-IT" sz="3200" dirty="0" smtClean="0">
                <a:solidFill>
                  <a:srgbClr val="000066"/>
                </a:solidFill>
                <a:effectLst/>
                <a:latin typeface="Tahoma" panose="020B0604030504040204" pitchFamily="34" charset="0"/>
                <a:ea typeface="Tahoma" panose="020B0604030504040204" pitchFamily="34" charset="0"/>
                <a:cs typeface="Tahoma" panose="020B0604030504040204" pitchFamily="34" charset="0"/>
              </a:rPr>
              <a:t>l'incidenza</a:t>
            </a:r>
          </a:p>
          <a:p>
            <a:pPr marL="18288" indent="0" algn="ctr">
              <a:buNone/>
            </a:pPr>
            <a:r>
              <a:rPr lang="it-IT" sz="3200" dirty="0" smtClean="0">
                <a:solidFill>
                  <a:srgbClr val="000066"/>
                </a:solidFill>
                <a:effectLst/>
                <a:latin typeface="Tahoma" panose="020B0604030504040204" pitchFamily="34" charset="0"/>
                <a:ea typeface="Tahoma" panose="020B0604030504040204" pitchFamily="34" charset="0"/>
                <a:cs typeface="Tahoma" panose="020B0604030504040204" pitchFamily="34" charset="0"/>
              </a:rPr>
              <a:t> </a:t>
            </a:r>
            <a:r>
              <a:rPr lang="it-IT" sz="3200" dirty="0">
                <a:solidFill>
                  <a:srgbClr val="000066"/>
                </a:solidFill>
                <a:effectLst/>
                <a:latin typeface="Tahoma" panose="020B0604030504040204" pitchFamily="34" charset="0"/>
                <a:ea typeface="Tahoma" panose="020B0604030504040204" pitchFamily="34" charset="0"/>
                <a:cs typeface="Tahoma" panose="020B0604030504040204" pitchFamily="34" charset="0"/>
              </a:rPr>
              <a:t>del tumore al polmone </a:t>
            </a:r>
            <a:endParaRPr lang="it-IT" sz="3200" dirty="0" smtClean="0">
              <a:solidFill>
                <a:srgbClr val="000066"/>
              </a:solidFill>
              <a:effectLst/>
              <a:latin typeface="Tahoma" panose="020B0604030504040204" pitchFamily="34" charset="0"/>
              <a:ea typeface="Tahoma" panose="020B0604030504040204" pitchFamily="34" charset="0"/>
              <a:cs typeface="Tahoma" panose="020B0604030504040204" pitchFamily="34" charset="0"/>
            </a:endParaRPr>
          </a:p>
          <a:p>
            <a:pPr marL="18288" indent="0" algn="ctr">
              <a:buNone/>
            </a:pPr>
            <a:r>
              <a:rPr lang="it-IT" sz="3200" dirty="0" err="1" smtClean="0">
                <a:solidFill>
                  <a:srgbClr val="000066"/>
                </a:solidFill>
                <a:effectLst/>
                <a:latin typeface="Tahoma" panose="020B0604030504040204" pitchFamily="34" charset="0"/>
                <a:ea typeface="Tahoma" panose="020B0604030504040204" pitchFamily="34" charset="0"/>
                <a:cs typeface="Tahoma" panose="020B0604030504040204" pitchFamily="34" charset="0"/>
              </a:rPr>
              <a:t>e</a:t>
            </a:r>
            <a:r>
              <a:rPr lang="it-IT" sz="3200" dirty="0" err="1">
                <a:solidFill>
                  <a:srgbClr val="000066"/>
                </a:solidFill>
                <a:effectLst/>
                <a:latin typeface="Tahoma" panose="020B0604030504040204" pitchFamily="34" charset="0"/>
                <a:ea typeface="Tahoma" panose="020B0604030504040204" pitchFamily="34" charset="0"/>
                <a:cs typeface="Tahoma" panose="020B0604030504040204" pitchFamily="34" charset="0"/>
              </a:rPr>
              <a:t>'</a:t>
            </a:r>
            <a:r>
              <a:rPr lang="it-IT" sz="3200" dirty="0">
                <a:solidFill>
                  <a:srgbClr val="000066"/>
                </a:solidFill>
                <a:effectLst/>
                <a:latin typeface="Tahoma" panose="020B0604030504040204" pitchFamily="34" charset="0"/>
                <a:ea typeface="Tahoma" panose="020B0604030504040204" pitchFamily="34" charset="0"/>
                <a:cs typeface="Tahoma" panose="020B0604030504040204" pitchFamily="34" charset="0"/>
              </a:rPr>
              <a:t> diminuita del 20% tra gli </a:t>
            </a:r>
            <a:r>
              <a:rPr lang="it-IT" sz="3200" dirty="0" smtClean="0">
                <a:solidFill>
                  <a:srgbClr val="000066"/>
                </a:solidFill>
                <a:effectLst/>
                <a:latin typeface="Tahoma" panose="020B0604030504040204" pitchFamily="34" charset="0"/>
                <a:ea typeface="Tahoma" panose="020B0604030504040204" pitchFamily="34" charset="0"/>
                <a:cs typeface="Tahoma" panose="020B0604030504040204" pitchFamily="34" charset="0"/>
              </a:rPr>
              <a:t>uomini </a:t>
            </a:r>
          </a:p>
          <a:p>
            <a:pPr marL="18288" indent="0" algn="ctr">
              <a:buNone/>
            </a:pPr>
            <a:r>
              <a:rPr lang="it-IT" sz="3200" dirty="0" smtClean="0">
                <a:solidFill>
                  <a:srgbClr val="000066"/>
                </a:solidFill>
                <a:effectLst/>
                <a:latin typeface="Tahoma" panose="020B0604030504040204" pitchFamily="34" charset="0"/>
                <a:ea typeface="Tahoma" panose="020B0604030504040204" pitchFamily="34" charset="0"/>
                <a:cs typeface="Tahoma" panose="020B0604030504040204" pitchFamily="34" charset="0"/>
              </a:rPr>
              <a:t>mentre </a:t>
            </a:r>
            <a:r>
              <a:rPr lang="it-IT" sz="3200" dirty="0">
                <a:solidFill>
                  <a:srgbClr val="000066"/>
                </a:solidFill>
                <a:effectLst/>
                <a:latin typeface="Tahoma" panose="020B0604030504040204" pitchFamily="34" charset="0"/>
                <a:ea typeface="Tahoma" panose="020B0604030504040204" pitchFamily="34" charset="0"/>
                <a:cs typeface="Tahoma" panose="020B0604030504040204" pitchFamily="34" charset="0"/>
              </a:rPr>
              <a:t>si registra un +36% tra le </a:t>
            </a:r>
            <a:r>
              <a:rPr lang="it-IT" sz="3200" dirty="0" smtClean="0">
                <a:solidFill>
                  <a:srgbClr val="000066"/>
                </a:solidFill>
                <a:effectLst/>
                <a:latin typeface="Tahoma" panose="020B0604030504040204" pitchFamily="34" charset="0"/>
                <a:ea typeface="Tahoma" panose="020B0604030504040204" pitchFamily="34" charset="0"/>
                <a:cs typeface="Tahoma" panose="020B0604030504040204" pitchFamily="34" charset="0"/>
              </a:rPr>
              <a:t>donne</a:t>
            </a:r>
          </a:p>
          <a:p>
            <a:pPr marL="18288" indent="0" algn="r">
              <a:buNone/>
            </a:pPr>
            <a:endParaRPr lang="it-IT" sz="2400" dirty="0" smtClean="0">
              <a:effectLst/>
              <a:latin typeface="Tahoma" panose="020B0604030504040204" pitchFamily="34" charset="0"/>
              <a:ea typeface="Tahoma" panose="020B0604030504040204" pitchFamily="34" charset="0"/>
              <a:cs typeface="Tahoma" panose="020B0604030504040204" pitchFamily="34" charset="0"/>
            </a:endParaRPr>
          </a:p>
          <a:p>
            <a:pPr marL="18288" indent="0" algn="r">
              <a:buNone/>
            </a:pPr>
            <a:r>
              <a:rPr lang="it-IT" sz="2400" dirty="0" smtClean="0">
                <a:effectLst/>
                <a:latin typeface="Tahoma" panose="020B0604030504040204" pitchFamily="34" charset="0"/>
                <a:ea typeface="Tahoma" panose="020B0604030504040204" pitchFamily="34" charset="0"/>
                <a:cs typeface="Tahoma" panose="020B0604030504040204" pitchFamily="34" charset="0"/>
              </a:rPr>
              <a:t>AIOM 2015</a:t>
            </a:r>
          </a:p>
          <a:p>
            <a:pPr marL="18288" indent="0" algn="ctr">
              <a:buNone/>
            </a:pPr>
            <a:endParaRPr lang="it-IT" sz="2800" dirty="0">
              <a:solidFill>
                <a:srgbClr val="FFFF00"/>
              </a:solidFill>
              <a:latin typeface="Tahoma" panose="020B0604030504040204" pitchFamily="34" charset="0"/>
              <a:ea typeface="Tahoma" panose="020B0604030504040204" pitchFamily="34" charset="0"/>
              <a:cs typeface="Tahoma" panose="020B0604030504040204" pitchFamily="34" charset="0"/>
            </a:endParaRP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192" y="260648"/>
            <a:ext cx="2574122" cy="2688336"/>
          </a:xfrm>
          <a:prstGeom prst="rect">
            <a:avLst/>
          </a:prstGeom>
        </p:spPr>
      </p:pic>
    </p:spTree>
    <p:extLst>
      <p:ext uri="{BB962C8B-B14F-4D97-AF65-F5344CB8AC3E}">
        <p14:creationId xmlns:p14="http://schemas.microsoft.com/office/powerpoint/2010/main" val="39874222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288" y="905073"/>
            <a:ext cx="6369269" cy="584775"/>
          </a:xfrm>
          <a:prstGeom prst="rect">
            <a:avLst/>
          </a:prstGeom>
        </p:spPr>
        <p:txBody>
          <a:bodyPr wrap="square">
            <a:spAutoFit/>
          </a:bodyPr>
          <a:lstStyle/>
          <a:p>
            <a:pPr defTabSz="914400" fontAlgn="auto">
              <a:spcBef>
                <a:spcPts val="0"/>
              </a:spcBef>
              <a:spcAft>
                <a:spcPts val="0"/>
              </a:spcAft>
            </a:pPr>
            <a:r>
              <a:rPr lang="it-IT" sz="1400" dirty="0" smtClean="0">
                <a:solidFill>
                  <a:prstClr val="black"/>
                </a:solidFill>
                <a:latin typeface="Calibri"/>
                <a:ea typeface="+mn-ea"/>
              </a:rPr>
              <a:t>Popolazione attiva del campione dei 700 medici HS – CSD LPD al 31-12-13 </a:t>
            </a:r>
          </a:p>
          <a:p>
            <a:pPr defTabSz="914400" fontAlgn="auto">
              <a:spcBef>
                <a:spcPts val="0"/>
              </a:spcBef>
              <a:spcAft>
                <a:spcPts val="0"/>
              </a:spcAft>
            </a:pPr>
            <a:r>
              <a:rPr lang="it-IT" b="1" dirty="0" smtClean="0">
                <a:solidFill>
                  <a:prstClr val="black"/>
                </a:solidFill>
                <a:latin typeface="Calibri"/>
                <a:ea typeface="+mn-ea"/>
              </a:rPr>
              <a:t>BPCO: abitudine tabagica dei pazienti (%)</a:t>
            </a:r>
            <a:endParaRPr lang="it-IT" b="1" dirty="0">
              <a:solidFill>
                <a:prstClr val="black"/>
              </a:solidFill>
              <a:latin typeface="Calibri"/>
              <a:ea typeface="+mn-ea"/>
            </a:endParaRPr>
          </a:p>
        </p:txBody>
      </p:sp>
      <p:pic>
        <p:nvPicPr>
          <p:cNvPr id="39938" name="Picture 2"/>
          <p:cNvPicPr>
            <a:picLocks noChangeAspect="1" noChangeArrowheads="1"/>
          </p:cNvPicPr>
          <p:nvPr/>
        </p:nvPicPr>
        <p:blipFill>
          <a:blip r:embed="rId2" cstate="print"/>
          <a:srcRect/>
          <a:stretch>
            <a:fillRect/>
          </a:stretch>
        </p:blipFill>
        <p:spPr bwMode="auto">
          <a:xfrm>
            <a:off x="433388" y="1489848"/>
            <a:ext cx="8277225" cy="4953000"/>
          </a:xfrm>
          <a:prstGeom prst="rect">
            <a:avLst/>
          </a:prstGeom>
          <a:noFill/>
          <a:ln w="9525">
            <a:noFill/>
            <a:miter lim="800000"/>
            <a:headEnd/>
            <a:tailEnd/>
          </a:ln>
        </p:spPr>
      </p:pic>
      <p:sp>
        <p:nvSpPr>
          <p:cNvPr id="5" name="CasellaDiTesto 4"/>
          <p:cNvSpPr txBox="1"/>
          <p:nvPr/>
        </p:nvSpPr>
        <p:spPr>
          <a:xfrm>
            <a:off x="5745038" y="2062673"/>
            <a:ext cx="1582484"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pPr defTabSz="914400" fontAlgn="auto">
              <a:spcBef>
                <a:spcPts val="0"/>
              </a:spcBef>
              <a:spcAft>
                <a:spcPts val="0"/>
              </a:spcAft>
            </a:pPr>
            <a:r>
              <a:rPr lang="it-IT" b="1" dirty="0" smtClean="0">
                <a:solidFill>
                  <a:prstClr val="black"/>
                </a:solidFill>
              </a:rPr>
              <a:t>Pop. gen. 22%</a:t>
            </a:r>
          </a:p>
          <a:p>
            <a:pPr defTabSz="914400" fontAlgn="auto">
              <a:spcBef>
                <a:spcPts val="0"/>
              </a:spcBef>
              <a:spcAft>
                <a:spcPts val="0"/>
              </a:spcAft>
            </a:pPr>
            <a:r>
              <a:rPr lang="it-IT" b="1" dirty="0" smtClean="0">
                <a:solidFill>
                  <a:prstClr val="black"/>
                </a:solidFill>
              </a:rPr>
              <a:t>Asma: 16,49%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9" name="Picture 5"/>
          <p:cNvPicPr>
            <a:picLocks noChangeAspect="1" noChangeArrowheads="1"/>
          </p:cNvPicPr>
          <p:nvPr/>
        </p:nvPicPr>
        <p:blipFill>
          <a:blip r:embed="rId2" cstate="print"/>
          <a:srcRect/>
          <a:stretch>
            <a:fillRect/>
          </a:stretch>
        </p:blipFill>
        <p:spPr bwMode="auto">
          <a:xfrm>
            <a:off x="1187624" y="1620838"/>
            <a:ext cx="6600155" cy="4544466"/>
          </a:xfrm>
          <a:prstGeom prst="rect">
            <a:avLst/>
          </a:prstGeom>
          <a:noFill/>
          <a:ln w="9525">
            <a:noFill/>
            <a:miter lim="800000"/>
            <a:headEnd/>
            <a:tailEnd/>
          </a:ln>
          <a:effectLst/>
        </p:spPr>
      </p:pic>
      <p:sp>
        <p:nvSpPr>
          <p:cNvPr id="5" name="CasellaDiTesto 4"/>
          <p:cNvSpPr txBox="1"/>
          <p:nvPr/>
        </p:nvSpPr>
        <p:spPr>
          <a:xfrm>
            <a:off x="2086812" y="733800"/>
            <a:ext cx="5044779" cy="369332"/>
          </a:xfrm>
          <a:prstGeom prst="rect">
            <a:avLst/>
          </a:prstGeom>
          <a:noFill/>
        </p:spPr>
        <p:txBody>
          <a:bodyPr wrap="none" rtlCol="0">
            <a:spAutoFit/>
          </a:bodyPr>
          <a:lstStyle/>
          <a:p>
            <a:r>
              <a:rPr lang="it-IT" b="1" dirty="0" smtClean="0">
                <a:solidFill>
                  <a:prstClr val="black"/>
                </a:solidFill>
              </a:rPr>
              <a:t>Percentuale registrazione dato fumo pazienti BPCO</a:t>
            </a:r>
            <a:endParaRPr lang="it-IT" b="1" dirty="0">
              <a:solidFill>
                <a:prstClr val="black"/>
              </a:solidFill>
            </a:endParaRPr>
          </a:p>
        </p:txBody>
      </p:sp>
      <p:sp>
        <p:nvSpPr>
          <p:cNvPr id="6" name="CasellaDiTesto 5"/>
          <p:cNvSpPr txBox="1"/>
          <p:nvPr/>
        </p:nvSpPr>
        <p:spPr>
          <a:xfrm>
            <a:off x="1331640" y="5373216"/>
            <a:ext cx="319318" cy="646331"/>
          </a:xfrm>
          <a:prstGeom prst="rect">
            <a:avLst/>
          </a:prstGeom>
          <a:noFill/>
        </p:spPr>
        <p:txBody>
          <a:bodyPr wrap="none" rtlCol="0">
            <a:spAutoFit/>
          </a:bodyPr>
          <a:lstStyle/>
          <a:p>
            <a:pPr algn="r"/>
            <a:r>
              <a:rPr lang="it-IT" sz="1200" b="1" dirty="0" smtClean="0"/>
              <a:t>M</a:t>
            </a:r>
          </a:p>
          <a:p>
            <a:pPr algn="r"/>
            <a:r>
              <a:rPr lang="it-IT" sz="1200" b="1" dirty="0" smtClean="0"/>
              <a:t>F</a:t>
            </a:r>
          </a:p>
          <a:p>
            <a:pPr algn="r"/>
            <a:r>
              <a:rPr lang="it-IT" sz="1200" b="1" dirty="0" smtClean="0"/>
              <a:t>T</a:t>
            </a:r>
            <a:endParaRPr lang="it-IT" sz="1600" b="1" dirty="0"/>
          </a:p>
        </p:txBody>
      </p:sp>
      <p:graphicFrame>
        <p:nvGraphicFramePr>
          <p:cNvPr id="7" name="Diagramma 6"/>
          <p:cNvGraphicFramePr/>
          <p:nvPr/>
        </p:nvGraphicFramePr>
        <p:xfrm>
          <a:off x="4898571" y="2645229"/>
          <a:ext cx="3848104" cy="2318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Freccia in giù 7"/>
          <p:cNvSpPr/>
          <p:nvPr/>
        </p:nvSpPr>
        <p:spPr>
          <a:xfrm>
            <a:off x="6487881" y="3407229"/>
            <a:ext cx="664029" cy="674914"/>
          </a:xfrm>
          <a:prstGeom prst="downArrow">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6314" y="332656"/>
            <a:ext cx="8229600" cy="1143000"/>
          </a:xfrm>
          <a:ln/>
        </p:spPr>
        <p:style>
          <a:lnRef idx="1">
            <a:schemeClr val="dk1"/>
          </a:lnRef>
          <a:fillRef idx="2">
            <a:schemeClr val="dk1"/>
          </a:fillRef>
          <a:effectRef idx="1">
            <a:schemeClr val="dk1"/>
          </a:effectRef>
          <a:fontRef idx="minor">
            <a:schemeClr val="dk1"/>
          </a:fontRef>
        </p:style>
        <p:txBody>
          <a:bodyPr/>
          <a:lstStyle/>
          <a:p>
            <a:r>
              <a:rPr lang="it-IT" b="1" dirty="0" smtClean="0"/>
              <a:t>Prevenzione </a:t>
            </a:r>
            <a:endParaRPr lang="it-IT" b="1" dirty="0"/>
          </a:p>
        </p:txBody>
      </p:sp>
      <p:grpSp>
        <p:nvGrpSpPr>
          <p:cNvPr id="4" name="Gruppo 3"/>
          <p:cNvGrpSpPr/>
          <p:nvPr/>
        </p:nvGrpSpPr>
        <p:grpSpPr>
          <a:xfrm>
            <a:off x="641720" y="2512789"/>
            <a:ext cx="2445881" cy="2376264"/>
            <a:chOff x="3586" y="1348278"/>
            <a:chExt cx="2445881" cy="2831385"/>
          </a:xfrm>
        </p:grpSpPr>
        <p:sp>
          <p:nvSpPr>
            <p:cNvPr id="5" name="Rettangolo 4"/>
            <p:cNvSpPr/>
            <p:nvPr/>
          </p:nvSpPr>
          <p:spPr>
            <a:xfrm>
              <a:off x="3586" y="1348278"/>
              <a:ext cx="2445881" cy="2831385"/>
            </a:xfrm>
            <a:prstGeom prst="rect">
              <a:avLst/>
            </a:prstGeom>
            <a:gradFill rotWithShape="0">
              <a:gsLst>
                <a:gs pos="0">
                  <a:srgbClr val="000000"/>
                </a:gs>
                <a:gs pos="39999">
                  <a:srgbClr val="0A128C"/>
                </a:gs>
                <a:gs pos="70000">
                  <a:srgbClr val="181CC7"/>
                </a:gs>
                <a:gs pos="88000">
                  <a:srgbClr val="7005D4"/>
                </a:gs>
                <a:gs pos="100000">
                  <a:srgbClr val="8C3D91"/>
                </a:gs>
              </a:gsLst>
              <a:lin ang="16200000" scaled="0"/>
            </a:gradFill>
          </p:spPr>
          <p:style>
            <a:lnRef idx="0">
              <a:schemeClr val="accent1"/>
            </a:lnRef>
            <a:fillRef idx="3">
              <a:schemeClr val="accent1"/>
            </a:fillRef>
            <a:effectRef idx="3">
              <a:schemeClr val="accent1"/>
            </a:effectRef>
            <a:fontRef idx="minor">
              <a:schemeClr val="lt1"/>
            </a:fontRef>
          </p:style>
        </p:sp>
        <p:sp>
          <p:nvSpPr>
            <p:cNvPr id="6" name="Rettangolo 5"/>
            <p:cNvSpPr/>
            <p:nvPr/>
          </p:nvSpPr>
          <p:spPr>
            <a:xfrm>
              <a:off x="3586" y="1348278"/>
              <a:ext cx="2445881" cy="28313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t" anchorCtr="0">
              <a:noAutofit/>
            </a:bodyPr>
            <a:lstStyle/>
            <a:p>
              <a:pPr defTabSz="889000" fontAlgn="auto">
                <a:lnSpc>
                  <a:spcPct val="90000"/>
                </a:lnSpc>
                <a:spcAft>
                  <a:spcPct val="35000"/>
                </a:spcAft>
              </a:pPr>
              <a:endParaRPr lang="it-IT" sz="2400" dirty="0" smtClean="0">
                <a:solidFill>
                  <a:prstClr val="white"/>
                </a:solidFill>
              </a:endParaRPr>
            </a:p>
            <a:p>
              <a:pPr defTabSz="889000" fontAlgn="auto">
                <a:lnSpc>
                  <a:spcPct val="90000"/>
                </a:lnSpc>
                <a:spcAft>
                  <a:spcPct val="35000"/>
                </a:spcAft>
              </a:pPr>
              <a:r>
                <a:rPr lang="it-IT" sz="2400" dirty="0" smtClean="0">
                  <a:solidFill>
                    <a:prstClr val="white"/>
                  </a:solidFill>
                </a:rPr>
                <a:t>- </a:t>
              </a:r>
              <a:r>
                <a:rPr lang="it-IT" sz="3200" b="1" u="sng" dirty="0" smtClean="0">
                  <a:solidFill>
                    <a:prstClr val="white"/>
                  </a:solidFill>
                </a:rPr>
                <a:t>Fumo</a:t>
              </a:r>
              <a:endParaRPr lang="it-IT" sz="2400" b="1" u="sng" dirty="0" smtClean="0">
                <a:solidFill>
                  <a:prstClr val="white"/>
                </a:solidFill>
              </a:endParaRPr>
            </a:p>
            <a:p>
              <a:pPr defTabSz="889000" fontAlgn="auto">
                <a:lnSpc>
                  <a:spcPct val="90000"/>
                </a:lnSpc>
                <a:spcAft>
                  <a:spcPct val="35000"/>
                </a:spcAft>
              </a:pPr>
              <a:r>
                <a:rPr lang="it-IT" sz="2400" dirty="0" smtClean="0">
                  <a:solidFill>
                    <a:prstClr val="white"/>
                  </a:solidFill>
                </a:rPr>
                <a:t>- Lavoro </a:t>
              </a:r>
            </a:p>
            <a:p>
              <a:pPr defTabSz="889000" fontAlgn="auto">
                <a:lnSpc>
                  <a:spcPct val="90000"/>
                </a:lnSpc>
                <a:spcAft>
                  <a:spcPct val="35000"/>
                </a:spcAft>
              </a:pPr>
              <a:r>
                <a:rPr lang="it-IT" sz="2400" dirty="0" smtClean="0">
                  <a:solidFill>
                    <a:prstClr val="white"/>
                  </a:solidFill>
                </a:rPr>
                <a:t>- Malattie</a:t>
              </a:r>
              <a:endParaRPr lang="it-IT" sz="2400" dirty="0">
                <a:solidFill>
                  <a:prstClr val="white"/>
                </a:solidFill>
              </a:endParaRPr>
            </a:p>
          </p:txBody>
        </p:sp>
      </p:grpSp>
      <p:sp>
        <p:nvSpPr>
          <p:cNvPr id="7" name="CasellaDiTesto 6"/>
          <p:cNvSpPr txBox="1"/>
          <p:nvPr/>
        </p:nvSpPr>
        <p:spPr>
          <a:xfrm>
            <a:off x="4674168" y="2296765"/>
            <a:ext cx="2952328" cy="584775"/>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914400" fontAlgn="auto">
              <a:spcBef>
                <a:spcPts val="0"/>
              </a:spcBef>
              <a:spcAft>
                <a:spcPts val="0"/>
              </a:spcAft>
            </a:pPr>
            <a:r>
              <a:rPr lang="it-IT" sz="3200" dirty="0" smtClean="0">
                <a:solidFill>
                  <a:prstClr val="white"/>
                </a:solidFill>
              </a:rPr>
              <a:t>Diagnosi </a:t>
            </a:r>
            <a:endParaRPr lang="it-IT" sz="3200" dirty="0">
              <a:solidFill>
                <a:prstClr val="white"/>
              </a:solidFill>
            </a:endParaRPr>
          </a:p>
        </p:txBody>
      </p:sp>
      <p:sp>
        <p:nvSpPr>
          <p:cNvPr id="8" name="CasellaDiTesto 7"/>
          <p:cNvSpPr txBox="1"/>
          <p:nvPr/>
        </p:nvSpPr>
        <p:spPr>
          <a:xfrm>
            <a:off x="4674168" y="3016845"/>
            <a:ext cx="2952328" cy="584775"/>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914400" fontAlgn="auto">
              <a:spcBef>
                <a:spcPts val="0"/>
              </a:spcBef>
              <a:spcAft>
                <a:spcPts val="0"/>
              </a:spcAft>
            </a:pPr>
            <a:r>
              <a:rPr lang="it-IT" sz="3200" dirty="0" smtClean="0">
                <a:solidFill>
                  <a:prstClr val="white"/>
                </a:solidFill>
              </a:rPr>
              <a:t>Minimal advice</a:t>
            </a:r>
            <a:endParaRPr lang="it-IT" sz="3200" dirty="0">
              <a:solidFill>
                <a:prstClr val="white"/>
              </a:solidFill>
            </a:endParaRPr>
          </a:p>
        </p:txBody>
      </p:sp>
      <p:sp>
        <p:nvSpPr>
          <p:cNvPr id="9" name="CasellaDiTesto 8"/>
          <p:cNvSpPr txBox="1"/>
          <p:nvPr/>
        </p:nvSpPr>
        <p:spPr>
          <a:xfrm>
            <a:off x="4674168" y="4448294"/>
            <a:ext cx="3024336" cy="584775"/>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914400" fontAlgn="auto">
              <a:spcBef>
                <a:spcPts val="0"/>
              </a:spcBef>
              <a:spcAft>
                <a:spcPts val="0"/>
              </a:spcAft>
            </a:pPr>
            <a:r>
              <a:rPr lang="it-IT" sz="3200" dirty="0" smtClean="0">
                <a:solidFill>
                  <a:prstClr val="white"/>
                </a:solidFill>
              </a:rPr>
              <a:t>Centro 2° livello</a:t>
            </a:r>
            <a:endParaRPr lang="it-IT" sz="3200" dirty="0">
              <a:solidFill>
                <a:prstClr val="white"/>
              </a:solidFill>
            </a:endParaRPr>
          </a:p>
        </p:txBody>
      </p:sp>
      <p:sp>
        <p:nvSpPr>
          <p:cNvPr id="10" name="CasellaDiTesto 9"/>
          <p:cNvSpPr txBox="1"/>
          <p:nvPr/>
        </p:nvSpPr>
        <p:spPr>
          <a:xfrm>
            <a:off x="4684049" y="3736925"/>
            <a:ext cx="3819892" cy="584775"/>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p>
            <a:pPr algn="ctr" defTabSz="914400" fontAlgn="auto">
              <a:spcBef>
                <a:spcPts val="0"/>
              </a:spcBef>
              <a:spcAft>
                <a:spcPts val="0"/>
              </a:spcAft>
            </a:pPr>
            <a:r>
              <a:rPr lang="it-IT" sz="3200" dirty="0" smtClean="0">
                <a:solidFill>
                  <a:prstClr val="white"/>
                </a:solidFill>
              </a:rPr>
              <a:t>Terapia farmacologica</a:t>
            </a:r>
            <a:endParaRPr lang="it-IT" sz="3200" dirty="0">
              <a:solidFill>
                <a:prstClr val="white"/>
              </a:solidFill>
            </a:endParaRPr>
          </a:p>
        </p:txBody>
      </p:sp>
      <p:cxnSp>
        <p:nvCxnSpPr>
          <p:cNvPr id="14" name="Connettore 2 13"/>
          <p:cNvCxnSpPr>
            <a:stCxn id="6" idx="3"/>
            <a:endCxn id="7" idx="1"/>
          </p:cNvCxnSpPr>
          <p:nvPr/>
        </p:nvCxnSpPr>
        <p:spPr>
          <a:xfrm flipV="1">
            <a:off x="3087601" y="2589153"/>
            <a:ext cx="1586567" cy="111176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a:stCxn id="6" idx="3"/>
            <a:endCxn id="8" idx="1"/>
          </p:cNvCxnSpPr>
          <p:nvPr/>
        </p:nvCxnSpPr>
        <p:spPr>
          <a:xfrm flipV="1">
            <a:off x="3087601" y="3309233"/>
            <a:ext cx="1586567" cy="3916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8" name="Connettore 2 17"/>
          <p:cNvCxnSpPr>
            <a:stCxn id="6" idx="3"/>
            <a:endCxn id="10" idx="1"/>
          </p:cNvCxnSpPr>
          <p:nvPr/>
        </p:nvCxnSpPr>
        <p:spPr>
          <a:xfrm>
            <a:off x="3087601" y="3700921"/>
            <a:ext cx="1596448" cy="32839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Connettore 2 19"/>
          <p:cNvCxnSpPr>
            <a:stCxn id="6" idx="3"/>
            <a:endCxn id="9" idx="1"/>
          </p:cNvCxnSpPr>
          <p:nvPr/>
        </p:nvCxnSpPr>
        <p:spPr>
          <a:xfrm>
            <a:off x="3087601" y="3700921"/>
            <a:ext cx="1586567" cy="103976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resentazione vuota">
  <a:themeElements>
    <a:clrScheme name="Presentazione vuo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zione vuota">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sentazione vuo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zione vuo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zione vuo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zione vuo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zione vuo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zione vuo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zione vuota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zione vuo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zione vuo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zione vuo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zione vuo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zione vuo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678</TotalTime>
  <Words>1339</Words>
  <Application>Microsoft Office PowerPoint</Application>
  <PresentationFormat>Presentazione su schermo (4:3)</PresentationFormat>
  <Paragraphs>236</Paragraphs>
  <Slides>32</Slides>
  <Notes>9</Notes>
  <HiddenSlides>0</HiddenSlides>
  <MMClips>0</MMClips>
  <ScaleCrop>false</ScaleCrop>
  <HeadingPairs>
    <vt:vector size="6" baseType="variant">
      <vt:variant>
        <vt:lpstr>Caratteri utilizzati</vt:lpstr>
      </vt:variant>
      <vt:variant>
        <vt:i4>9</vt:i4>
      </vt:variant>
      <vt:variant>
        <vt:lpstr>Tema</vt:lpstr>
      </vt:variant>
      <vt:variant>
        <vt:i4>8</vt:i4>
      </vt:variant>
      <vt:variant>
        <vt:lpstr>Titoli diapositive</vt:lpstr>
      </vt:variant>
      <vt:variant>
        <vt:i4>32</vt:i4>
      </vt:variant>
    </vt:vector>
  </HeadingPairs>
  <TitlesOfParts>
    <vt:vector size="49" baseType="lpstr">
      <vt:lpstr>ＭＳ Ｐゴシック</vt:lpstr>
      <vt:lpstr>ＭＳ Ｐゴシック</vt:lpstr>
      <vt:lpstr>Arial</vt:lpstr>
      <vt:lpstr>Arial Black</vt:lpstr>
      <vt:lpstr>Calibri</vt:lpstr>
      <vt:lpstr>Tahoma</vt:lpstr>
      <vt:lpstr>Verdana</vt:lpstr>
      <vt:lpstr>Wingdings</vt:lpstr>
      <vt:lpstr>ヒラギノ角ゴ Pro W3</vt:lpstr>
      <vt:lpstr>1_Tema di Office</vt:lpstr>
      <vt:lpstr>2_Tema di Office</vt:lpstr>
      <vt:lpstr>3_Tema di Office</vt:lpstr>
      <vt:lpstr>4_Tema di Office</vt:lpstr>
      <vt:lpstr>5_Tema di Office</vt:lpstr>
      <vt:lpstr>6_Tema di Office</vt:lpstr>
      <vt:lpstr>1_Presentazione vuota</vt:lpstr>
      <vt:lpstr>Tema di Office</vt:lpstr>
      <vt:lpstr>Presentazione standard di PowerPoint</vt:lpstr>
      <vt:lpstr>Presentazione standard di PowerPoint</vt:lpstr>
      <vt:lpstr>BPCO – Ambiti di criticità</vt:lpstr>
      <vt:lpstr>Ruolo e compiti del MMG</vt:lpstr>
      <vt:lpstr>Presentazione standard di PowerPoint</vt:lpstr>
      <vt:lpstr>Presentazione standard di PowerPoint</vt:lpstr>
      <vt:lpstr>Presentazione standard di PowerPoint</vt:lpstr>
      <vt:lpstr>Presentazione standard di PowerPoint</vt:lpstr>
      <vt:lpstr>Prevenzione </vt:lpstr>
      <vt:lpstr>Presentazione standard di PowerPoint</vt:lpstr>
      <vt:lpstr>Fumo: approccio in termini di popolazione Carichi di lavoro per 1500 assistiti</vt:lpstr>
      <vt:lpstr>Diagnosi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La diagnosi precisa di BPCO non è  in realtà sempre semplice</vt:lpstr>
      <vt:lpstr>Terapia</vt:lpstr>
      <vt:lpstr>Presentazione standard di PowerPoint</vt:lpstr>
      <vt:lpstr>Presentazione standard di PowerPoint</vt:lpstr>
      <vt:lpstr>Presentazione standard di PowerPoint</vt:lpstr>
      <vt:lpstr>Presentazione standard di PowerPoint</vt:lpstr>
      <vt:lpstr>Presentazione standard di PowerPoint</vt:lpstr>
      <vt:lpstr>Gestione dopo la fase acuta ospedaliera</vt:lpstr>
      <vt:lpstr>Percorso di assistenza domiciliare</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Microsoft Office 2011</dc:creator>
  <cp:lastModifiedBy>Domenico</cp:lastModifiedBy>
  <cp:revision>94</cp:revision>
  <dcterms:created xsi:type="dcterms:W3CDTF">2015-01-26T13:33:44Z</dcterms:created>
  <dcterms:modified xsi:type="dcterms:W3CDTF">2015-10-16T12:28:48Z</dcterms:modified>
</cp:coreProperties>
</file>