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57" r:id="rId5"/>
    <p:sldId id="262" r:id="rId6"/>
    <p:sldId id="261" r:id="rId7"/>
    <p:sldId id="263" r:id="rId8"/>
    <p:sldId id="264" r:id="rId9"/>
    <p:sldId id="266" r:id="rId10"/>
    <p:sldId id="267" r:id="rId11"/>
    <p:sldId id="268" r:id="rId12"/>
    <p:sldId id="269" r:id="rId13"/>
    <p:sldId id="271" r:id="rId14"/>
    <p:sldId id="272" r:id="rId15"/>
    <p:sldId id="273" r:id="rId16"/>
    <p:sldId id="274" r:id="rId17"/>
    <p:sldId id="275" r:id="rId18"/>
    <p:sldId id="270" r:id="rId19"/>
    <p:sldId id="280" r:id="rId20"/>
    <p:sldId id="286" r:id="rId21"/>
    <p:sldId id="288" r:id="rId22"/>
    <p:sldId id="278" r:id="rId23"/>
    <p:sldId id="279" r:id="rId24"/>
    <p:sldId id="287" r:id="rId25"/>
    <p:sldId id="289" r:id="rId26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2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9682C-4213-4543-9DB8-145C2E035873}" type="datetimeFigureOut">
              <a:rPr lang="it-IT" smtClean="0"/>
              <a:pPr/>
              <a:t>12/10/15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CDB16-C00A-4290-B30B-6BB11088CC01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841132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9682C-4213-4543-9DB8-145C2E035873}" type="datetimeFigureOut">
              <a:rPr lang="it-IT" smtClean="0"/>
              <a:pPr/>
              <a:t>12/10/15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CDB16-C00A-4290-B30B-6BB11088CC01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4110388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9682C-4213-4543-9DB8-145C2E035873}" type="datetimeFigureOut">
              <a:rPr lang="it-IT" smtClean="0"/>
              <a:pPr/>
              <a:t>12/10/15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CDB16-C00A-4290-B30B-6BB11088CC01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963287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9682C-4213-4543-9DB8-145C2E035873}" type="datetimeFigureOut">
              <a:rPr lang="it-IT" smtClean="0"/>
              <a:pPr/>
              <a:t>12/10/15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CDB16-C00A-4290-B30B-6BB11088CC01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574547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9682C-4213-4543-9DB8-145C2E035873}" type="datetimeFigureOut">
              <a:rPr lang="it-IT" smtClean="0"/>
              <a:pPr/>
              <a:t>12/10/15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CDB16-C00A-4290-B30B-6BB11088CC01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234187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9682C-4213-4543-9DB8-145C2E035873}" type="datetimeFigureOut">
              <a:rPr lang="it-IT" smtClean="0"/>
              <a:pPr/>
              <a:t>12/10/15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CDB16-C00A-4290-B30B-6BB11088CC01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858834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9682C-4213-4543-9DB8-145C2E035873}" type="datetimeFigureOut">
              <a:rPr lang="it-IT" smtClean="0"/>
              <a:pPr/>
              <a:t>12/10/15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CDB16-C00A-4290-B30B-6BB11088CC01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096042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9682C-4213-4543-9DB8-145C2E035873}" type="datetimeFigureOut">
              <a:rPr lang="it-IT" smtClean="0"/>
              <a:pPr/>
              <a:t>12/10/15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CDB16-C00A-4290-B30B-6BB11088CC01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842366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9682C-4213-4543-9DB8-145C2E035873}" type="datetimeFigureOut">
              <a:rPr lang="it-IT" smtClean="0"/>
              <a:pPr/>
              <a:t>12/10/15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CDB16-C00A-4290-B30B-6BB11088CC01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442414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9682C-4213-4543-9DB8-145C2E035873}" type="datetimeFigureOut">
              <a:rPr lang="it-IT" smtClean="0"/>
              <a:pPr/>
              <a:t>12/10/15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CDB16-C00A-4290-B30B-6BB11088CC01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4196797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9682C-4213-4543-9DB8-145C2E035873}" type="datetimeFigureOut">
              <a:rPr lang="it-IT" smtClean="0"/>
              <a:pPr/>
              <a:t>12/10/15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CDB16-C00A-4290-B30B-6BB11088CC01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433886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9682C-4213-4543-9DB8-145C2E035873}" type="datetimeFigureOut">
              <a:rPr lang="it-IT" smtClean="0"/>
              <a:pPr/>
              <a:t>12/10/15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CDB16-C00A-4290-B30B-6BB11088CC01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865133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emmedi.it/algoritmi_it_2013/" TargetMode="External"/><Relationship Id="rId2" Type="http://schemas.openxmlformats.org/officeDocument/2006/relationships/hyperlink" Target="http://www.standarditaliani.it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/>
          <p:cNvSpPr>
            <a:spLocks noGrp="1"/>
          </p:cNvSpPr>
          <p:nvPr/>
        </p:nvSpPr>
        <p:spPr>
          <a:xfrm>
            <a:off x="599767" y="2132856"/>
            <a:ext cx="7855520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dirty="0" smtClean="0">
                <a:solidFill>
                  <a:srgbClr val="FF0000"/>
                </a:solidFill>
              </a:rPr>
              <a:t>Brescia la medicina che cambia:</a:t>
            </a:r>
          </a:p>
          <a:p>
            <a:r>
              <a:rPr lang="it-IT" b="1" dirty="0" smtClean="0">
                <a:solidFill>
                  <a:srgbClr val="FF0000"/>
                </a:solidFill>
              </a:rPr>
              <a:t>Integrazione ospedale-territorio</a:t>
            </a:r>
          </a:p>
          <a:p>
            <a:endParaRPr lang="it-IT" b="1" dirty="0" smtClean="0">
              <a:solidFill>
                <a:srgbClr val="FF0000"/>
              </a:solidFill>
            </a:endParaRPr>
          </a:p>
          <a:p>
            <a:r>
              <a:rPr lang="it-IT" b="1" dirty="0" smtClean="0">
                <a:solidFill>
                  <a:srgbClr val="FF0000"/>
                </a:solidFill>
              </a:rPr>
              <a:t>Gestione </a:t>
            </a:r>
            <a:r>
              <a:rPr lang="it-IT" b="1" dirty="0" smtClean="0">
                <a:solidFill>
                  <a:srgbClr val="FF0000"/>
                </a:solidFill>
              </a:rPr>
              <a:t>del Diabete tipo 2</a:t>
            </a:r>
            <a:br>
              <a:rPr lang="it-IT" b="1" dirty="0" smtClean="0">
                <a:solidFill>
                  <a:srgbClr val="FF0000"/>
                </a:solidFill>
              </a:rPr>
            </a:br>
            <a:r>
              <a:rPr lang="it-IT" b="1" dirty="0" smtClean="0">
                <a:solidFill>
                  <a:srgbClr val="FF0000"/>
                </a:solidFill>
              </a:rPr>
              <a:t>Il problema nella quotidianità del MMG 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7" name="Titolo 1"/>
          <p:cNvSpPr>
            <a:spLocks noGrp="1"/>
          </p:cNvSpPr>
          <p:nvPr/>
        </p:nvSpPr>
        <p:spPr>
          <a:xfrm>
            <a:off x="5868144" y="5983543"/>
            <a:ext cx="3034074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000" dirty="0" smtClean="0"/>
              <a:t>Desenzano 16-17/10/15</a:t>
            </a:r>
            <a:endParaRPr lang="it-IT" sz="2000" dirty="0"/>
          </a:p>
        </p:txBody>
      </p:sp>
      <p:sp>
        <p:nvSpPr>
          <p:cNvPr id="8" name="Titolo 1"/>
          <p:cNvSpPr>
            <a:spLocks noGrp="1"/>
          </p:cNvSpPr>
          <p:nvPr/>
        </p:nvSpPr>
        <p:spPr>
          <a:xfrm>
            <a:off x="4995990" y="4869160"/>
            <a:ext cx="3459297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1800" dirty="0" smtClean="0">
                <a:solidFill>
                  <a:srgbClr val="FF0000"/>
                </a:solidFill>
              </a:rPr>
              <a:t>Dott.ssa Elena Fornasari</a:t>
            </a:r>
          </a:p>
          <a:p>
            <a:r>
              <a:rPr lang="it-IT" sz="1800" dirty="0" smtClean="0">
                <a:solidFill>
                  <a:srgbClr val="FF0000"/>
                </a:solidFill>
              </a:rPr>
              <a:t>Medico di Medicina Generale</a:t>
            </a:r>
            <a:endParaRPr lang="it-IT" sz="1800" dirty="0">
              <a:solidFill>
                <a:srgbClr val="FF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9244"/>
            <a:ext cx="3024336" cy="1405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85250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8532439" cy="4582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tangolo 4"/>
          <p:cNvSpPr/>
          <p:nvPr/>
        </p:nvSpPr>
        <p:spPr>
          <a:xfrm>
            <a:off x="689042" y="2708920"/>
            <a:ext cx="8203438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Titolo 1"/>
          <p:cNvSpPr>
            <a:spLocks noGrp="1"/>
          </p:cNvSpPr>
          <p:nvPr>
            <p:ph type="title"/>
          </p:nvPr>
        </p:nvSpPr>
        <p:spPr>
          <a:xfrm>
            <a:off x="402939" y="332656"/>
            <a:ext cx="8229600" cy="782960"/>
          </a:xfrm>
        </p:spPr>
        <p:txBody>
          <a:bodyPr>
            <a:noAutofit/>
          </a:bodyPr>
          <a:lstStyle/>
          <a:p>
            <a:r>
              <a:rPr lang="it-IT" sz="4800" b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Mille GPG</a:t>
            </a:r>
          </a:p>
        </p:txBody>
      </p:sp>
    </p:spTree>
    <p:extLst>
      <p:ext uri="{BB962C8B-B14F-4D97-AF65-F5344CB8AC3E}">
        <p14:creationId xmlns="" xmlns:p14="http://schemas.microsoft.com/office/powerpoint/2010/main" val="418508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663" y="3824887"/>
            <a:ext cx="6404570" cy="2660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32656"/>
            <a:ext cx="6424617" cy="3492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0919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6145697" cy="5673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497" y="4850180"/>
            <a:ext cx="5558399" cy="1772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30419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80000897"/>
              </p:ext>
            </p:extLst>
          </p:nvPr>
        </p:nvGraphicFramePr>
        <p:xfrm>
          <a:off x="683568" y="1196752"/>
          <a:ext cx="7867650" cy="5109885"/>
        </p:xfrm>
        <a:graphic>
          <a:graphicData uri="http://schemas.openxmlformats.org/drawingml/2006/table">
            <a:tbl>
              <a:tblPr/>
              <a:tblGrid>
                <a:gridCol w="3733800"/>
                <a:gridCol w="409575"/>
                <a:gridCol w="966788"/>
                <a:gridCol w="966787"/>
                <a:gridCol w="895350"/>
                <a:gridCol w="895350"/>
              </a:tblGrid>
              <a:tr h="472480">
                <a:tc gridSpan="2"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PERIODO</a:t>
                      </a:r>
                      <a:endParaRPr kumimoji="0" lang="it-IT" altLang="it-IT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2007</a:t>
                      </a:r>
                      <a:endParaRPr kumimoji="0" lang="it-IT" altLang="it-IT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2009</a:t>
                      </a:r>
                      <a:endParaRPr kumimoji="0" lang="it-IT" altLang="it-IT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2012</a:t>
                      </a:r>
                      <a:endParaRPr kumimoji="0" lang="it-IT" altLang="it-IT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2014</a:t>
                      </a:r>
                      <a:endParaRPr kumimoji="0" lang="it-IT" altLang="it-IT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244475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MMG partecipanti</a:t>
                      </a:r>
                      <a:endParaRPr kumimoji="0" lang="it-IT" altLang="it-IT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 </a:t>
                      </a:r>
                      <a:endParaRPr kumimoji="0" lang="it-IT" altLang="it-IT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296</a:t>
                      </a:r>
                      <a:endParaRPr kumimoji="0" lang="it-IT" altLang="it-IT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399</a:t>
                      </a:r>
                      <a:endParaRPr kumimoji="0" lang="it-IT" altLang="it-IT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488</a:t>
                      </a:r>
                      <a:endParaRPr kumimoji="0" lang="it-IT" altLang="it-IT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558</a:t>
                      </a:r>
                      <a:endParaRPr kumimoji="0" lang="it-IT" altLang="it-IT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Totale assistiti</a:t>
                      </a:r>
                      <a:endParaRPr kumimoji="0" lang="it-IT" altLang="it-IT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 </a:t>
                      </a:r>
                      <a:endParaRPr kumimoji="0" lang="it-IT" altLang="it-IT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423.413</a:t>
                      </a:r>
                      <a:endParaRPr kumimoji="0" lang="it-IT" altLang="it-IT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599.974</a:t>
                      </a:r>
                      <a:endParaRPr kumimoji="0" lang="it-IT" altLang="it-IT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702.048</a:t>
                      </a:r>
                      <a:endParaRPr kumimoji="0" lang="it-IT" altLang="it-IT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+mn-cs"/>
                        </a:rPr>
                        <a:t>797.534</a:t>
                      </a:r>
                      <a:endParaRPr kumimoji="0" lang="it-IT" altLang="it-IT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 rowSpan="2"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TOTALE DIABETICI</a:t>
                      </a:r>
                      <a:endParaRPr kumimoji="0" lang="it-IT" altLang="it-IT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N°</a:t>
                      </a:r>
                      <a:endParaRPr kumimoji="0" lang="it-IT" altLang="it-IT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24.799</a:t>
                      </a:r>
                      <a:endParaRPr kumimoji="0" lang="it-IT" altLang="it-IT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36.270</a:t>
                      </a:r>
                      <a:endParaRPr kumimoji="0" lang="it-IT" altLang="it-IT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49.825</a:t>
                      </a:r>
                      <a:endParaRPr kumimoji="0" lang="it-IT" altLang="it-IT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59.232</a:t>
                      </a:r>
                      <a:endParaRPr kumimoji="0" lang="it-IT" altLang="it-IT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%</a:t>
                      </a:r>
                      <a:endParaRPr kumimoji="0" lang="it-IT" altLang="it-IT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5,9</a:t>
                      </a:r>
                      <a:endParaRPr kumimoji="0" lang="it-IT" alt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6,0</a:t>
                      </a:r>
                      <a:endParaRPr kumimoji="0" lang="it-IT" alt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7,1</a:t>
                      </a:r>
                      <a:endParaRPr kumimoji="0" lang="it-IT" alt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7,4</a:t>
                      </a:r>
                      <a:endParaRPr kumimoji="0" lang="it-IT" alt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Con registrazione dato valore HB </a:t>
                      </a:r>
                      <a:r>
                        <a:rPr kumimoji="0" lang="it-IT" altLang="it-IT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glicata</a:t>
                      </a: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 </a:t>
                      </a:r>
                      <a:endParaRPr kumimoji="0" lang="it-IT" altLang="it-IT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%</a:t>
                      </a:r>
                      <a:endParaRPr kumimoji="0" lang="it-IT" altLang="it-IT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50,3</a:t>
                      </a:r>
                      <a:endParaRPr kumimoji="0" lang="it-IT" alt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59,5</a:t>
                      </a:r>
                      <a:endParaRPr kumimoji="0" lang="it-IT" alt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63,6%</a:t>
                      </a:r>
                      <a:endParaRPr kumimoji="0" lang="it-IT" alt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63,9</a:t>
                      </a:r>
                      <a:endParaRPr kumimoji="0" lang="it-IT" alt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Con registrazione dato fumo</a:t>
                      </a:r>
                      <a:endParaRPr kumimoji="0" lang="it-IT" altLang="it-IT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%</a:t>
                      </a:r>
                      <a:endParaRPr kumimoji="0" lang="it-IT" altLang="it-IT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60,1</a:t>
                      </a:r>
                      <a:endParaRPr kumimoji="0" lang="it-IT" alt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70,8</a:t>
                      </a:r>
                      <a:endParaRPr kumimoji="0" lang="it-IT" alt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80,3%</a:t>
                      </a:r>
                      <a:endParaRPr kumimoji="0" lang="it-IT" alt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88,0</a:t>
                      </a:r>
                      <a:endParaRPr kumimoji="0" lang="it-IT" alt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Con registrazione dato BMI</a:t>
                      </a:r>
                      <a:endParaRPr kumimoji="0" lang="it-IT" altLang="it-IT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%</a:t>
                      </a:r>
                      <a:endParaRPr kumimoji="0" lang="it-IT" altLang="it-IT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43,4</a:t>
                      </a:r>
                      <a:endParaRPr kumimoji="0" lang="it-IT" alt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62,3</a:t>
                      </a:r>
                      <a:endParaRPr kumimoji="0" lang="it-IT" alt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61,8%</a:t>
                      </a:r>
                      <a:endParaRPr kumimoji="0" lang="it-IT" alt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62,9</a:t>
                      </a:r>
                      <a:endParaRPr kumimoji="0" lang="it-IT" alt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Con dato PA registrato negli ultimi 15 mesi</a:t>
                      </a:r>
                      <a:endParaRPr kumimoji="0" lang="it-IT" altLang="it-IT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%</a:t>
                      </a:r>
                      <a:endParaRPr kumimoji="0" lang="it-IT" altLang="it-IT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57,4</a:t>
                      </a:r>
                      <a:endParaRPr kumimoji="0" lang="it-IT" alt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61,8</a:t>
                      </a:r>
                      <a:endParaRPr kumimoji="0" lang="it-IT" alt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59,0%</a:t>
                      </a:r>
                      <a:endParaRPr kumimoji="0" lang="it-IT" alt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64,3</a:t>
                      </a:r>
                      <a:endParaRPr kumimoji="0" lang="it-IT" alt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Con dato LDL registrato negli ultimi 15 mesi</a:t>
                      </a:r>
                      <a:endParaRPr kumimoji="0" lang="it-IT" altLang="it-IT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%</a:t>
                      </a:r>
                      <a:endParaRPr kumimoji="0" lang="it-IT" altLang="it-IT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34,1</a:t>
                      </a:r>
                      <a:endParaRPr kumimoji="0" lang="it-IT" alt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55,1</a:t>
                      </a:r>
                      <a:endParaRPr kumimoji="0" lang="it-IT" alt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50,5%</a:t>
                      </a:r>
                      <a:endParaRPr kumimoji="0" lang="it-IT" alt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48,2</a:t>
                      </a:r>
                      <a:endParaRPr kumimoji="0" lang="it-IT" altLang="it-IT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Con dato </a:t>
                      </a:r>
                      <a:r>
                        <a:rPr kumimoji="0" lang="it-IT" altLang="it-IT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creatinemia</a:t>
                      </a: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 registrato</a:t>
                      </a:r>
                      <a:endParaRPr kumimoji="0" lang="it-IT" altLang="it-IT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%</a:t>
                      </a:r>
                      <a:endParaRPr kumimoji="0" lang="it-IT" altLang="it-IT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35,5</a:t>
                      </a:r>
                      <a:endParaRPr kumimoji="0" lang="it-IT" alt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47,2</a:t>
                      </a:r>
                      <a:endParaRPr kumimoji="0" lang="it-IT" alt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45,7%</a:t>
                      </a:r>
                      <a:endParaRPr kumimoji="0" lang="it-IT" alt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46,5</a:t>
                      </a:r>
                      <a:endParaRPr kumimoji="0" lang="it-IT" alt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Con dato </a:t>
                      </a:r>
                      <a:r>
                        <a:rPr kumimoji="0" lang="it-IT" altLang="it-IT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microalbuminuria</a:t>
                      </a: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 registrato </a:t>
                      </a:r>
                      <a:endParaRPr kumimoji="0" lang="it-IT" altLang="it-IT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%</a:t>
                      </a:r>
                      <a:endParaRPr kumimoji="0" lang="it-IT" altLang="it-IT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15,3</a:t>
                      </a:r>
                      <a:endParaRPr kumimoji="0" lang="it-IT" alt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37,5</a:t>
                      </a:r>
                      <a:endParaRPr kumimoji="0" lang="it-IT" alt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30,3%</a:t>
                      </a:r>
                      <a:endParaRPr kumimoji="0" lang="it-IT" alt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29,1</a:t>
                      </a:r>
                      <a:endParaRPr kumimoji="0" lang="it-IT" altLang="it-IT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+mn-cs"/>
                        </a:rPr>
                        <a:t>Con registrazione </a:t>
                      </a:r>
                      <a:r>
                        <a:rPr kumimoji="0" lang="it-IT" altLang="it-IT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+mn-cs"/>
                        </a:rPr>
                        <a:t>fundus</a:t>
                      </a:r>
                      <a:r>
                        <a:rPr kumimoji="0" lang="it-IT" altLang="it-IT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+mn-cs"/>
                        </a:rPr>
                        <a:t> negli ultimi 24 mesi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+mn-cs"/>
                        </a:rPr>
                        <a:t>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+mn-cs"/>
                        </a:rPr>
                        <a:t>42,5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+mn-cs"/>
                        </a:rPr>
                        <a:t>46,2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+mn-cs"/>
                        </a:rPr>
                        <a:t>41,1%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+mn-cs"/>
                        </a:rPr>
                        <a:t>39,2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+mn-cs"/>
                        </a:rPr>
                        <a:t>Con registrazione </a:t>
                      </a:r>
                      <a:r>
                        <a:rPr kumimoji="0" lang="it-IT" altLang="it-IT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+mn-cs"/>
                        </a:rPr>
                        <a:t>Ecg</a:t>
                      </a:r>
                      <a:r>
                        <a:rPr kumimoji="0" lang="it-IT" altLang="it-IT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+mn-cs"/>
                        </a:rPr>
                        <a:t> negli ultimi 15 mesi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+mn-cs"/>
                        </a:rPr>
                        <a:t>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+mn-cs"/>
                        </a:rPr>
                        <a:t>29,0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+mn-cs"/>
                        </a:rPr>
                        <a:t>42,7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+mn-cs"/>
                        </a:rPr>
                        <a:t>33,2%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+mn-cs"/>
                        </a:rPr>
                        <a:t>33,3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Rettangolo 2"/>
          <p:cNvSpPr/>
          <p:nvPr/>
        </p:nvSpPr>
        <p:spPr>
          <a:xfrm>
            <a:off x="765087" y="221739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altLang="it-IT" sz="2400" dirty="0">
                <a:latin typeface="+mj-lt"/>
                <a:ea typeface="ＭＳ Ｐゴシック" pitchFamily="34" charset="-128"/>
                <a:cs typeface="+mj-cs"/>
              </a:rPr>
              <a:t>Indicatori di </a:t>
            </a:r>
            <a:r>
              <a:rPr lang="it-IT" altLang="it-IT" sz="2400" dirty="0" smtClean="0">
                <a:latin typeface="+mj-lt"/>
                <a:ea typeface="ＭＳ Ｐゴシック" pitchFamily="34" charset="-128"/>
                <a:cs typeface="+mj-cs"/>
              </a:rPr>
              <a:t>processo </a:t>
            </a:r>
            <a:r>
              <a:rPr lang="it-IT" altLang="it-IT" sz="2400" dirty="0">
                <a:latin typeface="+mj-lt"/>
                <a:ea typeface="ＭＳ Ｐゴシック" pitchFamily="34" charset="-128"/>
                <a:cs typeface="+mj-cs"/>
              </a:rPr>
              <a:t>nel totale degli assistiti con diabete: evoluzione temporale</a:t>
            </a:r>
            <a:endParaRPr lang="it-IT" sz="2400" dirty="0">
              <a:latin typeface="+mj-lt"/>
              <a:ea typeface="ＭＳ Ｐゴシック" pitchFamily="34" charset="-128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485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76200" y="224408"/>
            <a:ext cx="8991600" cy="82832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it-IT" altLang="it-IT" sz="2400" dirty="0" smtClean="0">
                <a:ea typeface="ＭＳ Ｐゴシック" pitchFamily="34" charset="-128"/>
              </a:rPr>
              <a:t>Indicatori di </a:t>
            </a:r>
            <a:r>
              <a:rPr lang="it-IT" altLang="it-IT" sz="2400" dirty="0" smtClean="0">
                <a:ea typeface="ＭＳ Ｐゴシック" pitchFamily="34" charset="-128"/>
              </a:rPr>
              <a:t>processo:</a:t>
            </a:r>
            <a:br>
              <a:rPr lang="it-IT" altLang="it-IT" sz="2400" dirty="0" smtClean="0">
                <a:ea typeface="ＭＳ Ｐゴシック" pitchFamily="34" charset="-128"/>
              </a:rPr>
            </a:br>
            <a:r>
              <a:rPr lang="it-IT" altLang="it-IT" sz="2400" dirty="0" smtClean="0">
                <a:ea typeface="ＭＳ Ｐゴシック" pitchFamily="34" charset="-128"/>
              </a:rPr>
              <a:t>dati </a:t>
            </a:r>
            <a:r>
              <a:rPr lang="it-IT" altLang="it-IT" sz="2400" dirty="0" smtClean="0">
                <a:ea typeface="ＭＳ Ｐゴシック" pitchFamily="34" charset="-128"/>
              </a:rPr>
              <a:t>appaiati per </a:t>
            </a:r>
            <a:r>
              <a:rPr lang="it-IT" altLang="it-IT" sz="2400" dirty="0" smtClean="0">
                <a:ea typeface="ＭＳ Ｐゴシック" pitchFamily="34" charset="-128"/>
              </a:rPr>
              <a:t>medico</a:t>
            </a:r>
            <a:endParaRPr lang="it-IT" altLang="it-IT" sz="2400" dirty="0" smtClean="0">
              <a:ea typeface="ＭＳ Ｐゴシック" pitchFamily="34" charset="-128"/>
            </a:endParaRPr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78382635"/>
              </p:ext>
            </p:extLst>
          </p:nvPr>
        </p:nvGraphicFramePr>
        <p:xfrm>
          <a:off x="611560" y="1772816"/>
          <a:ext cx="7848600" cy="4150660"/>
        </p:xfrm>
        <a:graphic>
          <a:graphicData uri="http://schemas.openxmlformats.org/drawingml/2006/table">
            <a:tbl>
              <a:tblPr/>
              <a:tblGrid>
                <a:gridCol w="4038600"/>
                <a:gridCol w="914400"/>
                <a:gridCol w="838200"/>
                <a:gridCol w="1138238"/>
                <a:gridCol w="919162"/>
              </a:tblGrid>
              <a:tr h="244494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 </a:t>
                      </a:r>
                      <a:endParaRPr kumimoji="0" lang="it-IT" alt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2013</a:t>
                      </a:r>
                      <a:endParaRPr kumimoji="0" lang="it-IT" altLang="it-IT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2014</a:t>
                      </a:r>
                      <a:endParaRPr kumimoji="0" lang="it-IT" altLang="it-IT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tendenza</a:t>
                      </a:r>
                      <a:endParaRPr kumimoji="0" lang="it-IT" altLang="it-IT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P</a:t>
                      </a:r>
                      <a:endParaRPr kumimoji="0" lang="it-IT" altLang="it-IT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244494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Totale assistiti</a:t>
                      </a:r>
                      <a:endParaRPr kumimoji="0" lang="it-IT" altLang="it-IT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738.703</a:t>
                      </a:r>
                      <a:endParaRPr kumimoji="0" lang="it-IT" alt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741.095</a:t>
                      </a:r>
                      <a:endParaRPr kumimoji="0" lang="it-IT" altLang="it-IT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</a:endParaRPr>
                    </a:p>
                  </a:txBody>
                  <a:tcPr marL="44450" marR="4445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</a:endParaRPr>
                    </a:p>
                  </a:txBody>
                  <a:tcPr marL="44450" marR="4445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244494">
                <a:tc rowSpan="2"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TOTALE DIABETICI</a:t>
                      </a:r>
                      <a:endParaRPr kumimoji="0" lang="it-IT" altLang="it-IT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53.828</a:t>
                      </a:r>
                      <a:endParaRPr kumimoji="0" lang="it-IT" alt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55.439</a:t>
                      </a:r>
                      <a:endParaRPr kumimoji="0" lang="it-IT" altLang="it-IT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44494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7,3%</a:t>
                      </a:r>
                      <a:endParaRPr kumimoji="0" lang="it-IT" alt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7,5%</a:t>
                      </a:r>
                      <a:endParaRPr kumimoji="0" lang="it-IT" altLang="it-IT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↑↑↑</a:t>
                      </a:r>
                      <a:endParaRPr kumimoji="0" lang="it-IT" alt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0,0004</a:t>
                      </a:r>
                      <a:endParaRPr kumimoji="0" lang="it-IT" altLang="it-IT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87717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Con registrazione HB glicata negli ultimi 15 mesi</a:t>
                      </a:r>
                      <a:endParaRPr kumimoji="0" lang="it-IT" alt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64,7%</a:t>
                      </a:r>
                      <a:endParaRPr kumimoji="0" lang="it-IT" alt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64,6%</a:t>
                      </a:r>
                      <a:endParaRPr kumimoji="0" lang="it-IT" altLang="it-IT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=</a:t>
                      </a:r>
                      <a:endParaRPr kumimoji="0" lang="it-IT" alt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0,95</a:t>
                      </a:r>
                      <a:endParaRPr kumimoji="0" lang="it-IT" alt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2485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Con registrazione dato fumo</a:t>
                      </a:r>
                      <a:endParaRPr kumimoji="0" lang="it-IT" alt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83,9%</a:t>
                      </a:r>
                      <a:endParaRPr kumimoji="0" lang="it-IT" alt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88,1%</a:t>
                      </a:r>
                      <a:endParaRPr kumimoji="0" lang="it-IT" altLang="it-IT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↑↑↑</a:t>
                      </a:r>
                      <a:endParaRPr kumimoji="0" lang="it-IT" alt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&lt;0,0001</a:t>
                      </a:r>
                      <a:endParaRPr kumimoji="0" lang="it-IT" altLang="it-IT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94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Con registrazione dato BMI</a:t>
                      </a:r>
                      <a:endParaRPr kumimoji="0" lang="it-IT" alt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56,9%</a:t>
                      </a:r>
                      <a:endParaRPr kumimoji="0" lang="it-IT" alt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62,1%</a:t>
                      </a:r>
                      <a:endParaRPr kumimoji="0" lang="it-IT" altLang="it-IT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↑↑↑</a:t>
                      </a:r>
                      <a:endParaRPr kumimoji="0" lang="it-IT" alt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&lt;0,0001</a:t>
                      </a:r>
                      <a:endParaRPr kumimoji="0" lang="it-IT" altLang="it-IT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94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Con dato PA registrato negli ultimi 15 mesi</a:t>
                      </a:r>
                      <a:endParaRPr kumimoji="0" lang="it-IT" alt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61,8%</a:t>
                      </a:r>
                      <a:endParaRPr kumimoji="0" lang="it-IT" alt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64,6%</a:t>
                      </a:r>
                      <a:endParaRPr kumimoji="0" lang="it-IT" altLang="it-IT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↑↑↑</a:t>
                      </a:r>
                      <a:endParaRPr kumimoji="0" lang="it-IT" alt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0,0001</a:t>
                      </a:r>
                      <a:endParaRPr kumimoji="0" lang="it-IT" altLang="it-IT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94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Con dato LDL registrato negli ultimi 15 mesi</a:t>
                      </a:r>
                      <a:endParaRPr kumimoji="0" lang="it-IT" alt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49,8%</a:t>
                      </a:r>
                      <a:endParaRPr kumimoji="0" lang="it-IT" alt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48,5%</a:t>
                      </a:r>
                      <a:endParaRPr kumimoji="0" lang="it-IT" altLang="it-IT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0,0014</a:t>
                      </a:r>
                      <a:endParaRPr kumimoji="0" lang="it-IT" altLang="it-IT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87717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Con dato creatinemia registrato negli ultimi 15 mesi</a:t>
                      </a:r>
                      <a:endParaRPr kumimoji="0" lang="it-IT" alt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45,5%</a:t>
                      </a:r>
                      <a:endParaRPr kumimoji="0" lang="it-IT" alt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46,5%</a:t>
                      </a:r>
                      <a:endParaRPr kumimoji="0" lang="it-IT" altLang="it-IT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↑</a:t>
                      </a:r>
                      <a:endParaRPr kumimoji="0" lang="it-IT" alt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0,038</a:t>
                      </a:r>
                      <a:endParaRPr kumimoji="0" lang="it-IT" alt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87717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Con dato microalbuminuria registrato negli ultimi 15 mesi</a:t>
                      </a:r>
                      <a:endParaRPr kumimoji="0" lang="it-IT" alt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29,2%</a:t>
                      </a:r>
                      <a:endParaRPr kumimoji="0" lang="it-IT" alt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29,4%</a:t>
                      </a:r>
                      <a:endParaRPr kumimoji="0" lang="it-IT" altLang="it-IT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=</a:t>
                      </a:r>
                      <a:endParaRPr kumimoji="0" lang="it-IT" alt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0,057</a:t>
                      </a:r>
                      <a:endParaRPr kumimoji="0" lang="it-IT" alt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87717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Con  registrazione fundus negli ultimi 24 mesi</a:t>
                      </a:r>
                      <a:endParaRPr kumimoji="0" lang="it-IT" alt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39,1%</a:t>
                      </a:r>
                      <a:endParaRPr kumimoji="0" lang="it-IT" alt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39,0%</a:t>
                      </a:r>
                      <a:endParaRPr kumimoji="0" lang="it-IT" altLang="it-IT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=</a:t>
                      </a:r>
                      <a:endParaRPr kumimoji="0" lang="it-IT" alt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0,75</a:t>
                      </a:r>
                      <a:endParaRPr kumimoji="0" lang="it-IT" alt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94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Con registrazione ECG negli ultimi 15 mesi</a:t>
                      </a:r>
                      <a:endParaRPr kumimoji="0" lang="it-IT" alt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32,7%</a:t>
                      </a:r>
                      <a:endParaRPr kumimoji="0" lang="it-IT" alt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32,9%</a:t>
                      </a:r>
                      <a:endParaRPr kumimoji="0" lang="it-IT" altLang="it-IT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=</a:t>
                      </a:r>
                      <a:endParaRPr kumimoji="0" lang="it-IT" alt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0,060</a:t>
                      </a:r>
                      <a:endParaRPr kumimoji="0" lang="it-IT" alt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3" name="Connettore 2 2"/>
          <p:cNvCxnSpPr/>
          <p:nvPr/>
        </p:nvCxnSpPr>
        <p:spPr>
          <a:xfrm>
            <a:off x="6444208" y="4149080"/>
            <a:ext cx="0" cy="144016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17215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83103466"/>
              </p:ext>
            </p:extLst>
          </p:nvPr>
        </p:nvGraphicFramePr>
        <p:xfrm>
          <a:off x="601084" y="1700808"/>
          <a:ext cx="7756525" cy="3174365"/>
        </p:xfrm>
        <a:graphic>
          <a:graphicData uri="http://schemas.openxmlformats.org/drawingml/2006/table">
            <a:tbl>
              <a:tblPr/>
              <a:tblGrid>
                <a:gridCol w="2495550"/>
                <a:gridCol w="1006475"/>
                <a:gridCol w="1008063"/>
                <a:gridCol w="1082675"/>
                <a:gridCol w="1081087"/>
                <a:gridCol w="1082675"/>
              </a:tblGrid>
              <a:tr h="244475">
                <a:tc gridSpan="2"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PERIODO</a:t>
                      </a:r>
                      <a:endParaRPr kumimoji="0" lang="it-IT" alt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2007</a:t>
                      </a:r>
                      <a:endParaRPr kumimoji="0" lang="it-IT" alt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2009</a:t>
                      </a:r>
                      <a:endParaRPr kumimoji="0" lang="it-IT" alt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2012</a:t>
                      </a:r>
                      <a:endParaRPr kumimoji="0" lang="it-IT" alt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2014</a:t>
                      </a:r>
                      <a:endParaRPr kumimoji="0" lang="it-IT" alt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244475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Diabetici fumatori</a:t>
                      </a:r>
                      <a:endParaRPr kumimoji="0" lang="it-IT" alt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%</a:t>
                      </a:r>
                      <a:endParaRPr kumimoji="0" lang="it-IT" alt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17,5%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14,8%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14,1%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12,3%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Con BMI superiore a 30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%</a:t>
                      </a:r>
                      <a:endParaRPr kumimoji="0" lang="it-IT" alt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39,1%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36,4%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35,7%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35,2%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Con HbA1c &lt;7% ultimi 15 mesi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%</a:t>
                      </a:r>
                      <a:endParaRPr kumimoji="0" lang="it-IT" alt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55,3%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64,5%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54,3%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59,3%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Con PA&lt;130/80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%</a:t>
                      </a:r>
                      <a:endParaRPr kumimoji="0" lang="it-IT" alt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40,5%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55,5%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50,9%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53,5%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Con PA&gt;140/90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%</a:t>
                      </a:r>
                      <a:endParaRPr kumimoji="0" lang="it-IT" alt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28,7%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24,0%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19,5%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15,6%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Con LDL &lt;100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%</a:t>
                      </a:r>
                      <a:endParaRPr kumimoji="0" lang="it-IT" alt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34,7%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37,5%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44,8%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53,1%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Con LDL &gt;130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%</a:t>
                      </a:r>
                      <a:endParaRPr kumimoji="0" lang="it-IT" alt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34,3%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30,0%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25,0%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18,7%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Con creatinina &gt;1,4 (M) o &gt;1,3 (F)*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%</a:t>
                      </a:r>
                      <a:endParaRPr kumimoji="0" lang="it-IT" alt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12,8%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12,3%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10,8%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11,1%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Con </a:t>
                      </a:r>
                      <a:r>
                        <a:rPr kumimoji="0" lang="it-IT" altLang="it-IT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microalbuminuria</a:t>
                      </a:r>
                      <a:r>
                        <a:rPr kumimoji="0" lang="it-IT" alt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 &gt;30 mg/dl*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%</a:t>
                      </a:r>
                      <a:endParaRPr kumimoji="0" lang="it-IT" alt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22,9%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28,5%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22,8%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24,1%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Rettangolo 4"/>
          <p:cNvSpPr/>
          <p:nvPr/>
        </p:nvSpPr>
        <p:spPr>
          <a:xfrm>
            <a:off x="755576" y="260648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altLang="it-IT" sz="2400" dirty="0">
                <a:latin typeface="+mj-lt"/>
                <a:ea typeface="ＭＳ Ｐゴシック" pitchFamily="34" charset="-128"/>
                <a:cs typeface="+mj-cs"/>
              </a:rPr>
              <a:t>Indicatori di salute nel totale degli assistiti con diabete: evoluzione temporale</a:t>
            </a:r>
            <a:endParaRPr lang="it-IT" sz="2400" dirty="0">
              <a:latin typeface="+mj-lt"/>
              <a:ea typeface="ＭＳ Ｐゴシック" pitchFamily="34" charset="-128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492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17755972"/>
              </p:ext>
            </p:extLst>
          </p:nvPr>
        </p:nvGraphicFramePr>
        <p:xfrm>
          <a:off x="179512" y="2636912"/>
          <a:ext cx="8839200" cy="2194560"/>
        </p:xfrm>
        <a:graphic>
          <a:graphicData uri="http://schemas.openxmlformats.org/drawingml/2006/table">
            <a:tbl>
              <a:tblPr/>
              <a:tblGrid>
                <a:gridCol w="4724400"/>
                <a:gridCol w="914400"/>
                <a:gridCol w="893763"/>
                <a:gridCol w="1152525"/>
                <a:gridCol w="1154112"/>
              </a:tblGrid>
              <a:tr h="274241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Indicatore di salute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2013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2014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tendenza</a:t>
                      </a:r>
                      <a:endParaRPr kumimoji="0" lang="it-IT" alt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P </a:t>
                      </a:r>
                      <a:endParaRPr kumimoji="0" lang="it-IT" alt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274241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Diabetici fumatori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14,0%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13,5%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↓↓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&lt;0,0001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% emoglobina glicata &lt; 7%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50,9%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50,1%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↓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0,0029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481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Con PA ≤ 130/80 (su coloro con dato registrato ultimi 15 mesi)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54,1%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54,3%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=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0,51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% con LDL &lt; 100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35,1%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34,3%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↓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0,0021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Diabetici con creatinina &gt; 1,4 (M) o &gt; 1,3 (F) *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10,5%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12,2%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↑↑↑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&lt;0,0001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Diabetici con </a:t>
                      </a:r>
                      <a:r>
                        <a:rPr kumimoji="0" lang="it-IT" altLang="it-IT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microalbuminuria</a:t>
                      </a:r>
                      <a:r>
                        <a:rPr kumimoji="0" lang="it-IT" alt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 &gt; 30 mg/dl *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19,4%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20,0%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↑↑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0,04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86409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it-IT" altLang="it-IT" sz="2400" dirty="0">
                <a:ea typeface="ＭＳ Ｐゴシック" pitchFamily="34" charset="-128"/>
              </a:rPr>
              <a:t>Indicatori di salute nel </a:t>
            </a:r>
            <a:r>
              <a:rPr lang="it-IT" altLang="it-IT" sz="2400" dirty="0" smtClean="0">
                <a:ea typeface="ＭＳ Ｐゴシック" pitchFamily="34" charset="-128"/>
              </a:rPr>
              <a:t>2013 </a:t>
            </a:r>
            <a:r>
              <a:rPr lang="it-IT" altLang="it-IT" sz="2400" dirty="0">
                <a:ea typeface="ＭＳ Ｐゴシック" pitchFamily="34" charset="-128"/>
              </a:rPr>
              <a:t>e nel </a:t>
            </a:r>
            <a:r>
              <a:rPr lang="it-IT" altLang="it-IT" sz="2400" dirty="0" smtClean="0">
                <a:ea typeface="ＭＳ Ｐゴシック" pitchFamily="34" charset="-128"/>
              </a:rPr>
              <a:t>2014 </a:t>
            </a:r>
            <a:r>
              <a:rPr lang="it-IT" altLang="it-IT" sz="2400" dirty="0">
                <a:ea typeface="ＭＳ Ｐゴシック" pitchFamily="34" charset="-128"/>
              </a:rPr>
              <a:t>per il </a:t>
            </a:r>
            <a:r>
              <a:rPr lang="it-IT" altLang="it-IT" sz="2400" dirty="0" smtClean="0">
                <a:ea typeface="ＭＳ Ｐゴシック" pitchFamily="34" charset="-128"/>
              </a:rPr>
              <a:t>diabete:</a:t>
            </a:r>
            <a:br>
              <a:rPr lang="it-IT" altLang="it-IT" sz="2400" dirty="0" smtClean="0">
                <a:ea typeface="ＭＳ Ｐゴシック" pitchFamily="34" charset="-128"/>
              </a:rPr>
            </a:br>
            <a:r>
              <a:rPr lang="it-IT" altLang="it-IT" sz="2400" dirty="0" smtClean="0">
                <a:ea typeface="ＭＳ Ｐゴシック" pitchFamily="34" charset="-128"/>
              </a:rPr>
              <a:t>dati </a:t>
            </a:r>
            <a:r>
              <a:rPr lang="it-IT" altLang="it-IT" sz="2400" dirty="0">
                <a:ea typeface="ＭＳ Ｐゴシック" pitchFamily="34" charset="-128"/>
              </a:rPr>
              <a:t>appaiati per assistito</a:t>
            </a:r>
          </a:p>
        </p:txBody>
      </p:sp>
    </p:spTree>
    <p:extLst>
      <p:ext uri="{BB962C8B-B14F-4D97-AF65-F5344CB8AC3E}">
        <p14:creationId xmlns="" xmlns:p14="http://schemas.microsoft.com/office/powerpoint/2010/main" val="45672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92211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it-IT" altLang="it-IT" sz="2400" dirty="0">
                <a:ea typeface="ＭＳ Ｐゴシック" pitchFamily="34" charset="-128"/>
              </a:rPr>
              <a:t>Indicatori di terapia nel totale degli assistiti con </a:t>
            </a:r>
            <a:r>
              <a:rPr lang="it-IT" altLang="it-IT" sz="2400" dirty="0" smtClean="0">
                <a:ea typeface="ＭＳ Ｐゴシック" pitchFamily="34" charset="-128"/>
              </a:rPr>
              <a:t>diabete:</a:t>
            </a:r>
            <a:br>
              <a:rPr lang="it-IT" altLang="it-IT" sz="2400" dirty="0" smtClean="0">
                <a:ea typeface="ＭＳ Ｐゴシック" pitchFamily="34" charset="-128"/>
              </a:rPr>
            </a:br>
            <a:r>
              <a:rPr lang="it-IT" altLang="it-IT" sz="2400" dirty="0" smtClean="0">
                <a:ea typeface="ＭＳ Ｐゴシック" pitchFamily="34" charset="-128"/>
              </a:rPr>
              <a:t>evoluzione </a:t>
            </a:r>
            <a:r>
              <a:rPr lang="it-IT" altLang="it-IT" sz="2400" dirty="0">
                <a:ea typeface="ＭＳ Ｐゴシック" pitchFamily="34" charset="-128"/>
              </a:rPr>
              <a:t>temporale</a:t>
            </a:r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06983948"/>
              </p:ext>
            </p:extLst>
          </p:nvPr>
        </p:nvGraphicFramePr>
        <p:xfrm>
          <a:off x="611560" y="1844824"/>
          <a:ext cx="7747000" cy="2743200"/>
        </p:xfrm>
        <a:graphic>
          <a:graphicData uri="http://schemas.openxmlformats.org/drawingml/2006/table">
            <a:tbl>
              <a:tblPr/>
              <a:tblGrid>
                <a:gridCol w="3124200"/>
                <a:gridCol w="625475"/>
                <a:gridCol w="1058863"/>
                <a:gridCol w="1057275"/>
                <a:gridCol w="941387"/>
                <a:gridCol w="939800"/>
              </a:tblGrid>
              <a:tr h="180975">
                <a:tc gridSpan="2"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PERIODO</a:t>
                      </a:r>
                      <a:endParaRPr kumimoji="0" lang="it-IT" altLang="it-IT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2007</a:t>
                      </a:r>
                      <a:endParaRPr kumimoji="0" lang="it-IT" altLang="it-IT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2009</a:t>
                      </a:r>
                      <a:endParaRPr kumimoji="0" lang="it-IT" altLang="it-IT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2012</a:t>
                      </a:r>
                      <a:endParaRPr kumimoji="0" lang="it-IT" altLang="it-IT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2014</a:t>
                      </a:r>
                      <a:endParaRPr kumimoji="0" lang="it-IT" altLang="it-IT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180975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Diabetici senza farmaci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%</a:t>
                      </a:r>
                      <a:endParaRPr kumimoji="0" lang="it-IT" altLang="it-IT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27,5%</a:t>
                      </a:r>
                      <a:endParaRPr kumimoji="0" lang="it-IT" alt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27,9%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32,2%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32,9%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0975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Diabetici con </a:t>
                      </a:r>
                      <a:r>
                        <a:rPr kumimoji="0" lang="it-IT" altLang="it-IT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biguanide</a:t>
                      </a:r>
                      <a:r>
                        <a:rPr kumimoji="0" lang="it-IT" alt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 sola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%</a:t>
                      </a:r>
                      <a:endParaRPr kumimoji="0" lang="it-IT" altLang="it-IT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17,3%</a:t>
                      </a:r>
                      <a:endParaRPr kumimoji="0" lang="it-IT" alt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30,3%</a:t>
                      </a:r>
                      <a:endParaRPr kumimoji="0" lang="it-IT" alt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27,7%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27,8%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0975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Diabetici con altri ipoglicemizzanti orali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%</a:t>
                      </a:r>
                      <a:endParaRPr kumimoji="0" lang="it-IT" altLang="it-IT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17,4%</a:t>
                      </a:r>
                      <a:endParaRPr kumimoji="0" lang="it-IT" alt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14,6%</a:t>
                      </a:r>
                      <a:endParaRPr kumimoji="0" lang="it-IT" alt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9,3%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9,1%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0975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Diabetici con dato antidiabetici orali associati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%</a:t>
                      </a:r>
                      <a:endParaRPr kumimoji="0" lang="it-IT" altLang="it-IT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24,9%</a:t>
                      </a:r>
                      <a:endParaRPr kumimoji="0" lang="it-IT" alt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12,7%</a:t>
                      </a:r>
                      <a:endParaRPr kumimoji="0" lang="it-IT" alt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16,7%</a:t>
                      </a:r>
                      <a:endParaRPr kumimoji="0" lang="it-IT" alt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16,3%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0975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Diabetici con insulina sola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%</a:t>
                      </a:r>
                      <a:endParaRPr kumimoji="0" lang="it-IT" altLang="it-IT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5,7%</a:t>
                      </a:r>
                      <a:endParaRPr kumimoji="0" lang="it-IT" alt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7,1%</a:t>
                      </a:r>
                      <a:endParaRPr kumimoji="0" lang="it-IT" alt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7,2%</a:t>
                      </a:r>
                      <a:endParaRPr kumimoji="0" lang="it-IT" alt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7,6%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0975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Diabetici con Insulina + Orali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%</a:t>
                      </a:r>
                      <a:endParaRPr kumimoji="0" lang="it-IT" altLang="it-IT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7,3%</a:t>
                      </a:r>
                      <a:endParaRPr kumimoji="0" lang="it-IT" alt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7,4%</a:t>
                      </a:r>
                      <a:endParaRPr kumimoji="0" lang="it-IT" alt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6,7%</a:t>
                      </a:r>
                      <a:endParaRPr kumimoji="0" lang="it-IT" alt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6,3%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0975"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Diabetici con statine</a:t>
                      </a:r>
                      <a:endParaRPr kumimoji="0" lang="it-IT" alt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%</a:t>
                      </a:r>
                      <a:endParaRPr kumimoji="0" lang="it-IT" altLang="it-IT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 </a:t>
                      </a:r>
                      <a:endParaRPr kumimoji="0" lang="it-IT" alt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41,8%</a:t>
                      </a:r>
                      <a:endParaRPr kumimoji="0" lang="it-IT" alt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43,2%</a:t>
                      </a:r>
                      <a:endParaRPr kumimoji="0" lang="it-IT" alt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just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itchFamily="2" charset="2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42,4%</a:t>
                      </a:r>
                      <a:endParaRPr kumimoji="0" lang="it-IT" altLang="it-IT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289419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444866" y="2420888"/>
            <a:ext cx="823159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sz="3200" dirty="0" smtClean="0">
                <a:sym typeface="Wingdings" panose="05000000000000000000" pitchFamily="2" charset="2"/>
              </a:rPr>
              <a:t>Prevenzione </a:t>
            </a:r>
            <a:r>
              <a:rPr lang="it-IT" sz="3200" dirty="0">
                <a:sym typeface="Wingdings" panose="05000000000000000000" pitchFamily="2" charset="2"/>
              </a:rPr>
              <a:t>primaria e secondaria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sz="3200" dirty="0" smtClean="0">
                <a:sym typeface="Wingdings" panose="05000000000000000000" pitchFamily="2" charset="2"/>
              </a:rPr>
              <a:t>Aderenza agli stili di vita e alla terapia</a:t>
            </a:r>
            <a:endParaRPr lang="it-IT" sz="3200" dirty="0">
              <a:sym typeface="Wingdings" panose="05000000000000000000" pitchFamily="2" charset="2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sz="3200" dirty="0" smtClean="0">
                <a:sym typeface="Wingdings" panose="05000000000000000000" pitchFamily="2" charset="2"/>
              </a:rPr>
              <a:t>Gestione </a:t>
            </a:r>
            <a:r>
              <a:rPr lang="it-IT" sz="3200" dirty="0">
                <a:sym typeface="Wingdings" panose="05000000000000000000" pitchFamily="2" charset="2"/>
              </a:rPr>
              <a:t>follow-up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sz="3200" dirty="0" err="1" smtClean="0">
                <a:sym typeface="Wingdings" panose="05000000000000000000" pitchFamily="2" charset="2"/>
              </a:rPr>
              <a:t>Outcomes</a:t>
            </a:r>
            <a:endParaRPr lang="it-IT" sz="3200" dirty="0"/>
          </a:p>
        </p:txBody>
      </p:sp>
      <p:sp>
        <p:nvSpPr>
          <p:cNvPr id="6" name="Rettangolo 5"/>
          <p:cNvSpPr/>
          <p:nvPr/>
        </p:nvSpPr>
        <p:spPr>
          <a:xfrm>
            <a:off x="444866" y="696951"/>
            <a:ext cx="82315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altLang="it-IT" sz="4800" b="1" dirty="0" smtClean="0">
                <a:solidFill>
                  <a:srgbClr val="FF0000"/>
                </a:solidFill>
              </a:rPr>
              <a:t>Organizzazione</a:t>
            </a:r>
            <a:endParaRPr lang="it-IT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699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95536" y="2708920"/>
            <a:ext cx="8229600" cy="1143000"/>
          </a:xfrm>
        </p:spPr>
        <p:txBody>
          <a:bodyPr>
            <a:normAutofit/>
          </a:bodyPr>
          <a:lstStyle/>
          <a:p>
            <a:r>
              <a:rPr lang="it-IT" sz="4800" b="1" dirty="0" smtClean="0">
                <a:solidFill>
                  <a:srgbClr val="FF0000"/>
                </a:solidFill>
              </a:rPr>
              <a:t>Come organizzarsi</a:t>
            </a:r>
            <a:endParaRPr lang="it-IT" sz="4800" b="1" dirty="0">
              <a:solidFill>
                <a:srgbClr val="FF0000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2123728" y="3861048"/>
            <a:ext cx="53081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/>
              <a:t>O meglio, quello che succede nel mio poliambulatorio</a:t>
            </a:r>
            <a:endParaRPr lang="it-IT" b="1" dirty="0"/>
          </a:p>
        </p:txBody>
      </p:sp>
    </p:spTree>
    <p:extLst>
      <p:ext uri="{BB962C8B-B14F-4D97-AF65-F5344CB8AC3E}">
        <p14:creationId xmlns="" xmlns:p14="http://schemas.microsoft.com/office/powerpoint/2010/main" val="429998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8118885"/>
              </p:ext>
            </p:extLst>
          </p:nvPr>
        </p:nvGraphicFramePr>
        <p:xfrm>
          <a:off x="539552" y="2852936"/>
          <a:ext cx="7992888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6424"/>
                <a:gridCol w="1872208"/>
                <a:gridCol w="2304256"/>
              </a:tblGrid>
              <a:tr h="370840">
                <a:tc>
                  <a:txBody>
                    <a:bodyPr/>
                    <a:lstStyle/>
                    <a:p>
                      <a:endParaRPr lang="it-IT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3600" dirty="0" smtClean="0"/>
                        <a:t>2005</a:t>
                      </a:r>
                      <a:endParaRPr lang="it-IT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3600" dirty="0" smtClean="0"/>
                        <a:t>2014</a:t>
                      </a:r>
                      <a:endParaRPr lang="it-IT" sz="3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3600" dirty="0" smtClean="0"/>
                        <a:t>Accessi Diretti</a:t>
                      </a:r>
                      <a:endParaRPr lang="it-IT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3600" dirty="0" smtClean="0"/>
                        <a:t>5900</a:t>
                      </a:r>
                      <a:endParaRPr lang="it-IT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3600" dirty="0" smtClean="0"/>
                        <a:t>7500</a:t>
                      </a:r>
                      <a:endParaRPr lang="it-IT" sz="3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3600" dirty="0" smtClean="0"/>
                        <a:t>Accessi Indiretti</a:t>
                      </a:r>
                      <a:endParaRPr lang="it-IT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3600" dirty="0" smtClean="0"/>
                        <a:t>2500</a:t>
                      </a:r>
                      <a:endParaRPr lang="it-IT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3600" dirty="0" smtClean="0"/>
                        <a:t>4600</a:t>
                      </a:r>
                      <a:endParaRPr lang="it-IT" sz="3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3600" dirty="0" smtClean="0"/>
                        <a:t>Visite a domicilio</a:t>
                      </a:r>
                      <a:endParaRPr lang="it-IT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3600" dirty="0" smtClean="0"/>
                        <a:t>370</a:t>
                      </a:r>
                      <a:endParaRPr lang="it-IT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3600" dirty="0" smtClean="0"/>
                        <a:t>420</a:t>
                      </a:r>
                      <a:endParaRPr lang="it-IT" sz="3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ttangolo 4"/>
          <p:cNvSpPr/>
          <p:nvPr/>
        </p:nvSpPr>
        <p:spPr>
          <a:xfrm>
            <a:off x="442309" y="692696"/>
            <a:ext cx="82315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altLang="it-IT" sz="4800" b="1" dirty="0" smtClean="0">
                <a:solidFill>
                  <a:srgbClr val="FF0000"/>
                </a:solidFill>
              </a:rPr>
              <a:t>Accessi per un MMG</a:t>
            </a:r>
          </a:p>
          <a:p>
            <a:pPr algn="ctr"/>
            <a:r>
              <a:rPr lang="it-IT" sz="4800" b="1" dirty="0" smtClean="0">
                <a:solidFill>
                  <a:srgbClr val="FF0000"/>
                </a:solidFill>
              </a:rPr>
              <a:t>Con 1500 pazienti</a:t>
            </a:r>
            <a:endParaRPr lang="it-IT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059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764704"/>
            <a:ext cx="3440878" cy="4997875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5220072" y="2663476"/>
            <a:ext cx="33858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i="1" u="sng" dirty="0" smtClean="0">
                <a:solidFill>
                  <a:srgbClr val="FF0000"/>
                </a:solidFill>
              </a:rPr>
              <a:t>L’infermiera di studio rileva i parametri biometrici</a:t>
            </a:r>
            <a:endParaRPr lang="it-IT" sz="2400" i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0746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324" y="1131190"/>
            <a:ext cx="3895636" cy="1924992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971600" y="3573015"/>
            <a:ext cx="73448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i="1" u="sng" dirty="0" smtClean="0">
                <a:solidFill>
                  <a:srgbClr val="FF0000"/>
                </a:solidFill>
              </a:rPr>
              <a:t>L’infermiera di studio educa su come gestire la terapia,</a:t>
            </a:r>
          </a:p>
          <a:p>
            <a:pPr algn="ctr"/>
            <a:r>
              <a:rPr lang="it-IT" sz="2400" i="1" u="sng" dirty="0" smtClean="0">
                <a:solidFill>
                  <a:srgbClr val="FF0000"/>
                </a:solidFill>
              </a:rPr>
              <a:t>come evitare crisi </a:t>
            </a:r>
            <a:r>
              <a:rPr lang="it-IT" sz="2400" i="1" u="sng" dirty="0" smtClean="0">
                <a:solidFill>
                  <a:srgbClr val="FF0000"/>
                </a:solidFill>
              </a:rPr>
              <a:t>ipoglicemiche,</a:t>
            </a:r>
            <a:endParaRPr lang="it-IT" sz="2400" i="1" u="sng" dirty="0" smtClean="0">
              <a:solidFill>
                <a:srgbClr val="FF0000"/>
              </a:solidFill>
            </a:endParaRPr>
          </a:p>
          <a:p>
            <a:pPr algn="ctr"/>
            <a:r>
              <a:rPr lang="it-IT" sz="2400" i="1" u="sng" dirty="0" smtClean="0">
                <a:solidFill>
                  <a:srgbClr val="FF0000"/>
                </a:solidFill>
              </a:rPr>
              <a:t>come </a:t>
            </a:r>
            <a:r>
              <a:rPr lang="it-IT" sz="2400" i="1" u="sng" dirty="0">
                <a:solidFill>
                  <a:srgbClr val="FF0000"/>
                </a:solidFill>
              </a:rPr>
              <a:t>misurare la </a:t>
            </a:r>
            <a:r>
              <a:rPr lang="it-IT" sz="2400" i="1" u="sng" dirty="0" smtClean="0">
                <a:solidFill>
                  <a:srgbClr val="FF0000"/>
                </a:solidFill>
              </a:rPr>
              <a:t>glicemia</a:t>
            </a:r>
            <a:r>
              <a:rPr lang="it-IT" sz="2400" i="1" u="sng" dirty="0" smtClean="0">
                <a:solidFill>
                  <a:srgbClr val="FF0000"/>
                </a:solidFill>
              </a:rPr>
              <a:t> </a:t>
            </a:r>
            <a:r>
              <a:rPr lang="it-IT" sz="2400" i="1" u="sng" dirty="0" smtClean="0">
                <a:solidFill>
                  <a:srgbClr val="FF0000"/>
                </a:solidFill>
              </a:rPr>
              <a:t>…..</a:t>
            </a:r>
            <a:endParaRPr lang="it-IT" sz="2400" i="1" u="sng" dirty="0">
              <a:solidFill>
                <a:srgbClr val="FF0000"/>
              </a:solidFill>
            </a:endParaRPr>
          </a:p>
          <a:p>
            <a:endParaRPr lang="it-IT" sz="2400" i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936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44291616"/>
              </p:ext>
            </p:extLst>
          </p:nvPr>
        </p:nvGraphicFramePr>
        <p:xfrm>
          <a:off x="251520" y="116632"/>
          <a:ext cx="4597647" cy="6515630"/>
        </p:xfrm>
        <a:graphic>
          <a:graphicData uri="http://schemas.openxmlformats.org/drawingml/2006/table">
            <a:tbl>
              <a:tblPr/>
              <a:tblGrid>
                <a:gridCol w="641404"/>
                <a:gridCol w="82940"/>
                <a:gridCol w="1260691"/>
                <a:gridCol w="74646"/>
                <a:gridCol w="1119691"/>
                <a:gridCol w="74646"/>
                <a:gridCol w="1343629"/>
              </a:tblGrid>
              <a:tr h="0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Dieta per diabetici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37484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48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SENZA PROBLEMI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CON MODERAZIONE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EVITARE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9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093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Colazione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Caffe, tè, latte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Biscotti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 algn="l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Burro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093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Fette biscottate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Yogurt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1093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Fiocchi d'avena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Marmellata, miele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9429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9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093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Aperitivi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Spremuta di frutta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Analcolici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Spumante, vino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093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Succo di pomodoro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9429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9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093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Antipasti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Bresaola, prosciutto crudo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Mortadella, pancetta, salame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093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Sottaceti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Olive, crostini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Salse elaborate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29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9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093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Primi piatti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Pasta, riso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Pasta all'uovo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Lasagne, tortellini, ravioli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093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Minestrone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Pizza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29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9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0930">
                <a:tc rowSpan="10"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Secondi piatti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Manzo, vitello (tagli magri)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Maiale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Agnello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093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Coniglio, tacchino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093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Pollo (senza la pelle)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Anatra, oca, faraona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093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Dentice, merluzzo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Tonno sott'olio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Sgombro, capitone, salmone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093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Palombo, sogliola, trota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1093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Mozzarella, ricotta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Parmigiano, groviera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093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Fontina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Gorgonzola, stracchino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093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Uova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093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Cozze, vongole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Aragosta, granchio, gamberi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093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Fritto di: carne, verdura, uova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29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9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0930"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Contorni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Asparagi, broccoli, carote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Ceci, fagioli, lenticchie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093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Cavolfiore, cipolle, coste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Piselli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093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Fagiolini, fave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093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Finocchi, funghi, insalata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093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Melanzane, peperoni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093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Pomodori, rape, sedani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093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Spinaci, zucca, zucchine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093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Patate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29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9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093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Condimenti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Olio di oliva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Olio di semi, margarina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Burro, panna, strutto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29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9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093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Frutta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Albicocche, ananas, arance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Banane, fichi, mandarini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Castagne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093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Cocomero, fragole, mele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Melogano, uva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Fruta sciroppata o candita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093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Melone, pere, pesche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Prugne secche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Datteri, noci, pinoli, pistacchi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093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Pompelmo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29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9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093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Bevande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Acqua, tè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Birra, vino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Bibite dolci e spumanti dolci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29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9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093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Dessert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Gelato alla frutta, yogurt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Crostata, gelato, budino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093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Torta alla frutta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9429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9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093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Pane</a:t>
                      </a:r>
                    </a:p>
                  </a:txBody>
                  <a:tcPr marL="3844" marR="3844" marT="3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Pane, crackers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093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Fette biscottate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44" marR="3844" marT="38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CasellaDiTesto 4"/>
          <p:cNvSpPr txBox="1"/>
          <p:nvPr/>
        </p:nvSpPr>
        <p:spPr>
          <a:xfrm>
            <a:off x="5148064" y="2708920"/>
            <a:ext cx="3816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i="1" u="sng" dirty="0" smtClean="0">
                <a:solidFill>
                  <a:srgbClr val="FF0000"/>
                </a:solidFill>
              </a:rPr>
              <a:t>L’infermiera di studio da indicazioni sulla dieta adeguata</a:t>
            </a:r>
            <a:endParaRPr lang="it-IT" sz="2400" i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16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908720"/>
            <a:ext cx="3888432" cy="4924582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5148064" y="2708920"/>
            <a:ext cx="3816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i="1" u="sng" dirty="0" smtClean="0">
                <a:solidFill>
                  <a:srgbClr val="FF0000"/>
                </a:solidFill>
              </a:rPr>
              <a:t>L’infermiera di studio contatta il paziente per follow-up</a:t>
            </a:r>
            <a:endParaRPr lang="it-IT" sz="2400" i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030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617" y="1517304"/>
            <a:ext cx="1209675" cy="1209675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24193" y="1517304"/>
            <a:ext cx="1209675" cy="1209675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618" y="4037584"/>
            <a:ext cx="1209675" cy="2524516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24194" y="4037584"/>
            <a:ext cx="1209675" cy="2524516"/>
          </a:xfrm>
          <a:prstGeom prst="rect">
            <a:avLst/>
          </a:prstGeom>
        </p:spPr>
      </p:pic>
      <p:cxnSp>
        <p:nvCxnSpPr>
          <p:cNvPr id="10" name="Connettore 1 9"/>
          <p:cNvCxnSpPr/>
          <p:nvPr/>
        </p:nvCxnSpPr>
        <p:spPr>
          <a:xfrm>
            <a:off x="4644475" y="1229272"/>
            <a:ext cx="0" cy="533282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2 11"/>
          <p:cNvCxnSpPr/>
          <p:nvPr/>
        </p:nvCxnSpPr>
        <p:spPr>
          <a:xfrm>
            <a:off x="3708369" y="2122141"/>
            <a:ext cx="1944216" cy="0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2 13"/>
          <p:cNvCxnSpPr/>
          <p:nvPr/>
        </p:nvCxnSpPr>
        <p:spPr>
          <a:xfrm>
            <a:off x="2729031" y="3029472"/>
            <a:ext cx="0" cy="72008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2 14"/>
          <p:cNvCxnSpPr/>
          <p:nvPr/>
        </p:nvCxnSpPr>
        <p:spPr>
          <a:xfrm>
            <a:off x="6520380" y="3029472"/>
            <a:ext cx="0" cy="72008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2 16"/>
          <p:cNvCxnSpPr/>
          <p:nvPr/>
        </p:nvCxnSpPr>
        <p:spPr>
          <a:xfrm>
            <a:off x="3852384" y="5299842"/>
            <a:ext cx="1656186" cy="0"/>
          </a:xfrm>
          <a:prstGeom prst="straightConnector1">
            <a:avLst/>
          </a:prstGeom>
          <a:ln w="190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1 18"/>
          <p:cNvCxnSpPr/>
          <p:nvPr/>
        </p:nvCxnSpPr>
        <p:spPr>
          <a:xfrm>
            <a:off x="4356443" y="4829672"/>
            <a:ext cx="648072" cy="100811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1 19"/>
          <p:cNvCxnSpPr/>
          <p:nvPr/>
        </p:nvCxnSpPr>
        <p:spPr>
          <a:xfrm flipV="1">
            <a:off x="4288625" y="4829672"/>
            <a:ext cx="715890" cy="100811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asellaDiTesto 23"/>
          <p:cNvSpPr txBox="1"/>
          <p:nvPr/>
        </p:nvSpPr>
        <p:spPr>
          <a:xfrm>
            <a:off x="2124194" y="918408"/>
            <a:ext cx="1209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FF0000"/>
                </a:solidFill>
              </a:rPr>
              <a:t>M </a:t>
            </a:r>
            <a:r>
              <a:rPr lang="it-IT" sz="2400" b="1" dirty="0" err="1" smtClean="0">
                <a:solidFill>
                  <a:srgbClr val="FF0000"/>
                </a:solidFill>
              </a:rPr>
              <a:t>M</a:t>
            </a:r>
            <a:r>
              <a:rPr lang="it-IT" sz="2400" b="1" dirty="0" smtClean="0">
                <a:solidFill>
                  <a:srgbClr val="FF0000"/>
                </a:solidFill>
              </a:rPr>
              <a:t> G</a:t>
            </a:r>
            <a:endParaRPr lang="it-IT" sz="2400" b="1" dirty="0">
              <a:solidFill>
                <a:srgbClr val="FF0000"/>
              </a:solidFill>
            </a:endParaRPr>
          </a:p>
        </p:txBody>
      </p:sp>
      <p:sp>
        <p:nvSpPr>
          <p:cNvPr id="25" name="CasellaDiTesto 24"/>
          <p:cNvSpPr txBox="1"/>
          <p:nvPr/>
        </p:nvSpPr>
        <p:spPr>
          <a:xfrm>
            <a:off x="5778289" y="916956"/>
            <a:ext cx="1534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 smtClean="0">
                <a:solidFill>
                  <a:srgbClr val="FF0000"/>
                </a:solidFill>
              </a:rPr>
              <a:t>Specialista</a:t>
            </a:r>
            <a:endParaRPr lang="it-IT" sz="2400" b="1" dirty="0">
              <a:solidFill>
                <a:srgbClr val="FF0000"/>
              </a:solidFill>
            </a:endParaRPr>
          </a:p>
        </p:txBody>
      </p:sp>
      <p:sp>
        <p:nvSpPr>
          <p:cNvPr id="26" name="CasellaDiTesto 25"/>
          <p:cNvSpPr txBox="1"/>
          <p:nvPr/>
        </p:nvSpPr>
        <p:spPr>
          <a:xfrm>
            <a:off x="2583860" y="188640"/>
            <a:ext cx="4076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00" b="1" dirty="0">
                <a:solidFill>
                  <a:srgbClr val="FF0000"/>
                </a:solidFill>
              </a:rPr>
              <a:t>Comunicazione</a:t>
            </a:r>
          </a:p>
        </p:txBody>
      </p:sp>
    </p:spTree>
    <p:extLst>
      <p:ext uri="{BB962C8B-B14F-4D97-AF65-F5344CB8AC3E}">
        <p14:creationId xmlns="" xmlns:p14="http://schemas.microsoft.com/office/powerpoint/2010/main" val="398788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997116" y="1988840"/>
            <a:ext cx="7149778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it-IT" sz="7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GRAZIE </a:t>
            </a:r>
          </a:p>
          <a:p>
            <a:pPr algn="ctr"/>
            <a:r>
              <a:rPr lang="it-IT" sz="7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PER L’ATTENZIONE</a:t>
            </a:r>
            <a:endParaRPr lang="it-IT" sz="72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79025" y="2492896"/>
            <a:ext cx="8363272" cy="3264197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65150" indent="-457200">
              <a:buSzPct val="45000"/>
              <a:buFont typeface="Wingdings" panose="05000000000000000000" pitchFamily="2" charset="2"/>
              <a:buChar char="q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dirty="0" smtClean="0"/>
              <a:t>La Medicina Generale deve utilizzare nuovi modelli organizzativi centrati sulla territorialità / </a:t>
            </a:r>
            <a:r>
              <a:rPr lang="it-IT" altLang="it-IT" dirty="0" err="1" smtClean="0"/>
              <a:t>domiciliarità</a:t>
            </a:r>
            <a:r>
              <a:rPr lang="it-IT" altLang="it-IT" dirty="0" smtClean="0"/>
              <a:t> </a:t>
            </a:r>
          </a:p>
          <a:p>
            <a:pPr marL="565150" indent="-457200">
              <a:buSzPct val="45000"/>
              <a:buFont typeface="Wingdings" panose="05000000000000000000" pitchFamily="2" charset="2"/>
              <a:buChar char="q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dirty="0" smtClean="0"/>
              <a:t>L’ assistenza ospedaliera  deve prendersi cura dei casi acuti e complessi non gestibili dalle cure primarie</a:t>
            </a:r>
            <a:endParaRPr lang="it-IT" altLang="it-IT" dirty="0"/>
          </a:p>
        </p:txBody>
      </p:sp>
      <p:sp>
        <p:nvSpPr>
          <p:cNvPr id="5" name="Rettangolo 4"/>
          <p:cNvSpPr/>
          <p:nvPr/>
        </p:nvSpPr>
        <p:spPr>
          <a:xfrm>
            <a:off x="444866" y="404664"/>
            <a:ext cx="82315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altLang="it-IT" sz="4800" b="1" dirty="0" smtClean="0">
                <a:solidFill>
                  <a:srgbClr val="FF0000"/>
                </a:solidFill>
              </a:rPr>
              <a:t>Come gestire l'epidemia</a:t>
            </a:r>
          </a:p>
          <a:p>
            <a:pPr algn="ctr"/>
            <a:r>
              <a:rPr lang="it-IT" altLang="it-IT" sz="4800" b="1" dirty="0" smtClean="0">
                <a:solidFill>
                  <a:srgbClr val="FF0000"/>
                </a:solidFill>
              </a:rPr>
              <a:t>della cronicità</a:t>
            </a:r>
            <a:endParaRPr lang="it-IT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78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1763688" y="2636912"/>
            <a:ext cx="5544616" cy="2980928"/>
          </a:xfrm>
        </p:spPr>
        <p:txBody>
          <a:bodyPr/>
          <a:lstStyle/>
          <a:p>
            <a:r>
              <a:rPr lang="it-IT" dirty="0"/>
              <a:t>Formazione </a:t>
            </a:r>
          </a:p>
          <a:p>
            <a:r>
              <a:rPr lang="it-IT" dirty="0" smtClean="0"/>
              <a:t>PDTA  </a:t>
            </a:r>
          </a:p>
          <a:p>
            <a:r>
              <a:rPr lang="it-IT" dirty="0" smtClean="0"/>
              <a:t>Strumenti professionali di monitoraggio </a:t>
            </a:r>
            <a:r>
              <a:rPr lang="it-IT" dirty="0" smtClean="0"/>
              <a:t>\ </a:t>
            </a:r>
            <a:r>
              <a:rPr lang="it-IT" dirty="0" err="1" smtClean="0"/>
              <a:t>audit</a:t>
            </a:r>
            <a:endParaRPr lang="it-IT" dirty="0" smtClean="0"/>
          </a:p>
          <a:p>
            <a:r>
              <a:rPr lang="it-IT" dirty="0" smtClean="0"/>
              <a:t>Organizzazione</a:t>
            </a:r>
          </a:p>
          <a:p>
            <a:endParaRPr lang="it-IT" dirty="0"/>
          </a:p>
        </p:txBody>
      </p:sp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224136"/>
          </a:xfrm>
        </p:spPr>
        <p:txBody>
          <a:bodyPr>
            <a:noAutofit/>
          </a:bodyPr>
          <a:lstStyle/>
          <a:p>
            <a:r>
              <a:rPr lang="it-IT" sz="4800" b="1" dirty="0" smtClean="0">
                <a:solidFill>
                  <a:srgbClr val="FF0000"/>
                </a:solidFill>
              </a:rPr>
              <a:t>Cosa ha a disposizione la</a:t>
            </a:r>
            <a:br>
              <a:rPr lang="it-IT" sz="4800" b="1" dirty="0" smtClean="0">
                <a:solidFill>
                  <a:srgbClr val="FF0000"/>
                </a:solidFill>
              </a:rPr>
            </a:br>
            <a:r>
              <a:rPr lang="it-IT" sz="4800" b="1" dirty="0" smtClean="0">
                <a:solidFill>
                  <a:srgbClr val="FF0000"/>
                </a:solidFill>
              </a:rPr>
              <a:t>Medicina Generale</a:t>
            </a:r>
            <a:endParaRPr lang="it-IT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8297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444866" y="260648"/>
            <a:ext cx="82315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altLang="it-IT" sz="4800" b="1" dirty="0" smtClean="0">
                <a:solidFill>
                  <a:srgbClr val="FF0000"/>
                </a:solidFill>
              </a:rPr>
              <a:t>Formazione</a:t>
            </a:r>
            <a:endParaRPr lang="it-IT" sz="4800" b="1" dirty="0">
              <a:solidFill>
                <a:srgbClr val="FF0000"/>
              </a:solidFill>
            </a:endParaRPr>
          </a:p>
        </p:txBody>
      </p:sp>
      <p:sp>
        <p:nvSpPr>
          <p:cNvPr id="5" name="Segnaposto contenuto 2"/>
          <p:cNvSpPr>
            <a:spLocks noGrp="1"/>
          </p:cNvSpPr>
          <p:nvPr>
            <p:ph idx="1"/>
          </p:nvPr>
        </p:nvSpPr>
        <p:spPr>
          <a:xfrm>
            <a:off x="444866" y="1340768"/>
            <a:ext cx="8229600" cy="3168351"/>
          </a:xfrm>
        </p:spPr>
        <p:txBody>
          <a:bodyPr>
            <a:normAutofit/>
          </a:bodyPr>
          <a:lstStyle/>
          <a:p>
            <a:r>
              <a:rPr lang="it-IT" dirty="0" smtClean="0">
                <a:sym typeface="Wingdings" panose="05000000000000000000" pitchFamily="2" charset="2"/>
              </a:rPr>
              <a:t>Offerta formativa spesso ottima e abbondante sia come residenziale che come FAD</a:t>
            </a:r>
          </a:p>
          <a:p>
            <a:r>
              <a:rPr lang="it-IT" dirty="0" smtClean="0">
                <a:sym typeface="Wingdings" panose="05000000000000000000" pitchFamily="2" charset="2"/>
              </a:rPr>
              <a:t>Standard di cura Diabete AMD-SID</a:t>
            </a:r>
          </a:p>
          <a:p>
            <a:pPr marL="0" indent="0" algn="ctr">
              <a:buNone/>
            </a:pPr>
            <a:r>
              <a:rPr lang="it-IT" sz="2400" dirty="0">
                <a:sym typeface="Wingdings" panose="05000000000000000000" pitchFamily="2" charset="2"/>
                <a:hlinkClick r:id="rId2"/>
              </a:rPr>
              <a:t>http://www.standarditaliani.it</a:t>
            </a:r>
            <a:r>
              <a:rPr lang="it-IT" sz="2400" dirty="0" smtClean="0">
                <a:sym typeface="Wingdings" panose="05000000000000000000" pitchFamily="2" charset="2"/>
                <a:hlinkClick r:id="rId2"/>
              </a:rPr>
              <a:t>/</a:t>
            </a:r>
            <a:endParaRPr lang="it-IT" sz="2400" dirty="0" smtClean="0">
              <a:sym typeface="Wingdings" panose="05000000000000000000" pitchFamily="2" charset="2"/>
            </a:endParaRPr>
          </a:p>
          <a:p>
            <a:r>
              <a:rPr lang="it-IT" dirty="0" smtClean="0">
                <a:sym typeface="Wingdings" panose="05000000000000000000" pitchFamily="2" charset="2"/>
              </a:rPr>
              <a:t>Algoritmi terapeutici</a:t>
            </a:r>
          </a:p>
          <a:p>
            <a:pPr marL="0" indent="0" algn="ctr">
              <a:buNone/>
            </a:pPr>
            <a:r>
              <a:rPr lang="it-IT" sz="2400" dirty="0" smtClean="0">
                <a:sym typeface="Wingdings" panose="05000000000000000000" pitchFamily="2" charset="2"/>
                <a:hlinkClick r:id="rId3"/>
              </a:rPr>
              <a:t>http</a:t>
            </a:r>
            <a:r>
              <a:rPr lang="it-IT" sz="2400" dirty="0">
                <a:sym typeface="Wingdings" panose="05000000000000000000" pitchFamily="2" charset="2"/>
                <a:hlinkClick r:id="rId3"/>
              </a:rPr>
              <a:t>://www.aemmedi.it/algoritmi_it_2013</a:t>
            </a:r>
            <a:r>
              <a:rPr lang="it-IT" sz="2400" dirty="0" smtClean="0">
                <a:sym typeface="Wingdings" panose="05000000000000000000" pitchFamily="2" charset="2"/>
                <a:hlinkClick r:id="rId3"/>
              </a:rPr>
              <a:t>/</a:t>
            </a:r>
            <a:endParaRPr lang="it-IT" sz="24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66" y="4509120"/>
            <a:ext cx="8231590" cy="1778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16458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611560" y="1502641"/>
            <a:ext cx="8229600" cy="4853136"/>
          </a:xfrm>
        </p:spPr>
        <p:txBody>
          <a:bodyPr>
            <a:noAutofit/>
          </a:bodyPr>
          <a:lstStyle/>
          <a:p>
            <a:r>
              <a:rPr lang="it-IT" dirty="0" smtClean="0">
                <a:sym typeface="Wingdings" panose="05000000000000000000" pitchFamily="2" charset="2"/>
              </a:rPr>
              <a:t>Prevenzione</a:t>
            </a:r>
          </a:p>
          <a:p>
            <a:r>
              <a:rPr lang="it-IT" dirty="0" smtClean="0">
                <a:sym typeface="Wingdings" panose="05000000000000000000" pitchFamily="2" charset="2"/>
              </a:rPr>
              <a:t>Diagnosi</a:t>
            </a:r>
          </a:p>
          <a:p>
            <a:r>
              <a:rPr lang="it-IT" dirty="0" smtClean="0">
                <a:sym typeface="Wingdings" panose="05000000000000000000" pitchFamily="2" charset="2"/>
              </a:rPr>
              <a:t>Follow-up</a:t>
            </a:r>
          </a:p>
          <a:p>
            <a:endParaRPr lang="it-IT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it-IT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Il </a:t>
            </a:r>
            <a:r>
              <a:rPr lang="it-IT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futuro</a:t>
            </a:r>
            <a:endParaRPr lang="it-IT" b="1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r>
              <a:rPr lang="it-IT" dirty="0" smtClean="0">
                <a:sym typeface="Wingdings" panose="05000000000000000000" pitchFamily="2" charset="2"/>
              </a:rPr>
              <a:t>Le AFT condividono PDTA e loro obiettivi</a:t>
            </a:r>
          </a:p>
          <a:p>
            <a:pPr marL="0" indent="0">
              <a:buNone/>
            </a:pPr>
            <a:r>
              <a:rPr lang="it-IT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Per ora</a:t>
            </a:r>
          </a:p>
          <a:p>
            <a:r>
              <a:rPr lang="it-IT" dirty="0" smtClean="0">
                <a:sym typeface="Wingdings" panose="05000000000000000000" pitchFamily="2" charset="2"/>
              </a:rPr>
              <a:t>La Rete UNIRE è un’ AFT di fatto</a:t>
            </a:r>
            <a:endParaRPr lang="it-IT" dirty="0"/>
          </a:p>
        </p:txBody>
      </p:sp>
      <p:sp>
        <p:nvSpPr>
          <p:cNvPr id="5" name="Rettangolo 4"/>
          <p:cNvSpPr/>
          <p:nvPr/>
        </p:nvSpPr>
        <p:spPr>
          <a:xfrm>
            <a:off x="444866" y="260648"/>
            <a:ext cx="823159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altLang="it-IT" sz="4800" b="1" dirty="0" smtClean="0">
                <a:solidFill>
                  <a:srgbClr val="FF0000"/>
                </a:solidFill>
              </a:rPr>
              <a:t>PDTA</a:t>
            </a:r>
          </a:p>
          <a:p>
            <a:pPr algn="ctr"/>
            <a:r>
              <a:rPr lang="it-IT" sz="2800" dirty="0" smtClean="0">
                <a:solidFill>
                  <a:srgbClr val="FF0000"/>
                </a:solidFill>
              </a:rPr>
              <a:t>Piani </a:t>
            </a:r>
            <a:r>
              <a:rPr lang="it-IT" sz="2800" dirty="0" smtClean="0">
                <a:solidFill>
                  <a:srgbClr val="FF0000"/>
                </a:solidFill>
              </a:rPr>
              <a:t>Diagnostici </a:t>
            </a:r>
            <a:r>
              <a:rPr lang="it-IT" sz="2800" dirty="0" smtClean="0">
                <a:solidFill>
                  <a:srgbClr val="FF0000"/>
                </a:solidFill>
              </a:rPr>
              <a:t>T</a:t>
            </a:r>
            <a:r>
              <a:rPr lang="it-IT" sz="2800" dirty="0" smtClean="0">
                <a:solidFill>
                  <a:srgbClr val="FF0000"/>
                </a:solidFill>
              </a:rPr>
              <a:t>erapeutici </a:t>
            </a:r>
            <a:r>
              <a:rPr lang="it-IT" sz="2800" dirty="0" smtClean="0">
                <a:solidFill>
                  <a:srgbClr val="FF0000"/>
                </a:solidFill>
              </a:rPr>
              <a:t>A</a:t>
            </a:r>
            <a:r>
              <a:rPr lang="it-IT" sz="2800" dirty="0" smtClean="0">
                <a:solidFill>
                  <a:srgbClr val="FF0000"/>
                </a:solidFill>
              </a:rPr>
              <a:t>ssistenziali</a:t>
            </a:r>
            <a:endParaRPr lang="it-IT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6563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0" y="260647"/>
            <a:ext cx="8964488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altLang="it-IT" sz="4400" b="1" dirty="0">
                <a:solidFill>
                  <a:srgbClr val="FF0000"/>
                </a:solidFill>
              </a:rPr>
              <a:t>Strumenti di controllo\monitoraggio</a:t>
            </a:r>
            <a:r>
              <a:rPr lang="it-IT" altLang="it-IT" sz="4000" b="1" dirty="0">
                <a:solidFill>
                  <a:srgbClr val="FF0000"/>
                </a:solidFill>
              </a:rPr>
              <a:t/>
            </a:r>
            <a:br>
              <a:rPr lang="it-IT" altLang="it-IT" sz="4000" b="1" dirty="0">
                <a:solidFill>
                  <a:srgbClr val="FF0000"/>
                </a:solidFill>
              </a:rPr>
            </a:br>
            <a:r>
              <a:rPr lang="it-IT" altLang="it-IT" dirty="0">
                <a:solidFill>
                  <a:srgbClr val="FF0000"/>
                </a:solidFill>
              </a:rPr>
              <a:t>(diagnosi, prevenzione, aderenza, follow-up, </a:t>
            </a:r>
            <a:r>
              <a:rPr lang="it-IT" altLang="it-IT" dirty="0" err="1">
                <a:solidFill>
                  <a:srgbClr val="FF0000"/>
                </a:solidFill>
              </a:rPr>
              <a:t>outcomes</a:t>
            </a:r>
            <a:r>
              <a:rPr lang="it-IT" altLang="it-IT" dirty="0" smtClean="0">
                <a:solidFill>
                  <a:srgbClr val="FF0000"/>
                </a:solidFill>
              </a:rPr>
              <a:t>, registrazione </a:t>
            </a:r>
            <a:r>
              <a:rPr lang="it-IT" altLang="it-IT" dirty="0">
                <a:solidFill>
                  <a:srgbClr val="FF0000"/>
                </a:solidFill>
              </a:rPr>
              <a:t>dati)</a:t>
            </a:r>
            <a:endParaRPr lang="it-IT" dirty="0">
              <a:solidFill>
                <a:srgbClr val="FF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84" y="1556792"/>
            <a:ext cx="8747953" cy="4743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535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76" y="913046"/>
            <a:ext cx="7438257" cy="5468267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3347864" y="-609"/>
            <a:ext cx="14350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altLang="it-IT" sz="4800" b="1" dirty="0" smtClean="0">
                <a:solidFill>
                  <a:srgbClr val="FF0000"/>
                </a:solidFill>
              </a:rPr>
              <a:t>D S </a:t>
            </a:r>
            <a:r>
              <a:rPr lang="it-IT" altLang="it-IT" sz="4800" b="1" dirty="0" err="1" smtClean="0">
                <a:solidFill>
                  <a:srgbClr val="FF0000"/>
                </a:solidFill>
              </a:rPr>
              <a:t>S</a:t>
            </a:r>
            <a:endParaRPr lang="it-IT" altLang="it-IT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521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18864" y="116632"/>
            <a:ext cx="8229600" cy="782960"/>
          </a:xfrm>
        </p:spPr>
        <p:txBody>
          <a:bodyPr>
            <a:noAutofit/>
          </a:bodyPr>
          <a:lstStyle/>
          <a:p>
            <a:r>
              <a:rPr lang="it-IT" sz="4800" b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Mille GPG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65154"/>
            <a:ext cx="7632848" cy="5329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tangolo 3"/>
          <p:cNvSpPr/>
          <p:nvPr/>
        </p:nvSpPr>
        <p:spPr>
          <a:xfrm>
            <a:off x="611560" y="3104792"/>
            <a:ext cx="7992888" cy="9002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2672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1136</Words>
  <Application>Microsoft Office PowerPoint</Application>
  <PresentationFormat>Presentazione su schermo (4:3)</PresentationFormat>
  <Paragraphs>661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25</vt:i4>
      </vt:variant>
    </vt:vector>
  </HeadingPairs>
  <TitlesOfParts>
    <vt:vector size="26" baseType="lpstr">
      <vt:lpstr>Tema di Office</vt:lpstr>
      <vt:lpstr>Diapositiva 1</vt:lpstr>
      <vt:lpstr>Diapositiva 2</vt:lpstr>
      <vt:lpstr>Diapositiva 3</vt:lpstr>
      <vt:lpstr>Cosa ha a disposizione la Medicina Generale</vt:lpstr>
      <vt:lpstr>Diapositiva 5</vt:lpstr>
      <vt:lpstr>Diapositiva 6</vt:lpstr>
      <vt:lpstr>Diapositiva 7</vt:lpstr>
      <vt:lpstr>Diapositiva 8</vt:lpstr>
      <vt:lpstr>Mille GPG</vt:lpstr>
      <vt:lpstr>Mille GPG</vt:lpstr>
      <vt:lpstr>Diapositiva 11</vt:lpstr>
      <vt:lpstr>Diapositiva 12</vt:lpstr>
      <vt:lpstr>Diapositiva 13</vt:lpstr>
      <vt:lpstr>Indicatori di processo: dati appaiati per medico</vt:lpstr>
      <vt:lpstr>Diapositiva 15</vt:lpstr>
      <vt:lpstr>Indicatori di salute nel 2013 e nel 2014 per il diabete: dati appaiati per assistito</vt:lpstr>
      <vt:lpstr>Indicatori di terapia nel totale degli assistiti con diabete: evoluzione temporale</vt:lpstr>
      <vt:lpstr>Diapositiva 18</vt:lpstr>
      <vt:lpstr>Come organizzarsi</vt:lpstr>
      <vt:lpstr>Diapositiva 20</vt:lpstr>
      <vt:lpstr>Diapositiva 21</vt:lpstr>
      <vt:lpstr>Diapositiva 22</vt:lpstr>
      <vt:lpstr>Diapositiva 23</vt:lpstr>
      <vt:lpstr>Diapositiva 24</vt:lpstr>
      <vt:lpstr>Diapositiva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User</dc:creator>
  <cp:lastModifiedBy>elena</cp:lastModifiedBy>
  <cp:revision>65</cp:revision>
  <dcterms:created xsi:type="dcterms:W3CDTF">2015-07-27T19:56:50Z</dcterms:created>
  <dcterms:modified xsi:type="dcterms:W3CDTF">2015-10-12T20:42:03Z</dcterms:modified>
</cp:coreProperties>
</file>