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xls" ContentType="application/vnd.ms-excel"/>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doc" ContentType="application/msword"/>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99" r:id="rId4"/>
  </p:sldMasterIdLst>
  <p:notesMasterIdLst>
    <p:notesMasterId r:id="rId274"/>
  </p:notesMasterIdLst>
  <p:sldIdLst>
    <p:sldId id="269" r:id="rId5"/>
    <p:sldId id="270" r:id="rId6"/>
    <p:sldId id="314" r:id="rId7"/>
    <p:sldId id="315" r:id="rId8"/>
    <p:sldId id="316" r:id="rId9"/>
    <p:sldId id="271" r:id="rId10"/>
    <p:sldId id="322" r:id="rId11"/>
    <p:sldId id="300" r:id="rId12"/>
    <p:sldId id="367" r:id="rId13"/>
    <p:sldId id="368" r:id="rId14"/>
    <p:sldId id="371" r:id="rId15"/>
    <p:sldId id="372" r:id="rId16"/>
    <p:sldId id="378" r:id="rId17"/>
    <p:sldId id="374" r:id="rId18"/>
    <p:sldId id="320" r:id="rId19"/>
    <p:sldId id="311" r:id="rId20"/>
    <p:sldId id="321" r:id="rId21"/>
    <p:sldId id="317" r:id="rId22"/>
    <p:sldId id="323" r:id="rId23"/>
    <p:sldId id="377" r:id="rId24"/>
    <p:sldId id="324" r:id="rId25"/>
    <p:sldId id="567" r:id="rId26"/>
    <p:sldId id="566" r:id="rId27"/>
    <p:sldId id="539" r:id="rId28"/>
    <p:sldId id="540" r:id="rId29"/>
    <p:sldId id="541" r:id="rId30"/>
    <p:sldId id="542" r:id="rId31"/>
    <p:sldId id="623" r:id="rId32"/>
    <p:sldId id="544" r:id="rId33"/>
    <p:sldId id="545" r:id="rId34"/>
    <p:sldId id="546" r:id="rId35"/>
    <p:sldId id="547" r:id="rId36"/>
    <p:sldId id="548" r:id="rId37"/>
    <p:sldId id="549" r:id="rId38"/>
    <p:sldId id="550" r:id="rId39"/>
    <p:sldId id="551" r:id="rId40"/>
    <p:sldId id="552" r:id="rId41"/>
    <p:sldId id="553" r:id="rId42"/>
    <p:sldId id="554" r:id="rId43"/>
    <p:sldId id="555" r:id="rId44"/>
    <p:sldId id="556" r:id="rId45"/>
    <p:sldId id="557" r:id="rId46"/>
    <p:sldId id="558" r:id="rId47"/>
    <p:sldId id="559" r:id="rId48"/>
    <p:sldId id="560" r:id="rId49"/>
    <p:sldId id="561" r:id="rId50"/>
    <p:sldId id="562" r:id="rId51"/>
    <p:sldId id="563" r:id="rId52"/>
    <p:sldId id="564" r:id="rId53"/>
    <p:sldId id="565" r:id="rId54"/>
    <p:sldId id="645" r:id="rId55"/>
    <p:sldId id="328" r:id="rId56"/>
    <p:sldId id="568" r:id="rId57"/>
    <p:sldId id="569" r:id="rId58"/>
    <p:sldId id="624" r:id="rId59"/>
    <p:sldId id="625" r:id="rId60"/>
    <p:sldId id="626" r:id="rId61"/>
    <p:sldId id="627" r:id="rId62"/>
    <p:sldId id="628" r:id="rId63"/>
    <p:sldId id="646" r:id="rId64"/>
    <p:sldId id="629" r:id="rId65"/>
    <p:sldId id="630" r:id="rId66"/>
    <p:sldId id="631" r:id="rId67"/>
    <p:sldId id="632" r:id="rId68"/>
    <p:sldId id="633" r:id="rId69"/>
    <p:sldId id="634" r:id="rId70"/>
    <p:sldId id="635" r:id="rId71"/>
    <p:sldId id="636" r:id="rId72"/>
    <p:sldId id="637" r:id="rId73"/>
    <p:sldId id="638" r:id="rId74"/>
    <p:sldId id="647" r:id="rId75"/>
    <p:sldId id="639" r:id="rId76"/>
    <p:sldId id="640" r:id="rId77"/>
    <p:sldId id="641" r:id="rId78"/>
    <p:sldId id="642" r:id="rId79"/>
    <p:sldId id="643" r:id="rId80"/>
    <p:sldId id="644" r:id="rId81"/>
    <p:sldId id="326" r:id="rId82"/>
    <p:sldId id="696" r:id="rId83"/>
    <p:sldId id="573" r:id="rId84"/>
    <p:sldId id="648" r:id="rId85"/>
    <p:sldId id="649" r:id="rId86"/>
    <p:sldId id="650" r:id="rId87"/>
    <p:sldId id="651" r:id="rId88"/>
    <p:sldId id="652" r:id="rId89"/>
    <p:sldId id="653" r:id="rId90"/>
    <p:sldId id="654" r:id="rId91"/>
    <p:sldId id="655" r:id="rId92"/>
    <p:sldId id="656" r:id="rId93"/>
    <p:sldId id="657" r:id="rId94"/>
    <p:sldId id="658" r:id="rId95"/>
    <p:sldId id="659" r:id="rId96"/>
    <p:sldId id="660" r:id="rId97"/>
    <p:sldId id="661" r:id="rId98"/>
    <p:sldId id="662" r:id="rId99"/>
    <p:sldId id="663" r:id="rId100"/>
    <p:sldId id="664" r:id="rId101"/>
    <p:sldId id="665" r:id="rId102"/>
    <p:sldId id="666" r:id="rId103"/>
    <p:sldId id="667" r:id="rId104"/>
    <p:sldId id="668" r:id="rId105"/>
    <p:sldId id="669" r:id="rId106"/>
    <p:sldId id="670" r:id="rId107"/>
    <p:sldId id="671" r:id="rId108"/>
    <p:sldId id="672" r:id="rId109"/>
    <p:sldId id="673" r:id="rId110"/>
    <p:sldId id="674" r:id="rId111"/>
    <p:sldId id="675" r:id="rId112"/>
    <p:sldId id="676" r:id="rId113"/>
    <p:sldId id="677" r:id="rId114"/>
    <p:sldId id="678" r:id="rId115"/>
    <p:sldId id="679" r:id="rId116"/>
    <p:sldId id="680" r:id="rId117"/>
    <p:sldId id="681" r:id="rId118"/>
    <p:sldId id="682" r:id="rId119"/>
    <p:sldId id="683" r:id="rId120"/>
    <p:sldId id="684" r:id="rId121"/>
    <p:sldId id="685" r:id="rId122"/>
    <p:sldId id="686" r:id="rId123"/>
    <p:sldId id="687" r:id="rId124"/>
    <p:sldId id="688" r:id="rId125"/>
    <p:sldId id="689" r:id="rId126"/>
    <p:sldId id="690" r:id="rId127"/>
    <p:sldId id="691" r:id="rId128"/>
    <p:sldId id="692" r:id="rId129"/>
    <p:sldId id="693" r:id="rId130"/>
    <p:sldId id="694" r:id="rId131"/>
    <p:sldId id="695" r:id="rId132"/>
    <p:sldId id="829" r:id="rId133"/>
    <p:sldId id="330" r:id="rId134"/>
    <p:sldId id="327" r:id="rId135"/>
    <p:sldId id="339" r:id="rId136"/>
    <p:sldId id="340" r:id="rId137"/>
    <p:sldId id="751" r:id="rId138"/>
    <p:sldId id="752" r:id="rId139"/>
    <p:sldId id="753" r:id="rId140"/>
    <p:sldId id="754" r:id="rId141"/>
    <p:sldId id="755" r:id="rId142"/>
    <p:sldId id="756" r:id="rId143"/>
    <p:sldId id="757" r:id="rId144"/>
    <p:sldId id="758" r:id="rId145"/>
    <p:sldId id="759" r:id="rId146"/>
    <p:sldId id="760" r:id="rId147"/>
    <p:sldId id="761" r:id="rId148"/>
    <p:sldId id="762" r:id="rId149"/>
    <p:sldId id="763" r:id="rId150"/>
    <p:sldId id="764" r:id="rId151"/>
    <p:sldId id="765" r:id="rId152"/>
    <p:sldId id="766" r:id="rId153"/>
    <p:sldId id="767" r:id="rId154"/>
    <p:sldId id="768" r:id="rId155"/>
    <p:sldId id="769" r:id="rId156"/>
    <p:sldId id="770" r:id="rId157"/>
    <p:sldId id="771" r:id="rId158"/>
    <p:sldId id="772" r:id="rId159"/>
    <p:sldId id="773" r:id="rId160"/>
    <p:sldId id="774" r:id="rId161"/>
    <p:sldId id="775" r:id="rId162"/>
    <p:sldId id="776" r:id="rId163"/>
    <p:sldId id="777" r:id="rId164"/>
    <p:sldId id="778" r:id="rId165"/>
    <p:sldId id="779" r:id="rId166"/>
    <p:sldId id="334" r:id="rId167"/>
    <p:sldId id="434" r:id="rId168"/>
    <p:sldId id="433" r:id="rId169"/>
    <p:sldId id="435" r:id="rId170"/>
    <p:sldId id="436" r:id="rId171"/>
    <p:sldId id="438" r:id="rId172"/>
    <p:sldId id="479" r:id="rId173"/>
    <p:sldId id="335" r:id="rId174"/>
    <p:sldId id="480" r:id="rId175"/>
    <p:sldId id="531" r:id="rId176"/>
    <p:sldId id="883" r:id="rId177"/>
    <p:sldId id="884" r:id="rId178"/>
    <p:sldId id="885" r:id="rId179"/>
    <p:sldId id="886" r:id="rId180"/>
    <p:sldId id="887" r:id="rId181"/>
    <p:sldId id="888" r:id="rId182"/>
    <p:sldId id="889" r:id="rId183"/>
    <p:sldId id="890" r:id="rId184"/>
    <p:sldId id="891" r:id="rId185"/>
    <p:sldId id="892" r:id="rId186"/>
    <p:sldId id="893" r:id="rId187"/>
    <p:sldId id="894" r:id="rId188"/>
    <p:sldId id="895" r:id="rId189"/>
    <p:sldId id="896" r:id="rId190"/>
    <p:sldId id="897" r:id="rId191"/>
    <p:sldId id="898" r:id="rId192"/>
    <p:sldId id="899" r:id="rId193"/>
    <p:sldId id="900" r:id="rId194"/>
    <p:sldId id="901" r:id="rId195"/>
    <p:sldId id="902" r:id="rId196"/>
    <p:sldId id="903" r:id="rId197"/>
    <p:sldId id="904" r:id="rId198"/>
    <p:sldId id="831" r:id="rId199"/>
    <p:sldId id="832" r:id="rId200"/>
    <p:sldId id="833" r:id="rId201"/>
    <p:sldId id="834" r:id="rId202"/>
    <p:sldId id="835" r:id="rId203"/>
    <p:sldId id="836" r:id="rId204"/>
    <p:sldId id="837" r:id="rId205"/>
    <p:sldId id="838" r:id="rId206"/>
    <p:sldId id="839" r:id="rId207"/>
    <p:sldId id="840" r:id="rId208"/>
    <p:sldId id="841" r:id="rId209"/>
    <p:sldId id="842" r:id="rId210"/>
    <p:sldId id="843" r:id="rId211"/>
    <p:sldId id="844" r:id="rId212"/>
    <p:sldId id="845" r:id="rId213"/>
    <p:sldId id="846" r:id="rId214"/>
    <p:sldId id="847" r:id="rId215"/>
    <p:sldId id="848" r:id="rId216"/>
    <p:sldId id="849" r:id="rId217"/>
    <p:sldId id="850" r:id="rId218"/>
    <p:sldId id="851" r:id="rId219"/>
    <p:sldId id="852" r:id="rId220"/>
    <p:sldId id="867" r:id="rId221"/>
    <p:sldId id="868" r:id="rId222"/>
    <p:sldId id="869" r:id="rId223"/>
    <p:sldId id="870" r:id="rId224"/>
    <p:sldId id="871" r:id="rId225"/>
    <p:sldId id="872" r:id="rId226"/>
    <p:sldId id="873" r:id="rId227"/>
    <p:sldId id="874" r:id="rId228"/>
    <p:sldId id="875" r:id="rId229"/>
    <p:sldId id="876" r:id="rId230"/>
    <p:sldId id="877" r:id="rId231"/>
    <p:sldId id="878" r:id="rId232"/>
    <p:sldId id="879" r:id="rId233"/>
    <p:sldId id="880" r:id="rId234"/>
    <p:sldId id="881" r:id="rId235"/>
    <p:sldId id="882" r:id="rId236"/>
    <p:sldId id="815" r:id="rId237"/>
    <p:sldId id="854" r:id="rId238"/>
    <p:sldId id="855" r:id="rId239"/>
    <p:sldId id="856" r:id="rId240"/>
    <p:sldId id="857" r:id="rId241"/>
    <p:sldId id="858" r:id="rId242"/>
    <p:sldId id="859" r:id="rId243"/>
    <p:sldId id="860" r:id="rId244"/>
    <p:sldId id="861" r:id="rId245"/>
    <p:sldId id="862" r:id="rId246"/>
    <p:sldId id="863" r:id="rId247"/>
    <p:sldId id="864" r:id="rId248"/>
    <p:sldId id="865" r:id="rId249"/>
    <p:sldId id="866" r:id="rId250"/>
    <p:sldId id="905" r:id="rId251"/>
    <p:sldId id="906" r:id="rId252"/>
    <p:sldId id="907" r:id="rId253"/>
    <p:sldId id="908" r:id="rId254"/>
    <p:sldId id="909" r:id="rId255"/>
    <p:sldId id="910" r:id="rId256"/>
    <p:sldId id="911" r:id="rId257"/>
    <p:sldId id="912" r:id="rId258"/>
    <p:sldId id="913" r:id="rId259"/>
    <p:sldId id="914" r:id="rId260"/>
    <p:sldId id="915" r:id="rId261"/>
    <p:sldId id="916" r:id="rId262"/>
    <p:sldId id="917" r:id="rId263"/>
    <p:sldId id="918" r:id="rId264"/>
    <p:sldId id="919" r:id="rId265"/>
    <p:sldId id="920" r:id="rId266"/>
    <p:sldId id="921" r:id="rId267"/>
    <p:sldId id="922" r:id="rId268"/>
    <p:sldId id="923" r:id="rId269"/>
    <p:sldId id="924" r:id="rId270"/>
    <p:sldId id="925" r:id="rId271"/>
    <p:sldId id="926" r:id="rId272"/>
    <p:sldId id="927" r:id="rId273"/>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245" autoAdjust="0"/>
    <p:restoredTop sz="94624" autoAdjust="0"/>
  </p:normalViewPr>
  <p:slideViewPr>
    <p:cSldViewPr>
      <p:cViewPr varScale="1">
        <p:scale>
          <a:sx n="70" d="100"/>
          <a:sy n="70" d="100"/>
        </p:scale>
        <p:origin x="-222" y="-90"/>
      </p:cViewPr>
      <p:guideLst>
        <p:guide orient="horz" pos="2160"/>
        <p:guide pos="2880"/>
      </p:guideLst>
    </p:cSldViewPr>
  </p:slideViewPr>
  <p:outlineViewPr>
    <p:cViewPr>
      <p:scale>
        <a:sx n="33" d="100"/>
        <a:sy n="33" d="100"/>
      </p:scale>
      <p:origin x="0" y="4956"/>
    </p:cViewPr>
  </p:outlineViewPr>
  <p:notesTextViewPr>
    <p:cViewPr>
      <p:scale>
        <a:sx n="100" d="100"/>
        <a:sy n="100" d="100"/>
      </p:scale>
      <p:origin x="0" y="0"/>
    </p:cViewPr>
  </p:notesTextViewPr>
  <p:sorterViewPr>
    <p:cViewPr varScale="1">
      <p:scale>
        <a:sx n="1" d="1"/>
        <a:sy n="1" d="1"/>
      </p:scale>
      <p:origin x="0" y="87348"/>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slide" Target="slides/slide166.xml"/><Relationship Id="rId191" Type="http://schemas.openxmlformats.org/officeDocument/2006/relationships/slide" Target="slides/slide187.xml"/><Relationship Id="rId205" Type="http://schemas.openxmlformats.org/officeDocument/2006/relationships/slide" Target="slides/slide201.xml"/><Relationship Id="rId226" Type="http://schemas.openxmlformats.org/officeDocument/2006/relationships/slide" Target="slides/slide222.xml"/><Relationship Id="rId247" Type="http://schemas.openxmlformats.org/officeDocument/2006/relationships/slide" Target="slides/slide243.xml"/><Relationship Id="rId107" Type="http://schemas.openxmlformats.org/officeDocument/2006/relationships/slide" Target="slides/slide103.xml"/><Relationship Id="rId268" Type="http://schemas.openxmlformats.org/officeDocument/2006/relationships/slide" Target="slides/slide264.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181" Type="http://schemas.openxmlformats.org/officeDocument/2006/relationships/slide" Target="slides/slide177.xml"/><Relationship Id="rId216" Type="http://schemas.openxmlformats.org/officeDocument/2006/relationships/slide" Target="slides/slide212.xml"/><Relationship Id="rId237" Type="http://schemas.openxmlformats.org/officeDocument/2006/relationships/slide" Target="slides/slide233.xml"/><Relationship Id="rId258" Type="http://schemas.openxmlformats.org/officeDocument/2006/relationships/slide" Target="slides/slide254.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slide" Target="slides/slide167.xml"/><Relationship Id="rId192" Type="http://schemas.openxmlformats.org/officeDocument/2006/relationships/slide" Target="slides/slide188.xml"/><Relationship Id="rId206" Type="http://schemas.openxmlformats.org/officeDocument/2006/relationships/slide" Target="slides/slide202.xml"/><Relationship Id="rId227" Type="http://schemas.openxmlformats.org/officeDocument/2006/relationships/slide" Target="slides/slide223.xml"/><Relationship Id="rId248" Type="http://schemas.openxmlformats.org/officeDocument/2006/relationships/slide" Target="slides/slide244.xml"/><Relationship Id="rId269" Type="http://schemas.openxmlformats.org/officeDocument/2006/relationships/slide" Target="slides/slide265.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182" Type="http://schemas.openxmlformats.org/officeDocument/2006/relationships/slide" Target="slides/slide178.xml"/><Relationship Id="rId217" Type="http://schemas.openxmlformats.org/officeDocument/2006/relationships/slide" Target="slides/slide213.xml"/><Relationship Id="rId6" Type="http://schemas.openxmlformats.org/officeDocument/2006/relationships/slide" Target="slides/slide2.xml"/><Relationship Id="rId238" Type="http://schemas.openxmlformats.org/officeDocument/2006/relationships/slide" Target="slides/slide234.xml"/><Relationship Id="rId259" Type="http://schemas.openxmlformats.org/officeDocument/2006/relationships/slide" Target="slides/slide255.xml"/><Relationship Id="rId23" Type="http://schemas.openxmlformats.org/officeDocument/2006/relationships/slide" Target="slides/slide19.xml"/><Relationship Id="rId119" Type="http://schemas.openxmlformats.org/officeDocument/2006/relationships/slide" Target="slides/slide115.xml"/><Relationship Id="rId270" Type="http://schemas.openxmlformats.org/officeDocument/2006/relationships/slide" Target="slides/slide266.xml"/><Relationship Id="rId44" Type="http://schemas.openxmlformats.org/officeDocument/2006/relationships/slide" Target="slides/slide40.xml"/><Relationship Id="rId65" Type="http://schemas.openxmlformats.org/officeDocument/2006/relationships/slide" Target="slides/slide61.xml"/><Relationship Id="rId86" Type="http://schemas.openxmlformats.org/officeDocument/2006/relationships/slide" Target="slides/slide82.xml"/><Relationship Id="rId130" Type="http://schemas.openxmlformats.org/officeDocument/2006/relationships/slide" Target="slides/slide126.xml"/><Relationship Id="rId151" Type="http://schemas.openxmlformats.org/officeDocument/2006/relationships/slide" Target="slides/slide147.xml"/><Relationship Id="rId172" Type="http://schemas.openxmlformats.org/officeDocument/2006/relationships/slide" Target="slides/slide168.xml"/><Relationship Id="rId193" Type="http://schemas.openxmlformats.org/officeDocument/2006/relationships/slide" Target="slides/slide189.xml"/><Relationship Id="rId202" Type="http://schemas.openxmlformats.org/officeDocument/2006/relationships/slide" Target="slides/slide198.xml"/><Relationship Id="rId207" Type="http://schemas.openxmlformats.org/officeDocument/2006/relationships/slide" Target="slides/slide203.xml"/><Relationship Id="rId223" Type="http://schemas.openxmlformats.org/officeDocument/2006/relationships/slide" Target="slides/slide219.xml"/><Relationship Id="rId228" Type="http://schemas.openxmlformats.org/officeDocument/2006/relationships/slide" Target="slides/slide224.xml"/><Relationship Id="rId244" Type="http://schemas.openxmlformats.org/officeDocument/2006/relationships/slide" Target="slides/slide240.xml"/><Relationship Id="rId249" Type="http://schemas.openxmlformats.org/officeDocument/2006/relationships/slide" Target="slides/slide24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260" Type="http://schemas.openxmlformats.org/officeDocument/2006/relationships/slide" Target="slides/slide256.xml"/><Relationship Id="rId265" Type="http://schemas.openxmlformats.org/officeDocument/2006/relationships/slide" Target="slides/slide261.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slide" Target="slides/slide184.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slide" Target="slides/slide158.xml"/><Relationship Id="rId183" Type="http://schemas.openxmlformats.org/officeDocument/2006/relationships/slide" Target="slides/slide179.xml"/><Relationship Id="rId213" Type="http://schemas.openxmlformats.org/officeDocument/2006/relationships/slide" Target="slides/slide209.xml"/><Relationship Id="rId218" Type="http://schemas.openxmlformats.org/officeDocument/2006/relationships/slide" Target="slides/slide214.xml"/><Relationship Id="rId234" Type="http://schemas.openxmlformats.org/officeDocument/2006/relationships/slide" Target="slides/slide230.xml"/><Relationship Id="rId239" Type="http://schemas.openxmlformats.org/officeDocument/2006/relationships/slide" Target="slides/slide235.xml"/><Relationship Id="rId2" Type="http://schemas.openxmlformats.org/officeDocument/2006/relationships/slideMaster" Target="slideMasters/slideMaster2.xml"/><Relationship Id="rId29" Type="http://schemas.openxmlformats.org/officeDocument/2006/relationships/slide" Target="slides/slide25.xml"/><Relationship Id="rId250" Type="http://schemas.openxmlformats.org/officeDocument/2006/relationships/slide" Target="slides/slide246.xml"/><Relationship Id="rId255" Type="http://schemas.openxmlformats.org/officeDocument/2006/relationships/slide" Target="slides/slide251.xml"/><Relationship Id="rId271" Type="http://schemas.openxmlformats.org/officeDocument/2006/relationships/slide" Target="slides/slide267.xml"/><Relationship Id="rId276" Type="http://schemas.openxmlformats.org/officeDocument/2006/relationships/viewProps" Target="viewProps.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73" Type="http://schemas.openxmlformats.org/officeDocument/2006/relationships/slide" Target="slides/slide169.xml"/><Relationship Id="rId194" Type="http://schemas.openxmlformats.org/officeDocument/2006/relationships/slide" Target="slides/slide190.xml"/><Relationship Id="rId199" Type="http://schemas.openxmlformats.org/officeDocument/2006/relationships/slide" Target="slides/slide195.xml"/><Relationship Id="rId203" Type="http://schemas.openxmlformats.org/officeDocument/2006/relationships/slide" Target="slides/slide199.xml"/><Relationship Id="rId208" Type="http://schemas.openxmlformats.org/officeDocument/2006/relationships/slide" Target="slides/slide204.xml"/><Relationship Id="rId229" Type="http://schemas.openxmlformats.org/officeDocument/2006/relationships/slide" Target="slides/slide225.xml"/><Relationship Id="rId19" Type="http://schemas.openxmlformats.org/officeDocument/2006/relationships/slide" Target="slides/slide15.xml"/><Relationship Id="rId224" Type="http://schemas.openxmlformats.org/officeDocument/2006/relationships/slide" Target="slides/slide220.xml"/><Relationship Id="rId240" Type="http://schemas.openxmlformats.org/officeDocument/2006/relationships/slide" Target="slides/slide236.xml"/><Relationship Id="rId245" Type="http://schemas.openxmlformats.org/officeDocument/2006/relationships/slide" Target="slides/slide241.xml"/><Relationship Id="rId261" Type="http://schemas.openxmlformats.org/officeDocument/2006/relationships/slide" Target="slides/slide257.xml"/><Relationship Id="rId266" Type="http://schemas.openxmlformats.org/officeDocument/2006/relationships/slide" Target="slides/slide262.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slide" Target="slides/slide180.xml"/><Relationship Id="rId189" Type="http://schemas.openxmlformats.org/officeDocument/2006/relationships/slide" Target="slides/slide185.xml"/><Relationship Id="rId219" Type="http://schemas.openxmlformats.org/officeDocument/2006/relationships/slide" Target="slides/slide215.xml"/><Relationship Id="rId3" Type="http://schemas.openxmlformats.org/officeDocument/2006/relationships/slideMaster" Target="slideMasters/slideMaster3.xml"/><Relationship Id="rId214" Type="http://schemas.openxmlformats.org/officeDocument/2006/relationships/slide" Target="slides/slide210.xml"/><Relationship Id="rId230" Type="http://schemas.openxmlformats.org/officeDocument/2006/relationships/slide" Target="slides/slide226.xml"/><Relationship Id="rId235" Type="http://schemas.openxmlformats.org/officeDocument/2006/relationships/slide" Target="slides/slide231.xml"/><Relationship Id="rId251" Type="http://schemas.openxmlformats.org/officeDocument/2006/relationships/slide" Target="slides/slide247.xml"/><Relationship Id="rId256" Type="http://schemas.openxmlformats.org/officeDocument/2006/relationships/slide" Target="slides/slide252.xml"/><Relationship Id="rId277" Type="http://schemas.openxmlformats.org/officeDocument/2006/relationships/theme" Target="theme/theme1.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72" Type="http://schemas.openxmlformats.org/officeDocument/2006/relationships/slide" Target="slides/slide268.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79" Type="http://schemas.openxmlformats.org/officeDocument/2006/relationships/slide" Target="slides/slide175.xml"/><Relationship Id="rId195" Type="http://schemas.openxmlformats.org/officeDocument/2006/relationships/slide" Target="slides/slide191.xml"/><Relationship Id="rId209" Type="http://schemas.openxmlformats.org/officeDocument/2006/relationships/slide" Target="slides/slide205.xml"/><Relationship Id="rId190" Type="http://schemas.openxmlformats.org/officeDocument/2006/relationships/slide" Target="slides/slide186.xml"/><Relationship Id="rId204" Type="http://schemas.openxmlformats.org/officeDocument/2006/relationships/slide" Target="slides/slide200.xml"/><Relationship Id="rId220" Type="http://schemas.openxmlformats.org/officeDocument/2006/relationships/slide" Target="slides/slide216.xml"/><Relationship Id="rId225" Type="http://schemas.openxmlformats.org/officeDocument/2006/relationships/slide" Target="slides/slide221.xml"/><Relationship Id="rId241" Type="http://schemas.openxmlformats.org/officeDocument/2006/relationships/slide" Target="slides/slide237.xml"/><Relationship Id="rId246" Type="http://schemas.openxmlformats.org/officeDocument/2006/relationships/slide" Target="slides/slide242.xml"/><Relationship Id="rId267" Type="http://schemas.openxmlformats.org/officeDocument/2006/relationships/slide" Target="slides/slide263.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262" Type="http://schemas.openxmlformats.org/officeDocument/2006/relationships/slide" Target="slides/slide258.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185" Type="http://schemas.openxmlformats.org/officeDocument/2006/relationships/slide" Target="slides/slide181.xml"/><Relationship Id="rId4" Type="http://schemas.openxmlformats.org/officeDocument/2006/relationships/slideMaster" Target="slideMasters/slideMaster4.xml"/><Relationship Id="rId9" Type="http://schemas.openxmlformats.org/officeDocument/2006/relationships/slide" Target="slides/slide5.xml"/><Relationship Id="rId180" Type="http://schemas.openxmlformats.org/officeDocument/2006/relationships/slide" Target="slides/slide176.xml"/><Relationship Id="rId210" Type="http://schemas.openxmlformats.org/officeDocument/2006/relationships/slide" Target="slides/slide206.xml"/><Relationship Id="rId215" Type="http://schemas.openxmlformats.org/officeDocument/2006/relationships/slide" Target="slides/slide211.xml"/><Relationship Id="rId236" Type="http://schemas.openxmlformats.org/officeDocument/2006/relationships/slide" Target="slides/slide232.xml"/><Relationship Id="rId257" Type="http://schemas.openxmlformats.org/officeDocument/2006/relationships/slide" Target="slides/slide253.xml"/><Relationship Id="rId278" Type="http://schemas.openxmlformats.org/officeDocument/2006/relationships/tableStyles" Target="tableStyles.xml"/><Relationship Id="rId26" Type="http://schemas.openxmlformats.org/officeDocument/2006/relationships/slide" Target="slides/slide22.xml"/><Relationship Id="rId231" Type="http://schemas.openxmlformats.org/officeDocument/2006/relationships/slide" Target="slides/slide227.xml"/><Relationship Id="rId252" Type="http://schemas.openxmlformats.org/officeDocument/2006/relationships/slide" Target="slides/slide248.xml"/><Relationship Id="rId273" Type="http://schemas.openxmlformats.org/officeDocument/2006/relationships/slide" Target="slides/slide269.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96" Type="http://schemas.openxmlformats.org/officeDocument/2006/relationships/slide" Target="slides/slide192.xml"/><Relationship Id="rId200" Type="http://schemas.openxmlformats.org/officeDocument/2006/relationships/slide" Target="slides/slide196.xml"/><Relationship Id="rId16" Type="http://schemas.openxmlformats.org/officeDocument/2006/relationships/slide" Target="slides/slide12.xml"/><Relationship Id="rId221" Type="http://schemas.openxmlformats.org/officeDocument/2006/relationships/slide" Target="slides/slide217.xml"/><Relationship Id="rId242" Type="http://schemas.openxmlformats.org/officeDocument/2006/relationships/slide" Target="slides/slide238.xml"/><Relationship Id="rId263" Type="http://schemas.openxmlformats.org/officeDocument/2006/relationships/slide" Target="slides/slide259.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186" Type="http://schemas.openxmlformats.org/officeDocument/2006/relationships/slide" Target="slides/slide182.xml"/><Relationship Id="rId211" Type="http://schemas.openxmlformats.org/officeDocument/2006/relationships/slide" Target="slides/slide207.xml"/><Relationship Id="rId232" Type="http://schemas.openxmlformats.org/officeDocument/2006/relationships/slide" Target="slides/slide228.xml"/><Relationship Id="rId253" Type="http://schemas.openxmlformats.org/officeDocument/2006/relationships/slide" Target="slides/slide249.xml"/><Relationship Id="rId274" Type="http://schemas.openxmlformats.org/officeDocument/2006/relationships/notesMaster" Target="notesMasters/notesMaster1.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slide" Target="slides/slide172.xml"/><Relationship Id="rId197" Type="http://schemas.openxmlformats.org/officeDocument/2006/relationships/slide" Target="slides/slide193.xml"/><Relationship Id="rId201" Type="http://schemas.openxmlformats.org/officeDocument/2006/relationships/slide" Target="slides/slide197.xml"/><Relationship Id="rId222" Type="http://schemas.openxmlformats.org/officeDocument/2006/relationships/slide" Target="slides/slide218.xml"/><Relationship Id="rId243" Type="http://schemas.openxmlformats.org/officeDocument/2006/relationships/slide" Target="slides/slide239.xml"/><Relationship Id="rId264" Type="http://schemas.openxmlformats.org/officeDocument/2006/relationships/slide" Target="slides/slide260.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87" Type="http://schemas.openxmlformats.org/officeDocument/2006/relationships/slide" Target="slides/slide183.xml"/><Relationship Id="rId1" Type="http://schemas.openxmlformats.org/officeDocument/2006/relationships/slideMaster" Target="slideMasters/slideMaster1.xml"/><Relationship Id="rId212" Type="http://schemas.openxmlformats.org/officeDocument/2006/relationships/slide" Target="slides/slide208.xml"/><Relationship Id="rId233" Type="http://schemas.openxmlformats.org/officeDocument/2006/relationships/slide" Target="slides/slide229.xml"/><Relationship Id="rId254" Type="http://schemas.openxmlformats.org/officeDocument/2006/relationships/slide" Target="slides/slide250.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275" Type="http://schemas.openxmlformats.org/officeDocument/2006/relationships/presProps" Target="presProps.xml"/><Relationship Id="rId60" Type="http://schemas.openxmlformats.org/officeDocument/2006/relationships/slide" Target="slides/slide56.xml"/><Relationship Id="rId81" Type="http://schemas.openxmlformats.org/officeDocument/2006/relationships/slide" Target="slides/slide77.xml"/><Relationship Id="rId135" Type="http://schemas.openxmlformats.org/officeDocument/2006/relationships/slide" Target="slides/slide131.xml"/><Relationship Id="rId156" Type="http://schemas.openxmlformats.org/officeDocument/2006/relationships/slide" Target="slides/slide152.xml"/><Relationship Id="rId177" Type="http://schemas.openxmlformats.org/officeDocument/2006/relationships/slide" Target="slides/slide173.xml"/><Relationship Id="rId198" Type="http://schemas.openxmlformats.org/officeDocument/2006/relationships/slide" Target="slides/slide19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2.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74.wmf"/><Relationship Id="rId2" Type="http://schemas.openxmlformats.org/officeDocument/2006/relationships/image" Target="../media/image73.wmf"/><Relationship Id="rId1" Type="http://schemas.openxmlformats.org/officeDocument/2006/relationships/image" Target="../media/image7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4.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18.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33.png"/></Relationships>
</file>

<file path=ppt/drawings/_rels/vmlDrawing6.v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image" Target="../media/image135.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38.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6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4FC3263-E600-4878-9302-3B758A5E2778}" type="datetimeFigureOut">
              <a:rPr lang="it-IT" smtClean="0"/>
              <a:pPr/>
              <a:t>10/04/2014</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D2D57DA-4FE3-4997-B154-B6AB616FD6A0}" type="slidenum">
              <a:rPr lang="it-IT" smtClean="0"/>
              <a:pPr/>
              <a:t>‹N›</a:t>
            </a:fld>
            <a:endParaRPr lang="it-IT"/>
          </a:p>
        </p:txBody>
      </p:sp>
    </p:spTree>
    <p:extLst>
      <p:ext uri="{BB962C8B-B14F-4D97-AF65-F5344CB8AC3E}">
        <p14:creationId xmlns:p14="http://schemas.microsoft.com/office/powerpoint/2010/main" val="35208106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CD2D57DA-4FE3-4997-B154-B6AB616FD6A0}" type="slidenum">
              <a:rPr lang="it-IT" smtClean="0"/>
              <a:pPr/>
              <a:t>1</a:t>
            </a:fld>
            <a:endParaRPr lang="it-IT"/>
          </a:p>
        </p:txBody>
      </p:sp>
    </p:spTree>
    <p:extLst>
      <p:ext uri="{BB962C8B-B14F-4D97-AF65-F5344CB8AC3E}">
        <p14:creationId xmlns:p14="http://schemas.microsoft.com/office/powerpoint/2010/main" val="37949720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CD2D57DA-4FE3-4997-B154-B6AB616FD6A0}" type="slidenum">
              <a:rPr lang="it-IT" smtClean="0"/>
              <a:pPr/>
              <a:t>14</a:t>
            </a:fld>
            <a:endParaRPr lang="it-IT"/>
          </a:p>
        </p:txBody>
      </p:sp>
    </p:spTree>
    <p:extLst>
      <p:ext uri="{BB962C8B-B14F-4D97-AF65-F5344CB8AC3E}">
        <p14:creationId xmlns:p14="http://schemas.microsoft.com/office/powerpoint/2010/main" val="5066685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CD2D57DA-4FE3-4997-B154-B6AB616FD6A0}" type="slidenum">
              <a:rPr lang="it-IT" smtClean="0"/>
              <a:pPr/>
              <a:t>15</a:t>
            </a:fld>
            <a:endParaRPr lang="it-IT"/>
          </a:p>
        </p:txBody>
      </p:sp>
    </p:spTree>
    <p:extLst>
      <p:ext uri="{BB962C8B-B14F-4D97-AF65-F5344CB8AC3E}">
        <p14:creationId xmlns:p14="http://schemas.microsoft.com/office/powerpoint/2010/main" val="32297272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CD2D57DA-4FE3-4997-B154-B6AB616FD6A0}" type="slidenum">
              <a:rPr lang="it-IT" smtClean="0"/>
              <a:pPr/>
              <a:t>16</a:t>
            </a:fld>
            <a:endParaRPr lang="it-IT"/>
          </a:p>
        </p:txBody>
      </p:sp>
    </p:spTree>
    <p:extLst>
      <p:ext uri="{BB962C8B-B14F-4D97-AF65-F5344CB8AC3E}">
        <p14:creationId xmlns:p14="http://schemas.microsoft.com/office/powerpoint/2010/main" val="4516588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CD2D57DA-4FE3-4997-B154-B6AB616FD6A0}" type="slidenum">
              <a:rPr lang="it-IT" smtClean="0"/>
              <a:pPr/>
              <a:t>17</a:t>
            </a:fld>
            <a:endParaRPr lang="it-IT"/>
          </a:p>
        </p:txBody>
      </p:sp>
    </p:spTree>
    <p:extLst>
      <p:ext uri="{BB962C8B-B14F-4D97-AF65-F5344CB8AC3E}">
        <p14:creationId xmlns:p14="http://schemas.microsoft.com/office/powerpoint/2010/main" val="9194484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CD2D57DA-4FE3-4997-B154-B6AB616FD6A0}" type="slidenum">
              <a:rPr lang="it-IT" smtClean="0"/>
              <a:pPr/>
              <a:t>18</a:t>
            </a:fld>
            <a:endParaRPr lang="it-IT"/>
          </a:p>
        </p:txBody>
      </p:sp>
    </p:spTree>
    <p:extLst>
      <p:ext uri="{BB962C8B-B14F-4D97-AF65-F5344CB8AC3E}">
        <p14:creationId xmlns:p14="http://schemas.microsoft.com/office/powerpoint/2010/main" val="22133729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CD2D57DA-4FE3-4997-B154-B6AB616FD6A0}" type="slidenum">
              <a:rPr lang="it-IT" smtClean="0"/>
              <a:pPr/>
              <a:t>19</a:t>
            </a:fld>
            <a:endParaRPr lang="it-IT"/>
          </a:p>
        </p:txBody>
      </p:sp>
    </p:spTree>
    <p:extLst>
      <p:ext uri="{BB962C8B-B14F-4D97-AF65-F5344CB8AC3E}">
        <p14:creationId xmlns:p14="http://schemas.microsoft.com/office/powerpoint/2010/main" val="2955252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CD2D57DA-4FE3-4997-B154-B6AB616FD6A0}" type="slidenum">
              <a:rPr lang="it-IT" smtClean="0"/>
              <a:pPr/>
              <a:t>21</a:t>
            </a:fld>
            <a:endParaRPr lang="it-IT"/>
          </a:p>
        </p:txBody>
      </p:sp>
    </p:spTree>
    <p:extLst>
      <p:ext uri="{BB962C8B-B14F-4D97-AF65-F5344CB8AC3E}">
        <p14:creationId xmlns:p14="http://schemas.microsoft.com/office/powerpoint/2010/main" val="9529826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Sensibilità 93% e specificità</a:t>
            </a:r>
            <a:r>
              <a:rPr lang="it-IT" baseline="0" dirty="0" smtClean="0"/>
              <a:t> 91% rispetto ad altre </a:t>
            </a:r>
            <a:r>
              <a:rPr lang="it-IT" baseline="0" dirty="0" err="1" smtClean="0"/>
              <a:t>vasculiti</a:t>
            </a:r>
            <a:endParaRPr lang="it-IT" baseline="0" dirty="0" smtClean="0"/>
          </a:p>
          <a:p>
            <a:r>
              <a:rPr lang="it-IT" baseline="0" dirty="0" smtClean="0"/>
              <a:t>La figura mostra infiltrato granulomatoso e con cellule multinucleate alla giunzione intima-media di a. temporale</a:t>
            </a:r>
            <a:endParaRPr lang="it-IT" dirty="0"/>
          </a:p>
        </p:txBody>
      </p:sp>
      <p:sp>
        <p:nvSpPr>
          <p:cNvPr id="4" name="Segnaposto numero diapositiva 3"/>
          <p:cNvSpPr>
            <a:spLocks noGrp="1"/>
          </p:cNvSpPr>
          <p:nvPr>
            <p:ph type="sldNum" sz="quarter" idx="10"/>
          </p:nvPr>
        </p:nvSpPr>
        <p:spPr/>
        <p:txBody>
          <a:bodyPr/>
          <a:lstStyle/>
          <a:p>
            <a:fld id="{E9A92850-9C87-45C6-ABB7-F59525EF13E9}" type="slidenum">
              <a:rPr lang="it-IT" smtClean="0"/>
              <a:pPr/>
              <a:t>28</a:t>
            </a:fld>
            <a:endParaRPr lang="it-IT"/>
          </a:p>
        </p:txBody>
      </p:sp>
    </p:spTree>
    <p:extLst>
      <p:ext uri="{BB962C8B-B14F-4D97-AF65-F5344CB8AC3E}">
        <p14:creationId xmlns:p14="http://schemas.microsoft.com/office/powerpoint/2010/main" val="20026258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Un alone </a:t>
            </a:r>
            <a:r>
              <a:rPr lang="it-IT" dirty="0" err="1" smtClean="0"/>
              <a:t>ipoecoico</a:t>
            </a:r>
            <a:r>
              <a:rPr lang="it-IT" dirty="0" smtClean="0"/>
              <a:t> (scuro) intorno alla parete del vaso per edema infiammatorio della parte arteriosa</a:t>
            </a:r>
            <a:endParaRPr lang="it-IT" dirty="0"/>
          </a:p>
        </p:txBody>
      </p:sp>
      <p:sp>
        <p:nvSpPr>
          <p:cNvPr id="4" name="Segnaposto numero diapositiva 3"/>
          <p:cNvSpPr>
            <a:spLocks noGrp="1"/>
          </p:cNvSpPr>
          <p:nvPr>
            <p:ph type="sldNum" sz="quarter" idx="10"/>
          </p:nvPr>
        </p:nvSpPr>
        <p:spPr/>
        <p:txBody>
          <a:bodyPr/>
          <a:lstStyle/>
          <a:p>
            <a:fld id="{E9A92850-9C87-45C6-ABB7-F59525EF13E9}" type="slidenum">
              <a:rPr lang="it-IT" smtClean="0"/>
              <a:pPr/>
              <a:t>32</a:t>
            </a:fld>
            <a:endParaRPr lang="it-IT"/>
          </a:p>
        </p:txBody>
      </p:sp>
    </p:spTree>
    <p:extLst>
      <p:ext uri="{BB962C8B-B14F-4D97-AF65-F5344CB8AC3E}">
        <p14:creationId xmlns:p14="http://schemas.microsoft.com/office/powerpoint/2010/main" val="3067195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CD2D57DA-4FE3-4997-B154-B6AB616FD6A0}" type="slidenum">
              <a:rPr lang="it-IT" smtClean="0"/>
              <a:pPr/>
              <a:t>52</a:t>
            </a:fld>
            <a:endParaRPr lang="it-IT"/>
          </a:p>
        </p:txBody>
      </p:sp>
    </p:spTree>
    <p:extLst>
      <p:ext uri="{BB962C8B-B14F-4D97-AF65-F5344CB8AC3E}">
        <p14:creationId xmlns:p14="http://schemas.microsoft.com/office/powerpoint/2010/main" val="21493850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CD2D57DA-4FE3-4997-B154-B6AB616FD6A0}" type="slidenum">
              <a:rPr lang="it-IT" smtClean="0"/>
              <a:pPr/>
              <a:t>2</a:t>
            </a:fld>
            <a:endParaRPr lang="it-IT"/>
          </a:p>
        </p:txBody>
      </p:sp>
    </p:spTree>
    <p:extLst>
      <p:ext uri="{BB962C8B-B14F-4D97-AF65-F5344CB8AC3E}">
        <p14:creationId xmlns:p14="http://schemas.microsoft.com/office/powerpoint/2010/main" val="41153260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CD2D57DA-4FE3-4997-B154-B6AB616FD6A0}" type="slidenum">
              <a:rPr lang="it-IT" smtClean="0"/>
              <a:pPr/>
              <a:t>53</a:t>
            </a:fld>
            <a:endParaRPr lang="it-IT"/>
          </a:p>
        </p:txBody>
      </p:sp>
    </p:spTree>
    <p:extLst>
      <p:ext uri="{BB962C8B-B14F-4D97-AF65-F5344CB8AC3E}">
        <p14:creationId xmlns:p14="http://schemas.microsoft.com/office/powerpoint/2010/main" val="33932383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CD2D57DA-4FE3-4997-B154-B6AB616FD6A0}" type="slidenum">
              <a:rPr lang="it-IT" smtClean="0">
                <a:solidFill>
                  <a:prstClr val="black"/>
                </a:solidFill>
              </a:rPr>
              <a:pPr/>
              <a:t>54</a:t>
            </a:fld>
            <a:endParaRPr lang="it-IT">
              <a:solidFill>
                <a:prstClr val="black"/>
              </a:solidFill>
            </a:endParaRPr>
          </a:p>
        </p:txBody>
      </p:sp>
    </p:spTree>
    <p:extLst>
      <p:ext uri="{BB962C8B-B14F-4D97-AF65-F5344CB8AC3E}">
        <p14:creationId xmlns:p14="http://schemas.microsoft.com/office/powerpoint/2010/main" val="33128457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egnaposto immagine diapositiva 1"/>
          <p:cNvSpPr>
            <a:spLocks noGrp="1" noRot="1" noChangeAspect="1"/>
          </p:cNvSpPr>
          <p:nvPr>
            <p:ph type="sldImg"/>
          </p:nvPr>
        </p:nvSpPr>
        <p:spPr bwMode="auto">
          <a:noFill/>
          <a:ln>
            <a:solidFill>
              <a:srgbClr val="000000"/>
            </a:solidFill>
            <a:miter lim="800000"/>
            <a:headEnd/>
            <a:tailEnd/>
          </a:ln>
        </p:spPr>
      </p:sp>
      <p:sp>
        <p:nvSpPr>
          <p:cNvPr id="69634"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it-IT" smtClean="0"/>
          </a:p>
        </p:txBody>
      </p:sp>
      <p:sp>
        <p:nvSpPr>
          <p:cNvPr id="69635"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1711CC8-E574-45F5-8870-62224F704212}" type="slidenum">
              <a:rPr lang="it-IT"/>
              <a:pPr fontAlgn="base">
                <a:spcBef>
                  <a:spcPct val="0"/>
                </a:spcBef>
                <a:spcAft>
                  <a:spcPct val="0"/>
                </a:spcAft>
              </a:pPr>
              <a:t>55</a:t>
            </a:fld>
            <a:endParaRPr lang="it-IT"/>
          </a:p>
        </p:txBody>
      </p:sp>
    </p:spTree>
    <p:extLst>
      <p:ext uri="{BB962C8B-B14F-4D97-AF65-F5344CB8AC3E}">
        <p14:creationId xmlns:p14="http://schemas.microsoft.com/office/powerpoint/2010/main" val="41850209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Segnaposto immagine diapositiva 1"/>
          <p:cNvSpPr>
            <a:spLocks noGrp="1" noRot="1" noChangeAspect="1"/>
          </p:cNvSpPr>
          <p:nvPr>
            <p:ph type="sldImg"/>
          </p:nvPr>
        </p:nvSpPr>
        <p:spPr bwMode="auto">
          <a:noFill/>
          <a:ln>
            <a:solidFill>
              <a:srgbClr val="000000"/>
            </a:solidFill>
            <a:miter lim="800000"/>
            <a:headEnd/>
            <a:tailEnd/>
          </a:ln>
        </p:spPr>
      </p:sp>
      <p:sp>
        <p:nvSpPr>
          <p:cNvPr id="87042"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it-IT" smtClean="0"/>
          </a:p>
        </p:txBody>
      </p:sp>
      <p:sp>
        <p:nvSpPr>
          <p:cNvPr id="87043"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6B2A11B-5624-4820-9126-55945DC59667}" type="slidenum">
              <a:rPr lang="it-IT"/>
              <a:pPr fontAlgn="base">
                <a:spcBef>
                  <a:spcPct val="0"/>
                </a:spcBef>
                <a:spcAft>
                  <a:spcPct val="0"/>
                </a:spcAft>
              </a:pPr>
              <a:t>61</a:t>
            </a:fld>
            <a:endParaRPr lang="it-IT"/>
          </a:p>
        </p:txBody>
      </p:sp>
    </p:spTree>
    <p:extLst>
      <p:ext uri="{BB962C8B-B14F-4D97-AF65-F5344CB8AC3E}">
        <p14:creationId xmlns:p14="http://schemas.microsoft.com/office/powerpoint/2010/main" val="24874138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Segnaposto immagine diapositiva 1"/>
          <p:cNvSpPr>
            <a:spLocks noGrp="1" noRot="1" noChangeAspect="1"/>
          </p:cNvSpPr>
          <p:nvPr>
            <p:ph type="sldImg"/>
          </p:nvPr>
        </p:nvSpPr>
        <p:spPr bwMode="auto">
          <a:noFill/>
          <a:ln>
            <a:solidFill>
              <a:srgbClr val="000000"/>
            </a:solidFill>
            <a:miter lim="800000"/>
            <a:headEnd/>
            <a:tailEnd/>
          </a:ln>
        </p:spPr>
      </p:sp>
      <p:sp>
        <p:nvSpPr>
          <p:cNvPr id="87042"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it-IT" smtClean="0"/>
          </a:p>
        </p:txBody>
      </p:sp>
      <p:sp>
        <p:nvSpPr>
          <p:cNvPr id="87043"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6B2A11B-5624-4820-9126-55945DC59667}" type="slidenum">
              <a:rPr lang="it-IT"/>
              <a:pPr fontAlgn="base">
                <a:spcBef>
                  <a:spcPct val="0"/>
                </a:spcBef>
                <a:spcAft>
                  <a:spcPct val="0"/>
                </a:spcAft>
              </a:pPr>
              <a:t>72</a:t>
            </a:fld>
            <a:endParaRPr lang="it-IT"/>
          </a:p>
        </p:txBody>
      </p:sp>
    </p:spTree>
    <p:extLst>
      <p:ext uri="{BB962C8B-B14F-4D97-AF65-F5344CB8AC3E}">
        <p14:creationId xmlns:p14="http://schemas.microsoft.com/office/powerpoint/2010/main" val="35198195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CD2D57DA-4FE3-4997-B154-B6AB616FD6A0}" type="slidenum">
              <a:rPr lang="it-IT" smtClean="0"/>
              <a:pPr/>
              <a:t>78</a:t>
            </a:fld>
            <a:endParaRPr lang="it-IT"/>
          </a:p>
        </p:txBody>
      </p:sp>
    </p:spTree>
    <p:extLst>
      <p:ext uri="{BB962C8B-B14F-4D97-AF65-F5344CB8AC3E}">
        <p14:creationId xmlns:p14="http://schemas.microsoft.com/office/powerpoint/2010/main" val="22139937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Luisa</a:t>
            </a:r>
            <a:r>
              <a:rPr lang="it-IT" baseline="0" dirty="0" smtClean="0"/>
              <a:t> ha un diabete mellito Scompensato (?)</a:t>
            </a:r>
            <a:endParaRPr lang="it-IT" dirty="0"/>
          </a:p>
        </p:txBody>
      </p:sp>
      <p:sp>
        <p:nvSpPr>
          <p:cNvPr id="4" name="Segnaposto numero diapositiva 3"/>
          <p:cNvSpPr>
            <a:spLocks noGrp="1"/>
          </p:cNvSpPr>
          <p:nvPr>
            <p:ph type="sldNum" sz="quarter" idx="10"/>
          </p:nvPr>
        </p:nvSpPr>
        <p:spPr/>
        <p:txBody>
          <a:bodyPr/>
          <a:lstStyle/>
          <a:p>
            <a:fld id="{FB9E5294-0408-4063-9ED8-EC1BBB161869}" type="slidenum">
              <a:rPr lang="it-IT" smtClean="0"/>
              <a:pPr/>
              <a:t>79</a:t>
            </a:fld>
            <a:endParaRPr lang="it-IT" dirty="0"/>
          </a:p>
        </p:txBody>
      </p:sp>
    </p:spTree>
    <p:extLst>
      <p:ext uri="{BB962C8B-B14F-4D97-AF65-F5344CB8AC3E}">
        <p14:creationId xmlns:p14="http://schemas.microsoft.com/office/powerpoint/2010/main" val="9317551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CD2D57DA-4FE3-4997-B154-B6AB616FD6A0}" type="slidenum">
              <a:rPr lang="it-IT" smtClean="0"/>
              <a:pPr/>
              <a:t>80</a:t>
            </a:fld>
            <a:endParaRPr lang="it-IT"/>
          </a:p>
        </p:txBody>
      </p:sp>
    </p:spTree>
    <p:extLst>
      <p:ext uri="{BB962C8B-B14F-4D97-AF65-F5344CB8AC3E}">
        <p14:creationId xmlns:p14="http://schemas.microsoft.com/office/powerpoint/2010/main" val="4401033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Luisa</a:t>
            </a:r>
            <a:r>
              <a:rPr lang="it-IT" baseline="0" dirty="0" smtClean="0"/>
              <a:t> ha un diabete mellito Scompensato (?)</a:t>
            </a:r>
            <a:endParaRPr lang="it-IT" dirty="0"/>
          </a:p>
        </p:txBody>
      </p:sp>
      <p:sp>
        <p:nvSpPr>
          <p:cNvPr id="4" name="Segnaposto numero diapositiva 3"/>
          <p:cNvSpPr>
            <a:spLocks noGrp="1"/>
          </p:cNvSpPr>
          <p:nvPr>
            <p:ph type="sldNum" sz="quarter" idx="10"/>
          </p:nvPr>
        </p:nvSpPr>
        <p:spPr/>
        <p:txBody>
          <a:bodyPr/>
          <a:lstStyle/>
          <a:p>
            <a:fld id="{FB9E5294-0408-4063-9ED8-EC1BBB161869}" type="slidenum">
              <a:rPr lang="it-IT" smtClean="0"/>
              <a:pPr/>
              <a:t>81</a:t>
            </a:fld>
            <a:endParaRPr lang="it-IT" dirty="0"/>
          </a:p>
        </p:txBody>
      </p:sp>
    </p:spTree>
    <p:extLst>
      <p:ext uri="{BB962C8B-B14F-4D97-AF65-F5344CB8AC3E}">
        <p14:creationId xmlns:p14="http://schemas.microsoft.com/office/powerpoint/2010/main" val="26738579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Luisa</a:t>
            </a:r>
            <a:r>
              <a:rPr lang="it-IT" baseline="0" dirty="0" smtClean="0"/>
              <a:t> ha un diabete mellito Scompensato (?)</a:t>
            </a:r>
            <a:endParaRPr lang="it-IT" dirty="0"/>
          </a:p>
        </p:txBody>
      </p:sp>
      <p:sp>
        <p:nvSpPr>
          <p:cNvPr id="4" name="Segnaposto numero diapositiva 3"/>
          <p:cNvSpPr>
            <a:spLocks noGrp="1"/>
          </p:cNvSpPr>
          <p:nvPr>
            <p:ph type="sldNum" sz="quarter" idx="10"/>
          </p:nvPr>
        </p:nvSpPr>
        <p:spPr/>
        <p:txBody>
          <a:bodyPr/>
          <a:lstStyle/>
          <a:p>
            <a:fld id="{FB9E5294-0408-4063-9ED8-EC1BBB161869}" type="slidenum">
              <a:rPr lang="it-IT" smtClean="0"/>
              <a:pPr/>
              <a:t>82</a:t>
            </a:fld>
            <a:endParaRPr lang="it-IT" dirty="0"/>
          </a:p>
        </p:txBody>
      </p:sp>
    </p:spTree>
    <p:extLst>
      <p:ext uri="{BB962C8B-B14F-4D97-AF65-F5344CB8AC3E}">
        <p14:creationId xmlns:p14="http://schemas.microsoft.com/office/powerpoint/2010/main" val="41817474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CD2D57DA-4FE3-4997-B154-B6AB616FD6A0}" type="slidenum">
              <a:rPr lang="it-IT" smtClean="0"/>
              <a:pPr/>
              <a:t>3</a:t>
            </a:fld>
            <a:endParaRPr lang="it-IT"/>
          </a:p>
        </p:txBody>
      </p:sp>
    </p:spTree>
    <p:extLst>
      <p:ext uri="{BB962C8B-B14F-4D97-AF65-F5344CB8AC3E}">
        <p14:creationId xmlns:p14="http://schemas.microsoft.com/office/powerpoint/2010/main" val="6500762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53251" name="Segnaposto note 2"/>
          <p:cNvSpPr>
            <a:spLocks noGrp="1"/>
          </p:cNvSpPr>
          <p:nvPr>
            <p:ph type="body" idx="1"/>
          </p:nvPr>
        </p:nvSpPr>
        <p:spPr bwMode="auto">
          <a:noFill/>
        </p:spPr>
        <p:txBody>
          <a:bodyPr/>
          <a:lstStyle/>
          <a:p>
            <a:pPr eaLnBrk="1" hangingPunct="1"/>
            <a:r>
              <a:rPr lang="it-IT" noProof="0" dirty="0" smtClean="0"/>
              <a:t>Cosa</a:t>
            </a:r>
            <a:r>
              <a:rPr lang="it-IT" dirty="0" smtClean="0"/>
              <a:t> dicono le Linee Guida</a:t>
            </a:r>
          </a:p>
        </p:txBody>
      </p:sp>
      <p:sp>
        <p:nvSpPr>
          <p:cNvPr id="4" name="Segnaposto numero diapositiva 3"/>
          <p:cNvSpPr txBox="1">
            <a:spLocks noGrp="1"/>
          </p:cNvSpPr>
          <p:nvPr/>
        </p:nvSpPr>
        <p:spPr>
          <a:xfrm>
            <a:off x="3884613" y="8685213"/>
            <a:ext cx="2971800" cy="457200"/>
          </a:xfrm>
          <a:prstGeom prst="rect">
            <a:avLst/>
          </a:prstGeom>
          <a:noFill/>
        </p:spPr>
        <p:txBody>
          <a:bodyPr anchor="b"/>
          <a:lstStyle/>
          <a:p>
            <a:pPr algn="r" defTabSz="914400">
              <a:defRPr/>
            </a:pPr>
            <a:fld id="{EC113DDA-E08E-4B56-9CEF-6C3CF8BEE472}" type="slidenum">
              <a:rPr lang="it-IT" sz="1200">
                <a:solidFill>
                  <a:prstClr val="black"/>
                </a:solidFill>
                <a:latin typeface="Calibri"/>
                <a:cs typeface="Arial" pitchFamily="34" charset="0"/>
              </a:rPr>
              <a:pPr algn="r" defTabSz="914400">
                <a:defRPr/>
              </a:pPr>
              <a:t>85</a:t>
            </a:fld>
            <a:endParaRPr lang="it-IT" sz="1200">
              <a:solidFill>
                <a:prstClr val="black"/>
              </a:solidFill>
              <a:latin typeface="Calibri"/>
              <a:cs typeface="Arial" pitchFamily="34" charset="0"/>
            </a:endParaRPr>
          </a:p>
        </p:txBody>
      </p:sp>
    </p:spTree>
    <p:extLst>
      <p:ext uri="{BB962C8B-B14F-4D97-AF65-F5344CB8AC3E}">
        <p14:creationId xmlns:p14="http://schemas.microsoft.com/office/powerpoint/2010/main" val="12388941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109571"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it-IT" noProof="0" dirty="0" smtClean="0"/>
              <a:t>Sono sempre da raggiungere?</a:t>
            </a:r>
          </a:p>
        </p:txBody>
      </p:sp>
      <p:sp>
        <p:nvSpPr>
          <p:cNvPr id="4" name="Segnaposto numero diapositiva 3"/>
          <p:cNvSpPr txBox="1">
            <a:spLocks noGrp="1"/>
          </p:cNvSpPr>
          <p:nvPr/>
        </p:nvSpPr>
        <p:spPr>
          <a:xfrm>
            <a:off x="3884613" y="8685213"/>
            <a:ext cx="2971800" cy="457200"/>
          </a:xfrm>
          <a:prstGeom prst="rect">
            <a:avLst/>
          </a:prstGeom>
          <a:noFill/>
        </p:spPr>
        <p:txBody>
          <a:bodyPr anchor="b"/>
          <a:lstStyle/>
          <a:p>
            <a:pPr algn="r" fontAlgn="auto">
              <a:spcBef>
                <a:spcPts val="0"/>
              </a:spcBef>
              <a:spcAft>
                <a:spcPts val="0"/>
              </a:spcAft>
              <a:defRPr/>
            </a:pPr>
            <a:fld id="{5AF09B22-2698-42E0-AA11-09BE36B712A6}" type="slidenum">
              <a:rPr lang="it-IT" sz="1200">
                <a:latin typeface="+mn-lt"/>
              </a:rPr>
              <a:pPr algn="r" fontAlgn="auto">
                <a:spcBef>
                  <a:spcPts val="0"/>
                </a:spcBef>
                <a:spcAft>
                  <a:spcPts val="0"/>
                </a:spcAft>
                <a:defRPr/>
              </a:pPr>
              <a:t>86</a:t>
            </a:fld>
            <a:endParaRPr lang="it-IT" sz="1200">
              <a:latin typeface="+mn-lt"/>
            </a:endParaRPr>
          </a:p>
        </p:txBody>
      </p:sp>
    </p:spTree>
    <p:extLst>
      <p:ext uri="{BB962C8B-B14F-4D97-AF65-F5344CB8AC3E}">
        <p14:creationId xmlns:p14="http://schemas.microsoft.com/office/powerpoint/2010/main" val="32154062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109571"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it-IT" noProof="0" dirty="0" smtClean="0"/>
              <a:t>Sono sempre da raggiungere?</a:t>
            </a:r>
          </a:p>
        </p:txBody>
      </p:sp>
      <p:sp>
        <p:nvSpPr>
          <p:cNvPr id="4" name="Segnaposto numero diapositiva 3"/>
          <p:cNvSpPr txBox="1">
            <a:spLocks noGrp="1"/>
          </p:cNvSpPr>
          <p:nvPr/>
        </p:nvSpPr>
        <p:spPr>
          <a:xfrm>
            <a:off x="3884613" y="8685213"/>
            <a:ext cx="2971800" cy="457200"/>
          </a:xfrm>
          <a:prstGeom prst="rect">
            <a:avLst/>
          </a:prstGeom>
          <a:noFill/>
        </p:spPr>
        <p:txBody>
          <a:bodyPr anchor="b"/>
          <a:lstStyle/>
          <a:p>
            <a:pPr algn="r" fontAlgn="auto">
              <a:spcBef>
                <a:spcPts val="0"/>
              </a:spcBef>
              <a:spcAft>
                <a:spcPts val="0"/>
              </a:spcAft>
              <a:defRPr/>
            </a:pPr>
            <a:fld id="{5AF09B22-2698-42E0-AA11-09BE36B712A6}" type="slidenum">
              <a:rPr lang="it-IT" sz="1200">
                <a:latin typeface="+mn-lt"/>
              </a:rPr>
              <a:pPr algn="r" fontAlgn="auto">
                <a:spcBef>
                  <a:spcPts val="0"/>
                </a:spcBef>
                <a:spcAft>
                  <a:spcPts val="0"/>
                </a:spcAft>
                <a:defRPr/>
              </a:pPr>
              <a:t>87</a:t>
            </a:fld>
            <a:endParaRPr lang="it-IT" sz="1200">
              <a:latin typeface="+mn-lt"/>
            </a:endParaRPr>
          </a:p>
        </p:txBody>
      </p:sp>
    </p:spTree>
    <p:extLst>
      <p:ext uri="{BB962C8B-B14F-4D97-AF65-F5344CB8AC3E}">
        <p14:creationId xmlns:p14="http://schemas.microsoft.com/office/powerpoint/2010/main" val="25914582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111619"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it-IT" noProof="0" dirty="0" smtClean="0"/>
              <a:t>Cosa dicono Standard</a:t>
            </a:r>
          </a:p>
        </p:txBody>
      </p:sp>
      <p:sp>
        <p:nvSpPr>
          <p:cNvPr id="111620" name="Segnaposto numero diapositiva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2C3E4A08-B085-42B3-BBA9-85AA2629BAED}" type="slidenum">
              <a:rPr lang="it-IT" sz="1200">
                <a:solidFill>
                  <a:srgbClr val="000000"/>
                </a:solidFill>
                <a:latin typeface="Calibri" pitchFamily="34" charset="0"/>
                <a:cs typeface="Arial" pitchFamily="34" charset="0"/>
              </a:rPr>
              <a:pPr algn="r"/>
              <a:t>88</a:t>
            </a:fld>
            <a:endParaRPr lang="it-IT" sz="1200">
              <a:solidFill>
                <a:srgbClr val="000000"/>
              </a:solidFill>
              <a:latin typeface="Calibri" pitchFamily="34" charset="0"/>
              <a:cs typeface="Arial" pitchFamily="34" charset="0"/>
            </a:endParaRPr>
          </a:p>
        </p:txBody>
      </p:sp>
    </p:spTree>
    <p:extLst>
      <p:ext uri="{BB962C8B-B14F-4D97-AF65-F5344CB8AC3E}">
        <p14:creationId xmlns:p14="http://schemas.microsoft.com/office/powerpoint/2010/main" val="15850903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111619"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it-IT" noProof="0" dirty="0" smtClean="0"/>
              <a:t>Cosa dicono Standard</a:t>
            </a:r>
          </a:p>
        </p:txBody>
      </p:sp>
      <p:sp>
        <p:nvSpPr>
          <p:cNvPr id="111620" name="Segnaposto numero diapositiva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2C3E4A08-B085-42B3-BBA9-85AA2629BAED}" type="slidenum">
              <a:rPr lang="it-IT" sz="1200">
                <a:solidFill>
                  <a:srgbClr val="000000"/>
                </a:solidFill>
                <a:latin typeface="Calibri" pitchFamily="34" charset="0"/>
                <a:cs typeface="Arial" pitchFamily="34" charset="0"/>
              </a:rPr>
              <a:pPr algn="r"/>
              <a:t>89</a:t>
            </a:fld>
            <a:endParaRPr lang="it-IT" sz="1200">
              <a:solidFill>
                <a:srgbClr val="000000"/>
              </a:solidFill>
              <a:latin typeface="Calibri" pitchFamily="34" charset="0"/>
              <a:cs typeface="Arial" pitchFamily="34" charset="0"/>
            </a:endParaRPr>
          </a:p>
        </p:txBody>
      </p:sp>
    </p:spTree>
    <p:extLst>
      <p:ext uri="{BB962C8B-B14F-4D97-AF65-F5344CB8AC3E}">
        <p14:creationId xmlns:p14="http://schemas.microsoft.com/office/powerpoint/2010/main" val="21130536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111619"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it-IT" noProof="0" dirty="0" smtClean="0"/>
              <a:t>Cosa dicono Standard</a:t>
            </a:r>
          </a:p>
        </p:txBody>
      </p:sp>
      <p:sp>
        <p:nvSpPr>
          <p:cNvPr id="111620" name="Segnaposto numero diapositiva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2C3E4A08-B085-42B3-BBA9-85AA2629BAED}" type="slidenum">
              <a:rPr lang="it-IT" sz="1200">
                <a:solidFill>
                  <a:srgbClr val="000000"/>
                </a:solidFill>
                <a:latin typeface="Calibri" pitchFamily="34" charset="0"/>
                <a:cs typeface="Arial" pitchFamily="34" charset="0"/>
              </a:rPr>
              <a:pPr algn="r"/>
              <a:t>90</a:t>
            </a:fld>
            <a:endParaRPr lang="it-IT" sz="1200">
              <a:solidFill>
                <a:srgbClr val="000000"/>
              </a:solidFill>
              <a:latin typeface="Calibri" pitchFamily="34" charset="0"/>
              <a:cs typeface="Arial" pitchFamily="34" charset="0"/>
            </a:endParaRPr>
          </a:p>
        </p:txBody>
      </p:sp>
    </p:spTree>
    <p:extLst>
      <p:ext uri="{BB962C8B-B14F-4D97-AF65-F5344CB8AC3E}">
        <p14:creationId xmlns:p14="http://schemas.microsoft.com/office/powerpoint/2010/main" val="20152550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Luisa</a:t>
            </a:r>
            <a:r>
              <a:rPr lang="it-IT" baseline="0" dirty="0" smtClean="0"/>
              <a:t> ha un diabete mellito Scompensato (?)</a:t>
            </a:r>
            <a:endParaRPr lang="it-IT" dirty="0"/>
          </a:p>
        </p:txBody>
      </p:sp>
      <p:sp>
        <p:nvSpPr>
          <p:cNvPr id="4" name="Segnaposto numero diapositiva 3"/>
          <p:cNvSpPr>
            <a:spLocks noGrp="1"/>
          </p:cNvSpPr>
          <p:nvPr>
            <p:ph type="sldNum" sz="quarter" idx="10"/>
          </p:nvPr>
        </p:nvSpPr>
        <p:spPr/>
        <p:txBody>
          <a:bodyPr/>
          <a:lstStyle/>
          <a:p>
            <a:fld id="{FB9E5294-0408-4063-9ED8-EC1BBB161869}" type="slidenum">
              <a:rPr lang="it-IT" smtClean="0"/>
              <a:pPr/>
              <a:t>91</a:t>
            </a:fld>
            <a:endParaRPr lang="it-IT" dirty="0"/>
          </a:p>
        </p:txBody>
      </p:sp>
    </p:spTree>
    <p:extLst>
      <p:ext uri="{BB962C8B-B14F-4D97-AF65-F5344CB8AC3E}">
        <p14:creationId xmlns:p14="http://schemas.microsoft.com/office/powerpoint/2010/main" val="39576239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109571"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it-IT" noProof="0" dirty="0" smtClean="0"/>
              <a:t>Sono sempre da raggiungere?</a:t>
            </a:r>
          </a:p>
        </p:txBody>
      </p:sp>
      <p:sp>
        <p:nvSpPr>
          <p:cNvPr id="4" name="Segnaposto numero diapositiva 3"/>
          <p:cNvSpPr txBox="1">
            <a:spLocks noGrp="1"/>
          </p:cNvSpPr>
          <p:nvPr/>
        </p:nvSpPr>
        <p:spPr>
          <a:xfrm>
            <a:off x="3884613" y="8685213"/>
            <a:ext cx="2971800" cy="457200"/>
          </a:xfrm>
          <a:prstGeom prst="rect">
            <a:avLst/>
          </a:prstGeom>
          <a:noFill/>
        </p:spPr>
        <p:txBody>
          <a:bodyPr anchor="b"/>
          <a:lstStyle/>
          <a:p>
            <a:pPr algn="r" fontAlgn="auto">
              <a:spcBef>
                <a:spcPts val="0"/>
              </a:spcBef>
              <a:spcAft>
                <a:spcPts val="0"/>
              </a:spcAft>
              <a:defRPr/>
            </a:pPr>
            <a:fld id="{5AF09B22-2698-42E0-AA11-09BE36B712A6}" type="slidenum">
              <a:rPr lang="it-IT" sz="1200">
                <a:latin typeface="+mn-lt"/>
              </a:rPr>
              <a:pPr algn="r" fontAlgn="auto">
                <a:spcBef>
                  <a:spcPts val="0"/>
                </a:spcBef>
                <a:spcAft>
                  <a:spcPts val="0"/>
                </a:spcAft>
                <a:defRPr/>
              </a:pPr>
              <a:t>92</a:t>
            </a:fld>
            <a:endParaRPr lang="it-IT" sz="1200">
              <a:latin typeface="+mn-lt"/>
            </a:endParaRPr>
          </a:p>
        </p:txBody>
      </p:sp>
    </p:spTree>
    <p:extLst>
      <p:ext uri="{BB962C8B-B14F-4D97-AF65-F5344CB8AC3E}">
        <p14:creationId xmlns:p14="http://schemas.microsoft.com/office/powerpoint/2010/main" val="2969279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La</a:t>
            </a:r>
            <a:r>
              <a:rPr lang="it-IT" baseline="0" dirty="0" smtClean="0"/>
              <a:t> Terapia Attuale</a:t>
            </a:r>
            <a:endParaRPr lang="it-IT" dirty="0"/>
          </a:p>
        </p:txBody>
      </p:sp>
      <p:sp>
        <p:nvSpPr>
          <p:cNvPr id="4" name="Segnaposto numero diapositiva 3"/>
          <p:cNvSpPr>
            <a:spLocks noGrp="1"/>
          </p:cNvSpPr>
          <p:nvPr>
            <p:ph type="sldNum" sz="quarter" idx="10"/>
          </p:nvPr>
        </p:nvSpPr>
        <p:spPr/>
        <p:txBody>
          <a:bodyPr/>
          <a:lstStyle/>
          <a:p>
            <a:fld id="{CD2D57DA-4FE3-4997-B154-B6AB616FD6A0}" type="slidenum">
              <a:rPr lang="it-IT" smtClean="0"/>
              <a:pPr/>
              <a:t>94</a:t>
            </a:fld>
            <a:endParaRPr lang="it-IT"/>
          </a:p>
        </p:txBody>
      </p:sp>
    </p:spTree>
    <p:extLst>
      <p:ext uri="{BB962C8B-B14F-4D97-AF65-F5344CB8AC3E}">
        <p14:creationId xmlns:p14="http://schemas.microsoft.com/office/powerpoint/2010/main" val="17155004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16A91A8E-566A-CF40-B088-2778B4BC4E72}" type="slidenum">
              <a:rPr lang="it-IT">
                <a:solidFill>
                  <a:prstClr val="black"/>
                </a:solidFill>
                <a:cs typeface="ＭＳ Ｐゴシック" charset="0"/>
              </a:rPr>
              <a:pPr eaLnBrk="1" hangingPunct="1"/>
              <a:t>95</a:t>
            </a:fld>
            <a:endParaRPr lang="it-IT">
              <a:solidFill>
                <a:prstClr val="black"/>
              </a:solidFill>
              <a:cs typeface="ＭＳ Ｐゴシック" charset="0"/>
            </a:endParaRPr>
          </a:p>
        </p:txBody>
      </p:sp>
      <p:sp>
        <p:nvSpPr>
          <p:cNvPr id="56323" name="Rectangle 1026"/>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6324" name="Rectangle 1027"/>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Metformin is recommended as the first-line drug for type 2 diabetes by most International guidelines [1–5]. The preference for metformin over other available drugs is based on its efficacy on blood glucose control, tolerability, safety and low cost [1–5]. Furthermore, metformin has a favourable action on several risk factors, including lipids, body weight and blood pressure [6,7].</a:t>
            </a:r>
          </a:p>
          <a:p>
            <a:pPr eaLnBrk="1" hangingPunct="1">
              <a:spcBef>
                <a:spcPct val="0"/>
              </a:spcBef>
            </a:pPr>
            <a:endParaRPr lang="en-US">
              <a:latin typeface="Calibri" charset="0"/>
            </a:endParaRPr>
          </a:p>
          <a:p>
            <a:pPr eaLnBrk="1" hangingPunct="1">
              <a:spcBef>
                <a:spcPct val="0"/>
              </a:spcBef>
            </a:pPr>
            <a:r>
              <a:rPr lang="en-US">
                <a:latin typeface="Calibri" charset="0"/>
              </a:rPr>
              <a:t>Spesso studi con metformina hanno pz a basso rischio CV, con numero limitato di eventi</a:t>
            </a:r>
          </a:p>
          <a:p>
            <a:pPr eaLnBrk="1" hangingPunct="1">
              <a:spcBef>
                <a:spcPct val="0"/>
              </a:spcBef>
            </a:pPr>
            <a:endParaRPr lang="en-US">
              <a:latin typeface="Calibri" charset="0"/>
            </a:endParaRPr>
          </a:p>
          <a:p>
            <a:pPr eaLnBrk="1" hangingPunct="1">
              <a:spcBef>
                <a:spcPct val="0"/>
              </a:spcBef>
            </a:pPr>
            <a:r>
              <a:rPr lang="it-IT">
                <a:latin typeface="Calibri" charset="0"/>
              </a:rPr>
              <a:t>The </a:t>
            </a:r>
            <a:r>
              <a:rPr lang="en-US">
                <a:latin typeface="Calibri" charset="0"/>
              </a:rPr>
              <a:t>two available meta-analyses of trials withmetformin providing information on cardiovascular events [11,12] failed to detect any effect of the drug on cardiovascular morbidity and mortality. Both analyses were restricted to trials performed on type 2 diabetic patients, which is the only approved indication of metformin, and they did not include some recent trials, such as RECORD [13]. One of the two metaanalysis included also studies of short duration, which could have diluted the cardiovascular effects of the drug [11]. The other meta-analysis [12] assessed the effects of metformin only in monotherapy, excluding trials in which the dug was associated with other glucose-lowering agents; this eliminates the possible interference of co-treatment, but it restricts the applicability of results, considering that the large majority of metformin-treated patients are also receiving other glucose lowering </a:t>
            </a:r>
            <a:r>
              <a:rPr lang="it-IT">
                <a:latin typeface="Calibri" charset="0"/>
              </a:rPr>
              <a:t>therapies [14].</a:t>
            </a:r>
          </a:p>
        </p:txBody>
      </p:sp>
    </p:spTree>
    <p:extLst>
      <p:ext uri="{BB962C8B-B14F-4D97-AF65-F5344CB8AC3E}">
        <p14:creationId xmlns:p14="http://schemas.microsoft.com/office/powerpoint/2010/main" val="31572716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CD2D57DA-4FE3-4997-B154-B6AB616FD6A0}" type="slidenum">
              <a:rPr lang="it-IT" smtClean="0"/>
              <a:pPr/>
              <a:t>4</a:t>
            </a:fld>
            <a:endParaRPr lang="it-IT"/>
          </a:p>
        </p:txBody>
      </p:sp>
    </p:spTree>
    <p:extLst>
      <p:ext uri="{BB962C8B-B14F-4D97-AF65-F5344CB8AC3E}">
        <p14:creationId xmlns:p14="http://schemas.microsoft.com/office/powerpoint/2010/main" val="721030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0" name="Rectangle 2"/>
          <p:cNvSpPr>
            <a:spLocks noGrp="1" noRot="1" noChangeAspect="1" noTextEdit="1"/>
          </p:cNvSpPr>
          <p:nvPr>
            <p:ph type="sldImg"/>
          </p:nvPr>
        </p:nvSpPr>
        <p:spPr bwMode="auto">
          <a:noFill/>
          <a:ln>
            <a:solidFill>
              <a:srgbClr val="000000"/>
            </a:solidFill>
            <a:miter lim="800000"/>
            <a:headEnd/>
            <a:tailEnd/>
          </a:ln>
        </p:spPr>
      </p:sp>
      <p:sp>
        <p:nvSpPr>
          <p:cNvPr id="416771" name="Rectangle 3"/>
          <p:cNvSpPr>
            <a:spLocks noGrp="1"/>
          </p:cNvSpPr>
          <p:nvPr>
            <p:ph type="body" idx="1"/>
          </p:nvPr>
        </p:nvSpPr>
        <p:spPr bwMode="auto">
          <a:noFill/>
        </p:spPr>
        <p:txBody>
          <a:bodyPr/>
          <a:lstStyle/>
          <a:p>
            <a:r>
              <a:rPr lang="it-IT" smtClean="0">
                <a:latin typeface="Arial" charset="0"/>
              </a:rPr>
              <a:t>Da Trevisan</a:t>
            </a:r>
          </a:p>
        </p:txBody>
      </p:sp>
    </p:spTree>
    <p:extLst>
      <p:ext uri="{BB962C8B-B14F-4D97-AF65-F5344CB8AC3E}">
        <p14:creationId xmlns:p14="http://schemas.microsoft.com/office/powerpoint/2010/main" val="427474224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IRC classe 3A</a:t>
            </a:r>
            <a:endParaRPr lang="it-IT" dirty="0"/>
          </a:p>
        </p:txBody>
      </p:sp>
      <p:sp>
        <p:nvSpPr>
          <p:cNvPr id="4" name="Segnaposto numero diapositiva 3"/>
          <p:cNvSpPr>
            <a:spLocks noGrp="1"/>
          </p:cNvSpPr>
          <p:nvPr>
            <p:ph type="sldNum" sz="quarter" idx="10"/>
          </p:nvPr>
        </p:nvSpPr>
        <p:spPr/>
        <p:txBody>
          <a:bodyPr/>
          <a:lstStyle/>
          <a:p>
            <a:fld id="{FB9E5294-0408-4063-9ED8-EC1BBB161869}" type="slidenum">
              <a:rPr lang="it-IT" smtClean="0"/>
              <a:pPr/>
              <a:t>97</a:t>
            </a:fld>
            <a:endParaRPr lang="it-IT" dirty="0"/>
          </a:p>
        </p:txBody>
      </p:sp>
    </p:spTree>
    <p:extLst>
      <p:ext uri="{BB962C8B-B14F-4D97-AF65-F5344CB8AC3E}">
        <p14:creationId xmlns:p14="http://schemas.microsoft.com/office/powerpoint/2010/main" val="31774528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Luisa</a:t>
            </a:r>
            <a:r>
              <a:rPr lang="it-IT" baseline="0" dirty="0" smtClean="0"/>
              <a:t> ha un diabete mellito Scompensato (?)</a:t>
            </a:r>
            <a:endParaRPr lang="it-IT" dirty="0"/>
          </a:p>
        </p:txBody>
      </p:sp>
      <p:sp>
        <p:nvSpPr>
          <p:cNvPr id="4" name="Segnaposto numero diapositiva 3"/>
          <p:cNvSpPr>
            <a:spLocks noGrp="1"/>
          </p:cNvSpPr>
          <p:nvPr>
            <p:ph type="sldNum" sz="quarter" idx="10"/>
          </p:nvPr>
        </p:nvSpPr>
        <p:spPr/>
        <p:txBody>
          <a:bodyPr/>
          <a:lstStyle/>
          <a:p>
            <a:fld id="{FB9E5294-0408-4063-9ED8-EC1BBB161869}" type="slidenum">
              <a:rPr lang="it-IT" smtClean="0"/>
              <a:pPr/>
              <a:t>99</a:t>
            </a:fld>
            <a:endParaRPr lang="it-IT" dirty="0"/>
          </a:p>
        </p:txBody>
      </p:sp>
    </p:spTree>
    <p:extLst>
      <p:ext uri="{BB962C8B-B14F-4D97-AF65-F5344CB8AC3E}">
        <p14:creationId xmlns:p14="http://schemas.microsoft.com/office/powerpoint/2010/main" val="153512664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Fino a non molti anni fa quali erano i farmaci disponibili</a:t>
            </a:r>
            <a:endParaRPr lang="it-IT" dirty="0"/>
          </a:p>
        </p:txBody>
      </p:sp>
      <p:sp>
        <p:nvSpPr>
          <p:cNvPr id="4" name="Segnaposto numero diapositiva 3"/>
          <p:cNvSpPr>
            <a:spLocks noGrp="1"/>
          </p:cNvSpPr>
          <p:nvPr>
            <p:ph type="sldNum" sz="quarter" idx="10"/>
          </p:nvPr>
        </p:nvSpPr>
        <p:spPr/>
        <p:txBody>
          <a:bodyPr/>
          <a:lstStyle/>
          <a:p>
            <a:fld id="{FB9E5294-0408-4063-9ED8-EC1BBB161869}" type="slidenum">
              <a:rPr lang="it-IT" smtClean="0"/>
              <a:pPr/>
              <a:t>100</a:t>
            </a:fld>
            <a:endParaRPr lang="it-IT" dirty="0"/>
          </a:p>
        </p:txBody>
      </p:sp>
    </p:spTree>
    <p:extLst>
      <p:ext uri="{BB962C8B-B14F-4D97-AF65-F5344CB8AC3E}">
        <p14:creationId xmlns:p14="http://schemas.microsoft.com/office/powerpoint/2010/main" val="290335115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Con diversi meccanismi di azione</a:t>
            </a:r>
            <a:endParaRPr lang="it-IT" dirty="0"/>
          </a:p>
        </p:txBody>
      </p:sp>
      <p:sp>
        <p:nvSpPr>
          <p:cNvPr id="4" name="Segnaposto numero diapositiva 3"/>
          <p:cNvSpPr>
            <a:spLocks noGrp="1"/>
          </p:cNvSpPr>
          <p:nvPr>
            <p:ph type="sldNum" sz="quarter" idx="10"/>
          </p:nvPr>
        </p:nvSpPr>
        <p:spPr/>
        <p:txBody>
          <a:bodyPr/>
          <a:lstStyle/>
          <a:p>
            <a:fld id="{FB9E5294-0408-4063-9ED8-EC1BBB161869}" type="slidenum">
              <a:rPr lang="it-IT" smtClean="0"/>
              <a:pPr/>
              <a:t>101</a:t>
            </a:fld>
            <a:endParaRPr lang="it-IT" dirty="0"/>
          </a:p>
        </p:txBody>
      </p:sp>
    </p:spTree>
    <p:extLst>
      <p:ext uri="{BB962C8B-B14F-4D97-AF65-F5344CB8AC3E}">
        <p14:creationId xmlns:p14="http://schemas.microsoft.com/office/powerpoint/2010/main" val="205090018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82947" name="Segnaposto note 2"/>
          <p:cNvSpPr>
            <a:spLocks noGrp="1"/>
          </p:cNvSpPr>
          <p:nvPr>
            <p:ph type="body" idx="1"/>
          </p:nvPr>
        </p:nvSpPr>
        <p:spPr bwMode="auto">
          <a:noFill/>
        </p:spPr>
        <p:txBody>
          <a:bodyPr wrap="square" numCol="1" anchor="t" anchorCtr="0" compatLnSpc="1">
            <a:prstTxWarp prst="textNoShape">
              <a:avLst/>
            </a:prstTxWarp>
          </a:bodyPr>
          <a:lstStyle/>
          <a:p>
            <a:r>
              <a:rPr lang="it-IT" dirty="0" smtClean="0"/>
              <a:t>Con diverse</a:t>
            </a:r>
            <a:r>
              <a:rPr lang="it-IT" baseline="0" dirty="0" smtClean="0"/>
              <a:t> caratteristiche</a:t>
            </a:r>
            <a:endParaRPr lang="it-IT" dirty="0" smtClean="0"/>
          </a:p>
        </p:txBody>
      </p:sp>
      <p:sp>
        <p:nvSpPr>
          <p:cNvPr id="4" name="Segnaposto numero diapositiva 3"/>
          <p:cNvSpPr>
            <a:spLocks noGrp="1"/>
          </p:cNvSpPr>
          <p:nvPr>
            <p:ph type="sldNum" sz="quarter" idx="5"/>
          </p:nvPr>
        </p:nvSpPr>
        <p:spPr/>
        <p:txBody>
          <a:bodyPr/>
          <a:lstStyle/>
          <a:p>
            <a:pPr>
              <a:defRPr/>
            </a:pPr>
            <a:fld id="{300E3CEA-74EF-4AB0-AC9E-3F71CD546197}" type="slidenum">
              <a:rPr lang="en-GB" smtClean="0"/>
              <a:pPr>
                <a:defRPr/>
              </a:pPr>
              <a:t>102</a:t>
            </a:fld>
            <a:endParaRPr lang="en-GB"/>
          </a:p>
        </p:txBody>
      </p:sp>
    </p:spTree>
    <p:extLst>
      <p:ext uri="{BB962C8B-B14F-4D97-AF65-F5344CB8AC3E}">
        <p14:creationId xmlns:p14="http://schemas.microsoft.com/office/powerpoint/2010/main" val="427563924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Esame farmaci. Non particolari problemi</a:t>
            </a:r>
            <a:endParaRPr lang="it-IT" dirty="0"/>
          </a:p>
        </p:txBody>
      </p:sp>
      <p:sp>
        <p:nvSpPr>
          <p:cNvPr id="4" name="Segnaposto numero diapositiva 3"/>
          <p:cNvSpPr>
            <a:spLocks noGrp="1"/>
          </p:cNvSpPr>
          <p:nvPr>
            <p:ph type="sldNum" sz="quarter" idx="10"/>
          </p:nvPr>
        </p:nvSpPr>
        <p:spPr/>
        <p:txBody>
          <a:bodyPr/>
          <a:lstStyle/>
          <a:p>
            <a:fld id="{FB9E5294-0408-4063-9ED8-EC1BBB161869}" type="slidenum">
              <a:rPr lang="it-IT" smtClean="0"/>
              <a:pPr/>
              <a:t>103</a:t>
            </a:fld>
            <a:endParaRPr lang="it-IT" dirty="0"/>
          </a:p>
        </p:txBody>
      </p:sp>
    </p:spTree>
    <p:extLst>
      <p:ext uri="{BB962C8B-B14F-4D97-AF65-F5344CB8AC3E}">
        <p14:creationId xmlns:p14="http://schemas.microsoft.com/office/powerpoint/2010/main" val="219415739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Luisa</a:t>
            </a:r>
            <a:r>
              <a:rPr lang="it-IT" baseline="0" dirty="0" smtClean="0"/>
              <a:t> ha un diabete mellito Scompensato (?)</a:t>
            </a:r>
            <a:endParaRPr lang="it-IT" dirty="0"/>
          </a:p>
        </p:txBody>
      </p:sp>
      <p:sp>
        <p:nvSpPr>
          <p:cNvPr id="4" name="Segnaposto numero diapositiva 3"/>
          <p:cNvSpPr>
            <a:spLocks noGrp="1"/>
          </p:cNvSpPr>
          <p:nvPr>
            <p:ph type="sldNum" sz="quarter" idx="10"/>
          </p:nvPr>
        </p:nvSpPr>
        <p:spPr/>
        <p:txBody>
          <a:bodyPr/>
          <a:lstStyle/>
          <a:p>
            <a:fld id="{FB9E5294-0408-4063-9ED8-EC1BBB161869}" type="slidenum">
              <a:rPr lang="it-IT" smtClean="0"/>
              <a:pPr/>
              <a:t>104</a:t>
            </a:fld>
            <a:endParaRPr lang="it-IT" dirty="0"/>
          </a:p>
        </p:txBody>
      </p:sp>
    </p:spTree>
    <p:extLst>
      <p:ext uri="{BB962C8B-B14F-4D97-AF65-F5344CB8AC3E}">
        <p14:creationId xmlns:p14="http://schemas.microsoft.com/office/powerpoint/2010/main" val="161247294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sz="1200" kern="1200" dirty="0" smtClean="0">
                <a:solidFill>
                  <a:schemeClr val="tx1"/>
                </a:solidFill>
                <a:latin typeface="+mn-lt"/>
                <a:ea typeface="+mn-ea"/>
                <a:cs typeface="+mn-cs"/>
              </a:rPr>
              <a:t>Nel 2011 è stato pubblicato uno studio che ha utilizzato , in soggetti trattati con prednisolone per </a:t>
            </a:r>
            <a:r>
              <a:rPr lang="it-IT" sz="1200" kern="1200" dirty="0" err="1" smtClean="0">
                <a:solidFill>
                  <a:schemeClr val="tx1"/>
                </a:solidFill>
                <a:latin typeface="+mn-lt"/>
                <a:ea typeface="+mn-ea"/>
                <a:cs typeface="+mn-cs"/>
              </a:rPr>
              <a:t>broncopneumopatia</a:t>
            </a:r>
            <a:r>
              <a:rPr lang="it-IT" sz="1200" kern="1200" dirty="0" smtClean="0">
                <a:solidFill>
                  <a:schemeClr val="tx1"/>
                </a:solidFill>
                <a:latin typeface="+mn-lt"/>
                <a:ea typeface="+mn-ea"/>
                <a:cs typeface="+mn-cs"/>
              </a:rPr>
              <a:t> cronica ostruttiva (BPCO) , il monitoraggio continuo della glicemia (CGMS). I soggetti arruolati sono stati divisi in tre gruppi : soggetti con BPCO non diabetici ricoverati per altri motivi e non trattati con steroidi (gruppo1) , soggetti con BPCO non diabetici ricoverati per riacutizzazione e trattati con prednisolone (gruppo 2) e soggetti con BPCO diabetici ricoverati per riacutizzazione e trattati con prednisolone (gruppo 3) . Nei soggetti del gruppo 2 il CGMS evidenziava in circa il 50% almeno una glicemia di 200 mg/dl , ma il rialzo glicemico complessivo era relativamente modesto con nessuno dei soggetti studiati con glicemie medie superiori a 180 mg/dl. La glicemia durante CGMS nel gruppo 3 si alzava significativamente nel pomeriggio e alla sera.</a:t>
            </a:r>
            <a:endParaRPr lang="it-IT" dirty="0"/>
          </a:p>
        </p:txBody>
      </p:sp>
      <p:sp>
        <p:nvSpPr>
          <p:cNvPr id="4" name="Segnaposto numero diapositiva 3"/>
          <p:cNvSpPr>
            <a:spLocks noGrp="1"/>
          </p:cNvSpPr>
          <p:nvPr>
            <p:ph type="sldNum" sz="quarter" idx="10"/>
          </p:nvPr>
        </p:nvSpPr>
        <p:spPr/>
        <p:txBody>
          <a:bodyPr/>
          <a:lstStyle/>
          <a:p>
            <a:fld id="{FB9E5294-0408-4063-9ED8-EC1BBB161869}" type="slidenum">
              <a:rPr lang="it-IT" smtClean="0"/>
              <a:pPr/>
              <a:t>106</a:t>
            </a:fld>
            <a:endParaRPr lang="it-IT" dirty="0"/>
          </a:p>
        </p:txBody>
      </p:sp>
    </p:spTree>
    <p:extLst>
      <p:ext uri="{BB962C8B-B14F-4D97-AF65-F5344CB8AC3E}">
        <p14:creationId xmlns:p14="http://schemas.microsoft.com/office/powerpoint/2010/main" val="36839350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p:spPr>
        <p:txBody>
          <a:bodyPr/>
          <a:lstStyle/>
          <a:p>
            <a:fld id="{F5E8EF3F-5BEF-42D9-85A3-0C3727110F2B}" type="slidenum">
              <a:rPr lang="en-GB" smtClean="0">
                <a:latin typeface="Arial" pitchFamily="34" charset="0"/>
                <a:ea typeface="ＭＳ Ｐゴシック" pitchFamily="34" charset="-128"/>
              </a:rPr>
              <a:pPr/>
              <a:t>113</a:t>
            </a:fld>
            <a:endParaRPr lang="en-GB" smtClean="0">
              <a:latin typeface="Arial" pitchFamily="34" charset="0"/>
              <a:ea typeface="ＭＳ Ｐゴシック" pitchFamily="34" charset="-128"/>
            </a:endParaRPr>
          </a:p>
        </p:txBody>
      </p:sp>
      <p:sp>
        <p:nvSpPr>
          <p:cNvPr id="190467" name="Text Box 1"/>
          <p:cNvSpPr>
            <a:spLocks noGrp="1" noRot="1" noChangeAspect="1" noChangeArrowheads="1" noTextEdit="1"/>
          </p:cNvSpPr>
          <p:nvPr>
            <p:ph type="sldImg"/>
          </p:nvPr>
        </p:nvSpPr>
        <p:spPr>
          <a:solidFill>
            <a:srgbClr val="FFFFFF"/>
          </a:solidFill>
          <a:ln/>
        </p:spPr>
      </p:sp>
      <p:sp>
        <p:nvSpPr>
          <p:cNvPr id="190468" name="Text Box 2"/>
          <p:cNvSpPr>
            <a:spLocks noGrp="1" noChangeArrowheads="1"/>
          </p:cNvSpPr>
          <p:nvPr>
            <p:ph type="body" idx="1"/>
          </p:nvPr>
        </p:nvSpPr>
        <p:spPr>
          <a:xfrm>
            <a:off x="686591" y="4343726"/>
            <a:ext cx="5486400" cy="4116177"/>
          </a:xfrm>
          <a:noFill/>
          <a:ln/>
        </p:spPr>
        <p:txBody>
          <a:bodyPr wrap="none" anchor="ctr"/>
          <a:lstStyle/>
          <a:p>
            <a:endParaRPr lang="it-IT" smtClean="0">
              <a:latin typeface="Times New Roman" pitchFamily="18" charset="0"/>
            </a:endParaRPr>
          </a:p>
        </p:txBody>
      </p:sp>
    </p:spTree>
    <p:extLst>
      <p:ext uri="{BB962C8B-B14F-4D97-AF65-F5344CB8AC3E}">
        <p14:creationId xmlns:p14="http://schemas.microsoft.com/office/powerpoint/2010/main" val="8261723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CD2D57DA-4FE3-4997-B154-B6AB616FD6A0}" type="slidenum">
              <a:rPr lang="it-IT" smtClean="0"/>
              <a:pPr/>
              <a:t>5</a:t>
            </a:fld>
            <a:endParaRPr lang="it-IT"/>
          </a:p>
        </p:txBody>
      </p:sp>
    </p:spTree>
    <p:extLst>
      <p:ext uri="{BB962C8B-B14F-4D97-AF65-F5344CB8AC3E}">
        <p14:creationId xmlns:p14="http://schemas.microsoft.com/office/powerpoint/2010/main" val="50666856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2"/>
          <p:cNvSpPr>
            <a:spLocks noGrp="1" noRot="1" noChangeAspect="1" noTextEdit="1"/>
          </p:cNvSpPr>
          <p:nvPr>
            <p:ph type="sldImg"/>
          </p:nvPr>
        </p:nvSpPr>
        <p:spPr bwMode="auto">
          <a:xfrm>
            <a:off x="1141413" y="685800"/>
            <a:ext cx="4572000" cy="3429000"/>
          </a:xfrm>
          <a:noFill/>
          <a:ln>
            <a:solidFill>
              <a:srgbClr val="000000"/>
            </a:solidFill>
            <a:miter lim="800000"/>
            <a:headEnd/>
            <a:tailEnd/>
          </a:ln>
        </p:spPr>
      </p:sp>
      <p:sp>
        <p:nvSpPr>
          <p:cNvPr id="166914" name="Rectangle 3"/>
          <p:cNvSpPr>
            <a:spLocks noGrp="1"/>
          </p:cNvSpPr>
          <p:nvPr>
            <p:ph type="body" idx="1"/>
          </p:nvPr>
        </p:nvSpPr>
        <p:spPr bwMode="auto">
          <a:noFill/>
        </p:spPr>
        <p:txBody>
          <a:bodyPr lIns="87638" tIns="43818" rIns="87638" bIns="43818"/>
          <a:lstStyle/>
          <a:p>
            <a:r>
              <a:rPr lang="it-IT" smtClean="0"/>
              <a:t>L’associazione di analoghi rapidi e lenti, (almeno dal punto di vista farmacocinetico) mima abbastanza fedelmente la secrezione del pancreas normale, qui rappresentata in azzurro, perché l’analogo rapido garantisce il picco prandiale precoce e quindi controlla bene la glicemia postprandiale e l’analogo lento, grazie al suo assorbimento più prevedibile, all’assenza di picchi, alla lunga durata d’azione, garantisce una insulinemia basale costante nell’arco delle 24 ore. </a:t>
            </a:r>
          </a:p>
          <a:p>
            <a:endParaRPr lang="it-IT" smtClean="0"/>
          </a:p>
        </p:txBody>
      </p:sp>
    </p:spTree>
    <p:extLst>
      <p:ext uri="{BB962C8B-B14F-4D97-AF65-F5344CB8AC3E}">
        <p14:creationId xmlns:p14="http://schemas.microsoft.com/office/powerpoint/2010/main" val="313426293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Luisa</a:t>
            </a:r>
            <a:r>
              <a:rPr lang="it-IT" baseline="0" dirty="0" smtClean="0"/>
              <a:t> ha un diabete mellito Scompensato (?)</a:t>
            </a:r>
            <a:endParaRPr lang="it-IT" dirty="0"/>
          </a:p>
        </p:txBody>
      </p:sp>
      <p:sp>
        <p:nvSpPr>
          <p:cNvPr id="4" name="Segnaposto numero diapositiva 3"/>
          <p:cNvSpPr>
            <a:spLocks noGrp="1"/>
          </p:cNvSpPr>
          <p:nvPr>
            <p:ph type="sldNum" sz="quarter" idx="10"/>
          </p:nvPr>
        </p:nvSpPr>
        <p:spPr/>
        <p:txBody>
          <a:bodyPr/>
          <a:lstStyle/>
          <a:p>
            <a:fld id="{FB9E5294-0408-4063-9ED8-EC1BBB161869}" type="slidenum">
              <a:rPr lang="it-IT" smtClean="0"/>
              <a:pPr/>
              <a:t>124</a:t>
            </a:fld>
            <a:endParaRPr lang="it-IT" dirty="0"/>
          </a:p>
        </p:txBody>
      </p:sp>
    </p:spTree>
    <p:extLst>
      <p:ext uri="{BB962C8B-B14F-4D97-AF65-F5344CB8AC3E}">
        <p14:creationId xmlns:p14="http://schemas.microsoft.com/office/powerpoint/2010/main" val="138863255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Vero problema di Luisa è che deve iniziare</a:t>
            </a:r>
            <a:r>
              <a:rPr lang="it-IT" baseline="0" dirty="0" smtClean="0"/>
              <a:t> terapia steroidea per la </a:t>
            </a:r>
            <a:r>
              <a:rPr lang="it-IT" baseline="0" dirty="0" err="1" smtClean="0"/>
              <a:t>polimialgia</a:t>
            </a:r>
            <a:r>
              <a:rPr lang="it-IT" baseline="0" dirty="0" smtClean="0"/>
              <a:t> </a:t>
            </a:r>
            <a:endParaRPr lang="it-IT" dirty="0"/>
          </a:p>
        </p:txBody>
      </p:sp>
      <p:sp>
        <p:nvSpPr>
          <p:cNvPr id="4" name="Segnaposto numero diapositiva 3"/>
          <p:cNvSpPr>
            <a:spLocks noGrp="1"/>
          </p:cNvSpPr>
          <p:nvPr>
            <p:ph type="sldNum" sz="quarter" idx="10"/>
          </p:nvPr>
        </p:nvSpPr>
        <p:spPr/>
        <p:txBody>
          <a:bodyPr/>
          <a:lstStyle/>
          <a:p>
            <a:fld id="{FB9E5294-0408-4063-9ED8-EC1BBB161869}" type="slidenum">
              <a:rPr lang="it-IT" smtClean="0"/>
              <a:pPr/>
              <a:t>125</a:t>
            </a:fld>
            <a:endParaRPr lang="it-IT" dirty="0"/>
          </a:p>
        </p:txBody>
      </p:sp>
    </p:spTree>
    <p:extLst>
      <p:ext uri="{BB962C8B-B14F-4D97-AF65-F5344CB8AC3E}">
        <p14:creationId xmlns:p14="http://schemas.microsoft.com/office/powerpoint/2010/main" val="168172565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Vero problema di Luisa è che deve iniziare</a:t>
            </a:r>
            <a:r>
              <a:rPr lang="it-IT" baseline="0" dirty="0" smtClean="0"/>
              <a:t> terapia steroidea per la </a:t>
            </a:r>
            <a:r>
              <a:rPr lang="it-IT" baseline="0" dirty="0" err="1" smtClean="0"/>
              <a:t>polimialgia</a:t>
            </a:r>
            <a:r>
              <a:rPr lang="it-IT" baseline="0" dirty="0" smtClean="0"/>
              <a:t> </a:t>
            </a:r>
            <a:endParaRPr lang="it-IT" dirty="0"/>
          </a:p>
        </p:txBody>
      </p:sp>
      <p:sp>
        <p:nvSpPr>
          <p:cNvPr id="4" name="Segnaposto numero diapositiva 3"/>
          <p:cNvSpPr>
            <a:spLocks noGrp="1"/>
          </p:cNvSpPr>
          <p:nvPr>
            <p:ph type="sldNum" sz="quarter" idx="10"/>
          </p:nvPr>
        </p:nvSpPr>
        <p:spPr/>
        <p:txBody>
          <a:bodyPr/>
          <a:lstStyle/>
          <a:p>
            <a:fld id="{FB9E5294-0408-4063-9ED8-EC1BBB161869}" type="slidenum">
              <a:rPr lang="it-IT" smtClean="0"/>
              <a:pPr/>
              <a:t>127</a:t>
            </a:fld>
            <a:endParaRPr lang="it-IT" dirty="0"/>
          </a:p>
        </p:txBody>
      </p:sp>
    </p:spTree>
    <p:extLst>
      <p:ext uri="{BB962C8B-B14F-4D97-AF65-F5344CB8AC3E}">
        <p14:creationId xmlns:p14="http://schemas.microsoft.com/office/powerpoint/2010/main" val="393067046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Vero problema di Luisa è che deve iniziare</a:t>
            </a:r>
            <a:r>
              <a:rPr lang="it-IT" baseline="0" dirty="0" smtClean="0"/>
              <a:t> terapia steroidea per la </a:t>
            </a:r>
            <a:r>
              <a:rPr lang="it-IT" baseline="0" dirty="0" err="1" smtClean="0"/>
              <a:t>polimialgia</a:t>
            </a:r>
            <a:r>
              <a:rPr lang="it-IT" baseline="0" dirty="0" smtClean="0"/>
              <a:t> </a:t>
            </a:r>
            <a:endParaRPr lang="it-IT" dirty="0"/>
          </a:p>
        </p:txBody>
      </p:sp>
      <p:sp>
        <p:nvSpPr>
          <p:cNvPr id="4" name="Segnaposto numero diapositiva 3"/>
          <p:cNvSpPr>
            <a:spLocks noGrp="1"/>
          </p:cNvSpPr>
          <p:nvPr>
            <p:ph type="sldNum" sz="quarter" idx="10"/>
          </p:nvPr>
        </p:nvSpPr>
        <p:spPr/>
        <p:txBody>
          <a:bodyPr/>
          <a:lstStyle/>
          <a:p>
            <a:fld id="{FB9E5294-0408-4063-9ED8-EC1BBB161869}" type="slidenum">
              <a:rPr lang="it-IT" smtClean="0"/>
              <a:pPr/>
              <a:t>128</a:t>
            </a:fld>
            <a:endParaRPr lang="it-IT" dirty="0"/>
          </a:p>
        </p:txBody>
      </p:sp>
    </p:spTree>
    <p:extLst>
      <p:ext uri="{BB962C8B-B14F-4D97-AF65-F5344CB8AC3E}">
        <p14:creationId xmlns:p14="http://schemas.microsoft.com/office/powerpoint/2010/main" val="240657107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CD2D57DA-4FE3-4997-B154-B6AB616FD6A0}" type="slidenum">
              <a:rPr lang="it-IT" smtClean="0"/>
              <a:pPr/>
              <a:t>130</a:t>
            </a:fld>
            <a:endParaRPr lang="it-IT"/>
          </a:p>
        </p:txBody>
      </p:sp>
    </p:spTree>
    <p:extLst>
      <p:ext uri="{BB962C8B-B14F-4D97-AF65-F5344CB8AC3E}">
        <p14:creationId xmlns:p14="http://schemas.microsoft.com/office/powerpoint/2010/main" val="303435454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CD2D57DA-4FE3-4997-B154-B6AB616FD6A0}" type="slidenum">
              <a:rPr lang="it-IT" smtClean="0"/>
              <a:pPr/>
              <a:t>131</a:t>
            </a:fld>
            <a:endParaRPr lang="it-IT"/>
          </a:p>
        </p:txBody>
      </p:sp>
    </p:spTree>
    <p:extLst>
      <p:ext uri="{BB962C8B-B14F-4D97-AF65-F5344CB8AC3E}">
        <p14:creationId xmlns:p14="http://schemas.microsoft.com/office/powerpoint/2010/main" val="419121749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CD2D57DA-4FE3-4997-B154-B6AB616FD6A0}" type="slidenum">
              <a:rPr lang="it-IT" smtClean="0">
                <a:solidFill>
                  <a:prstClr val="black"/>
                </a:solidFill>
              </a:rPr>
              <a:pPr/>
              <a:t>140</a:t>
            </a:fld>
            <a:endParaRPr lang="it-IT">
              <a:solidFill>
                <a:prstClr val="black"/>
              </a:solidFill>
            </a:endParaRPr>
          </a:p>
        </p:txBody>
      </p:sp>
    </p:spTree>
    <p:extLst>
      <p:ext uri="{BB962C8B-B14F-4D97-AF65-F5344CB8AC3E}">
        <p14:creationId xmlns:p14="http://schemas.microsoft.com/office/powerpoint/2010/main" val="384084196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CD2D57DA-4FE3-4997-B154-B6AB616FD6A0}" type="slidenum">
              <a:rPr lang="it-IT" smtClean="0">
                <a:solidFill>
                  <a:prstClr val="black"/>
                </a:solidFill>
              </a:rPr>
              <a:pPr/>
              <a:t>154</a:t>
            </a:fld>
            <a:endParaRPr lang="it-IT">
              <a:solidFill>
                <a:prstClr val="black"/>
              </a:solidFill>
            </a:endParaRPr>
          </a:p>
        </p:txBody>
      </p:sp>
    </p:spTree>
    <p:extLst>
      <p:ext uri="{BB962C8B-B14F-4D97-AF65-F5344CB8AC3E}">
        <p14:creationId xmlns:p14="http://schemas.microsoft.com/office/powerpoint/2010/main" val="58020727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CD2D57DA-4FE3-4997-B154-B6AB616FD6A0}" type="slidenum">
              <a:rPr lang="it-IT" smtClean="0"/>
              <a:pPr/>
              <a:t>163</a:t>
            </a:fld>
            <a:endParaRPr lang="it-IT"/>
          </a:p>
        </p:txBody>
      </p:sp>
    </p:spTree>
    <p:extLst>
      <p:ext uri="{BB962C8B-B14F-4D97-AF65-F5344CB8AC3E}">
        <p14:creationId xmlns:p14="http://schemas.microsoft.com/office/powerpoint/2010/main" val="23200597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CD2D57DA-4FE3-4997-B154-B6AB616FD6A0}" type="slidenum">
              <a:rPr lang="it-IT" smtClean="0"/>
              <a:pPr/>
              <a:t>6</a:t>
            </a:fld>
            <a:endParaRPr lang="it-IT"/>
          </a:p>
        </p:txBody>
      </p:sp>
    </p:spTree>
    <p:extLst>
      <p:ext uri="{BB962C8B-B14F-4D97-AF65-F5344CB8AC3E}">
        <p14:creationId xmlns:p14="http://schemas.microsoft.com/office/powerpoint/2010/main" val="423043048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CD2D57DA-4FE3-4997-B154-B6AB616FD6A0}" type="slidenum">
              <a:rPr lang="it-IT" smtClean="0"/>
              <a:pPr/>
              <a:t>164</a:t>
            </a:fld>
            <a:endParaRPr lang="it-IT"/>
          </a:p>
        </p:txBody>
      </p:sp>
    </p:spTree>
    <p:extLst>
      <p:ext uri="{BB962C8B-B14F-4D97-AF65-F5344CB8AC3E}">
        <p14:creationId xmlns:p14="http://schemas.microsoft.com/office/powerpoint/2010/main" val="126986372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CD2D57DA-4FE3-4997-B154-B6AB616FD6A0}" type="slidenum">
              <a:rPr lang="it-IT" smtClean="0"/>
              <a:pPr/>
              <a:t>165</a:t>
            </a:fld>
            <a:endParaRPr lang="it-IT"/>
          </a:p>
        </p:txBody>
      </p:sp>
    </p:spTree>
    <p:extLst>
      <p:ext uri="{BB962C8B-B14F-4D97-AF65-F5344CB8AC3E}">
        <p14:creationId xmlns:p14="http://schemas.microsoft.com/office/powerpoint/2010/main" val="407336532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CD2D57DA-4FE3-4997-B154-B6AB616FD6A0}" type="slidenum">
              <a:rPr lang="it-IT" smtClean="0"/>
              <a:pPr/>
              <a:t>166</a:t>
            </a:fld>
            <a:endParaRPr lang="it-IT"/>
          </a:p>
        </p:txBody>
      </p:sp>
    </p:spTree>
    <p:extLst>
      <p:ext uri="{BB962C8B-B14F-4D97-AF65-F5344CB8AC3E}">
        <p14:creationId xmlns:p14="http://schemas.microsoft.com/office/powerpoint/2010/main" val="31959530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CD2D57DA-4FE3-4997-B154-B6AB616FD6A0}" type="slidenum">
              <a:rPr lang="it-IT" smtClean="0"/>
              <a:pPr/>
              <a:t>167</a:t>
            </a:fld>
            <a:endParaRPr lang="it-IT"/>
          </a:p>
        </p:txBody>
      </p:sp>
    </p:spTree>
    <p:extLst>
      <p:ext uri="{BB962C8B-B14F-4D97-AF65-F5344CB8AC3E}">
        <p14:creationId xmlns:p14="http://schemas.microsoft.com/office/powerpoint/2010/main" val="375253728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CD2D57DA-4FE3-4997-B154-B6AB616FD6A0}" type="slidenum">
              <a:rPr lang="it-IT" smtClean="0"/>
              <a:pPr/>
              <a:t>168</a:t>
            </a:fld>
            <a:endParaRPr lang="it-IT"/>
          </a:p>
        </p:txBody>
      </p:sp>
    </p:spTree>
    <p:extLst>
      <p:ext uri="{BB962C8B-B14F-4D97-AF65-F5344CB8AC3E}">
        <p14:creationId xmlns:p14="http://schemas.microsoft.com/office/powerpoint/2010/main" val="231530530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CD2D57DA-4FE3-4997-B154-B6AB616FD6A0}" type="slidenum">
              <a:rPr lang="it-IT" smtClean="0"/>
              <a:pPr/>
              <a:t>169</a:t>
            </a:fld>
            <a:endParaRPr lang="it-IT"/>
          </a:p>
        </p:txBody>
      </p:sp>
    </p:spTree>
    <p:extLst>
      <p:ext uri="{BB962C8B-B14F-4D97-AF65-F5344CB8AC3E}">
        <p14:creationId xmlns:p14="http://schemas.microsoft.com/office/powerpoint/2010/main" val="109680148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CD2D57DA-4FE3-4997-B154-B6AB616FD6A0}" type="slidenum">
              <a:rPr lang="it-IT" smtClean="0"/>
              <a:pPr/>
              <a:t>170</a:t>
            </a:fld>
            <a:endParaRPr lang="it-IT"/>
          </a:p>
        </p:txBody>
      </p:sp>
    </p:spTree>
    <p:extLst>
      <p:ext uri="{BB962C8B-B14F-4D97-AF65-F5344CB8AC3E}">
        <p14:creationId xmlns:p14="http://schemas.microsoft.com/office/powerpoint/2010/main" val="154377513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CD2D57DA-4FE3-4997-B154-B6AB616FD6A0}" type="slidenum">
              <a:rPr lang="it-IT" smtClean="0"/>
              <a:pPr/>
              <a:t>171</a:t>
            </a:fld>
            <a:endParaRPr lang="it-IT"/>
          </a:p>
        </p:txBody>
      </p:sp>
    </p:spTree>
    <p:extLst>
      <p:ext uri="{BB962C8B-B14F-4D97-AF65-F5344CB8AC3E}">
        <p14:creationId xmlns:p14="http://schemas.microsoft.com/office/powerpoint/2010/main" val="26772865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6"/>
        <p:cNvGrpSpPr/>
        <p:nvPr/>
      </p:nvGrpSpPr>
      <p:grpSpPr>
        <a:xfrm>
          <a:off x="0" y="0"/>
          <a:ext cx="0" cy="0"/>
          <a:chOff x="0" y="0"/>
          <a:chExt cx="0" cy="0"/>
        </a:xfrm>
      </p:grpSpPr>
      <p:sp>
        <p:nvSpPr>
          <p:cNvPr id="2257" name="Shape 225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endParaRPr/>
          </a:p>
        </p:txBody>
      </p:sp>
      <p:sp>
        <p:nvSpPr>
          <p:cNvPr id="2258" name="Shape 225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5"/>
        <p:cNvGrpSpPr/>
        <p:nvPr/>
      </p:nvGrpSpPr>
      <p:grpSpPr>
        <a:xfrm>
          <a:off x="0" y="0"/>
          <a:ext cx="0" cy="0"/>
          <a:chOff x="0" y="0"/>
          <a:chExt cx="0" cy="0"/>
        </a:xfrm>
      </p:grpSpPr>
      <p:sp>
        <p:nvSpPr>
          <p:cNvPr id="2266" name="Shape 226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endParaRPr/>
          </a:p>
        </p:txBody>
      </p:sp>
      <p:sp>
        <p:nvSpPr>
          <p:cNvPr id="2267" name="Shape 226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CD2D57DA-4FE3-4997-B154-B6AB616FD6A0}" type="slidenum">
              <a:rPr lang="it-IT" smtClean="0"/>
              <a:pPr/>
              <a:t>7</a:t>
            </a:fld>
            <a:endParaRPr lang="it-IT"/>
          </a:p>
        </p:txBody>
      </p:sp>
    </p:spTree>
    <p:extLst>
      <p:ext uri="{BB962C8B-B14F-4D97-AF65-F5344CB8AC3E}">
        <p14:creationId xmlns:p14="http://schemas.microsoft.com/office/powerpoint/2010/main" val="109276496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0"/>
        <p:cNvGrpSpPr/>
        <p:nvPr/>
      </p:nvGrpSpPr>
      <p:grpSpPr>
        <a:xfrm>
          <a:off x="0" y="0"/>
          <a:ext cx="0" cy="0"/>
          <a:chOff x="0" y="0"/>
          <a:chExt cx="0" cy="0"/>
        </a:xfrm>
      </p:grpSpPr>
      <p:sp>
        <p:nvSpPr>
          <p:cNvPr id="2551" name="Shape 255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552" name="Shape 255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it-IT" sz="1800" b="0" i="0" u="none" strike="noStrike" cap="none" baseline="0"/>
              <a:t>Guiding Principles for the Care of Older Adults with Multimorbidity: An Approach for Clinicians American Geriatrics Society Expert Panel on the Care of Older Adults</a:t>
            </a:r>
          </a:p>
          <a:p>
            <a:pPr marL="0" marR="0" lvl="0" indent="0" algn="l" rtl="0">
              <a:spcBef>
                <a:spcPts val="0"/>
              </a:spcBef>
              <a:buSzPct val="25000"/>
              <a:buFont typeface="Arial"/>
              <a:buNone/>
            </a:pPr>
            <a:r>
              <a:rPr lang="it-IT" sz="1800" b="0" i="0" u="none" strike="noStrike" cap="none" baseline="0"/>
              <a:t>with Multimorbidity* J Am Geriatr Soc 60:E1–E25, 2012.</a:t>
            </a:r>
          </a:p>
        </p:txBody>
      </p:sp>
      <p:sp>
        <p:nvSpPr>
          <p:cNvPr id="2553" name="Shape 2553"/>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it-IT" sz="1200" b="0" i="0" u="none" strike="noStrike" cap="none" baseline="0"/>
              <a:t>*</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92643F5-A911-47C3-8513-324E52DBD366}" type="slidenum">
              <a:rPr lang="en-US" altLang="it-IT"/>
              <a:pPr/>
              <a:t>177</a:t>
            </a:fld>
            <a:endParaRPr lang="en-US" altLang="it-IT"/>
          </a:p>
        </p:txBody>
      </p:sp>
      <p:sp>
        <p:nvSpPr>
          <p:cNvPr id="1358850" name="Rectangle 2"/>
          <p:cNvSpPr>
            <a:spLocks noGrp="1" noRot="1" noChangeAspect="1" noChangeArrowheads="1" noTextEdit="1"/>
          </p:cNvSpPr>
          <p:nvPr>
            <p:ph type="sldImg"/>
          </p:nvPr>
        </p:nvSpPr>
        <p:spPr>
          <a:ln/>
        </p:spPr>
      </p:sp>
      <p:sp>
        <p:nvSpPr>
          <p:cNvPr id="1358851" name="Rectangle 3"/>
          <p:cNvSpPr>
            <a:spLocks noGrp="1" noChangeArrowheads="1"/>
          </p:cNvSpPr>
          <p:nvPr>
            <p:ph type="body" idx="1"/>
          </p:nvPr>
        </p:nvSpPr>
        <p:spPr>
          <a:xfrm>
            <a:off x="685800" y="4343400"/>
            <a:ext cx="5486400" cy="4114800"/>
          </a:xfrm>
        </p:spPr>
        <p:txBody>
          <a:bodyPr/>
          <a:lstStyle/>
          <a:p>
            <a:endParaRPr lang="it-IT" altLang="it-IT"/>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Shape 29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97" name="Shape 29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a:p>
        </p:txBody>
      </p:sp>
      <p:sp>
        <p:nvSpPr>
          <p:cNvPr id="298" name="Shape 298"/>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it-IT" sz="1200" b="0" i="0" u="none" strike="noStrike" cap="none" baseline="0"/>
              <a:t>*</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8"/>
        <p:cNvGrpSpPr/>
        <p:nvPr/>
      </p:nvGrpSpPr>
      <p:grpSpPr>
        <a:xfrm>
          <a:off x="0" y="0"/>
          <a:ext cx="0" cy="0"/>
          <a:chOff x="0" y="0"/>
          <a:chExt cx="0" cy="0"/>
        </a:xfrm>
      </p:grpSpPr>
      <p:sp>
        <p:nvSpPr>
          <p:cNvPr id="2559" name="Shape 255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endParaRPr/>
          </a:p>
        </p:txBody>
      </p:sp>
      <p:sp>
        <p:nvSpPr>
          <p:cNvPr id="2560" name="Shape 25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4"/>
        <p:cNvGrpSpPr/>
        <p:nvPr/>
      </p:nvGrpSpPr>
      <p:grpSpPr>
        <a:xfrm>
          <a:off x="0" y="0"/>
          <a:ext cx="0" cy="0"/>
          <a:chOff x="0" y="0"/>
          <a:chExt cx="0" cy="0"/>
        </a:xfrm>
      </p:grpSpPr>
      <p:sp>
        <p:nvSpPr>
          <p:cNvPr id="2565" name="Shape 2565"/>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endParaRPr/>
          </a:p>
        </p:txBody>
      </p:sp>
      <p:sp>
        <p:nvSpPr>
          <p:cNvPr id="2566" name="Shape 256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0"/>
        <p:cNvGrpSpPr/>
        <p:nvPr/>
      </p:nvGrpSpPr>
      <p:grpSpPr>
        <a:xfrm>
          <a:off x="0" y="0"/>
          <a:ext cx="0" cy="0"/>
          <a:chOff x="0" y="0"/>
          <a:chExt cx="0" cy="0"/>
        </a:xfrm>
      </p:grpSpPr>
      <p:sp>
        <p:nvSpPr>
          <p:cNvPr id="2571" name="Shape 2571"/>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endParaRPr/>
          </a:p>
        </p:txBody>
      </p:sp>
      <p:sp>
        <p:nvSpPr>
          <p:cNvPr id="2572" name="Shape 257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CD2D57DA-4FE3-4997-B154-B6AB616FD6A0}" type="slidenum">
              <a:rPr lang="it-IT" smtClean="0"/>
              <a:pPr/>
              <a:t>185</a:t>
            </a:fld>
            <a:endParaRPr lang="it-IT"/>
          </a:p>
        </p:txBody>
      </p:sp>
    </p:spTree>
    <p:extLst>
      <p:ext uri="{BB962C8B-B14F-4D97-AF65-F5344CB8AC3E}">
        <p14:creationId xmlns:p14="http://schemas.microsoft.com/office/powerpoint/2010/main" val="109680148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Shape 29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97" name="Shape 29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a:p>
        </p:txBody>
      </p:sp>
      <p:sp>
        <p:nvSpPr>
          <p:cNvPr id="298" name="Shape 298"/>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it-IT" sz="1200" b="0" i="0" u="none" strike="noStrike" cap="none" baseline="0"/>
              <a:t>*</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Shape 29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97" name="Shape 29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a:p>
        </p:txBody>
      </p:sp>
      <p:sp>
        <p:nvSpPr>
          <p:cNvPr id="298" name="Shape 298"/>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it-IT" sz="1200" b="0" i="0" u="none" strike="noStrike" cap="none" baseline="0"/>
              <a:t>*</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Shape 29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97" name="Shape 29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a:p>
        </p:txBody>
      </p:sp>
      <p:sp>
        <p:nvSpPr>
          <p:cNvPr id="298" name="Shape 298"/>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it-IT" sz="1200" b="0" i="0" u="none" strike="noStrike" cap="none" baseline="0"/>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CD2D57DA-4FE3-4997-B154-B6AB616FD6A0}" type="slidenum">
              <a:rPr lang="it-IT" smtClean="0"/>
              <a:pPr/>
              <a:t>8</a:t>
            </a:fld>
            <a:endParaRPr lang="it-IT"/>
          </a:p>
        </p:txBody>
      </p:sp>
    </p:spTree>
    <p:extLst>
      <p:ext uri="{BB962C8B-B14F-4D97-AF65-F5344CB8AC3E}">
        <p14:creationId xmlns:p14="http://schemas.microsoft.com/office/powerpoint/2010/main" val="120900863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CD2D57DA-4FE3-4997-B154-B6AB616FD6A0}" type="slidenum">
              <a:rPr lang="it-IT" smtClean="0"/>
              <a:pPr/>
              <a:t>190</a:t>
            </a:fld>
            <a:endParaRPr lang="it-IT"/>
          </a:p>
        </p:txBody>
      </p:sp>
    </p:spTree>
    <p:extLst>
      <p:ext uri="{BB962C8B-B14F-4D97-AF65-F5344CB8AC3E}">
        <p14:creationId xmlns:p14="http://schemas.microsoft.com/office/powerpoint/2010/main" val="26772865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smtClean="0"/>
          </a:p>
        </p:txBody>
      </p:sp>
      <p:sp>
        <p:nvSpPr>
          <p:cNvPr id="18435" name="Segnaposto numero diapositiva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66CD932-2E89-4C9E-978D-07AB24BC01F2}" type="slidenum">
              <a:rPr lang="it-IT">
                <a:latin typeface="Calibri" panose="020F0502020204030204" pitchFamily="34" charset="0"/>
              </a:rPr>
              <a:pPr eaLnBrk="1" hangingPunct="1"/>
              <a:t>195</a:t>
            </a:fld>
            <a:endParaRPr lang="it-IT">
              <a:latin typeface="Calibri" panose="020F0502020204030204" pitchFamily="34" charset="0"/>
            </a:endParaRPr>
          </a:p>
        </p:txBody>
      </p:sp>
    </p:spTree>
    <p:extLst>
      <p:ext uri="{BB962C8B-B14F-4D97-AF65-F5344CB8AC3E}">
        <p14:creationId xmlns:p14="http://schemas.microsoft.com/office/powerpoint/2010/main" val="149543819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smtClean="0">
              <a:latin typeface="Arial" panose="020B0604020202020204" pitchFamily="34" charset="0"/>
            </a:endParaRPr>
          </a:p>
        </p:txBody>
      </p:sp>
      <p:sp>
        <p:nvSpPr>
          <p:cNvPr id="29700"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4112562-ECB6-4CD6-B351-66E5ADD9B95B}" type="slidenum">
              <a:rPr lang="it-IT"/>
              <a:pPr eaLnBrk="1" hangingPunct="1"/>
              <a:t>196</a:t>
            </a:fld>
            <a:endParaRPr lang="it-IT"/>
          </a:p>
        </p:txBody>
      </p:sp>
    </p:spTree>
    <p:extLst>
      <p:ext uri="{BB962C8B-B14F-4D97-AF65-F5344CB8AC3E}">
        <p14:creationId xmlns:p14="http://schemas.microsoft.com/office/powerpoint/2010/main" val="385459100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smtClean="0">
              <a:latin typeface="Arial" panose="020B0604020202020204" pitchFamily="34" charset="0"/>
            </a:endParaRPr>
          </a:p>
        </p:txBody>
      </p:sp>
      <p:sp>
        <p:nvSpPr>
          <p:cNvPr id="30724"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E417246-768C-4995-8E4D-237D383430D9}" type="slidenum">
              <a:rPr lang="it-IT"/>
              <a:pPr eaLnBrk="1" hangingPunct="1"/>
              <a:t>197</a:t>
            </a:fld>
            <a:endParaRPr lang="it-IT"/>
          </a:p>
        </p:txBody>
      </p:sp>
    </p:spTree>
    <p:extLst>
      <p:ext uri="{BB962C8B-B14F-4D97-AF65-F5344CB8AC3E}">
        <p14:creationId xmlns:p14="http://schemas.microsoft.com/office/powerpoint/2010/main" val="98870983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smtClean="0">
              <a:latin typeface="Arial" panose="020B0604020202020204" pitchFamily="34" charset="0"/>
            </a:endParaRPr>
          </a:p>
        </p:txBody>
      </p:sp>
      <p:sp>
        <p:nvSpPr>
          <p:cNvPr id="31748"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736A653-0928-43F6-B7BF-53768F70ED67}" type="slidenum">
              <a:rPr lang="it-IT"/>
              <a:pPr eaLnBrk="1" hangingPunct="1"/>
              <a:t>198</a:t>
            </a:fld>
            <a:endParaRPr lang="it-IT"/>
          </a:p>
        </p:txBody>
      </p:sp>
    </p:spTree>
    <p:extLst>
      <p:ext uri="{BB962C8B-B14F-4D97-AF65-F5344CB8AC3E}">
        <p14:creationId xmlns:p14="http://schemas.microsoft.com/office/powerpoint/2010/main" val="367793837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smtClean="0">
              <a:latin typeface="Arial" panose="020B0604020202020204" pitchFamily="34" charset="0"/>
            </a:endParaRPr>
          </a:p>
        </p:txBody>
      </p:sp>
      <p:sp>
        <p:nvSpPr>
          <p:cNvPr id="32772"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D6270D9-2C06-4F73-ACD3-715BA275E164}" type="slidenum">
              <a:rPr lang="it-IT"/>
              <a:pPr eaLnBrk="1" hangingPunct="1"/>
              <a:t>199</a:t>
            </a:fld>
            <a:endParaRPr lang="it-IT"/>
          </a:p>
        </p:txBody>
      </p:sp>
    </p:spTree>
    <p:extLst>
      <p:ext uri="{BB962C8B-B14F-4D97-AF65-F5344CB8AC3E}">
        <p14:creationId xmlns:p14="http://schemas.microsoft.com/office/powerpoint/2010/main" val="139331660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smtClean="0">
              <a:latin typeface="Arial" panose="020B0604020202020204" pitchFamily="34" charset="0"/>
            </a:endParaRPr>
          </a:p>
        </p:txBody>
      </p:sp>
      <p:sp>
        <p:nvSpPr>
          <p:cNvPr id="33796"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F31DE41-ECA1-4E80-BB4F-475FCD35FEEF}" type="slidenum">
              <a:rPr lang="it-IT"/>
              <a:pPr eaLnBrk="1" hangingPunct="1"/>
              <a:t>200</a:t>
            </a:fld>
            <a:endParaRPr lang="it-IT"/>
          </a:p>
        </p:txBody>
      </p:sp>
    </p:spTree>
    <p:extLst>
      <p:ext uri="{BB962C8B-B14F-4D97-AF65-F5344CB8AC3E}">
        <p14:creationId xmlns:p14="http://schemas.microsoft.com/office/powerpoint/2010/main" val="217401023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smtClean="0"/>
          </a:p>
        </p:txBody>
      </p:sp>
      <p:sp>
        <p:nvSpPr>
          <p:cNvPr id="31747" name="Segnaposto numero diapositiva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0B38A7D-40AC-431D-9A2E-3312840F0289}" type="slidenum">
              <a:rPr lang="it-IT">
                <a:latin typeface="Calibri" panose="020F0502020204030204" pitchFamily="34" charset="0"/>
              </a:rPr>
              <a:pPr eaLnBrk="1" hangingPunct="1"/>
              <a:t>202</a:t>
            </a:fld>
            <a:endParaRPr lang="it-IT">
              <a:latin typeface="Calibri" panose="020F0502020204030204" pitchFamily="34" charset="0"/>
            </a:endParaRPr>
          </a:p>
        </p:txBody>
      </p:sp>
    </p:spTree>
    <p:extLst>
      <p:ext uri="{BB962C8B-B14F-4D97-AF65-F5344CB8AC3E}">
        <p14:creationId xmlns:p14="http://schemas.microsoft.com/office/powerpoint/2010/main" val="354785691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it-IT" smtClean="0">
              <a:latin typeface="Arial" panose="020B0604020202020204" pitchFamily="34" charset="0"/>
            </a:endParaRPr>
          </a:p>
        </p:txBody>
      </p:sp>
      <p:sp>
        <p:nvSpPr>
          <p:cNvPr id="35844"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53599CB-5742-4060-9E8E-1543D7C84EE7}" type="slidenum">
              <a:rPr lang="it-IT"/>
              <a:pPr eaLnBrk="1" hangingPunct="1"/>
              <a:t>213</a:t>
            </a:fld>
            <a:endParaRPr lang="it-IT"/>
          </a:p>
        </p:txBody>
      </p:sp>
    </p:spTree>
    <p:extLst>
      <p:ext uri="{BB962C8B-B14F-4D97-AF65-F5344CB8AC3E}">
        <p14:creationId xmlns:p14="http://schemas.microsoft.com/office/powerpoint/2010/main" val="229158223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573515B-1DCA-4376-B727-1D698EB4F2BE}" type="slidenum">
              <a:rPr lang="it-IT"/>
              <a:pPr eaLnBrk="1" hangingPunct="1"/>
              <a:t>214</a:t>
            </a:fld>
            <a:endParaRPr lang="it-IT"/>
          </a:p>
        </p:txBody>
      </p:sp>
    </p:spTree>
    <p:extLst>
      <p:ext uri="{BB962C8B-B14F-4D97-AF65-F5344CB8AC3E}">
        <p14:creationId xmlns:p14="http://schemas.microsoft.com/office/powerpoint/2010/main" val="33407753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egnaposto immagine diapositiva 1"/>
          <p:cNvSpPr>
            <a:spLocks noGrp="1" noRot="1" noChangeAspect="1"/>
          </p:cNvSpPr>
          <p:nvPr>
            <p:ph type="sldImg"/>
          </p:nvPr>
        </p:nvSpPr>
        <p:spPr bwMode="auto">
          <a:noFill/>
          <a:ln>
            <a:solidFill>
              <a:srgbClr val="000000"/>
            </a:solidFill>
            <a:miter lim="800000"/>
            <a:headEnd/>
            <a:tailEnd/>
          </a:ln>
        </p:spPr>
      </p:sp>
      <p:sp>
        <p:nvSpPr>
          <p:cNvPr id="25602"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it-IT" smtClean="0"/>
          </a:p>
        </p:txBody>
      </p:sp>
      <p:sp>
        <p:nvSpPr>
          <p:cNvPr id="25603"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35B3F7E-A126-4B2F-874E-919012640C2E}" type="slidenum">
              <a:rPr lang="it-IT"/>
              <a:pPr fontAlgn="base">
                <a:spcBef>
                  <a:spcPct val="0"/>
                </a:spcBef>
                <a:spcAft>
                  <a:spcPct val="0"/>
                </a:spcAft>
              </a:pPr>
              <a:t>9</a:t>
            </a:fld>
            <a:endParaRPr lang="it-IT"/>
          </a:p>
        </p:txBody>
      </p:sp>
    </p:spTree>
    <p:extLst>
      <p:ext uri="{BB962C8B-B14F-4D97-AF65-F5344CB8AC3E}">
        <p14:creationId xmlns:p14="http://schemas.microsoft.com/office/powerpoint/2010/main" val="139707943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ChangeArrowheads="1"/>
          </p:cNvSpPr>
          <p:nvPr/>
        </p:nvSpPr>
        <p:spPr bwMode="auto">
          <a:xfrm>
            <a:off x="388620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431" tIns="45716" rIns="91431" bIns="45716"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atin typeface="Calibri" panose="020F0502020204030204" pitchFamily="34" charset="0"/>
            </a:endParaRPr>
          </a:p>
        </p:txBody>
      </p:sp>
      <p:sp>
        <p:nvSpPr>
          <p:cNvPr id="37891" name="Rectangle 3"/>
          <p:cNvSpPr>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9048" tIns="0" rIns="19048" bIns="0"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r>
              <a:rPr lang="it-IT" sz="1000" i="1">
                <a:latin typeface="Times New Roman" panose="02020603050405020304" pitchFamily="18" charset="0"/>
                <a:cs typeface="Arial" panose="020B0604020202020204" pitchFamily="34" charset="0"/>
              </a:rPr>
              <a:t>1</a:t>
            </a:r>
          </a:p>
        </p:txBody>
      </p:sp>
      <p:sp>
        <p:nvSpPr>
          <p:cNvPr id="37892" name="Rectangle 4"/>
          <p:cNvSpPr>
            <a:spLocks noChangeArrowheads="1"/>
          </p:cNvSpPr>
          <p:nvPr/>
        </p:nvSpPr>
        <p:spPr bwMode="auto">
          <a:xfrm>
            <a:off x="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431" tIns="45716" rIns="91431" bIns="45716"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atin typeface="Calibri" panose="020F0502020204030204" pitchFamily="34" charset="0"/>
            </a:endParaRPr>
          </a:p>
        </p:txBody>
      </p:sp>
      <p:sp>
        <p:nvSpPr>
          <p:cNvPr id="37893" name="Rectangle 5"/>
          <p:cNvSpPr>
            <a:spLocks noChangeArrowheads="1"/>
          </p:cNvSpPr>
          <p:nvPr/>
        </p:nvSpPr>
        <p:spPr bwMode="auto">
          <a:xfrm>
            <a:off x="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431" tIns="45716" rIns="91431" bIns="45716"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atin typeface="Calibri" panose="020F0502020204030204" pitchFamily="34" charset="0"/>
            </a:endParaRPr>
          </a:p>
        </p:txBody>
      </p:sp>
      <p:sp>
        <p:nvSpPr>
          <p:cNvPr id="37894" name="Rectangle 6"/>
          <p:cNvSpPr>
            <a:spLocks noGrp="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79" tIns="44445" rIns="90479" bIns="44445" numCol="1" anchor="t" anchorCtr="0" compatLnSpc="1">
            <a:prstTxWarp prst="textNoShape">
              <a:avLst/>
            </a:prstTxWarp>
          </a:bodyPr>
          <a:lstStyle/>
          <a:p>
            <a:pPr eaLnBrk="1" hangingPunct="1">
              <a:spcBef>
                <a:spcPct val="0"/>
              </a:spcBef>
            </a:pPr>
            <a:endParaRPr lang="it-IT" smtClean="0">
              <a:latin typeface="Arial" panose="020B0604020202020204" pitchFamily="34" charset="0"/>
            </a:endParaRPr>
          </a:p>
        </p:txBody>
      </p:sp>
      <p:sp>
        <p:nvSpPr>
          <p:cNvPr id="37895" name="Rectangle 7"/>
          <p:cNvSpPr>
            <a:spLocks noGrp="1" noRot="1" noChangeAspect="1" noTextEdit="1"/>
          </p:cNvSpPr>
          <p:nvPr>
            <p:ph type="sldImg"/>
          </p:nvPr>
        </p:nvSpPr>
        <p:spPr bwMode="auto">
          <a:xfrm>
            <a:off x="1150938" y="692150"/>
            <a:ext cx="4556125" cy="3416300"/>
          </a:xfrm>
          <a:noFill/>
          <a:ln cap="flat">
            <a:solidFill>
              <a:schemeClr val="tx1"/>
            </a:solidFill>
            <a:miter lim="800000"/>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70602022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p:spPr>
      </p:sp>
      <p:sp>
        <p:nvSpPr>
          <p:cNvPr id="276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smtClean="0"/>
          </a:p>
        </p:txBody>
      </p:sp>
      <p:sp>
        <p:nvSpPr>
          <p:cNvPr id="276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fld id="{35D0D519-5648-4A90-BD89-DC882FE8F32B}" type="slidenum">
              <a:rPr lang="it-IT" sz="1200" b="0" smtClean="0">
                <a:solidFill>
                  <a:prstClr val="black"/>
                </a:solidFill>
              </a:rPr>
              <a:pPr eaLnBrk="1" hangingPunct="1"/>
              <a:t>253</a:t>
            </a:fld>
            <a:endParaRPr lang="it-IT" sz="1200" b="0" smtClean="0">
              <a:solidFill>
                <a:prstClr val="black"/>
              </a:solidFill>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CCDD2A01-55E1-4BBF-A15F-2010B7B5D23B}" type="slidenum">
              <a:rPr lang="it-IT" altLang="it-IT">
                <a:solidFill>
                  <a:prstClr val="black"/>
                </a:solidFill>
              </a:rPr>
              <a:pPr algn="r" eaLnBrk="1" hangingPunct="1">
                <a:spcBef>
                  <a:spcPct val="0"/>
                </a:spcBef>
              </a:pPr>
              <a:t>259</a:t>
            </a:fld>
            <a:endParaRPr lang="it-IT" altLang="it-IT">
              <a:solidFill>
                <a:prstClr val="black"/>
              </a:solidFill>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xfrm>
            <a:off x="915988" y="4343400"/>
            <a:ext cx="5026025"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CD2D57DA-4FE3-4997-B154-B6AB616FD6A0}" type="slidenum">
              <a:rPr lang="it-IT" smtClean="0">
                <a:solidFill>
                  <a:prstClr val="black"/>
                </a:solidFill>
              </a:rPr>
              <a:pPr/>
              <a:t>260</a:t>
            </a:fld>
            <a:endParaRPr lang="it-IT">
              <a:solidFill>
                <a:prstClr val="black"/>
              </a:solidFill>
            </a:endParaRPr>
          </a:p>
        </p:txBody>
      </p:sp>
    </p:spTree>
    <p:extLst>
      <p:ext uri="{BB962C8B-B14F-4D97-AF65-F5344CB8AC3E}">
        <p14:creationId xmlns:p14="http://schemas.microsoft.com/office/powerpoint/2010/main" val="270992699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dirty="0" smtClean="0"/>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fld id="{6EDC47C4-A9A3-45F0-B456-368A2F3596DF}" type="slidenum">
              <a:rPr lang="it-IT" sz="1200" b="0" smtClean="0">
                <a:solidFill>
                  <a:prstClr val="black"/>
                </a:solidFill>
              </a:rPr>
              <a:pPr eaLnBrk="1" hangingPunct="1"/>
              <a:t>267</a:t>
            </a:fld>
            <a:endParaRPr lang="it-IT" sz="1200" b="0" smtClean="0">
              <a:solidFill>
                <a:prstClr val="black"/>
              </a:solidFill>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
        <p:nvSpPr>
          <p:cNvPr id="921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fld id="{3FA7F64D-2658-4228-A374-FB2494D6DFA4}" type="slidenum">
              <a:rPr lang="it-IT" altLang="it-IT" sz="1200" b="0" smtClean="0">
                <a:solidFill>
                  <a:prstClr val="black"/>
                </a:solidFill>
              </a:rPr>
              <a:pPr eaLnBrk="1" hangingPunct="1"/>
              <a:t>269</a:t>
            </a:fld>
            <a:endParaRPr lang="it-IT" altLang="it-IT" sz="1200" b="0" smtClean="0">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4B6055F8-1D02-4417-9241-55C834FD9970}" type="datetimeFigureOut">
              <a:rPr lang="it-IT" smtClean="0"/>
              <a:pPr/>
              <a:t>10/04/2014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4B6055F8-1D02-4417-9241-55C834FD9970}" type="datetimeFigureOut">
              <a:rPr lang="it-IT" smtClean="0"/>
              <a:pPr/>
              <a:t>10/04/2014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4B6055F8-1D02-4417-9241-55C834FD9970}" type="datetimeFigureOut">
              <a:rPr lang="it-IT" smtClean="0"/>
              <a:pPr/>
              <a:t>10/04/2014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4B6055F8-1D02-4417-9241-55C834FD9970}" type="datetimeFigureOut">
              <a:rPr lang="it-IT" smtClean="0">
                <a:solidFill>
                  <a:prstClr val="black">
                    <a:tint val="75000"/>
                  </a:prstClr>
                </a:solidFill>
              </a:rPr>
              <a:pPr/>
              <a:t>10/04/2014</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B007B441-5312-499D-93C3-6E37886527FA}"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5333232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4B6055F8-1D02-4417-9241-55C834FD9970}" type="datetimeFigureOut">
              <a:rPr lang="it-IT" smtClean="0">
                <a:solidFill>
                  <a:prstClr val="black">
                    <a:tint val="75000"/>
                  </a:prstClr>
                </a:solidFill>
              </a:rPr>
              <a:pPr/>
              <a:t>10/04/2014</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B007B441-5312-499D-93C3-6E37886527FA}"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8028579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4B6055F8-1D02-4417-9241-55C834FD9970}" type="datetimeFigureOut">
              <a:rPr lang="it-IT" smtClean="0">
                <a:solidFill>
                  <a:prstClr val="black">
                    <a:tint val="75000"/>
                  </a:prstClr>
                </a:solidFill>
              </a:rPr>
              <a:pPr/>
              <a:t>10/04/2014</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B007B441-5312-499D-93C3-6E37886527FA}"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0832542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4B6055F8-1D02-4417-9241-55C834FD9970}" type="datetimeFigureOut">
              <a:rPr lang="it-IT" smtClean="0">
                <a:solidFill>
                  <a:prstClr val="black">
                    <a:tint val="75000"/>
                  </a:prstClr>
                </a:solidFill>
              </a:rPr>
              <a:pPr/>
              <a:t>10/04/2014</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B007B441-5312-499D-93C3-6E37886527FA}"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7684278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4B6055F8-1D02-4417-9241-55C834FD9970}" type="datetimeFigureOut">
              <a:rPr lang="it-IT" smtClean="0">
                <a:solidFill>
                  <a:prstClr val="black">
                    <a:tint val="75000"/>
                  </a:prstClr>
                </a:solidFill>
              </a:rPr>
              <a:pPr/>
              <a:t>10/04/2014</a:t>
            </a:fld>
            <a:endParaRPr lang="it-IT">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fld id="{B007B441-5312-499D-93C3-6E37886527FA}"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4968042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4B6055F8-1D02-4417-9241-55C834FD9970}" type="datetimeFigureOut">
              <a:rPr lang="it-IT" smtClean="0">
                <a:solidFill>
                  <a:prstClr val="black">
                    <a:tint val="75000"/>
                  </a:prstClr>
                </a:solidFill>
              </a:rPr>
              <a:pPr/>
              <a:t>10/04/2014</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fld id="{B007B441-5312-499D-93C3-6E37886527FA}"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332859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4B6055F8-1D02-4417-9241-55C834FD9970}" type="datetimeFigureOut">
              <a:rPr lang="it-IT" smtClean="0">
                <a:solidFill>
                  <a:prstClr val="black">
                    <a:tint val="75000"/>
                  </a:prstClr>
                </a:solidFill>
              </a:rPr>
              <a:pPr/>
              <a:t>10/04/2014</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B007B441-5312-499D-93C3-6E37886527FA}"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5651516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4B6055F8-1D02-4417-9241-55C834FD9970}" type="datetimeFigureOut">
              <a:rPr lang="it-IT" smtClean="0">
                <a:solidFill>
                  <a:prstClr val="black">
                    <a:tint val="75000"/>
                  </a:prstClr>
                </a:solidFill>
              </a:rPr>
              <a:pPr/>
              <a:t>10/04/2014</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B007B441-5312-499D-93C3-6E37886527FA}"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963701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4B6055F8-1D02-4417-9241-55C834FD9970}" type="datetimeFigureOut">
              <a:rPr lang="it-IT" smtClean="0"/>
              <a:pPr/>
              <a:t>10/04/2014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4B6055F8-1D02-4417-9241-55C834FD9970}" type="datetimeFigureOut">
              <a:rPr lang="it-IT" smtClean="0">
                <a:solidFill>
                  <a:prstClr val="black">
                    <a:tint val="75000"/>
                  </a:prstClr>
                </a:solidFill>
              </a:rPr>
              <a:pPr/>
              <a:t>10/04/2014</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B007B441-5312-499D-93C3-6E37886527FA}"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0211624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4B6055F8-1D02-4417-9241-55C834FD9970}" type="datetimeFigureOut">
              <a:rPr lang="it-IT" smtClean="0">
                <a:solidFill>
                  <a:prstClr val="black">
                    <a:tint val="75000"/>
                  </a:prstClr>
                </a:solidFill>
              </a:rPr>
              <a:pPr/>
              <a:t>10/04/2014</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B007B441-5312-499D-93C3-6E37886527FA}"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9702879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4B6055F8-1D02-4417-9241-55C834FD9970}" type="datetimeFigureOut">
              <a:rPr lang="it-IT" smtClean="0">
                <a:solidFill>
                  <a:prstClr val="black">
                    <a:tint val="75000"/>
                  </a:prstClr>
                </a:solidFill>
              </a:rPr>
              <a:pPr/>
              <a:t>10/04/2014</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B007B441-5312-499D-93C3-6E37886527FA}"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4577136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E1072683-891F-49F3-B05C-819FF4476837}" type="datetimeFigureOut">
              <a:rPr lang="it-IT" smtClean="0">
                <a:solidFill>
                  <a:prstClr val="black">
                    <a:tint val="75000"/>
                  </a:prstClr>
                </a:solidFill>
              </a:rPr>
              <a:pPr/>
              <a:t>10/04/2014</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5576C67F-66B3-43B3-951E-563B5E27E86D}"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4188444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E1072683-891F-49F3-B05C-819FF4476837}" type="datetimeFigureOut">
              <a:rPr lang="it-IT" smtClean="0">
                <a:solidFill>
                  <a:prstClr val="black">
                    <a:tint val="75000"/>
                  </a:prstClr>
                </a:solidFill>
              </a:rPr>
              <a:pPr/>
              <a:t>10/04/2014</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5576C67F-66B3-43B3-951E-563B5E27E86D}"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5875589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E1072683-891F-49F3-B05C-819FF4476837}" type="datetimeFigureOut">
              <a:rPr lang="it-IT" smtClean="0">
                <a:solidFill>
                  <a:prstClr val="black">
                    <a:tint val="75000"/>
                  </a:prstClr>
                </a:solidFill>
              </a:rPr>
              <a:pPr/>
              <a:t>10/04/2014</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5576C67F-66B3-43B3-951E-563B5E27E86D}"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8509831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E1072683-891F-49F3-B05C-819FF4476837}" type="datetimeFigureOut">
              <a:rPr lang="it-IT" smtClean="0">
                <a:solidFill>
                  <a:prstClr val="black">
                    <a:tint val="75000"/>
                  </a:prstClr>
                </a:solidFill>
              </a:rPr>
              <a:pPr/>
              <a:t>10/04/2014</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5576C67F-66B3-43B3-951E-563B5E27E86D}"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2724038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E1072683-891F-49F3-B05C-819FF4476837}" type="datetimeFigureOut">
              <a:rPr lang="it-IT" smtClean="0">
                <a:solidFill>
                  <a:prstClr val="black">
                    <a:tint val="75000"/>
                  </a:prstClr>
                </a:solidFill>
              </a:rPr>
              <a:pPr/>
              <a:t>10/04/2014</a:t>
            </a:fld>
            <a:endParaRPr lang="it-IT">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fld id="{5576C67F-66B3-43B3-951E-563B5E27E86D}"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6096427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E1072683-891F-49F3-B05C-819FF4476837}" type="datetimeFigureOut">
              <a:rPr lang="it-IT" smtClean="0">
                <a:solidFill>
                  <a:prstClr val="black">
                    <a:tint val="75000"/>
                  </a:prstClr>
                </a:solidFill>
              </a:rPr>
              <a:pPr/>
              <a:t>10/04/2014</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fld id="{5576C67F-66B3-43B3-951E-563B5E27E86D}"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7836735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E1072683-891F-49F3-B05C-819FF4476837}" type="datetimeFigureOut">
              <a:rPr lang="it-IT" smtClean="0">
                <a:solidFill>
                  <a:prstClr val="black">
                    <a:tint val="75000"/>
                  </a:prstClr>
                </a:solidFill>
              </a:rPr>
              <a:pPr/>
              <a:t>10/04/2014</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5576C67F-66B3-43B3-951E-563B5E27E86D}"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41703984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4B6055F8-1D02-4417-9241-55C834FD9970}" type="datetimeFigureOut">
              <a:rPr lang="it-IT" smtClean="0"/>
              <a:pPr/>
              <a:t>10/04/2014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E1072683-891F-49F3-B05C-819FF4476837}" type="datetimeFigureOut">
              <a:rPr lang="it-IT" smtClean="0">
                <a:solidFill>
                  <a:prstClr val="black">
                    <a:tint val="75000"/>
                  </a:prstClr>
                </a:solidFill>
              </a:rPr>
              <a:pPr/>
              <a:t>10/04/2014</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5576C67F-66B3-43B3-951E-563B5E27E86D}"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9191740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E1072683-891F-49F3-B05C-819FF4476837}" type="datetimeFigureOut">
              <a:rPr lang="it-IT" smtClean="0">
                <a:solidFill>
                  <a:prstClr val="black">
                    <a:tint val="75000"/>
                  </a:prstClr>
                </a:solidFill>
              </a:rPr>
              <a:pPr/>
              <a:t>10/04/2014</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5576C67F-66B3-43B3-951E-563B5E27E86D}"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9982913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E1072683-891F-49F3-B05C-819FF4476837}" type="datetimeFigureOut">
              <a:rPr lang="it-IT" smtClean="0">
                <a:solidFill>
                  <a:prstClr val="black">
                    <a:tint val="75000"/>
                  </a:prstClr>
                </a:solidFill>
              </a:rPr>
              <a:pPr/>
              <a:t>10/04/2014</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5576C67F-66B3-43B3-951E-563B5E27E86D}"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617650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E1072683-891F-49F3-B05C-819FF4476837}" type="datetimeFigureOut">
              <a:rPr lang="it-IT" smtClean="0">
                <a:solidFill>
                  <a:prstClr val="black">
                    <a:tint val="75000"/>
                  </a:prstClr>
                </a:solidFill>
              </a:rPr>
              <a:pPr/>
              <a:t>10/04/2014</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5576C67F-66B3-43B3-951E-563B5E27E86D}"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753441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cSld name="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457200" y="274638"/>
            <a:ext cx="8229600" cy="5851525"/>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3" name="Segnaposto data 2"/>
          <p:cNvSpPr>
            <a:spLocks noGrp="1"/>
          </p:cNvSpPr>
          <p:nvPr>
            <p:ph type="dt" sz="half" idx="10"/>
          </p:nvPr>
        </p:nvSpPr>
        <p:spPr>
          <a:xfrm>
            <a:off x="457200" y="6251575"/>
            <a:ext cx="2133600" cy="476250"/>
          </a:xfrm>
        </p:spPr>
        <p:txBody>
          <a:bodyPr/>
          <a:lstStyle>
            <a:lvl1pPr>
              <a:defRPr/>
            </a:lvl1pPr>
          </a:lstStyle>
          <a:p>
            <a:pPr>
              <a:defRPr/>
            </a:pPr>
            <a:fld id="{ECF3A912-A154-4A5F-A71E-A1C1463C3417}" type="datetimeFigureOut">
              <a:rPr lang="it-IT"/>
              <a:pPr>
                <a:defRPr/>
              </a:pPr>
              <a:t>10/04/2014</a:t>
            </a:fld>
            <a:endParaRPr lang="it-IT"/>
          </a:p>
        </p:txBody>
      </p:sp>
      <p:sp>
        <p:nvSpPr>
          <p:cNvPr id="4" name="Segnaposto numero diapositiva 3"/>
          <p:cNvSpPr>
            <a:spLocks noGrp="1"/>
          </p:cNvSpPr>
          <p:nvPr>
            <p:ph type="sldNum" sz="quarter" idx="11"/>
          </p:nvPr>
        </p:nvSpPr>
        <p:spPr>
          <a:xfrm>
            <a:off x="6553200" y="6248400"/>
            <a:ext cx="2133600" cy="476250"/>
          </a:xfrm>
        </p:spPr>
        <p:txBody>
          <a:bodyPr/>
          <a:lstStyle>
            <a:lvl1pPr>
              <a:defRPr/>
            </a:lvl1pPr>
          </a:lstStyle>
          <a:p>
            <a:fld id="{1806EA5C-C4D3-4283-9575-52217FD7526B}" type="slidenum">
              <a:rPr lang="it-IT"/>
              <a:pPr/>
              <a:t>‹N›</a:t>
            </a:fld>
            <a:endParaRPr lang="it-IT"/>
          </a:p>
        </p:txBody>
      </p:sp>
      <p:sp>
        <p:nvSpPr>
          <p:cNvPr id="5" name="Segnaposto piè di pagina 4"/>
          <p:cNvSpPr>
            <a:spLocks noGrp="1"/>
          </p:cNvSpPr>
          <p:nvPr>
            <p:ph type="ftr" sz="quarter" idx="12"/>
          </p:nvPr>
        </p:nvSpPr>
        <p:spPr>
          <a:xfrm>
            <a:off x="3124200" y="6248400"/>
            <a:ext cx="2895600" cy="476250"/>
          </a:xfrm>
        </p:spPr>
        <p:txBody>
          <a:bodyPr/>
          <a:lstStyle>
            <a:lvl1pPr>
              <a:defRPr/>
            </a:lvl1pPr>
          </a:lstStyle>
          <a:p>
            <a:pPr>
              <a:defRPr/>
            </a:pPr>
            <a:endParaRPr lang="it-IT"/>
          </a:p>
        </p:txBody>
      </p:sp>
    </p:spTree>
    <p:extLst>
      <p:ext uri="{BB962C8B-B14F-4D97-AF65-F5344CB8AC3E}">
        <p14:creationId xmlns:p14="http://schemas.microsoft.com/office/powerpoint/2010/main" val="8868173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a:prstGeom prst="rect">
            <a:avLst/>
          </a:prstGeo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5" name="Rectangle 3"/>
          <p:cNvSpPr>
            <a:spLocks noGrp="1" noChangeArrowheads="1"/>
          </p:cNvSpPr>
          <p:nvPr>
            <p:ph idx="10"/>
          </p:nvPr>
        </p:nvSpPr>
        <p:spPr bwMode="auto">
          <a:xfrm>
            <a:off x="6191672" y="476672"/>
            <a:ext cx="2952328" cy="504056"/>
          </a:xfrm>
          <a:prstGeom prst="rect">
            <a:avLst/>
          </a:prstGeom>
          <a:noFill/>
          <a:ln w="9525">
            <a:noFill/>
            <a:miter lim="800000"/>
            <a:headEnd/>
            <a:tailEnd/>
          </a:ln>
        </p:spPr>
        <p:txBody>
          <a:bodyPr/>
          <a:lstStyle>
            <a:lvl1pPr>
              <a:defRPr sz="2300" b="1">
                <a:solidFill>
                  <a:schemeClr val="bg1"/>
                </a:solidFill>
                <a:latin typeface="Vivaldi" pitchFamily="66" charset="0"/>
              </a:defRPr>
            </a:lvl1pPr>
          </a:lstStyle>
          <a:p>
            <a:pPr lvl="0"/>
            <a:r>
              <a:rPr lang="it-IT" dirty="0" smtClean="0"/>
              <a:t>Ischia, 21-23 ottobre 2013</a:t>
            </a:r>
          </a:p>
        </p:txBody>
      </p:sp>
    </p:spTree>
    <p:extLst>
      <p:ext uri="{BB962C8B-B14F-4D97-AF65-F5344CB8AC3E}">
        <p14:creationId xmlns:p14="http://schemas.microsoft.com/office/powerpoint/2010/main" val="21608873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_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a:prstGeom prst="rect">
            <a:avLst/>
          </a:prstGeo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5" name="Rectangle 3"/>
          <p:cNvSpPr>
            <a:spLocks noGrp="1" noChangeArrowheads="1"/>
          </p:cNvSpPr>
          <p:nvPr>
            <p:ph idx="10"/>
          </p:nvPr>
        </p:nvSpPr>
        <p:spPr bwMode="auto">
          <a:xfrm>
            <a:off x="6191672" y="476672"/>
            <a:ext cx="2952328" cy="504056"/>
          </a:xfrm>
          <a:prstGeom prst="rect">
            <a:avLst/>
          </a:prstGeom>
          <a:noFill/>
          <a:ln w="9525">
            <a:noFill/>
            <a:miter lim="800000"/>
            <a:headEnd/>
            <a:tailEnd/>
          </a:ln>
        </p:spPr>
        <p:txBody>
          <a:bodyPr/>
          <a:lstStyle>
            <a:lvl1pPr>
              <a:defRPr sz="2300" b="1">
                <a:solidFill>
                  <a:schemeClr val="bg1"/>
                </a:solidFill>
                <a:latin typeface="Vivaldi" pitchFamily="66" charset="0"/>
              </a:defRPr>
            </a:lvl1pPr>
          </a:lstStyle>
          <a:p>
            <a:pPr lvl="0"/>
            <a:r>
              <a:rPr lang="it-IT" dirty="0" smtClean="0"/>
              <a:t>Ischia, 21-23 ottobre 2013</a:t>
            </a:r>
          </a:p>
        </p:txBody>
      </p:sp>
    </p:spTree>
    <p:extLst>
      <p:ext uri="{BB962C8B-B14F-4D97-AF65-F5344CB8AC3E}">
        <p14:creationId xmlns:p14="http://schemas.microsoft.com/office/powerpoint/2010/main" val="30719459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46082" name="Freeform 2"/>
          <p:cNvSpPr>
            <a:spLocks/>
          </p:cNvSpPr>
          <p:nvPr/>
        </p:nvSpPr>
        <p:spPr bwMode="blackWhite">
          <a:xfrm>
            <a:off x="20638" y="12700"/>
            <a:ext cx="8896350" cy="6780213"/>
          </a:xfrm>
          <a:custGeom>
            <a:avLst/>
            <a:gdLst/>
            <a:ahLst/>
            <a:cxnLst>
              <a:cxn ang="0">
                <a:pos x="2822" y="0"/>
              </a:cxn>
              <a:cxn ang="0">
                <a:pos x="0" y="975"/>
              </a:cxn>
              <a:cxn ang="0">
                <a:pos x="2169" y="3619"/>
              </a:cxn>
              <a:cxn ang="0">
                <a:pos x="3985" y="1125"/>
              </a:cxn>
              <a:cxn ang="0">
                <a:pos x="2822" y="0"/>
              </a:cxn>
              <a:cxn ang="0">
                <a:pos x="2822" y="0"/>
              </a:cxn>
            </a:cxnLst>
            <a:rect l="0" t="0" r="r" b="b"/>
            <a:pathLst>
              <a:path w="3985" h="3619">
                <a:moveTo>
                  <a:pt x="2822" y="0"/>
                </a:moveTo>
                <a:lnTo>
                  <a:pt x="0" y="975"/>
                </a:lnTo>
                <a:lnTo>
                  <a:pt x="2169" y="3619"/>
                </a:lnTo>
                <a:lnTo>
                  <a:pt x="3985" y="1125"/>
                </a:lnTo>
                <a:lnTo>
                  <a:pt x="2822" y="0"/>
                </a:lnTo>
                <a:lnTo>
                  <a:pt x="2822" y="0"/>
                </a:lnTo>
                <a:close/>
              </a:path>
            </a:pathLst>
          </a:custGeom>
          <a:solidFill>
            <a:schemeClr val="accent1"/>
          </a:solidFill>
          <a:ln w="9525">
            <a:noFill/>
            <a:round/>
            <a:headEnd/>
            <a:tailEnd/>
          </a:ln>
        </p:spPr>
        <p:txBody>
          <a:bodyPr/>
          <a:lstStyle/>
          <a:p>
            <a:endParaRPr lang="it-IT"/>
          </a:p>
        </p:txBody>
      </p:sp>
      <p:sp>
        <p:nvSpPr>
          <p:cNvPr id="46083" name="Rectangle 3"/>
          <p:cNvSpPr>
            <a:spLocks noGrp="1" noChangeArrowheads="1"/>
          </p:cNvSpPr>
          <p:nvPr>
            <p:ph type="ctrTitle"/>
          </p:nvPr>
        </p:nvSpPr>
        <p:spPr>
          <a:xfrm>
            <a:off x="1371600" y="1511300"/>
            <a:ext cx="6400800" cy="2273300"/>
          </a:xfrm>
          <a:effectLst>
            <a:outerShdw dist="45791" dir="2021404" algn="ctr" rotWithShape="0">
              <a:schemeClr val="bg2"/>
            </a:outerShdw>
          </a:effectLst>
        </p:spPr>
        <p:txBody>
          <a:bodyPr/>
          <a:lstStyle>
            <a:lvl1pPr>
              <a:defRPr>
                <a:solidFill>
                  <a:schemeClr val="tx2"/>
                </a:solidFill>
                <a:effectLst>
                  <a:outerShdw blurRad="38100" dist="38100" dir="2700000" algn="tl">
                    <a:srgbClr val="C0C0C0"/>
                  </a:outerShdw>
                </a:effectLst>
              </a:defRPr>
            </a:lvl1pPr>
          </a:lstStyle>
          <a:p>
            <a:r>
              <a:rPr lang="it-IT"/>
              <a:t>Fare clic per modificare lo stile del titolo</a:t>
            </a:r>
          </a:p>
        </p:txBody>
      </p:sp>
      <p:sp>
        <p:nvSpPr>
          <p:cNvPr id="46084" name="Rectangle 4"/>
          <p:cNvSpPr>
            <a:spLocks noGrp="1" noChangeArrowheads="1"/>
          </p:cNvSpPr>
          <p:nvPr>
            <p:ph type="subTitle" idx="1"/>
          </p:nvPr>
        </p:nvSpPr>
        <p:spPr>
          <a:xfrm>
            <a:off x="1549400" y="4051300"/>
            <a:ext cx="6032500" cy="1003300"/>
          </a:xfrm>
        </p:spPr>
        <p:txBody>
          <a:bodyPr/>
          <a:lstStyle>
            <a:lvl1pPr marL="0" indent="0" algn="ctr">
              <a:buFontTx/>
              <a:buNone/>
              <a:defRPr sz="2800">
                <a:effectLst>
                  <a:outerShdw blurRad="38100" dist="38100" dir="2700000" algn="tl">
                    <a:srgbClr val="C0C0C0"/>
                  </a:outerShdw>
                </a:effectLst>
              </a:defRPr>
            </a:lvl1pPr>
          </a:lstStyle>
          <a:p>
            <a:r>
              <a:rPr lang="it-IT"/>
              <a:t>Fare clic per modificare lo stile del sottotitolo dello schema</a:t>
            </a:r>
          </a:p>
        </p:txBody>
      </p:sp>
      <p:sp>
        <p:nvSpPr>
          <p:cNvPr id="46085" name="Rectangle 5"/>
          <p:cNvSpPr>
            <a:spLocks noGrp="1" noChangeArrowheads="1"/>
          </p:cNvSpPr>
          <p:nvPr>
            <p:ph type="dt" sz="half" idx="2"/>
          </p:nvPr>
        </p:nvSpPr>
        <p:spPr>
          <a:xfrm>
            <a:off x="685800" y="6248400"/>
            <a:ext cx="1905000" cy="457200"/>
          </a:xfrm>
        </p:spPr>
        <p:txBody>
          <a:bodyPr/>
          <a:lstStyle>
            <a:lvl1pPr>
              <a:defRPr/>
            </a:lvl1pPr>
          </a:lstStyle>
          <a:p>
            <a:fld id="{06E385DA-9B54-45A8-83DE-E8D4FE7A4F2B}" type="datetimeFigureOut">
              <a:rPr lang="it-IT"/>
              <a:pPr/>
              <a:t>10/04/2014</a:t>
            </a:fld>
            <a:endParaRPr lang="it-IT"/>
          </a:p>
        </p:txBody>
      </p:sp>
      <p:sp>
        <p:nvSpPr>
          <p:cNvPr id="46086" name="Rectangle 6"/>
          <p:cNvSpPr>
            <a:spLocks noGrp="1" noChangeArrowheads="1"/>
          </p:cNvSpPr>
          <p:nvPr>
            <p:ph type="ftr" sz="quarter" idx="3"/>
          </p:nvPr>
        </p:nvSpPr>
        <p:spPr>
          <a:xfrm>
            <a:off x="3124200" y="6248400"/>
            <a:ext cx="2895600" cy="457200"/>
          </a:xfrm>
        </p:spPr>
        <p:txBody>
          <a:bodyPr/>
          <a:lstStyle>
            <a:lvl1pPr>
              <a:defRPr/>
            </a:lvl1pPr>
          </a:lstStyle>
          <a:p>
            <a:endParaRPr lang="it-IT"/>
          </a:p>
        </p:txBody>
      </p:sp>
      <p:sp>
        <p:nvSpPr>
          <p:cNvPr id="46087" name="Rectangle 7"/>
          <p:cNvSpPr>
            <a:spLocks noGrp="1" noChangeArrowheads="1"/>
          </p:cNvSpPr>
          <p:nvPr>
            <p:ph type="sldNum" sz="quarter" idx="4"/>
          </p:nvPr>
        </p:nvSpPr>
        <p:spPr>
          <a:xfrm>
            <a:off x="6553200" y="6248400"/>
            <a:ext cx="1905000" cy="457200"/>
          </a:xfrm>
        </p:spPr>
        <p:txBody>
          <a:bodyPr/>
          <a:lstStyle>
            <a:lvl1pPr>
              <a:defRPr/>
            </a:lvl1pPr>
          </a:lstStyle>
          <a:p>
            <a:fld id="{67E4958B-FE72-42CB-B13E-2987C4CC7C17}" type="slidenum">
              <a:rPr lang="it-IT"/>
              <a:pPr/>
              <a:t>‹N›</a:t>
            </a:fld>
            <a:endParaRPr lang="it-IT"/>
          </a:p>
        </p:txBody>
      </p:sp>
      <p:grpSp>
        <p:nvGrpSpPr>
          <p:cNvPr id="2" name="Group 8"/>
          <p:cNvGrpSpPr>
            <a:grpSpLocks/>
          </p:cNvGrpSpPr>
          <p:nvPr/>
        </p:nvGrpSpPr>
        <p:grpSpPr bwMode="auto">
          <a:xfrm>
            <a:off x="195263" y="234950"/>
            <a:ext cx="3787775" cy="1778000"/>
            <a:chOff x="123" y="148"/>
            <a:chExt cx="2386" cy="1120"/>
          </a:xfrm>
        </p:grpSpPr>
        <p:sp>
          <p:nvSpPr>
            <p:cNvPr id="46089" name="Freeform 9"/>
            <p:cNvSpPr>
              <a:spLocks/>
            </p:cNvSpPr>
            <p:nvPr userDrawn="1"/>
          </p:nvSpPr>
          <p:spPr bwMode="auto">
            <a:xfrm>
              <a:off x="177" y="177"/>
              <a:ext cx="2250" cy="1017"/>
            </a:xfrm>
            <a:custGeom>
              <a:avLst/>
              <a:gdLst/>
              <a:ahLst/>
              <a:cxnLst>
                <a:cxn ang="0">
                  <a:pos x="794" y="395"/>
                </a:cxn>
                <a:cxn ang="0">
                  <a:pos x="710" y="318"/>
                </a:cxn>
                <a:cxn ang="0">
                  <a:pos x="556" y="210"/>
                </a:cxn>
                <a:cxn ang="0">
                  <a:pos x="71" y="0"/>
                </a:cxn>
                <a:cxn ang="0">
                  <a:pos x="23" y="20"/>
                </a:cxn>
                <a:cxn ang="0">
                  <a:pos x="0" y="83"/>
                </a:cxn>
                <a:cxn ang="0">
                  <a:pos x="28" y="155"/>
                </a:cxn>
                <a:cxn ang="0">
                  <a:pos x="570" y="409"/>
                </a:cxn>
                <a:cxn ang="0">
                  <a:pos x="689" y="393"/>
                </a:cxn>
                <a:cxn ang="0">
                  <a:pos x="785" y="414"/>
                </a:cxn>
                <a:cxn ang="0">
                  <a:pos x="794" y="395"/>
                </a:cxn>
                <a:cxn ang="0">
                  <a:pos x="794" y="395"/>
                </a:cxn>
              </a:cxnLst>
              <a:rect l="0" t="0" r="r" b="b"/>
              <a:pathLst>
                <a:path w="794" h="414">
                  <a:moveTo>
                    <a:pt x="794" y="395"/>
                  </a:moveTo>
                  <a:lnTo>
                    <a:pt x="710" y="318"/>
                  </a:lnTo>
                  <a:lnTo>
                    <a:pt x="556" y="210"/>
                  </a:lnTo>
                  <a:lnTo>
                    <a:pt x="71" y="0"/>
                  </a:lnTo>
                  <a:lnTo>
                    <a:pt x="23" y="20"/>
                  </a:lnTo>
                  <a:lnTo>
                    <a:pt x="0" y="83"/>
                  </a:lnTo>
                  <a:lnTo>
                    <a:pt x="28" y="155"/>
                  </a:lnTo>
                  <a:lnTo>
                    <a:pt x="570" y="409"/>
                  </a:lnTo>
                  <a:lnTo>
                    <a:pt x="689" y="393"/>
                  </a:lnTo>
                  <a:lnTo>
                    <a:pt x="785" y="414"/>
                  </a:lnTo>
                  <a:lnTo>
                    <a:pt x="794" y="395"/>
                  </a:lnTo>
                  <a:lnTo>
                    <a:pt x="794" y="395"/>
                  </a:lnTo>
                  <a:close/>
                </a:path>
              </a:pathLst>
            </a:custGeom>
            <a:solidFill>
              <a:srgbClr val="F8F8F8"/>
            </a:solidFill>
            <a:ln w="9525">
              <a:noFill/>
              <a:round/>
              <a:headEnd/>
              <a:tailEnd/>
            </a:ln>
          </p:spPr>
          <p:txBody>
            <a:bodyPr/>
            <a:lstStyle/>
            <a:p>
              <a:endParaRPr lang="it-IT"/>
            </a:p>
          </p:txBody>
        </p:sp>
        <p:sp>
          <p:nvSpPr>
            <p:cNvPr id="46090" name="Freeform 10"/>
            <p:cNvSpPr>
              <a:spLocks/>
            </p:cNvSpPr>
            <p:nvPr userDrawn="1"/>
          </p:nvSpPr>
          <p:spPr bwMode="auto">
            <a:xfrm>
              <a:off x="166" y="261"/>
              <a:ext cx="2244" cy="1007"/>
            </a:xfrm>
            <a:custGeom>
              <a:avLst/>
              <a:gdLst/>
              <a:ahLst/>
              <a:cxnLst>
                <a:cxn ang="0">
                  <a:pos x="137" y="0"/>
                </a:cxn>
                <a:cxn ang="0">
                  <a:pos x="1331" y="519"/>
                </a:cxn>
                <a:cxn ang="0">
                  <a:pos x="1428" y="638"/>
                </a:cxn>
                <a:cxn ang="0">
                  <a:pos x="1586" y="792"/>
                </a:cxn>
                <a:cxn ang="0">
                  <a:pos x="1565" y="821"/>
                </a:cxn>
                <a:cxn ang="0">
                  <a:pos x="1350" y="787"/>
                </a:cxn>
                <a:cxn ang="0">
                  <a:pos x="1145" y="811"/>
                </a:cxn>
                <a:cxn ang="0">
                  <a:pos x="42" y="298"/>
                </a:cxn>
                <a:cxn ang="0">
                  <a:pos x="0" y="150"/>
                </a:cxn>
                <a:cxn ang="0">
                  <a:pos x="46" y="32"/>
                </a:cxn>
                <a:cxn ang="0">
                  <a:pos x="137" y="0"/>
                </a:cxn>
                <a:cxn ang="0">
                  <a:pos x="137" y="0"/>
                </a:cxn>
              </a:cxnLst>
              <a:rect l="0" t="0" r="r" b="b"/>
              <a:pathLst>
                <a:path w="1586" h="821">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lnTo>
                    <a:pt x="137" y="0"/>
                  </a:lnTo>
                  <a:close/>
                </a:path>
              </a:pathLst>
            </a:custGeom>
            <a:solidFill>
              <a:schemeClr val="tx2"/>
            </a:solidFill>
            <a:ln w="9525">
              <a:noFill/>
              <a:round/>
              <a:headEnd/>
              <a:tailEnd/>
            </a:ln>
          </p:spPr>
          <p:txBody>
            <a:bodyPr/>
            <a:lstStyle/>
            <a:p>
              <a:endParaRPr lang="it-IT"/>
            </a:p>
          </p:txBody>
        </p:sp>
        <p:sp>
          <p:nvSpPr>
            <p:cNvPr id="46091" name="Freeform 11"/>
            <p:cNvSpPr>
              <a:spLocks/>
            </p:cNvSpPr>
            <p:nvPr userDrawn="1"/>
          </p:nvSpPr>
          <p:spPr bwMode="auto">
            <a:xfrm>
              <a:off x="474" y="344"/>
              <a:ext cx="1488" cy="919"/>
            </a:xfrm>
            <a:custGeom>
              <a:avLst/>
              <a:gdLst/>
              <a:ahLst/>
              <a:cxnLst>
                <a:cxn ang="0">
                  <a:pos x="0" y="325"/>
                </a:cxn>
                <a:cxn ang="0">
                  <a:pos x="922" y="747"/>
                </a:cxn>
                <a:cxn ang="0">
                  <a:pos x="939" y="534"/>
                </a:cxn>
                <a:cxn ang="0">
                  <a:pos x="1049" y="422"/>
                </a:cxn>
                <a:cxn ang="0">
                  <a:pos x="78" y="0"/>
                </a:cxn>
                <a:cxn ang="0">
                  <a:pos x="0" y="127"/>
                </a:cxn>
                <a:cxn ang="0">
                  <a:pos x="0" y="325"/>
                </a:cxn>
                <a:cxn ang="0">
                  <a:pos x="0" y="325"/>
                </a:cxn>
              </a:cxnLst>
              <a:rect l="0" t="0" r="r" b="b"/>
              <a:pathLst>
                <a:path w="1049" h="747">
                  <a:moveTo>
                    <a:pt x="0" y="325"/>
                  </a:moveTo>
                  <a:lnTo>
                    <a:pt x="922" y="747"/>
                  </a:lnTo>
                  <a:lnTo>
                    <a:pt x="939" y="534"/>
                  </a:lnTo>
                  <a:lnTo>
                    <a:pt x="1049" y="422"/>
                  </a:lnTo>
                  <a:lnTo>
                    <a:pt x="78" y="0"/>
                  </a:lnTo>
                  <a:lnTo>
                    <a:pt x="0" y="127"/>
                  </a:lnTo>
                  <a:lnTo>
                    <a:pt x="0" y="325"/>
                  </a:lnTo>
                  <a:lnTo>
                    <a:pt x="0" y="325"/>
                  </a:lnTo>
                  <a:close/>
                </a:path>
              </a:pathLst>
            </a:custGeom>
            <a:solidFill>
              <a:schemeClr val="bg2"/>
            </a:solidFill>
            <a:ln w="9525">
              <a:noFill/>
              <a:round/>
              <a:headEnd/>
              <a:tailEnd/>
            </a:ln>
          </p:spPr>
          <p:txBody>
            <a:bodyPr/>
            <a:lstStyle/>
            <a:p>
              <a:endParaRPr lang="it-IT"/>
            </a:p>
          </p:txBody>
        </p:sp>
        <p:grpSp>
          <p:nvGrpSpPr>
            <p:cNvPr id="3" name="Group 12"/>
            <p:cNvGrpSpPr>
              <a:grpSpLocks/>
            </p:cNvGrpSpPr>
            <p:nvPr userDrawn="1"/>
          </p:nvGrpSpPr>
          <p:grpSpPr bwMode="auto">
            <a:xfrm>
              <a:off x="123" y="148"/>
              <a:ext cx="2386" cy="1081"/>
              <a:chOff x="123" y="148"/>
              <a:chExt cx="2386" cy="1081"/>
            </a:xfrm>
          </p:grpSpPr>
          <p:sp>
            <p:nvSpPr>
              <p:cNvPr id="46093" name="Freeform 13"/>
              <p:cNvSpPr>
                <a:spLocks/>
              </p:cNvSpPr>
              <p:nvPr userDrawn="1"/>
            </p:nvSpPr>
            <p:spPr bwMode="auto">
              <a:xfrm>
                <a:off x="2005" y="934"/>
                <a:ext cx="212" cy="214"/>
              </a:xfrm>
              <a:custGeom>
                <a:avLst/>
                <a:gdLst/>
                <a:ahLst/>
                <a:cxnLst>
                  <a:cxn ang="0">
                    <a:pos x="110" y="0"/>
                  </a:cxn>
                  <a:cxn ang="0">
                    <a:pos x="40" y="66"/>
                  </a:cxn>
                  <a:cxn ang="0">
                    <a:pos x="0" y="173"/>
                  </a:cxn>
                  <a:cxn ang="0">
                    <a:pos x="80" y="160"/>
                  </a:cxn>
                  <a:cxn ang="0">
                    <a:pos x="103" y="84"/>
                  </a:cxn>
                  <a:cxn ang="0">
                    <a:pos x="150" y="27"/>
                  </a:cxn>
                  <a:cxn ang="0">
                    <a:pos x="110" y="0"/>
                  </a:cxn>
                  <a:cxn ang="0">
                    <a:pos x="110" y="0"/>
                  </a:cxn>
                </a:cxnLst>
                <a:rect l="0" t="0" r="r" b="b"/>
                <a:pathLst>
                  <a:path w="150" h="173">
                    <a:moveTo>
                      <a:pt x="110" y="0"/>
                    </a:moveTo>
                    <a:lnTo>
                      <a:pt x="40" y="66"/>
                    </a:lnTo>
                    <a:lnTo>
                      <a:pt x="0" y="173"/>
                    </a:lnTo>
                    <a:lnTo>
                      <a:pt x="80" y="160"/>
                    </a:lnTo>
                    <a:lnTo>
                      <a:pt x="103" y="84"/>
                    </a:lnTo>
                    <a:lnTo>
                      <a:pt x="150" y="27"/>
                    </a:lnTo>
                    <a:lnTo>
                      <a:pt x="110" y="0"/>
                    </a:lnTo>
                    <a:lnTo>
                      <a:pt x="110" y="0"/>
                    </a:lnTo>
                    <a:close/>
                  </a:path>
                </a:pathLst>
              </a:custGeom>
              <a:solidFill>
                <a:schemeClr val="accent2"/>
              </a:solidFill>
              <a:ln w="9525">
                <a:noFill/>
                <a:round/>
                <a:headEnd/>
                <a:tailEnd/>
              </a:ln>
            </p:spPr>
            <p:txBody>
              <a:bodyPr/>
              <a:lstStyle/>
              <a:p>
                <a:endParaRPr lang="it-IT"/>
              </a:p>
            </p:txBody>
          </p:sp>
          <p:sp>
            <p:nvSpPr>
              <p:cNvPr id="46094" name="Freeform 14"/>
              <p:cNvSpPr>
                <a:spLocks/>
              </p:cNvSpPr>
              <p:nvPr userDrawn="1"/>
            </p:nvSpPr>
            <p:spPr bwMode="auto">
              <a:xfrm>
                <a:off x="123" y="148"/>
                <a:ext cx="2386" cy="1081"/>
              </a:xfrm>
              <a:custGeom>
                <a:avLst/>
                <a:gdLst/>
                <a:ahLst/>
                <a:cxnLst>
                  <a:cxn ang="0">
                    <a:pos x="156" y="0"/>
                  </a:cxn>
                  <a:cxn ang="0">
                    <a:pos x="63" y="52"/>
                  </a:cxn>
                  <a:cxn ang="0">
                    <a:pos x="0" y="208"/>
                  </a:cxn>
                  <a:cxn ang="0">
                    <a:pos x="67" y="358"/>
                  </a:cxn>
                  <a:cxn ang="0">
                    <a:pos x="1182" y="867"/>
                  </a:cxn>
                  <a:cxn ang="0">
                    <a:pos x="1422" y="835"/>
                  </a:cxn>
                  <a:cxn ang="0">
                    <a:pos x="1616" y="880"/>
                  </a:cxn>
                  <a:cxn ang="0">
                    <a:pos x="1684" y="808"/>
                  </a:cxn>
                  <a:cxn ang="0">
                    <a:pos x="1502" y="664"/>
                  </a:cxn>
                  <a:cxn ang="0">
                    <a:pos x="1428" y="512"/>
                  </a:cxn>
                  <a:cxn ang="0">
                    <a:pos x="1369" y="527"/>
                  </a:cxn>
                  <a:cxn ang="0">
                    <a:pos x="1439" y="664"/>
                  </a:cxn>
                  <a:cxn ang="0">
                    <a:pos x="1578" y="810"/>
                  </a:cxn>
                  <a:cxn ang="0">
                    <a:pos x="1413" y="787"/>
                  </a:cxn>
                  <a:cxn ang="0">
                    <a:pos x="1219" y="814"/>
                  </a:cxn>
                  <a:cxn ang="0">
                    <a:pos x="1255" y="650"/>
                  </a:cxn>
                  <a:cxn ang="0">
                    <a:pos x="1338" y="538"/>
                  </a:cxn>
                  <a:cxn ang="0">
                    <a:pos x="1241" y="552"/>
                  </a:cxn>
                  <a:cxn ang="0">
                    <a:pos x="1165" y="658"/>
                  </a:cxn>
                  <a:cxn ang="0">
                    <a:pos x="1139" y="791"/>
                  </a:cxn>
                  <a:cxn ang="0">
                    <a:pos x="107" y="310"/>
                  </a:cxn>
                  <a:cxn ang="0">
                    <a:pos x="80" y="215"/>
                  </a:cxn>
                  <a:cxn ang="0">
                    <a:pos x="103" y="95"/>
                  </a:cxn>
                  <a:cxn ang="0">
                    <a:pos x="217" y="0"/>
                  </a:cxn>
                  <a:cxn ang="0">
                    <a:pos x="156" y="0"/>
                  </a:cxn>
                  <a:cxn ang="0">
                    <a:pos x="156" y="0"/>
                  </a:cxn>
                </a:cxnLst>
                <a:rect l="0" t="0" r="r" b="b"/>
                <a:pathLst>
                  <a:path w="1684" h="880">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lnTo>
                      <a:pt x="156" y="0"/>
                    </a:lnTo>
                    <a:close/>
                  </a:path>
                </a:pathLst>
              </a:custGeom>
              <a:solidFill>
                <a:schemeClr val="accent2"/>
              </a:solidFill>
              <a:ln w="9525">
                <a:noFill/>
                <a:round/>
                <a:headEnd/>
                <a:tailEnd/>
              </a:ln>
            </p:spPr>
            <p:txBody>
              <a:bodyPr/>
              <a:lstStyle/>
              <a:p>
                <a:endParaRPr lang="it-IT"/>
              </a:p>
            </p:txBody>
          </p:sp>
          <p:sp>
            <p:nvSpPr>
              <p:cNvPr id="46095" name="Freeform 15"/>
              <p:cNvSpPr>
                <a:spLocks/>
              </p:cNvSpPr>
              <p:nvPr userDrawn="1"/>
            </p:nvSpPr>
            <p:spPr bwMode="auto">
              <a:xfrm>
                <a:off x="324" y="158"/>
                <a:ext cx="1686" cy="614"/>
              </a:xfrm>
              <a:custGeom>
                <a:avLst/>
                <a:gdLst/>
                <a:ahLst/>
                <a:cxnLst>
                  <a:cxn ang="0">
                    <a:pos x="100" y="0"/>
                  </a:cxn>
                  <a:cxn ang="0">
                    <a:pos x="1190" y="490"/>
                  </a:cxn>
                  <a:cxn ang="0">
                    <a:pos x="1076" y="500"/>
                  </a:cxn>
                  <a:cxn ang="0">
                    <a:pos x="0" y="27"/>
                  </a:cxn>
                  <a:cxn ang="0">
                    <a:pos x="100" y="0"/>
                  </a:cxn>
                  <a:cxn ang="0">
                    <a:pos x="100" y="0"/>
                  </a:cxn>
                </a:cxnLst>
                <a:rect l="0" t="0" r="r" b="b"/>
                <a:pathLst>
                  <a:path w="1190" h="500">
                    <a:moveTo>
                      <a:pt x="100" y="0"/>
                    </a:moveTo>
                    <a:lnTo>
                      <a:pt x="1190" y="490"/>
                    </a:lnTo>
                    <a:lnTo>
                      <a:pt x="1076" y="500"/>
                    </a:lnTo>
                    <a:lnTo>
                      <a:pt x="0" y="27"/>
                    </a:lnTo>
                    <a:lnTo>
                      <a:pt x="100" y="0"/>
                    </a:lnTo>
                    <a:lnTo>
                      <a:pt x="100" y="0"/>
                    </a:lnTo>
                    <a:close/>
                  </a:path>
                </a:pathLst>
              </a:custGeom>
              <a:solidFill>
                <a:schemeClr val="accent2"/>
              </a:solidFill>
              <a:ln w="9525">
                <a:noFill/>
                <a:round/>
                <a:headEnd/>
                <a:tailEnd/>
              </a:ln>
            </p:spPr>
            <p:txBody>
              <a:bodyPr/>
              <a:lstStyle/>
              <a:p>
                <a:endParaRPr lang="it-IT"/>
              </a:p>
            </p:txBody>
          </p:sp>
          <p:sp>
            <p:nvSpPr>
              <p:cNvPr id="46096" name="Freeform 16"/>
              <p:cNvSpPr>
                <a:spLocks/>
              </p:cNvSpPr>
              <p:nvPr userDrawn="1"/>
            </p:nvSpPr>
            <p:spPr bwMode="auto">
              <a:xfrm>
                <a:off x="409" y="251"/>
                <a:ext cx="227" cy="410"/>
              </a:xfrm>
              <a:custGeom>
                <a:avLst/>
                <a:gdLst/>
                <a:ahLst/>
                <a:cxnLst>
                  <a:cxn ang="0">
                    <a:pos x="116" y="0"/>
                  </a:cxn>
                  <a:cxn ang="0">
                    <a:pos x="19" y="106"/>
                  </a:cxn>
                  <a:cxn ang="0">
                    <a:pos x="0" y="230"/>
                  </a:cxn>
                  <a:cxn ang="0">
                    <a:pos x="33" y="314"/>
                  </a:cxn>
                  <a:cxn ang="0">
                    <a:pos x="94" y="335"/>
                  </a:cxn>
                  <a:cxn ang="0">
                    <a:pos x="76" y="154"/>
                  </a:cxn>
                  <a:cxn ang="0">
                    <a:pos x="160" y="17"/>
                  </a:cxn>
                  <a:cxn ang="0">
                    <a:pos x="116" y="0"/>
                  </a:cxn>
                  <a:cxn ang="0">
                    <a:pos x="116" y="0"/>
                  </a:cxn>
                </a:cxnLst>
                <a:rect l="0" t="0" r="r" b="b"/>
                <a:pathLst>
                  <a:path w="160" h="335">
                    <a:moveTo>
                      <a:pt x="116" y="0"/>
                    </a:moveTo>
                    <a:lnTo>
                      <a:pt x="19" y="106"/>
                    </a:lnTo>
                    <a:lnTo>
                      <a:pt x="0" y="230"/>
                    </a:lnTo>
                    <a:lnTo>
                      <a:pt x="33" y="314"/>
                    </a:lnTo>
                    <a:lnTo>
                      <a:pt x="94" y="335"/>
                    </a:lnTo>
                    <a:lnTo>
                      <a:pt x="76" y="154"/>
                    </a:lnTo>
                    <a:lnTo>
                      <a:pt x="160" y="17"/>
                    </a:lnTo>
                    <a:lnTo>
                      <a:pt x="116" y="0"/>
                    </a:lnTo>
                    <a:lnTo>
                      <a:pt x="116" y="0"/>
                    </a:lnTo>
                    <a:close/>
                  </a:path>
                </a:pathLst>
              </a:custGeom>
              <a:solidFill>
                <a:schemeClr val="accent2"/>
              </a:solidFill>
              <a:ln w="9525">
                <a:noFill/>
                <a:round/>
                <a:headEnd/>
                <a:tailEnd/>
              </a:ln>
            </p:spPr>
            <p:txBody>
              <a:bodyPr/>
              <a:lstStyle/>
              <a:p>
                <a:endParaRPr lang="it-IT"/>
              </a:p>
            </p:txBody>
          </p:sp>
          <p:sp>
            <p:nvSpPr>
              <p:cNvPr id="46097" name="Freeform 17"/>
              <p:cNvSpPr>
                <a:spLocks/>
              </p:cNvSpPr>
              <p:nvPr userDrawn="1"/>
            </p:nvSpPr>
            <p:spPr bwMode="auto">
              <a:xfrm>
                <a:off x="846" y="536"/>
                <a:ext cx="691" cy="364"/>
              </a:xfrm>
              <a:custGeom>
                <a:avLst/>
                <a:gdLst/>
                <a:ahLst/>
                <a:cxnLst>
                  <a:cxn ang="0">
                    <a:pos x="14" y="34"/>
                  </a:cxn>
                  <a:cxn ang="0">
                    <a:pos x="160" y="66"/>
                  </a:cxn>
                  <a:cxn ang="0">
                    <a:pos x="324" y="137"/>
                  </a:cxn>
                  <a:cxn ang="0">
                    <a:pos x="440" y="243"/>
                  </a:cxn>
                  <a:cxn ang="0">
                    <a:pos x="326" y="230"/>
                  </a:cxn>
                  <a:cxn ang="0">
                    <a:pos x="139" y="146"/>
                  </a:cxn>
                  <a:cxn ang="0">
                    <a:pos x="50" y="80"/>
                  </a:cxn>
                  <a:cxn ang="0">
                    <a:pos x="107" y="163"/>
                  </a:cxn>
                  <a:cxn ang="0">
                    <a:pos x="272" y="270"/>
                  </a:cxn>
                  <a:cxn ang="0">
                    <a:pos x="466" y="296"/>
                  </a:cxn>
                  <a:cxn ang="0">
                    <a:pos x="489" y="224"/>
                  </a:cxn>
                  <a:cxn ang="0">
                    <a:pos x="394" y="120"/>
                  </a:cxn>
                  <a:cxn ang="0">
                    <a:pos x="170" y="17"/>
                  </a:cxn>
                  <a:cxn ang="0">
                    <a:pos x="0" y="0"/>
                  </a:cxn>
                  <a:cxn ang="0">
                    <a:pos x="14" y="34"/>
                  </a:cxn>
                  <a:cxn ang="0">
                    <a:pos x="14" y="34"/>
                  </a:cxn>
                </a:cxnLst>
                <a:rect l="0" t="0" r="r" b="b"/>
                <a:pathLst>
                  <a:path w="489" h="296">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lnTo>
                      <a:pt x="14" y="34"/>
                    </a:lnTo>
                    <a:close/>
                  </a:path>
                </a:pathLst>
              </a:custGeom>
              <a:solidFill>
                <a:schemeClr val="accent2"/>
              </a:solidFill>
              <a:ln w="9525">
                <a:noFill/>
                <a:round/>
                <a:headEnd/>
                <a:tailEnd/>
              </a:ln>
            </p:spPr>
            <p:txBody>
              <a:bodyPr/>
              <a:lstStyle/>
              <a:p>
                <a:endParaRPr lang="it-IT"/>
              </a:p>
            </p:txBody>
          </p:sp>
        </p:grpSp>
      </p:grpSp>
      <p:grpSp>
        <p:nvGrpSpPr>
          <p:cNvPr id="4" name="Group 18"/>
          <p:cNvGrpSpPr>
            <a:grpSpLocks/>
          </p:cNvGrpSpPr>
          <p:nvPr/>
        </p:nvGrpSpPr>
        <p:grpSpPr bwMode="auto">
          <a:xfrm>
            <a:off x="7915275" y="4368800"/>
            <a:ext cx="742950" cy="1058863"/>
            <a:chOff x="4986" y="2752"/>
            <a:chExt cx="468" cy="667"/>
          </a:xfrm>
        </p:grpSpPr>
        <p:sp>
          <p:nvSpPr>
            <p:cNvPr id="46099" name="Freeform 19"/>
            <p:cNvSpPr>
              <a:spLocks/>
            </p:cNvSpPr>
            <p:nvPr userDrawn="1"/>
          </p:nvSpPr>
          <p:spPr bwMode="auto">
            <a:xfrm rot="7320404">
              <a:off x="4909" y="2936"/>
              <a:ext cx="629" cy="293"/>
            </a:xfrm>
            <a:custGeom>
              <a:avLst/>
              <a:gdLst/>
              <a:ahLst/>
              <a:cxnLst>
                <a:cxn ang="0">
                  <a:pos x="794" y="395"/>
                </a:cxn>
                <a:cxn ang="0">
                  <a:pos x="710" y="318"/>
                </a:cxn>
                <a:cxn ang="0">
                  <a:pos x="556" y="210"/>
                </a:cxn>
                <a:cxn ang="0">
                  <a:pos x="71" y="0"/>
                </a:cxn>
                <a:cxn ang="0">
                  <a:pos x="23" y="20"/>
                </a:cxn>
                <a:cxn ang="0">
                  <a:pos x="0" y="83"/>
                </a:cxn>
                <a:cxn ang="0">
                  <a:pos x="28" y="155"/>
                </a:cxn>
                <a:cxn ang="0">
                  <a:pos x="570" y="409"/>
                </a:cxn>
                <a:cxn ang="0">
                  <a:pos x="689" y="393"/>
                </a:cxn>
                <a:cxn ang="0">
                  <a:pos x="785" y="414"/>
                </a:cxn>
                <a:cxn ang="0">
                  <a:pos x="794" y="395"/>
                </a:cxn>
                <a:cxn ang="0">
                  <a:pos x="794" y="395"/>
                </a:cxn>
              </a:cxnLst>
              <a:rect l="0" t="0" r="r" b="b"/>
              <a:pathLst>
                <a:path w="794" h="414">
                  <a:moveTo>
                    <a:pt x="794" y="395"/>
                  </a:moveTo>
                  <a:lnTo>
                    <a:pt x="710" y="318"/>
                  </a:lnTo>
                  <a:lnTo>
                    <a:pt x="556" y="210"/>
                  </a:lnTo>
                  <a:lnTo>
                    <a:pt x="71" y="0"/>
                  </a:lnTo>
                  <a:lnTo>
                    <a:pt x="23" y="20"/>
                  </a:lnTo>
                  <a:lnTo>
                    <a:pt x="0" y="83"/>
                  </a:lnTo>
                  <a:lnTo>
                    <a:pt x="28" y="155"/>
                  </a:lnTo>
                  <a:lnTo>
                    <a:pt x="570" y="409"/>
                  </a:lnTo>
                  <a:lnTo>
                    <a:pt x="689" y="393"/>
                  </a:lnTo>
                  <a:lnTo>
                    <a:pt x="785" y="414"/>
                  </a:lnTo>
                  <a:lnTo>
                    <a:pt x="794" y="395"/>
                  </a:lnTo>
                  <a:lnTo>
                    <a:pt x="794" y="395"/>
                  </a:lnTo>
                  <a:close/>
                </a:path>
              </a:pathLst>
            </a:custGeom>
            <a:solidFill>
              <a:srgbClr val="F8F8F8"/>
            </a:solidFill>
            <a:ln w="9525">
              <a:noFill/>
              <a:round/>
              <a:headEnd/>
              <a:tailEnd/>
            </a:ln>
          </p:spPr>
          <p:txBody>
            <a:bodyPr/>
            <a:lstStyle/>
            <a:p>
              <a:endParaRPr lang="it-IT"/>
            </a:p>
          </p:txBody>
        </p:sp>
        <p:sp>
          <p:nvSpPr>
            <p:cNvPr id="46100" name="Freeform 20"/>
            <p:cNvSpPr>
              <a:spLocks/>
            </p:cNvSpPr>
            <p:nvPr userDrawn="1"/>
          </p:nvSpPr>
          <p:spPr bwMode="auto">
            <a:xfrm rot="7320404">
              <a:off x="4893" y="2923"/>
              <a:ext cx="627" cy="290"/>
            </a:xfrm>
            <a:custGeom>
              <a:avLst/>
              <a:gdLst/>
              <a:ahLst/>
              <a:cxnLst>
                <a:cxn ang="0">
                  <a:pos x="137" y="0"/>
                </a:cxn>
                <a:cxn ang="0">
                  <a:pos x="1331" y="519"/>
                </a:cxn>
                <a:cxn ang="0">
                  <a:pos x="1428" y="638"/>
                </a:cxn>
                <a:cxn ang="0">
                  <a:pos x="1586" y="792"/>
                </a:cxn>
                <a:cxn ang="0">
                  <a:pos x="1565" y="821"/>
                </a:cxn>
                <a:cxn ang="0">
                  <a:pos x="1350" y="787"/>
                </a:cxn>
                <a:cxn ang="0">
                  <a:pos x="1145" y="811"/>
                </a:cxn>
                <a:cxn ang="0">
                  <a:pos x="42" y="298"/>
                </a:cxn>
                <a:cxn ang="0">
                  <a:pos x="0" y="150"/>
                </a:cxn>
                <a:cxn ang="0">
                  <a:pos x="46" y="32"/>
                </a:cxn>
                <a:cxn ang="0">
                  <a:pos x="137" y="0"/>
                </a:cxn>
                <a:cxn ang="0">
                  <a:pos x="137" y="0"/>
                </a:cxn>
              </a:cxnLst>
              <a:rect l="0" t="0" r="r" b="b"/>
              <a:pathLst>
                <a:path w="1586" h="821">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lnTo>
                    <a:pt x="137" y="0"/>
                  </a:lnTo>
                  <a:close/>
                </a:path>
              </a:pathLst>
            </a:custGeom>
            <a:solidFill>
              <a:schemeClr val="folHlink"/>
            </a:solidFill>
            <a:ln w="9525">
              <a:noFill/>
              <a:round/>
              <a:headEnd/>
              <a:tailEnd/>
            </a:ln>
          </p:spPr>
          <p:txBody>
            <a:bodyPr/>
            <a:lstStyle/>
            <a:p>
              <a:endParaRPr lang="it-IT"/>
            </a:p>
          </p:txBody>
        </p:sp>
        <p:sp>
          <p:nvSpPr>
            <p:cNvPr id="46101" name="Freeform 21"/>
            <p:cNvSpPr>
              <a:spLocks/>
            </p:cNvSpPr>
            <p:nvPr userDrawn="1"/>
          </p:nvSpPr>
          <p:spPr bwMode="auto">
            <a:xfrm rot="7320404">
              <a:off x="5000" y="2912"/>
              <a:ext cx="416" cy="265"/>
            </a:xfrm>
            <a:custGeom>
              <a:avLst/>
              <a:gdLst/>
              <a:ahLst/>
              <a:cxnLst>
                <a:cxn ang="0">
                  <a:pos x="0" y="325"/>
                </a:cxn>
                <a:cxn ang="0">
                  <a:pos x="922" y="747"/>
                </a:cxn>
                <a:cxn ang="0">
                  <a:pos x="939" y="534"/>
                </a:cxn>
                <a:cxn ang="0">
                  <a:pos x="1049" y="422"/>
                </a:cxn>
                <a:cxn ang="0">
                  <a:pos x="78" y="0"/>
                </a:cxn>
                <a:cxn ang="0">
                  <a:pos x="0" y="127"/>
                </a:cxn>
                <a:cxn ang="0">
                  <a:pos x="0" y="325"/>
                </a:cxn>
                <a:cxn ang="0">
                  <a:pos x="0" y="325"/>
                </a:cxn>
              </a:cxnLst>
              <a:rect l="0" t="0" r="r" b="b"/>
              <a:pathLst>
                <a:path w="1049" h="747">
                  <a:moveTo>
                    <a:pt x="0" y="325"/>
                  </a:moveTo>
                  <a:lnTo>
                    <a:pt x="922" y="747"/>
                  </a:lnTo>
                  <a:lnTo>
                    <a:pt x="939" y="534"/>
                  </a:lnTo>
                  <a:lnTo>
                    <a:pt x="1049" y="422"/>
                  </a:lnTo>
                  <a:lnTo>
                    <a:pt x="78" y="0"/>
                  </a:lnTo>
                  <a:lnTo>
                    <a:pt x="0" y="127"/>
                  </a:lnTo>
                  <a:lnTo>
                    <a:pt x="0" y="325"/>
                  </a:lnTo>
                  <a:lnTo>
                    <a:pt x="0" y="325"/>
                  </a:lnTo>
                  <a:close/>
                </a:path>
              </a:pathLst>
            </a:custGeom>
            <a:solidFill>
              <a:schemeClr val="bg2"/>
            </a:solidFill>
            <a:ln w="9525">
              <a:noFill/>
              <a:round/>
              <a:headEnd/>
              <a:tailEnd/>
            </a:ln>
          </p:spPr>
          <p:txBody>
            <a:bodyPr/>
            <a:lstStyle/>
            <a:p>
              <a:endParaRPr lang="it-IT"/>
            </a:p>
          </p:txBody>
        </p:sp>
        <p:grpSp>
          <p:nvGrpSpPr>
            <p:cNvPr id="5" name="Group 22"/>
            <p:cNvGrpSpPr>
              <a:grpSpLocks/>
            </p:cNvGrpSpPr>
            <p:nvPr userDrawn="1"/>
          </p:nvGrpSpPr>
          <p:grpSpPr bwMode="auto">
            <a:xfrm>
              <a:off x="4986" y="2752"/>
              <a:ext cx="468" cy="667"/>
              <a:chOff x="4986" y="2752"/>
              <a:chExt cx="468" cy="667"/>
            </a:xfrm>
          </p:grpSpPr>
          <p:sp>
            <p:nvSpPr>
              <p:cNvPr id="46103" name="Freeform 23"/>
              <p:cNvSpPr>
                <a:spLocks/>
              </p:cNvSpPr>
              <p:nvPr userDrawn="1"/>
            </p:nvSpPr>
            <p:spPr bwMode="auto">
              <a:xfrm rot="7320404">
                <a:off x="4987" y="3190"/>
                <a:ext cx="59" cy="61"/>
              </a:xfrm>
              <a:custGeom>
                <a:avLst/>
                <a:gdLst/>
                <a:ahLst/>
                <a:cxnLst>
                  <a:cxn ang="0">
                    <a:pos x="110" y="0"/>
                  </a:cxn>
                  <a:cxn ang="0">
                    <a:pos x="40" y="66"/>
                  </a:cxn>
                  <a:cxn ang="0">
                    <a:pos x="0" y="173"/>
                  </a:cxn>
                  <a:cxn ang="0">
                    <a:pos x="80" y="160"/>
                  </a:cxn>
                  <a:cxn ang="0">
                    <a:pos x="103" y="84"/>
                  </a:cxn>
                  <a:cxn ang="0">
                    <a:pos x="150" y="27"/>
                  </a:cxn>
                  <a:cxn ang="0">
                    <a:pos x="110" y="0"/>
                  </a:cxn>
                  <a:cxn ang="0">
                    <a:pos x="110" y="0"/>
                  </a:cxn>
                </a:cxnLst>
                <a:rect l="0" t="0" r="r" b="b"/>
                <a:pathLst>
                  <a:path w="150" h="173">
                    <a:moveTo>
                      <a:pt x="110" y="0"/>
                    </a:moveTo>
                    <a:lnTo>
                      <a:pt x="40" y="66"/>
                    </a:lnTo>
                    <a:lnTo>
                      <a:pt x="0" y="173"/>
                    </a:lnTo>
                    <a:lnTo>
                      <a:pt x="80" y="160"/>
                    </a:lnTo>
                    <a:lnTo>
                      <a:pt x="103" y="84"/>
                    </a:lnTo>
                    <a:lnTo>
                      <a:pt x="150" y="27"/>
                    </a:lnTo>
                    <a:lnTo>
                      <a:pt x="110" y="0"/>
                    </a:lnTo>
                    <a:lnTo>
                      <a:pt x="110" y="0"/>
                    </a:lnTo>
                    <a:close/>
                  </a:path>
                </a:pathLst>
              </a:custGeom>
              <a:solidFill>
                <a:schemeClr val="accent2"/>
              </a:solidFill>
              <a:ln w="9525">
                <a:noFill/>
                <a:round/>
                <a:headEnd/>
                <a:tailEnd/>
              </a:ln>
            </p:spPr>
            <p:txBody>
              <a:bodyPr/>
              <a:lstStyle/>
              <a:p>
                <a:endParaRPr lang="it-IT"/>
              </a:p>
            </p:txBody>
          </p:sp>
          <p:sp>
            <p:nvSpPr>
              <p:cNvPr id="46104" name="Freeform 24"/>
              <p:cNvSpPr>
                <a:spLocks/>
              </p:cNvSpPr>
              <p:nvPr userDrawn="1"/>
            </p:nvSpPr>
            <p:spPr bwMode="auto">
              <a:xfrm rot="7320404">
                <a:off x="4887" y="2930"/>
                <a:ext cx="667" cy="311"/>
              </a:xfrm>
              <a:custGeom>
                <a:avLst/>
                <a:gdLst/>
                <a:ahLst/>
                <a:cxnLst>
                  <a:cxn ang="0">
                    <a:pos x="156" y="0"/>
                  </a:cxn>
                  <a:cxn ang="0">
                    <a:pos x="63" y="52"/>
                  </a:cxn>
                  <a:cxn ang="0">
                    <a:pos x="0" y="208"/>
                  </a:cxn>
                  <a:cxn ang="0">
                    <a:pos x="67" y="358"/>
                  </a:cxn>
                  <a:cxn ang="0">
                    <a:pos x="1182" y="867"/>
                  </a:cxn>
                  <a:cxn ang="0">
                    <a:pos x="1422" y="835"/>
                  </a:cxn>
                  <a:cxn ang="0">
                    <a:pos x="1616" y="880"/>
                  </a:cxn>
                  <a:cxn ang="0">
                    <a:pos x="1684" y="808"/>
                  </a:cxn>
                  <a:cxn ang="0">
                    <a:pos x="1502" y="664"/>
                  </a:cxn>
                  <a:cxn ang="0">
                    <a:pos x="1428" y="512"/>
                  </a:cxn>
                  <a:cxn ang="0">
                    <a:pos x="1369" y="527"/>
                  </a:cxn>
                  <a:cxn ang="0">
                    <a:pos x="1439" y="664"/>
                  </a:cxn>
                  <a:cxn ang="0">
                    <a:pos x="1578" y="810"/>
                  </a:cxn>
                  <a:cxn ang="0">
                    <a:pos x="1413" y="787"/>
                  </a:cxn>
                  <a:cxn ang="0">
                    <a:pos x="1219" y="814"/>
                  </a:cxn>
                  <a:cxn ang="0">
                    <a:pos x="1255" y="650"/>
                  </a:cxn>
                  <a:cxn ang="0">
                    <a:pos x="1338" y="538"/>
                  </a:cxn>
                  <a:cxn ang="0">
                    <a:pos x="1241" y="552"/>
                  </a:cxn>
                  <a:cxn ang="0">
                    <a:pos x="1165" y="658"/>
                  </a:cxn>
                  <a:cxn ang="0">
                    <a:pos x="1139" y="791"/>
                  </a:cxn>
                  <a:cxn ang="0">
                    <a:pos x="107" y="310"/>
                  </a:cxn>
                  <a:cxn ang="0">
                    <a:pos x="80" y="215"/>
                  </a:cxn>
                  <a:cxn ang="0">
                    <a:pos x="103" y="95"/>
                  </a:cxn>
                  <a:cxn ang="0">
                    <a:pos x="217" y="0"/>
                  </a:cxn>
                  <a:cxn ang="0">
                    <a:pos x="156" y="0"/>
                  </a:cxn>
                  <a:cxn ang="0">
                    <a:pos x="156" y="0"/>
                  </a:cxn>
                </a:cxnLst>
                <a:rect l="0" t="0" r="r" b="b"/>
                <a:pathLst>
                  <a:path w="1684" h="880">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lnTo>
                      <a:pt x="156" y="0"/>
                    </a:lnTo>
                    <a:close/>
                  </a:path>
                </a:pathLst>
              </a:custGeom>
              <a:solidFill>
                <a:schemeClr val="accent2"/>
              </a:solidFill>
              <a:ln w="9525">
                <a:noFill/>
                <a:round/>
                <a:headEnd/>
                <a:tailEnd/>
              </a:ln>
            </p:spPr>
            <p:txBody>
              <a:bodyPr/>
              <a:lstStyle/>
              <a:p>
                <a:endParaRPr lang="it-IT"/>
              </a:p>
            </p:txBody>
          </p:sp>
          <p:sp>
            <p:nvSpPr>
              <p:cNvPr id="46105" name="Freeform 25"/>
              <p:cNvSpPr>
                <a:spLocks/>
              </p:cNvSpPr>
              <p:nvPr userDrawn="1"/>
            </p:nvSpPr>
            <p:spPr bwMode="auto">
              <a:xfrm rot="7320404">
                <a:off x="5062" y="2997"/>
                <a:ext cx="472" cy="176"/>
              </a:xfrm>
              <a:custGeom>
                <a:avLst/>
                <a:gdLst/>
                <a:ahLst/>
                <a:cxnLst>
                  <a:cxn ang="0">
                    <a:pos x="100" y="0"/>
                  </a:cxn>
                  <a:cxn ang="0">
                    <a:pos x="1190" y="490"/>
                  </a:cxn>
                  <a:cxn ang="0">
                    <a:pos x="1076" y="500"/>
                  </a:cxn>
                  <a:cxn ang="0">
                    <a:pos x="0" y="27"/>
                  </a:cxn>
                  <a:cxn ang="0">
                    <a:pos x="100" y="0"/>
                  </a:cxn>
                  <a:cxn ang="0">
                    <a:pos x="100" y="0"/>
                  </a:cxn>
                </a:cxnLst>
                <a:rect l="0" t="0" r="r" b="b"/>
                <a:pathLst>
                  <a:path w="1190" h="500">
                    <a:moveTo>
                      <a:pt x="100" y="0"/>
                    </a:moveTo>
                    <a:lnTo>
                      <a:pt x="1190" y="490"/>
                    </a:lnTo>
                    <a:lnTo>
                      <a:pt x="1076" y="500"/>
                    </a:lnTo>
                    <a:lnTo>
                      <a:pt x="0" y="27"/>
                    </a:lnTo>
                    <a:lnTo>
                      <a:pt x="100" y="0"/>
                    </a:lnTo>
                    <a:lnTo>
                      <a:pt x="100" y="0"/>
                    </a:lnTo>
                    <a:close/>
                  </a:path>
                </a:pathLst>
              </a:custGeom>
              <a:solidFill>
                <a:schemeClr val="accent2"/>
              </a:solidFill>
              <a:ln w="9525">
                <a:noFill/>
                <a:round/>
                <a:headEnd/>
                <a:tailEnd/>
              </a:ln>
            </p:spPr>
            <p:txBody>
              <a:bodyPr/>
              <a:lstStyle/>
              <a:p>
                <a:endParaRPr lang="it-IT"/>
              </a:p>
            </p:txBody>
          </p:sp>
          <p:sp>
            <p:nvSpPr>
              <p:cNvPr id="46106" name="Freeform 26"/>
              <p:cNvSpPr>
                <a:spLocks/>
              </p:cNvSpPr>
              <p:nvPr userDrawn="1"/>
            </p:nvSpPr>
            <p:spPr bwMode="auto">
              <a:xfrm rot="7320404">
                <a:off x="5363" y="2874"/>
                <a:ext cx="63" cy="118"/>
              </a:xfrm>
              <a:custGeom>
                <a:avLst/>
                <a:gdLst/>
                <a:ahLst/>
                <a:cxnLst>
                  <a:cxn ang="0">
                    <a:pos x="116" y="0"/>
                  </a:cxn>
                  <a:cxn ang="0">
                    <a:pos x="19" y="106"/>
                  </a:cxn>
                  <a:cxn ang="0">
                    <a:pos x="0" y="230"/>
                  </a:cxn>
                  <a:cxn ang="0">
                    <a:pos x="33" y="314"/>
                  </a:cxn>
                  <a:cxn ang="0">
                    <a:pos x="94" y="335"/>
                  </a:cxn>
                  <a:cxn ang="0">
                    <a:pos x="76" y="154"/>
                  </a:cxn>
                  <a:cxn ang="0">
                    <a:pos x="160" y="17"/>
                  </a:cxn>
                  <a:cxn ang="0">
                    <a:pos x="116" y="0"/>
                  </a:cxn>
                  <a:cxn ang="0">
                    <a:pos x="116" y="0"/>
                  </a:cxn>
                </a:cxnLst>
                <a:rect l="0" t="0" r="r" b="b"/>
                <a:pathLst>
                  <a:path w="160" h="335">
                    <a:moveTo>
                      <a:pt x="116" y="0"/>
                    </a:moveTo>
                    <a:lnTo>
                      <a:pt x="19" y="106"/>
                    </a:lnTo>
                    <a:lnTo>
                      <a:pt x="0" y="230"/>
                    </a:lnTo>
                    <a:lnTo>
                      <a:pt x="33" y="314"/>
                    </a:lnTo>
                    <a:lnTo>
                      <a:pt x="94" y="335"/>
                    </a:lnTo>
                    <a:lnTo>
                      <a:pt x="76" y="154"/>
                    </a:lnTo>
                    <a:lnTo>
                      <a:pt x="160" y="17"/>
                    </a:lnTo>
                    <a:lnTo>
                      <a:pt x="116" y="0"/>
                    </a:lnTo>
                    <a:lnTo>
                      <a:pt x="116" y="0"/>
                    </a:lnTo>
                    <a:close/>
                  </a:path>
                </a:pathLst>
              </a:custGeom>
              <a:solidFill>
                <a:schemeClr val="accent2"/>
              </a:solidFill>
              <a:ln w="9525">
                <a:noFill/>
                <a:round/>
                <a:headEnd/>
                <a:tailEnd/>
              </a:ln>
            </p:spPr>
            <p:txBody>
              <a:bodyPr/>
              <a:lstStyle/>
              <a:p>
                <a:endParaRPr lang="it-IT"/>
              </a:p>
            </p:txBody>
          </p:sp>
          <p:sp>
            <p:nvSpPr>
              <p:cNvPr id="46107" name="Freeform 27"/>
              <p:cNvSpPr>
                <a:spLocks/>
              </p:cNvSpPr>
              <p:nvPr userDrawn="1"/>
            </p:nvSpPr>
            <p:spPr bwMode="auto">
              <a:xfrm rot="7320404">
                <a:off x="5136" y="3000"/>
                <a:ext cx="193" cy="104"/>
              </a:xfrm>
              <a:custGeom>
                <a:avLst/>
                <a:gdLst/>
                <a:ahLst/>
                <a:cxnLst>
                  <a:cxn ang="0">
                    <a:pos x="14" y="34"/>
                  </a:cxn>
                  <a:cxn ang="0">
                    <a:pos x="160" y="66"/>
                  </a:cxn>
                  <a:cxn ang="0">
                    <a:pos x="324" y="137"/>
                  </a:cxn>
                  <a:cxn ang="0">
                    <a:pos x="440" y="243"/>
                  </a:cxn>
                  <a:cxn ang="0">
                    <a:pos x="326" y="230"/>
                  </a:cxn>
                  <a:cxn ang="0">
                    <a:pos x="139" y="146"/>
                  </a:cxn>
                  <a:cxn ang="0">
                    <a:pos x="50" y="80"/>
                  </a:cxn>
                  <a:cxn ang="0">
                    <a:pos x="107" y="163"/>
                  </a:cxn>
                  <a:cxn ang="0">
                    <a:pos x="272" y="270"/>
                  </a:cxn>
                  <a:cxn ang="0">
                    <a:pos x="466" y="296"/>
                  </a:cxn>
                  <a:cxn ang="0">
                    <a:pos x="489" y="224"/>
                  </a:cxn>
                  <a:cxn ang="0">
                    <a:pos x="394" y="120"/>
                  </a:cxn>
                  <a:cxn ang="0">
                    <a:pos x="170" y="17"/>
                  </a:cxn>
                  <a:cxn ang="0">
                    <a:pos x="0" y="0"/>
                  </a:cxn>
                  <a:cxn ang="0">
                    <a:pos x="14" y="34"/>
                  </a:cxn>
                  <a:cxn ang="0">
                    <a:pos x="14" y="34"/>
                  </a:cxn>
                </a:cxnLst>
                <a:rect l="0" t="0" r="r" b="b"/>
                <a:pathLst>
                  <a:path w="489" h="296">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lnTo>
                      <a:pt x="14" y="34"/>
                    </a:lnTo>
                    <a:close/>
                  </a:path>
                </a:pathLst>
              </a:custGeom>
              <a:solidFill>
                <a:schemeClr val="accent2"/>
              </a:solidFill>
              <a:ln w="9525">
                <a:noFill/>
                <a:round/>
                <a:headEnd/>
                <a:tailEnd/>
              </a:ln>
            </p:spPr>
            <p:txBody>
              <a:bodyPr/>
              <a:lstStyle/>
              <a:p>
                <a:endParaRPr lang="it-IT"/>
              </a:p>
            </p:txBody>
          </p:sp>
        </p:grpSp>
      </p:grpSp>
      <p:sp>
        <p:nvSpPr>
          <p:cNvPr id="46108" name="Freeform 28"/>
          <p:cNvSpPr>
            <a:spLocks/>
          </p:cNvSpPr>
          <p:nvPr/>
        </p:nvSpPr>
        <p:spPr bwMode="auto">
          <a:xfrm>
            <a:off x="901700" y="5054600"/>
            <a:ext cx="6807200" cy="728663"/>
          </a:xfrm>
          <a:custGeom>
            <a:avLst/>
            <a:gdLst/>
            <a:ahLst/>
            <a:cxnLst>
              <a:cxn ang="0">
                <a:pos x="0" y="0"/>
              </a:cxn>
              <a:cxn ang="0">
                <a:pos x="816" y="256"/>
              </a:cxn>
              <a:cxn ang="0">
                <a:pos x="1560" y="144"/>
              </a:cxn>
              <a:cxn ang="0">
                <a:pos x="1856" y="376"/>
              </a:cxn>
              <a:cxn ang="0">
                <a:pos x="2344" y="152"/>
              </a:cxn>
              <a:cxn ang="0">
                <a:pos x="3536" y="456"/>
              </a:cxn>
              <a:cxn ang="0">
                <a:pos x="4288" y="136"/>
              </a:cxn>
            </a:cxnLst>
            <a:rect l="0" t="0" r="r" b="b"/>
            <a:pathLst>
              <a:path w="4288" h="459">
                <a:moveTo>
                  <a:pt x="0" y="0"/>
                </a:moveTo>
                <a:cubicBezTo>
                  <a:pt x="136" y="43"/>
                  <a:pt x="556" y="232"/>
                  <a:pt x="816" y="256"/>
                </a:cubicBezTo>
                <a:cubicBezTo>
                  <a:pt x="1076" y="280"/>
                  <a:pt x="1387" y="124"/>
                  <a:pt x="1560" y="144"/>
                </a:cubicBezTo>
                <a:cubicBezTo>
                  <a:pt x="1733" y="164"/>
                  <a:pt x="1725" y="375"/>
                  <a:pt x="1856" y="376"/>
                </a:cubicBezTo>
                <a:cubicBezTo>
                  <a:pt x="1987" y="377"/>
                  <a:pt x="2064" y="139"/>
                  <a:pt x="2344" y="152"/>
                </a:cubicBezTo>
                <a:cubicBezTo>
                  <a:pt x="2624" y="165"/>
                  <a:pt x="3212" y="459"/>
                  <a:pt x="3536" y="456"/>
                </a:cubicBezTo>
                <a:cubicBezTo>
                  <a:pt x="3860" y="453"/>
                  <a:pt x="4165" y="188"/>
                  <a:pt x="4288" y="136"/>
                </a:cubicBezTo>
              </a:path>
            </a:pathLst>
          </a:custGeom>
          <a:noFill/>
          <a:ln w="76200" cap="flat" cmpd="sng">
            <a:solidFill>
              <a:schemeClr val="folHlink"/>
            </a:solidFill>
            <a:prstDash val="solid"/>
            <a:round/>
            <a:headEnd/>
            <a:tailEnd/>
          </a:ln>
          <a:effectLst/>
        </p:spPr>
        <p:txBody>
          <a:bodyPr/>
          <a:lstStyle/>
          <a:p>
            <a:endParaRPr lang="it-IT"/>
          </a:p>
        </p:txBody>
      </p:sp>
      <p:sp>
        <p:nvSpPr>
          <p:cNvPr id="46109" name="Freeform 29"/>
          <p:cNvSpPr>
            <a:spLocks/>
          </p:cNvSpPr>
          <p:nvPr/>
        </p:nvSpPr>
        <p:spPr bwMode="auto">
          <a:xfrm>
            <a:off x="4076700" y="1930400"/>
            <a:ext cx="889000" cy="381000"/>
          </a:xfrm>
          <a:custGeom>
            <a:avLst/>
            <a:gdLst/>
            <a:ahLst/>
            <a:cxnLst>
              <a:cxn ang="0">
                <a:pos x="0" y="32"/>
              </a:cxn>
              <a:cxn ang="0">
                <a:pos x="280" y="144"/>
              </a:cxn>
              <a:cxn ang="0">
                <a:pos x="448" y="16"/>
              </a:cxn>
              <a:cxn ang="0">
                <a:pos x="560" y="240"/>
              </a:cxn>
            </a:cxnLst>
            <a:rect l="0" t="0" r="r" b="b"/>
            <a:pathLst>
              <a:path w="560" h="240">
                <a:moveTo>
                  <a:pt x="0" y="32"/>
                </a:moveTo>
                <a:cubicBezTo>
                  <a:pt x="102" y="89"/>
                  <a:pt x="205" y="147"/>
                  <a:pt x="280" y="144"/>
                </a:cubicBezTo>
                <a:cubicBezTo>
                  <a:pt x="355" y="141"/>
                  <a:pt x="401" y="0"/>
                  <a:pt x="448" y="16"/>
                </a:cubicBezTo>
                <a:cubicBezTo>
                  <a:pt x="495" y="32"/>
                  <a:pt x="541" y="201"/>
                  <a:pt x="560" y="240"/>
                </a:cubicBezTo>
              </a:path>
            </a:pathLst>
          </a:custGeom>
          <a:noFill/>
          <a:ln w="114300" cmpd="sng">
            <a:solidFill>
              <a:schemeClr val="tx2"/>
            </a:solidFill>
            <a:round/>
            <a:headEnd/>
            <a:tailEnd/>
          </a:ln>
          <a:effectLst/>
        </p:spPr>
        <p:txBody>
          <a:bodyPr/>
          <a:lstStyle/>
          <a:p>
            <a:endParaRPr lang="it-IT"/>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fld id="{A7926ABF-14EB-423E-8380-FCA23025BF83}" type="datetimeFigureOut">
              <a:rPr lang="it-IT"/>
              <a:pPr/>
              <a:t>10/04/2014</a:t>
            </a:fld>
            <a:endParaRPr lang="it-IT"/>
          </a:p>
        </p:txBody>
      </p:sp>
      <p:sp>
        <p:nvSpPr>
          <p:cNvPr id="5" name="Segnaposto piè di pagina 4"/>
          <p:cNvSpPr>
            <a:spLocks noGrp="1"/>
          </p:cNvSpPr>
          <p:nvPr>
            <p:ph type="ftr" sz="quarter" idx="11"/>
          </p:nvPr>
        </p:nvSpPr>
        <p:spPr/>
        <p:txBody>
          <a:bodyPr/>
          <a:lstStyle>
            <a:lvl1pPr>
              <a:defRPr/>
            </a:lvl1pPr>
          </a:lstStyle>
          <a:p>
            <a:endParaRPr lang="it-IT"/>
          </a:p>
        </p:txBody>
      </p:sp>
      <p:sp>
        <p:nvSpPr>
          <p:cNvPr id="6" name="Segnaposto numero diapositiva 5"/>
          <p:cNvSpPr>
            <a:spLocks noGrp="1"/>
          </p:cNvSpPr>
          <p:nvPr>
            <p:ph type="sldNum" sz="quarter" idx="12"/>
          </p:nvPr>
        </p:nvSpPr>
        <p:spPr/>
        <p:txBody>
          <a:bodyPr/>
          <a:lstStyle>
            <a:lvl1pPr>
              <a:defRPr/>
            </a:lvl1pPr>
          </a:lstStyle>
          <a:p>
            <a:fld id="{971098E8-9B0C-46EB-B6CC-FE0E201D2195}" type="slidenum">
              <a:rPr lang="it-IT"/>
              <a:pPr/>
              <a:t>‹N›</a:t>
            </a:fld>
            <a:endParaRPr lang="it-IT"/>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lvl1pPr>
              <a:defRPr/>
            </a:lvl1pPr>
          </a:lstStyle>
          <a:p>
            <a:fld id="{810C60AD-BE26-4DBE-BEA4-8CC2A9C9D15B}" type="datetimeFigureOut">
              <a:rPr lang="it-IT"/>
              <a:pPr/>
              <a:t>10/04/2014</a:t>
            </a:fld>
            <a:endParaRPr lang="it-IT"/>
          </a:p>
        </p:txBody>
      </p:sp>
      <p:sp>
        <p:nvSpPr>
          <p:cNvPr id="5" name="Segnaposto piè di pagina 4"/>
          <p:cNvSpPr>
            <a:spLocks noGrp="1"/>
          </p:cNvSpPr>
          <p:nvPr>
            <p:ph type="ftr" sz="quarter" idx="11"/>
          </p:nvPr>
        </p:nvSpPr>
        <p:spPr/>
        <p:txBody>
          <a:bodyPr/>
          <a:lstStyle>
            <a:lvl1pPr>
              <a:defRPr/>
            </a:lvl1pPr>
          </a:lstStyle>
          <a:p>
            <a:endParaRPr lang="it-IT"/>
          </a:p>
        </p:txBody>
      </p:sp>
      <p:sp>
        <p:nvSpPr>
          <p:cNvPr id="6" name="Segnaposto numero diapositiva 5"/>
          <p:cNvSpPr>
            <a:spLocks noGrp="1"/>
          </p:cNvSpPr>
          <p:nvPr>
            <p:ph type="sldNum" sz="quarter" idx="12"/>
          </p:nvPr>
        </p:nvSpPr>
        <p:spPr/>
        <p:txBody>
          <a:bodyPr/>
          <a:lstStyle>
            <a:lvl1pPr>
              <a:defRPr/>
            </a:lvl1pPr>
          </a:lstStyle>
          <a:p>
            <a:fld id="{B627B5EE-2A24-4AF6-AA09-8BA0F48C531F}" type="slidenum">
              <a:rPr lang="it-IT"/>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4B6055F8-1D02-4417-9241-55C834FD9970}" type="datetimeFigureOut">
              <a:rPr lang="it-IT" smtClean="0"/>
              <a:pPr/>
              <a:t>10/04/2014</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85800" y="1828800"/>
            <a:ext cx="37719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10100" y="1828800"/>
            <a:ext cx="37719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lvl1pPr>
              <a:defRPr/>
            </a:lvl1pPr>
          </a:lstStyle>
          <a:p>
            <a:fld id="{B5B8804F-E014-4628-BF5C-527DD98F7A1B}" type="datetimeFigureOut">
              <a:rPr lang="it-IT"/>
              <a:pPr/>
              <a:t>10/04/2014</a:t>
            </a:fld>
            <a:endParaRPr lang="it-IT"/>
          </a:p>
        </p:txBody>
      </p:sp>
      <p:sp>
        <p:nvSpPr>
          <p:cNvPr id="6" name="Segnaposto piè di pagina 5"/>
          <p:cNvSpPr>
            <a:spLocks noGrp="1"/>
          </p:cNvSpPr>
          <p:nvPr>
            <p:ph type="ftr" sz="quarter" idx="11"/>
          </p:nvPr>
        </p:nvSpPr>
        <p:spPr/>
        <p:txBody>
          <a:bodyPr/>
          <a:lstStyle>
            <a:lvl1pPr>
              <a:defRPr/>
            </a:lvl1pPr>
          </a:lstStyle>
          <a:p>
            <a:endParaRPr lang="it-IT"/>
          </a:p>
        </p:txBody>
      </p:sp>
      <p:sp>
        <p:nvSpPr>
          <p:cNvPr id="7" name="Segnaposto numero diapositiva 6"/>
          <p:cNvSpPr>
            <a:spLocks noGrp="1"/>
          </p:cNvSpPr>
          <p:nvPr>
            <p:ph type="sldNum" sz="quarter" idx="12"/>
          </p:nvPr>
        </p:nvSpPr>
        <p:spPr/>
        <p:txBody>
          <a:bodyPr/>
          <a:lstStyle>
            <a:lvl1pPr>
              <a:defRPr/>
            </a:lvl1pPr>
          </a:lstStyle>
          <a:p>
            <a:fld id="{ED672460-65AB-423C-89FB-B13C953DAEFF}" type="slidenum">
              <a:rPr lang="it-IT"/>
              <a:pPr/>
              <a:t>‹N›</a:t>
            </a:fld>
            <a:endParaRPr lang="it-IT"/>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lvl1pPr>
              <a:defRPr/>
            </a:lvl1pPr>
          </a:lstStyle>
          <a:p>
            <a:fld id="{71309738-E0F8-4C0E-A72C-E6D38DBDEFF9}" type="datetimeFigureOut">
              <a:rPr lang="it-IT"/>
              <a:pPr/>
              <a:t>10/04/2014</a:t>
            </a:fld>
            <a:endParaRPr lang="it-IT"/>
          </a:p>
        </p:txBody>
      </p:sp>
      <p:sp>
        <p:nvSpPr>
          <p:cNvPr id="8" name="Segnaposto piè di pagina 7"/>
          <p:cNvSpPr>
            <a:spLocks noGrp="1"/>
          </p:cNvSpPr>
          <p:nvPr>
            <p:ph type="ftr" sz="quarter" idx="11"/>
          </p:nvPr>
        </p:nvSpPr>
        <p:spPr/>
        <p:txBody>
          <a:bodyPr/>
          <a:lstStyle>
            <a:lvl1pPr>
              <a:defRPr/>
            </a:lvl1pPr>
          </a:lstStyle>
          <a:p>
            <a:endParaRPr lang="it-IT"/>
          </a:p>
        </p:txBody>
      </p:sp>
      <p:sp>
        <p:nvSpPr>
          <p:cNvPr id="9" name="Segnaposto numero diapositiva 8"/>
          <p:cNvSpPr>
            <a:spLocks noGrp="1"/>
          </p:cNvSpPr>
          <p:nvPr>
            <p:ph type="sldNum" sz="quarter" idx="12"/>
          </p:nvPr>
        </p:nvSpPr>
        <p:spPr/>
        <p:txBody>
          <a:bodyPr/>
          <a:lstStyle>
            <a:lvl1pPr>
              <a:defRPr/>
            </a:lvl1pPr>
          </a:lstStyle>
          <a:p>
            <a:fld id="{A9029DA7-CC50-407E-9FD8-AEC1C4986E64}" type="slidenum">
              <a:rPr lang="it-IT"/>
              <a:pPr/>
              <a:t>‹N›</a:t>
            </a:fld>
            <a:endParaRPr lang="it-IT"/>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lvl1pPr>
              <a:defRPr/>
            </a:lvl1pPr>
          </a:lstStyle>
          <a:p>
            <a:fld id="{EADB9310-E121-4D2D-A880-B9489683AB12}" type="datetimeFigureOut">
              <a:rPr lang="it-IT"/>
              <a:pPr/>
              <a:t>10/04/2014</a:t>
            </a:fld>
            <a:endParaRPr lang="it-IT"/>
          </a:p>
        </p:txBody>
      </p:sp>
      <p:sp>
        <p:nvSpPr>
          <p:cNvPr id="4" name="Segnaposto piè di pagina 3"/>
          <p:cNvSpPr>
            <a:spLocks noGrp="1"/>
          </p:cNvSpPr>
          <p:nvPr>
            <p:ph type="ftr" sz="quarter" idx="11"/>
          </p:nvPr>
        </p:nvSpPr>
        <p:spPr/>
        <p:txBody>
          <a:bodyPr/>
          <a:lstStyle>
            <a:lvl1pPr>
              <a:defRPr/>
            </a:lvl1pPr>
          </a:lstStyle>
          <a:p>
            <a:endParaRPr lang="it-IT"/>
          </a:p>
        </p:txBody>
      </p:sp>
      <p:sp>
        <p:nvSpPr>
          <p:cNvPr id="5" name="Segnaposto numero diapositiva 4"/>
          <p:cNvSpPr>
            <a:spLocks noGrp="1"/>
          </p:cNvSpPr>
          <p:nvPr>
            <p:ph type="sldNum" sz="quarter" idx="12"/>
          </p:nvPr>
        </p:nvSpPr>
        <p:spPr/>
        <p:txBody>
          <a:bodyPr/>
          <a:lstStyle>
            <a:lvl1pPr>
              <a:defRPr/>
            </a:lvl1pPr>
          </a:lstStyle>
          <a:p>
            <a:fld id="{AA4B415F-B2E0-4908-BAAD-687961935FFF}" type="slidenum">
              <a:rPr lang="it-IT"/>
              <a:pPr/>
              <a:t>‹N›</a:t>
            </a:fld>
            <a:endParaRPr lang="it-IT"/>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a:defRPr/>
            </a:lvl1pPr>
          </a:lstStyle>
          <a:p>
            <a:fld id="{D62A38D0-FAF7-4DBA-8CAF-B2ECFEF22073}" type="datetimeFigureOut">
              <a:rPr lang="it-IT"/>
              <a:pPr/>
              <a:t>10/04/2014</a:t>
            </a:fld>
            <a:endParaRPr lang="it-IT"/>
          </a:p>
        </p:txBody>
      </p:sp>
      <p:sp>
        <p:nvSpPr>
          <p:cNvPr id="3" name="Segnaposto piè di pagina 2"/>
          <p:cNvSpPr>
            <a:spLocks noGrp="1"/>
          </p:cNvSpPr>
          <p:nvPr>
            <p:ph type="ftr" sz="quarter" idx="11"/>
          </p:nvPr>
        </p:nvSpPr>
        <p:spPr/>
        <p:txBody>
          <a:bodyPr/>
          <a:lstStyle>
            <a:lvl1pPr>
              <a:defRPr/>
            </a:lvl1pPr>
          </a:lstStyle>
          <a:p>
            <a:endParaRPr lang="it-IT"/>
          </a:p>
        </p:txBody>
      </p:sp>
      <p:sp>
        <p:nvSpPr>
          <p:cNvPr id="4" name="Segnaposto numero diapositiva 3"/>
          <p:cNvSpPr>
            <a:spLocks noGrp="1"/>
          </p:cNvSpPr>
          <p:nvPr>
            <p:ph type="sldNum" sz="quarter" idx="12"/>
          </p:nvPr>
        </p:nvSpPr>
        <p:spPr/>
        <p:txBody>
          <a:bodyPr/>
          <a:lstStyle>
            <a:lvl1pPr>
              <a:defRPr/>
            </a:lvl1pPr>
          </a:lstStyle>
          <a:p>
            <a:fld id="{60FFD333-68C6-4E1B-99B6-9CD77755F264}" type="slidenum">
              <a:rPr lang="it-IT"/>
              <a:pPr/>
              <a:t>‹N›</a:t>
            </a:fld>
            <a:endParaRPr lang="it-IT"/>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lvl1pPr>
              <a:defRPr/>
            </a:lvl1pPr>
          </a:lstStyle>
          <a:p>
            <a:fld id="{EE17F8F1-2F73-4989-9A1F-EE35B241C541}" type="datetimeFigureOut">
              <a:rPr lang="it-IT"/>
              <a:pPr/>
              <a:t>10/04/2014</a:t>
            </a:fld>
            <a:endParaRPr lang="it-IT"/>
          </a:p>
        </p:txBody>
      </p:sp>
      <p:sp>
        <p:nvSpPr>
          <p:cNvPr id="6" name="Segnaposto piè di pagina 5"/>
          <p:cNvSpPr>
            <a:spLocks noGrp="1"/>
          </p:cNvSpPr>
          <p:nvPr>
            <p:ph type="ftr" sz="quarter" idx="11"/>
          </p:nvPr>
        </p:nvSpPr>
        <p:spPr/>
        <p:txBody>
          <a:bodyPr/>
          <a:lstStyle>
            <a:lvl1pPr>
              <a:defRPr/>
            </a:lvl1pPr>
          </a:lstStyle>
          <a:p>
            <a:endParaRPr lang="it-IT"/>
          </a:p>
        </p:txBody>
      </p:sp>
      <p:sp>
        <p:nvSpPr>
          <p:cNvPr id="7" name="Segnaposto numero diapositiva 6"/>
          <p:cNvSpPr>
            <a:spLocks noGrp="1"/>
          </p:cNvSpPr>
          <p:nvPr>
            <p:ph type="sldNum" sz="quarter" idx="12"/>
          </p:nvPr>
        </p:nvSpPr>
        <p:spPr/>
        <p:txBody>
          <a:bodyPr/>
          <a:lstStyle>
            <a:lvl1pPr>
              <a:defRPr/>
            </a:lvl1pPr>
          </a:lstStyle>
          <a:p>
            <a:fld id="{83E34467-7330-4D41-ACF9-14D8C3AD71C3}" type="slidenum">
              <a:rPr lang="it-IT"/>
              <a:pPr/>
              <a:t>‹N›</a:t>
            </a:fld>
            <a:endParaRPr lang="it-IT"/>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lvl1pPr>
              <a:defRPr/>
            </a:lvl1pPr>
          </a:lstStyle>
          <a:p>
            <a:fld id="{5A438793-02D5-4934-B5AE-2022DA6C5C3C}" type="datetimeFigureOut">
              <a:rPr lang="it-IT"/>
              <a:pPr/>
              <a:t>10/04/2014</a:t>
            </a:fld>
            <a:endParaRPr lang="it-IT"/>
          </a:p>
        </p:txBody>
      </p:sp>
      <p:sp>
        <p:nvSpPr>
          <p:cNvPr id="6" name="Segnaposto piè di pagina 5"/>
          <p:cNvSpPr>
            <a:spLocks noGrp="1"/>
          </p:cNvSpPr>
          <p:nvPr>
            <p:ph type="ftr" sz="quarter" idx="11"/>
          </p:nvPr>
        </p:nvSpPr>
        <p:spPr/>
        <p:txBody>
          <a:bodyPr/>
          <a:lstStyle>
            <a:lvl1pPr>
              <a:defRPr/>
            </a:lvl1pPr>
          </a:lstStyle>
          <a:p>
            <a:endParaRPr lang="it-IT"/>
          </a:p>
        </p:txBody>
      </p:sp>
      <p:sp>
        <p:nvSpPr>
          <p:cNvPr id="7" name="Segnaposto numero diapositiva 6"/>
          <p:cNvSpPr>
            <a:spLocks noGrp="1"/>
          </p:cNvSpPr>
          <p:nvPr>
            <p:ph type="sldNum" sz="quarter" idx="12"/>
          </p:nvPr>
        </p:nvSpPr>
        <p:spPr/>
        <p:txBody>
          <a:bodyPr/>
          <a:lstStyle>
            <a:lvl1pPr>
              <a:defRPr/>
            </a:lvl1pPr>
          </a:lstStyle>
          <a:p>
            <a:fld id="{CABE3A83-EDB9-4DAE-80A7-F8C96011F264}" type="slidenum">
              <a:rPr lang="it-IT"/>
              <a:pPr/>
              <a:t>‹N›</a:t>
            </a:fld>
            <a:endParaRPr lang="it-IT"/>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1_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fld id="{15A238AE-1391-41F5-95E5-D7717F96D25C}" type="datetimeFigureOut">
              <a:rPr lang="it-IT"/>
              <a:pPr/>
              <a:t>10/04/2014</a:t>
            </a:fld>
            <a:endParaRPr lang="it-IT"/>
          </a:p>
        </p:txBody>
      </p:sp>
      <p:sp>
        <p:nvSpPr>
          <p:cNvPr id="5" name="Segnaposto piè di pagina 4"/>
          <p:cNvSpPr>
            <a:spLocks noGrp="1"/>
          </p:cNvSpPr>
          <p:nvPr>
            <p:ph type="ftr" sz="quarter" idx="11"/>
          </p:nvPr>
        </p:nvSpPr>
        <p:spPr/>
        <p:txBody>
          <a:bodyPr/>
          <a:lstStyle>
            <a:lvl1pPr>
              <a:defRPr/>
            </a:lvl1pPr>
          </a:lstStyle>
          <a:p>
            <a:endParaRPr lang="it-IT"/>
          </a:p>
        </p:txBody>
      </p:sp>
      <p:sp>
        <p:nvSpPr>
          <p:cNvPr id="6" name="Segnaposto numero diapositiva 5"/>
          <p:cNvSpPr>
            <a:spLocks noGrp="1"/>
          </p:cNvSpPr>
          <p:nvPr>
            <p:ph type="sldNum" sz="quarter" idx="12"/>
          </p:nvPr>
        </p:nvSpPr>
        <p:spPr/>
        <p:txBody>
          <a:bodyPr/>
          <a:lstStyle>
            <a:lvl1pPr>
              <a:defRPr/>
            </a:lvl1pPr>
          </a:lstStyle>
          <a:p>
            <a:fld id="{1B16FAD5-9866-4D93-AD86-C703DD37AA22}" type="slidenum">
              <a:rPr lang="it-IT"/>
              <a:pPr/>
              <a:t>‹N›</a:t>
            </a:fld>
            <a:endParaRPr lang="it-IT"/>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457950" y="152400"/>
            <a:ext cx="1924050" cy="5334000"/>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85800" y="152400"/>
            <a:ext cx="5619750" cy="5334000"/>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fld id="{40044026-4617-4CCD-BA1D-F9B1CDA11163}" type="datetimeFigureOut">
              <a:rPr lang="it-IT"/>
              <a:pPr/>
              <a:t>10/04/2014</a:t>
            </a:fld>
            <a:endParaRPr lang="it-IT"/>
          </a:p>
        </p:txBody>
      </p:sp>
      <p:sp>
        <p:nvSpPr>
          <p:cNvPr id="5" name="Segnaposto piè di pagina 4"/>
          <p:cNvSpPr>
            <a:spLocks noGrp="1"/>
          </p:cNvSpPr>
          <p:nvPr>
            <p:ph type="ftr" sz="quarter" idx="11"/>
          </p:nvPr>
        </p:nvSpPr>
        <p:spPr/>
        <p:txBody>
          <a:bodyPr/>
          <a:lstStyle>
            <a:lvl1pPr>
              <a:defRPr/>
            </a:lvl1pPr>
          </a:lstStyle>
          <a:p>
            <a:endParaRPr lang="it-IT"/>
          </a:p>
        </p:txBody>
      </p:sp>
      <p:sp>
        <p:nvSpPr>
          <p:cNvPr id="6" name="Segnaposto numero diapositiva 5"/>
          <p:cNvSpPr>
            <a:spLocks noGrp="1"/>
          </p:cNvSpPr>
          <p:nvPr>
            <p:ph type="sldNum" sz="quarter" idx="12"/>
          </p:nvPr>
        </p:nvSpPr>
        <p:spPr/>
        <p:txBody>
          <a:bodyPr/>
          <a:lstStyle>
            <a:lvl1pPr>
              <a:defRPr/>
            </a:lvl1pPr>
          </a:lstStyle>
          <a:p>
            <a:fld id="{ED9B87A3-6F41-431E-883A-D4B126613208}" type="slidenum">
              <a:rPr lang="it-IT"/>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4B6055F8-1D02-4417-9241-55C834FD9970}" type="datetimeFigureOut">
              <a:rPr lang="it-IT" smtClean="0"/>
              <a:pPr/>
              <a:t>10/04/2014</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4B6055F8-1D02-4417-9241-55C834FD9970}" type="datetimeFigureOut">
              <a:rPr lang="it-IT" smtClean="0"/>
              <a:pPr/>
              <a:t>10/04/2014</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4B6055F8-1D02-4417-9241-55C834FD9970}" type="datetimeFigureOut">
              <a:rPr lang="it-IT" smtClean="0"/>
              <a:pPr/>
              <a:t>10/04/2014</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4B6055F8-1D02-4417-9241-55C834FD9970}" type="datetimeFigureOut">
              <a:rPr lang="it-IT" smtClean="0"/>
              <a:pPr/>
              <a:t>10/04/2014</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4B6055F8-1D02-4417-9241-55C834FD9970}" type="datetimeFigureOut">
              <a:rPr lang="it-IT" smtClean="0"/>
              <a:pPr/>
              <a:t>10/04/2014</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theme" Target="../theme/theme3.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6055F8-1D02-4417-9241-55C834FD9970}" type="datetimeFigureOut">
              <a:rPr lang="it-IT" smtClean="0"/>
              <a:pPr/>
              <a:t>10/04/2014</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07B441-5312-499D-93C3-6E37886527FA}" type="slidenum">
              <a:rPr lang="it-IT" smtClean="0"/>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6055F8-1D02-4417-9241-55C834FD9970}" type="datetimeFigureOut">
              <a:rPr lang="it-IT" smtClean="0">
                <a:solidFill>
                  <a:prstClr val="black">
                    <a:tint val="75000"/>
                  </a:prstClr>
                </a:solidFill>
              </a:rPr>
              <a:pPr/>
              <a:t>10/04/2014</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07B441-5312-499D-93C3-6E37886527FA}"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1148425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072683-891F-49F3-B05C-819FF4476837}" type="datetimeFigureOut">
              <a:rPr lang="it-IT" smtClean="0">
                <a:solidFill>
                  <a:prstClr val="black">
                    <a:tint val="75000"/>
                  </a:prstClr>
                </a:solidFill>
              </a:rPr>
              <a:pPr/>
              <a:t>10/04/2014</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76C67F-66B3-43B3-951E-563B5E27E86D}"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26357192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96" r:id="rId12"/>
    <p:sldLayoutId id="2147483697" r:id="rId13"/>
    <p:sldLayoutId id="2147483698"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Freeform 2"/>
          <p:cNvSpPr>
            <a:spLocks/>
          </p:cNvSpPr>
          <p:nvPr/>
        </p:nvSpPr>
        <p:spPr bwMode="auto">
          <a:xfrm rot="-3172564">
            <a:off x="7777957" y="-15081"/>
            <a:ext cx="1162050" cy="2084387"/>
          </a:xfrm>
          <a:custGeom>
            <a:avLst/>
            <a:gdLst/>
            <a:ahLst/>
            <a:cxnLst>
              <a:cxn ang="0">
                <a:pos x="2903" y="433"/>
              </a:cxn>
              <a:cxn ang="0">
                <a:pos x="2565" y="80"/>
              </a:cxn>
              <a:cxn ang="0">
                <a:pos x="2241" y="0"/>
              </a:cxn>
              <a:cxn ang="0">
                <a:pos x="110" y="2811"/>
              </a:cxn>
              <a:cxn ang="0">
                <a:pos x="110" y="3228"/>
              </a:cxn>
              <a:cxn ang="0">
                <a:pos x="0" y="3631"/>
              </a:cxn>
              <a:cxn ang="0">
                <a:pos x="72" y="3686"/>
              </a:cxn>
              <a:cxn ang="0">
                <a:pos x="441" y="3355"/>
              </a:cxn>
              <a:cxn ang="0">
                <a:pos x="740" y="3228"/>
              </a:cxn>
              <a:cxn ang="0">
                <a:pos x="2903" y="433"/>
              </a:cxn>
              <a:cxn ang="0">
                <a:pos x="2903" y="433"/>
              </a:cxn>
            </a:cxnLst>
            <a:rect l="0" t="0" r="r" b="b"/>
            <a:pathLst>
              <a:path w="2903" h="3686">
                <a:moveTo>
                  <a:pt x="2903" y="433"/>
                </a:moveTo>
                <a:lnTo>
                  <a:pt x="2565" y="80"/>
                </a:lnTo>
                <a:lnTo>
                  <a:pt x="2241" y="0"/>
                </a:lnTo>
                <a:lnTo>
                  <a:pt x="110" y="2811"/>
                </a:lnTo>
                <a:lnTo>
                  <a:pt x="110" y="3228"/>
                </a:lnTo>
                <a:lnTo>
                  <a:pt x="0" y="3631"/>
                </a:lnTo>
                <a:lnTo>
                  <a:pt x="72" y="3686"/>
                </a:lnTo>
                <a:lnTo>
                  <a:pt x="441" y="3355"/>
                </a:lnTo>
                <a:lnTo>
                  <a:pt x="740" y="3228"/>
                </a:lnTo>
                <a:lnTo>
                  <a:pt x="2903" y="433"/>
                </a:lnTo>
                <a:lnTo>
                  <a:pt x="2903" y="433"/>
                </a:lnTo>
                <a:close/>
              </a:path>
            </a:pathLst>
          </a:custGeom>
          <a:solidFill>
            <a:srgbClr val="FFFFFF"/>
          </a:solidFill>
          <a:ln w="9525">
            <a:noFill/>
            <a:round/>
            <a:headEnd/>
            <a:tailEnd/>
          </a:ln>
        </p:spPr>
        <p:txBody>
          <a:bodyPr/>
          <a:lstStyle/>
          <a:p>
            <a:endParaRPr lang="it-IT"/>
          </a:p>
        </p:txBody>
      </p:sp>
      <p:sp>
        <p:nvSpPr>
          <p:cNvPr id="45059" name="Rectangle 3"/>
          <p:cNvSpPr>
            <a:spLocks noGrp="1" noChangeArrowheads="1"/>
          </p:cNvSpPr>
          <p:nvPr>
            <p:ph type="title"/>
          </p:nvPr>
        </p:nvSpPr>
        <p:spPr bwMode="auto">
          <a:xfrm>
            <a:off x="685800" y="152400"/>
            <a:ext cx="6870700" cy="1600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it-IT" smtClean="0"/>
              <a:t>Fare clic per modificare lo stile del titolo</a:t>
            </a:r>
          </a:p>
        </p:txBody>
      </p:sp>
      <p:sp>
        <p:nvSpPr>
          <p:cNvPr id="45060" name="Rectangle 4"/>
          <p:cNvSpPr>
            <a:spLocks noGrp="1" noChangeArrowheads="1"/>
          </p:cNvSpPr>
          <p:nvPr>
            <p:ph type="body" idx="1"/>
          </p:nvPr>
        </p:nvSpPr>
        <p:spPr bwMode="auto">
          <a:xfrm>
            <a:off x="685800" y="1828800"/>
            <a:ext cx="7696200" cy="3657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5061" name="Rectangle 5"/>
          <p:cNvSpPr>
            <a:spLocks noGrp="1" noChangeArrowheads="1"/>
          </p:cNvSpPr>
          <p:nvPr>
            <p:ph type="dt" sz="half" idx="2"/>
          </p:nvPr>
        </p:nvSpPr>
        <p:spPr bwMode="auto">
          <a:xfrm>
            <a:off x="13716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fld id="{629EDC0C-EFAB-4960-A0B5-FB5242B4B9A7}" type="datetimeFigureOut">
              <a:rPr lang="it-IT"/>
              <a:pPr/>
              <a:t>10/04/2014</a:t>
            </a:fld>
            <a:endParaRPr lang="it-IT"/>
          </a:p>
        </p:txBody>
      </p:sp>
      <p:sp>
        <p:nvSpPr>
          <p:cNvPr id="45062" name="Rectangle 6"/>
          <p:cNvSpPr>
            <a:spLocks noGrp="1" noChangeArrowheads="1"/>
          </p:cNvSpPr>
          <p:nvPr>
            <p:ph type="ftr" sz="quarter" idx="3"/>
          </p:nvPr>
        </p:nvSpPr>
        <p:spPr bwMode="auto">
          <a:xfrm>
            <a:off x="35560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endParaRPr lang="it-IT"/>
          </a:p>
        </p:txBody>
      </p:sp>
      <p:sp>
        <p:nvSpPr>
          <p:cNvPr id="45063" name="Rectangle 7"/>
          <p:cNvSpPr>
            <a:spLocks noGrp="1" noChangeArrowheads="1"/>
          </p:cNvSpPr>
          <p:nvPr>
            <p:ph type="sldNum" sz="quarter" idx="4"/>
          </p:nvPr>
        </p:nvSpPr>
        <p:spPr bwMode="auto">
          <a:xfrm>
            <a:off x="67183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fld id="{3861332D-2E68-44B0-A49A-B1B181F0A3F9}" type="slidenum">
              <a:rPr lang="it-IT"/>
              <a:pPr/>
              <a:t>‹N›</a:t>
            </a:fld>
            <a:endParaRPr lang="it-IT"/>
          </a:p>
        </p:txBody>
      </p:sp>
      <p:sp>
        <p:nvSpPr>
          <p:cNvPr id="45064" name="Freeform 8"/>
          <p:cNvSpPr>
            <a:spLocks/>
          </p:cNvSpPr>
          <p:nvPr/>
        </p:nvSpPr>
        <p:spPr bwMode="auto">
          <a:xfrm rot="-3172564">
            <a:off x="7865269" y="24607"/>
            <a:ext cx="1165225" cy="2097087"/>
          </a:xfrm>
          <a:custGeom>
            <a:avLst/>
            <a:gdLst/>
            <a:ahLst/>
            <a:cxnLst>
              <a:cxn ang="0">
                <a:pos x="2293" y="0"/>
              </a:cxn>
              <a:cxn ang="0">
                <a:pos x="130" y="2835"/>
              </a:cxn>
              <a:cxn ang="0">
                <a:pos x="131" y="3201"/>
              </a:cxn>
              <a:cxn ang="0">
                <a:pos x="0" y="3633"/>
              </a:cxn>
              <a:cxn ang="0">
                <a:pos x="50" y="3703"/>
              </a:cxn>
              <a:cxn ang="0">
                <a:pos x="422" y="3352"/>
              </a:cxn>
              <a:cxn ang="0">
                <a:pos x="763" y="3220"/>
              </a:cxn>
              <a:cxn ang="0">
                <a:pos x="2911" y="428"/>
              </a:cxn>
              <a:cxn ang="0">
                <a:pos x="2589" y="96"/>
              </a:cxn>
              <a:cxn ang="0">
                <a:pos x="2293" y="0"/>
              </a:cxn>
              <a:cxn ang="0">
                <a:pos x="2293" y="0"/>
              </a:cxn>
            </a:cxnLst>
            <a:rect l="0" t="0" r="r" b="b"/>
            <a:pathLst>
              <a:path w="2911" h="3703">
                <a:moveTo>
                  <a:pt x="2293" y="0"/>
                </a:moveTo>
                <a:lnTo>
                  <a:pt x="130" y="2835"/>
                </a:lnTo>
                <a:lnTo>
                  <a:pt x="131" y="3201"/>
                </a:lnTo>
                <a:lnTo>
                  <a:pt x="0" y="3633"/>
                </a:lnTo>
                <a:lnTo>
                  <a:pt x="50" y="3703"/>
                </a:lnTo>
                <a:lnTo>
                  <a:pt x="422" y="3352"/>
                </a:lnTo>
                <a:lnTo>
                  <a:pt x="763" y="3220"/>
                </a:lnTo>
                <a:lnTo>
                  <a:pt x="2911" y="428"/>
                </a:lnTo>
                <a:lnTo>
                  <a:pt x="2589" y="96"/>
                </a:lnTo>
                <a:lnTo>
                  <a:pt x="2293" y="0"/>
                </a:lnTo>
                <a:lnTo>
                  <a:pt x="2293" y="0"/>
                </a:lnTo>
                <a:close/>
              </a:path>
            </a:pathLst>
          </a:custGeom>
          <a:solidFill>
            <a:schemeClr val="folHlink"/>
          </a:solidFill>
          <a:ln w="9525">
            <a:noFill/>
            <a:round/>
            <a:headEnd/>
            <a:tailEnd/>
          </a:ln>
        </p:spPr>
        <p:txBody>
          <a:bodyPr/>
          <a:lstStyle/>
          <a:p>
            <a:endParaRPr lang="it-IT"/>
          </a:p>
        </p:txBody>
      </p:sp>
      <p:sp>
        <p:nvSpPr>
          <p:cNvPr id="45065" name="Freeform 9"/>
          <p:cNvSpPr>
            <a:spLocks/>
          </p:cNvSpPr>
          <p:nvPr/>
        </p:nvSpPr>
        <p:spPr bwMode="auto">
          <a:xfrm rot="-3172564">
            <a:off x="7831138" y="192088"/>
            <a:ext cx="1025525" cy="1571625"/>
          </a:xfrm>
          <a:custGeom>
            <a:avLst/>
            <a:gdLst/>
            <a:ahLst/>
            <a:cxnLst>
              <a:cxn ang="0">
                <a:pos x="0" y="2485"/>
              </a:cxn>
              <a:cxn ang="0">
                <a:pos x="432" y="2553"/>
              </a:cxn>
              <a:cxn ang="0">
                <a:pos x="736" y="2777"/>
              </a:cxn>
              <a:cxn ang="0">
                <a:pos x="2561" y="399"/>
              </a:cxn>
              <a:cxn ang="0">
                <a:pos x="2118" y="82"/>
              </a:cxn>
              <a:cxn ang="0">
                <a:pos x="1898" y="0"/>
              </a:cxn>
              <a:cxn ang="0">
                <a:pos x="0" y="2485"/>
              </a:cxn>
              <a:cxn ang="0">
                <a:pos x="0" y="2485"/>
              </a:cxn>
            </a:cxnLst>
            <a:rect l="0" t="0" r="r" b="b"/>
            <a:pathLst>
              <a:path w="2561" h="2777">
                <a:moveTo>
                  <a:pt x="0" y="2485"/>
                </a:moveTo>
                <a:lnTo>
                  <a:pt x="432" y="2553"/>
                </a:lnTo>
                <a:lnTo>
                  <a:pt x="736" y="2777"/>
                </a:lnTo>
                <a:lnTo>
                  <a:pt x="2561" y="399"/>
                </a:lnTo>
                <a:lnTo>
                  <a:pt x="2118" y="82"/>
                </a:lnTo>
                <a:lnTo>
                  <a:pt x="1898" y="0"/>
                </a:lnTo>
                <a:lnTo>
                  <a:pt x="0" y="2485"/>
                </a:lnTo>
                <a:lnTo>
                  <a:pt x="0" y="2485"/>
                </a:lnTo>
                <a:close/>
              </a:path>
            </a:pathLst>
          </a:custGeom>
          <a:solidFill>
            <a:schemeClr val="bg2"/>
          </a:solidFill>
          <a:ln w="9525">
            <a:noFill/>
            <a:round/>
            <a:headEnd/>
            <a:tailEnd/>
          </a:ln>
        </p:spPr>
        <p:txBody>
          <a:bodyPr/>
          <a:lstStyle/>
          <a:p>
            <a:endParaRPr lang="it-IT"/>
          </a:p>
        </p:txBody>
      </p:sp>
      <p:grpSp>
        <p:nvGrpSpPr>
          <p:cNvPr id="2" name="Group 10"/>
          <p:cNvGrpSpPr>
            <a:grpSpLocks/>
          </p:cNvGrpSpPr>
          <p:nvPr/>
        </p:nvGrpSpPr>
        <p:grpSpPr bwMode="auto">
          <a:xfrm>
            <a:off x="7938" y="5540375"/>
            <a:ext cx="1784350" cy="1246188"/>
            <a:chOff x="5" y="3490"/>
            <a:chExt cx="1124" cy="785"/>
          </a:xfrm>
        </p:grpSpPr>
        <p:sp>
          <p:nvSpPr>
            <p:cNvPr id="45067" name="Freeform 11"/>
            <p:cNvSpPr>
              <a:spLocks/>
            </p:cNvSpPr>
            <p:nvPr userDrawn="1"/>
          </p:nvSpPr>
          <p:spPr bwMode="auto">
            <a:xfrm>
              <a:off x="24" y="3505"/>
              <a:ext cx="1089" cy="649"/>
            </a:xfrm>
            <a:custGeom>
              <a:avLst/>
              <a:gdLst/>
              <a:ahLst/>
              <a:cxnLst>
                <a:cxn ang="0">
                  <a:pos x="1587" y="1260"/>
                </a:cxn>
                <a:cxn ang="0">
                  <a:pos x="1420" y="1106"/>
                </a:cxn>
                <a:cxn ang="0">
                  <a:pos x="1331" y="477"/>
                </a:cxn>
                <a:cxn ang="0">
                  <a:pos x="2139" y="330"/>
                </a:cxn>
                <a:cxn ang="0">
                  <a:pos x="2177" y="203"/>
                </a:cxn>
                <a:cxn ang="0">
                  <a:pos x="2099" y="100"/>
                </a:cxn>
                <a:cxn ang="0">
                  <a:pos x="1276" y="211"/>
                </a:cxn>
                <a:cxn ang="0">
                  <a:pos x="1219" y="32"/>
                </a:cxn>
                <a:cxn ang="0">
                  <a:pos x="1085" y="0"/>
                </a:cxn>
                <a:cxn ang="0">
                  <a:pos x="958" y="28"/>
                </a:cxn>
                <a:cxn ang="0">
                  <a:pos x="888" y="106"/>
                </a:cxn>
                <a:cxn ang="0">
                  <a:pos x="937" y="285"/>
                </a:cxn>
                <a:cxn ang="0">
                  <a:pos x="660" y="441"/>
                </a:cxn>
                <a:cxn ang="0">
                  <a:pos x="983" y="473"/>
                </a:cxn>
                <a:cxn ang="0">
                  <a:pos x="1112" y="889"/>
                </a:cxn>
                <a:cxn ang="0">
                  <a:pos x="141" y="469"/>
                </a:cxn>
                <a:cxn ang="0">
                  <a:pos x="46" y="509"/>
                </a:cxn>
                <a:cxn ang="0">
                  <a:pos x="0" y="636"/>
                </a:cxn>
                <a:cxn ang="0">
                  <a:pos x="55" y="779"/>
                </a:cxn>
                <a:cxn ang="0">
                  <a:pos x="1139" y="1288"/>
                </a:cxn>
                <a:cxn ang="0">
                  <a:pos x="1378" y="1256"/>
                </a:cxn>
                <a:cxn ang="0">
                  <a:pos x="1570" y="1298"/>
                </a:cxn>
                <a:cxn ang="0">
                  <a:pos x="1587" y="1260"/>
                </a:cxn>
                <a:cxn ang="0">
                  <a:pos x="1587" y="1260"/>
                </a:cxn>
              </a:cxnLst>
              <a:rect l="0" t="0" r="r" b="b"/>
              <a:pathLst>
                <a:path w="2177" h="1298">
                  <a:moveTo>
                    <a:pt x="1587" y="1260"/>
                  </a:moveTo>
                  <a:lnTo>
                    <a:pt x="1420" y="1106"/>
                  </a:lnTo>
                  <a:lnTo>
                    <a:pt x="1331" y="477"/>
                  </a:lnTo>
                  <a:lnTo>
                    <a:pt x="2139" y="330"/>
                  </a:lnTo>
                  <a:lnTo>
                    <a:pt x="2177" y="203"/>
                  </a:lnTo>
                  <a:lnTo>
                    <a:pt x="2099" y="100"/>
                  </a:lnTo>
                  <a:lnTo>
                    <a:pt x="1276" y="211"/>
                  </a:lnTo>
                  <a:lnTo>
                    <a:pt x="1219" y="32"/>
                  </a:lnTo>
                  <a:lnTo>
                    <a:pt x="1085" y="0"/>
                  </a:lnTo>
                  <a:lnTo>
                    <a:pt x="958" y="28"/>
                  </a:lnTo>
                  <a:lnTo>
                    <a:pt x="888" y="106"/>
                  </a:lnTo>
                  <a:lnTo>
                    <a:pt x="937" y="285"/>
                  </a:lnTo>
                  <a:lnTo>
                    <a:pt x="660" y="441"/>
                  </a:lnTo>
                  <a:lnTo>
                    <a:pt x="983" y="473"/>
                  </a:lnTo>
                  <a:lnTo>
                    <a:pt x="1112" y="889"/>
                  </a:lnTo>
                  <a:lnTo>
                    <a:pt x="141" y="469"/>
                  </a:lnTo>
                  <a:lnTo>
                    <a:pt x="46" y="509"/>
                  </a:lnTo>
                  <a:lnTo>
                    <a:pt x="0" y="636"/>
                  </a:lnTo>
                  <a:lnTo>
                    <a:pt x="55" y="779"/>
                  </a:lnTo>
                  <a:lnTo>
                    <a:pt x="1139" y="1288"/>
                  </a:lnTo>
                  <a:lnTo>
                    <a:pt x="1378" y="1256"/>
                  </a:lnTo>
                  <a:lnTo>
                    <a:pt x="1570" y="1298"/>
                  </a:lnTo>
                  <a:lnTo>
                    <a:pt x="1587" y="1260"/>
                  </a:lnTo>
                  <a:lnTo>
                    <a:pt x="1587" y="1260"/>
                  </a:lnTo>
                  <a:close/>
                </a:path>
              </a:pathLst>
            </a:custGeom>
            <a:solidFill>
              <a:srgbClr val="F8F8F8"/>
            </a:solidFill>
            <a:ln w="9525">
              <a:noFill/>
              <a:round/>
              <a:headEnd/>
              <a:tailEnd/>
            </a:ln>
          </p:spPr>
          <p:txBody>
            <a:bodyPr/>
            <a:lstStyle/>
            <a:p>
              <a:endParaRPr lang="it-IT"/>
            </a:p>
          </p:txBody>
        </p:sp>
        <p:sp>
          <p:nvSpPr>
            <p:cNvPr id="45068" name="Freeform 12"/>
            <p:cNvSpPr>
              <a:spLocks/>
            </p:cNvSpPr>
            <p:nvPr userDrawn="1"/>
          </p:nvSpPr>
          <p:spPr bwMode="auto">
            <a:xfrm>
              <a:off x="1022" y="3582"/>
              <a:ext cx="71" cy="129"/>
            </a:xfrm>
            <a:custGeom>
              <a:avLst/>
              <a:gdLst/>
              <a:ahLst/>
              <a:cxnLst>
                <a:cxn ang="0">
                  <a:pos x="0" y="7"/>
                </a:cxn>
                <a:cxn ang="0">
                  <a:pos x="120" y="0"/>
                </a:cxn>
                <a:cxn ang="0">
                  <a:pos x="143" y="233"/>
                </a:cxn>
                <a:cxn ang="0">
                  <a:pos x="8" y="258"/>
                </a:cxn>
                <a:cxn ang="0">
                  <a:pos x="0" y="7"/>
                </a:cxn>
                <a:cxn ang="0">
                  <a:pos x="0" y="7"/>
                </a:cxn>
              </a:cxnLst>
              <a:rect l="0" t="0" r="r" b="b"/>
              <a:pathLst>
                <a:path w="143" h="258">
                  <a:moveTo>
                    <a:pt x="0" y="7"/>
                  </a:moveTo>
                  <a:lnTo>
                    <a:pt x="120" y="0"/>
                  </a:lnTo>
                  <a:lnTo>
                    <a:pt x="143" y="233"/>
                  </a:lnTo>
                  <a:lnTo>
                    <a:pt x="8" y="258"/>
                  </a:lnTo>
                  <a:lnTo>
                    <a:pt x="0" y="7"/>
                  </a:lnTo>
                  <a:lnTo>
                    <a:pt x="0" y="7"/>
                  </a:lnTo>
                  <a:close/>
                </a:path>
              </a:pathLst>
            </a:custGeom>
            <a:solidFill>
              <a:schemeClr val="accent1"/>
            </a:solidFill>
            <a:ln w="9525">
              <a:noFill/>
              <a:round/>
              <a:headEnd/>
              <a:tailEnd/>
            </a:ln>
          </p:spPr>
          <p:txBody>
            <a:bodyPr/>
            <a:lstStyle/>
            <a:p>
              <a:endParaRPr lang="it-IT"/>
            </a:p>
          </p:txBody>
        </p:sp>
        <p:sp>
          <p:nvSpPr>
            <p:cNvPr id="45069" name="Freeform 13"/>
            <p:cNvSpPr>
              <a:spLocks/>
            </p:cNvSpPr>
            <p:nvPr userDrawn="1"/>
          </p:nvSpPr>
          <p:spPr bwMode="auto">
            <a:xfrm>
              <a:off x="20" y="3774"/>
              <a:ext cx="792" cy="410"/>
            </a:xfrm>
            <a:custGeom>
              <a:avLst/>
              <a:gdLst/>
              <a:ahLst/>
              <a:cxnLst>
                <a:cxn ang="0">
                  <a:pos x="137" y="0"/>
                </a:cxn>
                <a:cxn ang="0">
                  <a:pos x="1331" y="519"/>
                </a:cxn>
                <a:cxn ang="0">
                  <a:pos x="1428" y="638"/>
                </a:cxn>
                <a:cxn ang="0">
                  <a:pos x="1586" y="792"/>
                </a:cxn>
                <a:cxn ang="0">
                  <a:pos x="1565" y="821"/>
                </a:cxn>
                <a:cxn ang="0">
                  <a:pos x="1350" y="787"/>
                </a:cxn>
                <a:cxn ang="0">
                  <a:pos x="1145" y="811"/>
                </a:cxn>
                <a:cxn ang="0">
                  <a:pos x="42" y="298"/>
                </a:cxn>
                <a:cxn ang="0">
                  <a:pos x="0" y="150"/>
                </a:cxn>
                <a:cxn ang="0">
                  <a:pos x="46" y="32"/>
                </a:cxn>
                <a:cxn ang="0">
                  <a:pos x="137" y="0"/>
                </a:cxn>
                <a:cxn ang="0">
                  <a:pos x="137" y="0"/>
                </a:cxn>
              </a:cxnLst>
              <a:rect l="0" t="0" r="r" b="b"/>
              <a:pathLst>
                <a:path w="1586" h="821">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lnTo>
                    <a:pt x="137" y="0"/>
                  </a:lnTo>
                  <a:close/>
                </a:path>
              </a:pathLst>
            </a:custGeom>
            <a:solidFill>
              <a:schemeClr val="tx2"/>
            </a:solidFill>
            <a:ln w="9525">
              <a:noFill/>
              <a:round/>
              <a:headEnd/>
              <a:tailEnd/>
            </a:ln>
          </p:spPr>
          <p:txBody>
            <a:bodyPr/>
            <a:lstStyle/>
            <a:p>
              <a:endParaRPr lang="it-IT"/>
            </a:p>
          </p:txBody>
        </p:sp>
        <p:sp>
          <p:nvSpPr>
            <p:cNvPr id="45070" name="Freeform 14"/>
            <p:cNvSpPr>
              <a:spLocks/>
            </p:cNvSpPr>
            <p:nvPr userDrawn="1"/>
          </p:nvSpPr>
          <p:spPr bwMode="auto">
            <a:xfrm>
              <a:off x="129" y="3808"/>
              <a:ext cx="525" cy="374"/>
            </a:xfrm>
            <a:custGeom>
              <a:avLst/>
              <a:gdLst/>
              <a:ahLst/>
              <a:cxnLst>
                <a:cxn ang="0">
                  <a:pos x="0" y="325"/>
                </a:cxn>
                <a:cxn ang="0">
                  <a:pos x="922" y="747"/>
                </a:cxn>
                <a:cxn ang="0">
                  <a:pos x="939" y="534"/>
                </a:cxn>
                <a:cxn ang="0">
                  <a:pos x="1049" y="422"/>
                </a:cxn>
                <a:cxn ang="0">
                  <a:pos x="78" y="0"/>
                </a:cxn>
                <a:cxn ang="0">
                  <a:pos x="0" y="127"/>
                </a:cxn>
                <a:cxn ang="0">
                  <a:pos x="0" y="325"/>
                </a:cxn>
                <a:cxn ang="0">
                  <a:pos x="0" y="325"/>
                </a:cxn>
              </a:cxnLst>
              <a:rect l="0" t="0" r="r" b="b"/>
              <a:pathLst>
                <a:path w="1049" h="747">
                  <a:moveTo>
                    <a:pt x="0" y="325"/>
                  </a:moveTo>
                  <a:lnTo>
                    <a:pt x="922" y="747"/>
                  </a:lnTo>
                  <a:lnTo>
                    <a:pt x="939" y="534"/>
                  </a:lnTo>
                  <a:lnTo>
                    <a:pt x="1049" y="422"/>
                  </a:lnTo>
                  <a:lnTo>
                    <a:pt x="78" y="0"/>
                  </a:lnTo>
                  <a:lnTo>
                    <a:pt x="0" y="127"/>
                  </a:lnTo>
                  <a:lnTo>
                    <a:pt x="0" y="325"/>
                  </a:lnTo>
                  <a:lnTo>
                    <a:pt x="0" y="325"/>
                  </a:lnTo>
                  <a:close/>
                </a:path>
              </a:pathLst>
            </a:custGeom>
            <a:solidFill>
              <a:schemeClr val="bg2"/>
            </a:solidFill>
            <a:ln w="9525">
              <a:noFill/>
              <a:round/>
              <a:headEnd/>
              <a:tailEnd/>
            </a:ln>
          </p:spPr>
          <p:txBody>
            <a:bodyPr/>
            <a:lstStyle/>
            <a:p>
              <a:endParaRPr lang="it-IT"/>
            </a:p>
          </p:txBody>
        </p:sp>
        <p:sp>
          <p:nvSpPr>
            <p:cNvPr id="45071" name="Freeform 15"/>
            <p:cNvSpPr>
              <a:spLocks/>
            </p:cNvSpPr>
            <p:nvPr userDrawn="1"/>
          </p:nvSpPr>
          <p:spPr bwMode="auto">
            <a:xfrm>
              <a:off x="485" y="3532"/>
              <a:ext cx="135" cy="121"/>
            </a:xfrm>
            <a:custGeom>
              <a:avLst/>
              <a:gdLst/>
              <a:ahLst/>
              <a:cxnLst>
                <a:cxn ang="0">
                  <a:pos x="0" y="28"/>
                </a:cxn>
                <a:cxn ang="0">
                  <a:pos x="160" y="0"/>
                </a:cxn>
                <a:cxn ang="0">
                  <a:pos x="251" y="36"/>
                </a:cxn>
                <a:cxn ang="0">
                  <a:pos x="272" y="139"/>
                </a:cxn>
                <a:cxn ang="0">
                  <a:pos x="164" y="146"/>
                </a:cxn>
                <a:cxn ang="0">
                  <a:pos x="32" y="241"/>
                </a:cxn>
                <a:cxn ang="0">
                  <a:pos x="0" y="28"/>
                </a:cxn>
                <a:cxn ang="0">
                  <a:pos x="0" y="28"/>
                </a:cxn>
              </a:cxnLst>
              <a:rect l="0" t="0" r="r" b="b"/>
              <a:pathLst>
                <a:path w="272" h="241">
                  <a:moveTo>
                    <a:pt x="0" y="28"/>
                  </a:moveTo>
                  <a:lnTo>
                    <a:pt x="160" y="0"/>
                  </a:lnTo>
                  <a:lnTo>
                    <a:pt x="251" y="36"/>
                  </a:lnTo>
                  <a:lnTo>
                    <a:pt x="272" y="139"/>
                  </a:lnTo>
                  <a:lnTo>
                    <a:pt x="164" y="146"/>
                  </a:lnTo>
                  <a:lnTo>
                    <a:pt x="32" y="241"/>
                  </a:lnTo>
                  <a:lnTo>
                    <a:pt x="0" y="28"/>
                  </a:lnTo>
                  <a:lnTo>
                    <a:pt x="0" y="28"/>
                  </a:lnTo>
                  <a:close/>
                </a:path>
              </a:pathLst>
            </a:custGeom>
            <a:solidFill>
              <a:schemeClr val="hlink"/>
            </a:solidFill>
            <a:ln w="9525">
              <a:noFill/>
              <a:round/>
              <a:headEnd/>
              <a:tailEnd/>
            </a:ln>
          </p:spPr>
          <p:txBody>
            <a:bodyPr/>
            <a:lstStyle/>
            <a:p>
              <a:endParaRPr lang="it-IT"/>
            </a:p>
          </p:txBody>
        </p:sp>
        <p:sp>
          <p:nvSpPr>
            <p:cNvPr id="45072" name="Freeform 16"/>
            <p:cNvSpPr>
              <a:spLocks/>
            </p:cNvSpPr>
            <p:nvPr userDrawn="1"/>
          </p:nvSpPr>
          <p:spPr bwMode="auto">
            <a:xfrm>
              <a:off x="641" y="4163"/>
              <a:ext cx="76" cy="112"/>
            </a:xfrm>
            <a:custGeom>
              <a:avLst/>
              <a:gdLst/>
              <a:ahLst/>
              <a:cxnLst>
                <a:cxn ang="0">
                  <a:pos x="152" y="4"/>
                </a:cxn>
                <a:cxn ang="0">
                  <a:pos x="152" y="224"/>
                </a:cxn>
                <a:cxn ang="0">
                  <a:pos x="0" y="8"/>
                </a:cxn>
                <a:cxn ang="0">
                  <a:pos x="72" y="0"/>
                </a:cxn>
                <a:cxn ang="0">
                  <a:pos x="152" y="4"/>
                </a:cxn>
                <a:cxn ang="0">
                  <a:pos x="152" y="4"/>
                </a:cxn>
              </a:cxnLst>
              <a:rect l="0" t="0" r="r" b="b"/>
              <a:pathLst>
                <a:path w="152" h="224">
                  <a:moveTo>
                    <a:pt x="152" y="4"/>
                  </a:moveTo>
                  <a:lnTo>
                    <a:pt x="152" y="224"/>
                  </a:lnTo>
                  <a:lnTo>
                    <a:pt x="0" y="8"/>
                  </a:lnTo>
                  <a:lnTo>
                    <a:pt x="72" y="0"/>
                  </a:lnTo>
                  <a:lnTo>
                    <a:pt x="152" y="4"/>
                  </a:lnTo>
                  <a:lnTo>
                    <a:pt x="152" y="4"/>
                  </a:lnTo>
                  <a:close/>
                </a:path>
              </a:pathLst>
            </a:custGeom>
            <a:solidFill>
              <a:schemeClr val="hlink"/>
            </a:solidFill>
            <a:ln w="9525">
              <a:noFill/>
              <a:round/>
              <a:headEnd/>
              <a:tailEnd/>
            </a:ln>
          </p:spPr>
          <p:txBody>
            <a:bodyPr/>
            <a:lstStyle/>
            <a:p>
              <a:endParaRPr lang="it-IT"/>
            </a:p>
          </p:txBody>
        </p:sp>
        <p:sp>
          <p:nvSpPr>
            <p:cNvPr id="45073" name="Freeform 17"/>
            <p:cNvSpPr>
              <a:spLocks/>
            </p:cNvSpPr>
            <p:nvPr userDrawn="1"/>
          </p:nvSpPr>
          <p:spPr bwMode="auto">
            <a:xfrm>
              <a:off x="504" y="3607"/>
              <a:ext cx="193" cy="383"/>
            </a:xfrm>
            <a:custGeom>
              <a:avLst/>
              <a:gdLst/>
              <a:ahLst/>
              <a:cxnLst>
                <a:cxn ang="0">
                  <a:pos x="0" y="80"/>
                </a:cxn>
                <a:cxn ang="0">
                  <a:pos x="87" y="0"/>
                </a:cxn>
                <a:cxn ang="0">
                  <a:pos x="232" y="6"/>
                </a:cxn>
                <a:cxn ang="0">
                  <a:pos x="386" y="764"/>
                </a:cxn>
                <a:cxn ang="0">
                  <a:pos x="279" y="720"/>
                </a:cxn>
                <a:cxn ang="0">
                  <a:pos x="152" y="677"/>
                </a:cxn>
                <a:cxn ang="0">
                  <a:pos x="0" y="80"/>
                </a:cxn>
                <a:cxn ang="0">
                  <a:pos x="0" y="80"/>
                </a:cxn>
              </a:cxnLst>
              <a:rect l="0" t="0" r="r" b="b"/>
              <a:pathLst>
                <a:path w="386" h="764">
                  <a:moveTo>
                    <a:pt x="0" y="80"/>
                  </a:moveTo>
                  <a:lnTo>
                    <a:pt x="87" y="0"/>
                  </a:lnTo>
                  <a:lnTo>
                    <a:pt x="232" y="6"/>
                  </a:lnTo>
                  <a:lnTo>
                    <a:pt x="386" y="764"/>
                  </a:lnTo>
                  <a:lnTo>
                    <a:pt x="279" y="720"/>
                  </a:lnTo>
                  <a:lnTo>
                    <a:pt x="152" y="677"/>
                  </a:lnTo>
                  <a:lnTo>
                    <a:pt x="0" y="80"/>
                  </a:lnTo>
                  <a:lnTo>
                    <a:pt x="0" y="80"/>
                  </a:lnTo>
                  <a:close/>
                </a:path>
              </a:pathLst>
            </a:custGeom>
            <a:solidFill>
              <a:schemeClr val="bg2"/>
            </a:solidFill>
            <a:ln w="9525">
              <a:noFill/>
              <a:round/>
              <a:headEnd/>
              <a:tailEnd/>
            </a:ln>
          </p:spPr>
          <p:txBody>
            <a:bodyPr/>
            <a:lstStyle/>
            <a:p>
              <a:endParaRPr lang="it-IT"/>
            </a:p>
          </p:txBody>
        </p:sp>
        <p:sp>
          <p:nvSpPr>
            <p:cNvPr id="45074" name="Freeform 18"/>
            <p:cNvSpPr>
              <a:spLocks/>
            </p:cNvSpPr>
            <p:nvPr userDrawn="1"/>
          </p:nvSpPr>
          <p:spPr bwMode="auto">
            <a:xfrm>
              <a:off x="668" y="3590"/>
              <a:ext cx="364" cy="174"/>
            </a:xfrm>
            <a:custGeom>
              <a:avLst/>
              <a:gdLst/>
              <a:ahLst/>
              <a:cxnLst>
                <a:cxn ang="0">
                  <a:pos x="692" y="0"/>
                </a:cxn>
                <a:cxn ang="0">
                  <a:pos x="0" y="106"/>
                </a:cxn>
                <a:cxn ang="0">
                  <a:pos x="28" y="348"/>
                </a:cxn>
                <a:cxn ang="0">
                  <a:pos x="715" y="237"/>
                </a:cxn>
                <a:cxn ang="0">
                  <a:pos x="728" y="43"/>
                </a:cxn>
                <a:cxn ang="0">
                  <a:pos x="692" y="0"/>
                </a:cxn>
                <a:cxn ang="0">
                  <a:pos x="692" y="0"/>
                </a:cxn>
              </a:cxnLst>
              <a:rect l="0" t="0" r="r" b="b"/>
              <a:pathLst>
                <a:path w="728" h="348">
                  <a:moveTo>
                    <a:pt x="692" y="0"/>
                  </a:moveTo>
                  <a:lnTo>
                    <a:pt x="0" y="106"/>
                  </a:lnTo>
                  <a:lnTo>
                    <a:pt x="28" y="348"/>
                  </a:lnTo>
                  <a:lnTo>
                    <a:pt x="715" y="237"/>
                  </a:lnTo>
                  <a:lnTo>
                    <a:pt x="728" y="43"/>
                  </a:lnTo>
                  <a:lnTo>
                    <a:pt x="692" y="0"/>
                  </a:lnTo>
                  <a:lnTo>
                    <a:pt x="692" y="0"/>
                  </a:lnTo>
                  <a:close/>
                </a:path>
              </a:pathLst>
            </a:custGeom>
            <a:solidFill>
              <a:schemeClr val="bg2"/>
            </a:solidFill>
            <a:ln w="9525">
              <a:noFill/>
              <a:round/>
              <a:headEnd/>
              <a:tailEnd/>
            </a:ln>
          </p:spPr>
          <p:txBody>
            <a:bodyPr/>
            <a:lstStyle/>
            <a:p>
              <a:endParaRPr lang="it-IT"/>
            </a:p>
          </p:txBody>
        </p:sp>
        <p:sp>
          <p:nvSpPr>
            <p:cNvPr id="45075" name="Freeform 19"/>
            <p:cNvSpPr>
              <a:spLocks/>
            </p:cNvSpPr>
            <p:nvPr userDrawn="1"/>
          </p:nvSpPr>
          <p:spPr bwMode="auto">
            <a:xfrm>
              <a:off x="347" y="3693"/>
              <a:ext cx="156" cy="67"/>
            </a:xfrm>
            <a:custGeom>
              <a:avLst/>
              <a:gdLst/>
              <a:ahLst/>
              <a:cxnLst>
                <a:cxn ang="0">
                  <a:pos x="272" y="0"/>
                </a:cxn>
                <a:cxn ang="0">
                  <a:pos x="0" y="78"/>
                </a:cxn>
                <a:cxn ang="0">
                  <a:pos x="312" y="135"/>
                </a:cxn>
                <a:cxn ang="0">
                  <a:pos x="272" y="0"/>
                </a:cxn>
                <a:cxn ang="0">
                  <a:pos x="272" y="0"/>
                </a:cxn>
              </a:cxnLst>
              <a:rect l="0" t="0" r="r" b="b"/>
              <a:pathLst>
                <a:path w="312" h="135">
                  <a:moveTo>
                    <a:pt x="272" y="0"/>
                  </a:moveTo>
                  <a:lnTo>
                    <a:pt x="0" y="78"/>
                  </a:lnTo>
                  <a:lnTo>
                    <a:pt x="312" y="135"/>
                  </a:lnTo>
                  <a:lnTo>
                    <a:pt x="272" y="0"/>
                  </a:lnTo>
                  <a:lnTo>
                    <a:pt x="272" y="0"/>
                  </a:lnTo>
                  <a:close/>
                </a:path>
              </a:pathLst>
            </a:custGeom>
            <a:solidFill>
              <a:schemeClr val="accent1"/>
            </a:solidFill>
            <a:ln w="9525">
              <a:noFill/>
              <a:round/>
              <a:headEnd/>
              <a:tailEnd/>
            </a:ln>
          </p:spPr>
          <p:txBody>
            <a:bodyPr/>
            <a:lstStyle/>
            <a:p>
              <a:endParaRPr lang="it-IT"/>
            </a:p>
          </p:txBody>
        </p:sp>
        <p:grpSp>
          <p:nvGrpSpPr>
            <p:cNvPr id="3" name="Group 20"/>
            <p:cNvGrpSpPr>
              <a:grpSpLocks/>
            </p:cNvGrpSpPr>
            <p:nvPr userDrawn="1"/>
          </p:nvGrpSpPr>
          <p:grpSpPr bwMode="auto">
            <a:xfrm>
              <a:off x="5" y="3490"/>
              <a:ext cx="1124" cy="780"/>
              <a:chOff x="5" y="3490"/>
              <a:chExt cx="1124" cy="780"/>
            </a:xfrm>
          </p:grpSpPr>
          <p:grpSp>
            <p:nvGrpSpPr>
              <p:cNvPr id="4" name="Group 21"/>
              <p:cNvGrpSpPr>
                <a:grpSpLocks/>
              </p:cNvGrpSpPr>
              <p:nvPr userDrawn="1"/>
            </p:nvGrpSpPr>
            <p:grpSpPr bwMode="auto">
              <a:xfrm>
                <a:off x="499" y="3562"/>
                <a:ext cx="548" cy="708"/>
                <a:chOff x="499" y="3562"/>
                <a:chExt cx="548" cy="708"/>
              </a:xfrm>
            </p:grpSpPr>
            <p:sp>
              <p:nvSpPr>
                <p:cNvPr id="45078" name="Freeform 22"/>
                <p:cNvSpPr>
                  <a:spLocks/>
                </p:cNvSpPr>
                <p:nvPr userDrawn="1"/>
              </p:nvSpPr>
              <p:spPr bwMode="auto">
                <a:xfrm>
                  <a:off x="499" y="3587"/>
                  <a:ext cx="157" cy="87"/>
                </a:xfrm>
                <a:custGeom>
                  <a:avLst/>
                  <a:gdLst/>
                  <a:ahLst/>
                  <a:cxnLst>
                    <a:cxn ang="0">
                      <a:pos x="0" y="107"/>
                    </a:cxn>
                    <a:cxn ang="0">
                      <a:pos x="114" y="10"/>
                    </a:cxn>
                    <a:cxn ang="0">
                      <a:pos x="213" y="0"/>
                    </a:cxn>
                    <a:cxn ang="0">
                      <a:pos x="292" y="27"/>
                    </a:cxn>
                    <a:cxn ang="0">
                      <a:pos x="313" y="91"/>
                    </a:cxn>
                    <a:cxn ang="0">
                      <a:pos x="167" y="67"/>
                    </a:cxn>
                    <a:cxn ang="0">
                      <a:pos x="74" y="101"/>
                    </a:cxn>
                    <a:cxn ang="0">
                      <a:pos x="13" y="175"/>
                    </a:cxn>
                    <a:cxn ang="0">
                      <a:pos x="0" y="107"/>
                    </a:cxn>
                    <a:cxn ang="0">
                      <a:pos x="0" y="107"/>
                    </a:cxn>
                  </a:cxnLst>
                  <a:rect l="0" t="0" r="r" b="b"/>
                  <a:pathLst>
                    <a:path w="313" h="175">
                      <a:moveTo>
                        <a:pt x="0" y="107"/>
                      </a:moveTo>
                      <a:lnTo>
                        <a:pt x="114" y="10"/>
                      </a:lnTo>
                      <a:lnTo>
                        <a:pt x="213" y="0"/>
                      </a:lnTo>
                      <a:lnTo>
                        <a:pt x="292" y="27"/>
                      </a:lnTo>
                      <a:lnTo>
                        <a:pt x="313" y="91"/>
                      </a:lnTo>
                      <a:lnTo>
                        <a:pt x="167" y="67"/>
                      </a:lnTo>
                      <a:lnTo>
                        <a:pt x="74" y="101"/>
                      </a:lnTo>
                      <a:lnTo>
                        <a:pt x="13" y="175"/>
                      </a:lnTo>
                      <a:lnTo>
                        <a:pt x="0" y="107"/>
                      </a:lnTo>
                      <a:lnTo>
                        <a:pt x="0" y="107"/>
                      </a:lnTo>
                      <a:close/>
                    </a:path>
                  </a:pathLst>
                </a:custGeom>
                <a:solidFill>
                  <a:schemeClr val="accent2"/>
                </a:solidFill>
                <a:ln w="9525">
                  <a:noFill/>
                  <a:round/>
                  <a:headEnd/>
                  <a:tailEnd/>
                </a:ln>
              </p:spPr>
              <p:txBody>
                <a:bodyPr/>
                <a:lstStyle/>
                <a:p>
                  <a:endParaRPr lang="it-IT"/>
                </a:p>
              </p:txBody>
            </p:sp>
            <p:sp>
              <p:nvSpPr>
                <p:cNvPr id="45079" name="Freeform 23"/>
                <p:cNvSpPr>
                  <a:spLocks/>
                </p:cNvSpPr>
                <p:nvPr userDrawn="1"/>
              </p:nvSpPr>
              <p:spPr bwMode="auto">
                <a:xfrm>
                  <a:off x="636" y="4137"/>
                  <a:ext cx="115" cy="133"/>
                </a:xfrm>
                <a:custGeom>
                  <a:avLst/>
                  <a:gdLst/>
                  <a:ahLst/>
                  <a:cxnLst>
                    <a:cxn ang="0">
                      <a:pos x="0" y="40"/>
                    </a:cxn>
                    <a:cxn ang="0">
                      <a:pos x="160" y="266"/>
                    </a:cxn>
                    <a:cxn ang="0">
                      <a:pos x="230" y="251"/>
                    </a:cxn>
                    <a:cxn ang="0">
                      <a:pos x="223" y="17"/>
                    </a:cxn>
                    <a:cxn ang="0">
                      <a:pos x="166" y="0"/>
                    </a:cxn>
                    <a:cxn ang="0">
                      <a:pos x="179" y="197"/>
                    </a:cxn>
                    <a:cxn ang="0">
                      <a:pos x="71" y="4"/>
                    </a:cxn>
                    <a:cxn ang="0">
                      <a:pos x="0" y="40"/>
                    </a:cxn>
                    <a:cxn ang="0">
                      <a:pos x="0" y="40"/>
                    </a:cxn>
                  </a:cxnLst>
                  <a:rect l="0" t="0" r="r" b="b"/>
                  <a:pathLst>
                    <a:path w="230" h="266">
                      <a:moveTo>
                        <a:pt x="0" y="40"/>
                      </a:moveTo>
                      <a:lnTo>
                        <a:pt x="160" y="266"/>
                      </a:lnTo>
                      <a:lnTo>
                        <a:pt x="230" y="251"/>
                      </a:lnTo>
                      <a:lnTo>
                        <a:pt x="223" y="17"/>
                      </a:lnTo>
                      <a:lnTo>
                        <a:pt x="166" y="0"/>
                      </a:lnTo>
                      <a:lnTo>
                        <a:pt x="179" y="197"/>
                      </a:lnTo>
                      <a:lnTo>
                        <a:pt x="71" y="4"/>
                      </a:lnTo>
                      <a:lnTo>
                        <a:pt x="0" y="40"/>
                      </a:lnTo>
                      <a:lnTo>
                        <a:pt x="0" y="40"/>
                      </a:lnTo>
                      <a:close/>
                    </a:path>
                  </a:pathLst>
                </a:custGeom>
                <a:solidFill>
                  <a:schemeClr val="accent2"/>
                </a:solidFill>
                <a:ln w="9525">
                  <a:noFill/>
                  <a:round/>
                  <a:headEnd/>
                  <a:tailEnd/>
                </a:ln>
              </p:spPr>
              <p:txBody>
                <a:bodyPr/>
                <a:lstStyle/>
                <a:p>
                  <a:endParaRPr lang="it-IT"/>
                </a:p>
              </p:txBody>
            </p:sp>
            <p:sp>
              <p:nvSpPr>
                <p:cNvPr id="45080" name="Freeform 24"/>
                <p:cNvSpPr>
                  <a:spLocks/>
                </p:cNvSpPr>
                <p:nvPr userDrawn="1"/>
              </p:nvSpPr>
              <p:spPr bwMode="auto">
                <a:xfrm>
                  <a:off x="1004" y="3562"/>
                  <a:ext cx="43" cy="117"/>
                </a:xfrm>
                <a:custGeom>
                  <a:avLst/>
                  <a:gdLst/>
                  <a:ahLst/>
                  <a:cxnLst>
                    <a:cxn ang="0">
                      <a:pos x="0" y="19"/>
                    </a:cxn>
                    <a:cxn ang="0">
                      <a:pos x="36" y="93"/>
                    </a:cxn>
                    <a:cxn ang="0">
                      <a:pos x="44" y="154"/>
                    </a:cxn>
                    <a:cxn ang="0">
                      <a:pos x="27" y="234"/>
                    </a:cxn>
                    <a:cxn ang="0">
                      <a:pos x="80" y="220"/>
                    </a:cxn>
                    <a:cxn ang="0">
                      <a:pos x="87" y="116"/>
                    </a:cxn>
                    <a:cxn ang="0">
                      <a:pos x="46" y="0"/>
                    </a:cxn>
                    <a:cxn ang="0">
                      <a:pos x="0" y="19"/>
                    </a:cxn>
                    <a:cxn ang="0">
                      <a:pos x="0" y="19"/>
                    </a:cxn>
                  </a:cxnLst>
                  <a:rect l="0" t="0" r="r" b="b"/>
                  <a:pathLst>
                    <a:path w="87" h="234">
                      <a:moveTo>
                        <a:pt x="0" y="19"/>
                      </a:moveTo>
                      <a:lnTo>
                        <a:pt x="36" y="93"/>
                      </a:lnTo>
                      <a:lnTo>
                        <a:pt x="44" y="154"/>
                      </a:lnTo>
                      <a:lnTo>
                        <a:pt x="27" y="234"/>
                      </a:lnTo>
                      <a:lnTo>
                        <a:pt x="80" y="220"/>
                      </a:lnTo>
                      <a:lnTo>
                        <a:pt x="87" y="116"/>
                      </a:lnTo>
                      <a:lnTo>
                        <a:pt x="46" y="0"/>
                      </a:lnTo>
                      <a:lnTo>
                        <a:pt x="0" y="19"/>
                      </a:lnTo>
                      <a:lnTo>
                        <a:pt x="0" y="19"/>
                      </a:lnTo>
                      <a:close/>
                    </a:path>
                  </a:pathLst>
                </a:custGeom>
                <a:solidFill>
                  <a:schemeClr val="accent2"/>
                </a:solidFill>
                <a:ln w="9525">
                  <a:noFill/>
                  <a:round/>
                  <a:headEnd/>
                  <a:tailEnd/>
                </a:ln>
              </p:spPr>
              <p:txBody>
                <a:bodyPr/>
                <a:lstStyle/>
                <a:p>
                  <a:endParaRPr lang="it-IT"/>
                </a:p>
              </p:txBody>
            </p:sp>
          </p:grpSp>
          <p:sp>
            <p:nvSpPr>
              <p:cNvPr id="45081" name="Freeform 25"/>
              <p:cNvSpPr>
                <a:spLocks/>
              </p:cNvSpPr>
              <p:nvPr userDrawn="1"/>
            </p:nvSpPr>
            <p:spPr bwMode="auto">
              <a:xfrm>
                <a:off x="76" y="3732"/>
                <a:ext cx="595" cy="250"/>
              </a:xfrm>
              <a:custGeom>
                <a:avLst/>
                <a:gdLst/>
                <a:ahLst/>
                <a:cxnLst>
                  <a:cxn ang="0">
                    <a:pos x="100" y="0"/>
                  </a:cxn>
                  <a:cxn ang="0">
                    <a:pos x="1190" y="490"/>
                  </a:cxn>
                  <a:cxn ang="0">
                    <a:pos x="1076" y="500"/>
                  </a:cxn>
                  <a:cxn ang="0">
                    <a:pos x="0" y="27"/>
                  </a:cxn>
                  <a:cxn ang="0">
                    <a:pos x="100" y="0"/>
                  </a:cxn>
                  <a:cxn ang="0">
                    <a:pos x="100" y="0"/>
                  </a:cxn>
                </a:cxnLst>
                <a:rect l="0" t="0" r="r" b="b"/>
                <a:pathLst>
                  <a:path w="1190" h="500">
                    <a:moveTo>
                      <a:pt x="100" y="0"/>
                    </a:moveTo>
                    <a:lnTo>
                      <a:pt x="1190" y="490"/>
                    </a:lnTo>
                    <a:lnTo>
                      <a:pt x="1076" y="500"/>
                    </a:lnTo>
                    <a:lnTo>
                      <a:pt x="0" y="27"/>
                    </a:lnTo>
                    <a:lnTo>
                      <a:pt x="100" y="0"/>
                    </a:lnTo>
                    <a:lnTo>
                      <a:pt x="100" y="0"/>
                    </a:lnTo>
                    <a:close/>
                  </a:path>
                </a:pathLst>
              </a:custGeom>
              <a:solidFill>
                <a:schemeClr val="accent2"/>
              </a:solidFill>
              <a:ln w="9525">
                <a:noFill/>
                <a:round/>
                <a:headEnd/>
                <a:tailEnd/>
              </a:ln>
            </p:spPr>
            <p:txBody>
              <a:bodyPr/>
              <a:lstStyle/>
              <a:p>
                <a:endParaRPr lang="it-IT"/>
              </a:p>
            </p:txBody>
          </p:sp>
          <p:sp>
            <p:nvSpPr>
              <p:cNvPr id="45082" name="Freeform 26"/>
              <p:cNvSpPr>
                <a:spLocks/>
              </p:cNvSpPr>
              <p:nvPr userDrawn="1"/>
            </p:nvSpPr>
            <p:spPr bwMode="auto">
              <a:xfrm>
                <a:off x="260" y="3886"/>
                <a:ext cx="244" cy="148"/>
              </a:xfrm>
              <a:custGeom>
                <a:avLst/>
                <a:gdLst/>
                <a:ahLst/>
                <a:cxnLst>
                  <a:cxn ang="0">
                    <a:pos x="14" y="34"/>
                  </a:cxn>
                  <a:cxn ang="0">
                    <a:pos x="160" y="66"/>
                  </a:cxn>
                  <a:cxn ang="0">
                    <a:pos x="324" y="137"/>
                  </a:cxn>
                  <a:cxn ang="0">
                    <a:pos x="440" y="243"/>
                  </a:cxn>
                  <a:cxn ang="0">
                    <a:pos x="326" y="230"/>
                  </a:cxn>
                  <a:cxn ang="0">
                    <a:pos x="139" y="146"/>
                  </a:cxn>
                  <a:cxn ang="0">
                    <a:pos x="50" y="80"/>
                  </a:cxn>
                  <a:cxn ang="0">
                    <a:pos x="107" y="163"/>
                  </a:cxn>
                  <a:cxn ang="0">
                    <a:pos x="272" y="270"/>
                  </a:cxn>
                  <a:cxn ang="0">
                    <a:pos x="466" y="296"/>
                  </a:cxn>
                  <a:cxn ang="0">
                    <a:pos x="489" y="224"/>
                  </a:cxn>
                  <a:cxn ang="0">
                    <a:pos x="394" y="120"/>
                  </a:cxn>
                  <a:cxn ang="0">
                    <a:pos x="170" y="17"/>
                  </a:cxn>
                  <a:cxn ang="0">
                    <a:pos x="0" y="0"/>
                  </a:cxn>
                  <a:cxn ang="0">
                    <a:pos x="14" y="34"/>
                  </a:cxn>
                  <a:cxn ang="0">
                    <a:pos x="14" y="34"/>
                  </a:cxn>
                </a:cxnLst>
                <a:rect l="0" t="0" r="r" b="b"/>
                <a:pathLst>
                  <a:path w="489" h="296">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lnTo>
                      <a:pt x="14" y="34"/>
                    </a:lnTo>
                    <a:close/>
                  </a:path>
                </a:pathLst>
              </a:custGeom>
              <a:solidFill>
                <a:schemeClr val="accent2"/>
              </a:solidFill>
              <a:ln w="9525">
                <a:noFill/>
                <a:round/>
                <a:headEnd/>
                <a:tailEnd/>
              </a:ln>
            </p:spPr>
            <p:txBody>
              <a:bodyPr/>
              <a:lstStyle/>
              <a:p>
                <a:endParaRPr lang="it-IT"/>
              </a:p>
            </p:txBody>
          </p:sp>
          <p:sp>
            <p:nvSpPr>
              <p:cNvPr id="45083" name="Freeform 27"/>
              <p:cNvSpPr>
                <a:spLocks/>
              </p:cNvSpPr>
              <p:nvPr userDrawn="1"/>
            </p:nvSpPr>
            <p:spPr bwMode="auto">
              <a:xfrm>
                <a:off x="565" y="3680"/>
                <a:ext cx="107" cy="238"/>
              </a:xfrm>
              <a:custGeom>
                <a:avLst/>
                <a:gdLst/>
                <a:ahLst/>
                <a:cxnLst>
                  <a:cxn ang="0">
                    <a:pos x="24" y="0"/>
                  </a:cxn>
                  <a:cxn ang="0">
                    <a:pos x="91" y="25"/>
                  </a:cxn>
                  <a:cxn ang="0">
                    <a:pos x="80" y="192"/>
                  </a:cxn>
                  <a:cxn ang="0">
                    <a:pos x="106" y="327"/>
                  </a:cxn>
                  <a:cxn ang="0">
                    <a:pos x="213" y="451"/>
                  </a:cxn>
                  <a:cxn ang="0">
                    <a:pos x="97" y="478"/>
                  </a:cxn>
                  <a:cxn ang="0">
                    <a:pos x="30" y="344"/>
                  </a:cxn>
                  <a:cxn ang="0">
                    <a:pos x="0" y="57"/>
                  </a:cxn>
                  <a:cxn ang="0">
                    <a:pos x="24" y="0"/>
                  </a:cxn>
                  <a:cxn ang="0">
                    <a:pos x="24" y="0"/>
                  </a:cxn>
                </a:cxnLst>
                <a:rect l="0" t="0" r="r" b="b"/>
                <a:pathLst>
                  <a:path w="213" h="478">
                    <a:moveTo>
                      <a:pt x="24" y="0"/>
                    </a:moveTo>
                    <a:lnTo>
                      <a:pt x="91" y="25"/>
                    </a:lnTo>
                    <a:lnTo>
                      <a:pt x="80" y="192"/>
                    </a:lnTo>
                    <a:lnTo>
                      <a:pt x="106" y="327"/>
                    </a:lnTo>
                    <a:lnTo>
                      <a:pt x="213" y="451"/>
                    </a:lnTo>
                    <a:lnTo>
                      <a:pt x="97" y="478"/>
                    </a:lnTo>
                    <a:lnTo>
                      <a:pt x="30" y="344"/>
                    </a:lnTo>
                    <a:lnTo>
                      <a:pt x="0" y="57"/>
                    </a:lnTo>
                    <a:lnTo>
                      <a:pt x="24" y="0"/>
                    </a:lnTo>
                    <a:lnTo>
                      <a:pt x="24" y="0"/>
                    </a:lnTo>
                    <a:close/>
                  </a:path>
                </a:pathLst>
              </a:custGeom>
              <a:solidFill>
                <a:schemeClr val="accent2"/>
              </a:solidFill>
              <a:ln w="9525">
                <a:noFill/>
                <a:round/>
                <a:headEnd/>
                <a:tailEnd/>
              </a:ln>
            </p:spPr>
            <p:txBody>
              <a:bodyPr/>
              <a:lstStyle/>
              <a:p>
                <a:endParaRPr lang="it-IT"/>
              </a:p>
            </p:txBody>
          </p:sp>
          <p:grpSp>
            <p:nvGrpSpPr>
              <p:cNvPr id="5" name="Group 28"/>
              <p:cNvGrpSpPr>
                <a:grpSpLocks/>
              </p:cNvGrpSpPr>
              <p:nvPr userDrawn="1"/>
            </p:nvGrpSpPr>
            <p:grpSpPr bwMode="auto">
              <a:xfrm>
                <a:off x="5" y="3490"/>
                <a:ext cx="1124" cy="678"/>
                <a:chOff x="5" y="3490"/>
                <a:chExt cx="1124" cy="678"/>
              </a:xfrm>
            </p:grpSpPr>
            <p:sp>
              <p:nvSpPr>
                <p:cNvPr id="45085" name="Freeform 29"/>
                <p:cNvSpPr>
                  <a:spLocks/>
                </p:cNvSpPr>
                <p:nvPr userDrawn="1"/>
              </p:nvSpPr>
              <p:spPr bwMode="auto">
                <a:xfrm>
                  <a:off x="669" y="4048"/>
                  <a:ext cx="75" cy="87"/>
                </a:xfrm>
                <a:custGeom>
                  <a:avLst/>
                  <a:gdLst/>
                  <a:ahLst/>
                  <a:cxnLst>
                    <a:cxn ang="0">
                      <a:pos x="110" y="0"/>
                    </a:cxn>
                    <a:cxn ang="0">
                      <a:pos x="40" y="66"/>
                    </a:cxn>
                    <a:cxn ang="0">
                      <a:pos x="0" y="173"/>
                    </a:cxn>
                    <a:cxn ang="0">
                      <a:pos x="80" y="160"/>
                    </a:cxn>
                    <a:cxn ang="0">
                      <a:pos x="103" y="84"/>
                    </a:cxn>
                    <a:cxn ang="0">
                      <a:pos x="150" y="27"/>
                    </a:cxn>
                    <a:cxn ang="0">
                      <a:pos x="110" y="0"/>
                    </a:cxn>
                    <a:cxn ang="0">
                      <a:pos x="110" y="0"/>
                    </a:cxn>
                  </a:cxnLst>
                  <a:rect l="0" t="0" r="r" b="b"/>
                  <a:pathLst>
                    <a:path w="150" h="173">
                      <a:moveTo>
                        <a:pt x="110" y="0"/>
                      </a:moveTo>
                      <a:lnTo>
                        <a:pt x="40" y="66"/>
                      </a:lnTo>
                      <a:lnTo>
                        <a:pt x="0" y="173"/>
                      </a:lnTo>
                      <a:lnTo>
                        <a:pt x="80" y="160"/>
                      </a:lnTo>
                      <a:lnTo>
                        <a:pt x="103" y="84"/>
                      </a:lnTo>
                      <a:lnTo>
                        <a:pt x="150" y="27"/>
                      </a:lnTo>
                      <a:lnTo>
                        <a:pt x="110" y="0"/>
                      </a:lnTo>
                      <a:lnTo>
                        <a:pt x="110" y="0"/>
                      </a:lnTo>
                      <a:close/>
                    </a:path>
                  </a:pathLst>
                </a:custGeom>
                <a:solidFill>
                  <a:schemeClr val="accent2"/>
                </a:solidFill>
                <a:ln w="9525">
                  <a:noFill/>
                  <a:round/>
                  <a:headEnd/>
                  <a:tailEnd/>
                </a:ln>
              </p:spPr>
              <p:txBody>
                <a:bodyPr/>
                <a:lstStyle/>
                <a:p>
                  <a:endParaRPr lang="it-IT"/>
                </a:p>
              </p:txBody>
            </p:sp>
            <p:sp>
              <p:nvSpPr>
                <p:cNvPr id="45086" name="Freeform 30"/>
                <p:cNvSpPr>
                  <a:spLocks/>
                </p:cNvSpPr>
                <p:nvPr userDrawn="1"/>
              </p:nvSpPr>
              <p:spPr bwMode="auto">
                <a:xfrm>
                  <a:off x="5" y="3728"/>
                  <a:ext cx="842" cy="440"/>
                </a:xfrm>
                <a:custGeom>
                  <a:avLst/>
                  <a:gdLst/>
                  <a:ahLst/>
                  <a:cxnLst>
                    <a:cxn ang="0">
                      <a:pos x="156" y="0"/>
                    </a:cxn>
                    <a:cxn ang="0">
                      <a:pos x="63" y="52"/>
                    </a:cxn>
                    <a:cxn ang="0">
                      <a:pos x="0" y="208"/>
                    </a:cxn>
                    <a:cxn ang="0">
                      <a:pos x="67" y="358"/>
                    </a:cxn>
                    <a:cxn ang="0">
                      <a:pos x="1182" y="867"/>
                    </a:cxn>
                    <a:cxn ang="0">
                      <a:pos x="1422" y="835"/>
                    </a:cxn>
                    <a:cxn ang="0">
                      <a:pos x="1616" y="880"/>
                    </a:cxn>
                    <a:cxn ang="0">
                      <a:pos x="1684" y="808"/>
                    </a:cxn>
                    <a:cxn ang="0">
                      <a:pos x="1502" y="664"/>
                    </a:cxn>
                    <a:cxn ang="0">
                      <a:pos x="1428" y="512"/>
                    </a:cxn>
                    <a:cxn ang="0">
                      <a:pos x="1369" y="527"/>
                    </a:cxn>
                    <a:cxn ang="0">
                      <a:pos x="1439" y="664"/>
                    </a:cxn>
                    <a:cxn ang="0">
                      <a:pos x="1578" y="810"/>
                    </a:cxn>
                    <a:cxn ang="0">
                      <a:pos x="1413" y="787"/>
                    </a:cxn>
                    <a:cxn ang="0">
                      <a:pos x="1219" y="814"/>
                    </a:cxn>
                    <a:cxn ang="0">
                      <a:pos x="1255" y="650"/>
                    </a:cxn>
                    <a:cxn ang="0">
                      <a:pos x="1338" y="538"/>
                    </a:cxn>
                    <a:cxn ang="0">
                      <a:pos x="1241" y="552"/>
                    </a:cxn>
                    <a:cxn ang="0">
                      <a:pos x="1165" y="658"/>
                    </a:cxn>
                    <a:cxn ang="0">
                      <a:pos x="1139" y="791"/>
                    </a:cxn>
                    <a:cxn ang="0">
                      <a:pos x="107" y="310"/>
                    </a:cxn>
                    <a:cxn ang="0">
                      <a:pos x="80" y="215"/>
                    </a:cxn>
                    <a:cxn ang="0">
                      <a:pos x="103" y="95"/>
                    </a:cxn>
                    <a:cxn ang="0">
                      <a:pos x="217" y="0"/>
                    </a:cxn>
                    <a:cxn ang="0">
                      <a:pos x="156" y="0"/>
                    </a:cxn>
                    <a:cxn ang="0">
                      <a:pos x="156" y="0"/>
                    </a:cxn>
                  </a:cxnLst>
                  <a:rect l="0" t="0" r="r" b="b"/>
                  <a:pathLst>
                    <a:path w="1684" h="880">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lnTo>
                        <a:pt x="156" y="0"/>
                      </a:lnTo>
                      <a:close/>
                    </a:path>
                  </a:pathLst>
                </a:custGeom>
                <a:solidFill>
                  <a:schemeClr val="accent2"/>
                </a:solidFill>
                <a:ln w="9525">
                  <a:noFill/>
                  <a:round/>
                  <a:headEnd/>
                  <a:tailEnd/>
                </a:ln>
              </p:spPr>
              <p:txBody>
                <a:bodyPr/>
                <a:lstStyle/>
                <a:p>
                  <a:endParaRPr lang="it-IT"/>
                </a:p>
              </p:txBody>
            </p:sp>
            <p:sp>
              <p:nvSpPr>
                <p:cNvPr id="45087" name="Freeform 31"/>
                <p:cNvSpPr>
                  <a:spLocks/>
                </p:cNvSpPr>
                <p:nvPr userDrawn="1"/>
              </p:nvSpPr>
              <p:spPr bwMode="auto">
                <a:xfrm>
                  <a:off x="106" y="3770"/>
                  <a:ext cx="80" cy="167"/>
                </a:xfrm>
                <a:custGeom>
                  <a:avLst/>
                  <a:gdLst/>
                  <a:ahLst/>
                  <a:cxnLst>
                    <a:cxn ang="0">
                      <a:pos x="116" y="0"/>
                    </a:cxn>
                    <a:cxn ang="0">
                      <a:pos x="19" y="106"/>
                    </a:cxn>
                    <a:cxn ang="0">
                      <a:pos x="0" y="230"/>
                    </a:cxn>
                    <a:cxn ang="0">
                      <a:pos x="33" y="314"/>
                    </a:cxn>
                    <a:cxn ang="0">
                      <a:pos x="94" y="335"/>
                    </a:cxn>
                    <a:cxn ang="0">
                      <a:pos x="76" y="154"/>
                    </a:cxn>
                    <a:cxn ang="0">
                      <a:pos x="160" y="17"/>
                    </a:cxn>
                    <a:cxn ang="0">
                      <a:pos x="116" y="0"/>
                    </a:cxn>
                    <a:cxn ang="0">
                      <a:pos x="116" y="0"/>
                    </a:cxn>
                  </a:cxnLst>
                  <a:rect l="0" t="0" r="r" b="b"/>
                  <a:pathLst>
                    <a:path w="160" h="335">
                      <a:moveTo>
                        <a:pt x="116" y="0"/>
                      </a:moveTo>
                      <a:lnTo>
                        <a:pt x="19" y="106"/>
                      </a:lnTo>
                      <a:lnTo>
                        <a:pt x="0" y="230"/>
                      </a:lnTo>
                      <a:lnTo>
                        <a:pt x="33" y="314"/>
                      </a:lnTo>
                      <a:lnTo>
                        <a:pt x="94" y="335"/>
                      </a:lnTo>
                      <a:lnTo>
                        <a:pt x="76" y="154"/>
                      </a:lnTo>
                      <a:lnTo>
                        <a:pt x="160" y="17"/>
                      </a:lnTo>
                      <a:lnTo>
                        <a:pt x="116" y="0"/>
                      </a:lnTo>
                      <a:lnTo>
                        <a:pt x="116" y="0"/>
                      </a:lnTo>
                      <a:close/>
                    </a:path>
                  </a:pathLst>
                </a:custGeom>
                <a:solidFill>
                  <a:schemeClr val="accent2"/>
                </a:solidFill>
                <a:ln w="9525">
                  <a:noFill/>
                  <a:round/>
                  <a:headEnd/>
                  <a:tailEnd/>
                </a:ln>
              </p:spPr>
              <p:txBody>
                <a:bodyPr/>
                <a:lstStyle/>
                <a:p>
                  <a:endParaRPr lang="it-IT"/>
                </a:p>
              </p:txBody>
            </p:sp>
            <p:sp>
              <p:nvSpPr>
                <p:cNvPr id="45088" name="Freeform 32"/>
                <p:cNvSpPr>
                  <a:spLocks/>
                </p:cNvSpPr>
                <p:nvPr userDrawn="1"/>
              </p:nvSpPr>
              <p:spPr bwMode="auto">
                <a:xfrm>
                  <a:off x="449" y="3490"/>
                  <a:ext cx="322" cy="594"/>
                </a:xfrm>
                <a:custGeom>
                  <a:avLst/>
                  <a:gdLst/>
                  <a:ahLst/>
                  <a:cxnLst>
                    <a:cxn ang="0">
                      <a:pos x="218" y="896"/>
                    </a:cxn>
                    <a:cxn ang="0">
                      <a:pos x="0" y="124"/>
                    </a:cxn>
                    <a:cxn ang="0">
                      <a:pos x="81" y="38"/>
                    </a:cxn>
                    <a:cxn ang="0">
                      <a:pos x="258" y="0"/>
                    </a:cxn>
                    <a:cxn ang="0">
                      <a:pos x="399" y="57"/>
                    </a:cxn>
                    <a:cxn ang="0">
                      <a:pos x="642" y="1188"/>
                    </a:cxn>
                    <a:cxn ang="0">
                      <a:pos x="555" y="1091"/>
                    </a:cxn>
                    <a:cxn ang="0">
                      <a:pos x="355" y="97"/>
                    </a:cxn>
                    <a:cxn ang="0">
                      <a:pos x="226" y="61"/>
                    </a:cxn>
                    <a:cxn ang="0">
                      <a:pos x="119" y="74"/>
                    </a:cxn>
                    <a:cxn ang="0">
                      <a:pos x="76" y="141"/>
                    </a:cxn>
                    <a:cxn ang="0">
                      <a:pos x="306" y="924"/>
                    </a:cxn>
                    <a:cxn ang="0">
                      <a:pos x="218" y="896"/>
                    </a:cxn>
                    <a:cxn ang="0">
                      <a:pos x="218" y="896"/>
                    </a:cxn>
                  </a:cxnLst>
                  <a:rect l="0" t="0" r="r" b="b"/>
                  <a:pathLst>
                    <a:path w="642" h="1188">
                      <a:moveTo>
                        <a:pt x="218" y="896"/>
                      </a:moveTo>
                      <a:lnTo>
                        <a:pt x="0" y="124"/>
                      </a:lnTo>
                      <a:lnTo>
                        <a:pt x="81" y="38"/>
                      </a:lnTo>
                      <a:lnTo>
                        <a:pt x="258" y="0"/>
                      </a:lnTo>
                      <a:lnTo>
                        <a:pt x="399" y="57"/>
                      </a:lnTo>
                      <a:lnTo>
                        <a:pt x="642" y="1188"/>
                      </a:lnTo>
                      <a:lnTo>
                        <a:pt x="555" y="1091"/>
                      </a:lnTo>
                      <a:lnTo>
                        <a:pt x="355" y="97"/>
                      </a:lnTo>
                      <a:lnTo>
                        <a:pt x="226" y="61"/>
                      </a:lnTo>
                      <a:lnTo>
                        <a:pt x="119" y="74"/>
                      </a:lnTo>
                      <a:lnTo>
                        <a:pt x="76" y="141"/>
                      </a:lnTo>
                      <a:lnTo>
                        <a:pt x="306" y="924"/>
                      </a:lnTo>
                      <a:lnTo>
                        <a:pt x="218" y="896"/>
                      </a:lnTo>
                      <a:lnTo>
                        <a:pt x="218" y="896"/>
                      </a:lnTo>
                      <a:close/>
                    </a:path>
                  </a:pathLst>
                </a:custGeom>
                <a:solidFill>
                  <a:schemeClr val="accent2"/>
                </a:solidFill>
                <a:ln w="9525">
                  <a:noFill/>
                  <a:round/>
                  <a:headEnd/>
                  <a:tailEnd/>
                </a:ln>
              </p:spPr>
              <p:txBody>
                <a:bodyPr/>
                <a:lstStyle/>
                <a:p>
                  <a:endParaRPr lang="it-IT"/>
                </a:p>
              </p:txBody>
            </p:sp>
            <p:sp>
              <p:nvSpPr>
                <p:cNvPr id="45089" name="Freeform 33"/>
                <p:cNvSpPr>
                  <a:spLocks/>
                </p:cNvSpPr>
                <p:nvPr userDrawn="1"/>
              </p:nvSpPr>
              <p:spPr bwMode="auto">
                <a:xfrm>
                  <a:off x="578" y="3650"/>
                  <a:ext cx="96" cy="252"/>
                </a:xfrm>
                <a:custGeom>
                  <a:avLst/>
                  <a:gdLst/>
                  <a:ahLst/>
                  <a:cxnLst>
                    <a:cxn ang="0">
                      <a:pos x="0" y="27"/>
                    </a:cxn>
                    <a:cxn ang="0">
                      <a:pos x="76" y="194"/>
                    </a:cxn>
                    <a:cxn ang="0">
                      <a:pos x="113" y="318"/>
                    </a:cxn>
                    <a:cxn ang="0">
                      <a:pos x="116" y="504"/>
                    </a:cxn>
                    <a:cxn ang="0">
                      <a:pos x="192" y="504"/>
                    </a:cxn>
                    <a:cxn ang="0">
                      <a:pos x="187" y="360"/>
                    </a:cxn>
                    <a:cxn ang="0">
                      <a:pos x="162" y="208"/>
                    </a:cxn>
                    <a:cxn ang="0">
                      <a:pos x="99" y="59"/>
                    </a:cxn>
                    <a:cxn ang="0">
                      <a:pos x="63" y="0"/>
                    </a:cxn>
                    <a:cxn ang="0">
                      <a:pos x="0" y="27"/>
                    </a:cxn>
                    <a:cxn ang="0">
                      <a:pos x="0" y="27"/>
                    </a:cxn>
                  </a:cxnLst>
                  <a:rect l="0" t="0" r="r" b="b"/>
                  <a:pathLst>
                    <a:path w="192" h="504">
                      <a:moveTo>
                        <a:pt x="0" y="27"/>
                      </a:moveTo>
                      <a:lnTo>
                        <a:pt x="76" y="194"/>
                      </a:lnTo>
                      <a:lnTo>
                        <a:pt x="113" y="318"/>
                      </a:lnTo>
                      <a:lnTo>
                        <a:pt x="116" y="504"/>
                      </a:lnTo>
                      <a:lnTo>
                        <a:pt x="192" y="504"/>
                      </a:lnTo>
                      <a:lnTo>
                        <a:pt x="187" y="360"/>
                      </a:lnTo>
                      <a:lnTo>
                        <a:pt x="162" y="208"/>
                      </a:lnTo>
                      <a:lnTo>
                        <a:pt x="99" y="59"/>
                      </a:lnTo>
                      <a:lnTo>
                        <a:pt x="63" y="0"/>
                      </a:lnTo>
                      <a:lnTo>
                        <a:pt x="0" y="27"/>
                      </a:lnTo>
                      <a:lnTo>
                        <a:pt x="0" y="27"/>
                      </a:lnTo>
                      <a:close/>
                    </a:path>
                  </a:pathLst>
                </a:custGeom>
                <a:solidFill>
                  <a:schemeClr val="accent2"/>
                </a:solidFill>
                <a:ln w="9525">
                  <a:noFill/>
                  <a:round/>
                  <a:headEnd/>
                  <a:tailEnd/>
                </a:ln>
              </p:spPr>
              <p:txBody>
                <a:bodyPr/>
                <a:lstStyle/>
                <a:p>
                  <a:endParaRPr lang="it-IT"/>
                </a:p>
              </p:txBody>
            </p:sp>
            <p:sp>
              <p:nvSpPr>
                <p:cNvPr id="45090" name="Freeform 34"/>
                <p:cNvSpPr>
                  <a:spLocks/>
                </p:cNvSpPr>
                <p:nvPr userDrawn="1"/>
              </p:nvSpPr>
              <p:spPr bwMode="auto">
                <a:xfrm>
                  <a:off x="328" y="3630"/>
                  <a:ext cx="195" cy="135"/>
                </a:xfrm>
                <a:custGeom>
                  <a:avLst/>
                  <a:gdLst/>
                  <a:ahLst/>
                  <a:cxnLst>
                    <a:cxn ang="0">
                      <a:pos x="297" y="0"/>
                    </a:cxn>
                    <a:cxn ang="0">
                      <a:pos x="257" y="17"/>
                    </a:cxn>
                    <a:cxn ang="0">
                      <a:pos x="253" y="66"/>
                    </a:cxn>
                    <a:cxn ang="0">
                      <a:pos x="0" y="169"/>
                    </a:cxn>
                    <a:cxn ang="0">
                      <a:pos x="0" y="222"/>
                    </a:cxn>
                    <a:cxn ang="0">
                      <a:pos x="284" y="226"/>
                    </a:cxn>
                    <a:cxn ang="0">
                      <a:pos x="320" y="269"/>
                    </a:cxn>
                    <a:cxn ang="0">
                      <a:pos x="390" y="266"/>
                    </a:cxn>
                    <a:cxn ang="0">
                      <a:pos x="383" y="190"/>
                    </a:cxn>
                    <a:cxn ang="0">
                      <a:pos x="116" y="176"/>
                    </a:cxn>
                    <a:cxn ang="0">
                      <a:pos x="333" y="89"/>
                    </a:cxn>
                    <a:cxn ang="0">
                      <a:pos x="297" y="0"/>
                    </a:cxn>
                    <a:cxn ang="0">
                      <a:pos x="297" y="0"/>
                    </a:cxn>
                  </a:cxnLst>
                  <a:rect l="0" t="0" r="r" b="b"/>
                  <a:pathLst>
                    <a:path w="390" h="269">
                      <a:moveTo>
                        <a:pt x="297" y="0"/>
                      </a:moveTo>
                      <a:lnTo>
                        <a:pt x="257" y="17"/>
                      </a:lnTo>
                      <a:lnTo>
                        <a:pt x="253" y="66"/>
                      </a:lnTo>
                      <a:lnTo>
                        <a:pt x="0" y="169"/>
                      </a:lnTo>
                      <a:lnTo>
                        <a:pt x="0" y="222"/>
                      </a:lnTo>
                      <a:lnTo>
                        <a:pt x="284" y="226"/>
                      </a:lnTo>
                      <a:lnTo>
                        <a:pt x="320" y="269"/>
                      </a:lnTo>
                      <a:lnTo>
                        <a:pt x="390" y="266"/>
                      </a:lnTo>
                      <a:lnTo>
                        <a:pt x="383" y="190"/>
                      </a:lnTo>
                      <a:lnTo>
                        <a:pt x="116" y="176"/>
                      </a:lnTo>
                      <a:lnTo>
                        <a:pt x="333" y="89"/>
                      </a:lnTo>
                      <a:lnTo>
                        <a:pt x="297" y="0"/>
                      </a:lnTo>
                      <a:lnTo>
                        <a:pt x="297" y="0"/>
                      </a:lnTo>
                      <a:close/>
                    </a:path>
                  </a:pathLst>
                </a:custGeom>
                <a:solidFill>
                  <a:schemeClr val="accent2"/>
                </a:solidFill>
                <a:ln w="9525">
                  <a:noFill/>
                  <a:round/>
                  <a:headEnd/>
                  <a:tailEnd/>
                </a:ln>
              </p:spPr>
              <p:txBody>
                <a:bodyPr/>
                <a:lstStyle/>
                <a:p>
                  <a:endParaRPr lang="it-IT"/>
                </a:p>
              </p:txBody>
            </p:sp>
            <p:sp>
              <p:nvSpPr>
                <p:cNvPr id="45091" name="Freeform 35"/>
                <p:cNvSpPr>
                  <a:spLocks/>
                </p:cNvSpPr>
                <p:nvPr userDrawn="1"/>
              </p:nvSpPr>
              <p:spPr bwMode="auto">
                <a:xfrm>
                  <a:off x="658" y="3538"/>
                  <a:ext cx="471" cy="212"/>
                </a:xfrm>
                <a:custGeom>
                  <a:avLst/>
                  <a:gdLst/>
                  <a:ahLst/>
                  <a:cxnLst>
                    <a:cxn ang="0">
                      <a:pos x="0" y="131"/>
                    </a:cxn>
                    <a:cxn ang="0">
                      <a:pos x="863" y="0"/>
                    </a:cxn>
                    <a:cxn ang="0">
                      <a:pos x="926" y="78"/>
                    </a:cxn>
                    <a:cxn ang="0">
                      <a:pos x="941" y="181"/>
                    </a:cxn>
                    <a:cxn ang="0">
                      <a:pos x="903" y="282"/>
                    </a:cxn>
                    <a:cxn ang="0">
                      <a:pos x="57" y="424"/>
                    </a:cxn>
                    <a:cxn ang="0">
                      <a:pos x="53" y="384"/>
                    </a:cxn>
                    <a:cxn ang="0">
                      <a:pos x="863" y="242"/>
                    </a:cxn>
                    <a:cxn ang="0">
                      <a:pos x="893" y="145"/>
                    </a:cxn>
                    <a:cxn ang="0">
                      <a:pos x="840" y="57"/>
                    </a:cxn>
                    <a:cxn ang="0">
                      <a:pos x="0" y="185"/>
                    </a:cxn>
                    <a:cxn ang="0">
                      <a:pos x="0" y="131"/>
                    </a:cxn>
                    <a:cxn ang="0">
                      <a:pos x="0" y="131"/>
                    </a:cxn>
                  </a:cxnLst>
                  <a:rect l="0" t="0" r="r" b="b"/>
                  <a:pathLst>
                    <a:path w="941" h="424">
                      <a:moveTo>
                        <a:pt x="0" y="131"/>
                      </a:moveTo>
                      <a:lnTo>
                        <a:pt x="863" y="0"/>
                      </a:lnTo>
                      <a:lnTo>
                        <a:pt x="926" y="78"/>
                      </a:lnTo>
                      <a:lnTo>
                        <a:pt x="941" y="181"/>
                      </a:lnTo>
                      <a:lnTo>
                        <a:pt x="903" y="282"/>
                      </a:lnTo>
                      <a:lnTo>
                        <a:pt x="57" y="424"/>
                      </a:lnTo>
                      <a:lnTo>
                        <a:pt x="53" y="384"/>
                      </a:lnTo>
                      <a:lnTo>
                        <a:pt x="863" y="242"/>
                      </a:lnTo>
                      <a:lnTo>
                        <a:pt x="893" y="145"/>
                      </a:lnTo>
                      <a:lnTo>
                        <a:pt x="840" y="57"/>
                      </a:lnTo>
                      <a:lnTo>
                        <a:pt x="0" y="185"/>
                      </a:lnTo>
                      <a:lnTo>
                        <a:pt x="0" y="131"/>
                      </a:lnTo>
                      <a:lnTo>
                        <a:pt x="0" y="131"/>
                      </a:lnTo>
                      <a:close/>
                    </a:path>
                  </a:pathLst>
                </a:custGeom>
                <a:solidFill>
                  <a:schemeClr val="accent2"/>
                </a:solidFill>
                <a:ln w="9525">
                  <a:noFill/>
                  <a:round/>
                  <a:headEnd/>
                  <a:tailEnd/>
                </a:ln>
              </p:spPr>
              <p:txBody>
                <a:bodyPr/>
                <a:lstStyle/>
                <a:p>
                  <a:endParaRPr lang="it-IT"/>
                </a:p>
              </p:txBody>
            </p:sp>
            <p:sp>
              <p:nvSpPr>
                <p:cNvPr id="45092" name="Freeform 36"/>
                <p:cNvSpPr>
                  <a:spLocks/>
                </p:cNvSpPr>
                <p:nvPr userDrawn="1"/>
              </p:nvSpPr>
              <p:spPr bwMode="auto">
                <a:xfrm>
                  <a:off x="717" y="3606"/>
                  <a:ext cx="245" cy="86"/>
                </a:xfrm>
                <a:custGeom>
                  <a:avLst/>
                  <a:gdLst/>
                  <a:ahLst/>
                  <a:cxnLst>
                    <a:cxn ang="0">
                      <a:pos x="0" y="126"/>
                    </a:cxn>
                    <a:cxn ang="0">
                      <a:pos x="66" y="173"/>
                    </a:cxn>
                    <a:cxn ang="0">
                      <a:pos x="222" y="166"/>
                    </a:cxn>
                    <a:cxn ang="0">
                      <a:pos x="418" y="116"/>
                    </a:cxn>
                    <a:cxn ang="0">
                      <a:pos x="488" y="42"/>
                    </a:cxn>
                    <a:cxn ang="0">
                      <a:pos x="443" y="2"/>
                    </a:cxn>
                    <a:cxn ang="0">
                      <a:pos x="253" y="0"/>
                    </a:cxn>
                    <a:cxn ang="0">
                      <a:pos x="110" y="12"/>
                    </a:cxn>
                    <a:cxn ang="0">
                      <a:pos x="15" y="76"/>
                    </a:cxn>
                    <a:cxn ang="0">
                      <a:pos x="112" y="95"/>
                    </a:cxn>
                    <a:cxn ang="0">
                      <a:pos x="275" y="53"/>
                    </a:cxn>
                    <a:cxn ang="0">
                      <a:pos x="416" y="53"/>
                    </a:cxn>
                    <a:cxn ang="0">
                      <a:pos x="268" y="110"/>
                    </a:cxn>
                    <a:cxn ang="0">
                      <a:pos x="142" y="126"/>
                    </a:cxn>
                    <a:cxn ang="0">
                      <a:pos x="0" y="126"/>
                    </a:cxn>
                    <a:cxn ang="0">
                      <a:pos x="0" y="126"/>
                    </a:cxn>
                  </a:cxnLst>
                  <a:rect l="0" t="0" r="r" b="b"/>
                  <a:pathLst>
                    <a:path w="488" h="173">
                      <a:moveTo>
                        <a:pt x="0" y="126"/>
                      </a:moveTo>
                      <a:lnTo>
                        <a:pt x="66" y="173"/>
                      </a:lnTo>
                      <a:lnTo>
                        <a:pt x="222" y="166"/>
                      </a:lnTo>
                      <a:lnTo>
                        <a:pt x="418" y="116"/>
                      </a:lnTo>
                      <a:lnTo>
                        <a:pt x="488" y="42"/>
                      </a:lnTo>
                      <a:lnTo>
                        <a:pt x="443" y="2"/>
                      </a:lnTo>
                      <a:lnTo>
                        <a:pt x="253" y="0"/>
                      </a:lnTo>
                      <a:lnTo>
                        <a:pt x="110" y="12"/>
                      </a:lnTo>
                      <a:lnTo>
                        <a:pt x="15" y="76"/>
                      </a:lnTo>
                      <a:lnTo>
                        <a:pt x="112" y="95"/>
                      </a:lnTo>
                      <a:lnTo>
                        <a:pt x="275" y="53"/>
                      </a:lnTo>
                      <a:lnTo>
                        <a:pt x="416" y="53"/>
                      </a:lnTo>
                      <a:lnTo>
                        <a:pt x="268" y="110"/>
                      </a:lnTo>
                      <a:lnTo>
                        <a:pt x="142" y="126"/>
                      </a:lnTo>
                      <a:lnTo>
                        <a:pt x="0" y="126"/>
                      </a:lnTo>
                      <a:lnTo>
                        <a:pt x="0" y="126"/>
                      </a:lnTo>
                      <a:close/>
                    </a:path>
                  </a:pathLst>
                </a:custGeom>
                <a:solidFill>
                  <a:schemeClr val="accent2"/>
                </a:solidFill>
                <a:ln w="9525">
                  <a:noFill/>
                  <a:round/>
                  <a:headEnd/>
                  <a:tailEnd/>
                </a:ln>
              </p:spPr>
              <p:txBody>
                <a:bodyPr/>
                <a:lstStyle/>
                <a:p>
                  <a:endParaRPr lang="it-IT"/>
                </a:p>
              </p:txBody>
            </p:sp>
          </p:grpSp>
        </p:grpSp>
      </p:grpSp>
      <p:grpSp>
        <p:nvGrpSpPr>
          <p:cNvPr id="6" name="Group 37"/>
          <p:cNvGrpSpPr>
            <a:grpSpLocks/>
          </p:cNvGrpSpPr>
          <p:nvPr/>
        </p:nvGrpSpPr>
        <p:grpSpPr bwMode="auto">
          <a:xfrm>
            <a:off x="8680450" y="2116138"/>
            <a:ext cx="385763" cy="4308475"/>
            <a:chOff x="5468" y="1333"/>
            <a:chExt cx="243" cy="2714"/>
          </a:xfrm>
        </p:grpSpPr>
        <p:sp>
          <p:nvSpPr>
            <p:cNvPr id="45094" name="Freeform 38"/>
            <p:cNvSpPr>
              <a:spLocks/>
            </p:cNvSpPr>
            <p:nvPr userDrawn="1"/>
          </p:nvSpPr>
          <p:spPr bwMode="auto">
            <a:xfrm flipH="1">
              <a:off x="5468" y="2620"/>
              <a:ext cx="205" cy="1427"/>
            </a:xfrm>
            <a:custGeom>
              <a:avLst/>
              <a:gdLst/>
              <a:ahLst/>
              <a:cxnLst>
                <a:cxn ang="0">
                  <a:pos x="692" y="3156"/>
                </a:cxn>
                <a:cxn ang="0">
                  <a:pos x="380" y="2945"/>
                </a:cxn>
                <a:cxn ang="0">
                  <a:pos x="319" y="2783"/>
                </a:cxn>
                <a:cxn ang="0">
                  <a:pos x="371" y="2542"/>
                </a:cxn>
                <a:cxn ang="0">
                  <a:pos x="591" y="2251"/>
                </a:cxn>
                <a:cxn ang="0">
                  <a:pos x="641" y="2070"/>
                </a:cxn>
                <a:cxn ang="0">
                  <a:pos x="591" y="1948"/>
                </a:cxn>
                <a:cxn ang="0">
                  <a:pos x="401" y="1859"/>
                </a:cxn>
                <a:cxn ang="0">
                  <a:pos x="361" y="1747"/>
                </a:cxn>
                <a:cxn ang="0">
                  <a:pos x="430" y="1587"/>
                </a:cxn>
                <a:cxn ang="0">
                  <a:pos x="741" y="1156"/>
                </a:cxn>
                <a:cxn ang="0">
                  <a:pos x="772" y="945"/>
                </a:cxn>
                <a:cxn ang="0">
                  <a:pos x="692" y="713"/>
                </a:cxn>
                <a:cxn ang="0">
                  <a:pos x="430" y="603"/>
                </a:cxn>
                <a:cxn ang="0">
                  <a:pos x="200" y="422"/>
                </a:cxn>
                <a:cxn ang="0">
                  <a:pos x="0" y="0"/>
                </a:cxn>
                <a:cxn ang="0">
                  <a:pos x="29" y="382"/>
                </a:cxn>
                <a:cxn ang="0">
                  <a:pos x="179" y="612"/>
                </a:cxn>
                <a:cxn ang="0">
                  <a:pos x="380" y="753"/>
                </a:cxn>
                <a:cxn ang="0">
                  <a:pos x="601" y="833"/>
                </a:cxn>
                <a:cxn ang="0">
                  <a:pos x="612" y="1044"/>
                </a:cxn>
                <a:cxn ang="0">
                  <a:pos x="500" y="1266"/>
                </a:cxn>
                <a:cxn ang="0">
                  <a:pos x="240" y="1658"/>
                </a:cxn>
                <a:cxn ang="0">
                  <a:pos x="230" y="1909"/>
                </a:cxn>
                <a:cxn ang="0">
                  <a:pos x="471" y="2049"/>
                </a:cxn>
                <a:cxn ang="0">
                  <a:pos x="460" y="2180"/>
                </a:cxn>
                <a:cxn ang="0">
                  <a:pos x="249" y="2452"/>
                </a:cxn>
                <a:cxn ang="0">
                  <a:pos x="160" y="2713"/>
                </a:cxn>
                <a:cxn ang="0">
                  <a:pos x="240" y="2994"/>
                </a:cxn>
                <a:cxn ang="0">
                  <a:pos x="430" y="3144"/>
                </a:cxn>
                <a:cxn ang="0">
                  <a:pos x="671" y="3266"/>
                </a:cxn>
                <a:cxn ang="0">
                  <a:pos x="692" y="3156"/>
                </a:cxn>
                <a:cxn ang="0">
                  <a:pos x="692" y="3156"/>
                </a:cxn>
              </a:cxnLst>
              <a:rect l="0" t="0" r="r" b="b"/>
              <a:pathLst>
                <a:path w="772" h="3266">
                  <a:moveTo>
                    <a:pt x="692" y="3156"/>
                  </a:moveTo>
                  <a:lnTo>
                    <a:pt x="380" y="2945"/>
                  </a:lnTo>
                  <a:lnTo>
                    <a:pt x="319" y="2783"/>
                  </a:lnTo>
                  <a:lnTo>
                    <a:pt x="371" y="2542"/>
                  </a:lnTo>
                  <a:lnTo>
                    <a:pt x="591" y="2251"/>
                  </a:lnTo>
                  <a:lnTo>
                    <a:pt x="641" y="2070"/>
                  </a:lnTo>
                  <a:lnTo>
                    <a:pt x="591" y="1948"/>
                  </a:lnTo>
                  <a:lnTo>
                    <a:pt x="401" y="1859"/>
                  </a:lnTo>
                  <a:lnTo>
                    <a:pt x="361" y="1747"/>
                  </a:lnTo>
                  <a:lnTo>
                    <a:pt x="430" y="1587"/>
                  </a:lnTo>
                  <a:lnTo>
                    <a:pt x="741" y="1156"/>
                  </a:lnTo>
                  <a:lnTo>
                    <a:pt x="772" y="945"/>
                  </a:lnTo>
                  <a:lnTo>
                    <a:pt x="692" y="713"/>
                  </a:lnTo>
                  <a:lnTo>
                    <a:pt x="430" y="603"/>
                  </a:lnTo>
                  <a:lnTo>
                    <a:pt x="200" y="422"/>
                  </a:lnTo>
                  <a:lnTo>
                    <a:pt x="0" y="0"/>
                  </a:lnTo>
                  <a:lnTo>
                    <a:pt x="29" y="382"/>
                  </a:lnTo>
                  <a:lnTo>
                    <a:pt x="179" y="612"/>
                  </a:lnTo>
                  <a:lnTo>
                    <a:pt x="380" y="753"/>
                  </a:lnTo>
                  <a:lnTo>
                    <a:pt x="601" y="833"/>
                  </a:lnTo>
                  <a:lnTo>
                    <a:pt x="612" y="1044"/>
                  </a:lnTo>
                  <a:lnTo>
                    <a:pt x="500" y="1266"/>
                  </a:lnTo>
                  <a:lnTo>
                    <a:pt x="240" y="1658"/>
                  </a:lnTo>
                  <a:lnTo>
                    <a:pt x="230" y="1909"/>
                  </a:lnTo>
                  <a:lnTo>
                    <a:pt x="471" y="2049"/>
                  </a:lnTo>
                  <a:lnTo>
                    <a:pt x="460" y="2180"/>
                  </a:lnTo>
                  <a:lnTo>
                    <a:pt x="249" y="2452"/>
                  </a:lnTo>
                  <a:lnTo>
                    <a:pt x="160" y="2713"/>
                  </a:lnTo>
                  <a:lnTo>
                    <a:pt x="240" y="2994"/>
                  </a:lnTo>
                  <a:lnTo>
                    <a:pt x="430" y="3144"/>
                  </a:lnTo>
                  <a:lnTo>
                    <a:pt x="671" y="3266"/>
                  </a:lnTo>
                  <a:lnTo>
                    <a:pt x="692" y="3156"/>
                  </a:lnTo>
                  <a:lnTo>
                    <a:pt x="692" y="3156"/>
                  </a:lnTo>
                  <a:close/>
                </a:path>
              </a:pathLst>
            </a:custGeom>
            <a:solidFill>
              <a:schemeClr val="folHlink"/>
            </a:solidFill>
            <a:ln w="9525">
              <a:noFill/>
              <a:round/>
              <a:headEnd/>
              <a:tailEnd/>
            </a:ln>
          </p:spPr>
          <p:txBody>
            <a:bodyPr/>
            <a:lstStyle/>
            <a:p>
              <a:endParaRPr lang="it-IT"/>
            </a:p>
          </p:txBody>
        </p:sp>
        <p:sp>
          <p:nvSpPr>
            <p:cNvPr id="45095" name="Freeform 39"/>
            <p:cNvSpPr>
              <a:spLocks/>
            </p:cNvSpPr>
            <p:nvPr userDrawn="1"/>
          </p:nvSpPr>
          <p:spPr bwMode="auto">
            <a:xfrm flipH="1">
              <a:off x="5506" y="1333"/>
              <a:ext cx="205" cy="1633"/>
            </a:xfrm>
            <a:custGeom>
              <a:avLst/>
              <a:gdLst/>
              <a:ahLst/>
              <a:cxnLst>
                <a:cxn ang="0">
                  <a:pos x="692" y="3156"/>
                </a:cxn>
                <a:cxn ang="0">
                  <a:pos x="380" y="2945"/>
                </a:cxn>
                <a:cxn ang="0">
                  <a:pos x="319" y="2783"/>
                </a:cxn>
                <a:cxn ang="0">
                  <a:pos x="371" y="2542"/>
                </a:cxn>
                <a:cxn ang="0">
                  <a:pos x="591" y="2251"/>
                </a:cxn>
                <a:cxn ang="0">
                  <a:pos x="641" y="2070"/>
                </a:cxn>
                <a:cxn ang="0">
                  <a:pos x="591" y="1948"/>
                </a:cxn>
                <a:cxn ang="0">
                  <a:pos x="401" y="1859"/>
                </a:cxn>
                <a:cxn ang="0">
                  <a:pos x="361" y="1747"/>
                </a:cxn>
                <a:cxn ang="0">
                  <a:pos x="430" y="1587"/>
                </a:cxn>
                <a:cxn ang="0">
                  <a:pos x="741" y="1156"/>
                </a:cxn>
                <a:cxn ang="0">
                  <a:pos x="772" y="945"/>
                </a:cxn>
                <a:cxn ang="0">
                  <a:pos x="692" y="713"/>
                </a:cxn>
                <a:cxn ang="0">
                  <a:pos x="430" y="603"/>
                </a:cxn>
                <a:cxn ang="0">
                  <a:pos x="200" y="422"/>
                </a:cxn>
                <a:cxn ang="0">
                  <a:pos x="0" y="0"/>
                </a:cxn>
                <a:cxn ang="0">
                  <a:pos x="29" y="382"/>
                </a:cxn>
                <a:cxn ang="0">
                  <a:pos x="179" y="612"/>
                </a:cxn>
                <a:cxn ang="0">
                  <a:pos x="380" y="753"/>
                </a:cxn>
                <a:cxn ang="0">
                  <a:pos x="601" y="833"/>
                </a:cxn>
                <a:cxn ang="0">
                  <a:pos x="612" y="1044"/>
                </a:cxn>
                <a:cxn ang="0">
                  <a:pos x="500" y="1266"/>
                </a:cxn>
                <a:cxn ang="0">
                  <a:pos x="240" y="1658"/>
                </a:cxn>
                <a:cxn ang="0">
                  <a:pos x="230" y="1909"/>
                </a:cxn>
                <a:cxn ang="0">
                  <a:pos x="471" y="2049"/>
                </a:cxn>
                <a:cxn ang="0">
                  <a:pos x="460" y="2180"/>
                </a:cxn>
                <a:cxn ang="0">
                  <a:pos x="249" y="2452"/>
                </a:cxn>
                <a:cxn ang="0">
                  <a:pos x="160" y="2713"/>
                </a:cxn>
                <a:cxn ang="0">
                  <a:pos x="240" y="2994"/>
                </a:cxn>
                <a:cxn ang="0">
                  <a:pos x="430" y="3144"/>
                </a:cxn>
                <a:cxn ang="0">
                  <a:pos x="671" y="3266"/>
                </a:cxn>
                <a:cxn ang="0">
                  <a:pos x="692" y="3156"/>
                </a:cxn>
                <a:cxn ang="0">
                  <a:pos x="692" y="3156"/>
                </a:cxn>
              </a:cxnLst>
              <a:rect l="0" t="0" r="r" b="b"/>
              <a:pathLst>
                <a:path w="772" h="3266">
                  <a:moveTo>
                    <a:pt x="692" y="3156"/>
                  </a:moveTo>
                  <a:lnTo>
                    <a:pt x="380" y="2945"/>
                  </a:lnTo>
                  <a:lnTo>
                    <a:pt x="319" y="2783"/>
                  </a:lnTo>
                  <a:lnTo>
                    <a:pt x="371" y="2542"/>
                  </a:lnTo>
                  <a:lnTo>
                    <a:pt x="591" y="2251"/>
                  </a:lnTo>
                  <a:lnTo>
                    <a:pt x="641" y="2070"/>
                  </a:lnTo>
                  <a:lnTo>
                    <a:pt x="591" y="1948"/>
                  </a:lnTo>
                  <a:lnTo>
                    <a:pt x="401" y="1859"/>
                  </a:lnTo>
                  <a:lnTo>
                    <a:pt x="361" y="1747"/>
                  </a:lnTo>
                  <a:lnTo>
                    <a:pt x="430" y="1587"/>
                  </a:lnTo>
                  <a:lnTo>
                    <a:pt x="741" y="1156"/>
                  </a:lnTo>
                  <a:lnTo>
                    <a:pt x="772" y="945"/>
                  </a:lnTo>
                  <a:lnTo>
                    <a:pt x="692" y="713"/>
                  </a:lnTo>
                  <a:lnTo>
                    <a:pt x="430" y="603"/>
                  </a:lnTo>
                  <a:lnTo>
                    <a:pt x="200" y="422"/>
                  </a:lnTo>
                  <a:lnTo>
                    <a:pt x="0" y="0"/>
                  </a:lnTo>
                  <a:lnTo>
                    <a:pt x="29" y="382"/>
                  </a:lnTo>
                  <a:lnTo>
                    <a:pt x="179" y="612"/>
                  </a:lnTo>
                  <a:lnTo>
                    <a:pt x="380" y="753"/>
                  </a:lnTo>
                  <a:lnTo>
                    <a:pt x="601" y="833"/>
                  </a:lnTo>
                  <a:lnTo>
                    <a:pt x="612" y="1044"/>
                  </a:lnTo>
                  <a:lnTo>
                    <a:pt x="500" y="1266"/>
                  </a:lnTo>
                  <a:lnTo>
                    <a:pt x="240" y="1658"/>
                  </a:lnTo>
                  <a:lnTo>
                    <a:pt x="230" y="1909"/>
                  </a:lnTo>
                  <a:lnTo>
                    <a:pt x="471" y="2049"/>
                  </a:lnTo>
                  <a:lnTo>
                    <a:pt x="460" y="2180"/>
                  </a:lnTo>
                  <a:lnTo>
                    <a:pt x="249" y="2452"/>
                  </a:lnTo>
                  <a:lnTo>
                    <a:pt x="160" y="2713"/>
                  </a:lnTo>
                  <a:lnTo>
                    <a:pt x="240" y="2994"/>
                  </a:lnTo>
                  <a:lnTo>
                    <a:pt x="430" y="3144"/>
                  </a:lnTo>
                  <a:lnTo>
                    <a:pt x="671" y="3266"/>
                  </a:lnTo>
                  <a:lnTo>
                    <a:pt x="692" y="3156"/>
                  </a:lnTo>
                  <a:lnTo>
                    <a:pt x="692" y="3156"/>
                  </a:lnTo>
                  <a:close/>
                </a:path>
              </a:pathLst>
            </a:custGeom>
            <a:solidFill>
              <a:schemeClr val="folHlink"/>
            </a:solidFill>
            <a:ln w="9525">
              <a:noFill/>
              <a:round/>
              <a:headEnd/>
              <a:tailEnd/>
            </a:ln>
          </p:spPr>
          <p:txBody>
            <a:bodyPr/>
            <a:lstStyle/>
            <a:p>
              <a:endParaRPr lang="it-IT"/>
            </a:p>
          </p:txBody>
        </p:sp>
      </p:grpSp>
      <p:grpSp>
        <p:nvGrpSpPr>
          <p:cNvPr id="7" name="Group 40"/>
          <p:cNvGrpSpPr>
            <a:grpSpLocks/>
          </p:cNvGrpSpPr>
          <p:nvPr/>
        </p:nvGrpSpPr>
        <p:grpSpPr bwMode="auto">
          <a:xfrm>
            <a:off x="7318375" y="90488"/>
            <a:ext cx="2133600" cy="1911350"/>
            <a:chOff x="4610" y="57"/>
            <a:chExt cx="1344" cy="1204"/>
          </a:xfrm>
        </p:grpSpPr>
        <p:grpSp>
          <p:nvGrpSpPr>
            <p:cNvPr id="8" name="Group 41"/>
            <p:cNvGrpSpPr>
              <a:grpSpLocks/>
            </p:cNvGrpSpPr>
            <p:nvPr userDrawn="1"/>
          </p:nvGrpSpPr>
          <p:grpSpPr bwMode="auto">
            <a:xfrm>
              <a:off x="4610" y="57"/>
              <a:ext cx="1344" cy="1204"/>
              <a:chOff x="4610" y="57"/>
              <a:chExt cx="1344" cy="1204"/>
            </a:xfrm>
          </p:grpSpPr>
          <p:sp>
            <p:nvSpPr>
              <p:cNvPr id="45098" name="Freeform 42"/>
              <p:cNvSpPr>
                <a:spLocks/>
              </p:cNvSpPr>
              <p:nvPr userDrawn="1"/>
            </p:nvSpPr>
            <p:spPr bwMode="auto">
              <a:xfrm rot="-3172564">
                <a:off x="5430" y="1086"/>
                <a:ext cx="62" cy="288"/>
              </a:xfrm>
              <a:custGeom>
                <a:avLst/>
                <a:gdLst/>
                <a:ahLst/>
                <a:cxnLst>
                  <a:cxn ang="0">
                    <a:pos x="123" y="9"/>
                  </a:cxn>
                  <a:cxn ang="0">
                    <a:pos x="131" y="342"/>
                  </a:cxn>
                  <a:cxn ang="0">
                    <a:pos x="0" y="806"/>
                  </a:cxn>
                  <a:cxn ang="0">
                    <a:pos x="79" y="789"/>
                  </a:cxn>
                  <a:cxn ang="0">
                    <a:pos x="218" y="376"/>
                  </a:cxn>
                  <a:cxn ang="0">
                    <a:pos x="245" y="0"/>
                  </a:cxn>
                  <a:cxn ang="0">
                    <a:pos x="123" y="9"/>
                  </a:cxn>
                  <a:cxn ang="0">
                    <a:pos x="123" y="9"/>
                  </a:cxn>
                </a:cxnLst>
                <a:rect l="0" t="0" r="r" b="b"/>
                <a:pathLst>
                  <a:path w="245" h="806">
                    <a:moveTo>
                      <a:pt x="123" y="9"/>
                    </a:moveTo>
                    <a:lnTo>
                      <a:pt x="131" y="342"/>
                    </a:lnTo>
                    <a:lnTo>
                      <a:pt x="0" y="806"/>
                    </a:lnTo>
                    <a:lnTo>
                      <a:pt x="79" y="789"/>
                    </a:lnTo>
                    <a:lnTo>
                      <a:pt x="218" y="376"/>
                    </a:lnTo>
                    <a:lnTo>
                      <a:pt x="245" y="0"/>
                    </a:lnTo>
                    <a:lnTo>
                      <a:pt x="123" y="9"/>
                    </a:lnTo>
                    <a:lnTo>
                      <a:pt x="123" y="9"/>
                    </a:lnTo>
                    <a:close/>
                  </a:path>
                </a:pathLst>
              </a:custGeom>
              <a:solidFill>
                <a:schemeClr val="accent2"/>
              </a:solidFill>
              <a:ln w="9525">
                <a:noFill/>
                <a:round/>
                <a:headEnd/>
                <a:tailEnd/>
              </a:ln>
            </p:spPr>
            <p:txBody>
              <a:bodyPr/>
              <a:lstStyle/>
              <a:p>
                <a:endParaRPr lang="it-IT"/>
              </a:p>
            </p:txBody>
          </p:sp>
          <p:grpSp>
            <p:nvGrpSpPr>
              <p:cNvPr id="9" name="Group 43"/>
              <p:cNvGrpSpPr>
                <a:grpSpLocks/>
              </p:cNvGrpSpPr>
              <p:nvPr userDrawn="1"/>
            </p:nvGrpSpPr>
            <p:grpSpPr bwMode="auto">
              <a:xfrm>
                <a:off x="4610" y="57"/>
                <a:ext cx="1344" cy="985"/>
                <a:chOff x="4610" y="57"/>
                <a:chExt cx="1344" cy="985"/>
              </a:xfrm>
            </p:grpSpPr>
            <p:sp>
              <p:nvSpPr>
                <p:cNvPr id="45100" name="Freeform 44"/>
                <p:cNvSpPr>
                  <a:spLocks/>
                </p:cNvSpPr>
                <p:nvPr userDrawn="1"/>
              </p:nvSpPr>
              <p:spPr bwMode="auto">
                <a:xfrm rot="-3172564">
                  <a:off x="4966" y="71"/>
                  <a:ext cx="153" cy="125"/>
                </a:xfrm>
                <a:custGeom>
                  <a:avLst/>
                  <a:gdLst/>
                  <a:ahLst/>
                  <a:cxnLst>
                    <a:cxn ang="0">
                      <a:pos x="0" y="0"/>
                    </a:cxn>
                    <a:cxn ang="0">
                      <a:pos x="298" y="184"/>
                    </a:cxn>
                    <a:cxn ang="0">
                      <a:pos x="500" y="349"/>
                    </a:cxn>
                    <a:cxn ang="0">
                      <a:pos x="604" y="140"/>
                    </a:cxn>
                    <a:cxn ang="0">
                      <a:pos x="359" y="9"/>
                    </a:cxn>
                    <a:cxn ang="0">
                      <a:pos x="464" y="184"/>
                    </a:cxn>
                    <a:cxn ang="0">
                      <a:pos x="131" y="17"/>
                    </a:cxn>
                    <a:cxn ang="0">
                      <a:pos x="0" y="0"/>
                    </a:cxn>
                    <a:cxn ang="0">
                      <a:pos x="0" y="0"/>
                    </a:cxn>
                  </a:cxnLst>
                  <a:rect l="0" t="0" r="r" b="b"/>
                  <a:pathLst>
                    <a:path w="604" h="349">
                      <a:moveTo>
                        <a:pt x="0" y="0"/>
                      </a:moveTo>
                      <a:lnTo>
                        <a:pt x="298" y="184"/>
                      </a:lnTo>
                      <a:lnTo>
                        <a:pt x="500" y="349"/>
                      </a:lnTo>
                      <a:lnTo>
                        <a:pt x="604" y="140"/>
                      </a:lnTo>
                      <a:lnTo>
                        <a:pt x="359" y="9"/>
                      </a:lnTo>
                      <a:lnTo>
                        <a:pt x="464" y="184"/>
                      </a:lnTo>
                      <a:lnTo>
                        <a:pt x="131" y="17"/>
                      </a:lnTo>
                      <a:lnTo>
                        <a:pt x="0" y="0"/>
                      </a:lnTo>
                      <a:lnTo>
                        <a:pt x="0" y="0"/>
                      </a:lnTo>
                      <a:close/>
                    </a:path>
                  </a:pathLst>
                </a:custGeom>
                <a:solidFill>
                  <a:schemeClr val="accent2"/>
                </a:solidFill>
                <a:ln w="9525">
                  <a:noFill/>
                  <a:round/>
                  <a:headEnd/>
                  <a:tailEnd/>
                </a:ln>
              </p:spPr>
              <p:txBody>
                <a:bodyPr/>
                <a:lstStyle/>
                <a:p>
                  <a:endParaRPr lang="it-IT"/>
                </a:p>
              </p:txBody>
            </p:sp>
            <p:sp>
              <p:nvSpPr>
                <p:cNvPr id="45101" name="Freeform 45"/>
                <p:cNvSpPr>
                  <a:spLocks/>
                </p:cNvSpPr>
                <p:nvPr userDrawn="1"/>
              </p:nvSpPr>
              <p:spPr bwMode="auto">
                <a:xfrm rot="-3172564">
                  <a:off x="5048" y="332"/>
                  <a:ext cx="269" cy="438"/>
                </a:xfrm>
                <a:custGeom>
                  <a:avLst/>
                  <a:gdLst/>
                  <a:ahLst/>
                  <a:cxnLst>
                    <a:cxn ang="0">
                      <a:pos x="741" y="129"/>
                    </a:cxn>
                    <a:cxn ang="0">
                      <a:pos x="485" y="352"/>
                    </a:cxn>
                    <a:cxn ang="0">
                      <a:pos x="163" y="762"/>
                    </a:cxn>
                    <a:cxn ang="0">
                      <a:pos x="0" y="1101"/>
                    </a:cxn>
                    <a:cxn ang="0">
                      <a:pos x="59" y="1230"/>
                    </a:cxn>
                    <a:cxn ang="0">
                      <a:pos x="262" y="1201"/>
                    </a:cxn>
                    <a:cxn ang="0">
                      <a:pos x="578" y="914"/>
                    </a:cxn>
                    <a:cxn ang="0">
                      <a:pos x="876" y="534"/>
                    </a:cxn>
                    <a:cxn ang="0">
                      <a:pos x="1034" y="270"/>
                    </a:cxn>
                    <a:cxn ang="0">
                      <a:pos x="1064" y="84"/>
                    </a:cxn>
                    <a:cxn ang="0">
                      <a:pos x="977" y="0"/>
                    </a:cxn>
                    <a:cxn ang="0">
                      <a:pos x="836" y="65"/>
                    </a:cxn>
                    <a:cxn ang="0">
                      <a:pos x="969" y="107"/>
                    </a:cxn>
                    <a:cxn ang="0">
                      <a:pos x="876" y="352"/>
                    </a:cxn>
                    <a:cxn ang="0">
                      <a:pos x="690" y="656"/>
                    </a:cxn>
                    <a:cxn ang="0">
                      <a:pos x="350" y="1008"/>
                    </a:cxn>
                    <a:cxn ang="0">
                      <a:pos x="116" y="1114"/>
                    </a:cxn>
                    <a:cxn ang="0">
                      <a:pos x="135" y="943"/>
                    </a:cxn>
                    <a:cxn ang="0">
                      <a:pos x="437" y="504"/>
                    </a:cxn>
                    <a:cxn ang="0">
                      <a:pos x="831" y="118"/>
                    </a:cxn>
                    <a:cxn ang="0">
                      <a:pos x="741" y="129"/>
                    </a:cxn>
                    <a:cxn ang="0">
                      <a:pos x="741" y="129"/>
                    </a:cxn>
                  </a:cxnLst>
                  <a:rect l="0" t="0" r="r" b="b"/>
                  <a:pathLst>
                    <a:path w="1064" h="1230">
                      <a:moveTo>
                        <a:pt x="741" y="129"/>
                      </a:moveTo>
                      <a:lnTo>
                        <a:pt x="485" y="352"/>
                      </a:lnTo>
                      <a:lnTo>
                        <a:pt x="163" y="762"/>
                      </a:lnTo>
                      <a:lnTo>
                        <a:pt x="0" y="1101"/>
                      </a:lnTo>
                      <a:lnTo>
                        <a:pt x="59" y="1230"/>
                      </a:lnTo>
                      <a:lnTo>
                        <a:pt x="262" y="1201"/>
                      </a:lnTo>
                      <a:lnTo>
                        <a:pt x="578" y="914"/>
                      </a:lnTo>
                      <a:lnTo>
                        <a:pt x="876" y="534"/>
                      </a:lnTo>
                      <a:lnTo>
                        <a:pt x="1034" y="270"/>
                      </a:lnTo>
                      <a:lnTo>
                        <a:pt x="1064" y="84"/>
                      </a:lnTo>
                      <a:lnTo>
                        <a:pt x="977" y="0"/>
                      </a:lnTo>
                      <a:lnTo>
                        <a:pt x="836" y="65"/>
                      </a:lnTo>
                      <a:lnTo>
                        <a:pt x="969" y="107"/>
                      </a:lnTo>
                      <a:lnTo>
                        <a:pt x="876" y="352"/>
                      </a:lnTo>
                      <a:lnTo>
                        <a:pt x="690" y="656"/>
                      </a:lnTo>
                      <a:lnTo>
                        <a:pt x="350" y="1008"/>
                      </a:lnTo>
                      <a:lnTo>
                        <a:pt x="116" y="1114"/>
                      </a:lnTo>
                      <a:lnTo>
                        <a:pt x="135" y="943"/>
                      </a:lnTo>
                      <a:lnTo>
                        <a:pt x="437" y="504"/>
                      </a:lnTo>
                      <a:lnTo>
                        <a:pt x="831" y="118"/>
                      </a:lnTo>
                      <a:lnTo>
                        <a:pt x="741" y="129"/>
                      </a:lnTo>
                      <a:lnTo>
                        <a:pt x="741" y="129"/>
                      </a:lnTo>
                      <a:close/>
                    </a:path>
                  </a:pathLst>
                </a:custGeom>
                <a:solidFill>
                  <a:schemeClr val="accent2"/>
                </a:solidFill>
                <a:ln w="9525">
                  <a:noFill/>
                  <a:round/>
                  <a:headEnd/>
                  <a:tailEnd/>
                </a:ln>
              </p:spPr>
              <p:txBody>
                <a:bodyPr/>
                <a:lstStyle/>
                <a:p>
                  <a:endParaRPr lang="it-IT"/>
                </a:p>
              </p:txBody>
            </p:sp>
            <p:sp>
              <p:nvSpPr>
                <p:cNvPr id="45102" name="Freeform 46"/>
                <p:cNvSpPr>
                  <a:spLocks/>
                </p:cNvSpPr>
                <p:nvPr userDrawn="1"/>
              </p:nvSpPr>
              <p:spPr bwMode="auto">
                <a:xfrm rot="-3172564">
                  <a:off x="4858" y="182"/>
                  <a:ext cx="505" cy="898"/>
                </a:xfrm>
                <a:custGeom>
                  <a:avLst/>
                  <a:gdLst/>
                  <a:ahLst/>
                  <a:cxnLst>
                    <a:cxn ang="0">
                      <a:pos x="1941" y="0"/>
                    </a:cxn>
                    <a:cxn ang="0">
                      <a:pos x="0" y="2521"/>
                    </a:cxn>
                    <a:cxn ang="0">
                      <a:pos x="192" y="2450"/>
                    </a:cxn>
                    <a:cxn ang="0">
                      <a:pos x="2002" y="61"/>
                    </a:cxn>
                    <a:cxn ang="0">
                      <a:pos x="1941" y="0"/>
                    </a:cxn>
                    <a:cxn ang="0">
                      <a:pos x="1941" y="0"/>
                    </a:cxn>
                  </a:cxnLst>
                  <a:rect l="0" t="0" r="r" b="b"/>
                  <a:pathLst>
                    <a:path w="2002" h="2521">
                      <a:moveTo>
                        <a:pt x="1941" y="0"/>
                      </a:moveTo>
                      <a:lnTo>
                        <a:pt x="0" y="2521"/>
                      </a:lnTo>
                      <a:lnTo>
                        <a:pt x="192" y="2450"/>
                      </a:lnTo>
                      <a:lnTo>
                        <a:pt x="2002" y="61"/>
                      </a:lnTo>
                      <a:lnTo>
                        <a:pt x="1941" y="0"/>
                      </a:lnTo>
                      <a:lnTo>
                        <a:pt x="1941" y="0"/>
                      </a:lnTo>
                      <a:close/>
                    </a:path>
                  </a:pathLst>
                </a:custGeom>
                <a:solidFill>
                  <a:schemeClr val="accent2"/>
                </a:solidFill>
                <a:ln w="9525">
                  <a:noFill/>
                  <a:round/>
                  <a:headEnd/>
                  <a:tailEnd/>
                </a:ln>
              </p:spPr>
              <p:txBody>
                <a:bodyPr/>
                <a:lstStyle/>
                <a:p>
                  <a:endParaRPr lang="it-IT"/>
                </a:p>
              </p:txBody>
            </p:sp>
            <p:sp>
              <p:nvSpPr>
                <p:cNvPr id="45103" name="Freeform 47"/>
                <p:cNvSpPr>
                  <a:spLocks/>
                </p:cNvSpPr>
                <p:nvPr userDrawn="1"/>
              </p:nvSpPr>
              <p:spPr bwMode="auto">
                <a:xfrm rot="-3172564">
                  <a:off x="4903" y="-19"/>
                  <a:ext cx="758" cy="1344"/>
                </a:xfrm>
                <a:custGeom>
                  <a:avLst/>
                  <a:gdLst/>
                  <a:ahLst/>
                  <a:cxnLst>
                    <a:cxn ang="0">
                      <a:pos x="95" y="2844"/>
                    </a:cxn>
                    <a:cxn ang="0">
                      <a:pos x="394" y="2834"/>
                    </a:cxn>
                    <a:cxn ang="0">
                      <a:pos x="821" y="3009"/>
                    </a:cxn>
                    <a:cxn ang="0">
                      <a:pos x="681" y="2817"/>
                    </a:cxn>
                    <a:cxn ang="0">
                      <a:pos x="367" y="2703"/>
                    </a:cxn>
                    <a:cxn ang="0">
                      <a:pos x="637" y="2720"/>
                    </a:cxn>
                    <a:cxn ang="0">
                      <a:pos x="979" y="2870"/>
                    </a:cxn>
                    <a:cxn ang="0">
                      <a:pos x="2859" y="420"/>
                    </a:cxn>
                    <a:cxn ang="0">
                      <a:pos x="2578" y="148"/>
                    </a:cxn>
                    <a:cxn ang="0">
                      <a:pos x="2308" y="0"/>
                    </a:cxn>
                    <a:cxn ang="0">
                      <a:pos x="2692" y="78"/>
                    </a:cxn>
                    <a:cxn ang="0">
                      <a:pos x="3007" y="428"/>
                    </a:cxn>
                    <a:cxn ang="0">
                      <a:pos x="831" y="3273"/>
                    </a:cxn>
                    <a:cxn ang="0">
                      <a:pos x="481" y="3412"/>
                    </a:cxn>
                    <a:cxn ang="0">
                      <a:pos x="105" y="3771"/>
                    </a:cxn>
                    <a:cxn ang="0">
                      <a:pos x="0" y="3667"/>
                    </a:cxn>
                    <a:cxn ang="0">
                      <a:pos x="131" y="3631"/>
                    </a:cxn>
                    <a:cxn ang="0">
                      <a:pos x="376" y="3385"/>
                    </a:cxn>
                    <a:cxn ang="0">
                      <a:pos x="165" y="3273"/>
                    </a:cxn>
                    <a:cxn ang="0">
                      <a:pos x="165" y="3176"/>
                    </a:cxn>
                    <a:cxn ang="0">
                      <a:pos x="411" y="3298"/>
                    </a:cxn>
                    <a:cxn ang="0">
                      <a:pos x="411" y="3186"/>
                    </a:cxn>
                    <a:cxn ang="0">
                      <a:pos x="603" y="3220"/>
                    </a:cxn>
                    <a:cxn ang="0">
                      <a:pos x="428" y="3079"/>
                    </a:cxn>
                    <a:cxn ang="0">
                      <a:pos x="629" y="3062"/>
                    </a:cxn>
                    <a:cxn ang="0">
                      <a:pos x="95" y="2844"/>
                    </a:cxn>
                    <a:cxn ang="0">
                      <a:pos x="95" y="2844"/>
                    </a:cxn>
                  </a:cxnLst>
                  <a:rect l="0" t="0" r="r" b="b"/>
                  <a:pathLst>
                    <a:path w="3007" h="3771">
                      <a:moveTo>
                        <a:pt x="95" y="2844"/>
                      </a:moveTo>
                      <a:lnTo>
                        <a:pt x="394" y="2834"/>
                      </a:lnTo>
                      <a:lnTo>
                        <a:pt x="821" y="3009"/>
                      </a:lnTo>
                      <a:lnTo>
                        <a:pt x="681" y="2817"/>
                      </a:lnTo>
                      <a:lnTo>
                        <a:pt x="367" y="2703"/>
                      </a:lnTo>
                      <a:lnTo>
                        <a:pt x="637" y="2720"/>
                      </a:lnTo>
                      <a:lnTo>
                        <a:pt x="979" y="2870"/>
                      </a:lnTo>
                      <a:lnTo>
                        <a:pt x="2859" y="420"/>
                      </a:lnTo>
                      <a:lnTo>
                        <a:pt x="2578" y="148"/>
                      </a:lnTo>
                      <a:lnTo>
                        <a:pt x="2308" y="0"/>
                      </a:lnTo>
                      <a:lnTo>
                        <a:pt x="2692" y="78"/>
                      </a:lnTo>
                      <a:lnTo>
                        <a:pt x="3007" y="428"/>
                      </a:lnTo>
                      <a:lnTo>
                        <a:pt x="831" y="3273"/>
                      </a:lnTo>
                      <a:lnTo>
                        <a:pt x="481" y="3412"/>
                      </a:lnTo>
                      <a:lnTo>
                        <a:pt x="105" y="3771"/>
                      </a:lnTo>
                      <a:lnTo>
                        <a:pt x="0" y="3667"/>
                      </a:lnTo>
                      <a:lnTo>
                        <a:pt x="131" y="3631"/>
                      </a:lnTo>
                      <a:lnTo>
                        <a:pt x="376" y="3385"/>
                      </a:lnTo>
                      <a:lnTo>
                        <a:pt x="165" y="3273"/>
                      </a:lnTo>
                      <a:lnTo>
                        <a:pt x="165" y="3176"/>
                      </a:lnTo>
                      <a:lnTo>
                        <a:pt x="411" y="3298"/>
                      </a:lnTo>
                      <a:lnTo>
                        <a:pt x="411" y="3186"/>
                      </a:lnTo>
                      <a:lnTo>
                        <a:pt x="603" y="3220"/>
                      </a:lnTo>
                      <a:lnTo>
                        <a:pt x="428" y="3079"/>
                      </a:lnTo>
                      <a:lnTo>
                        <a:pt x="629" y="3062"/>
                      </a:lnTo>
                      <a:lnTo>
                        <a:pt x="95" y="2844"/>
                      </a:lnTo>
                      <a:lnTo>
                        <a:pt x="95" y="2844"/>
                      </a:lnTo>
                      <a:close/>
                    </a:path>
                  </a:pathLst>
                </a:custGeom>
                <a:solidFill>
                  <a:schemeClr val="accent2"/>
                </a:solidFill>
                <a:ln w="9525">
                  <a:noFill/>
                  <a:round/>
                  <a:headEnd/>
                  <a:tailEnd/>
                </a:ln>
              </p:spPr>
              <p:txBody>
                <a:bodyPr/>
                <a:lstStyle/>
                <a:p>
                  <a:endParaRPr lang="it-IT"/>
                </a:p>
              </p:txBody>
            </p:sp>
            <p:sp>
              <p:nvSpPr>
                <p:cNvPr id="45104" name="Freeform 48"/>
                <p:cNvSpPr>
                  <a:spLocks/>
                </p:cNvSpPr>
                <p:nvPr userDrawn="1"/>
              </p:nvSpPr>
              <p:spPr bwMode="auto">
                <a:xfrm rot="-3172564">
                  <a:off x="5297" y="897"/>
                  <a:ext cx="169" cy="122"/>
                </a:xfrm>
                <a:custGeom>
                  <a:avLst/>
                  <a:gdLst/>
                  <a:ahLst/>
                  <a:cxnLst>
                    <a:cxn ang="0">
                      <a:pos x="0" y="80"/>
                    </a:cxn>
                    <a:cxn ang="0">
                      <a:pos x="255" y="106"/>
                    </a:cxn>
                    <a:cxn ang="0">
                      <a:pos x="639" y="342"/>
                    </a:cxn>
                    <a:cxn ang="0">
                      <a:pos x="673" y="289"/>
                    </a:cxn>
                    <a:cxn ang="0">
                      <a:pos x="447" y="114"/>
                    </a:cxn>
                    <a:cxn ang="0">
                      <a:pos x="26" y="0"/>
                    </a:cxn>
                    <a:cxn ang="0">
                      <a:pos x="0" y="80"/>
                    </a:cxn>
                    <a:cxn ang="0">
                      <a:pos x="0" y="80"/>
                    </a:cxn>
                  </a:cxnLst>
                  <a:rect l="0" t="0" r="r" b="b"/>
                  <a:pathLst>
                    <a:path w="673" h="342">
                      <a:moveTo>
                        <a:pt x="0" y="80"/>
                      </a:moveTo>
                      <a:lnTo>
                        <a:pt x="255" y="106"/>
                      </a:lnTo>
                      <a:lnTo>
                        <a:pt x="639" y="342"/>
                      </a:lnTo>
                      <a:lnTo>
                        <a:pt x="673" y="289"/>
                      </a:lnTo>
                      <a:lnTo>
                        <a:pt x="447" y="114"/>
                      </a:lnTo>
                      <a:lnTo>
                        <a:pt x="26" y="0"/>
                      </a:lnTo>
                      <a:lnTo>
                        <a:pt x="0" y="80"/>
                      </a:lnTo>
                      <a:lnTo>
                        <a:pt x="0" y="80"/>
                      </a:lnTo>
                      <a:close/>
                    </a:path>
                  </a:pathLst>
                </a:custGeom>
                <a:solidFill>
                  <a:schemeClr val="accent2"/>
                </a:solidFill>
                <a:ln w="9525">
                  <a:noFill/>
                  <a:round/>
                  <a:headEnd/>
                  <a:tailEnd/>
                </a:ln>
              </p:spPr>
              <p:txBody>
                <a:bodyPr/>
                <a:lstStyle/>
                <a:p>
                  <a:endParaRPr lang="it-IT"/>
                </a:p>
              </p:txBody>
            </p:sp>
            <p:sp>
              <p:nvSpPr>
                <p:cNvPr id="45105" name="Freeform 49"/>
                <p:cNvSpPr>
                  <a:spLocks/>
                </p:cNvSpPr>
                <p:nvPr userDrawn="1"/>
              </p:nvSpPr>
              <p:spPr bwMode="auto">
                <a:xfrm rot="-3172564">
                  <a:off x="5253" y="806"/>
                  <a:ext cx="181" cy="144"/>
                </a:xfrm>
                <a:custGeom>
                  <a:avLst/>
                  <a:gdLst/>
                  <a:ahLst/>
                  <a:cxnLst>
                    <a:cxn ang="0">
                      <a:pos x="0" y="78"/>
                    </a:cxn>
                    <a:cxn ang="0">
                      <a:pos x="340" y="148"/>
                    </a:cxn>
                    <a:cxn ang="0">
                      <a:pos x="638" y="403"/>
                    </a:cxn>
                    <a:cxn ang="0">
                      <a:pos x="716" y="296"/>
                    </a:cxn>
                    <a:cxn ang="0">
                      <a:pos x="420" y="114"/>
                    </a:cxn>
                    <a:cxn ang="0">
                      <a:pos x="70" y="0"/>
                    </a:cxn>
                    <a:cxn ang="0">
                      <a:pos x="0" y="78"/>
                    </a:cxn>
                    <a:cxn ang="0">
                      <a:pos x="0" y="78"/>
                    </a:cxn>
                  </a:cxnLst>
                  <a:rect l="0" t="0" r="r" b="b"/>
                  <a:pathLst>
                    <a:path w="716" h="403">
                      <a:moveTo>
                        <a:pt x="0" y="78"/>
                      </a:moveTo>
                      <a:lnTo>
                        <a:pt x="340" y="148"/>
                      </a:lnTo>
                      <a:lnTo>
                        <a:pt x="638" y="403"/>
                      </a:lnTo>
                      <a:lnTo>
                        <a:pt x="716" y="296"/>
                      </a:lnTo>
                      <a:lnTo>
                        <a:pt x="420" y="114"/>
                      </a:lnTo>
                      <a:lnTo>
                        <a:pt x="70" y="0"/>
                      </a:lnTo>
                      <a:lnTo>
                        <a:pt x="0" y="78"/>
                      </a:lnTo>
                      <a:lnTo>
                        <a:pt x="0" y="78"/>
                      </a:lnTo>
                      <a:close/>
                    </a:path>
                  </a:pathLst>
                </a:custGeom>
                <a:solidFill>
                  <a:schemeClr val="accent2"/>
                </a:solidFill>
                <a:ln w="9525">
                  <a:noFill/>
                  <a:round/>
                  <a:headEnd/>
                  <a:tailEnd/>
                </a:ln>
              </p:spPr>
              <p:txBody>
                <a:bodyPr/>
                <a:lstStyle/>
                <a:p>
                  <a:endParaRPr lang="it-IT"/>
                </a:p>
              </p:txBody>
            </p:sp>
            <p:sp>
              <p:nvSpPr>
                <p:cNvPr id="45106" name="Freeform 50"/>
                <p:cNvSpPr>
                  <a:spLocks/>
                </p:cNvSpPr>
                <p:nvPr userDrawn="1"/>
              </p:nvSpPr>
              <p:spPr bwMode="auto">
                <a:xfrm rot="-3172564">
                  <a:off x="4985" y="210"/>
                  <a:ext cx="181" cy="147"/>
                </a:xfrm>
                <a:custGeom>
                  <a:avLst/>
                  <a:gdLst/>
                  <a:ahLst/>
                  <a:cxnLst>
                    <a:cxn ang="0">
                      <a:pos x="0" y="78"/>
                    </a:cxn>
                    <a:cxn ang="0">
                      <a:pos x="316" y="139"/>
                    </a:cxn>
                    <a:cxn ang="0">
                      <a:pos x="649" y="411"/>
                    </a:cxn>
                    <a:cxn ang="0">
                      <a:pos x="717" y="314"/>
                    </a:cxn>
                    <a:cxn ang="0">
                      <a:pos x="394" y="87"/>
                    </a:cxn>
                    <a:cxn ang="0">
                      <a:pos x="54" y="0"/>
                    </a:cxn>
                    <a:cxn ang="0">
                      <a:pos x="0" y="78"/>
                    </a:cxn>
                    <a:cxn ang="0">
                      <a:pos x="0" y="78"/>
                    </a:cxn>
                  </a:cxnLst>
                  <a:rect l="0" t="0" r="r" b="b"/>
                  <a:pathLst>
                    <a:path w="717" h="411">
                      <a:moveTo>
                        <a:pt x="0" y="78"/>
                      </a:moveTo>
                      <a:lnTo>
                        <a:pt x="316" y="139"/>
                      </a:lnTo>
                      <a:lnTo>
                        <a:pt x="649" y="411"/>
                      </a:lnTo>
                      <a:lnTo>
                        <a:pt x="717" y="314"/>
                      </a:lnTo>
                      <a:lnTo>
                        <a:pt x="394" y="87"/>
                      </a:lnTo>
                      <a:lnTo>
                        <a:pt x="54" y="0"/>
                      </a:lnTo>
                      <a:lnTo>
                        <a:pt x="0" y="78"/>
                      </a:lnTo>
                      <a:lnTo>
                        <a:pt x="0" y="78"/>
                      </a:lnTo>
                      <a:close/>
                    </a:path>
                  </a:pathLst>
                </a:custGeom>
                <a:solidFill>
                  <a:schemeClr val="accent2"/>
                </a:solidFill>
                <a:ln w="9525">
                  <a:noFill/>
                  <a:round/>
                  <a:headEnd/>
                  <a:tailEnd/>
                </a:ln>
              </p:spPr>
              <p:txBody>
                <a:bodyPr/>
                <a:lstStyle/>
                <a:p>
                  <a:endParaRPr lang="it-IT"/>
                </a:p>
              </p:txBody>
            </p:sp>
            <p:sp>
              <p:nvSpPr>
                <p:cNvPr id="45107" name="Freeform 51"/>
                <p:cNvSpPr>
                  <a:spLocks/>
                </p:cNvSpPr>
                <p:nvPr userDrawn="1"/>
              </p:nvSpPr>
              <p:spPr bwMode="auto">
                <a:xfrm rot="-3172564">
                  <a:off x="4948" y="142"/>
                  <a:ext cx="179" cy="138"/>
                </a:xfrm>
                <a:custGeom>
                  <a:avLst/>
                  <a:gdLst/>
                  <a:ahLst/>
                  <a:cxnLst>
                    <a:cxn ang="0">
                      <a:pos x="0" y="88"/>
                    </a:cxn>
                    <a:cxn ang="0">
                      <a:pos x="272" y="131"/>
                    </a:cxn>
                    <a:cxn ang="0">
                      <a:pos x="665" y="386"/>
                    </a:cxn>
                    <a:cxn ang="0">
                      <a:pos x="709" y="308"/>
                    </a:cxn>
                    <a:cxn ang="0">
                      <a:pos x="306" y="53"/>
                    </a:cxn>
                    <a:cxn ang="0">
                      <a:pos x="43" y="0"/>
                    </a:cxn>
                    <a:cxn ang="0">
                      <a:pos x="0" y="88"/>
                    </a:cxn>
                    <a:cxn ang="0">
                      <a:pos x="0" y="88"/>
                    </a:cxn>
                  </a:cxnLst>
                  <a:rect l="0" t="0" r="r" b="b"/>
                  <a:pathLst>
                    <a:path w="709" h="386">
                      <a:moveTo>
                        <a:pt x="0" y="88"/>
                      </a:moveTo>
                      <a:lnTo>
                        <a:pt x="272" y="131"/>
                      </a:lnTo>
                      <a:lnTo>
                        <a:pt x="665" y="386"/>
                      </a:lnTo>
                      <a:lnTo>
                        <a:pt x="709" y="308"/>
                      </a:lnTo>
                      <a:lnTo>
                        <a:pt x="306" y="53"/>
                      </a:lnTo>
                      <a:lnTo>
                        <a:pt x="43" y="0"/>
                      </a:lnTo>
                      <a:lnTo>
                        <a:pt x="0" y="88"/>
                      </a:lnTo>
                      <a:lnTo>
                        <a:pt x="0" y="88"/>
                      </a:lnTo>
                      <a:close/>
                    </a:path>
                  </a:pathLst>
                </a:custGeom>
                <a:solidFill>
                  <a:schemeClr val="accent2"/>
                </a:solidFill>
                <a:ln w="9525">
                  <a:noFill/>
                  <a:round/>
                  <a:headEnd/>
                  <a:tailEnd/>
                </a:ln>
              </p:spPr>
              <p:txBody>
                <a:bodyPr/>
                <a:lstStyle/>
                <a:p>
                  <a:endParaRPr lang="it-IT"/>
                </a:p>
              </p:txBody>
            </p:sp>
          </p:grpSp>
        </p:grpSp>
        <p:sp>
          <p:nvSpPr>
            <p:cNvPr id="45108" name="Line 52"/>
            <p:cNvSpPr>
              <a:spLocks noChangeShapeType="1"/>
            </p:cNvSpPr>
            <p:nvPr userDrawn="1"/>
          </p:nvSpPr>
          <p:spPr bwMode="auto">
            <a:xfrm>
              <a:off x="4870" y="84"/>
              <a:ext cx="42" cy="96"/>
            </a:xfrm>
            <a:prstGeom prst="line">
              <a:avLst/>
            </a:prstGeom>
            <a:noFill/>
            <a:ln w="38100">
              <a:solidFill>
                <a:schemeClr val="accent2"/>
              </a:solidFill>
              <a:round/>
              <a:headEnd/>
              <a:tailEnd/>
            </a:ln>
            <a:effectLst/>
          </p:spPr>
          <p:txBody>
            <a:bodyPr/>
            <a:lstStyle/>
            <a:p>
              <a:endParaRPr lang="it-IT"/>
            </a:p>
          </p:txBody>
        </p:sp>
      </p:grpSp>
    </p:spTree>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ctr" rtl="0" fontAlgn="base">
        <a:spcBef>
          <a:spcPct val="0"/>
        </a:spcBef>
        <a:spcAft>
          <a:spcPct val="0"/>
        </a:spcAft>
        <a:defRPr sz="4400">
          <a:solidFill>
            <a:schemeClr val="tx1"/>
          </a:solidFill>
          <a:latin typeface="+mj-lt"/>
          <a:ea typeface="+mj-ea"/>
          <a:cs typeface="+mj-cs"/>
        </a:defRPr>
      </a:lvl1pPr>
      <a:lvl2pPr algn="ctr" rtl="0" fontAlgn="base">
        <a:spcBef>
          <a:spcPct val="0"/>
        </a:spcBef>
        <a:spcAft>
          <a:spcPct val="0"/>
        </a:spcAft>
        <a:defRPr sz="4400">
          <a:solidFill>
            <a:schemeClr val="tx1"/>
          </a:solidFill>
          <a:latin typeface="Comic Sans MS" pitchFamily="66" charset="0"/>
          <a:cs typeface="Arial" charset="0"/>
        </a:defRPr>
      </a:lvl2pPr>
      <a:lvl3pPr algn="ctr" rtl="0" fontAlgn="base">
        <a:spcBef>
          <a:spcPct val="0"/>
        </a:spcBef>
        <a:spcAft>
          <a:spcPct val="0"/>
        </a:spcAft>
        <a:defRPr sz="4400">
          <a:solidFill>
            <a:schemeClr val="tx1"/>
          </a:solidFill>
          <a:latin typeface="Comic Sans MS" pitchFamily="66" charset="0"/>
          <a:cs typeface="Arial" charset="0"/>
        </a:defRPr>
      </a:lvl3pPr>
      <a:lvl4pPr algn="ctr" rtl="0" fontAlgn="base">
        <a:spcBef>
          <a:spcPct val="0"/>
        </a:spcBef>
        <a:spcAft>
          <a:spcPct val="0"/>
        </a:spcAft>
        <a:defRPr sz="4400">
          <a:solidFill>
            <a:schemeClr val="tx1"/>
          </a:solidFill>
          <a:latin typeface="Comic Sans MS" pitchFamily="66" charset="0"/>
          <a:cs typeface="Arial" charset="0"/>
        </a:defRPr>
      </a:lvl4pPr>
      <a:lvl5pPr algn="ctr" rtl="0" fontAlgn="base">
        <a:spcBef>
          <a:spcPct val="0"/>
        </a:spcBef>
        <a:spcAft>
          <a:spcPct val="0"/>
        </a:spcAft>
        <a:defRPr sz="4400">
          <a:solidFill>
            <a:schemeClr val="tx1"/>
          </a:solidFill>
          <a:latin typeface="Comic Sans MS" pitchFamily="66" charset="0"/>
          <a:cs typeface="Arial" charset="0"/>
        </a:defRPr>
      </a:lvl5pPr>
      <a:lvl6pPr marL="457200" algn="ctr" rtl="0" fontAlgn="base">
        <a:spcBef>
          <a:spcPct val="0"/>
        </a:spcBef>
        <a:spcAft>
          <a:spcPct val="0"/>
        </a:spcAft>
        <a:defRPr sz="4400">
          <a:solidFill>
            <a:schemeClr val="tx1"/>
          </a:solidFill>
          <a:latin typeface="Comic Sans MS" pitchFamily="66" charset="0"/>
          <a:cs typeface="Arial" charset="0"/>
        </a:defRPr>
      </a:lvl6pPr>
      <a:lvl7pPr marL="914400" algn="ctr" rtl="0" fontAlgn="base">
        <a:spcBef>
          <a:spcPct val="0"/>
        </a:spcBef>
        <a:spcAft>
          <a:spcPct val="0"/>
        </a:spcAft>
        <a:defRPr sz="4400">
          <a:solidFill>
            <a:schemeClr val="tx1"/>
          </a:solidFill>
          <a:latin typeface="Comic Sans MS" pitchFamily="66" charset="0"/>
          <a:cs typeface="Arial" charset="0"/>
        </a:defRPr>
      </a:lvl7pPr>
      <a:lvl8pPr marL="1371600" algn="ctr" rtl="0" fontAlgn="base">
        <a:spcBef>
          <a:spcPct val="0"/>
        </a:spcBef>
        <a:spcAft>
          <a:spcPct val="0"/>
        </a:spcAft>
        <a:defRPr sz="4400">
          <a:solidFill>
            <a:schemeClr val="tx1"/>
          </a:solidFill>
          <a:latin typeface="Comic Sans MS" pitchFamily="66" charset="0"/>
          <a:cs typeface="Arial" charset="0"/>
        </a:defRPr>
      </a:lvl8pPr>
      <a:lvl9pPr marL="1828800" algn="ctr" rtl="0" fontAlgn="base">
        <a:spcBef>
          <a:spcPct val="0"/>
        </a:spcBef>
        <a:spcAft>
          <a:spcPct val="0"/>
        </a:spcAft>
        <a:defRPr sz="4400">
          <a:solidFill>
            <a:schemeClr val="tx1"/>
          </a:solidFill>
          <a:latin typeface="Comic Sans MS" pitchFamily="66"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notesSlide" Target="../notesSlides/notesSlide44.xml"/><Relationship Id="rId7" Type="http://schemas.openxmlformats.org/officeDocument/2006/relationships/image" Target="../media/image73.w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72.wmf"/><Relationship Id="rId4" Type="http://schemas.openxmlformats.org/officeDocument/2006/relationships/oleObject" Target="../embeddings/oleObject2.bin"/><Relationship Id="rId9" Type="http://schemas.openxmlformats.org/officeDocument/2006/relationships/image" Target="../media/image74.wmf"/></Relationships>
</file>

<file path=ppt/slides/_rels/slide10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81.w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8.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7.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8.xml"/><Relationship Id="rId1" Type="http://schemas.openxmlformats.org/officeDocument/2006/relationships/vmlDrawing" Target="../drawings/vmlDrawing3.vml"/><Relationship Id="rId4" Type="http://schemas.openxmlformats.org/officeDocument/2006/relationships/image" Target="../media/image84.pn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4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8.xml.rels><?xml version="1.0" encoding="UTF-8" standalone="yes"?>
<Relationships xmlns="http://schemas.openxmlformats.org/package/2006/relationships"><Relationship Id="rId2" Type="http://schemas.openxmlformats.org/officeDocument/2006/relationships/image" Target="../media/image85.gif"/><Relationship Id="rId1" Type="http://schemas.openxmlformats.org/officeDocument/2006/relationships/slideLayout" Target="../slideLayouts/slideLayout18.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3.xml"/></Relationships>
</file>

<file path=ppt/slides/_rels/slide16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5.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1.xml"/><Relationship Id="rId1" Type="http://schemas.openxmlformats.org/officeDocument/2006/relationships/slideLayout" Target="../slideLayouts/slideLayout24.xml"/><Relationship Id="rId5" Type="http://schemas.openxmlformats.org/officeDocument/2006/relationships/image" Target="../media/image97.png"/><Relationship Id="rId4" Type="http://schemas.openxmlformats.org/officeDocument/2006/relationships/image" Target="../media/image96.jpeg"/></Relationships>
</file>

<file path=ppt/slides/_rels/slide19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82.xml"/><Relationship Id="rId1" Type="http://schemas.openxmlformats.org/officeDocument/2006/relationships/slideLayout" Target="../slideLayouts/slideLayout23.xml"/><Relationship Id="rId5" Type="http://schemas.openxmlformats.org/officeDocument/2006/relationships/image" Target="../media/image100.jpeg"/><Relationship Id="rId4" Type="http://schemas.openxmlformats.org/officeDocument/2006/relationships/image" Target="../media/image99.png"/></Relationships>
</file>

<file path=ppt/slides/_rels/slide19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83.xml"/><Relationship Id="rId1" Type="http://schemas.openxmlformats.org/officeDocument/2006/relationships/slideLayout" Target="../slideLayouts/slideLayout23.xml"/><Relationship Id="rId4" Type="http://schemas.openxmlformats.org/officeDocument/2006/relationships/image" Target="../media/image101.jpeg"/></Relationships>
</file>

<file path=ppt/slides/_rels/slide198.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84.xml"/><Relationship Id="rId1" Type="http://schemas.openxmlformats.org/officeDocument/2006/relationships/slideLayout" Target="../slideLayouts/slideLayout23.xml"/><Relationship Id="rId6" Type="http://schemas.openxmlformats.org/officeDocument/2006/relationships/image" Target="../media/image105.jpeg"/><Relationship Id="rId5" Type="http://schemas.openxmlformats.org/officeDocument/2006/relationships/image" Target="../media/image104.jpeg"/><Relationship Id="rId4" Type="http://schemas.openxmlformats.org/officeDocument/2006/relationships/image" Target="../media/image103.jpeg"/></Relationships>
</file>

<file path=ppt/slides/_rels/slide199.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85.xml"/><Relationship Id="rId1" Type="http://schemas.openxmlformats.org/officeDocument/2006/relationships/slideLayout" Target="../slideLayouts/slideLayout23.xml"/><Relationship Id="rId5" Type="http://schemas.openxmlformats.org/officeDocument/2006/relationships/image" Target="../media/image3.jpeg"/><Relationship Id="rId4" Type="http://schemas.openxmlformats.org/officeDocument/2006/relationships/image" Target="../media/image107.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86.xml"/><Relationship Id="rId1" Type="http://schemas.openxmlformats.org/officeDocument/2006/relationships/slideLayout" Target="../slideLayouts/slideLayout23.xml"/><Relationship Id="rId4" Type="http://schemas.openxmlformats.org/officeDocument/2006/relationships/image" Target="../media/image109.jpeg"/></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02.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87.xml"/><Relationship Id="rId1" Type="http://schemas.openxmlformats.org/officeDocument/2006/relationships/slideLayout" Target="../slideLayouts/slideLayout24.xml"/><Relationship Id="rId4" Type="http://schemas.openxmlformats.org/officeDocument/2006/relationships/image" Target="../media/image3.jpeg"/></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05.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slideLayout" Target="../slideLayouts/slideLayout29.xml"/><Relationship Id="rId1" Type="http://schemas.openxmlformats.org/officeDocument/2006/relationships/video" Target="file:///C:\Documents%20and%20Settings\GIOVI\Desktop\ARTIOLI%20BRESCIA%202008\coll-2-parte-1.wmv" TargetMode="External"/><Relationship Id="rId5" Type="http://schemas.openxmlformats.org/officeDocument/2006/relationships/image" Target="../media/image112.png"/><Relationship Id="rId4" Type="http://schemas.openxmlformats.org/officeDocument/2006/relationships/slide" Target="slide3.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07.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slideLayout" Target="../slideLayouts/slideLayout29.xml"/><Relationship Id="rId1" Type="http://schemas.openxmlformats.org/officeDocument/2006/relationships/video" Target="file:///C:\Documents%20and%20Settings\GIOVI\Desktop\ARTIOLI%20BRESCIA%202008\coll-2-parte-2.wmv" TargetMode="External"/><Relationship Id="rId5" Type="http://schemas.openxmlformats.org/officeDocument/2006/relationships/image" Target="../media/image114.png"/><Relationship Id="rId4" Type="http://schemas.openxmlformats.org/officeDocument/2006/relationships/slide" Target="slide3.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13.xml.rels><?xml version="1.0" encoding="UTF-8" standalone="yes"?>
<Relationships xmlns="http://schemas.openxmlformats.org/package/2006/relationships"><Relationship Id="rId3" Type="http://schemas.openxmlformats.org/officeDocument/2006/relationships/image" Target="../media/image98.jpeg"/><Relationship Id="rId7" Type="http://schemas.openxmlformats.org/officeDocument/2006/relationships/image" Target="../media/image117.jpeg"/><Relationship Id="rId2" Type="http://schemas.openxmlformats.org/officeDocument/2006/relationships/notesSlide" Target="../notesSlides/notesSlide88.xml"/><Relationship Id="rId1" Type="http://schemas.openxmlformats.org/officeDocument/2006/relationships/slideLayout" Target="../slideLayouts/slideLayout23.xml"/><Relationship Id="rId6" Type="http://schemas.openxmlformats.org/officeDocument/2006/relationships/image" Target="../media/image116.wmf"/><Relationship Id="rId5" Type="http://schemas.openxmlformats.org/officeDocument/2006/relationships/image" Target="../media/image99.png"/><Relationship Id="rId4" Type="http://schemas.openxmlformats.org/officeDocument/2006/relationships/image" Target="../media/image115.jpeg"/></Relationships>
</file>

<file path=ppt/slides/_rels/slide214.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29.xml"/><Relationship Id="rId1" Type="http://schemas.openxmlformats.org/officeDocument/2006/relationships/vmlDrawing" Target="../drawings/vmlDrawing4.vml"/><Relationship Id="rId5" Type="http://schemas.openxmlformats.org/officeDocument/2006/relationships/image" Target="../media/image118.emf"/><Relationship Id="rId4" Type="http://schemas.openxmlformats.org/officeDocument/2006/relationships/oleObject" Target="../embeddings/oleObject6.bin"/></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36.xml"/></Relationships>
</file>

<file path=ppt/slides/_rels/slide21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24.xml"/><Relationship Id="rId5" Type="http://schemas.openxmlformats.org/officeDocument/2006/relationships/image" Target="../media/image122.jpeg"/><Relationship Id="rId4" Type="http://schemas.openxmlformats.org/officeDocument/2006/relationships/image" Target="../media/image121.png"/></Relationships>
</file>

<file path=ppt/slides/_rels/slide218.xml.rels><?xml version="1.0" encoding="UTF-8" standalone="yes"?>
<Relationships xmlns="http://schemas.openxmlformats.org/package/2006/relationships"><Relationship Id="rId3" Type="http://schemas.openxmlformats.org/officeDocument/2006/relationships/image" Target="../media/image124.png"/><Relationship Id="rId7" Type="http://schemas.openxmlformats.org/officeDocument/2006/relationships/image" Target="../media/image128.png"/><Relationship Id="rId2" Type="http://schemas.openxmlformats.org/officeDocument/2006/relationships/image" Target="../media/image123.png"/><Relationship Id="rId1" Type="http://schemas.openxmlformats.org/officeDocument/2006/relationships/slideLayout" Target="../slideLayouts/slideLayout23.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s>
</file>

<file path=ppt/slides/_rels/slide219.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24.xml"/><Relationship Id="rId4" Type="http://schemas.openxmlformats.org/officeDocument/2006/relationships/image" Target="../media/image131.png"/></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upload.wikimedia.org/wikipedia/commons/7/7b/Gray508.png" TargetMode="External"/><Relationship Id="rId1" Type="http://schemas.openxmlformats.org/officeDocument/2006/relationships/slideLayout" Target="../slideLayouts/slideLayout5.xml"/></Relationships>
</file>

<file path=ppt/slides/_rels/slide22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9.xml"/><Relationship Id="rId4" Type="http://schemas.openxmlformats.org/officeDocument/2006/relationships/image" Target="../media/image132.png"/></Relationships>
</file>

<file path=ppt/slides/_rels/slide221.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slideLayout" Target="../slideLayouts/slideLayout29.xml"/><Relationship Id="rId1" Type="http://schemas.openxmlformats.org/officeDocument/2006/relationships/vmlDrawing" Target="../drawings/vmlDrawing5.vml"/><Relationship Id="rId5" Type="http://schemas.openxmlformats.org/officeDocument/2006/relationships/image" Target="../media/image133.png"/><Relationship Id="rId4" Type="http://schemas.openxmlformats.org/officeDocument/2006/relationships/oleObject" Target="../embeddings/oleObject7.bin"/></Relationships>
</file>

<file path=ppt/slides/_rels/slide222.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oleObject" Target="../embeddings/oleObject8.bin"/><Relationship Id="rId7" Type="http://schemas.openxmlformats.org/officeDocument/2006/relationships/oleObject" Target="../embeddings/oleObject10.bin"/><Relationship Id="rId2" Type="http://schemas.openxmlformats.org/officeDocument/2006/relationships/slideLayout" Target="../slideLayouts/slideLayout29.xml"/><Relationship Id="rId1" Type="http://schemas.openxmlformats.org/officeDocument/2006/relationships/vmlDrawing" Target="../drawings/vmlDrawing6.vml"/><Relationship Id="rId6" Type="http://schemas.openxmlformats.org/officeDocument/2006/relationships/image" Target="../media/image136.png"/><Relationship Id="rId5" Type="http://schemas.openxmlformats.org/officeDocument/2006/relationships/oleObject" Target="../embeddings/oleObject9.bin"/><Relationship Id="rId4" Type="http://schemas.openxmlformats.org/officeDocument/2006/relationships/image" Target="../media/image135.png"/></Relationships>
</file>

<file path=ppt/slides/_rels/slide223.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29.xml"/><Relationship Id="rId1" Type="http://schemas.openxmlformats.org/officeDocument/2006/relationships/vmlDrawing" Target="../drawings/vmlDrawing7.vml"/><Relationship Id="rId4" Type="http://schemas.openxmlformats.org/officeDocument/2006/relationships/image" Target="../media/image138.png"/></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25.xml.rels><?xml version="1.0" encoding="UTF-8" standalone="yes"?>
<Relationships xmlns="http://schemas.openxmlformats.org/package/2006/relationships"><Relationship Id="rId3" Type="http://schemas.openxmlformats.org/officeDocument/2006/relationships/image" Target="../media/image140.png"/><Relationship Id="rId7" Type="http://schemas.openxmlformats.org/officeDocument/2006/relationships/image" Target="../media/image144.png"/><Relationship Id="rId2" Type="http://schemas.openxmlformats.org/officeDocument/2006/relationships/image" Target="../media/image139.png"/><Relationship Id="rId1" Type="http://schemas.openxmlformats.org/officeDocument/2006/relationships/slideLayout" Target="../slideLayouts/slideLayout29.xml"/><Relationship Id="rId6" Type="http://schemas.openxmlformats.org/officeDocument/2006/relationships/image" Target="../media/image143.png"/><Relationship Id="rId5" Type="http://schemas.openxmlformats.org/officeDocument/2006/relationships/image" Target="../media/image142.png"/><Relationship Id="rId4" Type="http://schemas.openxmlformats.org/officeDocument/2006/relationships/image" Target="../media/image141.png"/></Relationships>
</file>

<file path=ppt/slides/_rels/slide226.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45.png"/><Relationship Id="rId1" Type="http://schemas.openxmlformats.org/officeDocument/2006/relationships/slideLayout" Target="../slideLayouts/slideLayout29.xml"/><Relationship Id="rId5" Type="http://schemas.openxmlformats.org/officeDocument/2006/relationships/image" Target="../media/image147.jpeg"/><Relationship Id="rId4" Type="http://schemas.openxmlformats.org/officeDocument/2006/relationships/hyperlink" Target="http://it.123rf.com/photo_15418182_funzione-renale-umano-concetto-medico-con-una-sezione-trasversale-di-un-organo-interno-con-arterie-r.html" TargetMode="External"/></Relationships>
</file>

<file path=ppt/slides/_rels/slide227.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9.xml"/></Relationships>
</file>

<file path=ppt/slides/_rels/slide228.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9.xml"/></Relationships>
</file>

<file path=ppt/slides/_rels/slide229.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upload.wikimedia.org/wikipedia/commons/3/39/Gray510.png" TargetMode="Externa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230.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9.xml"/></Relationships>
</file>

<file path=ppt/slides/_rels/slide231.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29.xml"/></Relationships>
</file>

<file path=ppt/slides/_rels/slide232.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29.xml"/></Relationships>
</file>

<file path=ppt/slides/_rels/slide2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43.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43.xml"/><Relationship Id="rId5" Type="http://schemas.openxmlformats.org/officeDocument/2006/relationships/image" Target="../media/image158.png"/><Relationship Id="rId4" Type="http://schemas.openxmlformats.org/officeDocument/2006/relationships/image" Target="../media/image157.png"/></Relationships>
</file>

<file path=ppt/slides/_rels/slide244.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43.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7.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3.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254.xml.rels><?xml version="1.0" encoding="UTF-8" standalone="yes"?>
<Relationships xmlns="http://schemas.openxmlformats.org/package/2006/relationships"><Relationship Id="rId3" Type="http://schemas.openxmlformats.org/officeDocument/2006/relationships/image" Target="../media/image163.gif"/><Relationship Id="rId2" Type="http://schemas.openxmlformats.org/officeDocument/2006/relationships/image" Target="../media/image162.jpeg"/><Relationship Id="rId1" Type="http://schemas.openxmlformats.org/officeDocument/2006/relationships/slideLayout" Target="../slideLayouts/slideLayout7.xml"/><Relationship Id="rId6" Type="http://schemas.openxmlformats.org/officeDocument/2006/relationships/image" Target="../media/image166.jpeg"/><Relationship Id="rId5" Type="http://schemas.openxmlformats.org/officeDocument/2006/relationships/image" Target="../media/image165.jpeg"/><Relationship Id="rId4" Type="http://schemas.openxmlformats.org/officeDocument/2006/relationships/image" Target="../media/image164.jpeg"/></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9.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image" Target="../media/image167.emf"/><Relationship Id="rId5" Type="http://schemas.openxmlformats.org/officeDocument/2006/relationships/oleObject" Target="../embeddings/Microsoft_Word_97_-_2003_Document2.doc"/><Relationship Id="rId4" Type="http://schemas.openxmlformats.org/officeDocument/2006/relationships/oleObject" Target="../embeddings/oleObject12.bin"/></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60.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7.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9.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1.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4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hyperlink" Target="http://www.ncbi.nlm.nih.gov/pubmed?term=Domenech%20E%5bAuthor%5d&amp;cauthor=true&amp;cauthor_uid=20577000" TargetMode="External"/><Relationship Id="rId13" Type="http://schemas.openxmlformats.org/officeDocument/2006/relationships/hyperlink" Target="http://www.ncbi.nlm.nih.gov/pubmed?term=Bastida%20G%5bAuthor%5d&amp;cauthor=true&amp;cauthor_uid=20577000" TargetMode="External"/><Relationship Id="rId18" Type="http://schemas.openxmlformats.org/officeDocument/2006/relationships/hyperlink" Target="http://www.ncbi.nlm.nih.gov/pubmed?term=Guti%C3%A9rrez%20A%5bAuthor%5d&amp;cauthor=true&amp;cauthor_uid=20577000" TargetMode="External"/><Relationship Id="rId26" Type="http://schemas.openxmlformats.org/officeDocument/2006/relationships/hyperlink" Target="http://www.ncbi.nlm.nih.gov/pubmed?term=Viver%20JM%5bAuthor%5d&amp;cauthor=true&amp;cauthor_uid=20577000" TargetMode="External"/><Relationship Id="rId3" Type="http://schemas.openxmlformats.org/officeDocument/2006/relationships/hyperlink" Target="http://www.ncbi.nlm.nih.gov/pubmed?term=Gisbert%20JP%5bAuthor%5d&amp;cauthor=true&amp;cauthor_uid=20577000" TargetMode="External"/><Relationship Id="rId21" Type="http://schemas.openxmlformats.org/officeDocument/2006/relationships/hyperlink" Target="http://www.ncbi.nlm.nih.gov/pubmed?term=Pan%C3%A9s%20J%5bAuthor%5d&amp;cauthor=true&amp;cauthor_uid=20577000" TargetMode="External"/><Relationship Id="rId7" Type="http://schemas.openxmlformats.org/officeDocument/2006/relationships/hyperlink" Target="http://www.ncbi.nlm.nih.gov/pubmed?term=Saro%20C%5bAuthor%5d&amp;cauthor=true&amp;cauthor_uid=20577000" TargetMode="External"/><Relationship Id="rId12" Type="http://schemas.openxmlformats.org/officeDocument/2006/relationships/hyperlink" Target="http://www.ncbi.nlm.nih.gov/pubmed?term=Vida%20L%5bAuthor%5d&amp;cauthor=true&amp;cauthor_uid=20577000" TargetMode="External"/><Relationship Id="rId17" Type="http://schemas.openxmlformats.org/officeDocument/2006/relationships/hyperlink" Target="http://www.ncbi.nlm.nih.gov/pubmed?term=Calvet%20X%5bAuthor%5d&amp;cauthor=true&amp;cauthor_uid=20577000" TargetMode="External"/><Relationship Id="rId25" Type="http://schemas.openxmlformats.org/officeDocument/2006/relationships/hyperlink" Target="http://www.ncbi.nlm.nih.gov/pubmed?term=Fern%C3%A1ndez-Ba%C3%B1ares%20F%5bAuthor%5d&amp;cauthor=true&amp;cauthor_uid=20577000" TargetMode="External"/><Relationship Id="rId2" Type="http://schemas.openxmlformats.org/officeDocument/2006/relationships/hyperlink" Target="http://www.ncbi.nlm.nih.gov/pubmed?term=Loras%20C%5bAuthor%5d&amp;cauthor=true&amp;cauthor_uid=20577000" TargetMode="External"/><Relationship Id="rId16" Type="http://schemas.openxmlformats.org/officeDocument/2006/relationships/hyperlink" Target="http://www.ncbi.nlm.nih.gov/pubmed?term=Ginard%20D%5bAuthor%5d&amp;cauthor=true&amp;cauthor_uid=20577000" TargetMode="External"/><Relationship Id="rId20" Type="http://schemas.openxmlformats.org/officeDocument/2006/relationships/hyperlink" Target="http://www.ncbi.nlm.nih.gov/pubmed?term=Torres%20M%5bAuthor%5d&amp;cauthor=true&amp;cauthor_uid=20577000" TargetMode="External"/><Relationship Id="rId29" Type="http://schemas.openxmlformats.org/officeDocument/2006/relationships/hyperlink" Target="http://www.ncbi.nlm.nih.gov/pubmed?term=%22GETECCU%20(Grupo%20Espa%C3%B1ol%20de%20Enfermedades%20de%20Crohn%20y%20Colitis%20Ulcerosa)%20Group%22%5bCorporate%20Author%5d" TargetMode="External"/><Relationship Id="rId1" Type="http://schemas.openxmlformats.org/officeDocument/2006/relationships/slideLayout" Target="../slideLayouts/slideLayout2.xml"/><Relationship Id="rId6" Type="http://schemas.openxmlformats.org/officeDocument/2006/relationships/hyperlink" Target="http://www.ncbi.nlm.nih.gov/pubmed?term=Bujanda%20L%5bAuthor%5d&amp;cauthor=true&amp;cauthor_uid=20577000" TargetMode="External"/><Relationship Id="rId11" Type="http://schemas.openxmlformats.org/officeDocument/2006/relationships/hyperlink" Target="http://www.ncbi.nlm.nih.gov/pubmed?term=Ord%C3%A1s%20I%5bAuthor%5d&amp;cauthor=true&amp;cauthor_uid=20577000" TargetMode="External"/><Relationship Id="rId24" Type="http://schemas.openxmlformats.org/officeDocument/2006/relationships/hyperlink" Target="http://www.ncbi.nlm.nih.gov/pubmed?term=Rodriguez-Carballeira%20M%5bAuthor%5d&amp;cauthor=true&amp;cauthor_uid=20577000" TargetMode="External"/><Relationship Id="rId5" Type="http://schemas.openxmlformats.org/officeDocument/2006/relationships/hyperlink" Target="http://www.ncbi.nlm.nih.gov/pubmed?term=Merino%20O%5bAuthor%5d&amp;cauthor=true&amp;cauthor_uid=20577000" TargetMode="External"/><Relationship Id="rId15" Type="http://schemas.openxmlformats.org/officeDocument/2006/relationships/hyperlink" Target="http://www.ncbi.nlm.nih.gov/pubmed?term=Piqueras%20M%5bAuthor%5d&amp;cauthor=true&amp;cauthor_uid=20577000" TargetMode="External"/><Relationship Id="rId23" Type="http://schemas.openxmlformats.org/officeDocument/2006/relationships/hyperlink" Target="http://www.ncbi.nlm.nih.gov/pubmed?term=Pascual%20I%5bAuthor%5d&amp;cauthor=true&amp;cauthor_uid=20577000" TargetMode="External"/><Relationship Id="rId28" Type="http://schemas.openxmlformats.org/officeDocument/2006/relationships/hyperlink" Target="http://www.ncbi.nlm.nih.gov/pubmed?term=REPENTINA%20study%5bCorporate%20Author%5d" TargetMode="External"/><Relationship Id="rId10" Type="http://schemas.openxmlformats.org/officeDocument/2006/relationships/hyperlink" Target="http://www.ncbi.nlm.nih.gov/pubmed?term=Andreu%20M%5bAuthor%5d&amp;cauthor=true&amp;cauthor_uid=20577000" TargetMode="External"/><Relationship Id="rId19" Type="http://schemas.openxmlformats.org/officeDocument/2006/relationships/hyperlink" Target="http://www.ncbi.nlm.nih.gov/pubmed?term=Abad%20A%5bAuthor%5d&amp;cauthor=true&amp;cauthor_uid=20577000" TargetMode="External"/><Relationship Id="rId4" Type="http://schemas.openxmlformats.org/officeDocument/2006/relationships/hyperlink" Target="http://www.ncbi.nlm.nih.gov/pubmed?term=M%C3%ADnguez%20M%5bAuthor%5d&amp;cauthor=true&amp;cauthor_uid=20577000" TargetMode="External"/><Relationship Id="rId9" Type="http://schemas.openxmlformats.org/officeDocument/2006/relationships/hyperlink" Target="http://www.ncbi.nlm.nih.gov/pubmed?term=Barrio%20J%5bAuthor%5d&amp;cauthor=true&amp;cauthor_uid=20577000" TargetMode="External"/><Relationship Id="rId14" Type="http://schemas.openxmlformats.org/officeDocument/2006/relationships/hyperlink" Target="http://www.ncbi.nlm.nih.gov/pubmed?term=Gonz%C3%A1lez-Huix%20F%5bAuthor%5d&amp;cauthor=true&amp;cauthor_uid=20577000" TargetMode="External"/><Relationship Id="rId22" Type="http://schemas.openxmlformats.org/officeDocument/2006/relationships/hyperlink" Target="http://www.ncbi.nlm.nih.gov/pubmed?term=Chaparro%20M%5bAuthor%5d&amp;cauthor=true&amp;cauthor_uid=20577000" TargetMode="External"/><Relationship Id="rId27" Type="http://schemas.openxmlformats.org/officeDocument/2006/relationships/hyperlink" Target="http://www.ncbi.nlm.nih.gov/pubmed?term=Esteve%20M%5bAuthor%5d&amp;cauthor=true&amp;cauthor_uid=20577000"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www.ncbi.nlm.nih.gov/pubmed?term=Lundberg%20LG%5bAuthor%5d&amp;cauthor=true&amp;cauthor_uid=8340746" TargetMode="External"/><Relationship Id="rId2" Type="http://schemas.openxmlformats.org/officeDocument/2006/relationships/hyperlink" Target="http://www.ncbi.nlm.nih.gov/pubmed?term=Gruber%20A%5bAuthor%5d&amp;cauthor=true&amp;cauthor_uid=8340746" TargetMode="External"/><Relationship Id="rId1" Type="http://schemas.openxmlformats.org/officeDocument/2006/relationships/slideLayout" Target="../slideLayouts/slideLayout2.xml"/><Relationship Id="rId4" Type="http://schemas.openxmlformats.org/officeDocument/2006/relationships/hyperlink" Target="http://www.ncbi.nlm.nih.gov/pubmed?term=Bj%C3%B6rkholm%20M%5bAuthor%5d&amp;cauthor=true&amp;cauthor_uid=8340746"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52.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Microsoft_Excel_97-2003_Worksheet1.xls"/><Relationship Id="rId5" Type="http://schemas.openxmlformats.org/officeDocument/2006/relationships/oleObject" Target="../embeddings/oleObject1.bin"/><Relationship Id="rId4" Type="http://schemas.openxmlformats.org/officeDocument/2006/relationships/image" Target="../media/image53.png"/></Relationships>
</file>

<file path=ppt/slides/_rels/slide5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hyperlink" Target="http://www.ema.europa.eu" TargetMode="Externa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hyperlink" Target="http://www.ema.europa.eu" TargetMode="External"/><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http://www.ema.europa.eu" TargetMode="External"/><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61.wm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62.wm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3.wmf"/><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b="20788"/>
          <a:stretch>
            <a:fillRect/>
          </a:stretch>
        </p:blipFill>
        <p:spPr bwMode="auto">
          <a:xfrm>
            <a:off x="323528" y="116632"/>
            <a:ext cx="8352928" cy="4248472"/>
          </a:xfrm>
          <a:prstGeom prst="rect">
            <a:avLst/>
          </a:prstGeom>
          <a:noFill/>
          <a:ln w="9525">
            <a:noFill/>
            <a:miter lim="800000"/>
            <a:headEnd/>
            <a:tailEnd/>
          </a:ln>
        </p:spPr>
      </p:pic>
      <p:pic>
        <p:nvPicPr>
          <p:cNvPr id="3" name="Immagine 2"/>
          <p:cNvPicPr>
            <a:picLocks noChangeAspect="1"/>
          </p:cNvPicPr>
          <p:nvPr/>
        </p:nvPicPr>
        <p:blipFill>
          <a:blip r:embed="rId4"/>
          <a:stretch>
            <a:fillRect/>
          </a:stretch>
        </p:blipFill>
        <p:spPr>
          <a:xfrm>
            <a:off x="0" y="4581128"/>
            <a:ext cx="9230570" cy="1554828"/>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3"/>
          <p:cNvSpPr txBox="1">
            <a:spLocks noChangeArrowheads="1"/>
          </p:cNvSpPr>
          <p:nvPr/>
        </p:nvSpPr>
        <p:spPr bwMode="auto">
          <a:xfrm>
            <a:off x="4071933" y="449263"/>
            <a:ext cx="4892679" cy="4551373"/>
          </a:xfrm>
          <a:prstGeom prst="rect">
            <a:avLst/>
          </a:prstGeom>
          <a:noFill/>
          <a:ln w="9525">
            <a:noFill/>
            <a:miter lim="800000"/>
            <a:headEnd/>
            <a:tailEnd/>
          </a:ln>
        </p:spPr>
        <p:txBody>
          <a:bodyPr/>
          <a:lstStyle/>
          <a:p>
            <a:pPr marL="342900" indent="-342900">
              <a:lnSpc>
                <a:spcPct val="80000"/>
              </a:lnSpc>
              <a:spcBef>
                <a:spcPct val="20000"/>
              </a:spcBef>
              <a:buFont typeface="Arial" charset="0"/>
              <a:buChar char="•"/>
            </a:pPr>
            <a:r>
              <a:rPr lang="it-IT" b="1" dirty="0">
                <a:latin typeface="Calibri" pitchFamily="34" charset="0"/>
              </a:rPr>
              <a:t>Ecografia addome </a:t>
            </a:r>
            <a:r>
              <a:rPr lang="it-IT" b="1" dirty="0" smtClean="0">
                <a:latin typeface="Calibri" pitchFamily="34" charset="0"/>
              </a:rPr>
              <a:t>(28/10/2013</a:t>
            </a:r>
            <a:r>
              <a:rPr lang="it-IT" b="1" dirty="0">
                <a:latin typeface="Calibri" pitchFamily="34" charset="0"/>
              </a:rPr>
              <a:t>)</a:t>
            </a:r>
            <a:r>
              <a:rPr lang="it-IT" dirty="0">
                <a:latin typeface="Calibri" pitchFamily="34" charset="0"/>
              </a:rPr>
              <a:t>: </a:t>
            </a:r>
            <a:r>
              <a:rPr lang="it-IT" b="1" dirty="0">
                <a:latin typeface="Calibri" pitchFamily="34" charset="0"/>
              </a:rPr>
              <a:t>Fegato di dimensioni   aumentate, con margini arrotondati e profili finemente irregolari, ad </a:t>
            </a:r>
            <a:r>
              <a:rPr lang="it-IT" b="1" dirty="0" err="1">
                <a:latin typeface="Calibri" pitchFamily="34" charset="0"/>
              </a:rPr>
              <a:t>ecostruttura</a:t>
            </a:r>
            <a:r>
              <a:rPr lang="it-IT" b="1" dirty="0">
                <a:latin typeface="Calibri" pitchFamily="34" charset="0"/>
              </a:rPr>
              <a:t> finemente addensata senza l'evidenza di sicure lesioni focali</a:t>
            </a:r>
            <a:r>
              <a:rPr lang="it-IT" dirty="0">
                <a:latin typeface="Calibri" pitchFamily="34" charset="0"/>
              </a:rPr>
              <a:t>. Colecisti appare </a:t>
            </a:r>
            <a:r>
              <a:rPr lang="it-IT" dirty="0" err="1">
                <a:latin typeface="Calibri" pitchFamily="34" charset="0"/>
              </a:rPr>
              <a:t>normoconformata</a:t>
            </a:r>
            <a:r>
              <a:rPr lang="it-IT" dirty="0">
                <a:latin typeface="Calibri" pitchFamily="34" charset="0"/>
              </a:rPr>
              <a:t>, a pareti regolari, apparentemente </a:t>
            </a:r>
            <a:r>
              <a:rPr lang="it-IT" dirty="0" err="1">
                <a:latin typeface="Calibri" pitchFamily="34" charset="0"/>
              </a:rPr>
              <a:t>alitiasica</a:t>
            </a:r>
            <a:r>
              <a:rPr lang="it-IT" dirty="0">
                <a:latin typeface="Calibri" pitchFamily="34" charset="0"/>
              </a:rPr>
              <a:t>. Vie biliari </a:t>
            </a:r>
            <a:r>
              <a:rPr lang="it-IT" dirty="0" err="1">
                <a:latin typeface="Calibri" pitchFamily="34" charset="0"/>
              </a:rPr>
              <a:t>intraepatiche</a:t>
            </a:r>
            <a:r>
              <a:rPr lang="it-IT" dirty="0">
                <a:latin typeface="Calibri" pitchFamily="34" charset="0"/>
              </a:rPr>
              <a:t> ed </a:t>
            </a:r>
            <a:r>
              <a:rPr lang="it-IT" dirty="0" err="1">
                <a:latin typeface="Calibri" pitchFamily="34" charset="0"/>
              </a:rPr>
              <a:t>epatocoledoco</a:t>
            </a:r>
            <a:r>
              <a:rPr lang="it-IT" dirty="0">
                <a:latin typeface="Calibri" pitchFamily="34" charset="0"/>
              </a:rPr>
              <a:t> di calibro apparentemente non aumentato. </a:t>
            </a:r>
            <a:r>
              <a:rPr lang="it-IT" b="1" dirty="0">
                <a:latin typeface="Calibri" pitchFamily="34" charset="0"/>
              </a:rPr>
              <a:t>La Vena porta appare di calibro non aumentato, come anche la vena splenica, presentano entrambi un flusso </a:t>
            </a:r>
            <a:r>
              <a:rPr lang="it-IT" b="1" dirty="0" err="1">
                <a:latin typeface="Calibri" pitchFamily="34" charset="0"/>
              </a:rPr>
              <a:t>normodiretto</a:t>
            </a:r>
            <a:r>
              <a:rPr lang="it-IT" b="1" dirty="0">
                <a:latin typeface="Calibri" pitchFamily="34" charset="0"/>
              </a:rPr>
              <a:t> a velocità media non ridotta</a:t>
            </a:r>
            <a:r>
              <a:rPr lang="it-IT" dirty="0">
                <a:latin typeface="Calibri" pitchFamily="34" charset="0"/>
              </a:rPr>
              <a:t>. Le Vene </a:t>
            </a:r>
            <a:r>
              <a:rPr lang="it-IT" dirty="0" err="1">
                <a:latin typeface="Calibri" pitchFamily="34" charset="0"/>
              </a:rPr>
              <a:t>Sovraepatiche</a:t>
            </a:r>
            <a:r>
              <a:rPr lang="it-IT" dirty="0">
                <a:latin typeface="Calibri" pitchFamily="34" charset="0"/>
              </a:rPr>
              <a:t> sono regolari per decorso e con calibro assottigliato, con profilo </a:t>
            </a:r>
            <a:r>
              <a:rPr lang="it-IT" dirty="0" err="1">
                <a:latin typeface="Calibri" pitchFamily="34" charset="0"/>
              </a:rPr>
              <a:t>velocimetrico</a:t>
            </a:r>
            <a:r>
              <a:rPr lang="it-IT" dirty="0">
                <a:latin typeface="Calibri" pitchFamily="34" charset="0"/>
              </a:rPr>
              <a:t> ancora trifasico. </a:t>
            </a:r>
            <a:r>
              <a:rPr lang="it-IT" b="1" dirty="0">
                <a:latin typeface="Calibri" pitchFamily="34" charset="0"/>
              </a:rPr>
              <a:t>Milza con volume  aumentato (diametro interpolare 12.5 cm)</a:t>
            </a:r>
            <a:r>
              <a:rPr lang="it-IT" dirty="0">
                <a:latin typeface="Calibri" pitchFamily="34" charset="0"/>
              </a:rPr>
              <a:t> ad </a:t>
            </a:r>
            <a:r>
              <a:rPr lang="it-IT" dirty="0" err="1">
                <a:latin typeface="Calibri" pitchFamily="34" charset="0"/>
              </a:rPr>
              <a:t>ecostruttura</a:t>
            </a:r>
            <a:r>
              <a:rPr lang="it-IT" dirty="0">
                <a:latin typeface="Calibri" pitchFamily="34" charset="0"/>
              </a:rPr>
              <a:t> omogenea. Non è presente ascite </a:t>
            </a:r>
          </a:p>
          <a:p>
            <a:pPr marL="342900" indent="-342900">
              <a:lnSpc>
                <a:spcPct val="80000"/>
              </a:lnSpc>
              <a:spcBef>
                <a:spcPct val="20000"/>
              </a:spcBef>
              <a:buFont typeface="Arial" charset="0"/>
              <a:buChar char="•"/>
            </a:pPr>
            <a:r>
              <a:rPr lang="it-IT" dirty="0">
                <a:latin typeface="Calibri" pitchFamily="34" charset="0"/>
              </a:rPr>
              <a:t>CONCLUSIONI: </a:t>
            </a:r>
            <a:r>
              <a:rPr lang="it-IT" b="1" dirty="0">
                <a:latin typeface="Calibri" pitchFamily="34" charset="0"/>
              </a:rPr>
              <a:t>epatopatia evoluta con splenomegalia</a:t>
            </a:r>
          </a:p>
          <a:p>
            <a:pPr marL="342900" indent="-342900">
              <a:lnSpc>
                <a:spcPct val="80000"/>
              </a:lnSpc>
              <a:spcBef>
                <a:spcPct val="20000"/>
              </a:spcBef>
            </a:pPr>
            <a:endParaRPr lang="it-IT" b="1" dirty="0">
              <a:latin typeface="Calibri" pitchFamily="34" charset="0"/>
            </a:endParaRPr>
          </a:p>
        </p:txBody>
      </p:sp>
      <p:pic>
        <p:nvPicPr>
          <p:cNvPr id="26626" name="Picture 4" descr="cirros"/>
          <p:cNvPicPr>
            <a:picLocks noChangeAspect="1" noChangeArrowheads="1"/>
          </p:cNvPicPr>
          <p:nvPr/>
        </p:nvPicPr>
        <p:blipFill>
          <a:blip r:embed="rId2"/>
          <a:srcRect/>
          <a:stretch>
            <a:fillRect/>
          </a:stretch>
        </p:blipFill>
        <p:spPr bwMode="auto">
          <a:xfrm>
            <a:off x="323850" y="836712"/>
            <a:ext cx="3933846" cy="3579309"/>
          </a:xfrm>
          <a:prstGeom prst="rect">
            <a:avLst/>
          </a:prstGeom>
          <a:noFill/>
          <a:ln w="9525">
            <a:noFill/>
            <a:miter lim="800000"/>
            <a:headEnd/>
            <a:tailEnd/>
          </a:ln>
        </p:spPr>
      </p:pic>
      <p:sp>
        <p:nvSpPr>
          <p:cNvPr id="26627" name="Text Box 5"/>
          <p:cNvSpPr txBox="1">
            <a:spLocks noChangeArrowheads="1"/>
          </p:cNvSpPr>
          <p:nvPr/>
        </p:nvSpPr>
        <p:spPr bwMode="auto">
          <a:xfrm>
            <a:off x="500034" y="5500702"/>
            <a:ext cx="8156575" cy="369887"/>
          </a:xfrm>
          <a:prstGeom prst="rect">
            <a:avLst/>
          </a:prstGeom>
          <a:noFill/>
          <a:ln w="9525">
            <a:noFill/>
            <a:miter lim="800000"/>
            <a:headEnd/>
            <a:tailEnd/>
          </a:ln>
        </p:spPr>
        <p:txBody>
          <a:bodyPr>
            <a:spAutoFit/>
          </a:bodyPr>
          <a:lstStyle/>
          <a:p>
            <a:r>
              <a:rPr lang="it-IT" b="1" dirty="0" err="1">
                <a:latin typeface="Calibri" pitchFamily="34" charset="0"/>
              </a:rPr>
              <a:t>Fibroscan</a:t>
            </a:r>
            <a:r>
              <a:rPr lang="it-IT" b="1" dirty="0">
                <a:latin typeface="Calibri" pitchFamily="34" charset="0"/>
              </a:rPr>
              <a:t> test: </a:t>
            </a:r>
            <a:r>
              <a:rPr lang="it-IT" b="1" dirty="0" err="1">
                <a:latin typeface="Calibri" pitchFamily="34" charset="0"/>
              </a:rPr>
              <a:t>stiffness</a:t>
            </a:r>
            <a:r>
              <a:rPr lang="it-IT" b="1" dirty="0">
                <a:latin typeface="Calibri" pitchFamily="34" charset="0"/>
              </a:rPr>
              <a:t> 19.6 </a:t>
            </a:r>
            <a:r>
              <a:rPr lang="it-IT" b="1" dirty="0" err="1">
                <a:latin typeface="Calibri" pitchFamily="34" charset="0"/>
              </a:rPr>
              <a:t>KPa</a:t>
            </a:r>
            <a:r>
              <a:rPr lang="it-IT" b="1" dirty="0">
                <a:latin typeface="Calibri" pitchFamily="34" charset="0"/>
              </a:rPr>
              <a:t> (IQR 1.8, Success Rate 100%).</a:t>
            </a:r>
            <a:endParaRPr lang="it-IT" sz="1200" dirty="0">
              <a:latin typeface="Calibri" pitchFamily="34" charset="0"/>
            </a:endParaRP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ttangolo 1"/>
          <p:cNvSpPr>
            <a:spLocks noChangeArrowheads="1"/>
          </p:cNvSpPr>
          <p:nvPr/>
        </p:nvSpPr>
        <p:spPr bwMode="auto">
          <a:xfrm>
            <a:off x="683568" y="1052736"/>
            <a:ext cx="7578725"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just" eaLnBrk="1" hangingPunct="1"/>
            <a:r>
              <a:rPr lang="it-IT" altLang="it-IT" sz="2800" dirty="0"/>
              <a:t>Per anni </a:t>
            </a:r>
            <a:r>
              <a:rPr lang="it-IT" altLang="it-IT" sz="2800" dirty="0" smtClean="0"/>
              <a:t>il trattamento del diabete si è sostenuto sostanzialmente su quattro </a:t>
            </a:r>
            <a:r>
              <a:rPr lang="it-IT" altLang="it-IT" sz="2800" dirty="0"/>
              <a:t>tipi di terapia: </a:t>
            </a:r>
          </a:p>
          <a:p>
            <a:pPr algn="just" eaLnBrk="1" hangingPunct="1"/>
            <a:endParaRPr lang="it-IT" altLang="it-IT" sz="1200" dirty="0"/>
          </a:p>
          <a:p>
            <a:pPr algn="just" eaLnBrk="1" hangingPunct="1">
              <a:buFont typeface="Wingdings" pitchFamily="2" charset="2"/>
              <a:buChar char="q"/>
            </a:pPr>
            <a:r>
              <a:rPr lang="it-IT" altLang="it-IT" sz="2800" dirty="0">
                <a:solidFill>
                  <a:srgbClr val="C00000"/>
                </a:solidFill>
              </a:rPr>
              <a:t> Stili di Vita</a:t>
            </a:r>
          </a:p>
          <a:p>
            <a:pPr algn="just" eaLnBrk="1" hangingPunct="1">
              <a:buFont typeface="Wingdings" pitchFamily="2" charset="2"/>
              <a:buChar char="q"/>
            </a:pPr>
            <a:r>
              <a:rPr lang="it-IT" altLang="it-IT" sz="2800" dirty="0">
                <a:solidFill>
                  <a:srgbClr val="C00000"/>
                </a:solidFill>
              </a:rPr>
              <a:t> Metformina</a:t>
            </a:r>
            <a:r>
              <a:rPr lang="it-IT" altLang="it-IT" sz="2800" dirty="0"/>
              <a:t> </a:t>
            </a:r>
          </a:p>
          <a:p>
            <a:pPr algn="just" eaLnBrk="1" hangingPunct="1">
              <a:buFont typeface="Wingdings" pitchFamily="2" charset="2"/>
              <a:buChar char="q"/>
            </a:pPr>
            <a:r>
              <a:rPr lang="it-IT" altLang="it-IT" sz="2800" dirty="0">
                <a:solidFill>
                  <a:srgbClr val="C00000"/>
                </a:solidFill>
              </a:rPr>
              <a:t> Agonisti del recettore SUR</a:t>
            </a:r>
            <a:r>
              <a:rPr lang="it-IT" altLang="it-IT" sz="2800" dirty="0"/>
              <a:t> (sulfaniluree e </a:t>
            </a:r>
            <a:r>
              <a:rPr lang="it-IT" altLang="it-IT" sz="2800" dirty="0" err="1"/>
              <a:t>glinidi</a:t>
            </a:r>
            <a:r>
              <a:rPr lang="it-IT" altLang="it-IT" sz="2800" dirty="0"/>
              <a:t>) </a:t>
            </a:r>
          </a:p>
          <a:p>
            <a:pPr algn="just" eaLnBrk="1" hangingPunct="1">
              <a:buFont typeface="Wingdings" pitchFamily="2" charset="2"/>
              <a:buChar char="q"/>
            </a:pPr>
            <a:r>
              <a:rPr lang="it-IT" altLang="it-IT" sz="2800" dirty="0">
                <a:solidFill>
                  <a:srgbClr val="C00000"/>
                </a:solidFill>
              </a:rPr>
              <a:t> Insulina.</a:t>
            </a:r>
            <a:r>
              <a:rPr lang="it-IT" altLang="it-IT" sz="2800" dirty="0"/>
              <a:t> </a:t>
            </a:r>
          </a:p>
          <a:p>
            <a:pPr algn="just" eaLnBrk="1" hangingPunct="1">
              <a:buFont typeface="Wingdings" pitchFamily="2" charset="2"/>
              <a:buChar char="q"/>
            </a:pPr>
            <a:endParaRPr lang="it-IT" altLang="it-IT" sz="1200" dirty="0"/>
          </a:p>
          <a:p>
            <a:pPr algn="just" eaLnBrk="1" hangingPunct="1"/>
            <a:r>
              <a:rPr lang="it-IT" altLang="it-IT" sz="2800" dirty="0">
                <a:solidFill>
                  <a:srgbClr val="0000CC"/>
                </a:solidFill>
              </a:rPr>
              <a:t>Negli ultimi dieci anni l’offerta terapeutica è aumentata in modo considerevole arrivando a nove diverse classi di farmaci per la cura del diabete di tipo 2.</a:t>
            </a:r>
          </a:p>
        </p:txBody>
      </p:sp>
      <p:sp>
        <p:nvSpPr>
          <p:cNvPr id="4" name="Titolo 1"/>
          <p:cNvSpPr txBox="1">
            <a:spLocks/>
          </p:cNvSpPr>
          <p:nvPr/>
        </p:nvSpPr>
        <p:spPr>
          <a:xfrm>
            <a:off x="0" y="188640"/>
            <a:ext cx="9144000" cy="760013"/>
          </a:xfrm>
          <a:prstGeom prst="rect">
            <a:avLst/>
          </a:prstGeom>
          <a:solidFill>
            <a:srgbClr val="00CCFF">
              <a:alpha val="51000"/>
            </a:srgbClr>
          </a:solidFill>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it-IT" sz="3200" b="1" noProof="0" dirty="0" smtClean="0">
                <a:latin typeface="Arial" pitchFamily="34" charset="0"/>
                <a:ea typeface="+mj-ea"/>
                <a:cs typeface="Arial" pitchFamily="34" charset="0"/>
              </a:rPr>
              <a:t>Terapia del Diabete</a:t>
            </a:r>
            <a:endParaRPr kumimoji="0" lang="it-IT" sz="3200" b="1" i="0" u="none" strike="noStrike" kern="1200" cap="none" spc="0" normalizeH="0" baseline="0" noProof="0" dirty="0">
              <a:ln>
                <a:noFill/>
              </a:ln>
              <a:solidFill>
                <a:schemeClr val="tx1"/>
              </a:solidFill>
              <a:effectLst/>
              <a:uLnTx/>
              <a:uFillTx/>
              <a:latin typeface="Arial" pitchFamily="34" charset="0"/>
              <a:ea typeface="+mj-ea"/>
              <a:cs typeface="Arial" pitchFamily="34" charset="0"/>
            </a:endParaRPr>
          </a:p>
        </p:txBody>
      </p:sp>
    </p:spTree>
    <p:extLst>
      <p:ext uri="{BB962C8B-B14F-4D97-AF65-F5344CB8AC3E}">
        <p14:creationId xmlns:p14="http://schemas.microsoft.com/office/powerpoint/2010/main" val="3815124811"/>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Titolo 1"/>
          <p:cNvSpPr txBox="1">
            <a:spLocks/>
          </p:cNvSpPr>
          <p:nvPr/>
        </p:nvSpPr>
        <p:spPr>
          <a:xfrm>
            <a:off x="0" y="188640"/>
            <a:ext cx="9144000" cy="936104"/>
          </a:xfrm>
          <a:prstGeom prst="rect">
            <a:avLst/>
          </a:prstGeom>
          <a:solidFill>
            <a:srgbClr val="00CCFF">
              <a:alpha val="51000"/>
            </a:srgbClr>
          </a:solidFill>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it-IT" sz="4400" b="1" i="0" u="none" strike="noStrike" kern="1200" cap="none" spc="0" normalizeH="0" baseline="0" noProof="0" dirty="0">
              <a:ln>
                <a:noFill/>
              </a:ln>
              <a:solidFill>
                <a:schemeClr val="tx1"/>
              </a:solidFill>
              <a:effectLst/>
              <a:uLnTx/>
              <a:uFillTx/>
              <a:latin typeface="Arial Narrow"/>
              <a:ea typeface="+mj-ea"/>
              <a:cs typeface="+mj-cs"/>
            </a:endParaRPr>
          </a:p>
        </p:txBody>
      </p:sp>
      <p:sp>
        <p:nvSpPr>
          <p:cNvPr id="153" name="Rettangolo 152"/>
          <p:cNvSpPr/>
          <p:nvPr/>
        </p:nvSpPr>
        <p:spPr>
          <a:xfrm flipH="1">
            <a:off x="309563" y="1527175"/>
            <a:ext cx="222250" cy="4810125"/>
          </a:xfrm>
          <a:prstGeom prst="rect">
            <a:avLst/>
          </a:prstGeom>
          <a:gradFill flip="none" rotWithShape="1">
            <a:gsLst>
              <a:gs pos="0">
                <a:schemeClr val="bg1">
                  <a:lumMod val="75000"/>
                </a:schemeClr>
              </a:gs>
              <a:gs pos="100000">
                <a:schemeClr val="accent1">
                  <a:tint val="15000"/>
                  <a:satMod val="35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it-IT" sz="1600">
              <a:solidFill>
                <a:prstClr val="white"/>
              </a:solidFill>
              <a:latin typeface="Arial" pitchFamily="34" charset="0"/>
              <a:cs typeface="Arial" pitchFamily="34" charset="0"/>
            </a:endParaRPr>
          </a:p>
        </p:txBody>
      </p:sp>
      <p:sp>
        <p:nvSpPr>
          <p:cNvPr id="154" name="Rettangolo 153"/>
          <p:cNvSpPr/>
          <p:nvPr/>
        </p:nvSpPr>
        <p:spPr>
          <a:xfrm>
            <a:off x="8613775" y="1527175"/>
            <a:ext cx="222250" cy="4810125"/>
          </a:xfrm>
          <a:prstGeom prst="rect">
            <a:avLst/>
          </a:prstGeom>
          <a:gradFill flip="none" rotWithShape="1">
            <a:gsLst>
              <a:gs pos="0">
                <a:schemeClr val="bg1">
                  <a:lumMod val="75000"/>
                </a:schemeClr>
              </a:gs>
              <a:gs pos="100000">
                <a:schemeClr val="accent1">
                  <a:tint val="15000"/>
                  <a:satMod val="35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it-IT" sz="1600">
              <a:solidFill>
                <a:prstClr val="white"/>
              </a:solidFill>
              <a:latin typeface="Arial" pitchFamily="34" charset="0"/>
              <a:cs typeface="Arial" pitchFamily="34" charset="0"/>
            </a:endParaRPr>
          </a:p>
        </p:txBody>
      </p:sp>
      <p:sp>
        <p:nvSpPr>
          <p:cNvPr id="158" name="Rettangolo 157"/>
          <p:cNvSpPr/>
          <p:nvPr/>
        </p:nvSpPr>
        <p:spPr>
          <a:xfrm>
            <a:off x="511175" y="1527175"/>
            <a:ext cx="8116888" cy="4810125"/>
          </a:xfrm>
          <a:prstGeom prst="rect">
            <a:avLst/>
          </a:prstGeom>
          <a:solidFill>
            <a:schemeClr val="bg1"/>
          </a:solidFill>
          <a:ln w="952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it-IT" sz="1600">
              <a:solidFill>
                <a:prstClr val="white"/>
              </a:solidFill>
              <a:latin typeface="Arial" pitchFamily="34" charset="0"/>
              <a:cs typeface="Arial" pitchFamily="34" charset="0"/>
            </a:endParaRPr>
          </a:p>
        </p:txBody>
      </p:sp>
      <p:sp>
        <p:nvSpPr>
          <p:cNvPr id="17413" name="Titolo 76"/>
          <p:cNvSpPr>
            <a:spLocks noGrp="1"/>
          </p:cNvSpPr>
          <p:nvPr>
            <p:ph type="title"/>
          </p:nvPr>
        </p:nvSpPr>
        <p:spPr>
          <a:xfrm>
            <a:off x="457200" y="53752"/>
            <a:ext cx="8229600" cy="1143000"/>
          </a:xfrm>
        </p:spPr>
        <p:txBody>
          <a:bodyPr>
            <a:normAutofit/>
          </a:bodyPr>
          <a:lstStyle/>
          <a:p>
            <a:pPr eaLnBrk="1" hangingPunct="1"/>
            <a:r>
              <a:rPr lang="it-IT" sz="3200" b="1" dirty="0">
                <a:latin typeface="Arial" charset="0"/>
                <a:cs typeface="Arial" charset="0"/>
              </a:rPr>
              <a:t>Antidiabetici disponibili</a:t>
            </a:r>
          </a:p>
        </p:txBody>
      </p:sp>
      <p:sp>
        <p:nvSpPr>
          <p:cNvPr id="17414" name="Rectangle 3"/>
          <p:cNvSpPr>
            <a:spLocks noChangeArrowheads="1"/>
          </p:cNvSpPr>
          <p:nvPr/>
        </p:nvSpPr>
        <p:spPr bwMode="auto">
          <a:xfrm>
            <a:off x="3911600" y="3498850"/>
            <a:ext cx="1030288" cy="295275"/>
          </a:xfrm>
          <a:prstGeom prst="rect">
            <a:avLst/>
          </a:prstGeom>
          <a:solidFill>
            <a:srgbClr val="9966FF"/>
          </a:solidFill>
          <a:ln w="12700">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s-ES" sz="1600" b="1">
              <a:solidFill>
                <a:srgbClr val="FFFFFF"/>
              </a:solidFill>
              <a:latin typeface="Arial" charset="0"/>
              <a:ea typeface="ＭＳ Ｐゴシック" charset="0"/>
              <a:cs typeface="Arial" charset="0"/>
            </a:endParaRPr>
          </a:p>
        </p:txBody>
      </p:sp>
      <p:graphicFrame>
        <p:nvGraphicFramePr>
          <p:cNvPr id="17415" name="Object 11"/>
          <p:cNvGraphicFramePr>
            <a:graphicFrameLocks/>
          </p:cNvGraphicFramePr>
          <p:nvPr/>
        </p:nvGraphicFramePr>
        <p:xfrm>
          <a:off x="4051300" y="4506913"/>
          <a:ext cx="1111250" cy="860425"/>
        </p:xfrm>
        <a:graphic>
          <a:graphicData uri="http://schemas.openxmlformats.org/presentationml/2006/ole">
            <mc:AlternateContent xmlns:mc="http://schemas.openxmlformats.org/markup-compatibility/2006">
              <mc:Choice xmlns:v="urn:schemas-microsoft-com:vml" Requires="v">
                <p:oleObj spid="_x0000_s7233" name="CorelDRAW" r:id="rId4" imgW="1487488" imgH="1023938" progId="">
                  <p:embed/>
                </p:oleObj>
              </mc:Choice>
              <mc:Fallback>
                <p:oleObj name="CorelDRAW" r:id="rId4" imgW="1487488" imgH="1023938" progId="">
                  <p:embed/>
                  <p:pic>
                    <p:nvPicPr>
                      <p:cNvPr id="0" name="Picture 29"/>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51300" y="4506913"/>
                        <a:ext cx="1111250" cy="86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pic>
                </p:oleObj>
              </mc:Fallback>
            </mc:AlternateContent>
          </a:graphicData>
        </a:graphic>
      </p:graphicFrame>
      <p:graphicFrame>
        <p:nvGraphicFramePr>
          <p:cNvPr id="17416" name="Object 12"/>
          <p:cNvGraphicFramePr>
            <a:graphicFrameLocks/>
          </p:cNvGraphicFramePr>
          <p:nvPr/>
        </p:nvGraphicFramePr>
        <p:xfrm>
          <a:off x="6194425" y="2332038"/>
          <a:ext cx="769938" cy="1625600"/>
        </p:xfrm>
        <a:graphic>
          <a:graphicData uri="http://schemas.openxmlformats.org/presentationml/2006/ole">
            <mc:AlternateContent xmlns:mc="http://schemas.openxmlformats.org/markup-compatibility/2006">
              <mc:Choice xmlns:v="urn:schemas-microsoft-com:vml" Requires="v">
                <p:oleObj spid="_x0000_s7234" name="CorelDRAW" r:id="rId6" imgW="1031875" imgH="1935163" progId="">
                  <p:embed/>
                </p:oleObj>
              </mc:Choice>
              <mc:Fallback>
                <p:oleObj name="CorelDRAW" r:id="rId6" imgW="1031875" imgH="1935163" progId="">
                  <p:embed/>
                  <p:pic>
                    <p:nvPicPr>
                      <p:cNvPr id="0" name="Picture 30"/>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94425" y="2332038"/>
                        <a:ext cx="769938" cy="162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pic>
                </p:oleObj>
              </mc:Fallback>
            </mc:AlternateContent>
          </a:graphicData>
        </a:graphic>
      </p:graphicFrame>
      <p:graphicFrame>
        <p:nvGraphicFramePr>
          <p:cNvPr id="17417" name="Object 13"/>
          <p:cNvGraphicFramePr>
            <a:graphicFrameLocks/>
          </p:cNvGraphicFramePr>
          <p:nvPr/>
        </p:nvGraphicFramePr>
        <p:xfrm>
          <a:off x="1963738" y="3309938"/>
          <a:ext cx="1173162" cy="1055687"/>
        </p:xfrm>
        <a:graphic>
          <a:graphicData uri="http://schemas.openxmlformats.org/presentationml/2006/ole">
            <mc:AlternateContent xmlns:mc="http://schemas.openxmlformats.org/markup-compatibility/2006">
              <mc:Choice xmlns:v="urn:schemas-microsoft-com:vml" Requires="v">
                <p:oleObj spid="_x0000_s7235" name="CorelDRAW" r:id="rId8" imgW="1571625" imgH="1257300" progId="">
                  <p:embed/>
                </p:oleObj>
              </mc:Choice>
              <mc:Fallback>
                <p:oleObj name="CorelDRAW" r:id="rId8" imgW="1571625" imgH="1257300" progId="">
                  <p:embed/>
                  <p:pic>
                    <p:nvPicPr>
                      <p:cNvPr id="0" name="Picture 31"/>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63738" y="3309938"/>
                        <a:ext cx="1173162" cy="1055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pic>
                </p:oleObj>
              </mc:Fallback>
            </mc:AlternateContent>
          </a:graphicData>
        </a:graphic>
      </p:graphicFrame>
      <p:sp>
        <p:nvSpPr>
          <p:cNvPr id="17418" name="Rectangle 7"/>
          <p:cNvSpPr>
            <a:spLocks noChangeArrowheads="1"/>
          </p:cNvSpPr>
          <p:nvPr/>
        </p:nvSpPr>
        <p:spPr bwMode="auto">
          <a:xfrm>
            <a:off x="5386388" y="1789113"/>
            <a:ext cx="2732087"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312" tIns="42862" rIns="87312" bIns="42862" anchor="b">
            <a:spAutoFit/>
          </a:bodyPr>
          <a:lstStyle/>
          <a:p>
            <a:pPr algn="ctr" defTabSz="855663" fontAlgn="base">
              <a:spcBef>
                <a:spcPct val="0"/>
              </a:spcBef>
              <a:spcAft>
                <a:spcPct val="0"/>
              </a:spcAft>
            </a:pPr>
            <a:r>
              <a:rPr lang="it-IT" sz="1600" b="1">
                <a:solidFill>
                  <a:srgbClr val="FF0000"/>
                </a:solidFill>
                <a:latin typeface="Arial" charset="0"/>
                <a:ea typeface="ＭＳ Ｐゴシック" charset="0"/>
                <a:cs typeface="Arial" charset="0"/>
              </a:rPr>
              <a:t>tessuto muscolare periferico</a:t>
            </a:r>
          </a:p>
        </p:txBody>
      </p:sp>
      <p:sp>
        <p:nvSpPr>
          <p:cNvPr id="17419" name="Rectangle 8"/>
          <p:cNvSpPr>
            <a:spLocks noChangeArrowheads="1"/>
          </p:cNvSpPr>
          <p:nvPr/>
        </p:nvSpPr>
        <p:spPr bwMode="auto">
          <a:xfrm>
            <a:off x="3822700" y="3484563"/>
            <a:ext cx="1217613" cy="33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312" tIns="42862" rIns="87312" bIns="42862" anchor="b">
            <a:spAutoFit/>
          </a:bodyPr>
          <a:lstStyle/>
          <a:p>
            <a:pPr algn="ctr" defTabSz="855663" fontAlgn="base">
              <a:spcBef>
                <a:spcPct val="0"/>
              </a:spcBef>
              <a:spcAft>
                <a:spcPct val="0"/>
              </a:spcAft>
            </a:pPr>
            <a:r>
              <a:rPr lang="it-IT" sz="1600" b="1">
                <a:solidFill>
                  <a:prstClr val="white"/>
                </a:solidFill>
                <a:latin typeface="Arial" charset="0"/>
                <a:ea typeface="ＭＳ Ｐゴシック" charset="0"/>
                <a:cs typeface="Arial" charset="0"/>
              </a:rPr>
              <a:t>Glucosio</a:t>
            </a:r>
          </a:p>
        </p:txBody>
      </p:sp>
      <p:sp>
        <p:nvSpPr>
          <p:cNvPr id="17420" name="Rectangle 9"/>
          <p:cNvSpPr>
            <a:spLocks noChangeArrowheads="1"/>
          </p:cNvSpPr>
          <p:nvPr/>
        </p:nvSpPr>
        <p:spPr bwMode="auto">
          <a:xfrm>
            <a:off x="2178050" y="3952875"/>
            <a:ext cx="862013"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312" tIns="42862" rIns="87312" bIns="42862" anchor="b">
            <a:spAutoFit/>
          </a:bodyPr>
          <a:lstStyle/>
          <a:p>
            <a:pPr algn="ctr" defTabSz="855663" fontAlgn="base">
              <a:spcBef>
                <a:spcPct val="0"/>
              </a:spcBef>
              <a:spcAft>
                <a:spcPct val="0"/>
              </a:spcAft>
            </a:pPr>
            <a:r>
              <a:rPr lang="it-IT" sz="1600" b="1">
                <a:solidFill>
                  <a:srgbClr val="FF0000"/>
                </a:solidFill>
                <a:latin typeface="Arial" charset="0"/>
                <a:ea typeface="ＭＳ Ｐゴシック" charset="0"/>
                <a:cs typeface="Arial" charset="0"/>
              </a:rPr>
              <a:t>fegato</a:t>
            </a:r>
          </a:p>
        </p:txBody>
      </p:sp>
      <p:sp>
        <p:nvSpPr>
          <p:cNvPr id="17421" name="Rectangle 10"/>
          <p:cNvSpPr>
            <a:spLocks noChangeArrowheads="1"/>
          </p:cNvSpPr>
          <p:nvPr/>
        </p:nvSpPr>
        <p:spPr bwMode="auto">
          <a:xfrm>
            <a:off x="3457575" y="5702300"/>
            <a:ext cx="24606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312" tIns="42862" rIns="87312" bIns="42862" anchor="b">
            <a:spAutoFit/>
          </a:bodyPr>
          <a:lstStyle/>
          <a:p>
            <a:pPr algn="ctr" defTabSz="855663" fontAlgn="base">
              <a:spcBef>
                <a:spcPct val="0"/>
              </a:spcBef>
              <a:spcAft>
                <a:spcPct val="0"/>
              </a:spcAft>
            </a:pPr>
            <a:r>
              <a:rPr lang="it-IT" sz="1600" b="1" dirty="0">
                <a:solidFill>
                  <a:srgbClr val="7030A0"/>
                </a:solidFill>
                <a:latin typeface="Arial" charset="0"/>
                <a:ea typeface="ＭＳ Ｐゴシック" charset="0"/>
                <a:cs typeface="Arial" charset="0"/>
              </a:rPr>
              <a:t>alterata secrezione insulinica</a:t>
            </a:r>
          </a:p>
        </p:txBody>
      </p:sp>
      <p:sp>
        <p:nvSpPr>
          <p:cNvPr id="17422" name="Rectangle 11"/>
          <p:cNvSpPr>
            <a:spLocks noChangeArrowheads="1"/>
          </p:cNvSpPr>
          <p:nvPr/>
        </p:nvSpPr>
        <p:spPr bwMode="auto">
          <a:xfrm>
            <a:off x="1584325" y="4400550"/>
            <a:ext cx="2390775"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312" tIns="42862" rIns="87312" bIns="42862" anchor="b">
            <a:spAutoFit/>
          </a:bodyPr>
          <a:lstStyle/>
          <a:p>
            <a:pPr algn="ctr" defTabSz="855663" fontAlgn="base">
              <a:spcBef>
                <a:spcPct val="0"/>
              </a:spcBef>
              <a:spcAft>
                <a:spcPct val="0"/>
              </a:spcAft>
            </a:pPr>
            <a:r>
              <a:rPr lang="it-IT" sz="1200" b="1" dirty="0">
                <a:solidFill>
                  <a:srgbClr val="7030A0"/>
                </a:solidFill>
                <a:latin typeface="Arial" charset="0"/>
                <a:ea typeface="ＭＳ Ｐゴシック" charset="0"/>
                <a:cs typeface="Arial" charset="0"/>
              </a:rPr>
              <a:t>aumentata</a:t>
            </a:r>
          </a:p>
          <a:p>
            <a:pPr algn="ctr" defTabSz="855663" fontAlgn="base">
              <a:spcBef>
                <a:spcPct val="0"/>
              </a:spcBef>
              <a:spcAft>
                <a:spcPct val="0"/>
              </a:spcAft>
            </a:pPr>
            <a:r>
              <a:rPr lang="it-IT" sz="1200" b="1" dirty="0" err="1">
                <a:solidFill>
                  <a:srgbClr val="7030A0"/>
                </a:solidFill>
                <a:latin typeface="Arial" charset="0"/>
                <a:ea typeface="ＭＳ Ｐゴシック" charset="0"/>
                <a:cs typeface="Arial" charset="0"/>
              </a:rPr>
              <a:t>gluconeogenesi</a:t>
            </a:r>
            <a:endParaRPr lang="it-IT" sz="1200" b="1" dirty="0">
              <a:solidFill>
                <a:srgbClr val="7030A0"/>
              </a:solidFill>
              <a:latin typeface="Arial" charset="0"/>
              <a:ea typeface="ＭＳ Ｐゴシック" charset="0"/>
              <a:cs typeface="Arial" charset="0"/>
            </a:endParaRPr>
          </a:p>
        </p:txBody>
      </p:sp>
      <p:sp>
        <p:nvSpPr>
          <p:cNvPr id="17423" name="Rectangle 12"/>
          <p:cNvSpPr>
            <a:spLocks noChangeArrowheads="1"/>
          </p:cNvSpPr>
          <p:nvPr/>
        </p:nvSpPr>
        <p:spPr bwMode="auto">
          <a:xfrm>
            <a:off x="3265488" y="2386013"/>
            <a:ext cx="2868612"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312" tIns="42862" rIns="87312" bIns="42862" anchor="b">
            <a:spAutoFit/>
          </a:bodyPr>
          <a:lstStyle/>
          <a:p>
            <a:pPr algn="ctr" defTabSz="855663" fontAlgn="base">
              <a:spcBef>
                <a:spcPct val="0"/>
              </a:spcBef>
              <a:spcAft>
                <a:spcPct val="0"/>
              </a:spcAft>
            </a:pPr>
            <a:r>
              <a:rPr lang="it-IT" sz="1400" b="1">
                <a:solidFill>
                  <a:srgbClr val="7030A0"/>
                </a:solidFill>
                <a:latin typeface="Arial" charset="0"/>
                <a:ea typeface="ＭＳ Ｐゴシック" charset="0"/>
                <a:cs typeface="Arial" charset="0"/>
              </a:rPr>
              <a:t>deficit recettoriale +</a:t>
            </a:r>
          </a:p>
          <a:p>
            <a:pPr algn="ctr" defTabSz="855663" fontAlgn="base">
              <a:spcBef>
                <a:spcPct val="0"/>
              </a:spcBef>
              <a:spcAft>
                <a:spcPct val="0"/>
              </a:spcAft>
            </a:pPr>
            <a:r>
              <a:rPr lang="it-IT" sz="1400" b="1">
                <a:solidFill>
                  <a:srgbClr val="7030A0"/>
                </a:solidFill>
                <a:latin typeface="Arial" charset="0"/>
                <a:ea typeface="ＭＳ Ｐゴシック" charset="0"/>
                <a:cs typeface="Arial" charset="0"/>
              </a:rPr>
              <a:t>post-recettoriale</a:t>
            </a:r>
          </a:p>
        </p:txBody>
      </p:sp>
      <p:sp>
        <p:nvSpPr>
          <p:cNvPr id="17424" name="Freeform 13"/>
          <p:cNvSpPr>
            <a:spLocks/>
          </p:cNvSpPr>
          <p:nvPr/>
        </p:nvSpPr>
        <p:spPr bwMode="auto">
          <a:xfrm>
            <a:off x="5637213" y="3359150"/>
            <a:ext cx="200025" cy="587375"/>
          </a:xfrm>
          <a:custGeom>
            <a:avLst/>
            <a:gdLst>
              <a:gd name="T0" fmla="*/ 2147483647 w 149"/>
              <a:gd name="T1" fmla="*/ 0 h 440"/>
              <a:gd name="T2" fmla="*/ 2147483647 w 149"/>
              <a:gd name="T3" fmla="*/ 0 h 440"/>
              <a:gd name="T4" fmla="*/ 2147483647 w 149"/>
              <a:gd name="T5" fmla="*/ 2147483647 h 440"/>
              <a:gd name="T6" fmla="*/ 2147483647 w 149"/>
              <a:gd name="T7" fmla="*/ 2147483647 h 440"/>
              <a:gd name="T8" fmla="*/ 2147483647 w 149"/>
              <a:gd name="T9" fmla="*/ 2147483647 h 440"/>
              <a:gd name="T10" fmla="*/ 0 w 149"/>
              <a:gd name="T11" fmla="*/ 2147483647 h 440"/>
              <a:gd name="T12" fmla="*/ 2147483647 w 149"/>
              <a:gd name="T13" fmla="*/ 2147483647 h 440"/>
              <a:gd name="T14" fmla="*/ 2147483647 w 149"/>
              <a:gd name="T15" fmla="*/ 2147483647 h 440"/>
              <a:gd name="T16" fmla="*/ 2147483647 w 149"/>
              <a:gd name="T17" fmla="*/ 2147483647 h 440"/>
              <a:gd name="T18" fmla="*/ 2147483647 w 149"/>
              <a:gd name="T19" fmla="*/ 0 h 4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9"/>
              <a:gd name="T31" fmla="*/ 0 h 440"/>
              <a:gd name="T32" fmla="*/ 149 w 149"/>
              <a:gd name="T33" fmla="*/ 440 h 44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9" h="440">
                <a:moveTo>
                  <a:pt x="61" y="0"/>
                </a:moveTo>
                <a:lnTo>
                  <a:pt x="148" y="0"/>
                </a:lnTo>
                <a:lnTo>
                  <a:pt x="148" y="439"/>
                </a:lnTo>
                <a:lnTo>
                  <a:pt x="61" y="439"/>
                </a:lnTo>
                <a:lnTo>
                  <a:pt x="61" y="360"/>
                </a:lnTo>
                <a:lnTo>
                  <a:pt x="0" y="302"/>
                </a:lnTo>
                <a:lnTo>
                  <a:pt x="81" y="211"/>
                </a:lnTo>
                <a:lnTo>
                  <a:pt x="11" y="148"/>
                </a:lnTo>
                <a:lnTo>
                  <a:pt x="72" y="86"/>
                </a:lnTo>
                <a:lnTo>
                  <a:pt x="61" y="0"/>
                </a:lnTo>
              </a:path>
            </a:pathLst>
          </a:custGeom>
          <a:noFill/>
          <a:ln w="25400" cap="rnd">
            <a:solidFill>
              <a:srgbClr val="7030A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it-IT">
              <a:solidFill>
                <a:prstClr val="black"/>
              </a:solidFill>
              <a:latin typeface="Arial" charset="0"/>
              <a:ea typeface="ＭＳ Ｐゴシック" charset="0"/>
            </a:endParaRPr>
          </a:p>
        </p:txBody>
      </p:sp>
      <p:sp>
        <p:nvSpPr>
          <p:cNvPr id="17425" name="Line 14"/>
          <p:cNvSpPr>
            <a:spLocks noChangeShapeType="1"/>
          </p:cNvSpPr>
          <p:nvPr/>
        </p:nvSpPr>
        <p:spPr bwMode="auto">
          <a:xfrm>
            <a:off x="3159125" y="3640138"/>
            <a:ext cx="693738" cy="0"/>
          </a:xfrm>
          <a:prstGeom prst="line">
            <a:avLst/>
          </a:prstGeom>
          <a:noFill/>
          <a:ln w="50800">
            <a:solidFill>
              <a:schemeClr val="tx1"/>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it-IT">
              <a:solidFill>
                <a:prstClr val="black"/>
              </a:solidFill>
              <a:latin typeface="Arial" charset="0"/>
              <a:ea typeface="ＭＳ Ｐゴシック" charset="0"/>
            </a:endParaRPr>
          </a:p>
        </p:txBody>
      </p:sp>
      <p:sp>
        <p:nvSpPr>
          <p:cNvPr id="17426" name="Line 15"/>
          <p:cNvSpPr>
            <a:spLocks noChangeShapeType="1"/>
          </p:cNvSpPr>
          <p:nvPr/>
        </p:nvSpPr>
        <p:spPr bwMode="auto">
          <a:xfrm>
            <a:off x="5884863" y="3640138"/>
            <a:ext cx="401637" cy="0"/>
          </a:xfrm>
          <a:prstGeom prst="line">
            <a:avLst/>
          </a:prstGeom>
          <a:noFill/>
          <a:ln w="25400">
            <a:solidFill>
              <a:schemeClr val="tx1"/>
            </a:solidFill>
            <a:prstDash val="sysDot"/>
            <a:round/>
            <a:headEnd type="none" w="sm" len="sm"/>
            <a:tailEnd type="stealth" w="med" len="me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it-IT">
              <a:solidFill>
                <a:prstClr val="black"/>
              </a:solidFill>
              <a:latin typeface="Arial" charset="0"/>
              <a:ea typeface="ＭＳ Ｐゴシック" charset="0"/>
            </a:endParaRPr>
          </a:p>
        </p:txBody>
      </p:sp>
      <p:sp>
        <p:nvSpPr>
          <p:cNvPr id="17427" name="Line 16"/>
          <p:cNvSpPr>
            <a:spLocks noChangeShapeType="1"/>
          </p:cNvSpPr>
          <p:nvPr/>
        </p:nvSpPr>
        <p:spPr bwMode="auto">
          <a:xfrm>
            <a:off x="5000625" y="3640138"/>
            <a:ext cx="428625" cy="0"/>
          </a:xfrm>
          <a:prstGeom prst="line">
            <a:avLst/>
          </a:prstGeom>
          <a:noFill/>
          <a:ln w="25400">
            <a:solidFill>
              <a:schemeClr val="tx1"/>
            </a:solidFill>
            <a:prstDash val="sysDot"/>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it-IT">
              <a:solidFill>
                <a:prstClr val="black"/>
              </a:solidFill>
              <a:latin typeface="Arial" charset="0"/>
              <a:ea typeface="ＭＳ Ｐゴシック" charset="0"/>
            </a:endParaRPr>
          </a:p>
        </p:txBody>
      </p:sp>
      <p:sp>
        <p:nvSpPr>
          <p:cNvPr id="17428" name="Freeform 17"/>
          <p:cNvSpPr>
            <a:spLocks/>
          </p:cNvSpPr>
          <p:nvPr/>
        </p:nvSpPr>
        <p:spPr bwMode="auto">
          <a:xfrm>
            <a:off x="5451475" y="3359150"/>
            <a:ext cx="204788" cy="585788"/>
          </a:xfrm>
          <a:custGeom>
            <a:avLst/>
            <a:gdLst>
              <a:gd name="T0" fmla="*/ 2147483647 w 154"/>
              <a:gd name="T1" fmla="*/ 0 h 439"/>
              <a:gd name="T2" fmla="*/ 0 w 154"/>
              <a:gd name="T3" fmla="*/ 0 h 439"/>
              <a:gd name="T4" fmla="*/ 0 w 154"/>
              <a:gd name="T5" fmla="*/ 2147483647 h 439"/>
              <a:gd name="T6" fmla="*/ 2147483647 w 154"/>
              <a:gd name="T7" fmla="*/ 2147483647 h 439"/>
              <a:gd name="T8" fmla="*/ 2147483647 w 154"/>
              <a:gd name="T9" fmla="*/ 2147483647 h 439"/>
              <a:gd name="T10" fmla="*/ 2147483647 w 154"/>
              <a:gd name="T11" fmla="*/ 2147483647 h 439"/>
              <a:gd name="T12" fmla="*/ 2147483647 w 154"/>
              <a:gd name="T13" fmla="*/ 2147483647 h 439"/>
              <a:gd name="T14" fmla="*/ 2147483647 w 154"/>
              <a:gd name="T15" fmla="*/ 2147483647 h 439"/>
              <a:gd name="T16" fmla="*/ 2147483647 w 154"/>
              <a:gd name="T17" fmla="*/ 2147483647 h 439"/>
              <a:gd name="T18" fmla="*/ 2147483647 w 154"/>
              <a:gd name="T19" fmla="*/ 0 h 43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4"/>
              <a:gd name="T31" fmla="*/ 0 h 439"/>
              <a:gd name="T32" fmla="*/ 154 w 154"/>
              <a:gd name="T33" fmla="*/ 439 h 43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4" h="439">
                <a:moveTo>
                  <a:pt x="101" y="0"/>
                </a:moveTo>
                <a:lnTo>
                  <a:pt x="0" y="0"/>
                </a:lnTo>
                <a:lnTo>
                  <a:pt x="0" y="438"/>
                </a:lnTo>
                <a:lnTo>
                  <a:pt x="110" y="438"/>
                </a:lnTo>
                <a:lnTo>
                  <a:pt x="144" y="399"/>
                </a:lnTo>
                <a:lnTo>
                  <a:pt x="93" y="304"/>
                </a:lnTo>
                <a:lnTo>
                  <a:pt x="153" y="209"/>
                </a:lnTo>
                <a:lnTo>
                  <a:pt x="101" y="152"/>
                </a:lnTo>
                <a:lnTo>
                  <a:pt x="153" y="86"/>
                </a:lnTo>
                <a:lnTo>
                  <a:pt x="101" y="0"/>
                </a:lnTo>
              </a:path>
            </a:pathLst>
          </a:custGeom>
          <a:noFill/>
          <a:ln w="25400" cap="rnd">
            <a:solidFill>
              <a:srgbClr val="7030A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it-IT">
              <a:solidFill>
                <a:prstClr val="black"/>
              </a:solidFill>
              <a:latin typeface="Arial" charset="0"/>
              <a:ea typeface="ＭＳ Ｐゴシック" charset="0"/>
            </a:endParaRPr>
          </a:p>
        </p:txBody>
      </p:sp>
      <p:sp>
        <p:nvSpPr>
          <p:cNvPr id="17429" name="Line 18"/>
          <p:cNvSpPr>
            <a:spLocks noChangeShapeType="1"/>
          </p:cNvSpPr>
          <p:nvPr/>
        </p:nvSpPr>
        <p:spPr bwMode="auto">
          <a:xfrm flipH="1" flipV="1">
            <a:off x="3073400" y="3868738"/>
            <a:ext cx="896938" cy="896937"/>
          </a:xfrm>
          <a:prstGeom prst="line">
            <a:avLst/>
          </a:prstGeom>
          <a:noFill/>
          <a:ln w="25400">
            <a:solidFill>
              <a:schemeClr val="tx1"/>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it-IT">
              <a:solidFill>
                <a:prstClr val="black"/>
              </a:solidFill>
              <a:latin typeface="Arial" charset="0"/>
              <a:ea typeface="ＭＳ Ｐゴシック" charset="0"/>
            </a:endParaRPr>
          </a:p>
        </p:txBody>
      </p:sp>
      <p:sp>
        <p:nvSpPr>
          <p:cNvPr id="17430" name="Line 19"/>
          <p:cNvSpPr>
            <a:spLocks noChangeShapeType="1"/>
          </p:cNvSpPr>
          <p:nvPr/>
        </p:nvSpPr>
        <p:spPr bwMode="auto">
          <a:xfrm flipV="1">
            <a:off x="5140325" y="3976688"/>
            <a:ext cx="395288" cy="530225"/>
          </a:xfrm>
          <a:prstGeom prst="line">
            <a:avLst/>
          </a:prstGeom>
          <a:noFill/>
          <a:ln w="38100">
            <a:solidFill>
              <a:schemeClr val="tx1"/>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it-IT">
              <a:solidFill>
                <a:prstClr val="black"/>
              </a:solidFill>
              <a:latin typeface="Arial" charset="0"/>
              <a:ea typeface="ＭＳ Ｐゴシック" charset="0"/>
            </a:endParaRPr>
          </a:p>
        </p:txBody>
      </p:sp>
      <p:sp>
        <p:nvSpPr>
          <p:cNvPr id="17431" name="Rectangle 20"/>
          <p:cNvSpPr>
            <a:spLocks noChangeArrowheads="1"/>
          </p:cNvSpPr>
          <p:nvPr/>
        </p:nvSpPr>
        <p:spPr bwMode="auto">
          <a:xfrm>
            <a:off x="7161213" y="2781300"/>
            <a:ext cx="13176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312" tIns="42862" rIns="87312" bIns="42862" anchor="b">
            <a:spAutoFit/>
          </a:bodyPr>
          <a:lstStyle/>
          <a:p>
            <a:pPr algn="ctr" defTabSz="855663" fontAlgn="base">
              <a:spcBef>
                <a:spcPct val="0"/>
              </a:spcBef>
              <a:spcAft>
                <a:spcPct val="0"/>
              </a:spcAft>
            </a:pPr>
            <a:r>
              <a:rPr lang="it-IT" sz="1600" b="1">
                <a:solidFill>
                  <a:srgbClr val="7030A0"/>
                </a:solidFill>
                <a:latin typeface="Arial" charset="0"/>
                <a:ea typeface="ＭＳ Ｐゴシック" charset="0"/>
                <a:cs typeface="Arial" charset="0"/>
              </a:rPr>
              <a:t>Insulino-</a:t>
            </a:r>
          </a:p>
          <a:p>
            <a:pPr algn="ctr" defTabSz="855663" fontAlgn="base">
              <a:spcBef>
                <a:spcPct val="0"/>
              </a:spcBef>
              <a:spcAft>
                <a:spcPct val="0"/>
              </a:spcAft>
            </a:pPr>
            <a:r>
              <a:rPr lang="it-IT" sz="1600" b="1">
                <a:solidFill>
                  <a:srgbClr val="7030A0"/>
                </a:solidFill>
                <a:latin typeface="Arial" charset="0"/>
                <a:ea typeface="ＭＳ Ｐゴシック" charset="0"/>
                <a:cs typeface="Arial" charset="0"/>
              </a:rPr>
              <a:t>resistenza</a:t>
            </a:r>
          </a:p>
        </p:txBody>
      </p:sp>
      <p:sp>
        <p:nvSpPr>
          <p:cNvPr id="17432" name="Rectangle 21"/>
          <p:cNvSpPr>
            <a:spLocks noChangeArrowheads="1"/>
          </p:cNvSpPr>
          <p:nvPr/>
        </p:nvSpPr>
        <p:spPr bwMode="auto">
          <a:xfrm>
            <a:off x="3900488" y="5341938"/>
            <a:ext cx="1239837"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6038" tIns="0" rIns="46038" bIns="0" anchor="b"/>
          <a:lstStyle/>
          <a:p>
            <a:pPr algn="ctr" defTabSz="855663" fontAlgn="base">
              <a:spcBef>
                <a:spcPct val="0"/>
              </a:spcBef>
              <a:spcAft>
                <a:spcPct val="0"/>
              </a:spcAft>
            </a:pPr>
            <a:r>
              <a:rPr lang="it-IT" sz="1600" b="1">
                <a:solidFill>
                  <a:srgbClr val="FF0000"/>
                </a:solidFill>
                <a:latin typeface="Arial" charset="0"/>
                <a:ea typeface="ＭＳ Ｐゴシック" charset="0"/>
                <a:cs typeface="Arial" charset="0"/>
              </a:rPr>
              <a:t>pancreas</a:t>
            </a:r>
          </a:p>
        </p:txBody>
      </p:sp>
      <p:sp>
        <p:nvSpPr>
          <p:cNvPr id="17433" name="Line 22"/>
          <p:cNvSpPr>
            <a:spLocks noChangeShapeType="1"/>
          </p:cNvSpPr>
          <p:nvPr/>
        </p:nvSpPr>
        <p:spPr bwMode="auto">
          <a:xfrm>
            <a:off x="4749800" y="3089275"/>
            <a:ext cx="447675" cy="446088"/>
          </a:xfrm>
          <a:prstGeom prst="line">
            <a:avLst/>
          </a:prstGeom>
          <a:noFill/>
          <a:ln w="25400">
            <a:solidFill>
              <a:schemeClr val="tx1"/>
            </a:solidFill>
            <a:round/>
            <a:headEnd type="none" w="sm" len="sm"/>
            <a:tailEnd type="triangle" w="med" len="me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it-IT">
              <a:solidFill>
                <a:prstClr val="black"/>
              </a:solidFill>
              <a:latin typeface="Arial" charset="0"/>
              <a:ea typeface="ＭＳ Ｐゴシック" charset="0"/>
            </a:endParaRPr>
          </a:p>
        </p:txBody>
      </p:sp>
      <p:sp>
        <p:nvSpPr>
          <p:cNvPr id="17434" name="Line 23"/>
          <p:cNvSpPr>
            <a:spLocks noChangeShapeType="1"/>
          </p:cNvSpPr>
          <p:nvPr/>
        </p:nvSpPr>
        <p:spPr bwMode="auto">
          <a:xfrm>
            <a:off x="2489200" y="2530475"/>
            <a:ext cx="1619250" cy="895350"/>
          </a:xfrm>
          <a:prstGeom prst="line">
            <a:avLst/>
          </a:prstGeom>
          <a:noFill/>
          <a:ln w="38100">
            <a:solidFill>
              <a:schemeClr val="tx1"/>
            </a:solidFill>
            <a:round/>
            <a:headEnd type="none" w="sm" len="sm"/>
            <a:tailEnd type="stealth" w="med" len="med"/>
          </a:ln>
          <a:extLst>
            <a:ext uri="{909E8E84-426E-40DD-AFC4-6F175D3DCCD1}">
              <a14:hiddenFill xmlns:a14="http://schemas.microsoft.com/office/drawing/2010/main">
                <a:noFill/>
              </a14:hiddenFill>
            </a:ext>
          </a:extLst>
        </p:spPr>
        <p:txBody>
          <a:bodyPr wrap="none"/>
          <a:lstStyle/>
          <a:p>
            <a:pPr defTabSz="914400" fontAlgn="base">
              <a:spcBef>
                <a:spcPct val="0"/>
              </a:spcBef>
              <a:spcAft>
                <a:spcPct val="0"/>
              </a:spcAft>
            </a:pPr>
            <a:endParaRPr lang="it-IT">
              <a:solidFill>
                <a:prstClr val="black"/>
              </a:solidFill>
              <a:latin typeface="Arial" charset="0"/>
              <a:ea typeface="ＭＳ Ｐゴシック" charset="0"/>
            </a:endParaRPr>
          </a:p>
        </p:txBody>
      </p:sp>
      <p:sp>
        <p:nvSpPr>
          <p:cNvPr id="17435" name="Text Box 24"/>
          <p:cNvSpPr txBox="1">
            <a:spLocks noChangeArrowheads="1"/>
          </p:cNvSpPr>
          <p:nvPr/>
        </p:nvSpPr>
        <p:spPr bwMode="auto">
          <a:xfrm>
            <a:off x="1395413" y="2530475"/>
            <a:ext cx="1117600" cy="339725"/>
          </a:xfrm>
          <a:prstGeom prst="rect">
            <a:avLst/>
          </a:prstGeom>
          <a:noFill/>
          <a:ln w="22225" cap="rnd" cmpd="sng">
            <a:solidFill>
              <a:schemeClr val="hlink"/>
            </a:solidFill>
            <a:prstDash val="solid"/>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914400" eaLnBrk="1" fontAlgn="base" hangingPunct="1">
              <a:spcBef>
                <a:spcPct val="0"/>
              </a:spcBef>
              <a:spcAft>
                <a:spcPct val="0"/>
              </a:spcAft>
            </a:pPr>
            <a:r>
              <a:rPr lang="it-IT" sz="1600" b="1" dirty="0">
                <a:solidFill>
                  <a:srgbClr val="0070C0"/>
                </a:solidFill>
                <a:cs typeface="Arial" charset="0"/>
              </a:rPr>
              <a:t>Acarbose</a:t>
            </a:r>
          </a:p>
        </p:txBody>
      </p:sp>
      <p:sp>
        <p:nvSpPr>
          <p:cNvPr id="17436" name="Line 25"/>
          <p:cNvSpPr>
            <a:spLocks noChangeShapeType="1"/>
          </p:cNvSpPr>
          <p:nvPr/>
        </p:nvSpPr>
        <p:spPr bwMode="auto">
          <a:xfrm flipV="1">
            <a:off x="3197225" y="2989263"/>
            <a:ext cx="460375" cy="98425"/>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lstStyle/>
          <a:p>
            <a:pPr defTabSz="914400" fontAlgn="base">
              <a:spcBef>
                <a:spcPct val="0"/>
              </a:spcBef>
              <a:spcAft>
                <a:spcPct val="0"/>
              </a:spcAft>
            </a:pPr>
            <a:endParaRPr lang="it-IT">
              <a:solidFill>
                <a:prstClr val="black"/>
              </a:solidFill>
              <a:latin typeface="Arial" charset="0"/>
              <a:ea typeface="ＭＳ Ｐゴシック" charset="0"/>
            </a:endParaRPr>
          </a:p>
        </p:txBody>
      </p:sp>
      <p:sp>
        <p:nvSpPr>
          <p:cNvPr id="17437" name="Line 26"/>
          <p:cNvSpPr>
            <a:spLocks noChangeShapeType="1"/>
          </p:cNvSpPr>
          <p:nvPr/>
        </p:nvSpPr>
        <p:spPr bwMode="auto">
          <a:xfrm flipV="1">
            <a:off x="3262313" y="3055938"/>
            <a:ext cx="430212" cy="85725"/>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lstStyle/>
          <a:p>
            <a:pPr defTabSz="914400" fontAlgn="base">
              <a:spcBef>
                <a:spcPct val="0"/>
              </a:spcBef>
              <a:spcAft>
                <a:spcPct val="0"/>
              </a:spcAft>
            </a:pPr>
            <a:endParaRPr lang="it-IT">
              <a:solidFill>
                <a:prstClr val="black"/>
              </a:solidFill>
              <a:latin typeface="Arial" charset="0"/>
              <a:ea typeface="ＭＳ Ｐゴシック" charset="0"/>
            </a:endParaRPr>
          </a:p>
        </p:txBody>
      </p:sp>
      <p:sp>
        <p:nvSpPr>
          <p:cNvPr id="17438" name="Text Box 27"/>
          <p:cNvSpPr txBox="1">
            <a:spLocks noChangeArrowheads="1"/>
          </p:cNvSpPr>
          <p:nvPr/>
        </p:nvSpPr>
        <p:spPr bwMode="auto">
          <a:xfrm>
            <a:off x="893763" y="4983163"/>
            <a:ext cx="1757362" cy="339725"/>
          </a:xfrm>
          <a:prstGeom prst="rect">
            <a:avLst/>
          </a:prstGeom>
          <a:noFill/>
          <a:ln w="12700">
            <a:solidFill>
              <a:srgbClr val="0000CC"/>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914400" eaLnBrk="1" fontAlgn="base" hangingPunct="1">
              <a:spcBef>
                <a:spcPct val="0"/>
              </a:spcBef>
              <a:spcAft>
                <a:spcPct val="0"/>
              </a:spcAft>
            </a:pPr>
            <a:r>
              <a:rPr lang="it-IT" sz="1600" b="1" dirty="0">
                <a:solidFill>
                  <a:srgbClr val="0070C0"/>
                </a:solidFill>
                <a:cs typeface="Arial" charset="0"/>
              </a:rPr>
              <a:t>SU lunga durata</a:t>
            </a:r>
          </a:p>
        </p:txBody>
      </p:sp>
      <p:sp>
        <p:nvSpPr>
          <p:cNvPr id="17439" name="Text Box 28"/>
          <p:cNvSpPr txBox="1">
            <a:spLocks noChangeArrowheads="1"/>
          </p:cNvSpPr>
          <p:nvPr/>
        </p:nvSpPr>
        <p:spPr bwMode="auto">
          <a:xfrm>
            <a:off x="1582738" y="5456238"/>
            <a:ext cx="1346844" cy="338554"/>
          </a:xfrm>
          <a:prstGeom prst="rect">
            <a:avLst/>
          </a:prstGeom>
          <a:noFill/>
          <a:ln w="22225">
            <a:solidFill>
              <a:srgbClr val="0000CC"/>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914400" eaLnBrk="1" fontAlgn="base" hangingPunct="1">
              <a:spcBef>
                <a:spcPct val="0"/>
              </a:spcBef>
              <a:spcAft>
                <a:spcPct val="0"/>
              </a:spcAft>
            </a:pPr>
            <a:r>
              <a:rPr lang="it-IT" sz="1600" b="1" dirty="0" smtClean="0">
                <a:solidFill>
                  <a:srgbClr val="0070C0"/>
                </a:solidFill>
                <a:cs typeface="Arial" charset="0"/>
              </a:rPr>
              <a:t>Repaglinide</a:t>
            </a:r>
            <a:endParaRPr lang="it-IT" sz="1600" b="1" dirty="0">
              <a:solidFill>
                <a:srgbClr val="0070C0"/>
              </a:solidFill>
              <a:cs typeface="Arial" charset="0"/>
            </a:endParaRPr>
          </a:p>
        </p:txBody>
      </p:sp>
      <p:sp>
        <p:nvSpPr>
          <p:cNvPr id="17440" name="Oval 29"/>
          <p:cNvSpPr>
            <a:spLocks noChangeArrowheads="1"/>
          </p:cNvSpPr>
          <p:nvPr/>
        </p:nvSpPr>
        <p:spPr bwMode="auto">
          <a:xfrm>
            <a:off x="6910388" y="3852863"/>
            <a:ext cx="93662" cy="95250"/>
          </a:xfrm>
          <a:prstGeom prst="ellipse">
            <a:avLst/>
          </a:prstGeom>
          <a:solidFill>
            <a:srgbClr val="FF9900"/>
          </a:solidFill>
          <a:ln w="12700">
            <a:solidFill>
              <a:schemeClr val="tx1"/>
            </a:solidFill>
            <a:round/>
            <a:headEnd type="none" w="sm" len="sm"/>
            <a:tailEnd type="none" w="sm" len="sm"/>
          </a:ln>
        </p:spPr>
        <p:txBody>
          <a:bodyPr wrap="none" anchor="ctr"/>
          <a:lstStyle/>
          <a:p>
            <a:pPr defTabSz="914400" fontAlgn="base">
              <a:spcBef>
                <a:spcPct val="0"/>
              </a:spcBef>
              <a:spcAft>
                <a:spcPct val="0"/>
              </a:spcAft>
            </a:pPr>
            <a:endParaRPr lang="es-ES" sz="1600" b="1">
              <a:solidFill>
                <a:srgbClr val="FFFFFF"/>
              </a:solidFill>
              <a:latin typeface="Arial" charset="0"/>
              <a:ea typeface="ＭＳ Ｐゴシック" charset="0"/>
              <a:cs typeface="Arial" charset="0"/>
            </a:endParaRPr>
          </a:p>
        </p:txBody>
      </p:sp>
      <p:sp>
        <p:nvSpPr>
          <p:cNvPr id="17441" name="Oval 30"/>
          <p:cNvSpPr>
            <a:spLocks noChangeArrowheads="1"/>
          </p:cNvSpPr>
          <p:nvPr/>
        </p:nvSpPr>
        <p:spPr bwMode="auto">
          <a:xfrm>
            <a:off x="6891338" y="3929063"/>
            <a:ext cx="95250" cy="95250"/>
          </a:xfrm>
          <a:prstGeom prst="ellipse">
            <a:avLst/>
          </a:prstGeom>
          <a:solidFill>
            <a:srgbClr val="FF9900"/>
          </a:solidFill>
          <a:ln w="12700">
            <a:solidFill>
              <a:schemeClr val="tx1"/>
            </a:solidFill>
            <a:round/>
            <a:headEnd type="none" w="sm" len="sm"/>
            <a:tailEnd type="none" w="sm" len="sm"/>
          </a:ln>
        </p:spPr>
        <p:txBody>
          <a:bodyPr wrap="none" anchor="ctr"/>
          <a:lstStyle/>
          <a:p>
            <a:pPr defTabSz="914400" fontAlgn="base">
              <a:spcBef>
                <a:spcPct val="0"/>
              </a:spcBef>
              <a:spcAft>
                <a:spcPct val="0"/>
              </a:spcAft>
            </a:pPr>
            <a:endParaRPr lang="es-ES" sz="1600" b="1">
              <a:solidFill>
                <a:srgbClr val="FFFFFF"/>
              </a:solidFill>
              <a:latin typeface="Arial" charset="0"/>
              <a:ea typeface="ＭＳ Ｐゴシック" charset="0"/>
              <a:cs typeface="Arial" charset="0"/>
            </a:endParaRPr>
          </a:p>
        </p:txBody>
      </p:sp>
      <p:sp>
        <p:nvSpPr>
          <p:cNvPr id="17442" name="Oval 31"/>
          <p:cNvSpPr>
            <a:spLocks noChangeArrowheads="1"/>
          </p:cNvSpPr>
          <p:nvPr/>
        </p:nvSpPr>
        <p:spPr bwMode="auto">
          <a:xfrm>
            <a:off x="6986588" y="3919538"/>
            <a:ext cx="95250" cy="95250"/>
          </a:xfrm>
          <a:prstGeom prst="ellipse">
            <a:avLst/>
          </a:prstGeom>
          <a:solidFill>
            <a:srgbClr val="FF9900"/>
          </a:solidFill>
          <a:ln w="12700">
            <a:solidFill>
              <a:schemeClr val="tx1"/>
            </a:solidFill>
            <a:round/>
            <a:headEnd type="none" w="sm" len="sm"/>
            <a:tailEnd type="none" w="sm" len="sm"/>
          </a:ln>
        </p:spPr>
        <p:txBody>
          <a:bodyPr wrap="none" anchor="ctr"/>
          <a:lstStyle/>
          <a:p>
            <a:pPr defTabSz="914400" fontAlgn="base">
              <a:spcBef>
                <a:spcPct val="0"/>
              </a:spcBef>
              <a:spcAft>
                <a:spcPct val="0"/>
              </a:spcAft>
            </a:pPr>
            <a:endParaRPr lang="es-ES" sz="1600" b="1">
              <a:solidFill>
                <a:srgbClr val="FFFFFF"/>
              </a:solidFill>
              <a:latin typeface="Arial" charset="0"/>
              <a:ea typeface="ＭＳ Ｐゴシック" charset="0"/>
              <a:cs typeface="Arial" charset="0"/>
            </a:endParaRPr>
          </a:p>
        </p:txBody>
      </p:sp>
      <p:sp>
        <p:nvSpPr>
          <p:cNvPr id="17443" name="Oval 32"/>
          <p:cNvSpPr>
            <a:spLocks noChangeArrowheads="1"/>
          </p:cNvSpPr>
          <p:nvPr/>
        </p:nvSpPr>
        <p:spPr bwMode="auto">
          <a:xfrm>
            <a:off x="6956425" y="3848100"/>
            <a:ext cx="95250" cy="93663"/>
          </a:xfrm>
          <a:prstGeom prst="ellipse">
            <a:avLst/>
          </a:prstGeom>
          <a:solidFill>
            <a:srgbClr val="FF9900"/>
          </a:solidFill>
          <a:ln w="12700">
            <a:solidFill>
              <a:schemeClr val="tx1"/>
            </a:solidFill>
            <a:round/>
            <a:headEnd type="none" w="sm" len="sm"/>
            <a:tailEnd type="none" w="sm" len="sm"/>
          </a:ln>
        </p:spPr>
        <p:txBody>
          <a:bodyPr wrap="none" anchor="ctr"/>
          <a:lstStyle/>
          <a:p>
            <a:pPr defTabSz="914400" fontAlgn="base">
              <a:spcBef>
                <a:spcPct val="0"/>
              </a:spcBef>
              <a:spcAft>
                <a:spcPct val="0"/>
              </a:spcAft>
            </a:pPr>
            <a:endParaRPr lang="es-ES" sz="1600" b="1">
              <a:solidFill>
                <a:srgbClr val="FFFFFF"/>
              </a:solidFill>
              <a:latin typeface="Arial" charset="0"/>
              <a:ea typeface="ＭＳ Ｐゴシック" charset="0"/>
              <a:cs typeface="Arial" charset="0"/>
            </a:endParaRPr>
          </a:p>
        </p:txBody>
      </p:sp>
      <p:sp>
        <p:nvSpPr>
          <p:cNvPr id="17444" name="Oval 33"/>
          <p:cNvSpPr>
            <a:spLocks noChangeArrowheads="1"/>
          </p:cNvSpPr>
          <p:nvPr/>
        </p:nvSpPr>
        <p:spPr bwMode="auto">
          <a:xfrm>
            <a:off x="6946900" y="3997325"/>
            <a:ext cx="95250" cy="93663"/>
          </a:xfrm>
          <a:prstGeom prst="ellipse">
            <a:avLst/>
          </a:prstGeom>
          <a:solidFill>
            <a:srgbClr val="FF9900"/>
          </a:solidFill>
          <a:ln w="12700">
            <a:solidFill>
              <a:schemeClr val="tx1"/>
            </a:solidFill>
            <a:round/>
            <a:headEnd type="none" w="sm" len="sm"/>
            <a:tailEnd type="none" w="sm" len="sm"/>
          </a:ln>
        </p:spPr>
        <p:txBody>
          <a:bodyPr wrap="none" anchor="ctr"/>
          <a:lstStyle/>
          <a:p>
            <a:pPr defTabSz="914400" fontAlgn="base">
              <a:spcBef>
                <a:spcPct val="0"/>
              </a:spcBef>
              <a:spcAft>
                <a:spcPct val="0"/>
              </a:spcAft>
            </a:pPr>
            <a:endParaRPr lang="es-ES" sz="1600" b="1">
              <a:solidFill>
                <a:srgbClr val="FFFFFF"/>
              </a:solidFill>
              <a:latin typeface="Arial" charset="0"/>
              <a:ea typeface="ＭＳ Ｐゴシック" charset="0"/>
              <a:cs typeface="Arial" charset="0"/>
            </a:endParaRPr>
          </a:p>
        </p:txBody>
      </p:sp>
      <p:sp>
        <p:nvSpPr>
          <p:cNvPr id="17445" name="Oval 34"/>
          <p:cNvSpPr>
            <a:spLocks noChangeArrowheads="1"/>
          </p:cNvSpPr>
          <p:nvPr/>
        </p:nvSpPr>
        <p:spPr bwMode="auto">
          <a:xfrm>
            <a:off x="7086600" y="3851275"/>
            <a:ext cx="95250" cy="95250"/>
          </a:xfrm>
          <a:prstGeom prst="ellipse">
            <a:avLst/>
          </a:prstGeom>
          <a:solidFill>
            <a:srgbClr val="FF9900"/>
          </a:solidFill>
          <a:ln w="12700">
            <a:solidFill>
              <a:schemeClr val="tx1"/>
            </a:solidFill>
            <a:round/>
            <a:headEnd type="none" w="sm" len="sm"/>
            <a:tailEnd type="none" w="sm" len="sm"/>
          </a:ln>
        </p:spPr>
        <p:txBody>
          <a:bodyPr wrap="none" anchor="ctr"/>
          <a:lstStyle/>
          <a:p>
            <a:pPr defTabSz="914400" fontAlgn="base">
              <a:spcBef>
                <a:spcPct val="0"/>
              </a:spcBef>
              <a:spcAft>
                <a:spcPct val="0"/>
              </a:spcAft>
            </a:pPr>
            <a:endParaRPr lang="es-ES" sz="1600" b="1">
              <a:solidFill>
                <a:srgbClr val="FFFFFF"/>
              </a:solidFill>
              <a:latin typeface="Arial" charset="0"/>
              <a:ea typeface="ＭＳ Ｐゴシック" charset="0"/>
              <a:cs typeface="Arial" charset="0"/>
            </a:endParaRPr>
          </a:p>
        </p:txBody>
      </p:sp>
      <p:sp>
        <p:nvSpPr>
          <p:cNvPr id="17446" name="Oval 35"/>
          <p:cNvSpPr>
            <a:spLocks noChangeArrowheads="1"/>
          </p:cNvSpPr>
          <p:nvPr/>
        </p:nvSpPr>
        <p:spPr bwMode="auto">
          <a:xfrm>
            <a:off x="7013575" y="3948113"/>
            <a:ext cx="95250" cy="93662"/>
          </a:xfrm>
          <a:prstGeom prst="ellipse">
            <a:avLst/>
          </a:prstGeom>
          <a:solidFill>
            <a:srgbClr val="FF9900"/>
          </a:solidFill>
          <a:ln w="12700">
            <a:solidFill>
              <a:schemeClr val="tx1"/>
            </a:solidFill>
            <a:round/>
            <a:headEnd type="none" w="sm" len="sm"/>
            <a:tailEnd type="none" w="sm" len="sm"/>
          </a:ln>
        </p:spPr>
        <p:txBody>
          <a:bodyPr wrap="none" anchor="ctr"/>
          <a:lstStyle/>
          <a:p>
            <a:pPr defTabSz="914400" fontAlgn="base">
              <a:spcBef>
                <a:spcPct val="0"/>
              </a:spcBef>
              <a:spcAft>
                <a:spcPct val="0"/>
              </a:spcAft>
            </a:pPr>
            <a:endParaRPr lang="es-ES" sz="1600" b="1">
              <a:solidFill>
                <a:srgbClr val="FFFFFF"/>
              </a:solidFill>
              <a:latin typeface="Arial" charset="0"/>
              <a:ea typeface="ＭＳ Ｐゴシック" charset="0"/>
              <a:cs typeface="Arial" charset="0"/>
            </a:endParaRPr>
          </a:p>
        </p:txBody>
      </p:sp>
      <p:sp>
        <p:nvSpPr>
          <p:cNvPr id="17447" name="Oval 36"/>
          <p:cNvSpPr>
            <a:spLocks noChangeArrowheads="1"/>
          </p:cNvSpPr>
          <p:nvPr/>
        </p:nvSpPr>
        <p:spPr bwMode="auto">
          <a:xfrm>
            <a:off x="7070725" y="4002088"/>
            <a:ext cx="92075" cy="95250"/>
          </a:xfrm>
          <a:prstGeom prst="ellipse">
            <a:avLst/>
          </a:prstGeom>
          <a:solidFill>
            <a:srgbClr val="FF9900"/>
          </a:solidFill>
          <a:ln w="12700">
            <a:solidFill>
              <a:schemeClr val="tx1"/>
            </a:solidFill>
            <a:round/>
            <a:headEnd type="none" w="sm" len="sm"/>
            <a:tailEnd type="none" w="sm" len="sm"/>
          </a:ln>
        </p:spPr>
        <p:txBody>
          <a:bodyPr wrap="none" anchor="ctr"/>
          <a:lstStyle/>
          <a:p>
            <a:pPr defTabSz="914400" fontAlgn="base">
              <a:spcBef>
                <a:spcPct val="0"/>
              </a:spcBef>
              <a:spcAft>
                <a:spcPct val="0"/>
              </a:spcAft>
            </a:pPr>
            <a:endParaRPr lang="es-ES" sz="1600" b="1">
              <a:solidFill>
                <a:srgbClr val="FFFFFF"/>
              </a:solidFill>
              <a:latin typeface="Arial" charset="0"/>
              <a:ea typeface="ＭＳ Ｐゴシック" charset="0"/>
              <a:cs typeface="Arial" charset="0"/>
            </a:endParaRPr>
          </a:p>
        </p:txBody>
      </p:sp>
      <p:sp>
        <p:nvSpPr>
          <p:cNvPr id="17448" name="Oval 37"/>
          <p:cNvSpPr>
            <a:spLocks noChangeArrowheads="1"/>
          </p:cNvSpPr>
          <p:nvPr/>
        </p:nvSpPr>
        <p:spPr bwMode="auto">
          <a:xfrm>
            <a:off x="7104063" y="3973513"/>
            <a:ext cx="93662" cy="93662"/>
          </a:xfrm>
          <a:prstGeom prst="ellipse">
            <a:avLst/>
          </a:prstGeom>
          <a:solidFill>
            <a:srgbClr val="FF9900"/>
          </a:solidFill>
          <a:ln w="12700">
            <a:solidFill>
              <a:schemeClr val="tx1"/>
            </a:solidFill>
            <a:round/>
            <a:headEnd type="none" w="sm" len="sm"/>
            <a:tailEnd type="none" w="sm" len="sm"/>
          </a:ln>
        </p:spPr>
        <p:txBody>
          <a:bodyPr wrap="none" anchor="ctr"/>
          <a:lstStyle/>
          <a:p>
            <a:pPr defTabSz="914400" fontAlgn="base">
              <a:spcBef>
                <a:spcPct val="0"/>
              </a:spcBef>
              <a:spcAft>
                <a:spcPct val="0"/>
              </a:spcAft>
            </a:pPr>
            <a:endParaRPr lang="es-ES" sz="1600" b="1">
              <a:solidFill>
                <a:srgbClr val="FFFFFF"/>
              </a:solidFill>
              <a:latin typeface="Arial" charset="0"/>
              <a:ea typeface="ＭＳ Ｐゴシック" charset="0"/>
              <a:cs typeface="Arial" charset="0"/>
            </a:endParaRPr>
          </a:p>
        </p:txBody>
      </p:sp>
      <p:sp>
        <p:nvSpPr>
          <p:cNvPr id="17449" name="Oval 38"/>
          <p:cNvSpPr>
            <a:spLocks noChangeArrowheads="1"/>
          </p:cNvSpPr>
          <p:nvPr/>
        </p:nvSpPr>
        <p:spPr bwMode="auto">
          <a:xfrm>
            <a:off x="6988175" y="4078288"/>
            <a:ext cx="95250" cy="95250"/>
          </a:xfrm>
          <a:prstGeom prst="ellipse">
            <a:avLst/>
          </a:prstGeom>
          <a:solidFill>
            <a:srgbClr val="FF9900"/>
          </a:solidFill>
          <a:ln w="12700">
            <a:solidFill>
              <a:schemeClr val="tx1"/>
            </a:solidFill>
            <a:round/>
            <a:headEnd type="none" w="sm" len="sm"/>
            <a:tailEnd type="none" w="sm" len="sm"/>
          </a:ln>
        </p:spPr>
        <p:txBody>
          <a:bodyPr wrap="none" anchor="ctr"/>
          <a:lstStyle/>
          <a:p>
            <a:pPr defTabSz="914400" fontAlgn="base">
              <a:spcBef>
                <a:spcPct val="0"/>
              </a:spcBef>
              <a:spcAft>
                <a:spcPct val="0"/>
              </a:spcAft>
            </a:pPr>
            <a:endParaRPr lang="es-ES" sz="1600" b="1">
              <a:solidFill>
                <a:srgbClr val="FFFFFF"/>
              </a:solidFill>
              <a:latin typeface="Arial" charset="0"/>
              <a:ea typeface="ＭＳ Ｐゴシック" charset="0"/>
              <a:cs typeface="Arial" charset="0"/>
            </a:endParaRPr>
          </a:p>
        </p:txBody>
      </p:sp>
      <p:sp>
        <p:nvSpPr>
          <p:cNvPr id="17450" name="Oval 39"/>
          <p:cNvSpPr>
            <a:spLocks noChangeArrowheads="1"/>
          </p:cNvSpPr>
          <p:nvPr/>
        </p:nvSpPr>
        <p:spPr bwMode="auto">
          <a:xfrm>
            <a:off x="7011988" y="3829050"/>
            <a:ext cx="95250" cy="93663"/>
          </a:xfrm>
          <a:prstGeom prst="ellipse">
            <a:avLst/>
          </a:prstGeom>
          <a:solidFill>
            <a:srgbClr val="FF9900"/>
          </a:solidFill>
          <a:ln w="12700">
            <a:solidFill>
              <a:schemeClr val="tx1"/>
            </a:solidFill>
            <a:round/>
            <a:headEnd type="none" w="sm" len="sm"/>
            <a:tailEnd type="none" w="sm" len="sm"/>
          </a:ln>
        </p:spPr>
        <p:txBody>
          <a:bodyPr wrap="none" anchor="ctr"/>
          <a:lstStyle/>
          <a:p>
            <a:pPr defTabSz="914400" fontAlgn="base">
              <a:spcBef>
                <a:spcPct val="0"/>
              </a:spcBef>
              <a:spcAft>
                <a:spcPct val="0"/>
              </a:spcAft>
            </a:pPr>
            <a:endParaRPr lang="es-ES" sz="1600" b="1">
              <a:solidFill>
                <a:srgbClr val="FFFFFF"/>
              </a:solidFill>
              <a:latin typeface="Arial" charset="0"/>
              <a:ea typeface="ＭＳ Ｐゴシック" charset="0"/>
              <a:cs typeface="Arial" charset="0"/>
            </a:endParaRPr>
          </a:p>
        </p:txBody>
      </p:sp>
      <p:sp>
        <p:nvSpPr>
          <p:cNvPr id="17451" name="Oval 40"/>
          <p:cNvSpPr>
            <a:spLocks noChangeArrowheads="1"/>
          </p:cNvSpPr>
          <p:nvPr/>
        </p:nvSpPr>
        <p:spPr bwMode="auto">
          <a:xfrm>
            <a:off x="7075488" y="4114800"/>
            <a:ext cx="95250" cy="93663"/>
          </a:xfrm>
          <a:prstGeom prst="ellipse">
            <a:avLst/>
          </a:prstGeom>
          <a:solidFill>
            <a:srgbClr val="FF9900"/>
          </a:solidFill>
          <a:ln w="12700">
            <a:solidFill>
              <a:schemeClr val="tx1"/>
            </a:solidFill>
            <a:round/>
            <a:headEnd type="none" w="sm" len="sm"/>
            <a:tailEnd type="none" w="sm" len="sm"/>
          </a:ln>
        </p:spPr>
        <p:txBody>
          <a:bodyPr wrap="none" anchor="ctr"/>
          <a:lstStyle/>
          <a:p>
            <a:pPr defTabSz="914400" fontAlgn="base">
              <a:spcBef>
                <a:spcPct val="0"/>
              </a:spcBef>
              <a:spcAft>
                <a:spcPct val="0"/>
              </a:spcAft>
            </a:pPr>
            <a:endParaRPr lang="es-ES" sz="1600" b="1">
              <a:solidFill>
                <a:srgbClr val="FFFFFF"/>
              </a:solidFill>
              <a:latin typeface="Arial" charset="0"/>
              <a:ea typeface="ＭＳ Ｐゴシック" charset="0"/>
              <a:cs typeface="Arial" charset="0"/>
            </a:endParaRPr>
          </a:p>
        </p:txBody>
      </p:sp>
      <p:sp>
        <p:nvSpPr>
          <p:cNvPr id="17452" name="Rectangle 41"/>
          <p:cNvSpPr>
            <a:spLocks noChangeArrowheads="1"/>
          </p:cNvSpPr>
          <p:nvPr/>
        </p:nvSpPr>
        <p:spPr bwMode="auto">
          <a:xfrm>
            <a:off x="7119938" y="4171950"/>
            <a:ext cx="140652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312" tIns="42862" rIns="87312" bIns="42862" anchor="b">
            <a:spAutoFit/>
          </a:bodyPr>
          <a:lstStyle/>
          <a:p>
            <a:pPr algn="ctr" defTabSz="855663" fontAlgn="base">
              <a:spcBef>
                <a:spcPct val="0"/>
              </a:spcBef>
              <a:spcAft>
                <a:spcPct val="0"/>
              </a:spcAft>
            </a:pPr>
            <a:r>
              <a:rPr lang="it-IT" sz="1600" b="1">
                <a:solidFill>
                  <a:srgbClr val="FF0000"/>
                </a:solidFill>
                <a:latin typeface="Arial" charset="0"/>
                <a:ea typeface="ＭＳ Ｐゴシック" charset="0"/>
                <a:cs typeface="Arial" charset="0"/>
              </a:rPr>
              <a:t>adipociti </a:t>
            </a:r>
          </a:p>
        </p:txBody>
      </p:sp>
      <p:sp>
        <p:nvSpPr>
          <p:cNvPr id="17453" name="Text Box 42"/>
          <p:cNvSpPr txBox="1">
            <a:spLocks noChangeArrowheads="1"/>
          </p:cNvSpPr>
          <p:nvPr/>
        </p:nvSpPr>
        <p:spPr bwMode="auto">
          <a:xfrm>
            <a:off x="7412038" y="3475038"/>
            <a:ext cx="582612" cy="338137"/>
          </a:xfrm>
          <a:prstGeom prst="rect">
            <a:avLst/>
          </a:prstGeom>
          <a:noFill/>
          <a:ln w="12700">
            <a:solidFill>
              <a:srgbClr val="0000CC"/>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914400" eaLnBrk="1" fontAlgn="base" hangingPunct="1">
              <a:spcBef>
                <a:spcPct val="0"/>
              </a:spcBef>
              <a:spcAft>
                <a:spcPct val="0"/>
              </a:spcAft>
            </a:pPr>
            <a:r>
              <a:rPr lang="it-IT" sz="1600" b="1" dirty="0">
                <a:solidFill>
                  <a:srgbClr val="0070C0"/>
                </a:solidFill>
                <a:cs typeface="Arial" charset="0"/>
              </a:rPr>
              <a:t>TZD</a:t>
            </a:r>
          </a:p>
        </p:txBody>
      </p:sp>
      <p:sp>
        <p:nvSpPr>
          <p:cNvPr id="17454" name="Line 43"/>
          <p:cNvSpPr>
            <a:spLocks noChangeShapeType="1"/>
          </p:cNvSpPr>
          <p:nvPr/>
        </p:nvSpPr>
        <p:spPr bwMode="auto">
          <a:xfrm flipH="1" flipV="1">
            <a:off x="7067550" y="3225800"/>
            <a:ext cx="504825" cy="284163"/>
          </a:xfrm>
          <a:prstGeom prst="line">
            <a:avLst/>
          </a:prstGeom>
          <a:noFill/>
          <a:ln w="28575">
            <a:solidFill>
              <a:schemeClr val="tx1"/>
            </a:solidFill>
            <a:round/>
            <a:headEnd type="none" w="sm" len="sm"/>
            <a:tailEnd type="stealth" w="med" len="med"/>
          </a:ln>
          <a:extLst>
            <a:ext uri="{909E8E84-426E-40DD-AFC4-6F175D3DCCD1}">
              <a14:hiddenFill xmlns:a14="http://schemas.microsoft.com/office/drawing/2010/main">
                <a:noFill/>
              </a14:hiddenFill>
            </a:ext>
          </a:extLst>
        </p:spPr>
        <p:txBody>
          <a:bodyPr wrap="none"/>
          <a:lstStyle/>
          <a:p>
            <a:pPr defTabSz="914400" fontAlgn="base">
              <a:spcBef>
                <a:spcPct val="0"/>
              </a:spcBef>
              <a:spcAft>
                <a:spcPct val="0"/>
              </a:spcAft>
            </a:pPr>
            <a:endParaRPr lang="it-IT">
              <a:solidFill>
                <a:prstClr val="black"/>
              </a:solidFill>
              <a:latin typeface="Arial" charset="0"/>
              <a:ea typeface="ＭＳ Ｐゴシック" charset="0"/>
            </a:endParaRPr>
          </a:p>
        </p:txBody>
      </p:sp>
      <p:sp>
        <p:nvSpPr>
          <p:cNvPr id="17455" name="Line 44"/>
          <p:cNvSpPr>
            <a:spLocks noChangeShapeType="1"/>
          </p:cNvSpPr>
          <p:nvPr/>
        </p:nvSpPr>
        <p:spPr bwMode="auto">
          <a:xfrm flipH="1">
            <a:off x="7310438" y="3856038"/>
            <a:ext cx="347662" cy="76200"/>
          </a:xfrm>
          <a:prstGeom prst="line">
            <a:avLst/>
          </a:prstGeom>
          <a:noFill/>
          <a:ln w="28575">
            <a:solidFill>
              <a:schemeClr val="tx1"/>
            </a:solidFill>
            <a:round/>
            <a:headEnd type="none" w="sm" len="sm"/>
            <a:tailEnd type="stealth" w="med" len="med"/>
          </a:ln>
          <a:extLst>
            <a:ext uri="{909E8E84-426E-40DD-AFC4-6F175D3DCCD1}">
              <a14:hiddenFill xmlns:a14="http://schemas.microsoft.com/office/drawing/2010/main">
                <a:noFill/>
              </a14:hiddenFill>
            </a:ext>
          </a:extLst>
        </p:spPr>
        <p:txBody>
          <a:bodyPr wrap="none"/>
          <a:lstStyle/>
          <a:p>
            <a:pPr defTabSz="914400" fontAlgn="base">
              <a:spcBef>
                <a:spcPct val="0"/>
              </a:spcBef>
              <a:spcAft>
                <a:spcPct val="0"/>
              </a:spcAft>
            </a:pPr>
            <a:endParaRPr lang="it-IT">
              <a:solidFill>
                <a:prstClr val="black"/>
              </a:solidFill>
              <a:latin typeface="Arial" charset="0"/>
              <a:ea typeface="ＭＳ Ｐゴシック" charset="0"/>
            </a:endParaRPr>
          </a:p>
        </p:txBody>
      </p:sp>
      <p:sp>
        <p:nvSpPr>
          <p:cNvPr id="17456" name="Text Box 45"/>
          <p:cNvSpPr txBox="1">
            <a:spLocks noChangeArrowheads="1"/>
          </p:cNvSpPr>
          <p:nvPr/>
        </p:nvSpPr>
        <p:spPr bwMode="auto">
          <a:xfrm>
            <a:off x="969963" y="3233738"/>
            <a:ext cx="582612" cy="338137"/>
          </a:xfrm>
          <a:prstGeom prst="rect">
            <a:avLst/>
          </a:prstGeom>
          <a:noFill/>
          <a:ln w="22225">
            <a:solidFill>
              <a:schemeClr val="hlink"/>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914400" eaLnBrk="1" fontAlgn="base" hangingPunct="1">
              <a:spcBef>
                <a:spcPct val="0"/>
              </a:spcBef>
              <a:spcAft>
                <a:spcPct val="0"/>
              </a:spcAft>
            </a:pPr>
            <a:r>
              <a:rPr lang="it-IT" sz="1600" b="1">
                <a:solidFill>
                  <a:srgbClr val="0070C0"/>
                </a:solidFill>
                <a:cs typeface="Arial" charset="0"/>
              </a:rPr>
              <a:t>TZD</a:t>
            </a:r>
          </a:p>
        </p:txBody>
      </p:sp>
      <p:sp>
        <p:nvSpPr>
          <p:cNvPr id="17457" name="Line 46"/>
          <p:cNvSpPr>
            <a:spLocks noChangeShapeType="1"/>
          </p:cNvSpPr>
          <p:nvPr/>
        </p:nvSpPr>
        <p:spPr bwMode="auto">
          <a:xfrm>
            <a:off x="1595438" y="3448050"/>
            <a:ext cx="261937" cy="261938"/>
          </a:xfrm>
          <a:prstGeom prst="line">
            <a:avLst/>
          </a:prstGeom>
          <a:noFill/>
          <a:ln w="38100">
            <a:solidFill>
              <a:schemeClr val="tx1"/>
            </a:solidFill>
            <a:round/>
            <a:headEnd type="none" w="sm" len="sm"/>
            <a:tailEnd type="stealth" w="med" len="med"/>
          </a:ln>
          <a:extLst>
            <a:ext uri="{909E8E84-426E-40DD-AFC4-6F175D3DCCD1}">
              <a14:hiddenFill xmlns:a14="http://schemas.microsoft.com/office/drawing/2010/main">
                <a:noFill/>
              </a14:hiddenFill>
            </a:ext>
          </a:extLst>
        </p:spPr>
        <p:txBody>
          <a:bodyPr wrap="none"/>
          <a:lstStyle/>
          <a:p>
            <a:pPr defTabSz="914400" fontAlgn="base">
              <a:spcBef>
                <a:spcPct val="0"/>
              </a:spcBef>
              <a:spcAft>
                <a:spcPct val="0"/>
              </a:spcAft>
            </a:pPr>
            <a:endParaRPr lang="it-IT">
              <a:solidFill>
                <a:prstClr val="black"/>
              </a:solidFill>
              <a:latin typeface="Arial" charset="0"/>
              <a:ea typeface="ＭＳ Ｐゴシック" charset="0"/>
            </a:endParaRPr>
          </a:p>
        </p:txBody>
      </p:sp>
      <p:sp>
        <p:nvSpPr>
          <p:cNvPr id="17458" name="Line 47"/>
          <p:cNvSpPr>
            <a:spLocks noChangeShapeType="1"/>
          </p:cNvSpPr>
          <p:nvPr/>
        </p:nvSpPr>
        <p:spPr bwMode="auto">
          <a:xfrm flipH="1">
            <a:off x="3267075" y="3489325"/>
            <a:ext cx="233363" cy="284163"/>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lstStyle/>
          <a:p>
            <a:pPr defTabSz="914400" fontAlgn="base">
              <a:spcBef>
                <a:spcPct val="0"/>
              </a:spcBef>
              <a:spcAft>
                <a:spcPct val="0"/>
              </a:spcAft>
            </a:pPr>
            <a:endParaRPr lang="it-IT">
              <a:solidFill>
                <a:prstClr val="black"/>
              </a:solidFill>
              <a:latin typeface="Arial" charset="0"/>
              <a:ea typeface="ＭＳ Ｐゴシック" charset="0"/>
            </a:endParaRPr>
          </a:p>
        </p:txBody>
      </p:sp>
      <p:sp>
        <p:nvSpPr>
          <p:cNvPr id="17459" name="Line 48"/>
          <p:cNvSpPr>
            <a:spLocks noChangeShapeType="1"/>
          </p:cNvSpPr>
          <p:nvPr/>
        </p:nvSpPr>
        <p:spPr bwMode="auto">
          <a:xfrm flipH="1">
            <a:off x="3394075" y="3548063"/>
            <a:ext cx="146050" cy="192087"/>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lstStyle/>
          <a:p>
            <a:pPr defTabSz="914400" fontAlgn="base">
              <a:spcBef>
                <a:spcPct val="0"/>
              </a:spcBef>
              <a:spcAft>
                <a:spcPct val="0"/>
              </a:spcAft>
            </a:pPr>
            <a:endParaRPr lang="it-IT">
              <a:solidFill>
                <a:prstClr val="black"/>
              </a:solidFill>
              <a:latin typeface="Arial" charset="0"/>
              <a:ea typeface="ＭＳ Ｐゴシック" charset="0"/>
            </a:endParaRPr>
          </a:p>
        </p:txBody>
      </p:sp>
      <p:sp>
        <p:nvSpPr>
          <p:cNvPr id="17460" name="Rectangle 49"/>
          <p:cNvSpPr>
            <a:spLocks noChangeArrowheads="1"/>
          </p:cNvSpPr>
          <p:nvPr/>
        </p:nvSpPr>
        <p:spPr bwMode="auto">
          <a:xfrm>
            <a:off x="1052513" y="1651000"/>
            <a:ext cx="121920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312" tIns="42862" rIns="87312" bIns="42862" anchor="b">
            <a:spAutoFit/>
          </a:bodyPr>
          <a:lstStyle/>
          <a:p>
            <a:pPr algn="ctr" defTabSz="855663" fontAlgn="base">
              <a:spcBef>
                <a:spcPct val="0"/>
              </a:spcBef>
              <a:spcAft>
                <a:spcPct val="0"/>
              </a:spcAft>
            </a:pPr>
            <a:r>
              <a:rPr lang="it-IT" sz="1600" b="1">
                <a:solidFill>
                  <a:srgbClr val="FF0000"/>
                </a:solidFill>
                <a:latin typeface="Arial" charset="0"/>
                <a:ea typeface="ＭＳ Ｐゴシック" charset="0"/>
                <a:cs typeface="Arial" charset="0"/>
              </a:rPr>
              <a:t>intestino</a:t>
            </a:r>
          </a:p>
        </p:txBody>
      </p:sp>
      <p:sp>
        <p:nvSpPr>
          <p:cNvPr id="17461" name="Oval 50"/>
          <p:cNvSpPr>
            <a:spLocks noChangeArrowheads="1"/>
          </p:cNvSpPr>
          <p:nvPr/>
        </p:nvSpPr>
        <p:spPr bwMode="auto">
          <a:xfrm rot="-3562884">
            <a:off x="1441450" y="2038350"/>
            <a:ext cx="384175" cy="511175"/>
          </a:xfrm>
          <a:prstGeom prst="ellipse">
            <a:avLst/>
          </a:prstGeom>
          <a:gradFill rotWithShape="0">
            <a:gsLst>
              <a:gs pos="0">
                <a:srgbClr val="FFCCCC"/>
              </a:gs>
              <a:gs pos="100000">
                <a:srgbClr val="765E5E"/>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s-ES" sz="1600" b="1">
              <a:solidFill>
                <a:srgbClr val="FFFFFF"/>
              </a:solidFill>
              <a:latin typeface="Arial" charset="0"/>
              <a:ea typeface="ＭＳ Ｐゴシック" charset="0"/>
              <a:cs typeface="Arial" charset="0"/>
            </a:endParaRPr>
          </a:p>
        </p:txBody>
      </p:sp>
      <p:sp>
        <p:nvSpPr>
          <p:cNvPr id="17462" name="Oval 51"/>
          <p:cNvSpPr>
            <a:spLocks noChangeArrowheads="1"/>
          </p:cNvSpPr>
          <p:nvPr/>
        </p:nvSpPr>
        <p:spPr bwMode="auto">
          <a:xfrm rot="-3562884">
            <a:off x="1617663" y="1992313"/>
            <a:ext cx="384175" cy="511175"/>
          </a:xfrm>
          <a:prstGeom prst="ellipse">
            <a:avLst/>
          </a:prstGeom>
          <a:gradFill rotWithShape="0">
            <a:gsLst>
              <a:gs pos="0">
                <a:srgbClr val="FFCCCC"/>
              </a:gs>
              <a:gs pos="100000">
                <a:srgbClr val="765E5E"/>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s-ES" sz="1600" b="1">
              <a:solidFill>
                <a:srgbClr val="FFFFFF"/>
              </a:solidFill>
              <a:latin typeface="Arial" charset="0"/>
              <a:ea typeface="ＭＳ Ｐゴシック" charset="0"/>
              <a:cs typeface="Arial" charset="0"/>
            </a:endParaRPr>
          </a:p>
        </p:txBody>
      </p:sp>
      <p:sp>
        <p:nvSpPr>
          <p:cNvPr id="17463" name="Oval 52"/>
          <p:cNvSpPr>
            <a:spLocks noChangeArrowheads="1"/>
          </p:cNvSpPr>
          <p:nvPr/>
        </p:nvSpPr>
        <p:spPr bwMode="auto">
          <a:xfrm rot="-3562884">
            <a:off x="1793875" y="1949450"/>
            <a:ext cx="384175" cy="511175"/>
          </a:xfrm>
          <a:prstGeom prst="ellipse">
            <a:avLst/>
          </a:prstGeom>
          <a:gradFill rotWithShape="0">
            <a:gsLst>
              <a:gs pos="0">
                <a:srgbClr val="FFCCCC"/>
              </a:gs>
              <a:gs pos="100000">
                <a:srgbClr val="765E5E"/>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s-ES" sz="1600" b="1">
              <a:solidFill>
                <a:srgbClr val="FFFFFF"/>
              </a:solidFill>
              <a:latin typeface="Arial" charset="0"/>
              <a:ea typeface="ＭＳ Ｐゴシック" charset="0"/>
              <a:cs typeface="Arial" charset="0"/>
            </a:endParaRPr>
          </a:p>
        </p:txBody>
      </p:sp>
      <p:sp>
        <p:nvSpPr>
          <p:cNvPr id="17464" name="Oval 53"/>
          <p:cNvSpPr>
            <a:spLocks noChangeArrowheads="1"/>
          </p:cNvSpPr>
          <p:nvPr/>
        </p:nvSpPr>
        <p:spPr bwMode="auto">
          <a:xfrm rot="-3562884">
            <a:off x="1966913" y="1903413"/>
            <a:ext cx="384175" cy="511175"/>
          </a:xfrm>
          <a:prstGeom prst="ellipse">
            <a:avLst/>
          </a:prstGeom>
          <a:gradFill rotWithShape="0">
            <a:gsLst>
              <a:gs pos="0">
                <a:srgbClr val="FFCCCC"/>
              </a:gs>
              <a:gs pos="100000">
                <a:srgbClr val="765E5E"/>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s-ES" sz="1600" b="1">
              <a:solidFill>
                <a:srgbClr val="FFFFFF"/>
              </a:solidFill>
              <a:latin typeface="Arial" charset="0"/>
              <a:ea typeface="ＭＳ Ｐゴシック" charset="0"/>
              <a:cs typeface="Arial" charset="0"/>
            </a:endParaRPr>
          </a:p>
        </p:txBody>
      </p:sp>
      <p:sp>
        <p:nvSpPr>
          <p:cNvPr id="17465" name="Oval 54"/>
          <p:cNvSpPr>
            <a:spLocks noChangeArrowheads="1"/>
          </p:cNvSpPr>
          <p:nvPr/>
        </p:nvSpPr>
        <p:spPr bwMode="auto">
          <a:xfrm rot="-3562884">
            <a:off x="2143919" y="1856581"/>
            <a:ext cx="384175" cy="512763"/>
          </a:xfrm>
          <a:prstGeom prst="ellipse">
            <a:avLst/>
          </a:prstGeom>
          <a:gradFill rotWithShape="0">
            <a:gsLst>
              <a:gs pos="0">
                <a:srgbClr val="4D4D4D"/>
              </a:gs>
              <a:gs pos="50000">
                <a:srgbClr val="242424"/>
              </a:gs>
              <a:gs pos="100000">
                <a:srgbClr val="4D4D4D"/>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s-ES" sz="1600" b="1">
              <a:solidFill>
                <a:srgbClr val="FFFFFF"/>
              </a:solidFill>
              <a:latin typeface="Arial" charset="0"/>
              <a:ea typeface="ＭＳ Ｐゴシック" charset="0"/>
              <a:cs typeface="Arial" charset="0"/>
            </a:endParaRPr>
          </a:p>
        </p:txBody>
      </p:sp>
      <p:sp>
        <p:nvSpPr>
          <p:cNvPr id="17466" name="Oval 55"/>
          <p:cNvSpPr>
            <a:spLocks noChangeArrowheads="1"/>
          </p:cNvSpPr>
          <p:nvPr/>
        </p:nvSpPr>
        <p:spPr bwMode="auto">
          <a:xfrm>
            <a:off x="7138988" y="3957638"/>
            <a:ext cx="96837" cy="93662"/>
          </a:xfrm>
          <a:prstGeom prst="ellipse">
            <a:avLst/>
          </a:prstGeom>
          <a:solidFill>
            <a:srgbClr val="FF9900"/>
          </a:solidFill>
          <a:ln w="12700">
            <a:solidFill>
              <a:schemeClr val="tx1"/>
            </a:solidFill>
            <a:round/>
            <a:headEnd type="none" w="sm" len="sm"/>
            <a:tailEnd type="none" w="sm" len="sm"/>
          </a:ln>
        </p:spPr>
        <p:txBody>
          <a:bodyPr wrap="none" anchor="ctr"/>
          <a:lstStyle/>
          <a:p>
            <a:pPr defTabSz="914400" fontAlgn="base">
              <a:spcBef>
                <a:spcPct val="0"/>
              </a:spcBef>
              <a:spcAft>
                <a:spcPct val="0"/>
              </a:spcAft>
            </a:pPr>
            <a:endParaRPr lang="es-ES" sz="1600" b="1">
              <a:solidFill>
                <a:srgbClr val="FFFFFF"/>
              </a:solidFill>
              <a:latin typeface="Arial" charset="0"/>
              <a:ea typeface="ＭＳ Ｐゴシック" charset="0"/>
              <a:cs typeface="Arial" charset="0"/>
            </a:endParaRPr>
          </a:p>
        </p:txBody>
      </p:sp>
      <p:sp>
        <p:nvSpPr>
          <p:cNvPr id="17467" name="Oval 56"/>
          <p:cNvSpPr>
            <a:spLocks noChangeArrowheads="1"/>
          </p:cNvSpPr>
          <p:nvPr/>
        </p:nvSpPr>
        <p:spPr bwMode="auto">
          <a:xfrm>
            <a:off x="7107238" y="4059238"/>
            <a:ext cx="95250" cy="95250"/>
          </a:xfrm>
          <a:prstGeom prst="ellipse">
            <a:avLst/>
          </a:prstGeom>
          <a:solidFill>
            <a:srgbClr val="FF9900"/>
          </a:solidFill>
          <a:ln w="12700">
            <a:solidFill>
              <a:schemeClr val="tx1"/>
            </a:solidFill>
            <a:round/>
            <a:headEnd type="none" w="sm" len="sm"/>
            <a:tailEnd type="none" w="sm" len="sm"/>
          </a:ln>
        </p:spPr>
        <p:txBody>
          <a:bodyPr wrap="none" anchor="ctr"/>
          <a:lstStyle/>
          <a:p>
            <a:pPr defTabSz="914400" fontAlgn="base">
              <a:spcBef>
                <a:spcPct val="0"/>
              </a:spcBef>
              <a:spcAft>
                <a:spcPct val="0"/>
              </a:spcAft>
            </a:pPr>
            <a:endParaRPr lang="es-ES" sz="1600" b="1">
              <a:solidFill>
                <a:srgbClr val="FFFFFF"/>
              </a:solidFill>
              <a:latin typeface="Arial" charset="0"/>
              <a:ea typeface="ＭＳ Ｐゴシック" charset="0"/>
              <a:cs typeface="Arial" charset="0"/>
            </a:endParaRPr>
          </a:p>
        </p:txBody>
      </p:sp>
      <p:sp>
        <p:nvSpPr>
          <p:cNvPr id="17468" name="Oval 57"/>
          <p:cNvSpPr>
            <a:spLocks noChangeArrowheads="1"/>
          </p:cNvSpPr>
          <p:nvPr/>
        </p:nvSpPr>
        <p:spPr bwMode="auto">
          <a:xfrm>
            <a:off x="7170738" y="4059238"/>
            <a:ext cx="95250" cy="95250"/>
          </a:xfrm>
          <a:prstGeom prst="ellipse">
            <a:avLst/>
          </a:prstGeom>
          <a:solidFill>
            <a:srgbClr val="FF9900"/>
          </a:solidFill>
          <a:ln w="12700">
            <a:solidFill>
              <a:schemeClr val="tx1"/>
            </a:solidFill>
            <a:round/>
            <a:headEnd type="none" w="sm" len="sm"/>
            <a:tailEnd type="none" w="sm" len="sm"/>
          </a:ln>
        </p:spPr>
        <p:txBody>
          <a:bodyPr wrap="none" anchor="ctr"/>
          <a:lstStyle/>
          <a:p>
            <a:pPr defTabSz="914400" fontAlgn="base">
              <a:spcBef>
                <a:spcPct val="0"/>
              </a:spcBef>
              <a:spcAft>
                <a:spcPct val="0"/>
              </a:spcAft>
            </a:pPr>
            <a:endParaRPr lang="es-ES" sz="1600" b="1">
              <a:solidFill>
                <a:srgbClr val="FFFFFF"/>
              </a:solidFill>
              <a:latin typeface="Arial" charset="0"/>
              <a:ea typeface="ＭＳ Ｐゴシック" charset="0"/>
              <a:cs typeface="Arial" charset="0"/>
            </a:endParaRPr>
          </a:p>
        </p:txBody>
      </p:sp>
      <p:sp>
        <p:nvSpPr>
          <p:cNvPr id="17469" name="Oval 58"/>
          <p:cNvSpPr>
            <a:spLocks noChangeArrowheads="1"/>
          </p:cNvSpPr>
          <p:nvPr/>
        </p:nvSpPr>
        <p:spPr bwMode="auto">
          <a:xfrm>
            <a:off x="7170738" y="4124325"/>
            <a:ext cx="95250" cy="93663"/>
          </a:xfrm>
          <a:prstGeom prst="ellipse">
            <a:avLst/>
          </a:prstGeom>
          <a:solidFill>
            <a:srgbClr val="FF9900"/>
          </a:solidFill>
          <a:ln w="12700">
            <a:solidFill>
              <a:schemeClr val="tx1"/>
            </a:solidFill>
            <a:round/>
            <a:headEnd type="none" w="sm" len="sm"/>
            <a:tailEnd type="none" w="sm" len="sm"/>
          </a:ln>
        </p:spPr>
        <p:txBody>
          <a:bodyPr wrap="none" anchor="ctr"/>
          <a:lstStyle/>
          <a:p>
            <a:pPr defTabSz="914400" fontAlgn="base">
              <a:spcBef>
                <a:spcPct val="0"/>
              </a:spcBef>
              <a:spcAft>
                <a:spcPct val="0"/>
              </a:spcAft>
            </a:pPr>
            <a:endParaRPr lang="es-ES" sz="1600" b="1">
              <a:solidFill>
                <a:srgbClr val="FFFFFF"/>
              </a:solidFill>
              <a:latin typeface="Arial" charset="0"/>
              <a:ea typeface="ＭＳ Ｐゴシック" charset="0"/>
              <a:cs typeface="Arial" charset="0"/>
            </a:endParaRPr>
          </a:p>
        </p:txBody>
      </p:sp>
      <p:sp>
        <p:nvSpPr>
          <p:cNvPr id="17470" name="Oval 59"/>
          <p:cNvSpPr>
            <a:spLocks noChangeArrowheads="1"/>
          </p:cNvSpPr>
          <p:nvPr/>
        </p:nvSpPr>
        <p:spPr bwMode="auto">
          <a:xfrm>
            <a:off x="7235825" y="4059238"/>
            <a:ext cx="93663" cy="95250"/>
          </a:xfrm>
          <a:prstGeom prst="ellipse">
            <a:avLst/>
          </a:prstGeom>
          <a:solidFill>
            <a:srgbClr val="FF9900"/>
          </a:solidFill>
          <a:ln w="12700">
            <a:solidFill>
              <a:schemeClr val="tx1"/>
            </a:solidFill>
            <a:round/>
            <a:headEnd type="none" w="sm" len="sm"/>
            <a:tailEnd type="none" w="sm" len="sm"/>
          </a:ln>
        </p:spPr>
        <p:txBody>
          <a:bodyPr wrap="none" anchor="ctr"/>
          <a:lstStyle/>
          <a:p>
            <a:pPr defTabSz="914400" fontAlgn="base">
              <a:spcBef>
                <a:spcPct val="0"/>
              </a:spcBef>
              <a:spcAft>
                <a:spcPct val="0"/>
              </a:spcAft>
            </a:pPr>
            <a:endParaRPr lang="es-ES" sz="1600" b="1">
              <a:solidFill>
                <a:srgbClr val="FFFFFF"/>
              </a:solidFill>
              <a:latin typeface="Arial" charset="0"/>
              <a:ea typeface="ＭＳ Ｐゴシック" charset="0"/>
              <a:cs typeface="Arial" charset="0"/>
            </a:endParaRPr>
          </a:p>
        </p:txBody>
      </p:sp>
      <p:sp>
        <p:nvSpPr>
          <p:cNvPr id="17471" name="Oval 60"/>
          <p:cNvSpPr>
            <a:spLocks noChangeArrowheads="1"/>
          </p:cNvSpPr>
          <p:nvPr/>
        </p:nvSpPr>
        <p:spPr bwMode="auto">
          <a:xfrm>
            <a:off x="7170738" y="3803650"/>
            <a:ext cx="95250" cy="95250"/>
          </a:xfrm>
          <a:prstGeom prst="ellipse">
            <a:avLst/>
          </a:prstGeom>
          <a:solidFill>
            <a:srgbClr val="FF9900"/>
          </a:solidFill>
          <a:ln w="12700">
            <a:solidFill>
              <a:schemeClr val="tx1"/>
            </a:solidFill>
            <a:round/>
            <a:headEnd type="none" w="sm" len="sm"/>
            <a:tailEnd type="none" w="sm" len="sm"/>
          </a:ln>
        </p:spPr>
        <p:txBody>
          <a:bodyPr wrap="none" anchor="ctr"/>
          <a:lstStyle/>
          <a:p>
            <a:pPr defTabSz="914400" fontAlgn="base">
              <a:spcBef>
                <a:spcPct val="0"/>
              </a:spcBef>
              <a:spcAft>
                <a:spcPct val="0"/>
              </a:spcAft>
            </a:pPr>
            <a:endParaRPr lang="es-ES" sz="1600" b="1">
              <a:solidFill>
                <a:srgbClr val="FFFFFF"/>
              </a:solidFill>
              <a:latin typeface="Arial" charset="0"/>
              <a:ea typeface="ＭＳ Ｐゴシック" charset="0"/>
              <a:cs typeface="Arial" charset="0"/>
            </a:endParaRPr>
          </a:p>
        </p:txBody>
      </p:sp>
      <p:sp>
        <p:nvSpPr>
          <p:cNvPr id="17472" name="Oval 61"/>
          <p:cNvSpPr>
            <a:spLocks noChangeArrowheads="1"/>
          </p:cNvSpPr>
          <p:nvPr/>
        </p:nvSpPr>
        <p:spPr bwMode="auto">
          <a:xfrm>
            <a:off x="7170738" y="3867150"/>
            <a:ext cx="95250" cy="95250"/>
          </a:xfrm>
          <a:prstGeom prst="ellipse">
            <a:avLst/>
          </a:prstGeom>
          <a:solidFill>
            <a:srgbClr val="FF9900"/>
          </a:solidFill>
          <a:ln w="12700">
            <a:solidFill>
              <a:schemeClr val="tx1"/>
            </a:solidFill>
            <a:round/>
            <a:headEnd type="none" w="sm" len="sm"/>
            <a:tailEnd type="none" w="sm" len="sm"/>
          </a:ln>
        </p:spPr>
        <p:txBody>
          <a:bodyPr wrap="none" anchor="ctr"/>
          <a:lstStyle/>
          <a:p>
            <a:pPr defTabSz="914400" fontAlgn="base">
              <a:spcBef>
                <a:spcPct val="0"/>
              </a:spcBef>
              <a:spcAft>
                <a:spcPct val="0"/>
              </a:spcAft>
            </a:pPr>
            <a:endParaRPr lang="es-ES" sz="1600" b="1">
              <a:solidFill>
                <a:srgbClr val="FFFFFF"/>
              </a:solidFill>
              <a:latin typeface="Arial" charset="0"/>
              <a:ea typeface="ＭＳ Ｐゴシック" charset="0"/>
              <a:cs typeface="Arial" charset="0"/>
            </a:endParaRPr>
          </a:p>
        </p:txBody>
      </p:sp>
      <p:sp>
        <p:nvSpPr>
          <p:cNvPr id="17473" name="Text Box 62"/>
          <p:cNvSpPr txBox="1">
            <a:spLocks noChangeArrowheads="1"/>
          </p:cNvSpPr>
          <p:nvPr/>
        </p:nvSpPr>
        <p:spPr bwMode="auto">
          <a:xfrm>
            <a:off x="795338" y="4268788"/>
            <a:ext cx="1292225" cy="338137"/>
          </a:xfrm>
          <a:prstGeom prst="rect">
            <a:avLst/>
          </a:prstGeom>
          <a:noFill/>
          <a:ln w="12700">
            <a:solidFill>
              <a:srgbClr val="0000CC"/>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914400" eaLnBrk="1" fontAlgn="base" hangingPunct="1">
              <a:spcBef>
                <a:spcPct val="0"/>
              </a:spcBef>
              <a:spcAft>
                <a:spcPct val="0"/>
              </a:spcAft>
            </a:pPr>
            <a:r>
              <a:rPr lang="it-IT" sz="1600" b="1" dirty="0">
                <a:solidFill>
                  <a:srgbClr val="0070C0"/>
                </a:solidFill>
                <a:cs typeface="Arial" charset="0"/>
              </a:rPr>
              <a:t>Metformina</a:t>
            </a:r>
          </a:p>
        </p:txBody>
      </p:sp>
      <p:sp>
        <p:nvSpPr>
          <p:cNvPr id="17474" name="Line 63"/>
          <p:cNvSpPr>
            <a:spLocks noChangeShapeType="1"/>
          </p:cNvSpPr>
          <p:nvPr/>
        </p:nvSpPr>
        <p:spPr bwMode="auto">
          <a:xfrm flipV="1">
            <a:off x="1630363" y="4017963"/>
            <a:ext cx="238125" cy="214312"/>
          </a:xfrm>
          <a:prstGeom prst="line">
            <a:avLst/>
          </a:prstGeom>
          <a:noFill/>
          <a:ln w="381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it-IT">
              <a:solidFill>
                <a:prstClr val="black"/>
              </a:solidFill>
              <a:latin typeface="Arial" charset="0"/>
              <a:ea typeface="ＭＳ Ｐゴシック" charset="0"/>
            </a:endParaRPr>
          </a:p>
        </p:txBody>
      </p:sp>
      <p:sp>
        <p:nvSpPr>
          <p:cNvPr id="17475" name="Text Box 64"/>
          <p:cNvSpPr txBox="1">
            <a:spLocks noChangeArrowheads="1"/>
          </p:cNvSpPr>
          <p:nvPr/>
        </p:nvSpPr>
        <p:spPr bwMode="auto">
          <a:xfrm>
            <a:off x="6913563" y="2312988"/>
            <a:ext cx="1292225" cy="339725"/>
          </a:xfrm>
          <a:prstGeom prst="rect">
            <a:avLst/>
          </a:prstGeom>
          <a:noFill/>
          <a:ln w="22225">
            <a:solidFill>
              <a:schemeClr val="hlink"/>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914400" eaLnBrk="1" fontAlgn="base" hangingPunct="1">
              <a:spcBef>
                <a:spcPct val="0"/>
              </a:spcBef>
              <a:spcAft>
                <a:spcPct val="0"/>
              </a:spcAft>
            </a:pPr>
            <a:r>
              <a:rPr lang="it-IT" sz="1600" b="1">
                <a:solidFill>
                  <a:srgbClr val="0070C0"/>
                </a:solidFill>
                <a:cs typeface="Arial" charset="0"/>
              </a:rPr>
              <a:t>Metformina</a:t>
            </a:r>
          </a:p>
        </p:txBody>
      </p:sp>
      <p:sp>
        <p:nvSpPr>
          <p:cNvPr id="17476" name="Line 65"/>
          <p:cNvSpPr>
            <a:spLocks noChangeShapeType="1"/>
          </p:cNvSpPr>
          <p:nvPr/>
        </p:nvSpPr>
        <p:spPr bwMode="auto">
          <a:xfrm flipH="1">
            <a:off x="6719888" y="2578100"/>
            <a:ext cx="179387" cy="244475"/>
          </a:xfrm>
          <a:prstGeom prst="line">
            <a:avLst/>
          </a:prstGeom>
          <a:noFill/>
          <a:ln w="381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it-IT">
              <a:solidFill>
                <a:prstClr val="black"/>
              </a:solidFill>
              <a:latin typeface="Arial" charset="0"/>
              <a:ea typeface="ＭＳ Ｐゴシック" charset="0"/>
            </a:endParaRPr>
          </a:p>
        </p:txBody>
      </p:sp>
      <p:sp>
        <p:nvSpPr>
          <p:cNvPr id="17477" name="Text Box 66"/>
          <p:cNvSpPr txBox="1">
            <a:spLocks noChangeArrowheads="1"/>
          </p:cNvSpPr>
          <p:nvPr/>
        </p:nvSpPr>
        <p:spPr bwMode="auto">
          <a:xfrm>
            <a:off x="6072188" y="4956175"/>
            <a:ext cx="1665287" cy="584200"/>
          </a:xfrm>
          <a:prstGeom prst="rect">
            <a:avLst/>
          </a:prstGeom>
          <a:noFill/>
          <a:ln w="22225">
            <a:solidFill>
              <a:srgbClr val="0000CC"/>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914400" eaLnBrk="1" fontAlgn="base" hangingPunct="1">
              <a:spcBef>
                <a:spcPct val="0"/>
              </a:spcBef>
              <a:spcAft>
                <a:spcPct val="0"/>
              </a:spcAft>
            </a:pPr>
            <a:r>
              <a:rPr lang="it-IT" sz="1600" b="1" dirty="0">
                <a:solidFill>
                  <a:srgbClr val="0070C0"/>
                </a:solidFill>
                <a:cs typeface="Arial" charset="0"/>
              </a:rPr>
              <a:t>analoghi GLP1</a:t>
            </a:r>
          </a:p>
          <a:p>
            <a:pPr defTabSz="914400" eaLnBrk="1" fontAlgn="base" hangingPunct="1">
              <a:spcBef>
                <a:spcPct val="0"/>
              </a:spcBef>
              <a:spcAft>
                <a:spcPct val="0"/>
              </a:spcAft>
            </a:pPr>
            <a:r>
              <a:rPr lang="it-IT" sz="1600" b="1" dirty="0">
                <a:solidFill>
                  <a:srgbClr val="0070C0"/>
                </a:solidFill>
                <a:cs typeface="Arial" charset="0"/>
              </a:rPr>
              <a:t>Inibitori DPP IV</a:t>
            </a:r>
          </a:p>
        </p:txBody>
      </p:sp>
      <p:sp>
        <p:nvSpPr>
          <p:cNvPr id="17478" name="Line 67"/>
          <p:cNvSpPr>
            <a:spLocks noChangeShapeType="1"/>
          </p:cNvSpPr>
          <p:nvPr/>
        </p:nvSpPr>
        <p:spPr bwMode="auto">
          <a:xfrm flipH="1">
            <a:off x="5386388" y="5367338"/>
            <a:ext cx="530225" cy="330200"/>
          </a:xfrm>
          <a:prstGeom prst="line">
            <a:avLst/>
          </a:prstGeom>
          <a:noFill/>
          <a:ln w="1905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it-IT">
              <a:solidFill>
                <a:prstClr val="black"/>
              </a:solidFill>
              <a:latin typeface="Arial" charset="0"/>
              <a:ea typeface="ＭＳ Ｐゴシック" charset="0"/>
            </a:endParaRPr>
          </a:p>
        </p:txBody>
      </p:sp>
      <p:sp>
        <p:nvSpPr>
          <p:cNvPr id="17479" name="Text Box 68"/>
          <p:cNvSpPr txBox="1">
            <a:spLocks noChangeArrowheads="1"/>
          </p:cNvSpPr>
          <p:nvPr/>
        </p:nvSpPr>
        <p:spPr bwMode="auto">
          <a:xfrm>
            <a:off x="3862388" y="4086225"/>
            <a:ext cx="13176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it-IT" sz="1200" b="1">
                <a:solidFill>
                  <a:srgbClr val="FFFFFF"/>
                </a:solidFill>
                <a:cs typeface="Arial" charset="0"/>
              </a:rPr>
              <a:t>↓Glucagon-</a:t>
            </a:r>
          </a:p>
          <a:p>
            <a:pPr algn="ctr" defTabSz="914400" eaLnBrk="1" fontAlgn="base" hangingPunct="1">
              <a:spcBef>
                <a:spcPct val="0"/>
              </a:spcBef>
              <a:spcAft>
                <a:spcPct val="0"/>
              </a:spcAft>
            </a:pPr>
            <a:r>
              <a:rPr lang="it-IT" sz="1200" b="1">
                <a:solidFill>
                  <a:srgbClr val="FFFFFF"/>
                </a:solidFill>
                <a:cs typeface="Arial" charset="0"/>
              </a:rPr>
              <a:t>excess</a:t>
            </a:r>
          </a:p>
        </p:txBody>
      </p:sp>
      <p:sp>
        <p:nvSpPr>
          <p:cNvPr id="17480" name="Line 69"/>
          <p:cNvSpPr>
            <a:spLocks noChangeShapeType="1"/>
          </p:cNvSpPr>
          <p:nvPr/>
        </p:nvSpPr>
        <p:spPr bwMode="auto">
          <a:xfrm flipV="1">
            <a:off x="3159125" y="5141913"/>
            <a:ext cx="815975" cy="423862"/>
          </a:xfrm>
          <a:prstGeom prst="line">
            <a:avLst/>
          </a:prstGeom>
          <a:noFill/>
          <a:ln w="1905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it-IT">
              <a:solidFill>
                <a:prstClr val="black"/>
              </a:solidFill>
              <a:latin typeface="Arial" charset="0"/>
              <a:ea typeface="ＭＳ Ｐゴシック" charset="0"/>
            </a:endParaRPr>
          </a:p>
        </p:txBody>
      </p:sp>
      <p:sp>
        <p:nvSpPr>
          <p:cNvPr id="17481" name="Line 70"/>
          <p:cNvSpPr>
            <a:spLocks noChangeShapeType="1"/>
          </p:cNvSpPr>
          <p:nvPr/>
        </p:nvSpPr>
        <p:spPr bwMode="auto">
          <a:xfrm flipV="1">
            <a:off x="2933700" y="4983163"/>
            <a:ext cx="1041400" cy="158750"/>
          </a:xfrm>
          <a:prstGeom prst="line">
            <a:avLst/>
          </a:prstGeom>
          <a:noFill/>
          <a:ln w="1905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it-IT">
              <a:solidFill>
                <a:prstClr val="black"/>
              </a:solidFill>
              <a:latin typeface="Arial" charset="0"/>
              <a:ea typeface="ＭＳ Ｐゴシック" charset="0"/>
            </a:endParaRPr>
          </a:p>
        </p:txBody>
      </p:sp>
      <p:sp>
        <p:nvSpPr>
          <p:cNvPr id="17482" name="Line 71"/>
          <p:cNvSpPr>
            <a:spLocks noChangeShapeType="1"/>
          </p:cNvSpPr>
          <p:nvPr/>
        </p:nvSpPr>
        <p:spPr bwMode="auto">
          <a:xfrm flipH="1" flipV="1">
            <a:off x="4941888" y="4365625"/>
            <a:ext cx="1022350" cy="896938"/>
          </a:xfrm>
          <a:prstGeom prst="line">
            <a:avLst/>
          </a:prstGeom>
          <a:noFill/>
          <a:ln w="1905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it-IT">
              <a:solidFill>
                <a:prstClr val="black"/>
              </a:solidFill>
              <a:latin typeface="Arial" charset="0"/>
              <a:ea typeface="ＭＳ Ｐゴシック" charset="0"/>
            </a:endParaRPr>
          </a:p>
        </p:txBody>
      </p:sp>
      <p:sp>
        <p:nvSpPr>
          <p:cNvPr id="17483" name="Text Box 72"/>
          <p:cNvSpPr txBox="1">
            <a:spLocks noChangeArrowheads="1"/>
          </p:cNvSpPr>
          <p:nvPr/>
        </p:nvSpPr>
        <p:spPr bwMode="auto">
          <a:xfrm>
            <a:off x="3649663" y="1770063"/>
            <a:ext cx="960437" cy="338137"/>
          </a:xfrm>
          <a:prstGeom prst="rect">
            <a:avLst/>
          </a:prstGeom>
          <a:noFill/>
          <a:ln w="22225">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914400" eaLnBrk="1" fontAlgn="base" hangingPunct="1">
              <a:spcBef>
                <a:spcPct val="0"/>
              </a:spcBef>
              <a:spcAft>
                <a:spcPct val="0"/>
              </a:spcAft>
            </a:pPr>
            <a:r>
              <a:rPr lang="it-IT" sz="1600" b="1">
                <a:solidFill>
                  <a:srgbClr val="0070C0"/>
                </a:solidFill>
                <a:cs typeface="Arial" charset="0"/>
              </a:rPr>
              <a:t>Insulina</a:t>
            </a:r>
          </a:p>
        </p:txBody>
      </p:sp>
      <p:sp>
        <p:nvSpPr>
          <p:cNvPr id="17484" name="Line 73"/>
          <p:cNvSpPr>
            <a:spLocks noChangeShapeType="1"/>
          </p:cNvSpPr>
          <p:nvPr/>
        </p:nvSpPr>
        <p:spPr bwMode="auto">
          <a:xfrm>
            <a:off x="4692650" y="2003425"/>
            <a:ext cx="1271588" cy="98425"/>
          </a:xfrm>
          <a:prstGeom prst="line">
            <a:avLst/>
          </a:prstGeom>
          <a:noFill/>
          <a:ln w="50800">
            <a:solidFill>
              <a:schemeClr val="tx1"/>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it-IT">
              <a:solidFill>
                <a:prstClr val="black"/>
              </a:solidFill>
              <a:latin typeface="Arial" charset="0"/>
              <a:ea typeface="ＭＳ Ｐゴシック" charset="0"/>
            </a:endParaRPr>
          </a:p>
        </p:txBody>
      </p:sp>
      <p:sp>
        <p:nvSpPr>
          <p:cNvPr id="17485" name="Line 74"/>
          <p:cNvSpPr>
            <a:spLocks noChangeShapeType="1"/>
          </p:cNvSpPr>
          <p:nvPr/>
        </p:nvSpPr>
        <p:spPr bwMode="auto">
          <a:xfrm>
            <a:off x="3911600" y="2174875"/>
            <a:ext cx="0" cy="260350"/>
          </a:xfrm>
          <a:prstGeom prst="line">
            <a:avLst/>
          </a:prstGeom>
          <a:noFill/>
          <a:ln w="50800">
            <a:solidFill>
              <a:schemeClr val="tx1"/>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it-IT">
              <a:solidFill>
                <a:prstClr val="black"/>
              </a:solidFill>
              <a:latin typeface="Arial" charset="0"/>
              <a:ea typeface="ＭＳ Ｐゴシック" charset="0"/>
            </a:endParaRPr>
          </a:p>
        </p:txBody>
      </p:sp>
      <p:sp>
        <p:nvSpPr>
          <p:cNvPr id="17486" name="Line 75"/>
          <p:cNvSpPr>
            <a:spLocks noChangeShapeType="1"/>
          </p:cNvSpPr>
          <p:nvPr/>
        </p:nvSpPr>
        <p:spPr bwMode="auto">
          <a:xfrm flipH="1">
            <a:off x="2620963" y="2101850"/>
            <a:ext cx="982662" cy="1123950"/>
          </a:xfrm>
          <a:prstGeom prst="line">
            <a:avLst/>
          </a:prstGeom>
          <a:noFill/>
          <a:ln w="50800">
            <a:solidFill>
              <a:schemeClr val="tx1"/>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it-IT">
              <a:solidFill>
                <a:prstClr val="black"/>
              </a:solidFill>
              <a:latin typeface="Arial" charset="0"/>
              <a:ea typeface="ＭＳ Ｐゴシック" charset="0"/>
            </a:endParaRPr>
          </a:p>
        </p:txBody>
      </p:sp>
    </p:spTree>
    <p:extLst>
      <p:ext uri="{BB962C8B-B14F-4D97-AF65-F5344CB8AC3E}">
        <p14:creationId xmlns:p14="http://schemas.microsoft.com/office/powerpoint/2010/main" val="3180604544"/>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179388" y="260350"/>
            <a:ext cx="8750300" cy="549275"/>
          </a:xfrm>
          <a:prstGeom prst="rect">
            <a:avLst/>
          </a:prstGeom>
          <a:noFill/>
          <a:ln w="9525">
            <a:noFill/>
            <a:miter lim="800000"/>
            <a:headEnd/>
            <a:tailEnd/>
          </a:ln>
        </p:spPr>
        <p:txBody>
          <a:bodyPr lIns="45720"/>
          <a:lstStyle/>
          <a:p>
            <a:pPr algn="ctr">
              <a:defRPr/>
            </a:pPr>
            <a:r>
              <a:rPr lang="it-IT" sz="2400" b="1" dirty="0">
                <a:solidFill>
                  <a:schemeClr val="tx2">
                    <a:lumMod val="95000"/>
                    <a:lumOff val="5000"/>
                  </a:schemeClr>
                </a:solidFill>
              </a:rPr>
              <a:t>Farmaci nella terapia del diabete tipo 2</a:t>
            </a:r>
          </a:p>
        </p:txBody>
      </p:sp>
      <p:graphicFrame>
        <p:nvGraphicFramePr>
          <p:cNvPr id="3" name="Tabella 2"/>
          <p:cNvGraphicFramePr>
            <a:graphicFrameLocks noGrp="1"/>
          </p:cNvGraphicFramePr>
          <p:nvPr/>
        </p:nvGraphicFramePr>
        <p:xfrm>
          <a:off x="468313" y="823913"/>
          <a:ext cx="8136903" cy="5557795"/>
        </p:xfrm>
        <a:graphic>
          <a:graphicData uri="http://schemas.openxmlformats.org/drawingml/2006/table">
            <a:tbl>
              <a:tblPr/>
              <a:tblGrid>
                <a:gridCol w="957912"/>
                <a:gridCol w="1046713"/>
                <a:gridCol w="971137"/>
                <a:gridCol w="903750"/>
                <a:gridCol w="862185"/>
                <a:gridCol w="726149"/>
                <a:gridCol w="861555"/>
                <a:gridCol w="903121"/>
                <a:gridCol w="904381"/>
              </a:tblGrid>
              <a:tr h="432046">
                <a:tc>
                  <a:txBody>
                    <a:bodyPr/>
                    <a:lstStyle/>
                    <a:p>
                      <a:pPr algn="l">
                        <a:lnSpc>
                          <a:spcPct val="115000"/>
                        </a:lnSpc>
                      </a:pPr>
                      <a:endParaRPr lang="it-IT" sz="800" dirty="0">
                        <a:solidFill>
                          <a:srgbClr val="0000FF"/>
                        </a:solidFill>
                        <a:latin typeface="Calibri"/>
                        <a:ea typeface="Times New Roman"/>
                      </a:endParaRPr>
                    </a:p>
                  </a:txBody>
                  <a:tcPr marL="67969" marR="67969" marT="33985" marB="3398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lnSpc>
                          <a:spcPct val="115000"/>
                        </a:lnSpc>
                        <a:spcAft>
                          <a:spcPts val="1000"/>
                        </a:spcAft>
                      </a:pPr>
                      <a:r>
                        <a:rPr lang="it-IT" sz="1400" b="1" dirty="0">
                          <a:solidFill>
                            <a:srgbClr val="0000FF"/>
                          </a:solidFill>
                          <a:latin typeface="Arial"/>
                          <a:ea typeface="Calibri"/>
                          <a:cs typeface="Times New Roman"/>
                        </a:rPr>
                        <a:t>MET</a:t>
                      </a:r>
                      <a:endParaRPr lang="it-IT" sz="1100" dirty="0">
                        <a:solidFill>
                          <a:srgbClr val="0000FF"/>
                        </a:solidFill>
                        <a:latin typeface="Calibri"/>
                        <a:ea typeface="Calibri"/>
                        <a:cs typeface="Times New Roman"/>
                      </a:endParaRPr>
                    </a:p>
                  </a:txBody>
                  <a:tcPr marL="67969" marR="67969" marT="33985" marB="3398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lnSpc>
                          <a:spcPct val="115000"/>
                        </a:lnSpc>
                        <a:spcAft>
                          <a:spcPts val="1000"/>
                        </a:spcAft>
                      </a:pPr>
                      <a:r>
                        <a:rPr lang="it-IT" sz="1400" b="1" dirty="0">
                          <a:solidFill>
                            <a:srgbClr val="0000FF"/>
                          </a:solidFill>
                          <a:latin typeface="Arial"/>
                          <a:ea typeface="Calibri"/>
                          <a:cs typeface="Times New Roman"/>
                        </a:rPr>
                        <a:t>SU</a:t>
                      </a:r>
                      <a:endParaRPr lang="it-IT" sz="1100" dirty="0">
                        <a:solidFill>
                          <a:srgbClr val="0000FF"/>
                        </a:solidFill>
                        <a:latin typeface="Calibri"/>
                        <a:ea typeface="Calibri"/>
                        <a:cs typeface="Times New Roman"/>
                      </a:endParaRPr>
                    </a:p>
                  </a:txBody>
                  <a:tcPr marL="67969" marR="67969" marT="33985" marB="3398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lnSpc>
                          <a:spcPct val="115000"/>
                        </a:lnSpc>
                        <a:spcAft>
                          <a:spcPts val="1000"/>
                        </a:spcAft>
                      </a:pPr>
                      <a:r>
                        <a:rPr lang="it-IT" sz="1400" b="1" dirty="0">
                          <a:solidFill>
                            <a:srgbClr val="0000FF"/>
                          </a:solidFill>
                          <a:latin typeface="Arial"/>
                          <a:ea typeface="Calibri"/>
                          <a:cs typeface="Times New Roman"/>
                        </a:rPr>
                        <a:t>GLN</a:t>
                      </a:r>
                      <a:endParaRPr lang="it-IT" sz="1100" dirty="0">
                        <a:solidFill>
                          <a:srgbClr val="0000FF"/>
                        </a:solidFill>
                        <a:latin typeface="Calibri"/>
                        <a:ea typeface="Calibri"/>
                        <a:cs typeface="Times New Roman"/>
                      </a:endParaRPr>
                    </a:p>
                  </a:txBody>
                  <a:tcPr marL="67969" marR="67969" marT="33985" marB="3398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lnSpc>
                          <a:spcPct val="115000"/>
                        </a:lnSpc>
                        <a:spcAft>
                          <a:spcPts val="1000"/>
                        </a:spcAft>
                      </a:pPr>
                      <a:r>
                        <a:rPr lang="it-IT" sz="1400" b="1" dirty="0">
                          <a:solidFill>
                            <a:srgbClr val="0000FF"/>
                          </a:solidFill>
                          <a:latin typeface="Arial"/>
                          <a:ea typeface="Calibri"/>
                          <a:cs typeface="Times New Roman"/>
                        </a:rPr>
                        <a:t>TZD</a:t>
                      </a:r>
                      <a:endParaRPr lang="it-IT" sz="1100" dirty="0">
                        <a:solidFill>
                          <a:srgbClr val="0000FF"/>
                        </a:solidFill>
                        <a:latin typeface="Calibri"/>
                        <a:ea typeface="Calibri"/>
                        <a:cs typeface="Times New Roman"/>
                      </a:endParaRPr>
                    </a:p>
                  </a:txBody>
                  <a:tcPr marL="67969" marR="67969" marT="33985" marB="3398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lnSpc>
                          <a:spcPct val="115000"/>
                        </a:lnSpc>
                        <a:spcAft>
                          <a:spcPts val="1000"/>
                        </a:spcAft>
                      </a:pPr>
                      <a:r>
                        <a:rPr lang="it-IT" sz="1400" b="1" dirty="0">
                          <a:solidFill>
                            <a:srgbClr val="0000FF"/>
                          </a:solidFill>
                          <a:latin typeface="Arial"/>
                          <a:ea typeface="Calibri"/>
                          <a:cs typeface="Times New Roman"/>
                        </a:rPr>
                        <a:t>ACAR</a:t>
                      </a:r>
                      <a:endParaRPr lang="it-IT" sz="1100" dirty="0">
                        <a:solidFill>
                          <a:srgbClr val="0000FF"/>
                        </a:solidFill>
                        <a:latin typeface="Calibri"/>
                        <a:ea typeface="Calibri"/>
                        <a:cs typeface="Times New Roman"/>
                      </a:endParaRPr>
                    </a:p>
                  </a:txBody>
                  <a:tcPr marL="67969" marR="67969" marT="33985" marB="3398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lnSpc>
                          <a:spcPct val="115000"/>
                        </a:lnSpc>
                        <a:spcAft>
                          <a:spcPts val="1000"/>
                        </a:spcAft>
                      </a:pPr>
                      <a:r>
                        <a:rPr lang="it-IT" sz="1400" b="1" dirty="0">
                          <a:solidFill>
                            <a:srgbClr val="0000FF"/>
                          </a:solidFill>
                          <a:latin typeface="Arial"/>
                          <a:ea typeface="Calibri"/>
                          <a:cs typeface="Times New Roman"/>
                        </a:rPr>
                        <a:t>DPPVI</a:t>
                      </a:r>
                      <a:endParaRPr lang="it-IT" sz="1100" dirty="0">
                        <a:solidFill>
                          <a:srgbClr val="0000FF"/>
                        </a:solidFill>
                        <a:latin typeface="Calibri"/>
                        <a:ea typeface="Calibri"/>
                        <a:cs typeface="Times New Roman"/>
                      </a:endParaRPr>
                    </a:p>
                  </a:txBody>
                  <a:tcPr marL="67969" marR="67969" marT="33985" marB="3398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lnSpc>
                          <a:spcPct val="115000"/>
                        </a:lnSpc>
                        <a:spcAft>
                          <a:spcPts val="1000"/>
                        </a:spcAft>
                      </a:pPr>
                      <a:r>
                        <a:rPr lang="it-IT" sz="1400" b="1" dirty="0">
                          <a:solidFill>
                            <a:srgbClr val="0000FF"/>
                          </a:solidFill>
                          <a:latin typeface="Arial"/>
                          <a:ea typeface="Calibri"/>
                          <a:cs typeface="Times New Roman"/>
                        </a:rPr>
                        <a:t>AGLP-1</a:t>
                      </a:r>
                      <a:endParaRPr lang="it-IT" sz="1100" dirty="0">
                        <a:solidFill>
                          <a:srgbClr val="0000FF"/>
                        </a:solidFill>
                        <a:latin typeface="Calibri"/>
                        <a:ea typeface="Calibri"/>
                        <a:cs typeface="Times New Roman"/>
                      </a:endParaRPr>
                    </a:p>
                  </a:txBody>
                  <a:tcPr marL="67969" marR="67969" marT="33985" marB="3398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lnSpc>
                          <a:spcPct val="115000"/>
                        </a:lnSpc>
                        <a:spcAft>
                          <a:spcPts val="1000"/>
                        </a:spcAft>
                      </a:pPr>
                      <a:r>
                        <a:rPr lang="it-IT" sz="1400" b="1" dirty="0">
                          <a:solidFill>
                            <a:srgbClr val="0000FF"/>
                          </a:solidFill>
                          <a:latin typeface="Arial"/>
                          <a:ea typeface="Calibri"/>
                          <a:cs typeface="Times New Roman"/>
                        </a:rPr>
                        <a:t>INS</a:t>
                      </a:r>
                      <a:endParaRPr lang="it-IT" sz="1100" dirty="0">
                        <a:solidFill>
                          <a:srgbClr val="0000FF"/>
                        </a:solidFill>
                        <a:latin typeface="Calibri"/>
                        <a:ea typeface="Calibri"/>
                        <a:cs typeface="Times New Roman"/>
                      </a:endParaRPr>
                    </a:p>
                  </a:txBody>
                  <a:tcPr marL="67969" marR="67969" marT="33985" marB="3398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r>
              <a:tr h="704361">
                <a:tc>
                  <a:txBody>
                    <a:bodyPr/>
                    <a:lstStyle/>
                    <a:p>
                      <a:pPr algn="l">
                        <a:lnSpc>
                          <a:spcPct val="115000"/>
                        </a:lnSpc>
                        <a:spcAft>
                          <a:spcPts val="0"/>
                        </a:spcAft>
                      </a:pPr>
                      <a:r>
                        <a:rPr lang="it-IT" sz="1400" b="1" dirty="0">
                          <a:solidFill>
                            <a:srgbClr val="0000FF"/>
                          </a:solidFill>
                          <a:latin typeface="Arial"/>
                          <a:ea typeface="Calibri"/>
                          <a:cs typeface="Times New Roman"/>
                        </a:rPr>
                        <a:t>IPO</a:t>
                      </a:r>
                      <a:endParaRPr lang="it-IT" sz="1100" dirty="0">
                        <a:solidFill>
                          <a:srgbClr val="0000FF"/>
                        </a:solidFill>
                        <a:latin typeface="Calibri"/>
                        <a:ea typeface="Calibri"/>
                        <a:cs typeface="Times New Roman"/>
                      </a:endParaRPr>
                    </a:p>
                  </a:txBody>
                  <a:tcPr marL="67969" marR="67969" marT="33985" marB="3398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l">
                        <a:lnSpc>
                          <a:spcPct val="115000"/>
                        </a:lnSpc>
                        <a:spcAft>
                          <a:spcPts val="0"/>
                        </a:spcAft>
                      </a:pPr>
                      <a:r>
                        <a:rPr lang="it-IT" sz="1200" b="1" dirty="0">
                          <a:latin typeface="Arial" pitchFamily="34" charset="0"/>
                          <a:ea typeface="Calibri"/>
                          <a:cs typeface="Arial" pitchFamily="34" charset="0"/>
                        </a:rPr>
                        <a:t>Neutro</a:t>
                      </a:r>
                      <a:endParaRPr lang="it-IT" sz="1100" dirty="0">
                        <a:latin typeface="Arial" pitchFamily="34" charset="0"/>
                        <a:ea typeface="Calibri"/>
                        <a:cs typeface="Arial" pitchFamily="34" charset="0"/>
                      </a:endParaRPr>
                    </a:p>
                  </a:txBody>
                  <a:tcPr marL="67969" marR="67969" marT="33985" marB="3398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ct val="115000"/>
                        </a:lnSpc>
                        <a:spcAft>
                          <a:spcPts val="0"/>
                        </a:spcAft>
                      </a:pPr>
                      <a:r>
                        <a:rPr lang="it-IT" sz="1200" b="1" dirty="0">
                          <a:solidFill>
                            <a:srgbClr val="FFFFCC"/>
                          </a:solidFill>
                          <a:latin typeface="Arial" pitchFamily="34" charset="0"/>
                          <a:ea typeface="Calibri"/>
                          <a:cs typeface="Arial" pitchFamily="34" charset="0"/>
                        </a:rPr>
                        <a:t>Moderate-</a:t>
                      </a:r>
                      <a:endParaRPr lang="it-IT" sz="1100" dirty="0">
                        <a:solidFill>
                          <a:srgbClr val="FFFFCC"/>
                        </a:solidFill>
                        <a:latin typeface="Arial" pitchFamily="34" charset="0"/>
                        <a:ea typeface="Calibri"/>
                        <a:cs typeface="Arial" pitchFamily="34" charset="0"/>
                      </a:endParaRPr>
                    </a:p>
                    <a:p>
                      <a:pPr algn="l">
                        <a:lnSpc>
                          <a:spcPct val="115000"/>
                        </a:lnSpc>
                        <a:spcAft>
                          <a:spcPts val="0"/>
                        </a:spcAft>
                      </a:pPr>
                      <a:r>
                        <a:rPr lang="it-IT" sz="1200" b="1" dirty="0">
                          <a:solidFill>
                            <a:srgbClr val="FFFFCC"/>
                          </a:solidFill>
                          <a:latin typeface="Arial" pitchFamily="34" charset="0"/>
                          <a:ea typeface="Calibri"/>
                          <a:cs typeface="Arial" pitchFamily="34" charset="0"/>
                        </a:rPr>
                        <a:t>Severe</a:t>
                      </a:r>
                      <a:endParaRPr lang="it-IT" sz="1100" dirty="0">
                        <a:solidFill>
                          <a:srgbClr val="FFFFCC"/>
                        </a:solidFill>
                        <a:latin typeface="Arial" pitchFamily="34" charset="0"/>
                        <a:ea typeface="Calibri"/>
                        <a:cs typeface="Arial" pitchFamily="34" charset="0"/>
                      </a:endParaRPr>
                    </a:p>
                  </a:txBody>
                  <a:tcPr marL="67969" marR="67969" marT="33985" marB="3398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l">
                        <a:lnSpc>
                          <a:spcPct val="115000"/>
                        </a:lnSpc>
                        <a:spcAft>
                          <a:spcPts val="0"/>
                        </a:spcAft>
                      </a:pPr>
                      <a:r>
                        <a:rPr lang="it-IT" sz="1200" b="1" dirty="0">
                          <a:solidFill>
                            <a:srgbClr val="FFFFCC"/>
                          </a:solidFill>
                          <a:latin typeface="Arial" pitchFamily="34" charset="0"/>
                          <a:ea typeface="Calibri"/>
                          <a:cs typeface="Arial" pitchFamily="34" charset="0"/>
                        </a:rPr>
                        <a:t>Moderate-</a:t>
                      </a:r>
                      <a:endParaRPr lang="it-IT" sz="1100" dirty="0">
                        <a:solidFill>
                          <a:srgbClr val="FFFFCC"/>
                        </a:solidFill>
                        <a:latin typeface="Arial" pitchFamily="34" charset="0"/>
                        <a:ea typeface="Calibri"/>
                        <a:cs typeface="Arial" pitchFamily="34" charset="0"/>
                      </a:endParaRPr>
                    </a:p>
                    <a:p>
                      <a:pPr algn="l">
                        <a:lnSpc>
                          <a:spcPct val="115000"/>
                        </a:lnSpc>
                        <a:spcAft>
                          <a:spcPts val="0"/>
                        </a:spcAft>
                      </a:pPr>
                      <a:r>
                        <a:rPr lang="it-IT" sz="1200" b="1" dirty="0">
                          <a:solidFill>
                            <a:srgbClr val="FFFFCC"/>
                          </a:solidFill>
                          <a:latin typeface="Arial" pitchFamily="34" charset="0"/>
                          <a:ea typeface="Calibri"/>
                          <a:cs typeface="Arial" pitchFamily="34" charset="0"/>
                        </a:rPr>
                        <a:t>Severe</a:t>
                      </a:r>
                      <a:endParaRPr lang="it-IT" sz="1100" dirty="0">
                        <a:solidFill>
                          <a:srgbClr val="FFFFCC"/>
                        </a:solidFill>
                        <a:latin typeface="Arial" pitchFamily="34" charset="0"/>
                        <a:ea typeface="Calibri"/>
                        <a:cs typeface="Arial" pitchFamily="34" charset="0"/>
                      </a:endParaRPr>
                    </a:p>
                  </a:txBody>
                  <a:tcPr marL="67969" marR="67969" marT="33985" marB="3398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l">
                        <a:lnSpc>
                          <a:spcPct val="115000"/>
                        </a:lnSpc>
                        <a:spcAft>
                          <a:spcPts val="0"/>
                        </a:spcAft>
                      </a:pPr>
                      <a:r>
                        <a:rPr lang="it-IT" sz="1200" b="1">
                          <a:latin typeface="Arial" pitchFamily="34" charset="0"/>
                          <a:ea typeface="Calibri"/>
                          <a:cs typeface="Arial" pitchFamily="34" charset="0"/>
                        </a:rPr>
                        <a:t>Neutro</a:t>
                      </a:r>
                      <a:endParaRPr lang="it-IT" sz="1100">
                        <a:latin typeface="Arial" pitchFamily="34" charset="0"/>
                        <a:ea typeface="Calibri"/>
                        <a:cs typeface="Arial" pitchFamily="34" charset="0"/>
                      </a:endParaRPr>
                    </a:p>
                  </a:txBody>
                  <a:tcPr marL="67969" marR="67969" marT="33985" marB="3398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ct val="115000"/>
                        </a:lnSpc>
                        <a:spcAft>
                          <a:spcPts val="0"/>
                        </a:spcAft>
                      </a:pPr>
                      <a:r>
                        <a:rPr lang="it-IT" sz="1200" b="1">
                          <a:latin typeface="Arial" pitchFamily="34" charset="0"/>
                          <a:ea typeface="Calibri"/>
                          <a:cs typeface="Arial" pitchFamily="34" charset="0"/>
                        </a:rPr>
                        <a:t>Neutro</a:t>
                      </a:r>
                      <a:endParaRPr lang="it-IT" sz="1100">
                        <a:latin typeface="Arial" pitchFamily="34" charset="0"/>
                        <a:ea typeface="Calibri"/>
                        <a:cs typeface="Arial" pitchFamily="34" charset="0"/>
                      </a:endParaRPr>
                    </a:p>
                  </a:txBody>
                  <a:tcPr marL="67969" marR="67969" marT="33985" marB="3398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ct val="115000"/>
                        </a:lnSpc>
                        <a:spcAft>
                          <a:spcPts val="0"/>
                        </a:spcAft>
                      </a:pPr>
                      <a:r>
                        <a:rPr lang="it-IT" sz="1200" b="1">
                          <a:latin typeface="Arial" pitchFamily="34" charset="0"/>
                          <a:ea typeface="Calibri"/>
                          <a:cs typeface="Arial" pitchFamily="34" charset="0"/>
                        </a:rPr>
                        <a:t>Neutro</a:t>
                      </a:r>
                      <a:endParaRPr lang="it-IT" sz="1100">
                        <a:latin typeface="Arial" pitchFamily="34" charset="0"/>
                        <a:ea typeface="Calibri"/>
                        <a:cs typeface="Arial" pitchFamily="34" charset="0"/>
                      </a:endParaRPr>
                    </a:p>
                  </a:txBody>
                  <a:tcPr marL="67969" marR="67969" marT="33985" marB="3398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ct val="115000"/>
                        </a:lnSpc>
                        <a:spcAft>
                          <a:spcPts val="0"/>
                        </a:spcAft>
                      </a:pPr>
                      <a:r>
                        <a:rPr lang="it-IT" sz="1200" b="1">
                          <a:latin typeface="Arial" pitchFamily="34" charset="0"/>
                          <a:ea typeface="Calibri"/>
                          <a:cs typeface="Arial" pitchFamily="34" charset="0"/>
                        </a:rPr>
                        <a:t>Neutro</a:t>
                      </a:r>
                      <a:endParaRPr lang="it-IT" sz="1100">
                        <a:latin typeface="Arial" pitchFamily="34" charset="0"/>
                        <a:ea typeface="Calibri"/>
                        <a:cs typeface="Arial" pitchFamily="34" charset="0"/>
                      </a:endParaRPr>
                    </a:p>
                  </a:txBody>
                  <a:tcPr marL="67969" marR="67969" marT="33985" marB="3398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ct val="115000"/>
                        </a:lnSpc>
                        <a:spcAft>
                          <a:spcPts val="0"/>
                        </a:spcAft>
                      </a:pPr>
                      <a:r>
                        <a:rPr lang="it-IT" sz="1200" b="1" dirty="0">
                          <a:solidFill>
                            <a:srgbClr val="FFFFCC"/>
                          </a:solidFill>
                          <a:latin typeface="Arial" pitchFamily="34" charset="0"/>
                          <a:ea typeface="Calibri"/>
                          <a:cs typeface="Arial" pitchFamily="34" charset="0"/>
                        </a:rPr>
                        <a:t>Moderate-</a:t>
                      </a:r>
                      <a:endParaRPr lang="it-IT" sz="1100" dirty="0">
                        <a:solidFill>
                          <a:srgbClr val="FFFFCC"/>
                        </a:solidFill>
                        <a:latin typeface="Arial" pitchFamily="34" charset="0"/>
                        <a:ea typeface="Calibri"/>
                        <a:cs typeface="Arial" pitchFamily="34" charset="0"/>
                      </a:endParaRPr>
                    </a:p>
                    <a:p>
                      <a:pPr algn="l">
                        <a:lnSpc>
                          <a:spcPct val="115000"/>
                        </a:lnSpc>
                        <a:spcAft>
                          <a:spcPts val="0"/>
                        </a:spcAft>
                      </a:pPr>
                      <a:r>
                        <a:rPr lang="it-IT" sz="1200" b="1" dirty="0">
                          <a:solidFill>
                            <a:srgbClr val="FFFFCC"/>
                          </a:solidFill>
                          <a:latin typeface="Arial" pitchFamily="34" charset="0"/>
                          <a:ea typeface="Calibri"/>
                          <a:cs typeface="Arial" pitchFamily="34" charset="0"/>
                        </a:rPr>
                        <a:t>Severe</a:t>
                      </a:r>
                      <a:endParaRPr lang="it-IT" sz="1100" dirty="0">
                        <a:solidFill>
                          <a:srgbClr val="FFFFCC"/>
                        </a:solidFill>
                        <a:latin typeface="Arial" pitchFamily="34" charset="0"/>
                        <a:ea typeface="Calibri"/>
                        <a:cs typeface="Arial" pitchFamily="34" charset="0"/>
                      </a:endParaRPr>
                    </a:p>
                  </a:txBody>
                  <a:tcPr marL="67969" marR="67969" marT="33985" marB="3398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r>
              <a:tr h="499062">
                <a:tc>
                  <a:txBody>
                    <a:bodyPr/>
                    <a:lstStyle/>
                    <a:p>
                      <a:pPr algn="l">
                        <a:lnSpc>
                          <a:spcPct val="115000"/>
                        </a:lnSpc>
                        <a:spcAft>
                          <a:spcPts val="0"/>
                        </a:spcAft>
                      </a:pPr>
                      <a:r>
                        <a:rPr lang="it-IT" sz="1400" b="1" dirty="0">
                          <a:solidFill>
                            <a:srgbClr val="0000FF"/>
                          </a:solidFill>
                          <a:latin typeface="Arial"/>
                          <a:ea typeface="Calibri"/>
                          <a:cs typeface="Times New Roman"/>
                        </a:rPr>
                        <a:t>Peso </a:t>
                      </a:r>
                      <a:endParaRPr lang="it-IT" sz="1100" dirty="0">
                        <a:solidFill>
                          <a:srgbClr val="0000FF"/>
                        </a:solidFill>
                        <a:latin typeface="Calibri"/>
                        <a:ea typeface="Calibri"/>
                        <a:cs typeface="Times New Roman"/>
                      </a:endParaRPr>
                    </a:p>
                  </a:txBody>
                  <a:tcPr marL="67969" marR="67969" marT="33985" marB="3398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l">
                        <a:lnSpc>
                          <a:spcPct val="115000"/>
                        </a:lnSpc>
                        <a:spcAft>
                          <a:spcPts val="0"/>
                        </a:spcAft>
                      </a:pPr>
                      <a:r>
                        <a:rPr lang="it-IT" sz="1200" b="1">
                          <a:latin typeface="Arial" pitchFamily="34" charset="0"/>
                          <a:ea typeface="Calibri"/>
                          <a:cs typeface="Arial" pitchFamily="34" charset="0"/>
                        </a:rPr>
                        <a:t>Neutro-</a:t>
                      </a:r>
                      <a:endParaRPr lang="it-IT" sz="1100">
                        <a:latin typeface="Arial" pitchFamily="34" charset="0"/>
                        <a:ea typeface="Calibri"/>
                        <a:cs typeface="Arial" pitchFamily="34" charset="0"/>
                      </a:endParaRPr>
                    </a:p>
                    <a:p>
                      <a:pPr algn="l">
                        <a:lnSpc>
                          <a:spcPct val="115000"/>
                        </a:lnSpc>
                        <a:spcAft>
                          <a:spcPts val="0"/>
                        </a:spcAft>
                      </a:pPr>
                      <a:r>
                        <a:rPr lang="it-IT" sz="1200" b="1">
                          <a:latin typeface="Arial" pitchFamily="34" charset="0"/>
                          <a:ea typeface="Calibri"/>
                          <a:cs typeface="Arial" pitchFamily="34" charset="0"/>
                        </a:rPr>
                        <a:t>Riduzione </a:t>
                      </a:r>
                      <a:endParaRPr lang="it-IT" sz="1100">
                        <a:latin typeface="Arial" pitchFamily="34" charset="0"/>
                        <a:ea typeface="Calibri"/>
                        <a:cs typeface="Arial" pitchFamily="34" charset="0"/>
                      </a:endParaRPr>
                    </a:p>
                  </a:txBody>
                  <a:tcPr marL="67969" marR="67969" marT="33985" marB="3398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l">
                        <a:lnSpc>
                          <a:spcPct val="115000"/>
                        </a:lnSpc>
                        <a:spcAft>
                          <a:spcPts val="0"/>
                        </a:spcAft>
                      </a:pPr>
                      <a:r>
                        <a:rPr lang="it-IT" sz="1200" b="1" dirty="0">
                          <a:solidFill>
                            <a:srgbClr val="FFFFCC"/>
                          </a:solidFill>
                          <a:latin typeface="Arial" pitchFamily="34" charset="0"/>
                          <a:ea typeface="Calibri"/>
                          <a:cs typeface="Arial" pitchFamily="34" charset="0"/>
                        </a:rPr>
                        <a:t>Aumento</a:t>
                      </a:r>
                      <a:endParaRPr lang="it-IT" sz="1100" dirty="0">
                        <a:solidFill>
                          <a:srgbClr val="FFFFCC"/>
                        </a:solidFill>
                        <a:latin typeface="Arial" pitchFamily="34" charset="0"/>
                        <a:ea typeface="Calibri"/>
                        <a:cs typeface="Arial" pitchFamily="34" charset="0"/>
                      </a:endParaRPr>
                    </a:p>
                  </a:txBody>
                  <a:tcPr marL="67969" marR="67969" marT="33985" marB="3398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l">
                        <a:lnSpc>
                          <a:spcPct val="115000"/>
                        </a:lnSpc>
                        <a:spcAft>
                          <a:spcPts val="0"/>
                        </a:spcAft>
                      </a:pPr>
                      <a:r>
                        <a:rPr lang="it-IT" sz="1200" b="1" dirty="0">
                          <a:solidFill>
                            <a:srgbClr val="FFFFCC"/>
                          </a:solidFill>
                          <a:latin typeface="Arial" pitchFamily="34" charset="0"/>
                          <a:ea typeface="Calibri"/>
                          <a:cs typeface="Arial" pitchFamily="34" charset="0"/>
                        </a:rPr>
                        <a:t>Aumento</a:t>
                      </a:r>
                      <a:endParaRPr lang="it-IT" sz="1100" dirty="0">
                        <a:solidFill>
                          <a:srgbClr val="FFFFCC"/>
                        </a:solidFill>
                        <a:latin typeface="Arial" pitchFamily="34" charset="0"/>
                        <a:ea typeface="Calibri"/>
                        <a:cs typeface="Arial" pitchFamily="34" charset="0"/>
                      </a:endParaRPr>
                    </a:p>
                  </a:txBody>
                  <a:tcPr marL="67969" marR="67969" marT="33985" marB="3398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l">
                        <a:lnSpc>
                          <a:spcPct val="115000"/>
                        </a:lnSpc>
                        <a:spcAft>
                          <a:spcPts val="0"/>
                        </a:spcAft>
                      </a:pPr>
                      <a:r>
                        <a:rPr lang="it-IT" sz="1200" b="1" dirty="0">
                          <a:solidFill>
                            <a:srgbClr val="FFFFCC"/>
                          </a:solidFill>
                          <a:latin typeface="Arial" pitchFamily="34" charset="0"/>
                          <a:ea typeface="Calibri"/>
                          <a:cs typeface="Arial" pitchFamily="34" charset="0"/>
                        </a:rPr>
                        <a:t>Aumento</a:t>
                      </a:r>
                      <a:endParaRPr lang="it-IT" sz="1100" dirty="0">
                        <a:solidFill>
                          <a:srgbClr val="FFFFCC"/>
                        </a:solidFill>
                        <a:latin typeface="Arial" pitchFamily="34" charset="0"/>
                        <a:ea typeface="Calibri"/>
                        <a:cs typeface="Arial" pitchFamily="34" charset="0"/>
                      </a:endParaRPr>
                    </a:p>
                  </a:txBody>
                  <a:tcPr marL="67969" marR="67969" marT="33985" marB="3398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l">
                        <a:lnSpc>
                          <a:spcPct val="115000"/>
                        </a:lnSpc>
                        <a:spcAft>
                          <a:spcPts val="0"/>
                        </a:spcAft>
                      </a:pPr>
                      <a:r>
                        <a:rPr lang="it-IT" sz="1200" b="1">
                          <a:latin typeface="Arial" pitchFamily="34" charset="0"/>
                          <a:ea typeface="Calibri"/>
                          <a:cs typeface="Arial" pitchFamily="34" charset="0"/>
                        </a:rPr>
                        <a:t>Neutro</a:t>
                      </a:r>
                      <a:endParaRPr lang="it-IT" sz="1100">
                        <a:latin typeface="Arial" pitchFamily="34" charset="0"/>
                        <a:ea typeface="Calibri"/>
                        <a:cs typeface="Arial" pitchFamily="34" charset="0"/>
                      </a:endParaRPr>
                    </a:p>
                  </a:txBody>
                  <a:tcPr marL="67969" marR="67969" marT="33985" marB="3398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tc>
                  <a:txBody>
                    <a:bodyPr/>
                    <a:lstStyle/>
                    <a:p>
                      <a:pPr algn="l">
                        <a:lnSpc>
                          <a:spcPct val="115000"/>
                        </a:lnSpc>
                        <a:spcAft>
                          <a:spcPts val="0"/>
                        </a:spcAft>
                      </a:pPr>
                      <a:r>
                        <a:rPr lang="it-IT" sz="1200" b="1">
                          <a:latin typeface="Arial" pitchFamily="34" charset="0"/>
                          <a:ea typeface="Calibri"/>
                          <a:cs typeface="Arial" pitchFamily="34" charset="0"/>
                        </a:rPr>
                        <a:t>Neutro</a:t>
                      </a:r>
                      <a:endParaRPr lang="it-IT" sz="1100">
                        <a:latin typeface="Arial" pitchFamily="34" charset="0"/>
                        <a:ea typeface="Calibri"/>
                        <a:cs typeface="Arial" pitchFamily="34" charset="0"/>
                      </a:endParaRPr>
                    </a:p>
                  </a:txBody>
                  <a:tcPr marL="67969" marR="67969" marT="33985" marB="3398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tc>
                  <a:txBody>
                    <a:bodyPr/>
                    <a:lstStyle/>
                    <a:p>
                      <a:pPr algn="l">
                        <a:lnSpc>
                          <a:spcPct val="115000"/>
                        </a:lnSpc>
                        <a:spcAft>
                          <a:spcPts val="0"/>
                        </a:spcAft>
                      </a:pPr>
                      <a:r>
                        <a:rPr lang="it-IT" sz="1200" b="1">
                          <a:latin typeface="Arial" pitchFamily="34" charset="0"/>
                          <a:ea typeface="Calibri"/>
                          <a:cs typeface="Arial" pitchFamily="34" charset="0"/>
                        </a:rPr>
                        <a:t>Riduzione</a:t>
                      </a:r>
                      <a:endParaRPr lang="it-IT" sz="1100">
                        <a:latin typeface="Arial" pitchFamily="34" charset="0"/>
                        <a:ea typeface="Calibri"/>
                        <a:cs typeface="Arial" pitchFamily="34" charset="0"/>
                      </a:endParaRPr>
                    </a:p>
                  </a:txBody>
                  <a:tcPr marL="67969" marR="67969" marT="33985" marB="3398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l">
                        <a:lnSpc>
                          <a:spcPct val="115000"/>
                        </a:lnSpc>
                        <a:spcAft>
                          <a:spcPts val="0"/>
                        </a:spcAft>
                      </a:pPr>
                      <a:r>
                        <a:rPr lang="it-IT" sz="1200" b="1" dirty="0">
                          <a:solidFill>
                            <a:srgbClr val="FFFFCC"/>
                          </a:solidFill>
                          <a:latin typeface="Arial" pitchFamily="34" charset="0"/>
                          <a:ea typeface="Calibri"/>
                          <a:cs typeface="Arial" pitchFamily="34" charset="0"/>
                        </a:rPr>
                        <a:t>Aumento</a:t>
                      </a:r>
                      <a:endParaRPr lang="it-IT" sz="1100" dirty="0">
                        <a:solidFill>
                          <a:srgbClr val="FFFFCC"/>
                        </a:solidFill>
                        <a:latin typeface="Arial" pitchFamily="34" charset="0"/>
                        <a:ea typeface="Calibri"/>
                        <a:cs typeface="Arial" pitchFamily="34" charset="0"/>
                      </a:endParaRPr>
                    </a:p>
                  </a:txBody>
                  <a:tcPr marL="67969" marR="67969" marT="33985" marB="3398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r>
              <a:tr h="1114958">
                <a:tc>
                  <a:txBody>
                    <a:bodyPr/>
                    <a:lstStyle/>
                    <a:p>
                      <a:pPr algn="l">
                        <a:lnSpc>
                          <a:spcPct val="115000"/>
                        </a:lnSpc>
                        <a:spcAft>
                          <a:spcPts val="0"/>
                        </a:spcAft>
                      </a:pPr>
                      <a:r>
                        <a:rPr lang="it-IT" sz="1400" b="1" dirty="0">
                          <a:solidFill>
                            <a:srgbClr val="0000FF"/>
                          </a:solidFill>
                          <a:latin typeface="Arial"/>
                          <a:ea typeface="Calibri"/>
                          <a:cs typeface="Times New Roman"/>
                        </a:rPr>
                        <a:t>Funzione</a:t>
                      </a:r>
                      <a:endParaRPr lang="it-IT" sz="1100" dirty="0">
                        <a:solidFill>
                          <a:srgbClr val="0000FF"/>
                        </a:solidFill>
                        <a:latin typeface="Calibri"/>
                        <a:ea typeface="Calibri"/>
                        <a:cs typeface="Times New Roman"/>
                      </a:endParaRPr>
                    </a:p>
                    <a:p>
                      <a:pPr algn="l">
                        <a:lnSpc>
                          <a:spcPct val="115000"/>
                        </a:lnSpc>
                        <a:spcAft>
                          <a:spcPts val="0"/>
                        </a:spcAft>
                      </a:pPr>
                      <a:r>
                        <a:rPr lang="it-IT" sz="1400" b="1" dirty="0">
                          <a:solidFill>
                            <a:srgbClr val="0000FF"/>
                          </a:solidFill>
                          <a:latin typeface="Arial"/>
                          <a:ea typeface="Calibri"/>
                          <a:cs typeface="Times New Roman"/>
                        </a:rPr>
                        <a:t>Renale </a:t>
                      </a:r>
                      <a:endParaRPr lang="it-IT" sz="1100" dirty="0">
                        <a:solidFill>
                          <a:srgbClr val="0000FF"/>
                        </a:solidFill>
                        <a:latin typeface="Calibri"/>
                        <a:ea typeface="Calibri"/>
                        <a:cs typeface="Times New Roman"/>
                      </a:endParaRPr>
                    </a:p>
                  </a:txBody>
                  <a:tcPr marL="67969" marR="67969" marT="33985" marB="3398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l">
                        <a:lnSpc>
                          <a:spcPct val="115000"/>
                        </a:lnSpc>
                        <a:spcAft>
                          <a:spcPts val="0"/>
                        </a:spcAft>
                      </a:pPr>
                      <a:r>
                        <a:rPr lang="it-IT" sz="1200" b="1" dirty="0">
                          <a:solidFill>
                            <a:srgbClr val="FFFFCC"/>
                          </a:solidFill>
                          <a:latin typeface="Arial" pitchFamily="34" charset="0"/>
                          <a:ea typeface="Calibri"/>
                          <a:cs typeface="Arial" pitchFamily="34" charset="0"/>
                        </a:rPr>
                        <a:t>VFG&lt; 45 Ridurre</a:t>
                      </a:r>
                      <a:endParaRPr lang="it-IT" sz="1100" dirty="0">
                        <a:solidFill>
                          <a:srgbClr val="FFFFCC"/>
                        </a:solidFill>
                        <a:latin typeface="Arial" pitchFamily="34" charset="0"/>
                        <a:ea typeface="Calibri"/>
                        <a:cs typeface="Arial" pitchFamily="34" charset="0"/>
                      </a:endParaRPr>
                    </a:p>
                    <a:p>
                      <a:pPr algn="l">
                        <a:lnSpc>
                          <a:spcPct val="115000"/>
                        </a:lnSpc>
                        <a:spcAft>
                          <a:spcPts val="0"/>
                        </a:spcAft>
                      </a:pPr>
                      <a:r>
                        <a:rPr lang="it-IT" sz="1200" b="1" dirty="0">
                          <a:solidFill>
                            <a:srgbClr val="FFFFCC"/>
                          </a:solidFill>
                          <a:latin typeface="Arial" pitchFamily="34" charset="0"/>
                          <a:ea typeface="Calibri"/>
                          <a:cs typeface="Arial" pitchFamily="34" charset="0"/>
                        </a:rPr>
                        <a:t>VFG &lt; 30 Sospendere</a:t>
                      </a:r>
                      <a:endParaRPr lang="it-IT" sz="1100" dirty="0">
                        <a:solidFill>
                          <a:srgbClr val="FFFFCC"/>
                        </a:solidFill>
                        <a:latin typeface="Arial" pitchFamily="34" charset="0"/>
                        <a:ea typeface="Calibri"/>
                        <a:cs typeface="Arial" pitchFamily="34" charset="0"/>
                      </a:endParaRPr>
                    </a:p>
                  </a:txBody>
                  <a:tcPr marL="67969" marR="67969" marT="33985" marB="3398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a:lnSpc>
                          <a:spcPct val="115000"/>
                        </a:lnSpc>
                        <a:spcAft>
                          <a:spcPts val="0"/>
                        </a:spcAft>
                      </a:pPr>
                      <a:r>
                        <a:rPr lang="it-IT" sz="1200" b="1" dirty="0">
                          <a:solidFill>
                            <a:srgbClr val="FFFFCC"/>
                          </a:solidFill>
                          <a:latin typeface="Arial" pitchFamily="34" charset="0"/>
                          <a:ea typeface="Calibri"/>
                          <a:cs typeface="Arial" pitchFamily="34" charset="0"/>
                        </a:rPr>
                        <a:t>Aumento rischio IPO tranne </a:t>
                      </a:r>
                      <a:r>
                        <a:rPr lang="it-IT" sz="1200" b="1" dirty="0" err="1">
                          <a:solidFill>
                            <a:srgbClr val="FFFFCC"/>
                          </a:solidFill>
                          <a:latin typeface="Arial" pitchFamily="34" charset="0"/>
                          <a:ea typeface="Calibri"/>
                          <a:cs typeface="Arial" pitchFamily="34" charset="0"/>
                        </a:rPr>
                        <a:t>Gliquidone</a:t>
                      </a:r>
                      <a:endParaRPr lang="it-IT" sz="1100" dirty="0">
                        <a:solidFill>
                          <a:srgbClr val="FFFFCC"/>
                        </a:solidFill>
                        <a:latin typeface="Arial" pitchFamily="34" charset="0"/>
                        <a:ea typeface="Calibri"/>
                        <a:cs typeface="Arial" pitchFamily="34" charset="0"/>
                      </a:endParaRPr>
                    </a:p>
                  </a:txBody>
                  <a:tcPr marL="67969" marR="67969" marT="33985" marB="3398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l">
                        <a:lnSpc>
                          <a:spcPct val="115000"/>
                        </a:lnSpc>
                        <a:spcAft>
                          <a:spcPts val="0"/>
                        </a:spcAft>
                      </a:pPr>
                      <a:r>
                        <a:rPr lang="it-IT" sz="1200" b="1">
                          <a:latin typeface="Arial" pitchFamily="34" charset="0"/>
                          <a:ea typeface="Calibri"/>
                          <a:cs typeface="Arial" pitchFamily="34" charset="0"/>
                        </a:rPr>
                        <a:t>Neutro(?)</a:t>
                      </a:r>
                      <a:endParaRPr lang="it-IT" sz="1100">
                        <a:latin typeface="Arial" pitchFamily="34" charset="0"/>
                        <a:ea typeface="Calibri"/>
                        <a:cs typeface="Arial" pitchFamily="34" charset="0"/>
                      </a:endParaRPr>
                    </a:p>
                  </a:txBody>
                  <a:tcPr marL="67969" marR="67969" marT="33985" marB="3398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l">
                        <a:lnSpc>
                          <a:spcPct val="115000"/>
                        </a:lnSpc>
                        <a:spcAft>
                          <a:spcPts val="0"/>
                        </a:spcAft>
                      </a:pPr>
                      <a:r>
                        <a:rPr lang="it-IT" sz="1200" b="1" dirty="0">
                          <a:latin typeface="Arial" pitchFamily="34" charset="0"/>
                          <a:ea typeface="Calibri"/>
                          <a:cs typeface="Arial" pitchFamily="34" charset="0"/>
                        </a:rPr>
                        <a:t>Neutro</a:t>
                      </a:r>
                      <a:endParaRPr lang="it-IT" sz="1100" dirty="0">
                        <a:latin typeface="Arial" pitchFamily="34" charset="0"/>
                        <a:ea typeface="Calibri"/>
                        <a:cs typeface="Arial" pitchFamily="34" charset="0"/>
                      </a:endParaRPr>
                    </a:p>
                  </a:txBody>
                  <a:tcPr marL="67969" marR="67969" marT="33985" marB="3398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ct val="115000"/>
                        </a:lnSpc>
                        <a:spcAft>
                          <a:spcPts val="0"/>
                        </a:spcAft>
                      </a:pPr>
                      <a:r>
                        <a:rPr lang="it-IT" sz="1200" b="1" dirty="0">
                          <a:latin typeface="Arial" pitchFamily="34" charset="0"/>
                          <a:ea typeface="Calibri"/>
                          <a:cs typeface="Arial" pitchFamily="34" charset="0"/>
                        </a:rPr>
                        <a:t>Solo fino FVG &gt; 60</a:t>
                      </a:r>
                      <a:endParaRPr lang="it-IT" sz="1100" dirty="0">
                        <a:latin typeface="Arial" pitchFamily="34" charset="0"/>
                        <a:ea typeface="Calibri"/>
                        <a:cs typeface="Arial" pitchFamily="34" charset="0"/>
                      </a:endParaRPr>
                    </a:p>
                  </a:txBody>
                  <a:tcPr marL="67969" marR="67969" marT="33985" marB="3398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l">
                        <a:lnSpc>
                          <a:spcPct val="115000"/>
                        </a:lnSpc>
                        <a:spcAft>
                          <a:spcPts val="0"/>
                        </a:spcAft>
                      </a:pPr>
                      <a:r>
                        <a:rPr lang="it-IT" sz="1200" b="1" dirty="0">
                          <a:latin typeface="Arial" pitchFamily="34" charset="0"/>
                          <a:ea typeface="Calibri"/>
                          <a:cs typeface="Arial" pitchFamily="34" charset="0"/>
                        </a:rPr>
                        <a:t>Riduzioni in base VFG</a:t>
                      </a:r>
                      <a:endParaRPr lang="it-IT" sz="1100" dirty="0">
                        <a:latin typeface="Arial" pitchFamily="34" charset="0"/>
                        <a:ea typeface="Calibri"/>
                        <a:cs typeface="Arial" pitchFamily="34" charset="0"/>
                      </a:endParaRPr>
                    </a:p>
                  </a:txBody>
                  <a:tcPr marL="67969" marR="67969" marT="33985" marB="3398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l">
                        <a:lnSpc>
                          <a:spcPct val="115000"/>
                        </a:lnSpc>
                        <a:spcAft>
                          <a:spcPts val="0"/>
                        </a:spcAft>
                      </a:pPr>
                      <a:r>
                        <a:rPr lang="it-IT" sz="1200" b="1" dirty="0">
                          <a:latin typeface="Arial" pitchFamily="34" charset="0"/>
                          <a:ea typeface="Calibri"/>
                          <a:cs typeface="Arial" pitchFamily="34" charset="0"/>
                        </a:rPr>
                        <a:t>Riduzioni in base VFG</a:t>
                      </a:r>
                      <a:endParaRPr lang="it-IT" sz="1100" dirty="0">
                        <a:latin typeface="Arial" pitchFamily="34" charset="0"/>
                        <a:ea typeface="Calibri"/>
                        <a:cs typeface="Arial" pitchFamily="34" charset="0"/>
                      </a:endParaRPr>
                    </a:p>
                  </a:txBody>
                  <a:tcPr marL="67969" marR="67969" marT="33985" marB="3398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l">
                        <a:lnSpc>
                          <a:spcPct val="115000"/>
                        </a:lnSpc>
                        <a:spcAft>
                          <a:spcPts val="0"/>
                        </a:spcAft>
                      </a:pPr>
                      <a:r>
                        <a:rPr lang="it-IT" sz="1200" b="1" dirty="0">
                          <a:latin typeface="Arial" pitchFamily="34" charset="0"/>
                          <a:ea typeface="Calibri"/>
                          <a:cs typeface="Arial" pitchFamily="34" charset="0"/>
                        </a:rPr>
                        <a:t>Neutro</a:t>
                      </a:r>
                      <a:endParaRPr lang="it-IT" sz="1100" dirty="0">
                        <a:latin typeface="Arial" pitchFamily="34" charset="0"/>
                        <a:ea typeface="Calibri"/>
                        <a:cs typeface="Arial" pitchFamily="34" charset="0"/>
                      </a:endParaRPr>
                    </a:p>
                  </a:txBody>
                  <a:tcPr marL="67969" marR="67969" marT="33985" marB="3398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800611">
                <a:tc>
                  <a:txBody>
                    <a:bodyPr/>
                    <a:lstStyle/>
                    <a:p>
                      <a:pPr algn="l">
                        <a:lnSpc>
                          <a:spcPct val="115000"/>
                        </a:lnSpc>
                        <a:spcAft>
                          <a:spcPts val="0"/>
                        </a:spcAft>
                      </a:pPr>
                      <a:r>
                        <a:rPr lang="it-IT" sz="1400" b="1" dirty="0">
                          <a:solidFill>
                            <a:srgbClr val="0000FF"/>
                          </a:solidFill>
                          <a:latin typeface="Arial"/>
                          <a:ea typeface="Calibri"/>
                          <a:cs typeface="Times New Roman"/>
                        </a:rPr>
                        <a:t>App. </a:t>
                      </a:r>
                      <a:r>
                        <a:rPr lang="it-IT" sz="1400" b="1" dirty="0" err="1">
                          <a:solidFill>
                            <a:srgbClr val="0000FF"/>
                          </a:solidFill>
                          <a:latin typeface="Arial"/>
                          <a:ea typeface="Calibri"/>
                          <a:cs typeface="Times New Roman"/>
                        </a:rPr>
                        <a:t>Gastro</a:t>
                      </a:r>
                      <a:r>
                        <a:rPr lang="it-IT" sz="1400" b="1" dirty="0">
                          <a:solidFill>
                            <a:srgbClr val="0000FF"/>
                          </a:solidFill>
                          <a:latin typeface="Arial"/>
                          <a:ea typeface="Calibri"/>
                          <a:cs typeface="Times New Roman"/>
                        </a:rPr>
                        <a:t> Enterico</a:t>
                      </a:r>
                      <a:endParaRPr lang="it-IT" sz="1100" dirty="0">
                        <a:solidFill>
                          <a:srgbClr val="0000FF"/>
                        </a:solidFill>
                        <a:latin typeface="Calibri"/>
                        <a:ea typeface="Calibri"/>
                        <a:cs typeface="Times New Roman"/>
                      </a:endParaRPr>
                    </a:p>
                  </a:txBody>
                  <a:tcPr marL="67969" marR="67969" marT="33985" marB="3398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l">
                        <a:lnSpc>
                          <a:spcPct val="115000"/>
                        </a:lnSpc>
                        <a:spcAft>
                          <a:spcPts val="0"/>
                        </a:spcAft>
                      </a:pPr>
                      <a:r>
                        <a:rPr lang="it-IT" sz="1200" b="1">
                          <a:latin typeface="Arial" pitchFamily="34" charset="0"/>
                          <a:ea typeface="Calibri"/>
                          <a:cs typeface="Arial" pitchFamily="34" charset="0"/>
                        </a:rPr>
                        <a:t>Moderate</a:t>
                      </a:r>
                      <a:endParaRPr lang="it-IT" sz="1100">
                        <a:latin typeface="Arial" pitchFamily="34" charset="0"/>
                        <a:ea typeface="Calibri"/>
                        <a:cs typeface="Arial" pitchFamily="34" charset="0"/>
                      </a:endParaRPr>
                    </a:p>
                  </a:txBody>
                  <a:tcPr marL="67969" marR="67969" marT="33985" marB="3398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l">
                        <a:lnSpc>
                          <a:spcPct val="115000"/>
                        </a:lnSpc>
                        <a:spcAft>
                          <a:spcPts val="0"/>
                        </a:spcAft>
                      </a:pPr>
                      <a:r>
                        <a:rPr lang="it-IT" sz="1200" b="1">
                          <a:latin typeface="Arial" pitchFamily="34" charset="0"/>
                          <a:ea typeface="Calibri"/>
                          <a:cs typeface="Arial" pitchFamily="34" charset="0"/>
                        </a:rPr>
                        <a:t>Neutro</a:t>
                      </a:r>
                      <a:endParaRPr lang="it-IT" sz="1100">
                        <a:latin typeface="Arial" pitchFamily="34" charset="0"/>
                        <a:ea typeface="Calibri"/>
                        <a:cs typeface="Arial" pitchFamily="34" charset="0"/>
                      </a:endParaRPr>
                    </a:p>
                  </a:txBody>
                  <a:tcPr marL="67969" marR="67969" marT="33985" marB="3398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tc>
                  <a:txBody>
                    <a:bodyPr/>
                    <a:lstStyle/>
                    <a:p>
                      <a:pPr algn="l">
                        <a:lnSpc>
                          <a:spcPct val="115000"/>
                        </a:lnSpc>
                        <a:spcAft>
                          <a:spcPts val="0"/>
                        </a:spcAft>
                      </a:pPr>
                      <a:r>
                        <a:rPr lang="it-IT" sz="1200" b="1">
                          <a:latin typeface="Arial" pitchFamily="34" charset="0"/>
                          <a:ea typeface="Calibri"/>
                          <a:cs typeface="Arial" pitchFamily="34" charset="0"/>
                        </a:rPr>
                        <a:t>Neutro</a:t>
                      </a:r>
                      <a:endParaRPr lang="it-IT" sz="1100">
                        <a:latin typeface="Arial" pitchFamily="34" charset="0"/>
                        <a:ea typeface="Calibri"/>
                        <a:cs typeface="Arial" pitchFamily="34" charset="0"/>
                      </a:endParaRPr>
                    </a:p>
                  </a:txBody>
                  <a:tcPr marL="67969" marR="67969" marT="33985" marB="3398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tc>
                  <a:txBody>
                    <a:bodyPr/>
                    <a:lstStyle/>
                    <a:p>
                      <a:pPr algn="l">
                        <a:lnSpc>
                          <a:spcPct val="115000"/>
                        </a:lnSpc>
                        <a:spcAft>
                          <a:spcPts val="0"/>
                        </a:spcAft>
                      </a:pPr>
                      <a:r>
                        <a:rPr lang="it-IT" sz="1200" b="1">
                          <a:latin typeface="Arial" pitchFamily="34" charset="0"/>
                          <a:ea typeface="Calibri"/>
                          <a:cs typeface="Arial" pitchFamily="34" charset="0"/>
                        </a:rPr>
                        <a:t>Neutro</a:t>
                      </a:r>
                      <a:endParaRPr lang="it-IT" sz="1100">
                        <a:latin typeface="Arial" pitchFamily="34" charset="0"/>
                        <a:ea typeface="Calibri"/>
                        <a:cs typeface="Arial" pitchFamily="34" charset="0"/>
                      </a:endParaRPr>
                    </a:p>
                  </a:txBody>
                  <a:tcPr marL="67969" marR="67969" marT="33985" marB="3398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tc>
                  <a:txBody>
                    <a:bodyPr/>
                    <a:lstStyle/>
                    <a:p>
                      <a:pPr algn="l">
                        <a:lnSpc>
                          <a:spcPct val="115000"/>
                        </a:lnSpc>
                        <a:spcAft>
                          <a:spcPts val="0"/>
                        </a:spcAft>
                      </a:pPr>
                      <a:r>
                        <a:rPr lang="it-IT" sz="1200" b="1">
                          <a:latin typeface="Arial" pitchFamily="34" charset="0"/>
                          <a:ea typeface="Calibri"/>
                          <a:cs typeface="Arial" pitchFamily="34" charset="0"/>
                        </a:rPr>
                        <a:t>Medie</a:t>
                      </a:r>
                      <a:endParaRPr lang="it-IT" sz="1100">
                        <a:latin typeface="Arial" pitchFamily="34" charset="0"/>
                        <a:ea typeface="Calibri"/>
                        <a:cs typeface="Arial" pitchFamily="34" charset="0"/>
                      </a:endParaRPr>
                    </a:p>
                  </a:txBody>
                  <a:tcPr marL="67969" marR="67969" marT="33985" marB="3398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l">
                        <a:lnSpc>
                          <a:spcPct val="115000"/>
                        </a:lnSpc>
                        <a:spcAft>
                          <a:spcPts val="0"/>
                        </a:spcAft>
                      </a:pPr>
                      <a:r>
                        <a:rPr lang="it-IT" sz="1200" b="1">
                          <a:latin typeface="Arial" pitchFamily="34" charset="0"/>
                          <a:ea typeface="Calibri"/>
                          <a:cs typeface="Arial" pitchFamily="34" charset="0"/>
                        </a:rPr>
                        <a:t>Neutro</a:t>
                      </a:r>
                      <a:endParaRPr lang="it-IT" sz="1100">
                        <a:latin typeface="Arial" pitchFamily="34" charset="0"/>
                        <a:ea typeface="Calibri"/>
                        <a:cs typeface="Arial" pitchFamily="34" charset="0"/>
                      </a:endParaRPr>
                    </a:p>
                  </a:txBody>
                  <a:tcPr marL="67969" marR="67969" marT="33985" marB="3398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tc>
                  <a:txBody>
                    <a:bodyPr/>
                    <a:lstStyle/>
                    <a:p>
                      <a:pPr algn="l">
                        <a:lnSpc>
                          <a:spcPct val="115000"/>
                        </a:lnSpc>
                        <a:spcAft>
                          <a:spcPts val="0"/>
                        </a:spcAft>
                      </a:pPr>
                      <a:r>
                        <a:rPr lang="it-IT" sz="1200" b="1">
                          <a:latin typeface="Arial" pitchFamily="34" charset="0"/>
                          <a:ea typeface="Calibri"/>
                          <a:cs typeface="Arial" pitchFamily="34" charset="0"/>
                        </a:rPr>
                        <a:t>Medie</a:t>
                      </a:r>
                      <a:endParaRPr lang="it-IT" sz="1100">
                        <a:latin typeface="Arial" pitchFamily="34" charset="0"/>
                        <a:ea typeface="Calibri"/>
                        <a:cs typeface="Arial" pitchFamily="34" charset="0"/>
                      </a:endParaRPr>
                    </a:p>
                  </a:txBody>
                  <a:tcPr marL="67969" marR="67969" marT="33985" marB="3398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l">
                        <a:lnSpc>
                          <a:spcPct val="115000"/>
                        </a:lnSpc>
                        <a:spcAft>
                          <a:spcPts val="0"/>
                        </a:spcAft>
                      </a:pPr>
                      <a:r>
                        <a:rPr lang="it-IT" sz="1200" b="1" dirty="0">
                          <a:latin typeface="Arial" pitchFamily="34" charset="0"/>
                          <a:ea typeface="Calibri"/>
                          <a:cs typeface="Arial" pitchFamily="34" charset="0"/>
                        </a:rPr>
                        <a:t>Neutro</a:t>
                      </a:r>
                      <a:endParaRPr lang="it-IT" sz="1100" dirty="0">
                        <a:latin typeface="Arial" pitchFamily="34" charset="0"/>
                        <a:ea typeface="Calibri"/>
                        <a:cs typeface="Arial" pitchFamily="34" charset="0"/>
                      </a:endParaRPr>
                    </a:p>
                  </a:txBody>
                  <a:tcPr marL="67969" marR="67969" marT="33985" marB="3398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tr>
              <a:tr h="499062">
                <a:tc>
                  <a:txBody>
                    <a:bodyPr/>
                    <a:lstStyle/>
                    <a:p>
                      <a:pPr algn="l">
                        <a:lnSpc>
                          <a:spcPct val="115000"/>
                        </a:lnSpc>
                        <a:spcAft>
                          <a:spcPts val="0"/>
                        </a:spcAft>
                      </a:pPr>
                      <a:r>
                        <a:rPr lang="it-IT" sz="1400" b="1" dirty="0">
                          <a:solidFill>
                            <a:srgbClr val="0000FF"/>
                          </a:solidFill>
                          <a:latin typeface="Arial"/>
                          <a:ea typeface="Calibri"/>
                          <a:cs typeface="Times New Roman"/>
                        </a:rPr>
                        <a:t>CHF </a:t>
                      </a:r>
                      <a:endParaRPr lang="it-IT" sz="1100" dirty="0">
                        <a:solidFill>
                          <a:srgbClr val="0000FF"/>
                        </a:solidFill>
                        <a:latin typeface="Calibri"/>
                        <a:ea typeface="Calibri"/>
                        <a:cs typeface="Times New Roman"/>
                      </a:endParaRPr>
                    </a:p>
                  </a:txBody>
                  <a:tcPr marL="67969" marR="67969" marT="33985" marB="3398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l">
                        <a:lnSpc>
                          <a:spcPct val="115000"/>
                        </a:lnSpc>
                        <a:spcAft>
                          <a:spcPts val="0"/>
                        </a:spcAft>
                      </a:pPr>
                      <a:r>
                        <a:rPr lang="it-IT" sz="1200" b="1">
                          <a:latin typeface="Arial" pitchFamily="34" charset="0"/>
                          <a:ea typeface="Calibri"/>
                          <a:cs typeface="Arial" pitchFamily="34" charset="0"/>
                        </a:rPr>
                        <a:t>Neutro</a:t>
                      </a:r>
                      <a:endParaRPr lang="it-IT" sz="1100">
                        <a:latin typeface="Arial" pitchFamily="34" charset="0"/>
                        <a:ea typeface="Calibri"/>
                        <a:cs typeface="Arial" pitchFamily="34" charset="0"/>
                      </a:endParaRPr>
                    </a:p>
                  </a:txBody>
                  <a:tcPr marL="67969" marR="67969" marT="33985" marB="3398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ct val="115000"/>
                        </a:lnSpc>
                        <a:spcAft>
                          <a:spcPts val="0"/>
                        </a:spcAft>
                      </a:pPr>
                      <a:r>
                        <a:rPr lang="it-IT" sz="1200" b="1">
                          <a:latin typeface="Arial" pitchFamily="34" charset="0"/>
                          <a:ea typeface="Calibri"/>
                          <a:cs typeface="Arial" pitchFamily="34" charset="0"/>
                        </a:rPr>
                        <a:t>Neutro</a:t>
                      </a:r>
                      <a:endParaRPr lang="it-IT" sz="1100">
                        <a:latin typeface="Arial" pitchFamily="34" charset="0"/>
                        <a:ea typeface="Calibri"/>
                        <a:cs typeface="Arial" pitchFamily="34" charset="0"/>
                      </a:endParaRPr>
                    </a:p>
                  </a:txBody>
                  <a:tcPr marL="67969" marR="67969" marT="33985" marB="3398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ct val="115000"/>
                        </a:lnSpc>
                        <a:spcAft>
                          <a:spcPts val="0"/>
                        </a:spcAft>
                      </a:pPr>
                      <a:r>
                        <a:rPr lang="it-IT" sz="1200" b="1">
                          <a:latin typeface="Arial" pitchFamily="34" charset="0"/>
                          <a:ea typeface="Calibri"/>
                          <a:cs typeface="Arial" pitchFamily="34" charset="0"/>
                        </a:rPr>
                        <a:t>Neutro</a:t>
                      </a:r>
                      <a:endParaRPr lang="it-IT" sz="1100">
                        <a:latin typeface="Arial" pitchFamily="34" charset="0"/>
                        <a:ea typeface="Calibri"/>
                        <a:cs typeface="Arial" pitchFamily="34" charset="0"/>
                      </a:endParaRPr>
                    </a:p>
                  </a:txBody>
                  <a:tcPr marL="67969" marR="67969" marT="33985" marB="3398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ct val="115000"/>
                        </a:lnSpc>
                        <a:spcAft>
                          <a:spcPts val="0"/>
                        </a:spcAft>
                      </a:pPr>
                      <a:r>
                        <a:rPr lang="it-IT" sz="1200" b="1">
                          <a:latin typeface="Arial" pitchFamily="34" charset="0"/>
                          <a:ea typeface="Calibri"/>
                          <a:cs typeface="Arial" pitchFamily="34" charset="0"/>
                        </a:rPr>
                        <a:t>Moderato</a:t>
                      </a:r>
                      <a:endParaRPr lang="it-IT" sz="1100">
                        <a:latin typeface="Arial" pitchFamily="34" charset="0"/>
                        <a:ea typeface="Calibri"/>
                        <a:cs typeface="Arial" pitchFamily="34" charset="0"/>
                      </a:endParaRPr>
                    </a:p>
                  </a:txBody>
                  <a:tcPr marL="67969" marR="67969" marT="33985" marB="3398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l">
                        <a:lnSpc>
                          <a:spcPct val="115000"/>
                        </a:lnSpc>
                        <a:spcAft>
                          <a:spcPts val="0"/>
                        </a:spcAft>
                      </a:pPr>
                      <a:r>
                        <a:rPr lang="it-IT" sz="1200" b="1">
                          <a:latin typeface="Arial" pitchFamily="34" charset="0"/>
                          <a:ea typeface="Calibri"/>
                          <a:cs typeface="Arial" pitchFamily="34" charset="0"/>
                        </a:rPr>
                        <a:t>Neutro</a:t>
                      </a:r>
                      <a:endParaRPr lang="it-IT" sz="1100">
                        <a:latin typeface="Arial" pitchFamily="34" charset="0"/>
                        <a:ea typeface="Calibri"/>
                        <a:cs typeface="Arial" pitchFamily="34" charset="0"/>
                      </a:endParaRPr>
                    </a:p>
                  </a:txBody>
                  <a:tcPr marL="67969" marR="67969" marT="33985" marB="3398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ct val="115000"/>
                        </a:lnSpc>
                        <a:spcAft>
                          <a:spcPts val="0"/>
                        </a:spcAft>
                      </a:pPr>
                      <a:r>
                        <a:rPr lang="it-IT" sz="1200" b="1">
                          <a:latin typeface="Arial" pitchFamily="34" charset="0"/>
                          <a:ea typeface="Calibri"/>
                          <a:cs typeface="Arial" pitchFamily="34" charset="0"/>
                        </a:rPr>
                        <a:t>Neutro</a:t>
                      </a:r>
                      <a:endParaRPr lang="it-IT" sz="1100">
                        <a:latin typeface="Arial" pitchFamily="34" charset="0"/>
                        <a:ea typeface="Calibri"/>
                        <a:cs typeface="Arial" pitchFamily="34" charset="0"/>
                      </a:endParaRPr>
                    </a:p>
                  </a:txBody>
                  <a:tcPr marL="67969" marR="67969" marT="33985" marB="3398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ct val="115000"/>
                        </a:lnSpc>
                        <a:spcAft>
                          <a:spcPts val="0"/>
                        </a:spcAft>
                      </a:pPr>
                      <a:r>
                        <a:rPr lang="it-IT" sz="1200" b="1">
                          <a:latin typeface="Arial" pitchFamily="34" charset="0"/>
                          <a:ea typeface="Calibri"/>
                          <a:cs typeface="Arial" pitchFamily="34" charset="0"/>
                        </a:rPr>
                        <a:t>Neutro</a:t>
                      </a:r>
                      <a:endParaRPr lang="it-IT" sz="1100">
                        <a:latin typeface="Arial" pitchFamily="34" charset="0"/>
                        <a:ea typeface="Calibri"/>
                        <a:cs typeface="Arial" pitchFamily="34" charset="0"/>
                      </a:endParaRPr>
                    </a:p>
                  </a:txBody>
                  <a:tcPr marL="67969" marR="67969" marT="33985" marB="3398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ct val="115000"/>
                        </a:lnSpc>
                        <a:spcAft>
                          <a:spcPts val="0"/>
                        </a:spcAft>
                      </a:pPr>
                      <a:r>
                        <a:rPr lang="it-IT" sz="1200" b="1" dirty="0">
                          <a:latin typeface="Arial" pitchFamily="34" charset="0"/>
                          <a:ea typeface="Calibri"/>
                          <a:cs typeface="Arial" pitchFamily="34" charset="0"/>
                        </a:rPr>
                        <a:t>Neutro</a:t>
                      </a:r>
                      <a:endParaRPr lang="it-IT" sz="1100" dirty="0">
                        <a:latin typeface="Arial" pitchFamily="34" charset="0"/>
                        <a:ea typeface="Calibri"/>
                        <a:cs typeface="Arial" pitchFamily="34" charset="0"/>
                      </a:endParaRPr>
                    </a:p>
                  </a:txBody>
                  <a:tcPr marL="67969" marR="67969" marT="33985" marB="3398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499062">
                <a:tc>
                  <a:txBody>
                    <a:bodyPr/>
                    <a:lstStyle/>
                    <a:p>
                      <a:pPr algn="l">
                        <a:lnSpc>
                          <a:spcPct val="115000"/>
                        </a:lnSpc>
                        <a:spcAft>
                          <a:spcPts val="0"/>
                        </a:spcAft>
                      </a:pPr>
                      <a:r>
                        <a:rPr lang="it-IT" sz="1400" b="1" dirty="0">
                          <a:solidFill>
                            <a:srgbClr val="0000FF"/>
                          </a:solidFill>
                          <a:latin typeface="Arial"/>
                          <a:ea typeface="Calibri"/>
                          <a:cs typeface="Times New Roman"/>
                        </a:rPr>
                        <a:t>CVD </a:t>
                      </a:r>
                      <a:endParaRPr lang="it-IT" sz="1100" dirty="0">
                        <a:solidFill>
                          <a:srgbClr val="0000FF"/>
                        </a:solidFill>
                        <a:latin typeface="Calibri"/>
                        <a:ea typeface="Calibri"/>
                        <a:cs typeface="Times New Roman"/>
                      </a:endParaRPr>
                    </a:p>
                  </a:txBody>
                  <a:tcPr marL="67969" marR="67969" marT="33985" marB="3398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l">
                        <a:lnSpc>
                          <a:spcPct val="115000"/>
                        </a:lnSpc>
                        <a:spcAft>
                          <a:spcPts val="0"/>
                        </a:spcAft>
                      </a:pPr>
                      <a:r>
                        <a:rPr lang="it-IT" sz="1200" b="1">
                          <a:latin typeface="Arial" pitchFamily="34" charset="0"/>
                          <a:ea typeface="Calibri"/>
                          <a:cs typeface="Arial" pitchFamily="34" charset="0"/>
                        </a:rPr>
                        <a:t>Beneficio</a:t>
                      </a:r>
                      <a:endParaRPr lang="it-IT" sz="1100">
                        <a:latin typeface="Arial" pitchFamily="34" charset="0"/>
                        <a:ea typeface="Calibri"/>
                        <a:cs typeface="Arial" pitchFamily="34" charset="0"/>
                      </a:endParaRPr>
                    </a:p>
                  </a:txBody>
                  <a:tcPr marL="67969" marR="67969" marT="33985" marB="3398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it-IT" sz="1200" b="1" dirty="0">
                          <a:latin typeface="Arial" pitchFamily="34" charset="0"/>
                          <a:ea typeface="Calibri"/>
                          <a:cs typeface="Arial" pitchFamily="34" charset="0"/>
                        </a:rPr>
                        <a:t>?</a:t>
                      </a:r>
                      <a:endParaRPr lang="it-IT" sz="1100" dirty="0">
                        <a:latin typeface="Arial" pitchFamily="34" charset="0"/>
                        <a:ea typeface="Calibri"/>
                        <a:cs typeface="Arial" pitchFamily="34" charset="0"/>
                      </a:endParaRPr>
                    </a:p>
                  </a:txBody>
                  <a:tcPr marL="67969" marR="67969" marT="33985" marB="3398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it-IT" sz="1200" b="1" dirty="0">
                          <a:latin typeface="Arial" pitchFamily="34" charset="0"/>
                          <a:ea typeface="Calibri"/>
                          <a:cs typeface="Arial" pitchFamily="34" charset="0"/>
                        </a:rPr>
                        <a:t>?</a:t>
                      </a:r>
                      <a:endParaRPr lang="it-IT" sz="1100" dirty="0">
                        <a:latin typeface="Arial" pitchFamily="34" charset="0"/>
                        <a:ea typeface="Calibri"/>
                        <a:cs typeface="Arial" pitchFamily="34" charset="0"/>
                      </a:endParaRPr>
                    </a:p>
                  </a:txBody>
                  <a:tcPr marL="67969" marR="67969" marT="33985" marB="3398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l">
                        <a:lnSpc>
                          <a:spcPct val="115000"/>
                        </a:lnSpc>
                        <a:spcAft>
                          <a:spcPts val="0"/>
                        </a:spcAft>
                      </a:pPr>
                      <a:r>
                        <a:rPr lang="it-IT" sz="1200" b="1" dirty="0" smtClean="0">
                          <a:latin typeface="Arial" pitchFamily="34" charset="0"/>
                          <a:ea typeface="Calibri"/>
                          <a:cs typeface="Arial" pitchFamily="34" charset="0"/>
                        </a:rPr>
                        <a:t>Beneficio</a:t>
                      </a:r>
                      <a:endParaRPr lang="it-IT" sz="1100" dirty="0">
                        <a:latin typeface="Arial" pitchFamily="34" charset="0"/>
                        <a:ea typeface="Calibri"/>
                        <a:cs typeface="Arial" pitchFamily="34" charset="0"/>
                      </a:endParaRPr>
                    </a:p>
                  </a:txBody>
                  <a:tcPr marL="67969" marR="67969" marT="33985" marB="3398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l">
                        <a:lnSpc>
                          <a:spcPct val="115000"/>
                        </a:lnSpc>
                        <a:spcAft>
                          <a:spcPts val="0"/>
                        </a:spcAft>
                      </a:pPr>
                      <a:r>
                        <a:rPr lang="it-IT" sz="1200" b="1">
                          <a:latin typeface="Arial" pitchFamily="34" charset="0"/>
                          <a:ea typeface="Calibri"/>
                          <a:cs typeface="Arial" pitchFamily="34" charset="0"/>
                        </a:rPr>
                        <a:t>Neutro</a:t>
                      </a:r>
                      <a:endParaRPr lang="it-IT" sz="1100">
                        <a:latin typeface="Arial" pitchFamily="34" charset="0"/>
                        <a:ea typeface="Calibri"/>
                        <a:cs typeface="Arial" pitchFamily="34" charset="0"/>
                      </a:endParaRPr>
                    </a:p>
                  </a:txBody>
                  <a:tcPr marL="67969" marR="67969" marT="33985" marB="3398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tc>
                  <a:txBody>
                    <a:bodyPr/>
                    <a:lstStyle/>
                    <a:p>
                      <a:pPr algn="l">
                        <a:lnSpc>
                          <a:spcPct val="115000"/>
                        </a:lnSpc>
                        <a:spcAft>
                          <a:spcPts val="0"/>
                        </a:spcAft>
                      </a:pPr>
                      <a:r>
                        <a:rPr lang="it-IT" sz="1200" b="1" dirty="0" smtClean="0">
                          <a:latin typeface="Arial" pitchFamily="34" charset="0"/>
                          <a:ea typeface="Calibri"/>
                          <a:cs typeface="Arial" pitchFamily="34" charset="0"/>
                        </a:rPr>
                        <a:t>Neutro(?)</a:t>
                      </a:r>
                      <a:endParaRPr lang="it-IT" sz="1100" dirty="0">
                        <a:latin typeface="Arial" pitchFamily="34" charset="0"/>
                        <a:ea typeface="Calibri"/>
                        <a:cs typeface="Arial" pitchFamily="34" charset="0"/>
                      </a:endParaRPr>
                    </a:p>
                  </a:txBody>
                  <a:tcPr marL="67969" marR="67969" marT="33985" marB="3398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tc>
                  <a:txBody>
                    <a:bodyPr/>
                    <a:lstStyle/>
                    <a:p>
                      <a:pPr algn="l">
                        <a:lnSpc>
                          <a:spcPct val="115000"/>
                        </a:lnSpc>
                        <a:spcAft>
                          <a:spcPts val="0"/>
                        </a:spcAft>
                      </a:pPr>
                      <a:r>
                        <a:rPr lang="it-IT" sz="1200" b="1">
                          <a:latin typeface="Arial" pitchFamily="34" charset="0"/>
                          <a:ea typeface="Calibri"/>
                          <a:cs typeface="Arial" pitchFamily="34" charset="0"/>
                        </a:rPr>
                        <a:t>Neutro (?)</a:t>
                      </a:r>
                      <a:endParaRPr lang="it-IT" sz="1100">
                        <a:latin typeface="Arial" pitchFamily="34" charset="0"/>
                        <a:ea typeface="Calibri"/>
                        <a:cs typeface="Arial" pitchFamily="34" charset="0"/>
                      </a:endParaRPr>
                    </a:p>
                  </a:txBody>
                  <a:tcPr marL="67969" marR="67969" marT="33985" marB="3398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tc>
                  <a:txBody>
                    <a:bodyPr/>
                    <a:lstStyle/>
                    <a:p>
                      <a:pPr algn="l">
                        <a:lnSpc>
                          <a:spcPct val="115000"/>
                        </a:lnSpc>
                        <a:spcAft>
                          <a:spcPts val="0"/>
                        </a:spcAft>
                      </a:pPr>
                      <a:r>
                        <a:rPr lang="it-IT" sz="1200" b="1" dirty="0">
                          <a:latin typeface="Arial" pitchFamily="34" charset="0"/>
                          <a:ea typeface="Calibri"/>
                          <a:cs typeface="Arial" pitchFamily="34" charset="0"/>
                        </a:rPr>
                        <a:t>Neutro</a:t>
                      </a:r>
                      <a:endParaRPr lang="it-IT" sz="1100" dirty="0">
                        <a:latin typeface="Arial" pitchFamily="34" charset="0"/>
                        <a:ea typeface="Calibri"/>
                        <a:cs typeface="Arial" pitchFamily="34" charset="0"/>
                      </a:endParaRPr>
                    </a:p>
                  </a:txBody>
                  <a:tcPr marL="67969" marR="67969" marT="33985" marB="3398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tr>
              <a:tr h="499062">
                <a:tc>
                  <a:txBody>
                    <a:bodyPr/>
                    <a:lstStyle/>
                    <a:p>
                      <a:pPr algn="l">
                        <a:lnSpc>
                          <a:spcPct val="115000"/>
                        </a:lnSpc>
                        <a:spcAft>
                          <a:spcPts val="0"/>
                        </a:spcAft>
                      </a:pPr>
                      <a:r>
                        <a:rPr lang="it-IT" sz="1400" b="1" dirty="0">
                          <a:solidFill>
                            <a:srgbClr val="0000FF"/>
                          </a:solidFill>
                          <a:latin typeface="Arial"/>
                          <a:ea typeface="Calibri"/>
                          <a:cs typeface="Times New Roman"/>
                        </a:rPr>
                        <a:t>Osso </a:t>
                      </a:r>
                      <a:endParaRPr lang="it-IT" sz="1100" dirty="0">
                        <a:solidFill>
                          <a:srgbClr val="0000FF"/>
                        </a:solidFill>
                        <a:latin typeface="Calibri"/>
                        <a:ea typeface="Calibri"/>
                        <a:cs typeface="Times New Roman"/>
                      </a:endParaRPr>
                    </a:p>
                  </a:txBody>
                  <a:tcPr marL="67969" marR="67969" marT="33985" marB="3398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l">
                        <a:lnSpc>
                          <a:spcPct val="115000"/>
                        </a:lnSpc>
                        <a:spcAft>
                          <a:spcPts val="0"/>
                        </a:spcAft>
                      </a:pPr>
                      <a:r>
                        <a:rPr lang="it-IT" sz="1200" b="1" dirty="0">
                          <a:latin typeface="Arial" pitchFamily="34" charset="0"/>
                          <a:ea typeface="Calibri"/>
                          <a:cs typeface="Arial" pitchFamily="34" charset="0"/>
                        </a:rPr>
                        <a:t>Neutro</a:t>
                      </a:r>
                      <a:endParaRPr lang="it-IT" sz="1100" dirty="0">
                        <a:latin typeface="Arial" pitchFamily="34" charset="0"/>
                        <a:ea typeface="Calibri"/>
                        <a:cs typeface="Arial" pitchFamily="34" charset="0"/>
                      </a:endParaRPr>
                    </a:p>
                  </a:txBody>
                  <a:tcPr marL="67969" marR="67969" marT="33985" marB="3398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ct val="115000"/>
                        </a:lnSpc>
                        <a:spcAft>
                          <a:spcPts val="0"/>
                        </a:spcAft>
                      </a:pPr>
                      <a:r>
                        <a:rPr lang="it-IT" sz="1200" b="1" dirty="0">
                          <a:latin typeface="Arial" pitchFamily="34" charset="0"/>
                          <a:ea typeface="Calibri"/>
                          <a:cs typeface="Arial" pitchFamily="34" charset="0"/>
                        </a:rPr>
                        <a:t>Neutro</a:t>
                      </a:r>
                      <a:endParaRPr lang="it-IT" sz="1100" dirty="0">
                        <a:latin typeface="Arial" pitchFamily="34" charset="0"/>
                        <a:ea typeface="Calibri"/>
                        <a:cs typeface="Arial" pitchFamily="34" charset="0"/>
                      </a:endParaRPr>
                    </a:p>
                  </a:txBody>
                  <a:tcPr marL="67969" marR="67969" marT="33985" marB="3398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ct val="115000"/>
                        </a:lnSpc>
                        <a:spcAft>
                          <a:spcPts val="0"/>
                        </a:spcAft>
                      </a:pPr>
                      <a:r>
                        <a:rPr lang="it-IT" sz="1200" b="1" dirty="0">
                          <a:latin typeface="Arial" pitchFamily="34" charset="0"/>
                          <a:ea typeface="Calibri"/>
                          <a:cs typeface="Arial" pitchFamily="34" charset="0"/>
                        </a:rPr>
                        <a:t>Neutro</a:t>
                      </a:r>
                      <a:endParaRPr lang="it-IT" sz="1100" dirty="0">
                        <a:latin typeface="Arial" pitchFamily="34" charset="0"/>
                        <a:ea typeface="Calibri"/>
                        <a:cs typeface="Arial" pitchFamily="34" charset="0"/>
                      </a:endParaRPr>
                    </a:p>
                  </a:txBody>
                  <a:tcPr marL="67969" marR="67969" marT="33985" marB="3398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ct val="115000"/>
                        </a:lnSpc>
                        <a:spcAft>
                          <a:spcPts val="0"/>
                        </a:spcAft>
                      </a:pPr>
                      <a:r>
                        <a:rPr lang="it-IT" sz="1200" b="1" dirty="0">
                          <a:latin typeface="Arial" pitchFamily="34" charset="0"/>
                          <a:ea typeface="Calibri"/>
                          <a:cs typeface="Arial" pitchFamily="34" charset="0"/>
                        </a:rPr>
                        <a:t>Moderato</a:t>
                      </a:r>
                      <a:endParaRPr lang="it-IT" sz="1100" dirty="0">
                        <a:latin typeface="Arial" pitchFamily="34" charset="0"/>
                        <a:ea typeface="Calibri"/>
                        <a:cs typeface="Arial" pitchFamily="34" charset="0"/>
                      </a:endParaRPr>
                    </a:p>
                  </a:txBody>
                  <a:tcPr marL="67969" marR="67969" marT="33985" marB="3398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l">
                        <a:lnSpc>
                          <a:spcPct val="115000"/>
                        </a:lnSpc>
                        <a:spcAft>
                          <a:spcPts val="0"/>
                        </a:spcAft>
                      </a:pPr>
                      <a:r>
                        <a:rPr lang="it-IT" sz="1200" b="1" dirty="0">
                          <a:latin typeface="Arial" pitchFamily="34" charset="0"/>
                          <a:ea typeface="Calibri"/>
                          <a:cs typeface="Arial" pitchFamily="34" charset="0"/>
                        </a:rPr>
                        <a:t>Neutro</a:t>
                      </a:r>
                      <a:endParaRPr lang="it-IT" sz="1100" dirty="0">
                        <a:latin typeface="Arial" pitchFamily="34" charset="0"/>
                        <a:ea typeface="Calibri"/>
                        <a:cs typeface="Arial" pitchFamily="34" charset="0"/>
                      </a:endParaRPr>
                    </a:p>
                  </a:txBody>
                  <a:tcPr marL="67969" marR="67969" marT="33985" marB="3398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ct val="115000"/>
                        </a:lnSpc>
                        <a:spcAft>
                          <a:spcPts val="0"/>
                        </a:spcAft>
                      </a:pPr>
                      <a:r>
                        <a:rPr lang="it-IT" sz="1200" b="1" dirty="0">
                          <a:latin typeface="Arial" pitchFamily="34" charset="0"/>
                          <a:ea typeface="Calibri"/>
                          <a:cs typeface="Arial" pitchFamily="34" charset="0"/>
                        </a:rPr>
                        <a:t>Neutro</a:t>
                      </a:r>
                      <a:endParaRPr lang="it-IT" sz="1100" dirty="0">
                        <a:latin typeface="Arial" pitchFamily="34" charset="0"/>
                        <a:ea typeface="Calibri"/>
                        <a:cs typeface="Arial" pitchFamily="34" charset="0"/>
                      </a:endParaRPr>
                    </a:p>
                  </a:txBody>
                  <a:tcPr marL="67969" marR="67969" marT="33985" marB="3398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ct val="115000"/>
                        </a:lnSpc>
                        <a:spcAft>
                          <a:spcPts val="0"/>
                        </a:spcAft>
                      </a:pPr>
                      <a:r>
                        <a:rPr lang="it-IT" sz="1200" b="1" dirty="0">
                          <a:latin typeface="Arial" pitchFamily="34" charset="0"/>
                          <a:ea typeface="Calibri"/>
                          <a:cs typeface="Arial" pitchFamily="34" charset="0"/>
                        </a:rPr>
                        <a:t>Neutro</a:t>
                      </a:r>
                      <a:endParaRPr lang="it-IT" sz="1100" dirty="0">
                        <a:latin typeface="Arial" pitchFamily="34" charset="0"/>
                        <a:ea typeface="Calibri"/>
                        <a:cs typeface="Arial" pitchFamily="34" charset="0"/>
                      </a:endParaRPr>
                    </a:p>
                  </a:txBody>
                  <a:tcPr marL="67969" marR="67969" marT="33985" marB="3398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ct val="115000"/>
                        </a:lnSpc>
                        <a:spcAft>
                          <a:spcPts val="0"/>
                        </a:spcAft>
                      </a:pPr>
                      <a:r>
                        <a:rPr lang="it-IT" sz="1200" b="1" dirty="0">
                          <a:latin typeface="Arial" pitchFamily="34" charset="0"/>
                          <a:ea typeface="Calibri"/>
                          <a:cs typeface="Arial" pitchFamily="34" charset="0"/>
                        </a:rPr>
                        <a:t>Neutro</a:t>
                      </a:r>
                      <a:endParaRPr lang="it-IT" sz="1100" dirty="0">
                        <a:latin typeface="Arial" pitchFamily="34" charset="0"/>
                        <a:ea typeface="Calibri"/>
                        <a:cs typeface="Arial" pitchFamily="34" charset="0"/>
                      </a:endParaRPr>
                    </a:p>
                  </a:txBody>
                  <a:tcPr marL="67969" marR="67969" marT="33985" marB="3398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499062">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it-IT" sz="1400" b="1" dirty="0" smtClean="0">
                          <a:solidFill>
                            <a:srgbClr val="0000FF"/>
                          </a:solidFill>
                          <a:latin typeface="+mj-lt"/>
                          <a:ea typeface="Calibri"/>
                          <a:cs typeface="Times New Roman"/>
                        </a:rPr>
                        <a:t>Costi</a:t>
                      </a:r>
                      <a:endParaRPr lang="it-IT" sz="1400" dirty="0" smtClean="0">
                        <a:solidFill>
                          <a:srgbClr val="0000FF"/>
                        </a:solidFill>
                        <a:latin typeface="+mj-lt"/>
                        <a:ea typeface="Calibri"/>
                        <a:cs typeface="Times New Roman"/>
                      </a:endParaRPr>
                    </a:p>
                    <a:p>
                      <a:pPr algn="l">
                        <a:lnSpc>
                          <a:spcPct val="115000"/>
                        </a:lnSpc>
                        <a:spcAft>
                          <a:spcPts val="0"/>
                        </a:spcAft>
                      </a:pPr>
                      <a:endParaRPr lang="it-IT" sz="1100" dirty="0">
                        <a:solidFill>
                          <a:srgbClr val="0000FF"/>
                        </a:solidFill>
                        <a:latin typeface="Calibri"/>
                        <a:ea typeface="Calibri"/>
                        <a:cs typeface="Times New Roman"/>
                      </a:endParaRPr>
                    </a:p>
                  </a:txBody>
                  <a:tcPr marL="67969" marR="67969" marT="33985" marB="3398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lnSpc>
                          <a:spcPct val="115000"/>
                        </a:lnSpc>
                        <a:spcAft>
                          <a:spcPts val="0"/>
                        </a:spcAft>
                      </a:pPr>
                      <a:r>
                        <a:rPr lang="it-IT" sz="1800" b="1" dirty="0" smtClean="0">
                          <a:latin typeface="Arial" pitchFamily="34" charset="0"/>
                          <a:ea typeface="Calibri"/>
                          <a:cs typeface="Arial" pitchFamily="34" charset="0"/>
                        </a:rPr>
                        <a:t>+</a:t>
                      </a:r>
                      <a:endParaRPr lang="it-IT" sz="1800" b="1" dirty="0">
                        <a:latin typeface="Arial" pitchFamily="34" charset="0"/>
                        <a:ea typeface="Calibri"/>
                        <a:cs typeface="Arial" pitchFamily="34" charset="0"/>
                      </a:endParaRPr>
                    </a:p>
                  </a:txBody>
                  <a:tcPr marL="67969" marR="67969" marT="33985" marB="3398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it-IT" sz="1800" b="1" dirty="0" smtClean="0">
                          <a:latin typeface="Arial" pitchFamily="34" charset="0"/>
                          <a:ea typeface="Calibri"/>
                          <a:cs typeface="Arial" pitchFamily="34" charset="0"/>
                        </a:rPr>
                        <a:t>+</a:t>
                      </a:r>
                      <a:endParaRPr lang="it-IT" sz="1800" b="1" dirty="0">
                        <a:latin typeface="Arial" pitchFamily="34" charset="0"/>
                        <a:ea typeface="Calibri"/>
                        <a:cs typeface="Arial" pitchFamily="34" charset="0"/>
                      </a:endParaRPr>
                    </a:p>
                  </a:txBody>
                  <a:tcPr marL="67969" marR="67969" marT="33985" marB="3398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it-IT" sz="1800" b="1" dirty="0" smtClean="0">
                          <a:latin typeface="Arial" pitchFamily="34" charset="0"/>
                          <a:ea typeface="Calibri"/>
                          <a:cs typeface="Arial" pitchFamily="34" charset="0"/>
                        </a:rPr>
                        <a:t>++</a:t>
                      </a:r>
                      <a:endParaRPr lang="it-IT" sz="1800" b="1" dirty="0">
                        <a:latin typeface="Arial" pitchFamily="34" charset="0"/>
                        <a:ea typeface="Calibri"/>
                        <a:cs typeface="Arial" pitchFamily="34" charset="0"/>
                      </a:endParaRPr>
                    </a:p>
                  </a:txBody>
                  <a:tcPr marL="67969" marR="67969" marT="33985" marB="3398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it-IT" sz="1800" b="1" dirty="0" smtClean="0">
                          <a:latin typeface="Arial" pitchFamily="34" charset="0"/>
                          <a:ea typeface="Calibri"/>
                          <a:cs typeface="Arial" pitchFamily="34" charset="0"/>
                        </a:rPr>
                        <a:t>++</a:t>
                      </a:r>
                      <a:endParaRPr lang="it-IT" sz="1800" b="1" dirty="0">
                        <a:latin typeface="Arial" pitchFamily="34" charset="0"/>
                        <a:ea typeface="Calibri"/>
                        <a:cs typeface="Arial" pitchFamily="34" charset="0"/>
                      </a:endParaRPr>
                    </a:p>
                  </a:txBody>
                  <a:tcPr marL="67969" marR="67969" marT="33985" marB="3398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it-IT" sz="1800" b="1" dirty="0" smtClean="0">
                          <a:latin typeface="Arial" pitchFamily="34" charset="0"/>
                          <a:ea typeface="Calibri"/>
                          <a:cs typeface="Arial" pitchFamily="34" charset="0"/>
                        </a:rPr>
                        <a:t>++</a:t>
                      </a:r>
                      <a:endParaRPr lang="it-IT" sz="1800" b="1" dirty="0">
                        <a:latin typeface="Arial" pitchFamily="34" charset="0"/>
                        <a:ea typeface="Calibri"/>
                        <a:cs typeface="Arial" pitchFamily="34" charset="0"/>
                      </a:endParaRPr>
                    </a:p>
                  </a:txBody>
                  <a:tcPr marL="67969" marR="67969" marT="33985" marB="3398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it-IT" sz="1800" b="1" dirty="0" smtClean="0">
                          <a:solidFill>
                            <a:srgbClr val="FFFFCC"/>
                          </a:solidFill>
                          <a:latin typeface="Arial" pitchFamily="34" charset="0"/>
                          <a:ea typeface="Calibri"/>
                          <a:cs typeface="Arial" pitchFamily="34" charset="0"/>
                        </a:rPr>
                        <a:t>+++</a:t>
                      </a:r>
                      <a:endParaRPr lang="it-IT" sz="1800" b="1" dirty="0">
                        <a:solidFill>
                          <a:srgbClr val="FFFFCC"/>
                        </a:solidFill>
                        <a:latin typeface="Arial" pitchFamily="34" charset="0"/>
                        <a:ea typeface="Calibri"/>
                        <a:cs typeface="Arial" pitchFamily="34" charset="0"/>
                      </a:endParaRPr>
                    </a:p>
                  </a:txBody>
                  <a:tcPr marL="67969" marR="67969" marT="33985" marB="3398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a:lnSpc>
                          <a:spcPct val="115000"/>
                        </a:lnSpc>
                        <a:spcAft>
                          <a:spcPts val="0"/>
                        </a:spcAft>
                      </a:pPr>
                      <a:r>
                        <a:rPr lang="it-IT" sz="1800" b="1" dirty="0" smtClean="0">
                          <a:solidFill>
                            <a:srgbClr val="FFFFCC"/>
                          </a:solidFill>
                          <a:latin typeface="Arial" pitchFamily="34" charset="0"/>
                          <a:ea typeface="Calibri"/>
                          <a:cs typeface="Arial" pitchFamily="34" charset="0"/>
                        </a:rPr>
                        <a:t>++++</a:t>
                      </a:r>
                      <a:endParaRPr lang="it-IT" sz="1800" b="1" dirty="0">
                        <a:solidFill>
                          <a:srgbClr val="FFFFCC"/>
                        </a:solidFill>
                        <a:latin typeface="Arial" pitchFamily="34" charset="0"/>
                        <a:ea typeface="Calibri"/>
                        <a:cs typeface="Arial" pitchFamily="34" charset="0"/>
                      </a:endParaRPr>
                    </a:p>
                  </a:txBody>
                  <a:tcPr marL="67969" marR="67969" marT="33985" marB="3398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a:lnSpc>
                          <a:spcPct val="115000"/>
                        </a:lnSpc>
                        <a:spcAft>
                          <a:spcPts val="0"/>
                        </a:spcAft>
                      </a:pPr>
                      <a:r>
                        <a:rPr lang="it-IT" sz="1200" b="1" dirty="0" smtClean="0">
                          <a:latin typeface="Arial" pitchFamily="34" charset="0"/>
                          <a:ea typeface="Calibri"/>
                          <a:cs typeface="Arial" pitchFamily="34" charset="0"/>
                        </a:rPr>
                        <a:t>Varia</a:t>
                      </a:r>
                      <a:endParaRPr lang="it-IT" sz="1200" b="1" dirty="0">
                        <a:latin typeface="Arial" pitchFamily="34" charset="0"/>
                        <a:ea typeface="Calibri"/>
                        <a:cs typeface="Arial" pitchFamily="34" charset="0"/>
                      </a:endParaRPr>
                    </a:p>
                  </a:txBody>
                  <a:tcPr marL="67969" marR="67969" marT="33985" marB="3398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pic>
        <p:nvPicPr>
          <p:cNvPr id="25705" name="Picture 1"/>
          <p:cNvPicPr>
            <a:picLocks noChangeAspect="1" noChangeArrowheads="1"/>
          </p:cNvPicPr>
          <p:nvPr/>
        </p:nvPicPr>
        <p:blipFill>
          <a:blip r:embed="rId3" cstate="print"/>
          <a:srcRect/>
          <a:stretch>
            <a:fillRect/>
          </a:stretch>
        </p:blipFill>
        <p:spPr bwMode="auto">
          <a:xfrm>
            <a:off x="3779838" y="6651625"/>
            <a:ext cx="5119687" cy="180975"/>
          </a:xfrm>
          <a:prstGeom prst="rect">
            <a:avLst/>
          </a:prstGeom>
          <a:noFill/>
          <a:ln w="9525">
            <a:noFill/>
            <a:miter lim="800000"/>
            <a:headEnd/>
            <a:tailEnd/>
          </a:ln>
        </p:spPr>
      </p:pic>
      <p:sp>
        <p:nvSpPr>
          <p:cNvPr id="5" name="CasellaDiTesto 4"/>
          <p:cNvSpPr txBox="1"/>
          <p:nvPr/>
        </p:nvSpPr>
        <p:spPr>
          <a:xfrm>
            <a:off x="2700338" y="6607175"/>
            <a:ext cx="1008062" cy="261938"/>
          </a:xfrm>
          <a:prstGeom prst="rect">
            <a:avLst/>
          </a:prstGeom>
          <a:noFill/>
        </p:spPr>
        <p:txBody>
          <a:bodyPr>
            <a:spAutoFit/>
          </a:bodyPr>
          <a:lstStyle/>
          <a:p>
            <a:pPr>
              <a:defRPr/>
            </a:pPr>
            <a:r>
              <a:rPr lang="it-IT" sz="1050" b="1" dirty="0">
                <a:solidFill>
                  <a:srgbClr val="FFFFCC"/>
                </a:solidFill>
              </a:rPr>
              <a:t>Adattato da :</a:t>
            </a:r>
          </a:p>
        </p:txBody>
      </p:sp>
    </p:spTree>
    <p:extLst>
      <p:ext uri="{BB962C8B-B14F-4D97-AF65-F5344CB8AC3E}">
        <p14:creationId xmlns:p14="http://schemas.microsoft.com/office/powerpoint/2010/main" val="334089367"/>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3" cstate="print"/>
          <a:srcRect/>
          <a:stretch>
            <a:fillRect/>
          </a:stretch>
        </p:blipFill>
        <p:spPr bwMode="auto">
          <a:xfrm>
            <a:off x="539552" y="188640"/>
            <a:ext cx="7992888" cy="5994666"/>
          </a:xfrm>
          <a:prstGeom prst="rect">
            <a:avLst/>
          </a:prstGeom>
          <a:noFill/>
          <a:ln w="9525">
            <a:noFill/>
            <a:miter lim="800000"/>
            <a:headEnd/>
            <a:tailEnd/>
          </a:ln>
          <a:effectLst/>
        </p:spPr>
      </p:pic>
    </p:spTree>
    <p:extLst>
      <p:ext uri="{BB962C8B-B14F-4D97-AF65-F5344CB8AC3E}">
        <p14:creationId xmlns:p14="http://schemas.microsoft.com/office/powerpoint/2010/main" val="3541724643"/>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8"/>
          <p:cNvSpPr txBox="1"/>
          <p:nvPr/>
        </p:nvSpPr>
        <p:spPr>
          <a:xfrm>
            <a:off x="683568" y="1196752"/>
            <a:ext cx="7873002" cy="646331"/>
          </a:xfrm>
          <a:prstGeom prst="rect">
            <a:avLst/>
          </a:prstGeom>
          <a:solidFill>
            <a:srgbClr val="D9D9D9"/>
          </a:solidFill>
          <a:ln>
            <a:noFill/>
          </a:ln>
        </p:spPr>
        <p:txBody>
          <a:bodyPr vert="horz" wrap="square" lIns="91440" tIns="45720" rIns="91440" bIns="45720" anchor="ctr" anchorCtr="1" compatLnSpc="1">
            <a:spAutoFit/>
          </a:bodyPr>
          <a:lstStyle/>
          <a:p>
            <a:pPr algn="ctr" defTabSz="457200">
              <a:defRPr sz="1800" b="0" i="0" u="none" strike="noStrike" kern="0" cap="none" spc="0" baseline="0">
                <a:solidFill>
                  <a:srgbClr val="000000"/>
                </a:solidFill>
                <a:uFillTx/>
              </a:defRPr>
            </a:pPr>
            <a:r>
              <a:rPr lang="it-IT" sz="3600" b="1" dirty="0" smtClean="0">
                <a:solidFill>
                  <a:srgbClr val="1F497D"/>
                </a:solidFill>
                <a:latin typeface="Arial Narrow"/>
                <a:cs typeface="Arial Narrow"/>
              </a:rPr>
              <a:t>Da Diabetologo </a:t>
            </a:r>
            <a:endParaRPr lang="it-IT" sz="4800" b="1" dirty="0">
              <a:solidFill>
                <a:srgbClr val="1F497D"/>
              </a:solidFill>
              <a:latin typeface="Arial Narrow"/>
              <a:cs typeface="Arial Narrow"/>
            </a:endParaRPr>
          </a:p>
        </p:txBody>
      </p:sp>
      <p:sp>
        <p:nvSpPr>
          <p:cNvPr id="6" name="Titolo 1"/>
          <p:cNvSpPr txBox="1">
            <a:spLocks noGrp="1"/>
          </p:cNvSpPr>
          <p:nvPr>
            <p:ph type="title"/>
          </p:nvPr>
        </p:nvSpPr>
        <p:spPr>
          <a:xfrm>
            <a:off x="0" y="188640"/>
            <a:ext cx="9144000" cy="936104"/>
          </a:xfrm>
          <a:solidFill>
            <a:srgbClr val="00CCFF">
              <a:alpha val="51000"/>
            </a:srgbClr>
          </a:solidFill>
        </p:spPr>
        <p:txBody>
          <a:bodyPr/>
          <a:lstStyle/>
          <a:p>
            <a:pPr lvl="0"/>
            <a:r>
              <a:rPr lang="it-IT" b="1" dirty="0" smtClean="0">
                <a:latin typeface="Arial Narrow"/>
              </a:rPr>
              <a:t>LUISA 67 </a:t>
            </a:r>
            <a:r>
              <a:rPr lang="it-IT" b="1" dirty="0">
                <a:latin typeface="Arial Narrow"/>
              </a:rPr>
              <a:t>aa</a:t>
            </a:r>
          </a:p>
        </p:txBody>
      </p:sp>
      <p:sp>
        <p:nvSpPr>
          <p:cNvPr id="8" name="Segnaposto contenuto 2"/>
          <p:cNvSpPr txBox="1">
            <a:spLocks noGrp="1"/>
          </p:cNvSpPr>
          <p:nvPr>
            <p:ph idx="1"/>
          </p:nvPr>
        </p:nvSpPr>
        <p:spPr>
          <a:xfrm>
            <a:off x="395536" y="1988840"/>
            <a:ext cx="8557256" cy="4176464"/>
          </a:xfrm>
          <a:ln w="9528">
            <a:solidFill>
              <a:srgbClr val="1F497D"/>
            </a:solidFill>
            <a:prstDash val="solid"/>
          </a:ln>
        </p:spPr>
        <p:txBody>
          <a:bodyPr anchor="ctr">
            <a:normAutofit/>
          </a:bodyPr>
          <a:lstStyle/>
          <a:p>
            <a:pPr fontAlgn="t"/>
            <a:r>
              <a:rPr lang="it-IT" sz="2000" dirty="0">
                <a:latin typeface="Arial" pitchFamily="34" charset="0"/>
                <a:cs typeface="Arial" pitchFamily="34" charset="0"/>
              </a:rPr>
              <a:t>Ipertensione arteriosa</a:t>
            </a:r>
          </a:p>
          <a:p>
            <a:pPr fontAlgn="t"/>
            <a:r>
              <a:rPr lang="it-IT" sz="2000" dirty="0" smtClean="0">
                <a:latin typeface="Arial" pitchFamily="34" charset="0"/>
                <a:cs typeface="Arial" pitchFamily="34" charset="0"/>
              </a:rPr>
              <a:t>Epatite C con epatopatia evoluta</a:t>
            </a:r>
          </a:p>
          <a:p>
            <a:pPr fontAlgn="t"/>
            <a:r>
              <a:rPr lang="it-IT" sz="2000" dirty="0" smtClean="0">
                <a:latin typeface="Arial" pitchFamily="34" charset="0"/>
                <a:cs typeface="Arial" pitchFamily="34" charset="0"/>
              </a:rPr>
              <a:t>Insufficienza Renale Cronica in peggioramento (CKD3b + proteinuria)</a:t>
            </a:r>
          </a:p>
          <a:p>
            <a:pPr fontAlgn="t"/>
            <a:r>
              <a:rPr lang="it-IT" sz="2000" dirty="0" smtClean="0">
                <a:latin typeface="Arial" pitchFamily="34" charset="0"/>
                <a:cs typeface="Arial" pitchFamily="34" charset="0"/>
              </a:rPr>
              <a:t>Polimialgia Reumatica con Arterite di Horton</a:t>
            </a:r>
          </a:p>
          <a:p>
            <a:pPr fontAlgn="t"/>
            <a:r>
              <a:rPr lang="it-IT" sz="2000" dirty="0" smtClean="0">
                <a:latin typeface="Arial" pitchFamily="34" charset="0"/>
                <a:cs typeface="Arial" pitchFamily="34" charset="0"/>
              </a:rPr>
              <a:t>Diabete Mellito</a:t>
            </a:r>
          </a:p>
          <a:p>
            <a:pPr fontAlgn="t"/>
            <a:r>
              <a:rPr lang="it-IT" sz="2400" b="1" dirty="0" smtClean="0">
                <a:solidFill>
                  <a:srgbClr val="FF0000"/>
                </a:solidFill>
                <a:latin typeface="Arial" pitchFamily="34" charset="0"/>
                <a:cs typeface="Arial" pitchFamily="34" charset="0"/>
              </a:rPr>
              <a:t>DM2 non ben controllato [HbA1c </a:t>
            </a:r>
            <a:r>
              <a:rPr lang="it-IT" sz="2400" b="1" dirty="0" smtClean="0">
                <a:solidFill>
                  <a:srgbClr val="FF0000"/>
                </a:solidFill>
                <a:latin typeface="Arial" pitchFamily="34" charset="0"/>
                <a:cs typeface="Arial" pitchFamily="34" charset="0"/>
                <a:sym typeface="Wingdings" panose="05000000000000000000" pitchFamily="2" charset="2"/>
              </a:rPr>
              <a:t>66</a:t>
            </a:r>
            <a:r>
              <a:rPr lang="it-IT" sz="2400" b="1" dirty="0" smtClean="0">
                <a:solidFill>
                  <a:srgbClr val="FF0000"/>
                </a:solidFill>
                <a:latin typeface="Arial" pitchFamily="34" charset="0"/>
                <a:cs typeface="Arial" pitchFamily="34" charset="0"/>
              </a:rPr>
              <a:t> mmol/mol </a:t>
            </a:r>
            <a:r>
              <a:rPr lang="it-IT" sz="2400" b="1" dirty="0" smtClean="0">
                <a:solidFill>
                  <a:srgbClr val="0000FF"/>
                </a:solidFill>
                <a:latin typeface="Arial" pitchFamily="34" charset="0"/>
                <a:cs typeface="Arial" pitchFamily="34" charset="0"/>
              </a:rPr>
              <a:t>(8,2%) </a:t>
            </a:r>
            <a:r>
              <a:rPr lang="it-IT" sz="2400" b="1" dirty="0" smtClean="0">
                <a:solidFill>
                  <a:srgbClr val="FF0000"/>
                </a:solidFill>
                <a:latin typeface="Arial" pitchFamily="34" charset="0"/>
                <a:cs typeface="Arial" pitchFamily="34" charset="0"/>
              </a:rPr>
              <a:t>Glicemia 172 mg/dl]</a:t>
            </a:r>
          </a:p>
          <a:p>
            <a:pPr fontAlgn="t"/>
            <a:r>
              <a:rPr lang="it-IT" sz="2800" b="1" dirty="0" smtClean="0">
                <a:solidFill>
                  <a:srgbClr val="FF0000"/>
                </a:solidFill>
                <a:latin typeface="Arial" pitchFamily="34" charset="0"/>
                <a:cs typeface="Arial" pitchFamily="34" charset="0"/>
              </a:rPr>
              <a:t>Deve Iniziare Terapia Steroidea </a:t>
            </a:r>
            <a:r>
              <a:rPr lang="it-IT" sz="2000" b="1" dirty="0" smtClean="0">
                <a:solidFill>
                  <a:srgbClr val="0000FF"/>
                </a:solidFill>
                <a:latin typeface="Arial" pitchFamily="34" charset="0"/>
                <a:cs typeface="Arial" pitchFamily="34" charset="0"/>
              </a:rPr>
              <a:t>(</a:t>
            </a:r>
            <a:r>
              <a:rPr lang="it-IT" sz="2000" dirty="0" smtClean="0">
                <a:solidFill>
                  <a:srgbClr val="0000FF"/>
                </a:solidFill>
                <a:latin typeface="Arial" pitchFamily="34" charset="0"/>
                <a:cs typeface="Arial" pitchFamily="34" charset="0"/>
              </a:rPr>
              <a:t>Prednisone 50 mg/</a:t>
            </a:r>
            <a:r>
              <a:rPr lang="it-IT" sz="2000" dirty="0" err="1" smtClean="0">
                <a:solidFill>
                  <a:srgbClr val="0000FF"/>
                </a:solidFill>
                <a:latin typeface="Arial" pitchFamily="34" charset="0"/>
                <a:cs typeface="Arial" pitchFamily="34" charset="0"/>
              </a:rPr>
              <a:t>die</a:t>
            </a:r>
            <a:r>
              <a:rPr lang="it-IT" sz="2000" dirty="0" smtClean="0">
                <a:solidFill>
                  <a:srgbClr val="0000FF"/>
                </a:solidFill>
                <a:latin typeface="Arial" pitchFamily="34" charset="0"/>
                <a:cs typeface="Arial" pitchFamily="34" charset="0"/>
              </a:rPr>
              <a:t> per 4 settimane, poi riduzione progressiva)</a:t>
            </a:r>
            <a:endParaRPr lang="it-IT" sz="2800" dirty="0" smtClean="0">
              <a:latin typeface="Arial" pitchFamily="34" charset="0"/>
              <a:cs typeface="Arial" pitchFamily="34" charset="0"/>
            </a:endParaRPr>
          </a:p>
        </p:txBody>
      </p:sp>
      <p:pic>
        <p:nvPicPr>
          <p:cNvPr id="5" name="Immagine 4" descr="download (1).jpg"/>
          <p:cNvPicPr>
            <a:picLocks noChangeAspect="1"/>
          </p:cNvPicPr>
          <p:nvPr/>
        </p:nvPicPr>
        <p:blipFill>
          <a:blip r:embed="rId3" cstate="print"/>
          <a:stretch>
            <a:fillRect/>
          </a:stretch>
        </p:blipFill>
        <p:spPr>
          <a:xfrm>
            <a:off x="0" y="72009"/>
            <a:ext cx="2248424" cy="1772815"/>
          </a:xfrm>
          <a:prstGeom prst="rect">
            <a:avLst/>
          </a:prstGeom>
        </p:spPr>
      </p:pic>
    </p:spTree>
    <p:extLst>
      <p:ext uri="{BB962C8B-B14F-4D97-AF65-F5344CB8AC3E}">
        <p14:creationId xmlns:p14="http://schemas.microsoft.com/office/powerpoint/2010/main" val="4147202319"/>
      </p:ext>
    </p:extLst>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1"/>
          <p:cNvSpPr>
            <a:spLocks noChangeArrowheads="1"/>
          </p:cNvSpPr>
          <p:nvPr/>
        </p:nvSpPr>
        <p:spPr bwMode="auto">
          <a:xfrm>
            <a:off x="539552" y="1340768"/>
            <a:ext cx="7956376" cy="34163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it-IT" altLang="ja-JP" sz="2400" b="0" i="0" u="none" strike="noStrike" cap="none" normalizeH="0" baseline="0" dirty="0" smtClean="0">
                <a:ln>
                  <a:noFill/>
                </a:ln>
                <a:solidFill>
                  <a:srgbClr val="000000"/>
                </a:solidFill>
                <a:effectLst/>
                <a:latin typeface="Arial" pitchFamily="34" charset="0"/>
                <a:ea typeface="MS Mincho" pitchFamily="49" charset="-128"/>
                <a:cs typeface="Arial" pitchFamily="34" charset="0"/>
              </a:rPr>
              <a:t>La conoscenza della farmacocinetica e della farmacodinamica dei glucocorticoidi può aiutare al trattamento del diabete indotto da steroidi.</a:t>
            </a:r>
          </a:p>
          <a:p>
            <a:pPr marL="0" marR="0" lvl="0" indent="0" algn="just" defTabSz="914400" rtl="0" eaLnBrk="1" fontAlgn="base" latinLnBrk="0" hangingPunct="1">
              <a:lnSpc>
                <a:spcPct val="100000"/>
              </a:lnSpc>
              <a:spcBef>
                <a:spcPct val="0"/>
              </a:spcBef>
              <a:spcAft>
                <a:spcPct val="0"/>
              </a:spcAft>
              <a:buClrTx/>
              <a:buSzTx/>
              <a:buFontTx/>
              <a:buNone/>
              <a:tabLst/>
            </a:pPr>
            <a:r>
              <a:rPr kumimoji="0" lang="it-IT" altLang="ja-JP" sz="1200" b="0" i="0" u="none" strike="noStrike" cap="none" normalizeH="0" baseline="0" dirty="0" smtClean="0">
                <a:ln>
                  <a:noFill/>
                </a:ln>
                <a:solidFill>
                  <a:srgbClr val="000000"/>
                </a:solidFill>
                <a:effectLst/>
                <a:latin typeface="Arial" pitchFamily="34" charset="0"/>
                <a:ea typeface="MS Mincho" pitchFamily="49" charset="-128"/>
                <a:cs typeface="Arial" pitchFamily="34" charset="0"/>
              </a:rPr>
              <a:t> </a:t>
            </a:r>
          </a:p>
          <a:p>
            <a:pPr marL="0" marR="0" lvl="0" indent="0" algn="just" defTabSz="914400" rtl="0" eaLnBrk="1" fontAlgn="base" latinLnBrk="0" hangingPunct="1">
              <a:lnSpc>
                <a:spcPct val="100000"/>
              </a:lnSpc>
              <a:spcBef>
                <a:spcPct val="0"/>
              </a:spcBef>
              <a:spcAft>
                <a:spcPct val="0"/>
              </a:spcAft>
              <a:buClrTx/>
              <a:buSzTx/>
              <a:buFontTx/>
              <a:buNone/>
              <a:tabLst/>
            </a:pPr>
            <a:r>
              <a:rPr kumimoji="0" lang="it-IT" altLang="ja-JP" sz="2400" b="1" i="0" u="none" strike="noStrike" cap="none" normalizeH="0" baseline="0" dirty="0" smtClean="0">
                <a:ln>
                  <a:noFill/>
                </a:ln>
                <a:solidFill>
                  <a:srgbClr val="FF0000"/>
                </a:solidFill>
                <a:effectLst/>
                <a:latin typeface="Arial" pitchFamily="34" charset="0"/>
                <a:ea typeface="MS Mincho" pitchFamily="49" charset="-128"/>
                <a:cs typeface="Arial" pitchFamily="34" charset="0"/>
              </a:rPr>
              <a:t>Prednisone e Prednisolone </a:t>
            </a:r>
            <a:r>
              <a:rPr kumimoji="0" lang="it-IT" altLang="ja-JP" sz="2400" b="0" i="0" u="none" strike="noStrike" cap="none" normalizeH="0" baseline="0" dirty="0" smtClean="0">
                <a:ln>
                  <a:noFill/>
                </a:ln>
                <a:solidFill>
                  <a:srgbClr val="000000"/>
                </a:solidFill>
                <a:effectLst/>
                <a:latin typeface="Arial" pitchFamily="34" charset="0"/>
                <a:ea typeface="MS Mincho" pitchFamily="49" charset="-128"/>
                <a:cs typeface="Arial" pitchFamily="34" charset="0"/>
              </a:rPr>
              <a:t>determinano un picco della Glicemia 4-8 ore dalla somministrazione ed una durata di 12-16 ore.</a:t>
            </a:r>
          </a:p>
          <a:p>
            <a:pPr marL="0" marR="0" lvl="0" indent="0" algn="just" defTabSz="914400" rtl="0" eaLnBrk="1" fontAlgn="base" latinLnBrk="0" hangingPunct="1">
              <a:lnSpc>
                <a:spcPct val="100000"/>
              </a:lnSpc>
              <a:spcBef>
                <a:spcPct val="0"/>
              </a:spcBef>
              <a:spcAft>
                <a:spcPct val="0"/>
              </a:spcAft>
              <a:buClrTx/>
              <a:buSzTx/>
              <a:buFontTx/>
              <a:buNone/>
              <a:tabLst/>
            </a:pPr>
            <a:r>
              <a:rPr kumimoji="0" lang="it-IT" altLang="ja-JP" sz="1200" b="0" i="0" u="none" strike="noStrike" cap="none" normalizeH="0" baseline="0" dirty="0" smtClean="0">
                <a:ln>
                  <a:noFill/>
                </a:ln>
                <a:solidFill>
                  <a:srgbClr val="000000"/>
                </a:solidFill>
                <a:effectLst/>
                <a:latin typeface="Arial" pitchFamily="34" charset="0"/>
                <a:ea typeface="MS Mincho" pitchFamily="49" charset="-128"/>
                <a:cs typeface="Arial" pitchFamily="34" charset="0"/>
              </a:rPr>
              <a:t>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it-IT" altLang="ja-JP" sz="2400" b="1" i="0" u="none" strike="noStrike" cap="none" normalizeH="0" baseline="0" dirty="0" err="1" smtClean="0">
                <a:ln>
                  <a:noFill/>
                </a:ln>
                <a:solidFill>
                  <a:srgbClr val="FF0000"/>
                </a:solidFill>
                <a:effectLst/>
                <a:latin typeface="Arial" pitchFamily="34" charset="0"/>
                <a:ea typeface="MS Mincho" pitchFamily="49" charset="-128"/>
                <a:cs typeface="Arial" pitchFamily="34" charset="0"/>
              </a:rPr>
              <a:t>Desametazone</a:t>
            </a:r>
            <a:r>
              <a:rPr kumimoji="0" lang="it-IT" altLang="ja-JP" sz="2400" b="0" i="0" u="none" strike="noStrike" cap="none" normalizeH="0" baseline="0" dirty="0" smtClean="0">
                <a:ln>
                  <a:noFill/>
                </a:ln>
                <a:solidFill>
                  <a:srgbClr val="000000"/>
                </a:solidFill>
                <a:effectLst/>
                <a:latin typeface="Arial" pitchFamily="34" charset="0"/>
                <a:ea typeface="MS Mincho" pitchFamily="49" charset="-128"/>
                <a:cs typeface="Arial" pitchFamily="34" charset="0"/>
              </a:rPr>
              <a:t> ha un effetto più prolungato con una durata che può superare le 20 ore. </a:t>
            </a:r>
            <a:endParaRPr kumimoji="0" lang="it-IT" altLang="ja-JP" sz="2400" b="0" i="0" u="none" strike="noStrike" cap="none" normalizeH="0" baseline="0" dirty="0" smtClean="0">
              <a:ln>
                <a:noFill/>
              </a:ln>
              <a:solidFill>
                <a:schemeClr val="tx1"/>
              </a:solidFill>
              <a:effectLst/>
              <a:latin typeface="Arial" pitchFamily="34" charset="0"/>
              <a:cs typeface="Arial" pitchFamily="34" charset="0"/>
            </a:endParaRPr>
          </a:p>
        </p:txBody>
      </p:sp>
      <p:sp>
        <p:nvSpPr>
          <p:cNvPr id="3" name="Titolo 1"/>
          <p:cNvSpPr txBox="1">
            <a:spLocks/>
          </p:cNvSpPr>
          <p:nvPr/>
        </p:nvSpPr>
        <p:spPr>
          <a:xfrm>
            <a:off x="0" y="188640"/>
            <a:ext cx="9144000" cy="648072"/>
          </a:xfrm>
          <a:prstGeom prst="rect">
            <a:avLst/>
          </a:prstGeom>
          <a:solidFill>
            <a:srgbClr val="00CCFF">
              <a:alpha val="51000"/>
            </a:srgbClr>
          </a:solidFill>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3200" b="1"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rPr>
              <a:t>Diabete e Terapia Steroidea</a:t>
            </a:r>
            <a:endParaRPr kumimoji="0" lang="it-IT" sz="3200" b="1" i="0" u="none" strike="noStrike" kern="1200" cap="none" spc="0" normalizeH="0" baseline="0" noProof="0" dirty="0">
              <a:ln>
                <a:noFill/>
              </a:ln>
              <a:solidFill>
                <a:schemeClr val="tx1"/>
              </a:solidFill>
              <a:effectLst/>
              <a:uLnTx/>
              <a:uFillTx/>
              <a:latin typeface="Arial" pitchFamily="34" charset="0"/>
              <a:ea typeface="+mj-ea"/>
              <a:cs typeface="Arial" pitchFamily="34" charset="0"/>
            </a:endParaRPr>
          </a:p>
        </p:txBody>
      </p:sp>
    </p:spTree>
    <p:extLst>
      <p:ext uri="{BB962C8B-B14F-4D97-AF65-F5344CB8AC3E}">
        <p14:creationId xmlns:p14="http://schemas.microsoft.com/office/powerpoint/2010/main" val="1415404601"/>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ChangeAspect="1" noChangeArrowheads="1"/>
          </p:cNvPicPr>
          <p:nvPr/>
        </p:nvPicPr>
        <p:blipFill>
          <a:blip r:embed="rId3" cstate="print"/>
          <a:srcRect/>
          <a:stretch>
            <a:fillRect/>
          </a:stretch>
        </p:blipFill>
        <p:spPr bwMode="auto">
          <a:xfrm>
            <a:off x="971600" y="836712"/>
            <a:ext cx="7663461" cy="5631176"/>
          </a:xfrm>
          <a:prstGeom prst="rect">
            <a:avLst/>
          </a:prstGeom>
          <a:noFill/>
          <a:ln w="9525">
            <a:noFill/>
            <a:miter lim="800000"/>
            <a:headEnd/>
            <a:tailEnd/>
          </a:ln>
        </p:spPr>
      </p:pic>
      <p:sp>
        <p:nvSpPr>
          <p:cNvPr id="3" name="Rettangolo 2"/>
          <p:cNvSpPr/>
          <p:nvPr/>
        </p:nvSpPr>
        <p:spPr>
          <a:xfrm>
            <a:off x="5148064" y="6453336"/>
            <a:ext cx="3816424" cy="261610"/>
          </a:xfrm>
          <a:prstGeom prst="rect">
            <a:avLst/>
          </a:prstGeom>
        </p:spPr>
        <p:txBody>
          <a:bodyPr wrap="square">
            <a:spAutoFit/>
          </a:bodyPr>
          <a:lstStyle/>
          <a:p>
            <a:r>
              <a:rPr lang="it-IT" sz="1100" dirty="0" err="1" smtClean="0">
                <a:latin typeface="Arial" pitchFamily="34" charset="0"/>
                <a:cs typeface="Arial" pitchFamily="34" charset="0"/>
              </a:rPr>
              <a:t>M.G.</a:t>
            </a:r>
            <a:r>
              <a:rPr lang="it-IT" sz="1100" dirty="0" smtClean="0">
                <a:latin typeface="Arial" pitchFamily="34" charset="0"/>
                <a:cs typeface="Arial" pitchFamily="34" charset="0"/>
              </a:rPr>
              <a:t> Burt,</a:t>
            </a:r>
            <a:r>
              <a:rPr lang="it-IT" sz="1100" b="1" i="1" dirty="0" smtClean="0">
                <a:latin typeface="Arial" pitchFamily="34" charset="0"/>
                <a:cs typeface="Arial" pitchFamily="34" charset="0"/>
              </a:rPr>
              <a:t>J Clin </a:t>
            </a:r>
            <a:r>
              <a:rPr lang="it-IT" sz="1100" b="1" i="1" dirty="0" err="1" smtClean="0">
                <a:latin typeface="Arial" pitchFamily="34" charset="0"/>
                <a:cs typeface="Arial" pitchFamily="34" charset="0"/>
              </a:rPr>
              <a:t>Endocrinol</a:t>
            </a:r>
            <a:r>
              <a:rPr lang="it-IT" sz="1100" b="1" i="1" dirty="0" smtClean="0">
                <a:latin typeface="Arial" pitchFamily="34" charset="0"/>
                <a:cs typeface="Arial" pitchFamily="34" charset="0"/>
              </a:rPr>
              <a:t> </a:t>
            </a:r>
            <a:r>
              <a:rPr lang="it-IT" sz="1100" b="1" i="1" dirty="0" err="1" smtClean="0">
                <a:latin typeface="Arial" pitchFamily="34" charset="0"/>
                <a:cs typeface="Arial" pitchFamily="34" charset="0"/>
              </a:rPr>
              <a:t>Metab</a:t>
            </a:r>
            <a:r>
              <a:rPr lang="it-IT" sz="1100" b="1" i="1" dirty="0" smtClean="0">
                <a:latin typeface="Arial" pitchFamily="34" charset="0"/>
                <a:cs typeface="Arial" pitchFamily="34" charset="0"/>
              </a:rPr>
              <a:t> 96: 1789–1796, 2011</a:t>
            </a:r>
            <a:endParaRPr lang="it-IT" sz="1100" dirty="0">
              <a:latin typeface="Arial" pitchFamily="34" charset="0"/>
              <a:cs typeface="Arial" pitchFamily="34" charset="0"/>
            </a:endParaRPr>
          </a:p>
        </p:txBody>
      </p:sp>
      <p:sp>
        <p:nvSpPr>
          <p:cNvPr id="4" name="Titolo 1"/>
          <p:cNvSpPr txBox="1">
            <a:spLocks/>
          </p:cNvSpPr>
          <p:nvPr/>
        </p:nvSpPr>
        <p:spPr>
          <a:xfrm>
            <a:off x="0" y="116632"/>
            <a:ext cx="9144000" cy="648072"/>
          </a:xfrm>
          <a:prstGeom prst="rect">
            <a:avLst/>
          </a:prstGeom>
          <a:solidFill>
            <a:srgbClr val="00CCFF">
              <a:alpha val="51000"/>
            </a:srgbClr>
          </a:solidFill>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3200" b="1"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rPr>
              <a:t>Diabete e Terapia Steroidea</a:t>
            </a:r>
            <a:endParaRPr kumimoji="0" lang="it-IT" sz="3200" b="1" i="0" u="none" strike="noStrike" kern="1200" cap="none" spc="0" normalizeH="0" baseline="0" noProof="0" dirty="0">
              <a:ln>
                <a:noFill/>
              </a:ln>
              <a:solidFill>
                <a:schemeClr val="tx1"/>
              </a:solidFill>
              <a:effectLst/>
              <a:uLnTx/>
              <a:uFillTx/>
              <a:latin typeface="Arial" pitchFamily="34" charset="0"/>
              <a:ea typeface="+mj-ea"/>
              <a:cs typeface="Arial" pitchFamily="34" charset="0"/>
            </a:endParaRPr>
          </a:p>
        </p:txBody>
      </p:sp>
    </p:spTree>
    <p:extLst>
      <p:ext uri="{BB962C8B-B14F-4D97-AF65-F5344CB8AC3E}">
        <p14:creationId xmlns:p14="http://schemas.microsoft.com/office/powerpoint/2010/main" val="4275505534"/>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95536" y="1340768"/>
            <a:ext cx="8424936" cy="3785652"/>
          </a:xfrm>
          <a:prstGeom prst="rect">
            <a:avLst/>
          </a:prstGeom>
        </p:spPr>
        <p:txBody>
          <a:bodyPr wrap="square">
            <a:spAutoFit/>
          </a:bodyPr>
          <a:lstStyle/>
          <a:p>
            <a:pPr algn="just"/>
            <a:r>
              <a:rPr lang="it-IT" sz="2400" dirty="0" smtClean="0">
                <a:latin typeface="Arial" pitchFamily="34" charset="0"/>
                <a:cs typeface="Arial" pitchFamily="34" charset="0"/>
              </a:rPr>
              <a:t>Queste osservazioni hanno implicazioni rilevanti nella pratica clinica. </a:t>
            </a:r>
          </a:p>
          <a:p>
            <a:pPr algn="just"/>
            <a:r>
              <a:rPr lang="it-IT" sz="2400" dirty="0" smtClean="0">
                <a:latin typeface="Arial" pitchFamily="34" charset="0"/>
                <a:cs typeface="Arial" pitchFamily="34" charset="0"/>
              </a:rPr>
              <a:t>1) I </a:t>
            </a:r>
            <a:r>
              <a:rPr lang="it-IT" sz="2400" b="1" dirty="0" smtClean="0">
                <a:solidFill>
                  <a:srgbClr val="FF0000"/>
                </a:solidFill>
                <a:latin typeface="Arial" pitchFamily="34" charset="0"/>
                <a:cs typeface="Arial" pitchFamily="34" charset="0"/>
              </a:rPr>
              <a:t>pazienti</a:t>
            </a:r>
            <a:r>
              <a:rPr lang="it-IT" sz="2400" dirty="0" smtClean="0">
                <a:latin typeface="Arial" pitchFamily="34" charset="0"/>
                <a:cs typeface="Arial" pitchFamily="34" charset="0"/>
              </a:rPr>
              <a:t> devono essere educati al </a:t>
            </a:r>
            <a:r>
              <a:rPr lang="it-IT" sz="2400" b="1" dirty="0" smtClean="0">
                <a:solidFill>
                  <a:srgbClr val="FF0000"/>
                </a:solidFill>
                <a:latin typeface="Arial" pitchFamily="34" charset="0"/>
                <a:cs typeface="Arial" pitchFamily="34" charset="0"/>
              </a:rPr>
              <a:t>controllo della glicemia</a:t>
            </a:r>
            <a:r>
              <a:rPr lang="it-IT" sz="2400" dirty="0" smtClean="0">
                <a:latin typeface="Arial" pitchFamily="34" charset="0"/>
                <a:cs typeface="Arial" pitchFamily="34" charset="0"/>
              </a:rPr>
              <a:t> capillare </a:t>
            </a:r>
            <a:r>
              <a:rPr lang="it-IT" sz="2400" b="1" dirty="0" smtClean="0">
                <a:solidFill>
                  <a:srgbClr val="FF0000"/>
                </a:solidFill>
                <a:latin typeface="Arial" pitchFamily="34" charset="0"/>
                <a:cs typeface="Arial" pitchFamily="34" charset="0"/>
              </a:rPr>
              <a:t>dopo pranzo e prima di cena </a:t>
            </a:r>
            <a:r>
              <a:rPr lang="it-IT" sz="2400" dirty="0" smtClean="0">
                <a:latin typeface="Arial" pitchFamily="34" charset="0"/>
                <a:cs typeface="Arial" pitchFamily="34" charset="0"/>
              </a:rPr>
              <a:t>poiché le </a:t>
            </a:r>
            <a:r>
              <a:rPr lang="it-IT" sz="2400" dirty="0" smtClean="0">
                <a:solidFill>
                  <a:srgbClr val="0000FF"/>
                </a:solidFill>
                <a:latin typeface="Arial" pitchFamily="34" charset="0"/>
                <a:cs typeface="Arial" pitchFamily="34" charset="0"/>
              </a:rPr>
              <a:t>rilevazioni effettuate in mattinata </a:t>
            </a:r>
            <a:r>
              <a:rPr lang="it-IT" sz="2400" dirty="0" smtClean="0">
                <a:latin typeface="Arial" pitchFamily="34" charset="0"/>
                <a:cs typeface="Arial" pitchFamily="34" charset="0"/>
              </a:rPr>
              <a:t>potrebbero </a:t>
            </a:r>
            <a:r>
              <a:rPr lang="it-IT" sz="2400" dirty="0" smtClean="0">
                <a:solidFill>
                  <a:srgbClr val="0000FF"/>
                </a:solidFill>
                <a:latin typeface="Arial" pitchFamily="34" charset="0"/>
                <a:cs typeface="Arial" pitchFamily="34" charset="0"/>
              </a:rPr>
              <a:t>sottostimare l’iperglicemia</a:t>
            </a:r>
            <a:r>
              <a:rPr lang="it-IT" sz="2400" dirty="0" smtClean="0">
                <a:latin typeface="Arial" pitchFamily="34" charset="0"/>
                <a:cs typeface="Arial" pitchFamily="34" charset="0"/>
              </a:rPr>
              <a:t> indotta da steroidi. </a:t>
            </a:r>
          </a:p>
          <a:p>
            <a:pPr algn="just"/>
            <a:endParaRPr lang="it-IT" sz="1600" dirty="0" smtClean="0">
              <a:latin typeface="Arial" pitchFamily="34" charset="0"/>
              <a:cs typeface="Arial" pitchFamily="34" charset="0"/>
            </a:endParaRPr>
          </a:p>
          <a:p>
            <a:pPr algn="just"/>
            <a:r>
              <a:rPr lang="it-IT" sz="2400" dirty="0" smtClean="0">
                <a:latin typeface="Arial" pitchFamily="34" charset="0"/>
                <a:cs typeface="Arial" pitchFamily="34" charset="0"/>
              </a:rPr>
              <a:t>2) La </a:t>
            </a:r>
            <a:r>
              <a:rPr lang="it-IT" sz="2400" b="1" dirty="0" smtClean="0">
                <a:solidFill>
                  <a:srgbClr val="FF0000"/>
                </a:solidFill>
                <a:latin typeface="Arial" pitchFamily="34" charset="0"/>
                <a:cs typeface="Arial" pitchFamily="34" charset="0"/>
              </a:rPr>
              <a:t>terapia</a:t>
            </a:r>
            <a:r>
              <a:rPr lang="it-IT" sz="2400" dirty="0" smtClean="0">
                <a:latin typeface="Arial" pitchFamily="34" charset="0"/>
                <a:cs typeface="Arial" pitchFamily="34" charset="0"/>
              </a:rPr>
              <a:t> ipoglicemizzante dovrebbe </a:t>
            </a:r>
            <a:r>
              <a:rPr lang="it-IT" sz="2400" b="1" dirty="0" smtClean="0">
                <a:solidFill>
                  <a:srgbClr val="FF0000"/>
                </a:solidFill>
                <a:latin typeface="Arial" pitchFamily="34" charset="0"/>
                <a:cs typeface="Arial" pitchFamily="34" charset="0"/>
              </a:rPr>
              <a:t>basarsi</a:t>
            </a:r>
            <a:r>
              <a:rPr lang="it-IT" sz="2400" dirty="0" smtClean="0">
                <a:latin typeface="Arial" pitchFamily="34" charset="0"/>
                <a:cs typeface="Arial" pitchFamily="34" charset="0"/>
              </a:rPr>
              <a:t> sull’utilizzo di </a:t>
            </a:r>
            <a:r>
              <a:rPr lang="it-IT" sz="2400" b="1" dirty="0" smtClean="0">
                <a:solidFill>
                  <a:srgbClr val="FF0000"/>
                </a:solidFill>
                <a:latin typeface="Arial" pitchFamily="34" charset="0"/>
                <a:cs typeface="Arial" pitchFamily="34" charset="0"/>
              </a:rPr>
              <a:t>farmaci attivi </a:t>
            </a:r>
            <a:r>
              <a:rPr lang="it-IT" sz="2400" dirty="0" smtClean="0">
                <a:latin typeface="Arial" pitchFamily="34" charset="0"/>
                <a:cs typeface="Arial" pitchFamily="34" charset="0"/>
              </a:rPr>
              <a:t>soprattutto nel periodo </a:t>
            </a:r>
            <a:r>
              <a:rPr lang="it-IT" sz="2400" b="1" dirty="0" smtClean="0">
                <a:solidFill>
                  <a:srgbClr val="FF0000"/>
                </a:solidFill>
                <a:latin typeface="Arial" pitchFamily="34" charset="0"/>
                <a:cs typeface="Arial" pitchFamily="34" charset="0"/>
              </a:rPr>
              <a:t>tra mezzogiorno e mezzanotte </a:t>
            </a:r>
            <a:endParaRPr lang="it-IT" sz="2400" b="1" dirty="0">
              <a:solidFill>
                <a:srgbClr val="FF0000"/>
              </a:solidFill>
              <a:latin typeface="Arial" pitchFamily="34" charset="0"/>
              <a:cs typeface="Arial" pitchFamily="34" charset="0"/>
            </a:endParaRPr>
          </a:p>
        </p:txBody>
      </p:sp>
      <p:sp>
        <p:nvSpPr>
          <p:cNvPr id="3" name="Titolo 1"/>
          <p:cNvSpPr txBox="1">
            <a:spLocks/>
          </p:cNvSpPr>
          <p:nvPr/>
        </p:nvSpPr>
        <p:spPr>
          <a:xfrm>
            <a:off x="0" y="188640"/>
            <a:ext cx="9144000" cy="648072"/>
          </a:xfrm>
          <a:prstGeom prst="rect">
            <a:avLst/>
          </a:prstGeom>
          <a:solidFill>
            <a:srgbClr val="00CCFF">
              <a:alpha val="51000"/>
            </a:srgbClr>
          </a:solidFill>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3200" b="1"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rPr>
              <a:t>Diabete e Terapia Steroidea</a:t>
            </a:r>
            <a:endParaRPr kumimoji="0" lang="it-IT" sz="3200" b="1" i="0" u="none" strike="noStrike" kern="1200" cap="none" spc="0" normalizeH="0" baseline="0" noProof="0" dirty="0">
              <a:ln>
                <a:noFill/>
              </a:ln>
              <a:solidFill>
                <a:schemeClr val="tx1"/>
              </a:solidFill>
              <a:effectLst/>
              <a:uLnTx/>
              <a:uFillTx/>
              <a:latin typeface="Arial" pitchFamily="34" charset="0"/>
              <a:ea typeface="+mj-ea"/>
              <a:cs typeface="Arial" pitchFamily="34" charset="0"/>
            </a:endParaRPr>
          </a:p>
        </p:txBody>
      </p:sp>
    </p:spTree>
    <p:extLst>
      <p:ext uri="{BB962C8B-B14F-4D97-AF65-F5344CB8AC3E}">
        <p14:creationId xmlns:p14="http://schemas.microsoft.com/office/powerpoint/2010/main" val="3255942488"/>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115616" y="1556792"/>
            <a:ext cx="6624736" cy="3908762"/>
          </a:xfrm>
          <a:prstGeom prst="rect">
            <a:avLst/>
          </a:prstGeom>
        </p:spPr>
        <p:txBody>
          <a:bodyPr wrap="square">
            <a:spAutoFit/>
          </a:bodyPr>
          <a:lstStyle/>
          <a:p>
            <a:pPr marL="457200" indent="-457200" algn="just">
              <a:buFont typeface="Wingdings" pitchFamily="2" charset="2"/>
              <a:buChar char="q"/>
            </a:pPr>
            <a:r>
              <a:rPr lang="it-IT" sz="2400" b="1" dirty="0" smtClean="0">
                <a:solidFill>
                  <a:srgbClr val="FF0000"/>
                </a:solidFill>
                <a:latin typeface="Arial" pitchFamily="34" charset="0"/>
                <a:cs typeface="Arial" pitchFamily="34" charset="0"/>
              </a:rPr>
              <a:t>Teoricamente tutti i farmaci disponibili per il trattamento del diabete mellito possono essere utilizzati per l’iperglicemia indotta da steroidi. </a:t>
            </a:r>
          </a:p>
          <a:p>
            <a:pPr marL="457200" indent="-457200" algn="just">
              <a:buFont typeface="Wingdings" pitchFamily="2" charset="2"/>
              <a:buChar char="q"/>
            </a:pPr>
            <a:endParaRPr lang="it-IT" sz="1600" dirty="0" smtClean="0">
              <a:latin typeface="Arial" pitchFamily="34" charset="0"/>
              <a:cs typeface="Arial" pitchFamily="34" charset="0"/>
            </a:endParaRPr>
          </a:p>
          <a:p>
            <a:pPr marL="457200" indent="-457200" algn="just">
              <a:buFont typeface="Wingdings" pitchFamily="2" charset="2"/>
              <a:buChar char="q"/>
            </a:pPr>
            <a:r>
              <a:rPr lang="it-IT" sz="2400" dirty="0" smtClean="0">
                <a:solidFill>
                  <a:srgbClr val="0000FF"/>
                </a:solidFill>
                <a:latin typeface="Arial" pitchFamily="34" charset="0"/>
                <a:cs typeface="Arial" pitchFamily="34" charset="0"/>
              </a:rPr>
              <a:t>Molti di questi farmaci presentano rilevanti limitazioni</a:t>
            </a:r>
          </a:p>
          <a:p>
            <a:pPr marL="457200" indent="-457200" algn="just">
              <a:buFont typeface="Wingdings" pitchFamily="2" charset="2"/>
              <a:buChar char="q"/>
            </a:pPr>
            <a:endParaRPr lang="it-IT" sz="1600" dirty="0" smtClean="0">
              <a:latin typeface="Arial" pitchFamily="34" charset="0"/>
              <a:cs typeface="Arial" pitchFamily="34" charset="0"/>
            </a:endParaRPr>
          </a:p>
          <a:p>
            <a:pPr marL="457200" indent="-457200" algn="just">
              <a:buFont typeface="Wingdings" pitchFamily="2" charset="2"/>
              <a:buChar char="q"/>
            </a:pPr>
            <a:r>
              <a:rPr lang="it-IT" sz="2400" dirty="0" smtClean="0">
                <a:latin typeface="Arial" pitchFamily="34" charset="0"/>
                <a:cs typeface="Arial" pitchFamily="34" charset="0"/>
              </a:rPr>
              <a:t>in questi pazienti </a:t>
            </a:r>
            <a:r>
              <a:rPr lang="it-IT" altLang="ja-JP" sz="2400" dirty="0" smtClean="0">
                <a:solidFill>
                  <a:srgbClr val="000000"/>
                </a:solidFill>
                <a:latin typeface="Arial" pitchFamily="34" charset="0"/>
                <a:ea typeface="MS Mincho" pitchFamily="49" charset="-128"/>
                <a:cs typeface="Arial" pitchFamily="34" charset="0"/>
              </a:rPr>
              <a:t>la terapia insulinica rappresenta l’opzione terapeutica più sicura ed efficace</a:t>
            </a:r>
            <a:endParaRPr lang="it-IT" sz="2400" dirty="0">
              <a:latin typeface="Arial" pitchFamily="34" charset="0"/>
              <a:cs typeface="Arial" pitchFamily="34" charset="0"/>
            </a:endParaRPr>
          </a:p>
        </p:txBody>
      </p:sp>
      <p:sp>
        <p:nvSpPr>
          <p:cNvPr id="3" name="Titolo 1"/>
          <p:cNvSpPr txBox="1">
            <a:spLocks/>
          </p:cNvSpPr>
          <p:nvPr/>
        </p:nvSpPr>
        <p:spPr>
          <a:xfrm>
            <a:off x="0" y="188640"/>
            <a:ext cx="9144000" cy="648072"/>
          </a:xfrm>
          <a:prstGeom prst="rect">
            <a:avLst/>
          </a:prstGeom>
          <a:solidFill>
            <a:srgbClr val="00CCFF">
              <a:alpha val="51000"/>
            </a:srgbClr>
          </a:solidFill>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3200" b="1"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rPr>
              <a:t>Diabete e Terapia Steroidea</a:t>
            </a:r>
            <a:endParaRPr kumimoji="0" lang="it-IT" sz="3200" b="1" i="0" u="none" strike="noStrike" kern="1200" cap="none" spc="0" normalizeH="0" baseline="0" noProof="0" dirty="0">
              <a:ln>
                <a:noFill/>
              </a:ln>
              <a:solidFill>
                <a:schemeClr val="tx1"/>
              </a:solidFill>
              <a:effectLst/>
              <a:uLnTx/>
              <a:uFillTx/>
              <a:latin typeface="Arial" pitchFamily="34" charset="0"/>
              <a:ea typeface="+mj-ea"/>
              <a:cs typeface="Arial" pitchFamily="34" charset="0"/>
            </a:endParaRPr>
          </a:p>
        </p:txBody>
      </p:sp>
    </p:spTree>
    <p:extLst>
      <p:ext uri="{BB962C8B-B14F-4D97-AF65-F5344CB8AC3E}">
        <p14:creationId xmlns:p14="http://schemas.microsoft.com/office/powerpoint/2010/main" val="2774460198"/>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115616" y="1556792"/>
            <a:ext cx="6624736" cy="3908762"/>
          </a:xfrm>
          <a:prstGeom prst="rect">
            <a:avLst/>
          </a:prstGeom>
        </p:spPr>
        <p:txBody>
          <a:bodyPr wrap="square">
            <a:spAutoFit/>
          </a:bodyPr>
          <a:lstStyle/>
          <a:p>
            <a:pPr marL="457200" indent="-457200" algn="just">
              <a:buFont typeface="Wingdings" pitchFamily="2" charset="2"/>
              <a:buChar char="q"/>
            </a:pPr>
            <a:r>
              <a:rPr lang="it-IT" sz="2400" dirty="0" smtClean="0">
                <a:solidFill>
                  <a:srgbClr val="FF0000"/>
                </a:solidFill>
                <a:latin typeface="Arial" pitchFamily="34" charset="0"/>
                <a:cs typeface="Arial" pitchFamily="34" charset="0"/>
              </a:rPr>
              <a:t>Teoricamente tutti i farmaci disponibili per il trattamento del diabete mellito possono essere utilizzati per l’iperglicemia indotta da steroidi. </a:t>
            </a:r>
          </a:p>
          <a:p>
            <a:pPr marL="457200" indent="-457200" algn="just">
              <a:buFont typeface="Wingdings" pitchFamily="2" charset="2"/>
              <a:buChar char="q"/>
            </a:pPr>
            <a:endParaRPr lang="it-IT" sz="1600" dirty="0" smtClean="0">
              <a:latin typeface="Arial" pitchFamily="34" charset="0"/>
              <a:cs typeface="Arial" pitchFamily="34" charset="0"/>
            </a:endParaRPr>
          </a:p>
          <a:p>
            <a:pPr marL="457200" indent="-457200" algn="just">
              <a:buFont typeface="Wingdings" pitchFamily="2" charset="2"/>
              <a:buChar char="q"/>
            </a:pPr>
            <a:r>
              <a:rPr lang="it-IT" sz="2400" b="1" dirty="0" smtClean="0">
                <a:solidFill>
                  <a:srgbClr val="0000FF"/>
                </a:solidFill>
                <a:latin typeface="Arial" pitchFamily="34" charset="0"/>
                <a:cs typeface="Arial" pitchFamily="34" charset="0"/>
              </a:rPr>
              <a:t>Molti di questi farmaci presentano rilevanti limitazioni</a:t>
            </a:r>
          </a:p>
          <a:p>
            <a:pPr marL="457200" indent="-457200" algn="just">
              <a:buFont typeface="Wingdings" pitchFamily="2" charset="2"/>
              <a:buChar char="q"/>
            </a:pPr>
            <a:endParaRPr lang="it-IT" sz="1600" dirty="0" smtClean="0">
              <a:latin typeface="Arial" pitchFamily="34" charset="0"/>
              <a:cs typeface="Arial" pitchFamily="34" charset="0"/>
            </a:endParaRPr>
          </a:p>
          <a:p>
            <a:pPr marL="457200" indent="-457200" algn="just">
              <a:buFont typeface="Wingdings" pitchFamily="2" charset="2"/>
              <a:buChar char="q"/>
            </a:pPr>
            <a:r>
              <a:rPr lang="it-IT" sz="2400" dirty="0" smtClean="0">
                <a:latin typeface="Arial" pitchFamily="34" charset="0"/>
                <a:cs typeface="Arial" pitchFamily="34" charset="0"/>
              </a:rPr>
              <a:t>in questi pazienti </a:t>
            </a:r>
            <a:r>
              <a:rPr lang="it-IT" altLang="ja-JP" sz="2400" dirty="0" smtClean="0">
                <a:solidFill>
                  <a:srgbClr val="000000"/>
                </a:solidFill>
                <a:latin typeface="Arial" pitchFamily="34" charset="0"/>
                <a:ea typeface="MS Mincho" pitchFamily="49" charset="-128"/>
                <a:cs typeface="Arial" pitchFamily="34" charset="0"/>
              </a:rPr>
              <a:t>la terapia insulinica rappresenta l’opzione terapeutica più sicura ed efficace</a:t>
            </a:r>
            <a:endParaRPr lang="it-IT" sz="2400" dirty="0">
              <a:latin typeface="Arial" pitchFamily="34" charset="0"/>
              <a:cs typeface="Arial" pitchFamily="34" charset="0"/>
            </a:endParaRPr>
          </a:p>
        </p:txBody>
      </p:sp>
      <p:sp>
        <p:nvSpPr>
          <p:cNvPr id="3" name="Titolo 1"/>
          <p:cNvSpPr txBox="1">
            <a:spLocks/>
          </p:cNvSpPr>
          <p:nvPr/>
        </p:nvSpPr>
        <p:spPr>
          <a:xfrm>
            <a:off x="0" y="188640"/>
            <a:ext cx="9144000" cy="648072"/>
          </a:xfrm>
          <a:prstGeom prst="rect">
            <a:avLst/>
          </a:prstGeom>
          <a:solidFill>
            <a:srgbClr val="00CCFF">
              <a:alpha val="51000"/>
            </a:srgbClr>
          </a:solidFill>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3200" b="1"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rPr>
              <a:t>Diabete e Terapia Steroidea</a:t>
            </a:r>
            <a:endParaRPr kumimoji="0" lang="it-IT" sz="3200" b="1" i="0" u="none" strike="noStrike" kern="1200" cap="none" spc="0" normalizeH="0" baseline="0" noProof="0" dirty="0">
              <a:ln>
                <a:noFill/>
              </a:ln>
              <a:solidFill>
                <a:schemeClr val="tx1"/>
              </a:solidFill>
              <a:effectLst/>
              <a:uLnTx/>
              <a:uFillTx/>
              <a:latin typeface="Arial" pitchFamily="34" charset="0"/>
              <a:ea typeface="+mj-ea"/>
              <a:cs typeface="Arial" pitchFamily="34" charset="0"/>
            </a:endParaRPr>
          </a:p>
        </p:txBody>
      </p:sp>
    </p:spTree>
    <p:extLst>
      <p:ext uri="{BB962C8B-B14F-4D97-AF65-F5344CB8AC3E}">
        <p14:creationId xmlns:p14="http://schemas.microsoft.com/office/powerpoint/2010/main" val="120825833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3"/>
          <p:cNvSpPr>
            <a:spLocks noGrp="1" noChangeArrowheads="1"/>
          </p:cNvSpPr>
          <p:nvPr>
            <p:ph type="body" idx="1"/>
          </p:nvPr>
        </p:nvSpPr>
        <p:spPr>
          <a:xfrm>
            <a:off x="785786" y="928671"/>
            <a:ext cx="7643866" cy="3929089"/>
          </a:xfrm>
        </p:spPr>
        <p:txBody>
          <a:bodyPr>
            <a:normAutofit fontScale="77500" lnSpcReduction="20000"/>
          </a:bodyPr>
          <a:lstStyle/>
          <a:p>
            <a:pPr>
              <a:buFontTx/>
              <a:buNone/>
            </a:pPr>
            <a:r>
              <a:rPr lang="it-IT" sz="2800" dirty="0" smtClean="0"/>
              <a:t>In considerazione di:</a:t>
            </a:r>
          </a:p>
          <a:p>
            <a:r>
              <a:rPr lang="it-IT" sz="2800" dirty="0" smtClean="0"/>
              <a:t>Genotipo infettante favorevole</a:t>
            </a:r>
          </a:p>
          <a:p>
            <a:r>
              <a:rPr lang="it-IT" sz="2800" dirty="0" smtClean="0"/>
              <a:t>Bassa carica virale</a:t>
            </a:r>
          </a:p>
          <a:p>
            <a:r>
              <a:rPr lang="it-IT" sz="2800" dirty="0" smtClean="0"/>
              <a:t>Epatopatia evoluta</a:t>
            </a:r>
          </a:p>
          <a:p>
            <a:r>
              <a:rPr lang="it-IT" sz="2800" dirty="0" err="1" smtClean="0"/>
              <a:t>Comorbidità</a:t>
            </a:r>
            <a:r>
              <a:rPr lang="it-IT" sz="2800" dirty="0" smtClean="0"/>
              <a:t> ben controllate</a:t>
            </a:r>
          </a:p>
          <a:p>
            <a:pPr lvl="1">
              <a:buNone/>
            </a:pPr>
            <a:r>
              <a:rPr lang="it-IT" sz="2400" dirty="0" smtClean="0">
                <a:latin typeface="Calibri" pitchFamily="34" charset="0"/>
              </a:rPr>
              <a:t>IRC CKD3a (cl. 55 ml/min)</a:t>
            </a:r>
          </a:p>
          <a:p>
            <a:pPr lvl="1">
              <a:buNone/>
            </a:pPr>
            <a:r>
              <a:rPr lang="it-IT" sz="2400" dirty="0" smtClean="0">
                <a:latin typeface="Calibri" pitchFamily="34" charset="0"/>
              </a:rPr>
              <a:t>Diabete mellito ben controllato</a:t>
            </a:r>
          </a:p>
          <a:p>
            <a:pPr lvl="1">
              <a:buNone/>
            </a:pPr>
            <a:r>
              <a:rPr lang="it-IT" sz="2400" dirty="0" smtClean="0">
                <a:latin typeface="Calibri" pitchFamily="34" charset="0"/>
              </a:rPr>
              <a:t>Ipertensione arteriosa ben controllata</a:t>
            </a:r>
          </a:p>
          <a:p>
            <a:pPr lvl="1">
              <a:buNone/>
            </a:pPr>
            <a:r>
              <a:rPr lang="it-IT" sz="2400" dirty="0" smtClean="0">
                <a:latin typeface="Calibri" pitchFamily="34" charset="0"/>
              </a:rPr>
              <a:t>Ecocardiogramma ed ECG nella norma</a:t>
            </a:r>
          </a:p>
          <a:p>
            <a:pPr lvl="1">
              <a:buNone/>
            </a:pPr>
            <a:r>
              <a:rPr lang="it-IT" sz="2400" dirty="0" smtClean="0">
                <a:latin typeface="Calibri" pitchFamily="34" charset="0"/>
              </a:rPr>
              <a:t>Visita oculistica con esame del </a:t>
            </a:r>
            <a:r>
              <a:rPr lang="it-IT" sz="2400" dirty="0" err="1" smtClean="0">
                <a:latin typeface="Calibri" pitchFamily="34" charset="0"/>
              </a:rPr>
              <a:t>fundus</a:t>
            </a:r>
            <a:r>
              <a:rPr lang="it-IT" sz="2400" dirty="0" smtClean="0">
                <a:latin typeface="Calibri" pitchFamily="34" charset="0"/>
              </a:rPr>
              <a:t> </a:t>
            </a:r>
            <a:r>
              <a:rPr lang="it-IT" sz="2400" dirty="0" err="1" smtClean="0">
                <a:latin typeface="Calibri" pitchFamily="34" charset="0"/>
              </a:rPr>
              <a:t>oculi</a:t>
            </a:r>
            <a:r>
              <a:rPr lang="it-IT" sz="2400" dirty="0" smtClean="0">
                <a:latin typeface="Calibri" pitchFamily="34" charset="0"/>
              </a:rPr>
              <a:t>: </a:t>
            </a:r>
            <a:r>
              <a:rPr lang="it-IT" sz="2400" dirty="0" err="1" smtClean="0">
                <a:latin typeface="Calibri" pitchFamily="34" charset="0"/>
              </a:rPr>
              <a:t>RpD</a:t>
            </a:r>
            <a:r>
              <a:rPr lang="it-IT" sz="2400" dirty="0" smtClean="0">
                <a:latin typeface="Calibri" pitchFamily="34" charset="0"/>
              </a:rPr>
              <a:t> </a:t>
            </a:r>
            <a:r>
              <a:rPr lang="it-IT" sz="2400" dirty="0" err="1" smtClean="0">
                <a:latin typeface="Calibri" pitchFamily="34" charset="0"/>
              </a:rPr>
              <a:t>II°grado</a:t>
            </a:r>
            <a:endParaRPr lang="it-IT" sz="2400" dirty="0" smtClean="0"/>
          </a:p>
          <a:p>
            <a:r>
              <a:rPr lang="it-IT" sz="2800" dirty="0" smtClean="0"/>
              <a:t>Forte motivazione della paziente </a:t>
            </a:r>
            <a:r>
              <a:rPr lang="it-IT" sz="2800" dirty="0" smtClean="0">
                <a:latin typeface="Calibri" pitchFamily="34" charset="0"/>
              </a:rPr>
              <a:t>intraprendere terapia con </a:t>
            </a:r>
            <a:r>
              <a:rPr lang="it-IT" sz="2800" dirty="0" err="1" smtClean="0">
                <a:latin typeface="Calibri" pitchFamily="34" charset="0"/>
              </a:rPr>
              <a:t>pegIFN</a:t>
            </a:r>
            <a:r>
              <a:rPr lang="it-IT" sz="2800" dirty="0" smtClean="0">
                <a:latin typeface="Calibri" pitchFamily="34" charset="0"/>
              </a:rPr>
              <a:t>/RBV   (in anamnesi fratello deceduto per HCC)</a:t>
            </a:r>
            <a:endParaRPr lang="it-IT" sz="2800" dirty="0" smtClean="0"/>
          </a:p>
        </p:txBody>
      </p:sp>
      <p:sp>
        <p:nvSpPr>
          <p:cNvPr id="30722" name="AutoShape 4"/>
          <p:cNvSpPr>
            <a:spLocks noChangeArrowheads="1"/>
          </p:cNvSpPr>
          <p:nvPr/>
        </p:nvSpPr>
        <p:spPr bwMode="auto">
          <a:xfrm>
            <a:off x="4143372" y="4710125"/>
            <a:ext cx="342900" cy="504825"/>
          </a:xfrm>
          <a:prstGeom prst="downArrow">
            <a:avLst>
              <a:gd name="adj1" fmla="val 50000"/>
              <a:gd name="adj2" fmla="val 36806"/>
            </a:avLst>
          </a:prstGeom>
          <a:solidFill>
            <a:schemeClr val="accent1"/>
          </a:solidFill>
          <a:ln w="9525">
            <a:solidFill>
              <a:schemeClr val="tx1"/>
            </a:solidFill>
            <a:miter lim="800000"/>
            <a:headEnd/>
            <a:tailEnd/>
          </a:ln>
        </p:spPr>
        <p:txBody>
          <a:bodyPr wrap="none" anchor="ctr"/>
          <a:lstStyle/>
          <a:p>
            <a:endParaRPr lang="it-IT">
              <a:latin typeface="Calibri" pitchFamily="34" charset="0"/>
            </a:endParaRPr>
          </a:p>
        </p:txBody>
      </p:sp>
      <p:sp>
        <p:nvSpPr>
          <p:cNvPr id="30723" name="Text Box 5"/>
          <p:cNvSpPr txBox="1">
            <a:spLocks noChangeArrowheads="1"/>
          </p:cNvSpPr>
          <p:nvPr/>
        </p:nvSpPr>
        <p:spPr bwMode="auto">
          <a:xfrm>
            <a:off x="285720" y="5286388"/>
            <a:ext cx="9144000" cy="1200329"/>
          </a:xfrm>
          <a:prstGeom prst="rect">
            <a:avLst/>
          </a:prstGeom>
          <a:noFill/>
          <a:ln w="9525">
            <a:noFill/>
            <a:miter lim="800000"/>
            <a:headEnd/>
            <a:tailEnd/>
          </a:ln>
        </p:spPr>
        <p:txBody>
          <a:bodyPr wrap="square">
            <a:spAutoFit/>
          </a:bodyPr>
          <a:lstStyle/>
          <a:p>
            <a:r>
              <a:rPr lang="it-IT" sz="2400" dirty="0">
                <a:latin typeface="Calibri" pitchFamily="34" charset="0"/>
              </a:rPr>
              <a:t>In data </a:t>
            </a:r>
            <a:r>
              <a:rPr lang="it-IT" sz="2400" dirty="0" smtClean="0">
                <a:solidFill>
                  <a:srgbClr val="FF0000"/>
                </a:solidFill>
                <a:latin typeface="Calibri" pitchFamily="34" charset="0"/>
              </a:rPr>
              <a:t>15/11/2013</a:t>
            </a:r>
            <a:r>
              <a:rPr lang="it-IT" sz="2400" dirty="0" smtClean="0">
                <a:latin typeface="Calibri" pitchFamily="34" charset="0"/>
              </a:rPr>
              <a:t> </a:t>
            </a:r>
            <a:r>
              <a:rPr lang="it-IT" sz="2400" dirty="0">
                <a:latin typeface="Calibri" pitchFamily="34" charset="0"/>
              </a:rPr>
              <a:t>inizia terapia con Interferone </a:t>
            </a:r>
            <a:r>
              <a:rPr lang="it-IT" sz="2400" dirty="0" err="1">
                <a:latin typeface="Calibri" pitchFamily="34" charset="0"/>
              </a:rPr>
              <a:t>pegilato</a:t>
            </a:r>
            <a:r>
              <a:rPr lang="it-IT" sz="2400" dirty="0">
                <a:latin typeface="Calibri" pitchFamily="34" charset="0"/>
              </a:rPr>
              <a:t> alfa 2 b (</a:t>
            </a:r>
            <a:r>
              <a:rPr lang="it-IT" sz="2400" dirty="0" err="1">
                <a:latin typeface="Calibri" pitchFamily="34" charset="0"/>
              </a:rPr>
              <a:t>PegIntron</a:t>
            </a:r>
            <a:r>
              <a:rPr lang="it-IT" sz="2400" dirty="0">
                <a:latin typeface="Calibri" pitchFamily="34" charset="0"/>
              </a:rPr>
              <a:t>, 1.5 </a:t>
            </a:r>
            <a:r>
              <a:rPr lang="it-IT" sz="2400" dirty="0" err="1">
                <a:latin typeface="Calibri" pitchFamily="34" charset="0"/>
              </a:rPr>
              <a:t>mcg</a:t>
            </a:r>
            <a:r>
              <a:rPr lang="it-IT" sz="2400" dirty="0">
                <a:latin typeface="Calibri" pitchFamily="34" charset="0"/>
              </a:rPr>
              <a:t>/Kg a settimana) e Ribavirina 15 mg/kg/die. </a:t>
            </a:r>
            <a:endParaRPr lang="it-IT" sz="2400" dirty="0" smtClean="0">
              <a:latin typeface="Calibri" pitchFamily="34" charset="0"/>
            </a:endParaRPr>
          </a:p>
          <a:p>
            <a:r>
              <a:rPr lang="it-IT" sz="2400" dirty="0" smtClean="0">
                <a:latin typeface="Calibri" pitchFamily="34" charset="0"/>
              </a:rPr>
              <a:t>Durata </a:t>
            </a:r>
            <a:r>
              <a:rPr lang="it-IT" sz="2400" dirty="0">
                <a:latin typeface="Calibri" pitchFamily="34" charset="0"/>
              </a:rPr>
              <a:t>prevista </a:t>
            </a:r>
            <a:r>
              <a:rPr lang="it-IT" sz="2400" dirty="0" err="1">
                <a:latin typeface="Calibri" pitchFamily="34" charset="0"/>
              </a:rPr>
              <a:t>tp</a:t>
            </a:r>
            <a:r>
              <a:rPr lang="it-IT" sz="2400" dirty="0">
                <a:latin typeface="Calibri" pitchFamily="34" charset="0"/>
              </a:rPr>
              <a:t>: </a:t>
            </a:r>
            <a:r>
              <a:rPr lang="it-IT" sz="2400" dirty="0">
                <a:solidFill>
                  <a:srgbClr val="FF0000"/>
                </a:solidFill>
                <a:latin typeface="Calibri" pitchFamily="34" charset="0"/>
              </a:rPr>
              <a:t>24 settimane</a:t>
            </a:r>
          </a:p>
        </p:txBody>
      </p:sp>
      <p:sp>
        <p:nvSpPr>
          <p:cNvPr id="5" name="Titolo 1"/>
          <p:cNvSpPr txBox="1">
            <a:spLocks/>
          </p:cNvSpPr>
          <p:nvPr/>
        </p:nvSpPr>
        <p:spPr>
          <a:xfrm>
            <a:off x="0" y="76699"/>
            <a:ext cx="9144000" cy="760013"/>
          </a:xfrm>
          <a:prstGeom prst="rect">
            <a:avLst/>
          </a:prstGeom>
          <a:solidFill>
            <a:srgbClr val="00CCFF">
              <a:alpha val="51000"/>
            </a:srgbClr>
          </a:solidFill>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it-IT" sz="4400" b="1" dirty="0" smtClean="0">
                <a:latin typeface="Arial Narrow"/>
                <a:ea typeface="+mj-ea"/>
                <a:cs typeface="+mj-cs"/>
              </a:rPr>
              <a:t>Visita infettivologica 15 novembre 2013</a:t>
            </a:r>
            <a:endParaRPr kumimoji="0" lang="it-IT" sz="4400" b="1" i="0" u="none" strike="noStrike" kern="1200" cap="none" spc="0" normalizeH="0" baseline="0" noProof="0" dirty="0">
              <a:ln>
                <a:noFill/>
              </a:ln>
              <a:solidFill>
                <a:schemeClr val="tx1"/>
              </a:solidFill>
              <a:effectLst/>
              <a:uLnTx/>
              <a:uFillTx/>
              <a:latin typeface="Arial Narrow"/>
              <a:ea typeface="+mj-ea"/>
              <a:cs typeface="+mj-cs"/>
            </a:endParaRP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1"/>
          <p:cNvSpPr>
            <a:spLocks noChangeArrowheads="1"/>
          </p:cNvSpPr>
          <p:nvPr/>
        </p:nvSpPr>
        <p:spPr bwMode="auto">
          <a:xfrm>
            <a:off x="467544" y="1052736"/>
            <a:ext cx="8028384" cy="526297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 typeface="Wingdings" pitchFamily="2" charset="2"/>
              <a:buChar char="q"/>
              <a:tabLst/>
            </a:pPr>
            <a:r>
              <a:rPr kumimoji="0" lang="it-IT" altLang="ja-JP" sz="2000" b="1" i="0" u="none" strike="noStrike" cap="none" normalizeH="0" baseline="0" dirty="0" smtClean="0">
                <a:ln>
                  <a:noFill/>
                </a:ln>
                <a:solidFill>
                  <a:srgbClr val="FF0000"/>
                </a:solidFill>
                <a:effectLst/>
                <a:latin typeface="Arial" pitchFamily="34" charset="0"/>
                <a:ea typeface="MS Mincho" pitchFamily="49" charset="-128"/>
                <a:cs typeface="Arial" pitchFamily="34" charset="0"/>
              </a:rPr>
              <a:t> Sulfoniluree:</a:t>
            </a:r>
            <a:r>
              <a:rPr kumimoji="0" lang="it-IT" altLang="ja-JP" sz="2000" b="1" i="0" u="none" strike="noStrike" cap="none" normalizeH="0" baseline="0" dirty="0" smtClean="0">
                <a:ln>
                  <a:noFill/>
                </a:ln>
                <a:solidFill>
                  <a:srgbClr val="000000"/>
                </a:solidFill>
                <a:effectLst/>
                <a:latin typeface="Arial" pitchFamily="34" charset="0"/>
                <a:ea typeface="MS Mincho" pitchFamily="49" charset="-128"/>
                <a:cs typeface="Arial" pitchFamily="34" charset="0"/>
              </a:rPr>
              <a:t> </a:t>
            </a:r>
            <a:r>
              <a:rPr kumimoji="0" lang="it-IT" altLang="ja-JP" sz="2000" b="0" i="0" u="none" strike="noStrike" cap="none" normalizeH="0" baseline="0" dirty="0" smtClean="0">
                <a:ln>
                  <a:noFill/>
                </a:ln>
                <a:solidFill>
                  <a:srgbClr val="000000"/>
                </a:solidFill>
                <a:effectLst/>
                <a:latin typeface="Arial" pitchFamily="34" charset="0"/>
                <a:ea typeface="MS Mincho" pitchFamily="49" charset="-128"/>
                <a:cs typeface="Arial" pitchFamily="34" charset="0"/>
              </a:rPr>
              <a:t>difficile adeguamento posologico all’aumentare delle dosi di steroidi. Inoltre la prolungata durata d’azione può comportare un rischio ipoglicemico in caso di riduzione delle dosi di glucocorticoidi. </a:t>
            </a:r>
          </a:p>
          <a:p>
            <a:pPr marL="0" marR="0" lvl="0" indent="0" algn="just" defTabSz="914400" rtl="0" eaLnBrk="1" fontAlgn="base" latinLnBrk="0" hangingPunct="1">
              <a:lnSpc>
                <a:spcPct val="100000"/>
              </a:lnSpc>
              <a:spcBef>
                <a:spcPct val="0"/>
              </a:spcBef>
              <a:spcAft>
                <a:spcPct val="0"/>
              </a:spcAft>
              <a:buClrTx/>
              <a:buSzTx/>
              <a:buFont typeface="Wingdings" pitchFamily="2" charset="2"/>
              <a:buChar char="q"/>
              <a:tabLst/>
            </a:pPr>
            <a:endParaRPr kumimoji="0" lang="it-IT" altLang="ja-JP"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 typeface="Wingdings" pitchFamily="2" charset="2"/>
              <a:buChar char="q"/>
              <a:tabLst/>
            </a:pPr>
            <a:r>
              <a:rPr kumimoji="0" lang="it-IT" altLang="ja-JP" sz="2000" b="1" i="0" u="none" strike="noStrike" cap="none" normalizeH="0" baseline="0" dirty="0" smtClean="0">
                <a:ln>
                  <a:noFill/>
                </a:ln>
                <a:solidFill>
                  <a:srgbClr val="0000FF"/>
                </a:solidFill>
                <a:effectLst/>
                <a:latin typeface="Arial" pitchFamily="34" charset="0"/>
                <a:ea typeface="MS Mincho" pitchFamily="49" charset="-128"/>
                <a:cs typeface="Arial" pitchFamily="34" charset="0"/>
              </a:rPr>
              <a:t> Repaglinide:</a:t>
            </a:r>
            <a:r>
              <a:rPr kumimoji="0" lang="it-IT" altLang="ja-JP" sz="2000" b="0" i="0" u="none" strike="noStrike" cap="none" normalizeH="0" baseline="0" dirty="0" smtClean="0">
                <a:ln>
                  <a:noFill/>
                </a:ln>
                <a:solidFill>
                  <a:srgbClr val="000000"/>
                </a:solidFill>
                <a:effectLst/>
                <a:latin typeface="Arial" pitchFamily="34" charset="0"/>
                <a:ea typeface="MS Mincho" pitchFamily="49" charset="-128"/>
                <a:cs typeface="Arial" pitchFamily="34" charset="0"/>
              </a:rPr>
              <a:t> avendo una più breve durata d’azione, potrebbe essere più indicata ma non vi sono studi sul suo impiego.</a:t>
            </a:r>
          </a:p>
          <a:p>
            <a:pPr marL="0" marR="0" lvl="0" indent="0" algn="just" defTabSz="914400" rtl="0" eaLnBrk="0" fontAlgn="base" latinLnBrk="0" hangingPunct="0">
              <a:lnSpc>
                <a:spcPct val="100000"/>
              </a:lnSpc>
              <a:spcBef>
                <a:spcPct val="0"/>
              </a:spcBef>
              <a:spcAft>
                <a:spcPct val="0"/>
              </a:spcAft>
              <a:buClrTx/>
              <a:buSzTx/>
              <a:tabLst/>
            </a:pPr>
            <a:r>
              <a:rPr kumimoji="0" lang="it-IT" altLang="ja-JP" sz="1200" b="0" i="0" u="none" strike="noStrike" cap="none" normalizeH="0" baseline="0" dirty="0" smtClean="0">
                <a:ln>
                  <a:noFill/>
                </a:ln>
                <a:solidFill>
                  <a:srgbClr val="000000"/>
                </a:solidFill>
                <a:effectLst/>
                <a:latin typeface="Arial" pitchFamily="34" charset="0"/>
                <a:ea typeface="MS Mincho" pitchFamily="49" charset="-128"/>
                <a:cs typeface="Arial" pitchFamily="34" charset="0"/>
              </a:rPr>
              <a:t> </a:t>
            </a:r>
            <a:endParaRPr kumimoji="0" lang="it-IT" altLang="ja-JP"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 typeface="Wingdings" pitchFamily="2" charset="2"/>
              <a:buChar char="q"/>
              <a:tabLst/>
            </a:pPr>
            <a:r>
              <a:rPr kumimoji="0" lang="it-IT" altLang="ja-JP" sz="2000" b="1" i="0" u="none" strike="noStrike" cap="none" normalizeH="0" baseline="0" dirty="0" smtClean="0">
                <a:ln>
                  <a:noFill/>
                </a:ln>
                <a:solidFill>
                  <a:srgbClr val="000000"/>
                </a:solidFill>
                <a:effectLst/>
                <a:latin typeface="Arial" pitchFamily="34" charset="0"/>
                <a:ea typeface="MS Mincho" pitchFamily="49" charset="-128"/>
                <a:cs typeface="Arial" pitchFamily="34" charset="0"/>
              </a:rPr>
              <a:t> Metformina:</a:t>
            </a:r>
            <a:r>
              <a:rPr kumimoji="0" lang="it-IT" altLang="ja-JP" sz="2000" b="0" i="0" u="none" strike="noStrike" cap="none" normalizeH="0" baseline="0" dirty="0" smtClean="0">
                <a:ln>
                  <a:noFill/>
                </a:ln>
                <a:solidFill>
                  <a:srgbClr val="000000"/>
                </a:solidFill>
                <a:effectLst/>
                <a:latin typeface="Arial" pitchFamily="34" charset="0"/>
                <a:ea typeface="MS Mincho" pitchFamily="49" charset="-128"/>
                <a:cs typeface="Arial" pitchFamily="34" charset="0"/>
              </a:rPr>
              <a:t> pur indicata sul piano teorico per la sua azione insulino-sensibilizzante, presenta limitate possibilità di impiego in pazienti che spesso vengono trattati per patologie associate ad ipossia o insufficienza renale.</a:t>
            </a:r>
          </a:p>
          <a:p>
            <a:pPr marL="0" marR="0" lvl="0" indent="0" algn="just" defTabSz="914400" rtl="0" eaLnBrk="0" fontAlgn="base" latinLnBrk="0" hangingPunct="0">
              <a:lnSpc>
                <a:spcPct val="100000"/>
              </a:lnSpc>
              <a:spcBef>
                <a:spcPct val="0"/>
              </a:spcBef>
              <a:spcAft>
                <a:spcPct val="0"/>
              </a:spcAft>
              <a:buClrTx/>
              <a:buSzTx/>
              <a:tabLst/>
            </a:pPr>
            <a:r>
              <a:rPr kumimoji="0" lang="it-IT" altLang="ja-JP" sz="1200" b="0" i="0" u="none" strike="noStrike" cap="none" normalizeH="0" baseline="0" dirty="0" smtClean="0">
                <a:ln>
                  <a:noFill/>
                </a:ln>
                <a:solidFill>
                  <a:srgbClr val="000000"/>
                </a:solidFill>
                <a:effectLst/>
                <a:latin typeface="Arial" pitchFamily="34" charset="0"/>
                <a:ea typeface="MS Mincho" pitchFamily="49" charset="-128"/>
                <a:cs typeface="Arial" pitchFamily="34" charset="0"/>
              </a:rPr>
              <a:t> </a:t>
            </a:r>
            <a:endParaRPr kumimoji="0" lang="it-IT" altLang="ja-JP"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 typeface="Wingdings" pitchFamily="2" charset="2"/>
              <a:buChar char="q"/>
              <a:tabLst/>
            </a:pPr>
            <a:r>
              <a:rPr kumimoji="0" lang="it-IT" altLang="ja-JP" sz="2000" b="1" i="0" u="none" strike="noStrike" cap="none" normalizeH="0" baseline="0" dirty="0" smtClean="0">
                <a:ln>
                  <a:noFill/>
                </a:ln>
                <a:solidFill>
                  <a:srgbClr val="FF0000"/>
                </a:solidFill>
                <a:effectLst/>
                <a:latin typeface="Arial" pitchFamily="34" charset="0"/>
                <a:ea typeface="MS Mincho" pitchFamily="49" charset="-128"/>
                <a:cs typeface="Arial" pitchFamily="34" charset="0"/>
              </a:rPr>
              <a:t> Glitazoni:</a:t>
            </a:r>
            <a:r>
              <a:rPr kumimoji="0" lang="it-IT" altLang="ja-JP" sz="2000" b="0" i="0" u="none" strike="noStrike" cap="none" normalizeH="0" baseline="0" dirty="0" smtClean="0">
                <a:ln>
                  <a:noFill/>
                </a:ln>
                <a:solidFill>
                  <a:srgbClr val="000000"/>
                </a:solidFill>
                <a:effectLst/>
                <a:latin typeface="Arial" pitchFamily="34" charset="0"/>
                <a:ea typeface="MS Mincho" pitchFamily="49" charset="-128"/>
                <a:cs typeface="Arial" pitchFamily="34" charset="0"/>
              </a:rPr>
              <a:t> il lungo tempo necessario per ottenere l’effetto terapeutico e l’effetto protratto lo rendono poco maneggevole soprattutto nei pazienti in trattamento intermittente.</a:t>
            </a:r>
          </a:p>
          <a:p>
            <a:pPr marL="0" marR="0" lvl="0" indent="0" algn="just" defTabSz="914400" rtl="0" eaLnBrk="0" fontAlgn="base" latinLnBrk="0" hangingPunct="0">
              <a:lnSpc>
                <a:spcPct val="100000"/>
              </a:lnSpc>
              <a:spcBef>
                <a:spcPct val="0"/>
              </a:spcBef>
              <a:spcAft>
                <a:spcPct val="0"/>
              </a:spcAft>
              <a:buClrTx/>
              <a:buSzTx/>
              <a:buFont typeface="Wingdings" pitchFamily="2" charset="2"/>
              <a:buChar char="q"/>
              <a:tabLst/>
            </a:pPr>
            <a:endParaRPr kumimoji="0" lang="it-IT" altLang="ja-JP" sz="1200" b="0" i="0" u="none" strike="noStrike" cap="none" normalizeH="0" baseline="0" dirty="0" smtClean="0">
              <a:ln>
                <a:noFill/>
              </a:ln>
              <a:solidFill>
                <a:srgbClr val="000000"/>
              </a:solidFill>
              <a:effectLst/>
              <a:latin typeface="Arial" pitchFamily="34" charset="0"/>
              <a:ea typeface="MS Mincho" pitchFamily="49" charset="-128"/>
              <a:cs typeface="Arial" pitchFamily="34" charset="0"/>
            </a:endParaRPr>
          </a:p>
          <a:p>
            <a:pPr marL="0" marR="0" lvl="0" indent="0" algn="just" defTabSz="914400" rtl="0" eaLnBrk="0" fontAlgn="base" latinLnBrk="0" hangingPunct="0">
              <a:lnSpc>
                <a:spcPct val="100000"/>
              </a:lnSpc>
              <a:spcBef>
                <a:spcPct val="0"/>
              </a:spcBef>
              <a:spcAft>
                <a:spcPct val="0"/>
              </a:spcAft>
              <a:buSzTx/>
              <a:buFont typeface="Wingdings" pitchFamily="2" charset="2"/>
              <a:buChar char="q"/>
              <a:tabLst/>
            </a:pPr>
            <a:r>
              <a:rPr lang="it-IT" altLang="ja-JP" sz="2000" b="1" dirty="0" smtClean="0">
                <a:solidFill>
                  <a:srgbClr val="0000FF"/>
                </a:solidFill>
                <a:latin typeface="Arial" pitchFamily="34" charset="0"/>
                <a:ea typeface="MS Mincho" pitchFamily="49" charset="-128"/>
                <a:cs typeface="Arial" pitchFamily="34" charset="0"/>
              </a:rPr>
              <a:t> Glinidi Analoghi GLP-1: </a:t>
            </a:r>
            <a:r>
              <a:rPr lang="it-IT" altLang="ja-JP" sz="2000" dirty="0" smtClean="0">
                <a:latin typeface="Arial" pitchFamily="34" charset="0"/>
                <a:ea typeface="MS Mincho" pitchFamily="49" charset="-128"/>
                <a:cs typeface="Arial" pitchFamily="34" charset="0"/>
              </a:rPr>
              <a:t>Non Esistono Dati</a:t>
            </a:r>
            <a:r>
              <a:rPr kumimoji="0" lang="it-IT" altLang="ja-JP" sz="2000" b="1" i="0" u="none" strike="noStrike" cap="none" normalizeH="0" baseline="0" dirty="0" smtClean="0">
                <a:ln>
                  <a:noFill/>
                </a:ln>
                <a:solidFill>
                  <a:srgbClr val="0000FF"/>
                </a:solidFill>
                <a:effectLst/>
                <a:latin typeface="Arial" pitchFamily="34" charset="0"/>
                <a:ea typeface="MS Mincho" pitchFamily="49" charset="-128"/>
                <a:cs typeface="Arial" pitchFamily="34" charset="0"/>
              </a:rPr>
              <a:t> </a:t>
            </a:r>
            <a:endParaRPr kumimoji="0" lang="it-IT" altLang="ja-JP" sz="2000" b="1" i="0" u="none" strike="noStrike" cap="none" normalizeH="0" baseline="0" dirty="0" smtClean="0">
              <a:ln>
                <a:noFill/>
              </a:ln>
              <a:solidFill>
                <a:srgbClr val="0000FF"/>
              </a:solidFill>
              <a:effectLst/>
              <a:latin typeface="Arial" pitchFamily="34" charset="0"/>
              <a:cs typeface="Arial" pitchFamily="34" charset="0"/>
            </a:endParaRPr>
          </a:p>
        </p:txBody>
      </p:sp>
      <p:sp>
        <p:nvSpPr>
          <p:cNvPr id="3" name="Titolo 1"/>
          <p:cNvSpPr txBox="1">
            <a:spLocks/>
          </p:cNvSpPr>
          <p:nvPr/>
        </p:nvSpPr>
        <p:spPr>
          <a:xfrm>
            <a:off x="0" y="188640"/>
            <a:ext cx="9144000" cy="648072"/>
          </a:xfrm>
          <a:prstGeom prst="rect">
            <a:avLst/>
          </a:prstGeom>
          <a:solidFill>
            <a:srgbClr val="00CCFF">
              <a:alpha val="51000"/>
            </a:srgbClr>
          </a:solidFill>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3200" b="1"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rPr>
              <a:t>Diabete e Terapia Steroidea</a:t>
            </a:r>
            <a:endParaRPr kumimoji="0" lang="it-IT" sz="3200" b="1" i="0" u="none" strike="noStrike" kern="1200" cap="none" spc="0" normalizeH="0" baseline="0" noProof="0" dirty="0">
              <a:ln>
                <a:noFill/>
              </a:ln>
              <a:solidFill>
                <a:schemeClr val="tx1"/>
              </a:solidFill>
              <a:effectLst/>
              <a:uLnTx/>
              <a:uFillTx/>
              <a:latin typeface="Arial" pitchFamily="34" charset="0"/>
              <a:ea typeface="+mj-ea"/>
              <a:cs typeface="Arial" pitchFamily="34" charset="0"/>
            </a:endParaRPr>
          </a:p>
        </p:txBody>
      </p:sp>
    </p:spTree>
    <p:extLst>
      <p:ext uri="{BB962C8B-B14F-4D97-AF65-F5344CB8AC3E}">
        <p14:creationId xmlns:p14="http://schemas.microsoft.com/office/powerpoint/2010/main" val="2569742598"/>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475656" y="1484784"/>
            <a:ext cx="6264696" cy="3908762"/>
          </a:xfrm>
          <a:prstGeom prst="rect">
            <a:avLst/>
          </a:prstGeom>
        </p:spPr>
        <p:txBody>
          <a:bodyPr wrap="square">
            <a:spAutoFit/>
          </a:bodyPr>
          <a:lstStyle/>
          <a:p>
            <a:pPr marL="457200" indent="-457200" algn="just">
              <a:buFont typeface="Wingdings" pitchFamily="2" charset="2"/>
              <a:buChar char="q"/>
            </a:pPr>
            <a:r>
              <a:rPr lang="it-IT" sz="2400" dirty="0" smtClean="0">
                <a:latin typeface="Arial" pitchFamily="34" charset="0"/>
                <a:cs typeface="Arial" pitchFamily="34" charset="0"/>
              </a:rPr>
              <a:t>Teoricamente tutti i farmaci disponibili per il trattamento del diabete mellito possono essere utilizzati per l’iperglicemia indotta da steroidi. </a:t>
            </a:r>
          </a:p>
          <a:p>
            <a:pPr marL="457200" indent="-457200" algn="just">
              <a:buFont typeface="Wingdings" pitchFamily="2" charset="2"/>
              <a:buChar char="q"/>
            </a:pPr>
            <a:endParaRPr lang="it-IT" sz="1600" dirty="0" smtClean="0">
              <a:latin typeface="Arial" pitchFamily="34" charset="0"/>
              <a:cs typeface="Arial" pitchFamily="34" charset="0"/>
            </a:endParaRPr>
          </a:p>
          <a:p>
            <a:pPr marL="457200" indent="-457200" algn="just">
              <a:buFont typeface="Wingdings" pitchFamily="2" charset="2"/>
              <a:buChar char="q"/>
            </a:pPr>
            <a:r>
              <a:rPr lang="it-IT" sz="2400" dirty="0" smtClean="0">
                <a:latin typeface="Arial" pitchFamily="34" charset="0"/>
                <a:cs typeface="Arial" pitchFamily="34" charset="0"/>
              </a:rPr>
              <a:t>Molti di questi farmaci presentano rilevanti limitazioni</a:t>
            </a:r>
          </a:p>
          <a:p>
            <a:pPr marL="457200" indent="-457200" algn="just">
              <a:buFont typeface="Wingdings" pitchFamily="2" charset="2"/>
              <a:buChar char="q"/>
            </a:pPr>
            <a:endParaRPr lang="it-IT" sz="1600" dirty="0" smtClean="0">
              <a:latin typeface="Arial" pitchFamily="34" charset="0"/>
              <a:cs typeface="Arial" pitchFamily="34" charset="0"/>
            </a:endParaRPr>
          </a:p>
          <a:p>
            <a:pPr marL="457200" indent="-457200" algn="just">
              <a:buFont typeface="Wingdings" pitchFamily="2" charset="2"/>
              <a:buChar char="q"/>
            </a:pPr>
            <a:r>
              <a:rPr lang="it-IT" sz="2400" b="1" dirty="0" smtClean="0">
                <a:solidFill>
                  <a:srgbClr val="FF0000"/>
                </a:solidFill>
                <a:latin typeface="Arial" pitchFamily="34" charset="0"/>
                <a:cs typeface="Arial" pitchFamily="34" charset="0"/>
              </a:rPr>
              <a:t>in questi pazienti </a:t>
            </a:r>
            <a:r>
              <a:rPr lang="it-IT" altLang="ja-JP" sz="2400" b="1" dirty="0" smtClean="0">
                <a:solidFill>
                  <a:srgbClr val="FF0000"/>
                </a:solidFill>
                <a:latin typeface="Arial" pitchFamily="34" charset="0"/>
                <a:ea typeface="MS Mincho" pitchFamily="49" charset="-128"/>
                <a:cs typeface="Arial" pitchFamily="34" charset="0"/>
              </a:rPr>
              <a:t>la terapia insulinica rappresenta l’opzione terapeutica più sicura ed efficace</a:t>
            </a:r>
            <a:endParaRPr lang="it-IT" sz="2400" b="1" dirty="0">
              <a:solidFill>
                <a:srgbClr val="FF0000"/>
              </a:solidFill>
              <a:latin typeface="Arial" pitchFamily="34" charset="0"/>
              <a:cs typeface="Arial" pitchFamily="34" charset="0"/>
            </a:endParaRPr>
          </a:p>
        </p:txBody>
      </p:sp>
      <p:sp>
        <p:nvSpPr>
          <p:cNvPr id="3" name="Titolo 1"/>
          <p:cNvSpPr txBox="1">
            <a:spLocks/>
          </p:cNvSpPr>
          <p:nvPr/>
        </p:nvSpPr>
        <p:spPr>
          <a:xfrm>
            <a:off x="0" y="188640"/>
            <a:ext cx="9144000" cy="648072"/>
          </a:xfrm>
          <a:prstGeom prst="rect">
            <a:avLst/>
          </a:prstGeom>
          <a:solidFill>
            <a:srgbClr val="00CCFF">
              <a:alpha val="51000"/>
            </a:srgbClr>
          </a:solidFill>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3200" b="1"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rPr>
              <a:t>Diabete e Terapia Steroidea</a:t>
            </a:r>
            <a:endParaRPr kumimoji="0" lang="it-IT" sz="3200" b="1" i="0" u="none" strike="noStrike" kern="1200" cap="none" spc="0" normalizeH="0" baseline="0" noProof="0" dirty="0">
              <a:ln>
                <a:noFill/>
              </a:ln>
              <a:solidFill>
                <a:schemeClr val="tx1"/>
              </a:solidFill>
              <a:effectLst/>
              <a:uLnTx/>
              <a:uFillTx/>
              <a:latin typeface="Arial" pitchFamily="34" charset="0"/>
              <a:ea typeface="+mj-ea"/>
              <a:cs typeface="Arial" pitchFamily="34" charset="0"/>
            </a:endParaRPr>
          </a:p>
        </p:txBody>
      </p:sp>
    </p:spTree>
    <p:extLst>
      <p:ext uri="{BB962C8B-B14F-4D97-AF65-F5344CB8AC3E}">
        <p14:creationId xmlns:p14="http://schemas.microsoft.com/office/powerpoint/2010/main" val="225415928"/>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7189" name="Rectangle 5"/>
          <p:cNvSpPr>
            <a:spLocks noChangeArrowheads="1"/>
          </p:cNvSpPr>
          <p:nvPr/>
        </p:nvSpPr>
        <p:spPr bwMode="auto">
          <a:xfrm>
            <a:off x="323528" y="1124744"/>
            <a:ext cx="8382000" cy="4608512"/>
          </a:xfrm>
          <a:prstGeom prst="rect">
            <a:avLst/>
          </a:prstGeom>
          <a:noFill/>
          <a:ln w="9525">
            <a:noFill/>
            <a:miter lim="800000"/>
            <a:headEnd/>
            <a:tailEnd/>
          </a:ln>
          <a:effectLst/>
        </p:spPr>
        <p:txBody>
          <a:bodyPr/>
          <a:lstStyle/>
          <a:p>
            <a:pPr marL="463550" indent="-463550" algn="just">
              <a:spcBef>
                <a:spcPct val="20000"/>
              </a:spcBef>
              <a:buFont typeface="Wingdings" pitchFamily="2" charset="2"/>
              <a:buChar char="q"/>
            </a:pPr>
            <a:r>
              <a:rPr lang="it-IT" sz="2400" dirty="0" smtClean="0">
                <a:solidFill>
                  <a:srgbClr val="0000FF"/>
                </a:solidFill>
                <a:latin typeface="Arial" pitchFamily="34" charset="0"/>
                <a:cs typeface="Arial" pitchFamily="34" charset="0"/>
              </a:rPr>
              <a:t>Somministrazione  Insulina rapida (Regolare Umana, Analoghi Rapidi) in basa a valore di glicemia </a:t>
            </a:r>
            <a:r>
              <a:rPr lang="it-IT" sz="2400" b="1" dirty="0" smtClean="0">
                <a:solidFill>
                  <a:srgbClr val="C00000"/>
                </a:solidFill>
                <a:latin typeface="Arial" pitchFamily="34" charset="0"/>
                <a:cs typeface="Arial" pitchFamily="34" charset="0"/>
              </a:rPr>
              <a:t>(S</a:t>
            </a:r>
            <a:r>
              <a:rPr lang="en-GB" sz="2400" b="1" dirty="0" err="1" smtClean="0">
                <a:solidFill>
                  <a:srgbClr val="C00000"/>
                </a:solidFill>
                <a:latin typeface="Arial" pitchFamily="34" charset="0"/>
                <a:cs typeface="Arial" pitchFamily="34" charset="0"/>
              </a:rPr>
              <a:t>liding</a:t>
            </a:r>
            <a:r>
              <a:rPr lang="en-GB" sz="2400" b="1" dirty="0" smtClean="0">
                <a:solidFill>
                  <a:srgbClr val="C00000"/>
                </a:solidFill>
                <a:latin typeface="Arial" pitchFamily="34" charset="0"/>
                <a:cs typeface="Arial" pitchFamily="34" charset="0"/>
              </a:rPr>
              <a:t> Scale)</a:t>
            </a:r>
          </a:p>
          <a:p>
            <a:pPr marL="463550" indent="-463550" algn="just">
              <a:spcBef>
                <a:spcPct val="20000"/>
              </a:spcBef>
              <a:buFont typeface="Wingdings" pitchFamily="2" charset="2"/>
              <a:buChar char="q"/>
            </a:pPr>
            <a:endParaRPr lang="it-IT" sz="1200" dirty="0" smtClean="0">
              <a:solidFill>
                <a:srgbClr val="0000FF"/>
              </a:solidFill>
              <a:latin typeface="Arial" pitchFamily="34" charset="0"/>
              <a:cs typeface="Arial" pitchFamily="34" charset="0"/>
            </a:endParaRPr>
          </a:p>
          <a:p>
            <a:pPr marL="463550" indent="-463550" algn="just" eaLnBrk="1" hangingPunct="1">
              <a:spcBef>
                <a:spcPct val="20000"/>
              </a:spcBef>
              <a:buFont typeface="Wingdings" pitchFamily="2" charset="2"/>
              <a:buChar char="q"/>
            </a:pPr>
            <a:r>
              <a:rPr lang="it-IT" sz="2400" dirty="0" smtClean="0">
                <a:solidFill>
                  <a:srgbClr val="FF0000"/>
                </a:solidFill>
                <a:latin typeface="Arial" pitchFamily="34" charset="0"/>
                <a:cs typeface="Arial" pitchFamily="34" charset="0"/>
              </a:rPr>
              <a:t>Singola somministrazione di insulina basale (Detemir, Glargine, NPL, NPH,ecc) in aggiunta ad </a:t>
            </a:r>
            <a:r>
              <a:rPr lang="it-IT" sz="2400" dirty="0" err="1" smtClean="0">
                <a:solidFill>
                  <a:srgbClr val="FF0000"/>
                </a:solidFill>
                <a:latin typeface="Arial" pitchFamily="34" charset="0"/>
                <a:cs typeface="Arial" pitchFamily="34" charset="0"/>
              </a:rPr>
              <a:t>A.O.</a:t>
            </a:r>
            <a:r>
              <a:rPr lang="it-IT" sz="2400" dirty="0" smtClean="0">
                <a:solidFill>
                  <a:srgbClr val="FF0000"/>
                </a:solidFill>
                <a:latin typeface="Arial" pitchFamily="34" charset="0"/>
                <a:cs typeface="Arial" pitchFamily="34" charset="0"/>
              </a:rPr>
              <a:t> </a:t>
            </a:r>
            <a:r>
              <a:rPr lang="it-IT" sz="2400" b="1" dirty="0" smtClean="0">
                <a:solidFill>
                  <a:srgbClr val="C00000"/>
                </a:solidFill>
                <a:latin typeface="Arial" pitchFamily="34" charset="0"/>
                <a:cs typeface="Arial" pitchFamily="34" charset="0"/>
              </a:rPr>
              <a:t>(Terapia combinata)</a:t>
            </a:r>
          </a:p>
          <a:p>
            <a:pPr marL="463550" indent="-463550" algn="just" eaLnBrk="1" hangingPunct="1">
              <a:spcBef>
                <a:spcPct val="20000"/>
              </a:spcBef>
              <a:buFont typeface="Wingdings" pitchFamily="2" charset="2"/>
              <a:buChar char="q"/>
            </a:pPr>
            <a:r>
              <a:rPr lang="it-IT" sz="2400" dirty="0" smtClean="0">
                <a:solidFill>
                  <a:srgbClr val="C00000"/>
                </a:solidFill>
                <a:latin typeface="Arial" pitchFamily="34" charset="0"/>
                <a:cs typeface="Arial" pitchFamily="34" charset="0"/>
              </a:rPr>
              <a:t>Singola somministrazione di insulina basale con aggiunta di insulina rapida in base a valori di glicemia</a:t>
            </a:r>
          </a:p>
          <a:p>
            <a:pPr marL="463550" indent="-463550" algn="just" eaLnBrk="1" hangingPunct="1">
              <a:spcBef>
                <a:spcPct val="20000"/>
              </a:spcBef>
              <a:buFont typeface="Wingdings" pitchFamily="2" charset="2"/>
              <a:buChar char="q"/>
            </a:pPr>
            <a:endParaRPr lang="it-IT" sz="1200" dirty="0" smtClean="0">
              <a:solidFill>
                <a:srgbClr val="FF0000"/>
              </a:solidFill>
              <a:latin typeface="Arial" pitchFamily="34" charset="0"/>
              <a:cs typeface="Arial" pitchFamily="34" charset="0"/>
            </a:endParaRPr>
          </a:p>
          <a:p>
            <a:pPr marL="463550" indent="-463550" algn="just" eaLnBrk="1" hangingPunct="1">
              <a:spcBef>
                <a:spcPct val="20000"/>
              </a:spcBef>
              <a:buFont typeface="Wingdings" pitchFamily="2" charset="2"/>
              <a:buChar char="q"/>
            </a:pPr>
            <a:r>
              <a:rPr lang="it-IT" sz="2400" dirty="0" smtClean="0">
                <a:solidFill>
                  <a:srgbClr val="0000FF"/>
                </a:solidFill>
                <a:latin typeface="Arial" pitchFamily="34" charset="0"/>
                <a:cs typeface="Arial" pitchFamily="34" charset="0"/>
              </a:rPr>
              <a:t>Schema insulina Basale ed insulina rapida ai pasti </a:t>
            </a:r>
            <a:r>
              <a:rPr lang="it-IT" sz="2400" b="1" dirty="0" smtClean="0">
                <a:solidFill>
                  <a:srgbClr val="C00000"/>
                </a:solidFill>
                <a:latin typeface="Arial" pitchFamily="34" charset="0"/>
                <a:cs typeface="Arial" pitchFamily="34" charset="0"/>
              </a:rPr>
              <a:t>(Basal/Bolus)</a:t>
            </a:r>
            <a:endParaRPr lang="it-IT" sz="2400" b="1" dirty="0">
              <a:solidFill>
                <a:srgbClr val="C00000"/>
              </a:solidFill>
              <a:latin typeface="Arial" pitchFamily="34" charset="0"/>
              <a:cs typeface="Arial" pitchFamily="34" charset="0"/>
            </a:endParaRPr>
          </a:p>
        </p:txBody>
      </p:sp>
      <p:sp>
        <p:nvSpPr>
          <p:cNvPr id="9" name="Titolo 1"/>
          <p:cNvSpPr txBox="1">
            <a:spLocks/>
          </p:cNvSpPr>
          <p:nvPr/>
        </p:nvSpPr>
        <p:spPr>
          <a:xfrm>
            <a:off x="0" y="116632"/>
            <a:ext cx="9144000" cy="648072"/>
          </a:xfrm>
          <a:prstGeom prst="rect">
            <a:avLst/>
          </a:prstGeom>
          <a:solidFill>
            <a:srgbClr val="00CCFF">
              <a:alpha val="51000"/>
            </a:srgbClr>
          </a:solidFill>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3200" b="1"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rPr>
              <a:t>Insulina: Quale Regime</a:t>
            </a:r>
            <a:endParaRPr kumimoji="0" lang="it-IT" sz="3200" b="1" i="0" u="none" strike="noStrike" kern="1200" cap="none" spc="0" normalizeH="0" baseline="0" noProof="0" dirty="0">
              <a:ln>
                <a:noFill/>
              </a:ln>
              <a:solidFill>
                <a:schemeClr val="tx1"/>
              </a:solidFill>
              <a:effectLst/>
              <a:uLnTx/>
              <a:uFillTx/>
              <a:latin typeface="Arial" pitchFamily="34" charset="0"/>
              <a:ea typeface="+mj-ea"/>
              <a:cs typeface="Arial" pitchFamily="34" charset="0"/>
            </a:endParaRPr>
          </a:p>
        </p:txBody>
      </p:sp>
    </p:spTree>
    <p:extLst>
      <p:ext uri="{BB962C8B-B14F-4D97-AF65-F5344CB8AC3E}">
        <p14:creationId xmlns:p14="http://schemas.microsoft.com/office/powerpoint/2010/main" val="1038184253"/>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ext Box 1"/>
          <p:cNvSpPr txBox="1">
            <a:spLocks noChangeArrowheads="1"/>
          </p:cNvSpPr>
          <p:nvPr/>
        </p:nvSpPr>
        <p:spPr bwMode="auto">
          <a:xfrm>
            <a:off x="395536" y="980728"/>
            <a:ext cx="8229600" cy="922337"/>
          </a:xfrm>
          <a:prstGeom prst="rect">
            <a:avLst/>
          </a:prstGeom>
          <a:noFill/>
          <a:ln w="9525">
            <a:noFill/>
            <a:round/>
            <a:headEnd/>
            <a:tailEnd/>
          </a:ln>
        </p:spPr>
        <p:txBody>
          <a:bodyPr anchor="ctr"/>
          <a:lstStyle/>
          <a:p>
            <a:pPr algn="ctr">
              <a:spcBef>
                <a:spcPct val="5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200" b="1" i="0" dirty="0">
                <a:solidFill>
                  <a:srgbClr val="C00000"/>
                </a:solidFill>
                <a:latin typeface="Arial" pitchFamily="34" charset="0"/>
                <a:cs typeface="Arial" pitchFamily="34" charset="0"/>
              </a:rPr>
              <a:t>Sliding Scale</a:t>
            </a:r>
          </a:p>
        </p:txBody>
      </p:sp>
      <p:grpSp>
        <p:nvGrpSpPr>
          <p:cNvPr id="2" name="Group 2"/>
          <p:cNvGrpSpPr>
            <a:grpSpLocks/>
          </p:cNvGrpSpPr>
          <p:nvPr/>
        </p:nvGrpSpPr>
        <p:grpSpPr bwMode="auto">
          <a:xfrm>
            <a:off x="457200" y="1828800"/>
            <a:ext cx="8228013" cy="4524375"/>
            <a:chOff x="288" y="1008"/>
            <a:chExt cx="5183" cy="2850"/>
          </a:xfrm>
        </p:grpSpPr>
        <p:pic>
          <p:nvPicPr>
            <p:cNvPr id="84997" name="Picture 3"/>
            <p:cNvPicPr>
              <a:picLocks noChangeAspect="1" noChangeArrowheads="1"/>
            </p:cNvPicPr>
            <p:nvPr/>
          </p:nvPicPr>
          <p:blipFill>
            <a:blip r:embed="rId3" cstate="print"/>
            <a:srcRect/>
            <a:stretch>
              <a:fillRect/>
            </a:stretch>
          </p:blipFill>
          <p:spPr bwMode="auto">
            <a:xfrm>
              <a:off x="288" y="1008"/>
              <a:ext cx="5184" cy="2851"/>
            </a:xfrm>
            <a:prstGeom prst="rect">
              <a:avLst/>
            </a:prstGeom>
            <a:noFill/>
            <a:ln w="9525">
              <a:noFill/>
              <a:round/>
              <a:headEnd/>
              <a:tailEnd/>
            </a:ln>
          </p:spPr>
        </p:pic>
        <p:sp>
          <p:nvSpPr>
            <p:cNvPr id="84998" name="Text Box 4"/>
            <p:cNvSpPr txBox="1">
              <a:spLocks noChangeArrowheads="1"/>
            </p:cNvSpPr>
            <p:nvPr/>
          </p:nvSpPr>
          <p:spPr bwMode="auto">
            <a:xfrm>
              <a:off x="288" y="1008"/>
              <a:ext cx="5184" cy="2851"/>
            </a:xfrm>
            <a:prstGeom prst="rect">
              <a:avLst/>
            </a:prstGeom>
            <a:noFill/>
            <a:ln w="9525">
              <a:noFill/>
              <a:round/>
              <a:headEnd/>
              <a:tailEnd/>
            </a:ln>
          </p:spPr>
          <p:txBody>
            <a:bodyPr wrap="none" anchor="ctr"/>
            <a:lstStyle/>
            <a:p>
              <a:endParaRPr lang="it-IT"/>
            </a:p>
          </p:txBody>
        </p:sp>
      </p:grpSp>
      <p:pic>
        <p:nvPicPr>
          <p:cNvPr id="84996" name="Picture 5"/>
          <p:cNvPicPr>
            <a:picLocks noChangeAspect="1" noChangeArrowheads="1"/>
          </p:cNvPicPr>
          <p:nvPr/>
        </p:nvPicPr>
        <p:blipFill>
          <a:blip r:embed="rId4" cstate="print">
            <a:biLevel thresh="50000"/>
          </a:blip>
          <a:srcRect/>
          <a:stretch>
            <a:fillRect/>
          </a:stretch>
        </p:blipFill>
        <p:spPr bwMode="auto">
          <a:xfrm>
            <a:off x="0" y="6229350"/>
            <a:ext cx="9144000" cy="628650"/>
          </a:xfrm>
          <a:prstGeom prst="rect">
            <a:avLst/>
          </a:prstGeom>
          <a:noFill/>
          <a:ln w="9525">
            <a:noFill/>
            <a:round/>
            <a:headEnd/>
            <a:tailEnd/>
          </a:ln>
        </p:spPr>
      </p:pic>
      <p:sp>
        <p:nvSpPr>
          <p:cNvPr id="7" name="Titolo 1"/>
          <p:cNvSpPr txBox="1">
            <a:spLocks/>
          </p:cNvSpPr>
          <p:nvPr/>
        </p:nvSpPr>
        <p:spPr>
          <a:xfrm>
            <a:off x="0" y="188640"/>
            <a:ext cx="9144000" cy="648072"/>
          </a:xfrm>
          <a:prstGeom prst="rect">
            <a:avLst/>
          </a:prstGeom>
          <a:solidFill>
            <a:srgbClr val="00CCFF">
              <a:alpha val="51000"/>
            </a:srgbClr>
          </a:solidFill>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3200" b="1"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rPr>
              <a:t>Insulina: Quale Regime</a:t>
            </a:r>
            <a:endParaRPr kumimoji="0" lang="it-IT" sz="3200" b="1" i="0" u="none" strike="noStrike" kern="1200" cap="none" spc="0" normalizeH="0" baseline="0" noProof="0" dirty="0">
              <a:ln>
                <a:noFill/>
              </a:ln>
              <a:solidFill>
                <a:schemeClr val="tx1"/>
              </a:solidFill>
              <a:effectLst/>
              <a:uLnTx/>
              <a:uFillTx/>
              <a:latin typeface="Arial" pitchFamily="34" charset="0"/>
              <a:ea typeface="+mj-ea"/>
              <a:cs typeface="Arial" pitchFamily="34" charset="0"/>
            </a:endParaRPr>
          </a:p>
        </p:txBody>
      </p:sp>
    </p:spTree>
    <p:extLst>
      <p:ext uri="{BB962C8B-B14F-4D97-AF65-F5344CB8AC3E}">
        <p14:creationId xmlns:p14="http://schemas.microsoft.com/office/powerpoint/2010/main" val="7961975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olo 1"/>
          <p:cNvSpPr>
            <a:spLocks noGrp="1"/>
          </p:cNvSpPr>
          <p:nvPr>
            <p:ph type="title" idx="4294967295"/>
          </p:nvPr>
        </p:nvSpPr>
        <p:spPr>
          <a:xfrm>
            <a:off x="611560" y="1196752"/>
            <a:ext cx="8001000" cy="584775"/>
          </a:xfrm>
        </p:spPr>
        <p:txBody>
          <a:bodyPr wrap="square" lIns="91440" tIns="45720" rIns="91440" bIns="45720" anchor="t">
            <a:spAutoFit/>
          </a:bodyPr>
          <a:lstStyle/>
          <a:p>
            <a:pPr algn="ctr" eaLnBrk="1" hangingPunct="1">
              <a:spcBef>
                <a:spcPct val="50000"/>
              </a:spcBef>
            </a:pPr>
            <a:r>
              <a:rPr lang="it-IT" sz="3200" b="1" dirty="0" smtClean="0">
                <a:solidFill>
                  <a:srgbClr val="C00000"/>
                </a:solidFill>
                <a:latin typeface="Arial" pitchFamily="34" charset="0"/>
              </a:rPr>
              <a:t>Schemi al bisogno</a:t>
            </a:r>
          </a:p>
        </p:txBody>
      </p:sp>
      <p:sp>
        <p:nvSpPr>
          <p:cNvPr id="86019" name="Segnaposto contenuto 2"/>
          <p:cNvSpPr>
            <a:spLocks noGrp="1"/>
          </p:cNvSpPr>
          <p:nvPr>
            <p:ph sz="quarter" idx="4294967295"/>
          </p:nvPr>
        </p:nvSpPr>
        <p:spPr>
          <a:xfrm>
            <a:off x="544016" y="1752600"/>
            <a:ext cx="7772400" cy="4572000"/>
          </a:xfrm>
        </p:spPr>
        <p:txBody>
          <a:bodyPr lIns="91440" tIns="45720" rIns="91440" bIns="45720"/>
          <a:lstStyle/>
          <a:p>
            <a:pPr marL="273050" indent="-273050" algn="ctr" eaLnBrk="1" hangingPunct="1">
              <a:buFont typeface="Wingdings" pitchFamily="2" charset="2"/>
              <a:buNone/>
            </a:pPr>
            <a:endParaRPr lang="it-IT" sz="1900" b="1" u="sng" dirty="0" smtClean="0">
              <a:latin typeface="Arial" pitchFamily="34" charset="0"/>
            </a:endParaRPr>
          </a:p>
          <a:p>
            <a:pPr marL="273050" indent="-273050" algn="just" eaLnBrk="1" hangingPunct="1"/>
            <a:r>
              <a:rPr lang="it-IT" sz="2100" dirty="0" smtClean="0">
                <a:latin typeface="Arial" pitchFamily="34" charset="0"/>
              </a:rPr>
              <a:t>L’uso di somministrare la terapia insulinica “al bisogno” (</a:t>
            </a:r>
            <a:r>
              <a:rPr lang="it-IT" sz="2100" dirty="0" err="1" smtClean="0">
                <a:latin typeface="Arial" pitchFamily="34" charset="0"/>
              </a:rPr>
              <a:t>sliding</a:t>
            </a:r>
            <a:r>
              <a:rPr lang="it-IT" sz="2100" dirty="0" smtClean="0">
                <a:latin typeface="Arial" pitchFamily="34" charset="0"/>
              </a:rPr>
              <a:t> scale) è </a:t>
            </a:r>
            <a:r>
              <a:rPr lang="it-IT" sz="2100" u="sng" dirty="0" smtClean="0">
                <a:latin typeface="Arial" pitchFamily="34" charset="0"/>
              </a:rPr>
              <a:t>tuttora diffuso </a:t>
            </a:r>
            <a:r>
              <a:rPr lang="it-IT" sz="2100" dirty="0" smtClean="0">
                <a:latin typeface="Arial" pitchFamily="34" charset="0"/>
              </a:rPr>
              <a:t>anche nel nostro paese, ma è ormai considerato un metodo inadeguato e inefficace </a:t>
            </a:r>
          </a:p>
          <a:p>
            <a:pPr marL="273050" indent="-273050" algn="just" eaLnBrk="1" hangingPunct="1"/>
            <a:endParaRPr lang="it-IT" sz="2100" dirty="0" smtClean="0">
              <a:latin typeface="Arial" pitchFamily="34" charset="0"/>
            </a:endParaRPr>
          </a:p>
          <a:p>
            <a:pPr marL="273050" indent="-273050" algn="just" eaLnBrk="1" hangingPunct="1"/>
            <a:r>
              <a:rPr lang="it-IT" sz="2100" dirty="0" smtClean="0">
                <a:latin typeface="Arial" pitchFamily="34" charset="0"/>
              </a:rPr>
              <a:t>Questo approccio, infatti, oltre a non affrontare il problema dell’</a:t>
            </a:r>
            <a:r>
              <a:rPr lang="it-IT" sz="2100" dirty="0" err="1" smtClean="0">
                <a:latin typeface="Arial" pitchFamily="34" charset="0"/>
              </a:rPr>
              <a:t>insulinizzazione</a:t>
            </a:r>
            <a:r>
              <a:rPr lang="it-IT" sz="2100" dirty="0" smtClean="0">
                <a:latin typeface="Arial" pitchFamily="34" charset="0"/>
              </a:rPr>
              <a:t> basale, </a:t>
            </a:r>
            <a:r>
              <a:rPr lang="it-IT" sz="2100" u="sng" dirty="0" smtClean="0">
                <a:latin typeface="Arial" pitchFamily="34" charset="0"/>
              </a:rPr>
              <a:t>non previene l’iperglicemia</a:t>
            </a:r>
            <a:r>
              <a:rPr lang="it-IT" sz="2100" dirty="0" smtClean="0">
                <a:latin typeface="Arial" pitchFamily="34" charset="0"/>
              </a:rPr>
              <a:t>, intervenendo solamente dopo il suo verificarsi, e comporta un rischio di </a:t>
            </a:r>
            <a:r>
              <a:rPr lang="it-IT" sz="2100" u="sng" dirty="0" smtClean="0">
                <a:latin typeface="Arial" pitchFamily="34" charset="0"/>
              </a:rPr>
              <a:t>ipoglicemia successiva</a:t>
            </a:r>
            <a:r>
              <a:rPr lang="it-IT" sz="2100" dirty="0" smtClean="0">
                <a:latin typeface="Arial" pitchFamily="34" charset="0"/>
              </a:rPr>
              <a:t>.</a:t>
            </a:r>
          </a:p>
          <a:p>
            <a:pPr marL="273050" indent="-273050" algn="just" eaLnBrk="1" hangingPunct="1"/>
            <a:endParaRPr lang="it-IT" sz="1500" dirty="0" smtClean="0">
              <a:latin typeface="Arial" pitchFamily="34" charset="0"/>
            </a:endParaRPr>
          </a:p>
          <a:p>
            <a:pPr marL="273050" indent="-273050" eaLnBrk="1" hangingPunct="1"/>
            <a:endParaRPr lang="it-IT" sz="1500" dirty="0" smtClean="0">
              <a:latin typeface="Arial" pitchFamily="34" charset="0"/>
            </a:endParaRPr>
          </a:p>
          <a:p>
            <a:pPr marL="273050" indent="-273050" eaLnBrk="1" hangingPunct="1"/>
            <a:endParaRPr lang="it-IT" sz="2700" dirty="0" smtClean="0">
              <a:latin typeface="Arial" pitchFamily="34" charset="0"/>
            </a:endParaRPr>
          </a:p>
        </p:txBody>
      </p:sp>
      <p:sp>
        <p:nvSpPr>
          <p:cNvPr id="4" name="Titolo 1"/>
          <p:cNvSpPr txBox="1">
            <a:spLocks/>
          </p:cNvSpPr>
          <p:nvPr/>
        </p:nvSpPr>
        <p:spPr>
          <a:xfrm>
            <a:off x="0" y="188640"/>
            <a:ext cx="9144000" cy="648072"/>
          </a:xfrm>
          <a:prstGeom prst="rect">
            <a:avLst/>
          </a:prstGeom>
          <a:solidFill>
            <a:srgbClr val="00CCFF">
              <a:alpha val="51000"/>
            </a:srgbClr>
          </a:solidFill>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3200" b="1"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rPr>
              <a:t>Insulina: Quale Regime</a:t>
            </a:r>
            <a:endParaRPr kumimoji="0" lang="it-IT" sz="3200" b="1" i="0" u="none" strike="noStrike" kern="1200" cap="none" spc="0" normalizeH="0" baseline="0" noProof="0" dirty="0">
              <a:ln>
                <a:noFill/>
              </a:ln>
              <a:solidFill>
                <a:schemeClr val="tx1"/>
              </a:solidFill>
              <a:effectLst/>
              <a:uLnTx/>
              <a:uFillTx/>
              <a:latin typeface="Arial" pitchFamily="34" charset="0"/>
              <a:ea typeface="+mj-ea"/>
              <a:cs typeface="Arial" pitchFamily="34" charset="0"/>
            </a:endParaRPr>
          </a:p>
        </p:txBody>
      </p:sp>
    </p:spTree>
    <p:extLst>
      <p:ext uri="{BB962C8B-B14F-4D97-AF65-F5344CB8AC3E}">
        <p14:creationId xmlns:p14="http://schemas.microsoft.com/office/powerpoint/2010/main" val="713642653"/>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7189" name="Rectangle 5"/>
          <p:cNvSpPr>
            <a:spLocks noChangeArrowheads="1"/>
          </p:cNvSpPr>
          <p:nvPr/>
        </p:nvSpPr>
        <p:spPr bwMode="auto">
          <a:xfrm>
            <a:off x="323528" y="1124744"/>
            <a:ext cx="8382000" cy="4608512"/>
          </a:xfrm>
          <a:prstGeom prst="rect">
            <a:avLst/>
          </a:prstGeom>
          <a:noFill/>
          <a:ln w="9525">
            <a:noFill/>
            <a:miter lim="800000"/>
            <a:headEnd/>
            <a:tailEnd/>
          </a:ln>
          <a:effectLst/>
        </p:spPr>
        <p:txBody>
          <a:bodyPr/>
          <a:lstStyle/>
          <a:p>
            <a:pPr marL="463550" indent="-463550" algn="just">
              <a:spcBef>
                <a:spcPct val="20000"/>
              </a:spcBef>
              <a:buFont typeface="Wingdings" pitchFamily="2" charset="2"/>
              <a:buChar char="q"/>
            </a:pPr>
            <a:r>
              <a:rPr lang="it-IT" sz="2400" dirty="0" smtClean="0">
                <a:solidFill>
                  <a:srgbClr val="0000FF"/>
                </a:solidFill>
                <a:latin typeface="Arial" pitchFamily="34" charset="0"/>
                <a:cs typeface="Arial" pitchFamily="34" charset="0"/>
              </a:rPr>
              <a:t>Somministrazione  Insulina rapida (Regolare Umana, Analoghi Rapidi) in basa a valore di glicemia </a:t>
            </a:r>
            <a:r>
              <a:rPr lang="it-IT" sz="2400" b="1" dirty="0" smtClean="0">
                <a:solidFill>
                  <a:srgbClr val="C00000"/>
                </a:solidFill>
                <a:latin typeface="Arial" pitchFamily="34" charset="0"/>
                <a:cs typeface="Arial" pitchFamily="34" charset="0"/>
              </a:rPr>
              <a:t>(S</a:t>
            </a:r>
            <a:r>
              <a:rPr lang="en-GB" sz="2400" b="1" dirty="0" err="1" smtClean="0">
                <a:solidFill>
                  <a:srgbClr val="C00000"/>
                </a:solidFill>
                <a:latin typeface="Arial" pitchFamily="34" charset="0"/>
                <a:cs typeface="Arial" pitchFamily="34" charset="0"/>
              </a:rPr>
              <a:t>liding</a:t>
            </a:r>
            <a:r>
              <a:rPr lang="en-GB" sz="2400" b="1" dirty="0" smtClean="0">
                <a:solidFill>
                  <a:srgbClr val="C00000"/>
                </a:solidFill>
                <a:latin typeface="Arial" pitchFamily="34" charset="0"/>
                <a:cs typeface="Arial" pitchFamily="34" charset="0"/>
              </a:rPr>
              <a:t> Scale)</a:t>
            </a:r>
          </a:p>
          <a:p>
            <a:pPr marL="463550" indent="-463550" algn="just">
              <a:spcBef>
                <a:spcPct val="20000"/>
              </a:spcBef>
              <a:buFont typeface="Wingdings" pitchFamily="2" charset="2"/>
              <a:buChar char="q"/>
            </a:pPr>
            <a:endParaRPr lang="it-IT" sz="1200" dirty="0" smtClean="0">
              <a:solidFill>
                <a:srgbClr val="0000FF"/>
              </a:solidFill>
              <a:latin typeface="Arial" pitchFamily="34" charset="0"/>
              <a:cs typeface="Arial" pitchFamily="34" charset="0"/>
            </a:endParaRPr>
          </a:p>
          <a:p>
            <a:pPr marL="463550" indent="-463550" algn="just" eaLnBrk="1" hangingPunct="1">
              <a:spcBef>
                <a:spcPct val="20000"/>
              </a:spcBef>
              <a:buFont typeface="Wingdings" pitchFamily="2" charset="2"/>
              <a:buChar char="q"/>
            </a:pPr>
            <a:r>
              <a:rPr lang="it-IT" sz="2400" dirty="0" smtClean="0">
                <a:solidFill>
                  <a:srgbClr val="FF0000"/>
                </a:solidFill>
                <a:latin typeface="Arial" pitchFamily="34" charset="0"/>
                <a:cs typeface="Arial" pitchFamily="34" charset="0"/>
              </a:rPr>
              <a:t>Singola somministrazione di insulina basale (Detemir, Glargine, NPL, NPH,ecc) in aggiunta ad </a:t>
            </a:r>
            <a:r>
              <a:rPr lang="it-IT" sz="2400" dirty="0" err="1" smtClean="0">
                <a:solidFill>
                  <a:srgbClr val="FF0000"/>
                </a:solidFill>
                <a:latin typeface="Arial" pitchFamily="34" charset="0"/>
                <a:cs typeface="Arial" pitchFamily="34" charset="0"/>
              </a:rPr>
              <a:t>A.O.</a:t>
            </a:r>
            <a:r>
              <a:rPr lang="it-IT" sz="2400" dirty="0" smtClean="0">
                <a:solidFill>
                  <a:srgbClr val="FF0000"/>
                </a:solidFill>
                <a:latin typeface="Arial" pitchFamily="34" charset="0"/>
                <a:cs typeface="Arial" pitchFamily="34" charset="0"/>
              </a:rPr>
              <a:t> </a:t>
            </a:r>
            <a:r>
              <a:rPr lang="it-IT" sz="2400" b="1" dirty="0" smtClean="0">
                <a:solidFill>
                  <a:srgbClr val="C00000"/>
                </a:solidFill>
                <a:latin typeface="Arial" pitchFamily="34" charset="0"/>
                <a:cs typeface="Arial" pitchFamily="34" charset="0"/>
              </a:rPr>
              <a:t>(Terapia combinata)</a:t>
            </a:r>
          </a:p>
          <a:p>
            <a:pPr marL="463550" indent="-463550" algn="just" eaLnBrk="1" hangingPunct="1">
              <a:spcBef>
                <a:spcPct val="20000"/>
              </a:spcBef>
              <a:buFont typeface="Wingdings" pitchFamily="2" charset="2"/>
              <a:buChar char="q"/>
            </a:pPr>
            <a:r>
              <a:rPr lang="it-IT" sz="2400" dirty="0" smtClean="0">
                <a:solidFill>
                  <a:srgbClr val="0000FF"/>
                </a:solidFill>
                <a:latin typeface="Arial" pitchFamily="34" charset="0"/>
                <a:cs typeface="Arial" pitchFamily="34" charset="0"/>
              </a:rPr>
              <a:t>Singola somministrazione di insulina basale con aggiunta di insulina rapida in base a valori di glicemia</a:t>
            </a:r>
          </a:p>
          <a:p>
            <a:pPr marL="463550" indent="-463550" algn="just" eaLnBrk="1" hangingPunct="1">
              <a:spcBef>
                <a:spcPct val="20000"/>
              </a:spcBef>
              <a:buFont typeface="Wingdings" pitchFamily="2" charset="2"/>
              <a:buChar char="q"/>
            </a:pPr>
            <a:endParaRPr lang="it-IT" sz="1200" dirty="0" smtClean="0">
              <a:solidFill>
                <a:srgbClr val="FF0000"/>
              </a:solidFill>
              <a:latin typeface="Arial" pitchFamily="34" charset="0"/>
              <a:cs typeface="Arial" pitchFamily="34" charset="0"/>
            </a:endParaRPr>
          </a:p>
          <a:p>
            <a:pPr marL="463550" indent="-463550" algn="just" eaLnBrk="1" hangingPunct="1">
              <a:spcBef>
                <a:spcPct val="20000"/>
              </a:spcBef>
              <a:buFont typeface="Wingdings" pitchFamily="2" charset="2"/>
              <a:buChar char="q"/>
            </a:pPr>
            <a:r>
              <a:rPr lang="it-IT" sz="2400" dirty="0" smtClean="0">
                <a:solidFill>
                  <a:srgbClr val="0000FF"/>
                </a:solidFill>
                <a:latin typeface="Arial" pitchFamily="34" charset="0"/>
                <a:cs typeface="Arial" pitchFamily="34" charset="0"/>
              </a:rPr>
              <a:t>Schema insulina Basale ed insulina rapida ai pasti </a:t>
            </a:r>
            <a:r>
              <a:rPr lang="it-IT" sz="2400" b="1" dirty="0" smtClean="0">
                <a:solidFill>
                  <a:srgbClr val="C00000"/>
                </a:solidFill>
                <a:latin typeface="Arial" pitchFamily="34" charset="0"/>
                <a:cs typeface="Arial" pitchFamily="34" charset="0"/>
              </a:rPr>
              <a:t>(Basal/Bolus)</a:t>
            </a:r>
            <a:endParaRPr lang="it-IT" sz="2400" b="1" dirty="0">
              <a:solidFill>
                <a:srgbClr val="C00000"/>
              </a:solidFill>
              <a:latin typeface="Arial" pitchFamily="34" charset="0"/>
              <a:cs typeface="Arial" pitchFamily="34" charset="0"/>
            </a:endParaRPr>
          </a:p>
        </p:txBody>
      </p:sp>
      <p:sp>
        <p:nvSpPr>
          <p:cNvPr id="9" name="Titolo 1"/>
          <p:cNvSpPr txBox="1">
            <a:spLocks/>
          </p:cNvSpPr>
          <p:nvPr/>
        </p:nvSpPr>
        <p:spPr>
          <a:xfrm>
            <a:off x="0" y="116632"/>
            <a:ext cx="9144000" cy="648072"/>
          </a:xfrm>
          <a:prstGeom prst="rect">
            <a:avLst/>
          </a:prstGeom>
          <a:solidFill>
            <a:srgbClr val="00CCFF">
              <a:alpha val="51000"/>
            </a:srgbClr>
          </a:solidFill>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3200" b="1"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rPr>
              <a:t>Insulina: Quale Regime</a:t>
            </a:r>
            <a:endParaRPr kumimoji="0" lang="it-IT" sz="3200" b="1" i="0" u="none" strike="noStrike" kern="1200" cap="none" spc="0" normalizeH="0" baseline="0" noProof="0" dirty="0">
              <a:ln>
                <a:noFill/>
              </a:ln>
              <a:solidFill>
                <a:schemeClr val="tx1"/>
              </a:solidFill>
              <a:effectLst/>
              <a:uLnTx/>
              <a:uFillTx/>
              <a:latin typeface="Arial" pitchFamily="34" charset="0"/>
              <a:ea typeface="+mj-ea"/>
              <a:cs typeface="Arial" pitchFamily="34" charset="0"/>
            </a:endParaRPr>
          </a:p>
        </p:txBody>
      </p:sp>
    </p:spTree>
    <p:extLst>
      <p:ext uri="{BB962C8B-B14F-4D97-AF65-F5344CB8AC3E}">
        <p14:creationId xmlns:p14="http://schemas.microsoft.com/office/powerpoint/2010/main" val="3185706011"/>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0260" name="Rectangle 4"/>
          <p:cNvSpPr>
            <a:spLocks noChangeArrowheads="1"/>
          </p:cNvSpPr>
          <p:nvPr/>
        </p:nvSpPr>
        <p:spPr bwMode="auto">
          <a:xfrm>
            <a:off x="152400" y="0"/>
            <a:ext cx="8750300" cy="996950"/>
          </a:xfrm>
          <a:prstGeom prst="rect">
            <a:avLst/>
          </a:prstGeom>
          <a:noFill/>
          <a:ln w="9525">
            <a:noFill/>
            <a:miter lim="800000"/>
            <a:headEnd/>
            <a:tailEnd/>
          </a:ln>
          <a:effectLst/>
        </p:spPr>
        <p:txBody>
          <a:bodyPr lIns="45720"/>
          <a:lstStyle/>
          <a:p>
            <a:pPr eaLnBrk="1" hangingPunct="1"/>
            <a:r>
              <a:rPr lang="en-US" sz="2400" u="sng" dirty="0">
                <a:solidFill>
                  <a:srgbClr val="C00000"/>
                </a:solidFill>
              </a:rPr>
              <a:t>COMBINATION THERAPY</a:t>
            </a:r>
            <a:r>
              <a:rPr lang="en-US" sz="2400" dirty="0">
                <a:solidFill>
                  <a:srgbClr val="C00000"/>
                </a:solidFill>
              </a:rPr>
              <a:t/>
            </a:r>
            <a:br>
              <a:rPr lang="en-US" sz="2400" dirty="0">
                <a:solidFill>
                  <a:srgbClr val="C00000"/>
                </a:solidFill>
              </a:rPr>
            </a:br>
            <a:r>
              <a:rPr lang="en-US" sz="2400" dirty="0">
                <a:solidFill>
                  <a:srgbClr val="C00000"/>
                </a:solidFill>
              </a:rPr>
              <a:t>The FINFAT Study</a:t>
            </a:r>
          </a:p>
        </p:txBody>
      </p:sp>
      <p:sp>
        <p:nvSpPr>
          <p:cNvPr id="1760261" name="Text Box 5"/>
          <p:cNvSpPr txBox="1">
            <a:spLocks noChangeArrowheads="1"/>
          </p:cNvSpPr>
          <p:nvPr/>
        </p:nvSpPr>
        <p:spPr bwMode="auto">
          <a:xfrm>
            <a:off x="3964377" y="6093296"/>
            <a:ext cx="5179623" cy="369332"/>
          </a:xfrm>
          <a:prstGeom prst="rect">
            <a:avLst/>
          </a:prstGeom>
          <a:noFill/>
          <a:ln w="9525">
            <a:noFill/>
            <a:miter lim="800000"/>
            <a:headEnd/>
            <a:tailEnd/>
          </a:ln>
          <a:effectLst/>
        </p:spPr>
        <p:txBody>
          <a:bodyPr wrap="none">
            <a:spAutoFit/>
          </a:bodyPr>
          <a:lstStyle/>
          <a:p>
            <a:pPr algn="l"/>
            <a:r>
              <a:rPr lang="en-US" b="0" dirty="0" err="1">
                <a:latin typeface="Times New Roman" pitchFamily="18" charset="0"/>
              </a:rPr>
              <a:t>Yki-Jarvinen</a:t>
            </a:r>
            <a:r>
              <a:rPr lang="en-US" b="0" dirty="0">
                <a:latin typeface="Times New Roman" pitchFamily="18" charset="0"/>
              </a:rPr>
              <a:t>, et al. </a:t>
            </a:r>
            <a:r>
              <a:rPr lang="en-US" b="0" i="1" dirty="0">
                <a:latin typeface="Times New Roman" pitchFamily="18" charset="0"/>
              </a:rPr>
              <a:t>Ann Intern Med</a:t>
            </a:r>
            <a:r>
              <a:rPr lang="en-US" b="0" dirty="0">
                <a:latin typeface="Times New Roman" pitchFamily="18" charset="0"/>
              </a:rPr>
              <a:t> 1999;130:380-96.</a:t>
            </a:r>
          </a:p>
        </p:txBody>
      </p:sp>
      <p:sp>
        <p:nvSpPr>
          <p:cNvPr id="1760262" name="Freeform 6"/>
          <p:cNvSpPr>
            <a:spLocks/>
          </p:cNvSpPr>
          <p:nvPr/>
        </p:nvSpPr>
        <p:spPr bwMode="auto">
          <a:xfrm>
            <a:off x="4930775" y="3846513"/>
            <a:ext cx="2760663" cy="847725"/>
          </a:xfrm>
          <a:custGeom>
            <a:avLst/>
            <a:gdLst/>
            <a:ahLst/>
            <a:cxnLst>
              <a:cxn ang="0">
                <a:pos x="0" y="0"/>
              </a:cxn>
              <a:cxn ang="0">
                <a:pos x="442" y="528"/>
              </a:cxn>
              <a:cxn ang="0">
                <a:pos x="896" y="566"/>
              </a:cxn>
              <a:cxn ang="0">
                <a:pos x="1360" y="528"/>
              </a:cxn>
              <a:cxn ang="0">
                <a:pos x="1808" y="619"/>
              </a:cxn>
            </a:cxnLst>
            <a:rect l="0" t="0" r="r" b="b"/>
            <a:pathLst>
              <a:path w="1808" h="619">
                <a:moveTo>
                  <a:pt x="0" y="0"/>
                </a:moveTo>
                <a:lnTo>
                  <a:pt x="442" y="528"/>
                </a:lnTo>
                <a:lnTo>
                  <a:pt x="896" y="566"/>
                </a:lnTo>
                <a:lnTo>
                  <a:pt x="1360" y="528"/>
                </a:lnTo>
                <a:lnTo>
                  <a:pt x="1808" y="619"/>
                </a:lnTo>
              </a:path>
            </a:pathLst>
          </a:custGeom>
          <a:noFill/>
          <a:ln w="19050" cmpd="sng">
            <a:solidFill>
              <a:srgbClr val="FFF600"/>
            </a:solidFill>
            <a:round/>
            <a:headEnd/>
            <a:tailEnd/>
          </a:ln>
          <a:effectLst/>
        </p:spPr>
        <p:txBody>
          <a:bodyPr wrap="none" anchor="ctr"/>
          <a:lstStyle/>
          <a:p>
            <a:endParaRPr lang="it-IT"/>
          </a:p>
        </p:txBody>
      </p:sp>
      <p:sp>
        <p:nvSpPr>
          <p:cNvPr id="1760263" name="Freeform 7"/>
          <p:cNvSpPr>
            <a:spLocks/>
          </p:cNvSpPr>
          <p:nvPr/>
        </p:nvSpPr>
        <p:spPr bwMode="auto">
          <a:xfrm>
            <a:off x="4921250" y="3846513"/>
            <a:ext cx="2786063" cy="941387"/>
          </a:xfrm>
          <a:custGeom>
            <a:avLst/>
            <a:gdLst/>
            <a:ahLst/>
            <a:cxnLst>
              <a:cxn ang="0">
                <a:pos x="0" y="0"/>
              </a:cxn>
              <a:cxn ang="0">
                <a:pos x="443" y="384"/>
              </a:cxn>
              <a:cxn ang="0">
                <a:pos x="896" y="523"/>
              </a:cxn>
              <a:cxn ang="0">
                <a:pos x="1376" y="630"/>
              </a:cxn>
              <a:cxn ang="0">
                <a:pos x="1824" y="688"/>
              </a:cxn>
            </a:cxnLst>
            <a:rect l="0" t="0" r="r" b="b"/>
            <a:pathLst>
              <a:path w="1824" h="688">
                <a:moveTo>
                  <a:pt x="0" y="0"/>
                </a:moveTo>
                <a:lnTo>
                  <a:pt x="443" y="384"/>
                </a:lnTo>
                <a:lnTo>
                  <a:pt x="896" y="523"/>
                </a:lnTo>
                <a:lnTo>
                  <a:pt x="1376" y="630"/>
                </a:lnTo>
                <a:lnTo>
                  <a:pt x="1824" y="688"/>
                </a:lnTo>
              </a:path>
            </a:pathLst>
          </a:custGeom>
          <a:noFill/>
          <a:ln w="19050" cmpd="sng">
            <a:solidFill>
              <a:srgbClr val="FF6600"/>
            </a:solidFill>
            <a:round/>
            <a:headEnd/>
            <a:tailEnd/>
          </a:ln>
          <a:effectLst/>
        </p:spPr>
        <p:txBody>
          <a:bodyPr wrap="none" anchor="ctr"/>
          <a:lstStyle/>
          <a:p>
            <a:endParaRPr lang="it-IT"/>
          </a:p>
        </p:txBody>
      </p:sp>
      <p:sp>
        <p:nvSpPr>
          <p:cNvPr id="1760264" name="Freeform 8"/>
          <p:cNvSpPr>
            <a:spLocks/>
          </p:cNvSpPr>
          <p:nvPr/>
        </p:nvSpPr>
        <p:spPr bwMode="auto">
          <a:xfrm>
            <a:off x="4921250" y="3846513"/>
            <a:ext cx="2778125" cy="1219200"/>
          </a:xfrm>
          <a:custGeom>
            <a:avLst/>
            <a:gdLst/>
            <a:ahLst/>
            <a:cxnLst>
              <a:cxn ang="0">
                <a:pos x="0" y="0"/>
              </a:cxn>
              <a:cxn ang="0">
                <a:pos x="432" y="752"/>
              </a:cxn>
              <a:cxn ang="0">
                <a:pos x="891" y="891"/>
              </a:cxn>
              <a:cxn ang="0">
                <a:pos x="1382" y="731"/>
              </a:cxn>
              <a:cxn ang="0">
                <a:pos x="1819" y="742"/>
              </a:cxn>
            </a:cxnLst>
            <a:rect l="0" t="0" r="r" b="b"/>
            <a:pathLst>
              <a:path w="1819" h="891">
                <a:moveTo>
                  <a:pt x="0" y="0"/>
                </a:moveTo>
                <a:lnTo>
                  <a:pt x="432" y="752"/>
                </a:lnTo>
                <a:lnTo>
                  <a:pt x="891" y="891"/>
                </a:lnTo>
                <a:lnTo>
                  <a:pt x="1382" y="731"/>
                </a:lnTo>
                <a:lnTo>
                  <a:pt x="1819" y="742"/>
                </a:lnTo>
              </a:path>
            </a:pathLst>
          </a:custGeom>
          <a:noFill/>
          <a:ln w="19050" cmpd="sng">
            <a:solidFill>
              <a:srgbClr val="7FC86B"/>
            </a:solidFill>
            <a:round/>
            <a:headEnd/>
            <a:tailEnd/>
          </a:ln>
          <a:effectLst/>
        </p:spPr>
        <p:txBody>
          <a:bodyPr wrap="none" anchor="ctr"/>
          <a:lstStyle/>
          <a:p>
            <a:endParaRPr lang="it-IT"/>
          </a:p>
        </p:txBody>
      </p:sp>
      <p:sp>
        <p:nvSpPr>
          <p:cNvPr id="1760265" name="Freeform 9"/>
          <p:cNvSpPr>
            <a:spLocks/>
          </p:cNvSpPr>
          <p:nvPr/>
        </p:nvSpPr>
        <p:spPr bwMode="auto">
          <a:xfrm>
            <a:off x="4921250" y="3840163"/>
            <a:ext cx="2778125" cy="1241425"/>
          </a:xfrm>
          <a:custGeom>
            <a:avLst/>
            <a:gdLst/>
            <a:ahLst/>
            <a:cxnLst>
              <a:cxn ang="0">
                <a:pos x="0" y="0"/>
              </a:cxn>
              <a:cxn ang="0">
                <a:pos x="448" y="576"/>
              </a:cxn>
              <a:cxn ang="0">
                <a:pos x="891" y="827"/>
              </a:cxn>
              <a:cxn ang="0">
                <a:pos x="1371" y="907"/>
              </a:cxn>
              <a:cxn ang="0">
                <a:pos x="1819" y="880"/>
              </a:cxn>
            </a:cxnLst>
            <a:rect l="0" t="0" r="r" b="b"/>
            <a:pathLst>
              <a:path w="1819" h="907">
                <a:moveTo>
                  <a:pt x="0" y="0"/>
                </a:moveTo>
                <a:lnTo>
                  <a:pt x="448" y="576"/>
                </a:lnTo>
                <a:lnTo>
                  <a:pt x="891" y="827"/>
                </a:lnTo>
                <a:lnTo>
                  <a:pt x="1371" y="907"/>
                </a:lnTo>
                <a:lnTo>
                  <a:pt x="1819" y="880"/>
                </a:lnTo>
              </a:path>
            </a:pathLst>
          </a:custGeom>
          <a:noFill/>
          <a:ln w="19050" cmpd="sng">
            <a:solidFill>
              <a:schemeClr val="hlink"/>
            </a:solidFill>
            <a:round/>
            <a:headEnd/>
            <a:tailEnd/>
          </a:ln>
          <a:effectLst/>
        </p:spPr>
        <p:txBody>
          <a:bodyPr wrap="none" anchor="ctr"/>
          <a:lstStyle/>
          <a:p>
            <a:endParaRPr lang="it-IT"/>
          </a:p>
        </p:txBody>
      </p:sp>
      <p:sp>
        <p:nvSpPr>
          <p:cNvPr id="1760266" name="Freeform 10"/>
          <p:cNvSpPr>
            <a:spLocks/>
          </p:cNvSpPr>
          <p:nvPr/>
        </p:nvSpPr>
        <p:spPr bwMode="auto">
          <a:xfrm>
            <a:off x="1582738" y="4503738"/>
            <a:ext cx="2817812" cy="482600"/>
          </a:xfrm>
          <a:custGeom>
            <a:avLst/>
            <a:gdLst/>
            <a:ahLst/>
            <a:cxnLst>
              <a:cxn ang="0">
                <a:pos x="0" y="352"/>
              </a:cxn>
              <a:cxn ang="0">
                <a:pos x="117" y="347"/>
              </a:cxn>
              <a:cxn ang="0">
                <a:pos x="234" y="278"/>
              </a:cxn>
              <a:cxn ang="0">
                <a:pos x="469" y="198"/>
              </a:cxn>
              <a:cxn ang="0">
                <a:pos x="922" y="75"/>
              </a:cxn>
              <a:cxn ang="0">
                <a:pos x="1381" y="16"/>
              </a:cxn>
              <a:cxn ang="0">
                <a:pos x="1845" y="0"/>
              </a:cxn>
            </a:cxnLst>
            <a:rect l="0" t="0" r="r" b="b"/>
            <a:pathLst>
              <a:path w="1845" h="352">
                <a:moveTo>
                  <a:pt x="0" y="352"/>
                </a:moveTo>
                <a:lnTo>
                  <a:pt x="117" y="347"/>
                </a:lnTo>
                <a:lnTo>
                  <a:pt x="234" y="278"/>
                </a:lnTo>
                <a:lnTo>
                  <a:pt x="469" y="198"/>
                </a:lnTo>
                <a:lnTo>
                  <a:pt x="922" y="75"/>
                </a:lnTo>
                <a:lnTo>
                  <a:pt x="1381" y="16"/>
                </a:lnTo>
                <a:lnTo>
                  <a:pt x="1845" y="0"/>
                </a:lnTo>
              </a:path>
            </a:pathLst>
          </a:custGeom>
          <a:noFill/>
          <a:ln w="19050" cmpd="sng">
            <a:solidFill>
              <a:srgbClr val="FFF600"/>
            </a:solidFill>
            <a:round/>
            <a:headEnd/>
            <a:tailEnd/>
          </a:ln>
          <a:effectLst/>
        </p:spPr>
        <p:txBody>
          <a:bodyPr wrap="none" anchor="ctr"/>
          <a:lstStyle/>
          <a:p>
            <a:endParaRPr lang="it-IT"/>
          </a:p>
        </p:txBody>
      </p:sp>
      <p:sp>
        <p:nvSpPr>
          <p:cNvPr id="1760267" name="Freeform 11"/>
          <p:cNvSpPr>
            <a:spLocks/>
          </p:cNvSpPr>
          <p:nvPr/>
        </p:nvSpPr>
        <p:spPr bwMode="auto">
          <a:xfrm>
            <a:off x="1582738" y="4446588"/>
            <a:ext cx="2825750" cy="546100"/>
          </a:xfrm>
          <a:custGeom>
            <a:avLst/>
            <a:gdLst/>
            <a:ahLst/>
            <a:cxnLst>
              <a:cxn ang="0">
                <a:pos x="0" y="400"/>
              </a:cxn>
              <a:cxn ang="0">
                <a:pos x="112" y="384"/>
              </a:cxn>
              <a:cxn ang="0">
                <a:pos x="234" y="213"/>
              </a:cxn>
              <a:cxn ang="0">
                <a:pos x="469" y="122"/>
              </a:cxn>
              <a:cxn ang="0">
                <a:pos x="922" y="58"/>
              </a:cxn>
              <a:cxn ang="0">
                <a:pos x="1381" y="0"/>
              </a:cxn>
              <a:cxn ang="0">
                <a:pos x="1850" y="42"/>
              </a:cxn>
            </a:cxnLst>
            <a:rect l="0" t="0" r="r" b="b"/>
            <a:pathLst>
              <a:path w="1850" h="400">
                <a:moveTo>
                  <a:pt x="0" y="400"/>
                </a:moveTo>
                <a:lnTo>
                  <a:pt x="112" y="384"/>
                </a:lnTo>
                <a:lnTo>
                  <a:pt x="234" y="213"/>
                </a:lnTo>
                <a:lnTo>
                  <a:pt x="469" y="122"/>
                </a:lnTo>
                <a:lnTo>
                  <a:pt x="922" y="58"/>
                </a:lnTo>
                <a:lnTo>
                  <a:pt x="1381" y="0"/>
                </a:lnTo>
                <a:lnTo>
                  <a:pt x="1850" y="42"/>
                </a:lnTo>
              </a:path>
            </a:pathLst>
          </a:custGeom>
          <a:noFill/>
          <a:ln w="19050" cmpd="sng">
            <a:solidFill>
              <a:srgbClr val="FF6600"/>
            </a:solidFill>
            <a:round/>
            <a:headEnd/>
            <a:tailEnd/>
          </a:ln>
          <a:effectLst/>
        </p:spPr>
        <p:txBody>
          <a:bodyPr wrap="none" anchor="ctr"/>
          <a:lstStyle/>
          <a:p>
            <a:endParaRPr lang="it-IT"/>
          </a:p>
        </p:txBody>
      </p:sp>
      <p:sp>
        <p:nvSpPr>
          <p:cNvPr id="1760268" name="Freeform 12"/>
          <p:cNvSpPr>
            <a:spLocks/>
          </p:cNvSpPr>
          <p:nvPr/>
        </p:nvSpPr>
        <p:spPr bwMode="auto">
          <a:xfrm>
            <a:off x="1573213" y="4643438"/>
            <a:ext cx="2827337" cy="334962"/>
          </a:xfrm>
          <a:custGeom>
            <a:avLst/>
            <a:gdLst/>
            <a:ahLst/>
            <a:cxnLst>
              <a:cxn ang="0">
                <a:pos x="0" y="245"/>
              </a:cxn>
              <a:cxn ang="0">
                <a:pos x="118" y="240"/>
              </a:cxn>
              <a:cxn ang="0">
                <a:pos x="240" y="181"/>
              </a:cxn>
              <a:cxn ang="0">
                <a:pos x="475" y="181"/>
              </a:cxn>
              <a:cxn ang="0">
                <a:pos x="928" y="117"/>
              </a:cxn>
              <a:cxn ang="0">
                <a:pos x="1392" y="53"/>
              </a:cxn>
              <a:cxn ang="0">
                <a:pos x="1851" y="0"/>
              </a:cxn>
            </a:cxnLst>
            <a:rect l="0" t="0" r="r" b="b"/>
            <a:pathLst>
              <a:path w="1851" h="245">
                <a:moveTo>
                  <a:pt x="0" y="245"/>
                </a:moveTo>
                <a:lnTo>
                  <a:pt x="118" y="240"/>
                </a:lnTo>
                <a:lnTo>
                  <a:pt x="240" y="181"/>
                </a:lnTo>
                <a:lnTo>
                  <a:pt x="475" y="181"/>
                </a:lnTo>
                <a:lnTo>
                  <a:pt x="928" y="117"/>
                </a:lnTo>
                <a:lnTo>
                  <a:pt x="1392" y="53"/>
                </a:lnTo>
                <a:lnTo>
                  <a:pt x="1851" y="0"/>
                </a:lnTo>
              </a:path>
            </a:pathLst>
          </a:custGeom>
          <a:noFill/>
          <a:ln w="19050" cmpd="sng">
            <a:solidFill>
              <a:srgbClr val="7FC86B"/>
            </a:solidFill>
            <a:round/>
            <a:headEnd/>
            <a:tailEnd/>
          </a:ln>
          <a:effectLst/>
        </p:spPr>
        <p:txBody>
          <a:bodyPr wrap="none" anchor="ctr"/>
          <a:lstStyle/>
          <a:p>
            <a:endParaRPr lang="it-IT"/>
          </a:p>
        </p:txBody>
      </p:sp>
      <p:sp>
        <p:nvSpPr>
          <p:cNvPr id="1760269" name="Freeform 13"/>
          <p:cNvSpPr>
            <a:spLocks/>
          </p:cNvSpPr>
          <p:nvPr/>
        </p:nvSpPr>
        <p:spPr bwMode="auto">
          <a:xfrm>
            <a:off x="1582738" y="3963988"/>
            <a:ext cx="2817812" cy="992187"/>
          </a:xfrm>
          <a:custGeom>
            <a:avLst/>
            <a:gdLst/>
            <a:ahLst/>
            <a:cxnLst>
              <a:cxn ang="0">
                <a:pos x="0" y="725"/>
              </a:cxn>
              <a:cxn ang="0">
                <a:pos x="117" y="608"/>
              </a:cxn>
              <a:cxn ang="0">
                <a:pos x="240" y="405"/>
              </a:cxn>
              <a:cxn ang="0">
                <a:pos x="469" y="170"/>
              </a:cxn>
              <a:cxn ang="0">
                <a:pos x="928" y="58"/>
              </a:cxn>
              <a:cxn ang="0">
                <a:pos x="1386" y="0"/>
              </a:cxn>
              <a:cxn ang="0">
                <a:pos x="1845" y="37"/>
              </a:cxn>
            </a:cxnLst>
            <a:rect l="0" t="0" r="r" b="b"/>
            <a:pathLst>
              <a:path w="1845" h="725">
                <a:moveTo>
                  <a:pt x="0" y="725"/>
                </a:moveTo>
                <a:lnTo>
                  <a:pt x="117" y="608"/>
                </a:lnTo>
                <a:lnTo>
                  <a:pt x="240" y="405"/>
                </a:lnTo>
                <a:lnTo>
                  <a:pt x="469" y="170"/>
                </a:lnTo>
                <a:lnTo>
                  <a:pt x="928" y="58"/>
                </a:lnTo>
                <a:lnTo>
                  <a:pt x="1386" y="0"/>
                </a:lnTo>
                <a:lnTo>
                  <a:pt x="1845" y="37"/>
                </a:lnTo>
              </a:path>
            </a:pathLst>
          </a:custGeom>
          <a:noFill/>
          <a:ln w="19050" cmpd="sng">
            <a:solidFill>
              <a:schemeClr val="hlink"/>
            </a:solidFill>
            <a:round/>
            <a:headEnd/>
            <a:tailEnd/>
          </a:ln>
          <a:effectLst/>
        </p:spPr>
        <p:txBody>
          <a:bodyPr wrap="none" anchor="ctr"/>
          <a:lstStyle/>
          <a:p>
            <a:endParaRPr lang="it-IT"/>
          </a:p>
        </p:txBody>
      </p:sp>
      <p:sp>
        <p:nvSpPr>
          <p:cNvPr id="1760270" name="Freeform 14"/>
          <p:cNvSpPr>
            <a:spLocks/>
          </p:cNvSpPr>
          <p:nvPr/>
        </p:nvSpPr>
        <p:spPr bwMode="auto">
          <a:xfrm>
            <a:off x="4913313" y="2311400"/>
            <a:ext cx="2803525" cy="728663"/>
          </a:xfrm>
          <a:custGeom>
            <a:avLst/>
            <a:gdLst/>
            <a:ahLst/>
            <a:cxnLst>
              <a:cxn ang="0">
                <a:pos x="0" y="0"/>
              </a:cxn>
              <a:cxn ang="0">
                <a:pos x="464" y="426"/>
              </a:cxn>
              <a:cxn ang="0">
                <a:pos x="917" y="464"/>
              </a:cxn>
              <a:cxn ang="0">
                <a:pos x="1376" y="432"/>
              </a:cxn>
              <a:cxn ang="0">
                <a:pos x="1835" y="533"/>
              </a:cxn>
            </a:cxnLst>
            <a:rect l="0" t="0" r="r" b="b"/>
            <a:pathLst>
              <a:path w="1835" h="533">
                <a:moveTo>
                  <a:pt x="0" y="0"/>
                </a:moveTo>
                <a:lnTo>
                  <a:pt x="464" y="426"/>
                </a:lnTo>
                <a:lnTo>
                  <a:pt x="917" y="464"/>
                </a:lnTo>
                <a:lnTo>
                  <a:pt x="1376" y="432"/>
                </a:lnTo>
                <a:lnTo>
                  <a:pt x="1835" y="533"/>
                </a:lnTo>
              </a:path>
            </a:pathLst>
          </a:custGeom>
          <a:noFill/>
          <a:ln w="19050" cmpd="sng">
            <a:solidFill>
              <a:srgbClr val="FFF600"/>
            </a:solidFill>
            <a:round/>
            <a:headEnd/>
            <a:tailEnd/>
          </a:ln>
          <a:effectLst/>
        </p:spPr>
        <p:txBody>
          <a:bodyPr wrap="none" anchor="ctr"/>
          <a:lstStyle/>
          <a:p>
            <a:endParaRPr lang="it-IT"/>
          </a:p>
        </p:txBody>
      </p:sp>
      <p:sp>
        <p:nvSpPr>
          <p:cNvPr id="1760271" name="Freeform 15"/>
          <p:cNvSpPr>
            <a:spLocks/>
          </p:cNvSpPr>
          <p:nvPr/>
        </p:nvSpPr>
        <p:spPr bwMode="auto">
          <a:xfrm>
            <a:off x="4913313" y="2187575"/>
            <a:ext cx="2794000" cy="793750"/>
          </a:xfrm>
          <a:custGeom>
            <a:avLst/>
            <a:gdLst/>
            <a:ahLst/>
            <a:cxnLst>
              <a:cxn ang="0">
                <a:pos x="0" y="0"/>
              </a:cxn>
              <a:cxn ang="0">
                <a:pos x="464" y="325"/>
              </a:cxn>
              <a:cxn ang="0">
                <a:pos x="923" y="453"/>
              </a:cxn>
              <a:cxn ang="0">
                <a:pos x="1376" y="517"/>
              </a:cxn>
              <a:cxn ang="0">
                <a:pos x="1829" y="581"/>
              </a:cxn>
            </a:cxnLst>
            <a:rect l="0" t="0" r="r" b="b"/>
            <a:pathLst>
              <a:path w="1829" h="581">
                <a:moveTo>
                  <a:pt x="0" y="0"/>
                </a:moveTo>
                <a:lnTo>
                  <a:pt x="464" y="325"/>
                </a:lnTo>
                <a:lnTo>
                  <a:pt x="923" y="453"/>
                </a:lnTo>
                <a:lnTo>
                  <a:pt x="1376" y="517"/>
                </a:lnTo>
                <a:lnTo>
                  <a:pt x="1829" y="581"/>
                </a:lnTo>
              </a:path>
            </a:pathLst>
          </a:custGeom>
          <a:noFill/>
          <a:ln w="19050" cmpd="sng">
            <a:solidFill>
              <a:srgbClr val="FF6600"/>
            </a:solidFill>
            <a:round/>
            <a:headEnd/>
            <a:tailEnd/>
          </a:ln>
          <a:effectLst/>
        </p:spPr>
        <p:txBody>
          <a:bodyPr wrap="none" anchor="ctr"/>
          <a:lstStyle/>
          <a:p>
            <a:endParaRPr lang="it-IT"/>
          </a:p>
        </p:txBody>
      </p:sp>
      <p:sp>
        <p:nvSpPr>
          <p:cNvPr id="1760272" name="Freeform 16"/>
          <p:cNvSpPr>
            <a:spLocks/>
          </p:cNvSpPr>
          <p:nvPr/>
        </p:nvSpPr>
        <p:spPr bwMode="auto">
          <a:xfrm>
            <a:off x="4906963" y="2236788"/>
            <a:ext cx="2816225" cy="876300"/>
          </a:xfrm>
          <a:custGeom>
            <a:avLst/>
            <a:gdLst/>
            <a:ahLst/>
            <a:cxnLst>
              <a:cxn ang="0">
                <a:pos x="0" y="0"/>
              </a:cxn>
              <a:cxn ang="0">
                <a:pos x="464" y="640"/>
              </a:cxn>
              <a:cxn ang="0">
                <a:pos x="928" y="640"/>
              </a:cxn>
              <a:cxn ang="0">
                <a:pos x="1386" y="619"/>
              </a:cxn>
              <a:cxn ang="0">
                <a:pos x="1845" y="630"/>
              </a:cxn>
            </a:cxnLst>
            <a:rect l="0" t="0" r="r" b="b"/>
            <a:pathLst>
              <a:path w="1845" h="640">
                <a:moveTo>
                  <a:pt x="0" y="0"/>
                </a:moveTo>
                <a:lnTo>
                  <a:pt x="464" y="640"/>
                </a:lnTo>
                <a:lnTo>
                  <a:pt x="928" y="640"/>
                </a:lnTo>
                <a:lnTo>
                  <a:pt x="1386" y="619"/>
                </a:lnTo>
                <a:lnTo>
                  <a:pt x="1845" y="630"/>
                </a:lnTo>
              </a:path>
            </a:pathLst>
          </a:custGeom>
          <a:noFill/>
          <a:ln w="19050" cmpd="sng">
            <a:solidFill>
              <a:srgbClr val="7FC86B"/>
            </a:solidFill>
            <a:round/>
            <a:headEnd/>
            <a:tailEnd/>
          </a:ln>
          <a:effectLst/>
        </p:spPr>
        <p:txBody>
          <a:bodyPr wrap="none" anchor="ctr"/>
          <a:lstStyle/>
          <a:p>
            <a:endParaRPr lang="it-IT"/>
          </a:p>
        </p:txBody>
      </p:sp>
      <p:sp>
        <p:nvSpPr>
          <p:cNvPr id="1760273" name="Freeform 17"/>
          <p:cNvSpPr>
            <a:spLocks/>
          </p:cNvSpPr>
          <p:nvPr/>
        </p:nvSpPr>
        <p:spPr bwMode="auto">
          <a:xfrm>
            <a:off x="4897438" y="2311400"/>
            <a:ext cx="2825750" cy="976313"/>
          </a:xfrm>
          <a:custGeom>
            <a:avLst/>
            <a:gdLst/>
            <a:ahLst/>
            <a:cxnLst>
              <a:cxn ang="0">
                <a:pos x="0" y="0"/>
              </a:cxn>
              <a:cxn ang="0">
                <a:pos x="464" y="410"/>
              </a:cxn>
              <a:cxn ang="0">
                <a:pos x="934" y="661"/>
              </a:cxn>
              <a:cxn ang="0">
                <a:pos x="1403" y="714"/>
              </a:cxn>
              <a:cxn ang="0">
                <a:pos x="1851" y="698"/>
              </a:cxn>
            </a:cxnLst>
            <a:rect l="0" t="0" r="r" b="b"/>
            <a:pathLst>
              <a:path w="1851" h="714">
                <a:moveTo>
                  <a:pt x="0" y="0"/>
                </a:moveTo>
                <a:lnTo>
                  <a:pt x="464" y="410"/>
                </a:lnTo>
                <a:lnTo>
                  <a:pt x="934" y="661"/>
                </a:lnTo>
                <a:lnTo>
                  <a:pt x="1403" y="714"/>
                </a:lnTo>
                <a:lnTo>
                  <a:pt x="1851" y="698"/>
                </a:lnTo>
              </a:path>
            </a:pathLst>
          </a:custGeom>
          <a:noFill/>
          <a:ln w="19050" cmpd="sng">
            <a:solidFill>
              <a:schemeClr val="hlink"/>
            </a:solidFill>
            <a:round/>
            <a:headEnd/>
            <a:tailEnd/>
          </a:ln>
          <a:effectLst/>
        </p:spPr>
        <p:txBody>
          <a:bodyPr wrap="none" anchor="ctr"/>
          <a:lstStyle/>
          <a:p>
            <a:endParaRPr lang="it-IT"/>
          </a:p>
        </p:txBody>
      </p:sp>
      <p:sp>
        <p:nvSpPr>
          <p:cNvPr id="1760274" name="Line 18"/>
          <p:cNvSpPr>
            <a:spLocks noChangeShapeType="1"/>
          </p:cNvSpPr>
          <p:nvPr/>
        </p:nvSpPr>
        <p:spPr bwMode="auto">
          <a:xfrm>
            <a:off x="1331913" y="3509963"/>
            <a:ext cx="3117850" cy="1587"/>
          </a:xfrm>
          <a:prstGeom prst="line">
            <a:avLst/>
          </a:prstGeom>
          <a:noFill/>
          <a:ln w="12700">
            <a:solidFill>
              <a:schemeClr val="tx1"/>
            </a:solidFill>
            <a:round/>
            <a:headEnd/>
            <a:tailEnd/>
          </a:ln>
        </p:spPr>
        <p:txBody>
          <a:bodyPr/>
          <a:lstStyle/>
          <a:p>
            <a:endParaRPr lang="it-IT"/>
          </a:p>
        </p:txBody>
      </p:sp>
      <p:sp>
        <p:nvSpPr>
          <p:cNvPr id="1760275" name="Freeform 19"/>
          <p:cNvSpPr>
            <a:spLocks/>
          </p:cNvSpPr>
          <p:nvPr/>
        </p:nvSpPr>
        <p:spPr bwMode="auto">
          <a:xfrm>
            <a:off x="1622425" y="2952750"/>
            <a:ext cx="2786063" cy="322263"/>
          </a:xfrm>
          <a:custGeom>
            <a:avLst/>
            <a:gdLst/>
            <a:ahLst/>
            <a:cxnLst>
              <a:cxn ang="0">
                <a:pos x="0" y="144"/>
              </a:cxn>
              <a:cxn ang="0">
                <a:pos x="118" y="187"/>
              </a:cxn>
              <a:cxn ang="0">
                <a:pos x="219" y="192"/>
              </a:cxn>
              <a:cxn ang="0">
                <a:pos x="454" y="235"/>
              </a:cxn>
              <a:cxn ang="0">
                <a:pos x="939" y="107"/>
              </a:cxn>
              <a:cxn ang="0">
                <a:pos x="1392" y="0"/>
              </a:cxn>
              <a:cxn ang="0">
                <a:pos x="1824" y="37"/>
              </a:cxn>
            </a:cxnLst>
            <a:rect l="0" t="0" r="r" b="b"/>
            <a:pathLst>
              <a:path w="1824" h="235">
                <a:moveTo>
                  <a:pt x="0" y="144"/>
                </a:moveTo>
                <a:lnTo>
                  <a:pt x="118" y="187"/>
                </a:lnTo>
                <a:lnTo>
                  <a:pt x="219" y="192"/>
                </a:lnTo>
                <a:lnTo>
                  <a:pt x="454" y="235"/>
                </a:lnTo>
                <a:lnTo>
                  <a:pt x="939" y="107"/>
                </a:lnTo>
                <a:lnTo>
                  <a:pt x="1392" y="0"/>
                </a:lnTo>
                <a:lnTo>
                  <a:pt x="1824" y="37"/>
                </a:lnTo>
              </a:path>
            </a:pathLst>
          </a:custGeom>
          <a:noFill/>
          <a:ln w="19050" cmpd="sng">
            <a:solidFill>
              <a:schemeClr val="hlink"/>
            </a:solidFill>
            <a:round/>
            <a:headEnd/>
            <a:tailEnd/>
          </a:ln>
          <a:effectLst/>
        </p:spPr>
        <p:txBody>
          <a:bodyPr wrap="none" anchor="ctr"/>
          <a:lstStyle/>
          <a:p>
            <a:endParaRPr lang="it-IT"/>
          </a:p>
        </p:txBody>
      </p:sp>
      <p:sp>
        <p:nvSpPr>
          <p:cNvPr id="1760276" name="Freeform 20"/>
          <p:cNvSpPr>
            <a:spLocks/>
          </p:cNvSpPr>
          <p:nvPr/>
        </p:nvSpPr>
        <p:spPr bwMode="auto">
          <a:xfrm>
            <a:off x="1614488" y="2530475"/>
            <a:ext cx="2794000" cy="625475"/>
          </a:xfrm>
          <a:custGeom>
            <a:avLst/>
            <a:gdLst/>
            <a:ahLst/>
            <a:cxnLst>
              <a:cxn ang="0">
                <a:pos x="0" y="458"/>
              </a:cxn>
              <a:cxn ang="0">
                <a:pos x="112" y="341"/>
              </a:cxn>
              <a:cxn ang="0">
                <a:pos x="229" y="277"/>
              </a:cxn>
              <a:cxn ang="0">
                <a:pos x="459" y="261"/>
              </a:cxn>
              <a:cxn ang="0">
                <a:pos x="939" y="117"/>
              </a:cxn>
              <a:cxn ang="0">
                <a:pos x="1392" y="16"/>
              </a:cxn>
              <a:cxn ang="0">
                <a:pos x="1829" y="0"/>
              </a:cxn>
            </a:cxnLst>
            <a:rect l="0" t="0" r="r" b="b"/>
            <a:pathLst>
              <a:path w="1829" h="458">
                <a:moveTo>
                  <a:pt x="0" y="458"/>
                </a:moveTo>
                <a:lnTo>
                  <a:pt x="112" y="341"/>
                </a:lnTo>
                <a:lnTo>
                  <a:pt x="229" y="277"/>
                </a:lnTo>
                <a:lnTo>
                  <a:pt x="459" y="261"/>
                </a:lnTo>
                <a:lnTo>
                  <a:pt x="939" y="117"/>
                </a:lnTo>
                <a:lnTo>
                  <a:pt x="1392" y="16"/>
                </a:lnTo>
                <a:lnTo>
                  <a:pt x="1829" y="0"/>
                </a:lnTo>
              </a:path>
            </a:pathLst>
          </a:custGeom>
          <a:noFill/>
          <a:ln w="19050" cmpd="sng">
            <a:solidFill>
              <a:srgbClr val="7FC86B"/>
            </a:solidFill>
            <a:round/>
            <a:headEnd/>
            <a:tailEnd/>
          </a:ln>
          <a:effectLst/>
        </p:spPr>
        <p:txBody>
          <a:bodyPr wrap="none" anchor="ctr"/>
          <a:lstStyle/>
          <a:p>
            <a:endParaRPr lang="it-IT"/>
          </a:p>
        </p:txBody>
      </p:sp>
      <p:sp>
        <p:nvSpPr>
          <p:cNvPr id="1760277" name="Freeform 21"/>
          <p:cNvSpPr>
            <a:spLocks/>
          </p:cNvSpPr>
          <p:nvPr/>
        </p:nvSpPr>
        <p:spPr bwMode="auto">
          <a:xfrm>
            <a:off x="1622425" y="2427288"/>
            <a:ext cx="2786063" cy="728662"/>
          </a:xfrm>
          <a:custGeom>
            <a:avLst/>
            <a:gdLst/>
            <a:ahLst/>
            <a:cxnLst>
              <a:cxn ang="0">
                <a:pos x="0" y="533"/>
              </a:cxn>
              <a:cxn ang="0">
                <a:pos x="107" y="416"/>
              </a:cxn>
              <a:cxn ang="0">
                <a:pos x="235" y="373"/>
              </a:cxn>
              <a:cxn ang="0">
                <a:pos x="475" y="277"/>
              </a:cxn>
              <a:cxn ang="0">
                <a:pos x="934" y="48"/>
              </a:cxn>
              <a:cxn ang="0">
                <a:pos x="1392" y="0"/>
              </a:cxn>
              <a:cxn ang="0">
                <a:pos x="1824" y="21"/>
              </a:cxn>
            </a:cxnLst>
            <a:rect l="0" t="0" r="r" b="b"/>
            <a:pathLst>
              <a:path w="1824" h="533">
                <a:moveTo>
                  <a:pt x="0" y="533"/>
                </a:moveTo>
                <a:lnTo>
                  <a:pt x="107" y="416"/>
                </a:lnTo>
                <a:lnTo>
                  <a:pt x="235" y="373"/>
                </a:lnTo>
                <a:lnTo>
                  <a:pt x="475" y="277"/>
                </a:lnTo>
                <a:lnTo>
                  <a:pt x="934" y="48"/>
                </a:lnTo>
                <a:lnTo>
                  <a:pt x="1392" y="0"/>
                </a:lnTo>
                <a:lnTo>
                  <a:pt x="1824" y="21"/>
                </a:lnTo>
              </a:path>
            </a:pathLst>
          </a:custGeom>
          <a:noFill/>
          <a:ln w="19050" cmpd="sng">
            <a:solidFill>
              <a:srgbClr val="FFF600"/>
            </a:solidFill>
            <a:round/>
            <a:headEnd/>
            <a:tailEnd/>
          </a:ln>
          <a:effectLst/>
        </p:spPr>
        <p:txBody>
          <a:bodyPr wrap="none" anchor="ctr"/>
          <a:lstStyle/>
          <a:p>
            <a:endParaRPr lang="it-IT"/>
          </a:p>
        </p:txBody>
      </p:sp>
      <p:sp>
        <p:nvSpPr>
          <p:cNvPr id="1760278" name="Freeform 22"/>
          <p:cNvSpPr>
            <a:spLocks/>
          </p:cNvSpPr>
          <p:nvPr/>
        </p:nvSpPr>
        <p:spPr bwMode="auto">
          <a:xfrm>
            <a:off x="1622425" y="2355850"/>
            <a:ext cx="2786063" cy="800100"/>
          </a:xfrm>
          <a:custGeom>
            <a:avLst/>
            <a:gdLst/>
            <a:ahLst/>
            <a:cxnLst>
              <a:cxn ang="0">
                <a:pos x="0" y="586"/>
              </a:cxn>
              <a:cxn ang="0">
                <a:pos x="102" y="453"/>
              </a:cxn>
              <a:cxn ang="0">
                <a:pos x="224" y="352"/>
              </a:cxn>
              <a:cxn ang="0">
                <a:pos x="475" y="352"/>
              </a:cxn>
              <a:cxn ang="0">
                <a:pos x="923" y="69"/>
              </a:cxn>
              <a:cxn ang="0">
                <a:pos x="1387" y="10"/>
              </a:cxn>
              <a:cxn ang="0">
                <a:pos x="1824" y="0"/>
              </a:cxn>
            </a:cxnLst>
            <a:rect l="0" t="0" r="r" b="b"/>
            <a:pathLst>
              <a:path w="1824" h="586">
                <a:moveTo>
                  <a:pt x="0" y="586"/>
                </a:moveTo>
                <a:lnTo>
                  <a:pt x="102" y="453"/>
                </a:lnTo>
                <a:lnTo>
                  <a:pt x="224" y="352"/>
                </a:lnTo>
                <a:lnTo>
                  <a:pt x="475" y="352"/>
                </a:lnTo>
                <a:lnTo>
                  <a:pt x="923" y="69"/>
                </a:lnTo>
                <a:lnTo>
                  <a:pt x="1387" y="10"/>
                </a:lnTo>
                <a:lnTo>
                  <a:pt x="1824" y="0"/>
                </a:lnTo>
              </a:path>
            </a:pathLst>
          </a:custGeom>
          <a:noFill/>
          <a:ln w="19050" cmpd="sng">
            <a:solidFill>
              <a:srgbClr val="FF6600"/>
            </a:solidFill>
            <a:round/>
            <a:headEnd/>
            <a:tailEnd/>
          </a:ln>
          <a:effectLst/>
        </p:spPr>
        <p:txBody>
          <a:bodyPr wrap="none" anchor="ctr"/>
          <a:lstStyle/>
          <a:p>
            <a:endParaRPr lang="it-IT"/>
          </a:p>
        </p:txBody>
      </p:sp>
      <p:sp>
        <p:nvSpPr>
          <p:cNvPr id="1760279" name="Rectangle 23"/>
          <p:cNvSpPr>
            <a:spLocks noChangeArrowheads="1"/>
          </p:cNvSpPr>
          <p:nvPr/>
        </p:nvSpPr>
        <p:spPr bwMode="auto">
          <a:xfrm>
            <a:off x="1168400" y="3424238"/>
            <a:ext cx="127000" cy="182562"/>
          </a:xfrm>
          <a:prstGeom prst="rect">
            <a:avLst/>
          </a:prstGeom>
          <a:noFill/>
          <a:ln w="9525">
            <a:noFill/>
            <a:miter lim="800000"/>
            <a:headEnd/>
            <a:tailEnd/>
          </a:ln>
        </p:spPr>
        <p:txBody>
          <a:bodyPr wrap="none" lIns="0" tIns="0" rIns="0" bIns="0">
            <a:spAutoFit/>
          </a:bodyPr>
          <a:lstStyle/>
          <a:p>
            <a:pPr algn="r"/>
            <a:r>
              <a:rPr lang="en-US">
                <a:latin typeface="Times New Roman" pitchFamily="18" charset="0"/>
              </a:rPr>
              <a:t>-2</a:t>
            </a:r>
            <a:endParaRPr lang="en-US" sz="2400" b="0">
              <a:latin typeface="Times New Roman" pitchFamily="18" charset="0"/>
            </a:endParaRPr>
          </a:p>
        </p:txBody>
      </p:sp>
      <p:sp>
        <p:nvSpPr>
          <p:cNvPr id="1760280" name="Rectangle 24"/>
          <p:cNvSpPr>
            <a:spLocks noChangeArrowheads="1"/>
          </p:cNvSpPr>
          <p:nvPr/>
        </p:nvSpPr>
        <p:spPr bwMode="auto">
          <a:xfrm>
            <a:off x="1219200" y="3071813"/>
            <a:ext cx="76200" cy="182562"/>
          </a:xfrm>
          <a:prstGeom prst="rect">
            <a:avLst/>
          </a:prstGeom>
          <a:noFill/>
          <a:ln w="9525">
            <a:noFill/>
            <a:miter lim="800000"/>
            <a:headEnd/>
            <a:tailEnd/>
          </a:ln>
        </p:spPr>
        <p:txBody>
          <a:bodyPr wrap="none" lIns="0" tIns="0" rIns="0" bIns="0">
            <a:spAutoFit/>
          </a:bodyPr>
          <a:lstStyle/>
          <a:p>
            <a:pPr algn="r"/>
            <a:r>
              <a:rPr lang="en-US">
                <a:latin typeface="Times New Roman" pitchFamily="18" charset="0"/>
              </a:rPr>
              <a:t>0</a:t>
            </a:r>
            <a:endParaRPr lang="en-US" sz="2400" b="0">
              <a:latin typeface="Times New Roman" pitchFamily="18" charset="0"/>
            </a:endParaRPr>
          </a:p>
        </p:txBody>
      </p:sp>
      <p:sp>
        <p:nvSpPr>
          <p:cNvPr id="1760281" name="Rectangle 25"/>
          <p:cNvSpPr>
            <a:spLocks noChangeArrowheads="1"/>
          </p:cNvSpPr>
          <p:nvPr/>
        </p:nvSpPr>
        <p:spPr bwMode="auto">
          <a:xfrm>
            <a:off x="1219200" y="2719388"/>
            <a:ext cx="76200" cy="182562"/>
          </a:xfrm>
          <a:prstGeom prst="rect">
            <a:avLst/>
          </a:prstGeom>
          <a:noFill/>
          <a:ln w="9525">
            <a:noFill/>
            <a:miter lim="800000"/>
            <a:headEnd/>
            <a:tailEnd/>
          </a:ln>
        </p:spPr>
        <p:txBody>
          <a:bodyPr wrap="none" lIns="0" tIns="0" rIns="0" bIns="0">
            <a:spAutoFit/>
          </a:bodyPr>
          <a:lstStyle/>
          <a:p>
            <a:pPr algn="r"/>
            <a:r>
              <a:rPr lang="en-US">
                <a:latin typeface="Times New Roman" pitchFamily="18" charset="0"/>
              </a:rPr>
              <a:t>2</a:t>
            </a:r>
            <a:endParaRPr lang="en-US" sz="2400" b="0">
              <a:latin typeface="Times New Roman" pitchFamily="18" charset="0"/>
            </a:endParaRPr>
          </a:p>
        </p:txBody>
      </p:sp>
      <p:sp>
        <p:nvSpPr>
          <p:cNvPr id="1760282" name="Rectangle 26"/>
          <p:cNvSpPr>
            <a:spLocks noChangeArrowheads="1"/>
          </p:cNvSpPr>
          <p:nvPr/>
        </p:nvSpPr>
        <p:spPr bwMode="auto">
          <a:xfrm>
            <a:off x="1219200" y="2365375"/>
            <a:ext cx="76200" cy="182563"/>
          </a:xfrm>
          <a:prstGeom prst="rect">
            <a:avLst/>
          </a:prstGeom>
          <a:noFill/>
          <a:ln w="9525">
            <a:noFill/>
            <a:miter lim="800000"/>
            <a:headEnd/>
            <a:tailEnd/>
          </a:ln>
        </p:spPr>
        <p:txBody>
          <a:bodyPr wrap="none" lIns="0" tIns="0" rIns="0" bIns="0">
            <a:spAutoFit/>
          </a:bodyPr>
          <a:lstStyle/>
          <a:p>
            <a:pPr algn="r"/>
            <a:r>
              <a:rPr lang="en-US">
                <a:latin typeface="Times New Roman" pitchFamily="18" charset="0"/>
              </a:rPr>
              <a:t>4</a:t>
            </a:r>
            <a:endParaRPr lang="en-US" sz="2400" b="0">
              <a:latin typeface="Times New Roman" pitchFamily="18" charset="0"/>
            </a:endParaRPr>
          </a:p>
        </p:txBody>
      </p:sp>
      <p:sp>
        <p:nvSpPr>
          <p:cNvPr id="1760283" name="Rectangle 27"/>
          <p:cNvSpPr>
            <a:spLocks noChangeArrowheads="1"/>
          </p:cNvSpPr>
          <p:nvPr/>
        </p:nvSpPr>
        <p:spPr bwMode="auto">
          <a:xfrm>
            <a:off x="1219200" y="2014538"/>
            <a:ext cx="76200" cy="182562"/>
          </a:xfrm>
          <a:prstGeom prst="rect">
            <a:avLst/>
          </a:prstGeom>
          <a:noFill/>
          <a:ln w="9525">
            <a:noFill/>
            <a:miter lim="800000"/>
            <a:headEnd/>
            <a:tailEnd/>
          </a:ln>
        </p:spPr>
        <p:txBody>
          <a:bodyPr wrap="none" lIns="0" tIns="0" rIns="0" bIns="0">
            <a:spAutoFit/>
          </a:bodyPr>
          <a:lstStyle/>
          <a:p>
            <a:pPr algn="r"/>
            <a:r>
              <a:rPr lang="en-US">
                <a:latin typeface="Times New Roman" pitchFamily="18" charset="0"/>
              </a:rPr>
              <a:t>6</a:t>
            </a:r>
            <a:endParaRPr lang="en-US" sz="2400" b="0">
              <a:latin typeface="Times New Roman" pitchFamily="18" charset="0"/>
            </a:endParaRPr>
          </a:p>
        </p:txBody>
      </p:sp>
      <p:sp>
        <p:nvSpPr>
          <p:cNvPr id="1760284" name="Line 28"/>
          <p:cNvSpPr>
            <a:spLocks noChangeShapeType="1"/>
          </p:cNvSpPr>
          <p:nvPr/>
        </p:nvSpPr>
        <p:spPr bwMode="auto">
          <a:xfrm flipV="1">
            <a:off x="1419225" y="2093913"/>
            <a:ext cx="1588" cy="1409700"/>
          </a:xfrm>
          <a:prstGeom prst="line">
            <a:avLst/>
          </a:prstGeom>
          <a:noFill/>
          <a:ln w="12700">
            <a:solidFill>
              <a:schemeClr val="tx1"/>
            </a:solidFill>
            <a:round/>
            <a:headEnd/>
            <a:tailEnd/>
          </a:ln>
        </p:spPr>
        <p:txBody>
          <a:bodyPr/>
          <a:lstStyle/>
          <a:p>
            <a:endParaRPr lang="it-IT"/>
          </a:p>
        </p:txBody>
      </p:sp>
      <p:sp>
        <p:nvSpPr>
          <p:cNvPr id="1760285" name="Line 29"/>
          <p:cNvSpPr>
            <a:spLocks noChangeShapeType="1"/>
          </p:cNvSpPr>
          <p:nvPr/>
        </p:nvSpPr>
        <p:spPr bwMode="auto">
          <a:xfrm>
            <a:off x="1331913" y="3151188"/>
            <a:ext cx="87312" cy="1587"/>
          </a:xfrm>
          <a:prstGeom prst="line">
            <a:avLst/>
          </a:prstGeom>
          <a:noFill/>
          <a:ln w="12700">
            <a:solidFill>
              <a:schemeClr val="bg1"/>
            </a:solidFill>
            <a:round/>
            <a:headEnd/>
            <a:tailEnd/>
          </a:ln>
        </p:spPr>
        <p:txBody>
          <a:bodyPr/>
          <a:lstStyle/>
          <a:p>
            <a:endParaRPr lang="it-IT"/>
          </a:p>
        </p:txBody>
      </p:sp>
      <p:sp>
        <p:nvSpPr>
          <p:cNvPr id="1760286" name="Line 30"/>
          <p:cNvSpPr>
            <a:spLocks noChangeShapeType="1"/>
          </p:cNvSpPr>
          <p:nvPr/>
        </p:nvSpPr>
        <p:spPr bwMode="auto">
          <a:xfrm>
            <a:off x="1331913" y="2797175"/>
            <a:ext cx="87312" cy="1588"/>
          </a:xfrm>
          <a:prstGeom prst="line">
            <a:avLst/>
          </a:prstGeom>
          <a:noFill/>
          <a:ln w="12700">
            <a:solidFill>
              <a:schemeClr val="bg1"/>
            </a:solidFill>
            <a:round/>
            <a:headEnd/>
            <a:tailEnd/>
          </a:ln>
        </p:spPr>
        <p:txBody>
          <a:bodyPr/>
          <a:lstStyle/>
          <a:p>
            <a:endParaRPr lang="it-IT"/>
          </a:p>
        </p:txBody>
      </p:sp>
      <p:sp>
        <p:nvSpPr>
          <p:cNvPr id="1760287" name="Line 31"/>
          <p:cNvSpPr>
            <a:spLocks noChangeShapeType="1"/>
          </p:cNvSpPr>
          <p:nvPr/>
        </p:nvSpPr>
        <p:spPr bwMode="auto">
          <a:xfrm flipH="1">
            <a:off x="1331913" y="2443163"/>
            <a:ext cx="87312" cy="1587"/>
          </a:xfrm>
          <a:prstGeom prst="line">
            <a:avLst/>
          </a:prstGeom>
          <a:noFill/>
          <a:ln w="12700">
            <a:solidFill>
              <a:schemeClr val="bg1"/>
            </a:solidFill>
            <a:round/>
            <a:headEnd/>
            <a:tailEnd/>
          </a:ln>
        </p:spPr>
        <p:txBody>
          <a:bodyPr/>
          <a:lstStyle/>
          <a:p>
            <a:endParaRPr lang="it-IT"/>
          </a:p>
        </p:txBody>
      </p:sp>
      <p:sp>
        <p:nvSpPr>
          <p:cNvPr id="1760288" name="Line 32"/>
          <p:cNvSpPr>
            <a:spLocks noChangeShapeType="1"/>
          </p:cNvSpPr>
          <p:nvPr/>
        </p:nvSpPr>
        <p:spPr bwMode="auto">
          <a:xfrm>
            <a:off x="1331913" y="2093913"/>
            <a:ext cx="87312" cy="1587"/>
          </a:xfrm>
          <a:prstGeom prst="line">
            <a:avLst/>
          </a:prstGeom>
          <a:noFill/>
          <a:ln w="12700">
            <a:solidFill>
              <a:schemeClr val="bg1"/>
            </a:solidFill>
            <a:round/>
            <a:headEnd/>
            <a:tailEnd/>
          </a:ln>
        </p:spPr>
        <p:txBody>
          <a:bodyPr/>
          <a:lstStyle/>
          <a:p>
            <a:endParaRPr lang="it-IT"/>
          </a:p>
        </p:txBody>
      </p:sp>
      <p:sp>
        <p:nvSpPr>
          <p:cNvPr id="1760289" name="Oval 33"/>
          <p:cNvSpPr>
            <a:spLocks noChangeArrowheads="1"/>
          </p:cNvSpPr>
          <p:nvPr/>
        </p:nvSpPr>
        <p:spPr bwMode="auto">
          <a:xfrm>
            <a:off x="1892300" y="2882900"/>
            <a:ext cx="125413" cy="103188"/>
          </a:xfrm>
          <a:prstGeom prst="ellipse">
            <a:avLst/>
          </a:prstGeom>
          <a:solidFill>
            <a:srgbClr val="FFF600"/>
          </a:solidFill>
          <a:ln w="15875">
            <a:noFill/>
            <a:round/>
            <a:headEnd/>
            <a:tailEnd/>
          </a:ln>
        </p:spPr>
        <p:txBody>
          <a:bodyPr/>
          <a:lstStyle/>
          <a:p>
            <a:endParaRPr lang="it-IT"/>
          </a:p>
        </p:txBody>
      </p:sp>
      <p:sp>
        <p:nvSpPr>
          <p:cNvPr id="1760290" name="Oval 34"/>
          <p:cNvSpPr>
            <a:spLocks noChangeArrowheads="1"/>
          </p:cNvSpPr>
          <p:nvPr/>
        </p:nvSpPr>
        <p:spPr bwMode="auto">
          <a:xfrm>
            <a:off x="1712913" y="2951163"/>
            <a:ext cx="127000" cy="104775"/>
          </a:xfrm>
          <a:prstGeom prst="ellipse">
            <a:avLst/>
          </a:prstGeom>
          <a:solidFill>
            <a:srgbClr val="FFF600"/>
          </a:solidFill>
          <a:ln w="15875">
            <a:noFill/>
            <a:round/>
            <a:headEnd/>
            <a:tailEnd/>
          </a:ln>
        </p:spPr>
        <p:txBody>
          <a:bodyPr/>
          <a:lstStyle/>
          <a:p>
            <a:endParaRPr lang="it-IT"/>
          </a:p>
        </p:txBody>
      </p:sp>
      <p:sp>
        <p:nvSpPr>
          <p:cNvPr id="1760291" name="Oval 35"/>
          <p:cNvSpPr>
            <a:spLocks noChangeArrowheads="1"/>
          </p:cNvSpPr>
          <p:nvPr/>
        </p:nvSpPr>
        <p:spPr bwMode="auto">
          <a:xfrm>
            <a:off x="1541463" y="3105150"/>
            <a:ext cx="127000" cy="103188"/>
          </a:xfrm>
          <a:prstGeom prst="ellipse">
            <a:avLst/>
          </a:prstGeom>
          <a:solidFill>
            <a:srgbClr val="FFF600"/>
          </a:solidFill>
          <a:ln w="12700">
            <a:noFill/>
            <a:round/>
            <a:headEnd/>
            <a:tailEnd/>
          </a:ln>
        </p:spPr>
        <p:txBody>
          <a:bodyPr/>
          <a:lstStyle/>
          <a:p>
            <a:endParaRPr lang="it-IT"/>
          </a:p>
        </p:txBody>
      </p:sp>
      <p:sp>
        <p:nvSpPr>
          <p:cNvPr id="1760292" name="Rectangle 36"/>
          <p:cNvSpPr>
            <a:spLocks noChangeArrowheads="1"/>
          </p:cNvSpPr>
          <p:nvPr/>
        </p:nvSpPr>
        <p:spPr bwMode="auto">
          <a:xfrm rot="-5400000">
            <a:off x="180181" y="2670969"/>
            <a:ext cx="1509713" cy="212725"/>
          </a:xfrm>
          <a:prstGeom prst="rect">
            <a:avLst/>
          </a:prstGeom>
          <a:noFill/>
          <a:ln w="9525">
            <a:noFill/>
            <a:miter lim="800000"/>
            <a:headEnd/>
            <a:tailEnd/>
          </a:ln>
        </p:spPr>
        <p:txBody>
          <a:bodyPr lIns="0" tIns="0" rIns="0" bIns="0">
            <a:spAutoFit/>
          </a:bodyPr>
          <a:lstStyle/>
          <a:p>
            <a:r>
              <a:rPr lang="en-US" sz="1400">
                <a:latin typeface="Symbol" pitchFamily="18" charset="2"/>
              </a:rPr>
              <a:t>D</a:t>
            </a:r>
            <a:r>
              <a:rPr lang="en-US" sz="1400">
                <a:latin typeface="Times New Roman" pitchFamily="18" charset="0"/>
              </a:rPr>
              <a:t> Body Weight (kg)</a:t>
            </a:r>
            <a:endParaRPr lang="en-US" sz="1400" b="0">
              <a:latin typeface="Times New Roman" pitchFamily="18" charset="0"/>
            </a:endParaRPr>
          </a:p>
        </p:txBody>
      </p:sp>
      <p:sp>
        <p:nvSpPr>
          <p:cNvPr id="1760293" name="Oval 37"/>
          <p:cNvSpPr>
            <a:spLocks noChangeArrowheads="1"/>
          </p:cNvSpPr>
          <p:nvPr/>
        </p:nvSpPr>
        <p:spPr bwMode="auto">
          <a:xfrm>
            <a:off x="2255838" y="2759075"/>
            <a:ext cx="125412" cy="104775"/>
          </a:xfrm>
          <a:prstGeom prst="ellipse">
            <a:avLst/>
          </a:prstGeom>
          <a:solidFill>
            <a:srgbClr val="FFF600"/>
          </a:solidFill>
          <a:ln w="15875">
            <a:noFill/>
            <a:round/>
            <a:headEnd/>
            <a:tailEnd/>
          </a:ln>
        </p:spPr>
        <p:txBody>
          <a:bodyPr/>
          <a:lstStyle/>
          <a:p>
            <a:endParaRPr lang="it-IT"/>
          </a:p>
        </p:txBody>
      </p:sp>
      <p:sp>
        <p:nvSpPr>
          <p:cNvPr id="1760294" name="Oval 38"/>
          <p:cNvSpPr>
            <a:spLocks noChangeArrowheads="1"/>
          </p:cNvSpPr>
          <p:nvPr/>
        </p:nvSpPr>
        <p:spPr bwMode="auto">
          <a:xfrm>
            <a:off x="2954338" y="2444750"/>
            <a:ext cx="127000" cy="104775"/>
          </a:xfrm>
          <a:prstGeom prst="ellipse">
            <a:avLst/>
          </a:prstGeom>
          <a:solidFill>
            <a:srgbClr val="FFF600"/>
          </a:solidFill>
          <a:ln w="15875">
            <a:noFill/>
            <a:round/>
            <a:headEnd/>
            <a:tailEnd/>
          </a:ln>
        </p:spPr>
        <p:txBody>
          <a:bodyPr/>
          <a:lstStyle/>
          <a:p>
            <a:endParaRPr lang="it-IT"/>
          </a:p>
        </p:txBody>
      </p:sp>
      <p:sp>
        <p:nvSpPr>
          <p:cNvPr id="1760295" name="Oval 39"/>
          <p:cNvSpPr>
            <a:spLocks noChangeArrowheads="1"/>
          </p:cNvSpPr>
          <p:nvPr/>
        </p:nvSpPr>
        <p:spPr bwMode="auto">
          <a:xfrm>
            <a:off x="3652838" y="2371725"/>
            <a:ext cx="127000" cy="103188"/>
          </a:xfrm>
          <a:prstGeom prst="ellipse">
            <a:avLst/>
          </a:prstGeom>
          <a:solidFill>
            <a:srgbClr val="FFF600"/>
          </a:solidFill>
          <a:ln w="15875">
            <a:noFill/>
            <a:round/>
            <a:headEnd/>
            <a:tailEnd/>
          </a:ln>
        </p:spPr>
        <p:txBody>
          <a:bodyPr/>
          <a:lstStyle/>
          <a:p>
            <a:endParaRPr lang="it-IT"/>
          </a:p>
        </p:txBody>
      </p:sp>
      <p:sp>
        <p:nvSpPr>
          <p:cNvPr id="1760296" name="Oval 40"/>
          <p:cNvSpPr>
            <a:spLocks noChangeArrowheads="1"/>
          </p:cNvSpPr>
          <p:nvPr/>
        </p:nvSpPr>
        <p:spPr bwMode="auto">
          <a:xfrm>
            <a:off x="4337050" y="2416175"/>
            <a:ext cx="127000" cy="103188"/>
          </a:xfrm>
          <a:prstGeom prst="ellipse">
            <a:avLst/>
          </a:prstGeom>
          <a:solidFill>
            <a:srgbClr val="FFF600"/>
          </a:solidFill>
          <a:ln w="15875">
            <a:noFill/>
            <a:round/>
            <a:headEnd/>
            <a:tailEnd/>
          </a:ln>
        </p:spPr>
        <p:txBody>
          <a:bodyPr/>
          <a:lstStyle/>
          <a:p>
            <a:endParaRPr lang="it-IT"/>
          </a:p>
        </p:txBody>
      </p:sp>
      <p:sp>
        <p:nvSpPr>
          <p:cNvPr id="1760297" name="Oval 41"/>
          <p:cNvSpPr>
            <a:spLocks noChangeArrowheads="1"/>
          </p:cNvSpPr>
          <p:nvPr/>
        </p:nvSpPr>
        <p:spPr bwMode="auto">
          <a:xfrm>
            <a:off x="1541463" y="3100388"/>
            <a:ext cx="127000" cy="104775"/>
          </a:xfrm>
          <a:prstGeom prst="ellipse">
            <a:avLst/>
          </a:prstGeom>
          <a:solidFill>
            <a:srgbClr val="FF6600"/>
          </a:solidFill>
          <a:ln w="15875">
            <a:noFill/>
            <a:round/>
            <a:headEnd/>
            <a:tailEnd/>
          </a:ln>
        </p:spPr>
        <p:txBody>
          <a:bodyPr/>
          <a:lstStyle/>
          <a:p>
            <a:endParaRPr lang="it-IT"/>
          </a:p>
        </p:txBody>
      </p:sp>
      <p:sp>
        <p:nvSpPr>
          <p:cNvPr id="1760298" name="Oval 42"/>
          <p:cNvSpPr>
            <a:spLocks noChangeArrowheads="1"/>
          </p:cNvSpPr>
          <p:nvPr/>
        </p:nvSpPr>
        <p:spPr bwMode="auto">
          <a:xfrm>
            <a:off x="1712913" y="2917825"/>
            <a:ext cx="127000" cy="103188"/>
          </a:xfrm>
          <a:prstGeom prst="ellipse">
            <a:avLst/>
          </a:prstGeom>
          <a:solidFill>
            <a:srgbClr val="FF6600"/>
          </a:solidFill>
          <a:ln w="15875">
            <a:noFill/>
            <a:round/>
            <a:headEnd/>
            <a:tailEnd/>
          </a:ln>
        </p:spPr>
        <p:txBody>
          <a:bodyPr/>
          <a:lstStyle/>
          <a:p>
            <a:endParaRPr lang="it-IT"/>
          </a:p>
        </p:txBody>
      </p:sp>
      <p:sp>
        <p:nvSpPr>
          <p:cNvPr id="1760299" name="Oval 43"/>
          <p:cNvSpPr>
            <a:spLocks noChangeArrowheads="1"/>
          </p:cNvSpPr>
          <p:nvPr/>
        </p:nvSpPr>
        <p:spPr bwMode="auto">
          <a:xfrm>
            <a:off x="1892300" y="2794000"/>
            <a:ext cx="125413" cy="103188"/>
          </a:xfrm>
          <a:prstGeom prst="ellipse">
            <a:avLst/>
          </a:prstGeom>
          <a:solidFill>
            <a:srgbClr val="FF6600"/>
          </a:solidFill>
          <a:ln w="15875">
            <a:noFill/>
            <a:round/>
            <a:headEnd/>
            <a:tailEnd/>
          </a:ln>
        </p:spPr>
        <p:txBody>
          <a:bodyPr/>
          <a:lstStyle/>
          <a:p>
            <a:endParaRPr lang="it-IT"/>
          </a:p>
        </p:txBody>
      </p:sp>
      <p:sp>
        <p:nvSpPr>
          <p:cNvPr id="1760300" name="Oval 44"/>
          <p:cNvSpPr>
            <a:spLocks noChangeArrowheads="1"/>
          </p:cNvSpPr>
          <p:nvPr/>
        </p:nvSpPr>
        <p:spPr bwMode="auto">
          <a:xfrm>
            <a:off x="2255838" y="2794000"/>
            <a:ext cx="125412" cy="103188"/>
          </a:xfrm>
          <a:prstGeom prst="ellipse">
            <a:avLst/>
          </a:prstGeom>
          <a:solidFill>
            <a:srgbClr val="FF6600"/>
          </a:solidFill>
          <a:ln w="15875">
            <a:noFill/>
            <a:round/>
            <a:headEnd/>
            <a:tailEnd/>
          </a:ln>
        </p:spPr>
        <p:txBody>
          <a:bodyPr/>
          <a:lstStyle/>
          <a:p>
            <a:endParaRPr lang="it-IT"/>
          </a:p>
        </p:txBody>
      </p:sp>
      <p:sp>
        <p:nvSpPr>
          <p:cNvPr id="1760301" name="Oval 45"/>
          <p:cNvSpPr>
            <a:spLocks noChangeArrowheads="1"/>
          </p:cNvSpPr>
          <p:nvPr/>
        </p:nvSpPr>
        <p:spPr bwMode="auto">
          <a:xfrm>
            <a:off x="2954338" y="2400300"/>
            <a:ext cx="127000" cy="103188"/>
          </a:xfrm>
          <a:prstGeom prst="ellipse">
            <a:avLst/>
          </a:prstGeom>
          <a:solidFill>
            <a:srgbClr val="FF6600"/>
          </a:solidFill>
          <a:ln w="15875">
            <a:noFill/>
            <a:round/>
            <a:headEnd/>
            <a:tailEnd/>
          </a:ln>
        </p:spPr>
        <p:txBody>
          <a:bodyPr/>
          <a:lstStyle/>
          <a:p>
            <a:endParaRPr lang="it-IT"/>
          </a:p>
        </p:txBody>
      </p:sp>
      <p:sp>
        <p:nvSpPr>
          <p:cNvPr id="1760302" name="Oval 46"/>
          <p:cNvSpPr>
            <a:spLocks noChangeArrowheads="1"/>
          </p:cNvSpPr>
          <p:nvPr/>
        </p:nvSpPr>
        <p:spPr bwMode="auto">
          <a:xfrm>
            <a:off x="3652838" y="2324100"/>
            <a:ext cx="127000" cy="104775"/>
          </a:xfrm>
          <a:prstGeom prst="ellipse">
            <a:avLst/>
          </a:prstGeom>
          <a:solidFill>
            <a:srgbClr val="FF6600"/>
          </a:solidFill>
          <a:ln w="15875">
            <a:noFill/>
            <a:round/>
            <a:headEnd/>
            <a:tailEnd/>
          </a:ln>
        </p:spPr>
        <p:txBody>
          <a:bodyPr/>
          <a:lstStyle/>
          <a:p>
            <a:endParaRPr lang="it-IT"/>
          </a:p>
        </p:txBody>
      </p:sp>
      <p:sp>
        <p:nvSpPr>
          <p:cNvPr id="1760303" name="Oval 47"/>
          <p:cNvSpPr>
            <a:spLocks noChangeArrowheads="1"/>
          </p:cNvSpPr>
          <p:nvPr/>
        </p:nvSpPr>
        <p:spPr bwMode="auto">
          <a:xfrm>
            <a:off x="4337050" y="2303463"/>
            <a:ext cx="127000" cy="103187"/>
          </a:xfrm>
          <a:prstGeom prst="ellipse">
            <a:avLst/>
          </a:prstGeom>
          <a:solidFill>
            <a:srgbClr val="FF6600"/>
          </a:solidFill>
          <a:ln w="15875">
            <a:noFill/>
            <a:round/>
            <a:headEnd/>
            <a:tailEnd/>
          </a:ln>
        </p:spPr>
        <p:txBody>
          <a:bodyPr/>
          <a:lstStyle/>
          <a:p>
            <a:endParaRPr lang="it-IT"/>
          </a:p>
        </p:txBody>
      </p:sp>
      <p:sp>
        <p:nvSpPr>
          <p:cNvPr id="1760304" name="Oval 48"/>
          <p:cNvSpPr>
            <a:spLocks noChangeArrowheads="1"/>
          </p:cNvSpPr>
          <p:nvPr/>
        </p:nvSpPr>
        <p:spPr bwMode="auto">
          <a:xfrm>
            <a:off x="1541463" y="3094038"/>
            <a:ext cx="127000" cy="103187"/>
          </a:xfrm>
          <a:prstGeom prst="ellipse">
            <a:avLst/>
          </a:prstGeom>
          <a:solidFill>
            <a:srgbClr val="7FC86B"/>
          </a:solidFill>
          <a:ln w="15875">
            <a:noFill/>
            <a:round/>
            <a:headEnd/>
            <a:tailEnd/>
          </a:ln>
        </p:spPr>
        <p:txBody>
          <a:bodyPr/>
          <a:lstStyle/>
          <a:p>
            <a:endParaRPr lang="it-IT"/>
          </a:p>
        </p:txBody>
      </p:sp>
      <p:sp>
        <p:nvSpPr>
          <p:cNvPr id="1760305" name="Oval 49"/>
          <p:cNvSpPr>
            <a:spLocks noChangeArrowheads="1"/>
          </p:cNvSpPr>
          <p:nvPr/>
        </p:nvSpPr>
        <p:spPr bwMode="auto">
          <a:xfrm>
            <a:off x="1712913" y="2954338"/>
            <a:ext cx="127000" cy="103187"/>
          </a:xfrm>
          <a:prstGeom prst="ellipse">
            <a:avLst/>
          </a:prstGeom>
          <a:solidFill>
            <a:srgbClr val="7FC86B"/>
          </a:solidFill>
          <a:ln w="15875">
            <a:noFill/>
            <a:round/>
            <a:headEnd/>
            <a:tailEnd/>
          </a:ln>
        </p:spPr>
        <p:txBody>
          <a:bodyPr/>
          <a:lstStyle/>
          <a:p>
            <a:endParaRPr lang="it-IT"/>
          </a:p>
        </p:txBody>
      </p:sp>
      <p:sp>
        <p:nvSpPr>
          <p:cNvPr id="1760306" name="Oval 50"/>
          <p:cNvSpPr>
            <a:spLocks noChangeArrowheads="1"/>
          </p:cNvSpPr>
          <p:nvPr/>
        </p:nvSpPr>
        <p:spPr bwMode="auto">
          <a:xfrm>
            <a:off x="1892300" y="2860675"/>
            <a:ext cx="125413" cy="103188"/>
          </a:xfrm>
          <a:prstGeom prst="ellipse">
            <a:avLst/>
          </a:prstGeom>
          <a:solidFill>
            <a:srgbClr val="7FC86B"/>
          </a:solidFill>
          <a:ln w="15875">
            <a:noFill/>
            <a:round/>
            <a:headEnd/>
            <a:tailEnd/>
          </a:ln>
        </p:spPr>
        <p:txBody>
          <a:bodyPr/>
          <a:lstStyle/>
          <a:p>
            <a:endParaRPr lang="it-IT"/>
          </a:p>
        </p:txBody>
      </p:sp>
      <p:sp>
        <p:nvSpPr>
          <p:cNvPr id="1760307" name="Oval 51"/>
          <p:cNvSpPr>
            <a:spLocks noChangeArrowheads="1"/>
          </p:cNvSpPr>
          <p:nvPr/>
        </p:nvSpPr>
        <p:spPr bwMode="auto">
          <a:xfrm>
            <a:off x="2255838" y="2832100"/>
            <a:ext cx="125412" cy="103188"/>
          </a:xfrm>
          <a:prstGeom prst="ellipse">
            <a:avLst/>
          </a:prstGeom>
          <a:solidFill>
            <a:srgbClr val="7FC86B"/>
          </a:solidFill>
          <a:ln w="15875">
            <a:noFill/>
            <a:round/>
            <a:headEnd/>
            <a:tailEnd/>
          </a:ln>
        </p:spPr>
        <p:txBody>
          <a:bodyPr/>
          <a:lstStyle/>
          <a:p>
            <a:endParaRPr lang="it-IT"/>
          </a:p>
        </p:txBody>
      </p:sp>
      <p:sp>
        <p:nvSpPr>
          <p:cNvPr id="1760308" name="Oval 52"/>
          <p:cNvSpPr>
            <a:spLocks noChangeArrowheads="1"/>
          </p:cNvSpPr>
          <p:nvPr/>
        </p:nvSpPr>
        <p:spPr bwMode="auto">
          <a:xfrm>
            <a:off x="2954338" y="2641600"/>
            <a:ext cx="127000" cy="103188"/>
          </a:xfrm>
          <a:prstGeom prst="ellipse">
            <a:avLst/>
          </a:prstGeom>
          <a:solidFill>
            <a:srgbClr val="7FC86B"/>
          </a:solidFill>
          <a:ln w="15875">
            <a:noFill/>
            <a:round/>
            <a:headEnd/>
            <a:tailEnd/>
          </a:ln>
        </p:spPr>
        <p:txBody>
          <a:bodyPr/>
          <a:lstStyle/>
          <a:p>
            <a:endParaRPr lang="it-IT"/>
          </a:p>
        </p:txBody>
      </p:sp>
      <p:sp>
        <p:nvSpPr>
          <p:cNvPr id="1760309" name="Oval 53"/>
          <p:cNvSpPr>
            <a:spLocks noChangeArrowheads="1"/>
          </p:cNvSpPr>
          <p:nvPr/>
        </p:nvSpPr>
        <p:spPr bwMode="auto">
          <a:xfrm>
            <a:off x="3652838" y="2503488"/>
            <a:ext cx="127000" cy="103187"/>
          </a:xfrm>
          <a:prstGeom prst="ellipse">
            <a:avLst/>
          </a:prstGeom>
          <a:solidFill>
            <a:srgbClr val="7FC86B"/>
          </a:solidFill>
          <a:ln w="15875">
            <a:noFill/>
            <a:round/>
            <a:headEnd/>
            <a:tailEnd/>
          </a:ln>
        </p:spPr>
        <p:txBody>
          <a:bodyPr/>
          <a:lstStyle/>
          <a:p>
            <a:endParaRPr lang="it-IT"/>
          </a:p>
        </p:txBody>
      </p:sp>
      <p:sp>
        <p:nvSpPr>
          <p:cNvPr id="1760310" name="Oval 54"/>
          <p:cNvSpPr>
            <a:spLocks noChangeArrowheads="1"/>
          </p:cNvSpPr>
          <p:nvPr/>
        </p:nvSpPr>
        <p:spPr bwMode="auto">
          <a:xfrm>
            <a:off x="4337050" y="2481263"/>
            <a:ext cx="127000" cy="104775"/>
          </a:xfrm>
          <a:prstGeom prst="ellipse">
            <a:avLst/>
          </a:prstGeom>
          <a:solidFill>
            <a:srgbClr val="7FC86B"/>
          </a:solidFill>
          <a:ln w="15875">
            <a:noFill/>
            <a:round/>
            <a:headEnd/>
            <a:tailEnd/>
          </a:ln>
        </p:spPr>
        <p:txBody>
          <a:bodyPr/>
          <a:lstStyle/>
          <a:p>
            <a:endParaRPr lang="it-IT"/>
          </a:p>
        </p:txBody>
      </p:sp>
      <p:sp>
        <p:nvSpPr>
          <p:cNvPr id="1760311" name="Oval 55"/>
          <p:cNvSpPr>
            <a:spLocks noChangeArrowheads="1"/>
          </p:cNvSpPr>
          <p:nvPr/>
        </p:nvSpPr>
        <p:spPr bwMode="auto">
          <a:xfrm>
            <a:off x="1541463" y="3100388"/>
            <a:ext cx="127000" cy="104775"/>
          </a:xfrm>
          <a:prstGeom prst="ellipse">
            <a:avLst/>
          </a:prstGeom>
          <a:solidFill>
            <a:schemeClr val="hlink"/>
          </a:solidFill>
          <a:ln w="15875">
            <a:noFill/>
            <a:round/>
            <a:headEnd/>
            <a:tailEnd/>
          </a:ln>
        </p:spPr>
        <p:txBody>
          <a:bodyPr/>
          <a:lstStyle/>
          <a:p>
            <a:endParaRPr lang="it-IT"/>
          </a:p>
        </p:txBody>
      </p:sp>
      <p:sp>
        <p:nvSpPr>
          <p:cNvPr id="1760312" name="Oval 56"/>
          <p:cNvSpPr>
            <a:spLocks noChangeArrowheads="1"/>
          </p:cNvSpPr>
          <p:nvPr/>
        </p:nvSpPr>
        <p:spPr bwMode="auto">
          <a:xfrm>
            <a:off x="1712913" y="3157538"/>
            <a:ext cx="127000" cy="104775"/>
          </a:xfrm>
          <a:prstGeom prst="ellipse">
            <a:avLst/>
          </a:prstGeom>
          <a:solidFill>
            <a:schemeClr val="hlink"/>
          </a:solidFill>
          <a:ln w="15875">
            <a:noFill/>
            <a:round/>
            <a:headEnd/>
            <a:tailEnd/>
          </a:ln>
        </p:spPr>
        <p:txBody>
          <a:bodyPr/>
          <a:lstStyle/>
          <a:p>
            <a:endParaRPr lang="it-IT"/>
          </a:p>
        </p:txBody>
      </p:sp>
      <p:sp>
        <p:nvSpPr>
          <p:cNvPr id="1760313" name="Oval 57"/>
          <p:cNvSpPr>
            <a:spLocks noChangeArrowheads="1"/>
          </p:cNvSpPr>
          <p:nvPr/>
        </p:nvSpPr>
        <p:spPr bwMode="auto">
          <a:xfrm>
            <a:off x="1892300" y="3163888"/>
            <a:ext cx="125413" cy="103187"/>
          </a:xfrm>
          <a:prstGeom prst="ellipse">
            <a:avLst/>
          </a:prstGeom>
          <a:solidFill>
            <a:schemeClr val="hlink"/>
          </a:solidFill>
          <a:ln w="15875">
            <a:noFill/>
            <a:round/>
            <a:headEnd/>
            <a:tailEnd/>
          </a:ln>
        </p:spPr>
        <p:txBody>
          <a:bodyPr/>
          <a:lstStyle/>
          <a:p>
            <a:endParaRPr lang="it-IT"/>
          </a:p>
        </p:txBody>
      </p:sp>
      <p:sp>
        <p:nvSpPr>
          <p:cNvPr id="1760314" name="Oval 58"/>
          <p:cNvSpPr>
            <a:spLocks noChangeArrowheads="1"/>
          </p:cNvSpPr>
          <p:nvPr/>
        </p:nvSpPr>
        <p:spPr bwMode="auto">
          <a:xfrm>
            <a:off x="2255838" y="3219450"/>
            <a:ext cx="125412" cy="103188"/>
          </a:xfrm>
          <a:prstGeom prst="ellipse">
            <a:avLst/>
          </a:prstGeom>
          <a:solidFill>
            <a:schemeClr val="hlink"/>
          </a:solidFill>
          <a:ln w="15875">
            <a:noFill/>
            <a:round/>
            <a:headEnd/>
            <a:tailEnd/>
          </a:ln>
        </p:spPr>
        <p:txBody>
          <a:bodyPr/>
          <a:lstStyle/>
          <a:p>
            <a:endParaRPr lang="it-IT"/>
          </a:p>
        </p:txBody>
      </p:sp>
      <p:sp>
        <p:nvSpPr>
          <p:cNvPr id="1760315" name="Oval 59"/>
          <p:cNvSpPr>
            <a:spLocks noChangeArrowheads="1"/>
          </p:cNvSpPr>
          <p:nvPr/>
        </p:nvSpPr>
        <p:spPr bwMode="auto">
          <a:xfrm>
            <a:off x="2954338" y="3043238"/>
            <a:ext cx="127000" cy="104775"/>
          </a:xfrm>
          <a:prstGeom prst="ellipse">
            <a:avLst/>
          </a:prstGeom>
          <a:solidFill>
            <a:schemeClr val="hlink"/>
          </a:solidFill>
          <a:ln w="15875">
            <a:noFill/>
            <a:round/>
            <a:headEnd/>
            <a:tailEnd/>
          </a:ln>
        </p:spPr>
        <p:txBody>
          <a:bodyPr/>
          <a:lstStyle/>
          <a:p>
            <a:endParaRPr lang="it-IT"/>
          </a:p>
        </p:txBody>
      </p:sp>
      <p:sp>
        <p:nvSpPr>
          <p:cNvPr id="1760316" name="Oval 60"/>
          <p:cNvSpPr>
            <a:spLocks noChangeArrowheads="1"/>
          </p:cNvSpPr>
          <p:nvPr/>
        </p:nvSpPr>
        <p:spPr bwMode="auto">
          <a:xfrm>
            <a:off x="3652838" y="2909888"/>
            <a:ext cx="127000" cy="104775"/>
          </a:xfrm>
          <a:prstGeom prst="ellipse">
            <a:avLst/>
          </a:prstGeom>
          <a:solidFill>
            <a:schemeClr val="hlink"/>
          </a:solidFill>
          <a:ln w="15875">
            <a:noFill/>
            <a:round/>
            <a:headEnd/>
            <a:tailEnd/>
          </a:ln>
        </p:spPr>
        <p:txBody>
          <a:bodyPr/>
          <a:lstStyle/>
          <a:p>
            <a:endParaRPr lang="it-IT"/>
          </a:p>
        </p:txBody>
      </p:sp>
      <p:sp>
        <p:nvSpPr>
          <p:cNvPr id="1760317" name="Oval 61"/>
          <p:cNvSpPr>
            <a:spLocks noChangeArrowheads="1"/>
          </p:cNvSpPr>
          <p:nvPr/>
        </p:nvSpPr>
        <p:spPr bwMode="auto">
          <a:xfrm>
            <a:off x="4337050" y="2962275"/>
            <a:ext cx="127000" cy="103188"/>
          </a:xfrm>
          <a:prstGeom prst="ellipse">
            <a:avLst/>
          </a:prstGeom>
          <a:solidFill>
            <a:schemeClr val="hlink"/>
          </a:solidFill>
          <a:ln w="15875">
            <a:noFill/>
            <a:round/>
            <a:headEnd/>
            <a:tailEnd/>
          </a:ln>
        </p:spPr>
        <p:txBody>
          <a:bodyPr/>
          <a:lstStyle/>
          <a:p>
            <a:endParaRPr lang="it-IT"/>
          </a:p>
        </p:txBody>
      </p:sp>
      <p:sp>
        <p:nvSpPr>
          <p:cNvPr id="1760318" name="Line 62"/>
          <p:cNvSpPr>
            <a:spLocks noChangeShapeType="1"/>
          </p:cNvSpPr>
          <p:nvPr/>
        </p:nvSpPr>
        <p:spPr bwMode="auto">
          <a:xfrm>
            <a:off x="4938713" y="3503613"/>
            <a:ext cx="3019425" cy="1587"/>
          </a:xfrm>
          <a:prstGeom prst="line">
            <a:avLst/>
          </a:prstGeom>
          <a:noFill/>
          <a:ln w="12700">
            <a:solidFill>
              <a:schemeClr val="tx1"/>
            </a:solidFill>
            <a:round/>
            <a:headEnd/>
            <a:tailEnd/>
          </a:ln>
        </p:spPr>
        <p:txBody>
          <a:bodyPr/>
          <a:lstStyle/>
          <a:p>
            <a:endParaRPr lang="it-IT"/>
          </a:p>
        </p:txBody>
      </p:sp>
      <p:sp>
        <p:nvSpPr>
          <p:cNvPr id="1760319" name="Rectangle 63"/>
          <p:cNvSpPr>
            <a:spLocks noChangeArrowheads="1"/>
          </p:cNvSpPr>
          <p:nvPr/>
        </p:nvSpPr>
        <p:spPr bwMode="auto">
          <a:xfrm>
            <a:off x="8107363" y="3235325"/>
            <a:ext cx="76200" cy="182563"/>
          </a:xfrm>
          <a:prstGeom prst="rect">
            <a:avLst/>
          </a:prstGeom>
          <a:noFill/>
          <a:ln w="9525">
            <a:noFill/>
            <a:miter lim="800000"/>
            <a:headEnd/>
            <a:tailEnd/>
          </a:ln>
        </p:spPr>
        <p:txBody>
          <a:bodyPr wrap="none" lIns="0" tIns="0" rIns="0" bIns="0">
            <a:spAutoFit/>
          </a:bodyPr>
          <a:lstStyle/>
          <a:p>
            <a:pPr algn="r"/>
            <a:r>
              <a:rPr lang="en-US">
                <a:latin typeface="Times New Roman" pitchFamily="18" charset="0"/>
              </a:rPr>
              <a:t>7</a:t>
            </a:r>
            <a:endParaRPr lang="en-US" sz="2400" b="0">
              <a:latin typeface="Times New Roman" pitchFamily="18" charset="0"/>
            </a:endParaRPr>
          </a:p>
        </p:txBody>
      </p:sp>
      <p:sp>
        <p:nvSpPr>
          <p:cNvPr id="1760320" name="Rectangle 64"/>
          <p:cNvSpPr>
            <a:spLocks noChangeArrowheads="1"/>
          </p:cNvSpPr>
          <p:nvPr/>
        </p:nvSpPr>
        <p:spPr bwMode="auto">
          <a:xfrm>
            <a:off x="8107363" y="2843213"/>
            <a:ext cx="76200" cy="182562"/>
          </a:xfrm>
          <a:prstGeom prst="rect">
            <a:avLst/>
          </a:prstGeom>
          <a:noFill/>
          <a:ln w="9525">
            <a:noFill/>
            <a:miter lim="800000"/>
            <a:headEnd/>
            <a:tailEnd/>
          </a:ln>
        </p:spPr>
        <p:txBody>
          <a:bodyPr wrap="none" lIns="0" tIns="0" rIns="0" bIns="0">
            <a:spAutoFit/>
          </a:bodyPr>
          <a:lstStyle/>
          <a:p>
            <a:pPr algn="r"/>
            <a:r>
              <a:rPr lang="en-US">
                <a:latin typeface="Times New Roman" pitchFamily="18" charset="0"/>
              </a:rPr>
              <a:t>8</a:t>
            </a:r>
            <a:endParaRPr lang="en-US" sz="2400" b="0">
              <a:latin typeface="Times New Roman" pitchFamily="18" charset="0"/>
            </a:endParaRPr>
          </a:p>
        </p:txBody>
      </p:sp>
      <p:sp>
        <p:nvSpPr>
          <p:cNvPr id="1760321" name="Rectangle 65"/>
          <p:cNvSpPr>
            <a:spLocks noChangeArrowheads="1"/>
          </p:cNvSpPr>
          <p:nvPr/>
        </p:nvSpPr>
        <p:spPr bwMode="auto">
          <a:xfrm>
            <a:off x="8107363" y="2435225"/>
            <a:ext cx="76200" cy="182563"/>
          </a:xfrm>
          <a:prstGeom prst="rect">
            <a:avLst/>
          </a:prstGeom>
          <a:noFill/>
          <a:ln w="9525">
            <a:noFill/>
            <a:miter lim="800000"/>
            <a:headEnd/>
            <a:tailEnd/>
          </a:ln>
        </p:spPr>
        <p:txBody>
          <a:bodyPr wrap="none" lIns="0" tIns="0" rIns="0" bIns="0">
            <a:spAutoFit/>
          </a:bodyPr>
          <a:lstStyle/>
          <a:p>
            <a:pPr algn="r"/>
            <a:r>
              <a:rPr lang="en-US">
                <a:latin typeface="Times New Roman" pitchFamily="18" charset="0"/>
              </a:rPr>
              <a:t>9</a:t>
            </a:r>
            <a:endParaRPr lang="en-US" sz="2400" b="0">
              <a:latin typeface="Times New Roman" pitchFamily="18" charset="0"/>
            </a:endParaRPr>
          </a:p>
        </p:txBody>
      </p:sp>
      <p:sp>
        <p:nvSpPr>
          <p:cNvPr id="1760322" name="Rectangle 66"/>
          <p:cNvSpPr>
            <a:spLocks noChangeArrowheads="1"/>
          </p:cNvSpPr>
          <p:nvPr/>
        </p:nvSpPr>
        <p:spPr bwMode="auto">
          <a:xfrm>
            <a:off x="8083550" y="2014538"/>
            <a:ext cx="152400" cy="182562"/>
          </a:xfrm>
          <a:prstGeom prst="rect">
            <a:avLst/>
          </a:prstGeom>
          <a:noFill/>
          <a:ln w="9525">
            <a:noFill/>
            <a:miter lim="800000"/>
            <a:headEnd/>
            <a:tailEnd/>
          </a:ln>
        </p:spPr>
        <p:txBody>
          <a:bodyPr wrap="none" lIns="0" tIns="0" rIns="0" bIns="0">
            <a:spAutoFit/>
          </a:bodyPr>
          <a:lstStyle/>
          <a:p>
            <a:pPr algn="r"/>
            <a:r>
              <a:rPr lang="en-US">
                <a:latin typeface="Times New Roman" pitchFamily="18" charset="0"/>
              </a:rPr>
              <a:t>10</a:t>
            </a:r>
            <a:endParaRPr lang="en-US" sz="2400" b="0">
              <a:latin typeface="Times New Roman" pitchFamily="18" charset="0"/>
            </a:endParaRPr>
          </a:p>
        </p:txBody>
      </p:sp>
      <p:sp>
        <p:nvSpPr>
          <p:cNvPr id="1760323" name="Line 67"/>
          <p:cNvSpPr>
            <a:spLocks noChangeShapeType="1"/>
          </p:cNvSpPr>
          <p:nvPr/>
        </p:nvSpPr>
        <p:spPr bwMode="auto">
          <a:xfrm flipV="1">
            <a:off x="7962900" y="2093913"/>
            <a:ext cx="1588" cy="1409700"/>
          </a:xfrm>
          <a:prstGeom prst="line">
            <a:avLst/>
          </a:prstGeom>
          <a:noFill/>
          <a:ln w="12700">
            <a:solidFill>
              <a:schemeClr val="bg1"/>
            </a:solidFill>
            <a:round/>
            <a:headEnd/>
            <a:tailEnd/>
          </a:ln>
        </p:spPr>
        <p:txBody>
          <a:bodyPr/>
          <a:lstStyle/>
          <a:p>
            <a:endParaRPr lang="it-IT"/>
          </a:p>
        </p:txBody>
      </p:sp>
      <p:sp>
        <p:nvSpPr>
          <p:cNvPr id="1760324" name="Line 68"/>
          <p:cNvSpPr>
            <a:spLocks noChangeShapeType="1"/>
          </p:cNvSpPr>
          <p:nvPr/>
        </p:nvSpPr>
        <p:spPr bwMode="auto">
          <a:xfrm>
            <a:off x="7967663" y="3317875"/>
            <a:ext cx="87312" cy="1588"/>
          </a:xfrm>
          <a:prstGeom prst="line">
            <a:avLst/>
          </a:prstGeom>
          <a:noFill/>
          <a:ln w="12700">
            <a:solidFill>
              <a:schemeClr val="bg1"/>
            </a:solidFill>
            <a:round/>
            <a:headEnd/>
            <a:tailEnd/>
          </a:ln>
        </p:spPr>
        <p:txBody>
          <a:bodyPr/>
          <a:lstStyle/>
          <a:p>
            <a:endParaRPr lang="it-IT"/>
          </a:p>
        </p:txBody>
      </p:sp>
      <p:sp>
        <p:nvSpPr>
          <p:cNvPr id="1760325" name="Line 69"/>
          <p:cNvSpPr>
            <a:spLocks noChangeShapeType="1"/>
          </p:cNvSpPr>
          <p:nvPr/>
        </p:nvSpPr>
        <p:spPr bwMode="auto">
          <a:xfrm>
            <a:off x="7967663" y="2921000"/>
            <a:ext cx="87312" cy="1588"/>
          </a:xfrm>
          <a:prstGeom prst="line">
            <a:avLst/>
          </a:prstGeom>
          <a:noFill/>
          <a:ln w="12700">
            <a:solidFill>
              <a:schemeClr val="bg1"/>
            </a:solidFill>
            <a:round/>
            <a:headEnd/>
            <a:tailEnd/>
          </a:ln>
        </p:spPr>
        <p:txBody>
          <a:bodyPr/>
          <a:lstStyle/>
          <a:p>
            <a:endParaRPr lang="it-IT"/>
          </a:p>
        </p:txBody>
      </p:sp>
      <p:sp>
        <p:nvSpPr>
          <p:cNvPr id="1760326" name="Line 70"/>
          <p:cNvSpPr>
            <a:spLocks noChangeShapeType="1"/>
          </p:cNvSpPr>
          <p:nvPr/>
        </p:nvSpPr>
        <p:spPr bwMode="auto">
          <a:xfrm flipH="1">
            <a:off x="7967663" y="2513013"/>
            <a:ext cx="87312" cy="0"/>
          </a:xfrm>
          <a:prstGeom prst="line">
            <a:avLst/>
          </a:prstGeom>
          <a:noFill/>
          <a:ln w="12700">
            <a:solidFill>
              <a:schemeClr val="bg1"/>
            </a:solidFill>
            <a:round/>
            <a:headEnd/>
            <a:tailEnd/>
          </a:ln>
        </p:spPr>
        <p:txBody>
          <a:bodyPr/>
          <a:lstStyle/>
          <a:p>
            <a:endParaRPr lang="it-IT"/>
          </a:p>
        </p:txBody>
      </p:sp>
      <p:sp>
        <p:nvSpPr>
          <p:cNvPr id="1760327" name="Line 71"/>
          <p:cNvSpPr>
            <a:spLocks noChangeShapeType="1"/>
          </p:cNvSpPr>
          <p:nvPr/>
        </p:nvSpPr>
        <p:spPr bwMode="auto">
          <a:xfrm>
            <a:off x="7967663" y="2093913"/>
            <a:ext cx="87312" cy="1587"/>
          </a:xfrm>
          <a:prstGeom prst="line">
            <a:avLst/>
          </a:prstGeom>
          <a:noFill/>
          <a:ln w="12700">
            <a:solidFill>
              <a:schemeClr val="bg1"/>
            </a:solidFill>
            <a:round/>
            <a:headEnd/>
            <a:tailEnd/>
          </a:ln>
        </p:spPr>
        <p:txBody>
          <a:bodyPr/>
          <a:lstStyle/>
          <a:p>
            <a:endParaRPr lang="it-IT"/>
          </a:p>
        </p:txBody>
      </p:sp>
      <p:sp>
        <p:nvSpPr>
          <p:cNvPr id="1760328" name="Oval 72"/>
          <p:cNvSpPr>
            <a:spLocks noChangeArrowheads="1"/>
          </p:cNvSpPr>
          <p:nvPr/>
        </p:nvSpPr>
        <p:spPr bwMode="auto">
          <a:xfrm>
            <a:off x="5592763" y="2841625"/>
            <a:ext cx="127000" cy="103188"/>
          </a:xfrm>
          <a:prstGeom prst="ellipse">
            <a:avLst/>
          </a:prstGeom>
          <a:solidFill>
            <a:srgbClr val="FFF600"/>
          </a:solidFill>
          <a:ln w="15875">
            <a:noFill/>
            <a:round/>
            <a:headEnd/>
            <a:tailEnd/>
          </a:ln>
        </p:spPr>
        <p:txBody>
          <a:bodyPr/>
          <a:lstStyle/>
          <a:p>
            <a:endParaRPr lang="it-IT"/>
          </a:p>
        </p:txBody>
      </p:sp>
      <p:sp>
        <p:nvSpPr>
          <p:cNvPr id="1760329" name="Oval 73"/>
          <p:cNvSpPr>
            <a:spLocks noChangeArrowheads="1"/>
          </p:cNvSpPr>
          <p:nvPr/>
        </p:nvSpPr>
        <p:spPr bwMode="auto">
          <a:xfrm>
            <a:off x="4867275" y="2259013"/>
            <a:ext cx="125413" cy="103187"/>
          </a:xfrm>
          <a:prstGeom prst="ellipse">
            <a:avLst/>
          </a:prstGeom>
          <a:solidFill>
            <a:srgbClr val="FFF600"/>
          </a:solidFill>
          <a:ln w="12700">
            <a:noFill/>
            <a:round/>
            <a:headEnd/>
            <a:tailEnd/>
          </a:ln>
        </p:spPr>
        <p:txBody>
          <a:bodyPr/>
          <a:lstStyle/>
          <a:p>
            <a:endParaRPr lang="it-IT"/>
          </a:p>
        </p:txBody>
      </p:sp>
      <p:sp>
        <p:nvSpPr>
          <p:cNvPr id="1760330" name="Rectangle 74"/>
          <p:cNvSpPr>
            <a:spLocks noChangeArrowheads="1"/>
          </p:cNvSpPr>
          <p:nvPr/>
        </p:nvSpPr>
        <p:spPr bwMode="auto">
          <a:xfrm rot="-5400000">
            <a:off x="7680325" y="2700338"/>
            <a:ext cx="1431925" cy="212725"/>
          </a:xfrm>
          <a:prstGeom prst="rect">
            <a:avLst/>
          </a:prstGeom>
          <a:noFill/>
          <a:ln w="9525">
            <a:noFill/>
            <a:miter lim="800000"/>
            <a:headEnd/>
            <a:tailEnd/>
          </a:ln>
        </p:spPr>
        <p:txBody>
          <a:bodyPr lIns="0" tIns="0" rIns="0" bIns="0">
            <a:spAutoFit/>
          </a:bodyPr>
          <a:lstStyle/>
          <a:p>
            <a:r>
              <a:rPr lang="en-US" sz="1400">
                <a:latin typeface="Times" pitchFamily="18" charset="0"/>
              </a:rPr>
              <a:t>HbA</a:t>
            </a:r>
            <a:r>
              <a:rPr lang="en-US" sz="1400" baseline="-25000">
                <a:latin typeface="Times" pitchFamily="18" charset="0"/>
              </a:rPr>
              <a:t>1c</a:t>
            </a:r>
            <a:r>
              <a:rPr lang="en-US" sz="1400">
                <a:latin typeface="Times" pitchFamily="18" charset="0"/>
              </a:rPr>
              <a:t> (%)</a:t>
            </a:r>
            <a:endParaRPr lang="en-US" sz="1400" b="0">
              <a:latin typeface="Times" pitchFamily="18" charset="0"/>
            </a:endParaRPr>
          </a:p>
        </p:txBody>
      </p:sp>
      <p:sp>
        <p:nvSpPr>
          <p:cNvPr id="1760331" name="Oval 75"/>
          <p:cNvSpPr>
            <a:spLocks noChangeArrowheads="1"/>
          </p:cNvSpPr>
          <p:nvPr/>
        </p:nvSpPr>
        <p:spPr bwMode="auto">
          <a:xfrm>
            <a:off x="6249988" y="2890838"/>
            <a:ext cx="127000" cy="104775"/>
          </a:xfrm>
          <a:prstGeom prst="ellipse">
            <a:avLst/>
          </a:prstGeom>
          <a:solidFill>
            <a:srgbClr val="FFF600"/>
          </a:solidFill>
          <a:ln w="15875">
            <a:noFill/>
            <a:round/>
            <a:headEnd/>
            <a:tailEnd/>
          </a:ln>
        </p:spPr>
        <p:txBody>
          <a:bodyPr/>
          <a:lstStyle/>
          <a:p>
            <a:endParaRPr lang="it-IT"/>
          </a:p>
        </p:txBody>
      </p:sp>
      <p:sp>
        <p:nvSpPr>
          <p:cNvPr id="1760332" name="Oval 76"/>
          <p:cNvSpPr>
            <a:spLocks noChangeArrowheads="1"/>
          </p:cNvSpPr>
          <p:nvPr/>
        </p:nvSpPr>
        <p:spPr bwMode="auto">
          <a:xfrm>
            <a:off x="6943725" y="2846388"/>
            <a:ext cx="127000" cy="103187"/>
          </a:xfrm>
          <a:prstGeom prst="ellipse">
            <a:avLst/>
          </a:prstGeom>
          <a:solidFill>
            <a:srgbClr val="FFF600"/>
          </a:solidFill>
          <a:ln w="15875">
            <a:noFill/>
            <a:round/>
            <a:headEnd/>
            <a:tailEnd/>
          </a:ln>
        </p:spPr>
        <p:txBody>
          <a:bodyPr/>
          <a:lstStyle/>
          <a:p>
            <a:endParaRPr lang="it-IT"/>
          </a:p>
        </p:txBody>
      </p:sp>
      <p:sp>
        <p:nvSpPr>
          <p:cNvPr id="1760333" name="Oval 77"/>
          <p:cNvSpPr>
            <a:spLocks noChangeArrowheads="1"/>
          </p:cNvSpPr>
          <p:nvPr/>
        </p:nvSpPr>
        <p:spPr bwMode="auto">
          <a:xfrm>
            <a:off x="7639050" y="2984500"/>
            <a:ext cx="125413" cy="104775"/>
          </a:xfrm>
          <a:prstGeom prst="ellipse">
            <a:avLst/>
          </a:prstGeom>
          <a:solidFill>
            <a:srgbClr val="FFF600"/>
          </a:solidFill>
          <a:ln w="15875">
            <a:noFill/>
            <a:round/>
            <a:headEnd/>
            <a:tailEnd/>
          </a:ln>
        </p:spPr>
        <p:txBody>
          <a:bodyPr/>
          <a:lstStyle/>
          <a:p>
            <a:endParaRPr lang="it-IT"/>
          </a:p>
        </p:txBody>
      </p:sp>
      <p:sp>
        <p:nvSpPr>
          <p:cNvPr id="1760334" name="Oval 78"/>
          <p:cNvSpPr>
            <a:spLocks noChangeArrowheads="1"/>
          </p:cNvSpPr>
          <p:nvPr/>
        </p:nvSpPr>
        <p:spPr bwMode="auto">
          <a:xfrm>
            <a:off x="4867275" y="2135188"/>
            <a:ext cx="125413" cy="103187"/>
          </a:xfrm>
          <a:prstGeom prst="ellipse">
            <a:avLst/>
          </a:prstGeom>
          <a:solidFill>
            <a:srgbClr val="FF6600"/>
          </a:solidFill>
          <a:ln w="15875">
            <a:noFill/>
            <a:round/>
            <a:headEnd/>
            <a:tailEnd/>
          </a:ln>
        </p:spPr>
        <p:txBody>
          <a:bodyPr/>
          <a:lstStyle/>
          <a:p>
            <a:endParaRPr lang="it-IT"/>
          </a:p>
        </p:txBody>
      </p:sp>
      <p:sp>
        <p:nvSpPr>
          <p:cNvPr id="1760335" name="Oval 79"/>
          <p:cNvSpPr>
            <a:spLocks noChangeArrowheads="1"/>
          </p:cNvSpPr>
          <p:nvPr/>
        </p:nvSpPr>
        <p:spPr bwMode="auto">
          <a:xfrm>
            <a:off x="5594350" y="2579688"/>
            <a:ext cx="127000" cy="103187"/>
          </a:xfrm>
          <a:prstGeom prst="ellipse">
            <a:avLst/>
          </a:prstGeom>
          <a:solidFill>
            <a:srgbClr val="FF6600"/>
          </a:solidFill>
          <a:ln w="15875">
            <a:noFill/>
            <a:round/>
            <a:headEnd/>
            <a:tailEnd/>
          </a:ln>
        </p:spPr>
        <p:txBody>
          <a:bodyPr/>
          <a:lstStyle/>
          <a:p>
            <a:endParaRPr lang="it-IT"/>
          </a:p>
        </p:txBody>
      </p:sp>
      <p:sp>
        <p:nvSpPr>
          <p:cNvPr id="1760336" name="Oval 80"/>
          <p:cNvSpPr>
            <a:spLocks noChangeArrowheads="1"/>
          </p:cNvSpPr>
          <p:nvPr/>
        </p:nvSpPr>
        <p:spPr bwMode="auto">
          <a:xfrm>
            <a:off x="6249988" y="2755900"/>
            <a:ext cx="127000" cy="103188"/>
          </a:xfrm>
          <a:prstGeom prst="ellipse">
            <a:avLst/>
          </a:prstGeom>
          <a:solidFill>
            <a:srgbClr val="FF6600"/>
          </a:solidFill>
          <a:ln w="15875">
            <a:noFill/>
            <a:round/>
            <a:headEnd/>
            <a:tailEnd/>
          </a:ln>
        </p:spPr>
        <p:txBody>
          <a:bodyPr/>
          <a:lstStyle/>
          <a:p>
            <a:endParaRPr lang="it-IT"/>
          </a:p>
        </p:txBody>
      </p:sp>
      <p:sp>
        <p:nvSpPr>
          <p:cNvPr id="1760337" name="Oval 81"/>
          <p:cNvSpPr>
            <a:spLocks noChangeArrowheads="1"/>
          </p:cNvSpPr>
          <p:nvPr/>
        </p:nvSpPr>
        <p:spPr bwMode="auto">
          <a:xfrm>
            <a:off x="6943725" y="2841625"/>
            <a:ext cx="127000" cy="103188"/>
          </a:xfrm>
          <a:prstGeom prst="ellipse">
            <a:avLst/>
          </a:prstGeom>
          <a:solidFill>
            <a:srgbClr val="FF6600"/>
          </a:solidFill>
          <a:ln w="15875">
            <a:noFill/>
            <a:round/>
            <a:headEnd/>
            <a:tailEnd/>
          </a:ln>
        </p:spPr>
        <p:txBody>
          <a:bodyPr/>
          <a:lstStyle/>
          <a:p>
            <a:endParaRPr lang="it-IT"/>
          </a:p>
        </p:txBody>
      </p:sp>
      <p:sp>
        <p:nvSpPr>
          <p:cNvPr id="1760338" name="Oval 82"/>
          <p:cNvSpPr>
            <a:spLocks noChangeArrowheads="1"/>
          </p:cNvSpPr>
          <p:nvPr/>
        </p:nvSpPr>
        <p:spPr bwMode="auto">
          <a:xfrm>
            <a:off x="7639050" y="2925763"/>
            <a:ext cx="125413" cy="104775"/>
          </a:xfrm>
          <a:prstGeom prst="ellipse">
            <a:avLst/>
          </a:prstGeom>
          <a:solidFill>
            <a:srgbClr val="FF6600"/>
          </a:solidFill>
          <a:ln w="15875">
            <a:noFill/>
            <a:round/>
            <a:headEnd/>
            <a:tailEnd/>
          </a:ln>
        </p:spPr>
        <p:txBody>
          <a:bodyPr/>
          <a:lstStyle/>
          <a:p>
            <a:endParaRPr lang="it-IT"/>
          </a:p>
        </p:txBody>
      </p:sp>
      <p:sp>
        <p:nvSpPr>
          <p:cNvPr id="1760339" name="Oval 83"/>
          <p:cNvSpPr>
            <a:spLocks noChangeArrowheads="1"/>
          </p:cNvSpPr>
          <p:nvPr/>
        </p:nvSpPr>
        <p:spPr bwMode="auto">
          <a:xfrm>
            <a:off x="4865688" y="2189163"/>
            <a:ext cx="125412" cy="103187"/>
          </a:xfrm>
          <a:prstGeom prst="ellipse">
            <a:avLst/>
          </a:prstGeom>
          <a:solidFill>
            <a:srgbClr val="7FC86B"/>
          </a:solidFill>
          <a:ln w="15875">
            <a:noFill/>
            <a:round/>
            <a:headEnd/>
            <a:tailEnd/>
          </a:ln>
        </p:spPr>
        <p:txBody>
          <a:bodyPr/>
          <a:lstStyle/>
          <a:p>
            <a:endParaRPr lang="it-IT"/>
          </a:p>
        </p:txBody>
      </p:sp>
      <p:sp>
        <p:nvSpPr>
          <p:cNvPr id="1760340" name="Oval 84"/>
          <p:cNvSpPr>
            <a:spLocks noChangeArrowheads="1"/>
          </p:cNvSpPr>
          <p:nvPr/>
        </p:nvSpPr>
        <p:spPr bwMode="auto">
          <a:xfrm>
            <a:off x="5592763" y="3062288"/>
            <a:ext cx="127000" cy="104775"/>
          </a:xfrm>
          <a:prstGeom prst="ellipse">
            <a:avLst/>
          </a:prstGeom>
          <a:solidFill>
            <a:srgbClr val="7FC86B"/>
          </a:solidFill>
          <a:ln w="15875">
            <a:noFill/>
            <a:round/>
            <a:headEnd/>
            <a:tailEnd/>
          </a:ln>
        </p:spPr>
        <p:txBody>
          <a:bodyPr/>
          <a:lstStyle/>
          <a:p>
            <a:endParaRPr lang="it-IT"/>
          </a:p>
        </p:txBody>
      </p:sp>
      <p:sp>
        <p:nvSpPr>
          <p:cNvPr id="1760341" name="Oval 85"/>
          <p:cNvSpPr>
            <a:spLocks noChangeArrowheads="1"/>
          </p:cNvSpPr>
          <p:nvPr/>
        </p:nvSpPr>
        <p:spPr bwMode="auto">
          <a:xfrm>
            <a:off x="6249988" y="3060700"/>
            <a:ext cx="127000" cy="104775"/>
          </a:xfrm>
          <a:prstGeom prst="ellipse">
            <a:avLst/>
          </a:prstGeom>
          <a:solidFill>
            <a:srgbClr val="7FC86B"/>
          </a:solidFill>
          <a:ln w="15875">
            <a:noFill/>
            <a:round/>
            <a:headEnd/>
            <a:tailEnd/>
          </a:ln>
        </p:spPr>
        <p:txBody>
          <a:bodyPr/>
          <a:lstStyle/>
          <a:p>
            <a:endParaRPr lang="it-IT"/>
          </a:p>
        </p:txBody>
      </p:sp>
      <p:sp>
        <p:nvSpPr>
          <p:cNvPr id="1760342" name="Oval 86"/>
          <p:cNvSpPr>
            <a:spLocks noChangeArrowheads="1"/>
          </p:cNvSpPr>
          <p:nvPr/>
        </p:nvSpPr>
        <p:spPr bwMode="auto">
          <a:xfrm>
            <a:off x="6945313" y="3032125"/>
            <a:ext cx="127000" cy="103188"/>
          </a:xfrm>
          <a:prstGeom prst="ellipse">
            <a:avLst/>
          </a:prstGeom>
          <a:solidFill>
            <a:srgbClr val="7FC86B"/>
          </a:solidFill>
          <a:ln w="15875">
            <a:noFill/>
            <a:round/>
            <a:headEnd/>
            <a:tailEnd/>
          </a:ln>
        </p:spPr>
        <p:txBody>
          <a:bodyPr/>
          <a:lstStyle/>
          <a:p>
            <a:endParaRPr lang="it-IT"/>
          </a:p>
        </p:txBody>
      </p:sp>
      <p:sp>
        <p:nvSpPr>
          <p:cNvPr id="1760343" name="Oval 87"/>
          <p:cNvSpPr>
            <a:spLocks noChangeArrowheads="1"/>
          </p:cNvSpPr>
          <p:nvPr/>
        </p:nvSpPr>
        <p:spPr bwMode="auto">
          <a:xfrm>
            <a:off x="7639050" y="3038475"/>
            <a:ext cx="125413" cy="103188"/>
          </a:xfrm>
          <a:prstGeom prst="ellipse">
            <a:avLst/>
          </a:prstGeom>
          <a:solidFill>
            <a:srgbClr val="7FC86B"/>
          </a:solidFill>
          <a:ln w="15875">
            <a:noFill/>
            <a:round/>
            <a:headEnd/>
            <a:tailEnd/>
          </a:ln>
        </p:spPr>
        <p:txBody>
          <a:bodyPr/>
          <a:lstStyle/>
          <a:p>
            <a:endParaRPr lang="it-IT"/>
          </a:p>
        </p:txBody>
      </p:sp>
      <p:sp>
        <p:nvSpPr>
          <p:cNvPr id="1760344" name="Oval 88"/>
          <p:cNvSpPr>
            <a:spLocks noChangeArrowheads="1"/>
          </p:cNvSpPr>
          <p:nvPr/>
        </p:nvSpPr>
        <p:spPr bwMode="auto">
          <a:xfrm>
            <a:off x="4865688" y="2260600"/>
            <a:ext cx="125412" cy="103188"/>
          </a:xfrm>
          <a:prstGeom prst="ellipse">
            <a:avLst/>
          </a:prstGeom>
          <a:solidFill>
            <a:schemeClr val="hlink"/>
          </a:solidFill>
          <a:ln w="15875">
            <a:noFill/>
            <a:round/>
            <a:headEnd/>
            <a:tailEnd/>
          </a:ln>
        </p:spPr>
        <p:txBody>
          <a:bodyPr/>
          <a:lstStyle/>
          <a:p>
            <a:endParaRPr lang="it-IT"/>
          </a:p>
        </p:txBody>
      </p:sp>
      <p:sp>
        <p:nvSpPr>
          <p:cNvPr id="1760345" name="Oval 89"/>
          <p:cNvSpPr>
            <a:spLocks noChangeArrowheads="1"/>
          </p:cNvSpPr>
          <p:nvPr/>
        </p:nvSpPr>
        <p:spPr bwMode="auto">
          <a:xfrm>
            <a:off x="5592763" y="2816225"/>
            <a:ext cx="127000" cy="104775"/>
          </a:xfrm>
          <a:prstGeom prst="ellipse">
            <a:avLst/>
          </a:prstGeom>
          <a:solidFill>
            <a:schemeClr val="hlink"/>
          </a:solidFill>
          <a:ln w="15875">
            <a:noFill/>
            <a:round/>
            <a:headEnd/>
            <a:tailEnd/>
          </a:ln>
        </p:spPr>
        <p:txBody>
          <a:bodyPr/>
          <a:lstStyle/>
          <a:p>
            <a:endParaRPr lang="it-IT"/>
          </a:p>
        </p:txBody>
      </p:sp>
      <p:sp>
        <p:nvSpPr>
          <p:cNvPr id="1760346" name="Oval 90"/>
          <p:cNvSpPr>
            <a:spLocks noChangeArrowheads="1"/>
          </p:cNvSpPr>
          <p:nvPr/>
        </p:nvSpPr>
        <p:spPr bwMode="auto">
          <a:xfrm>
            <a:off x="6249988" y="3160713"/>
            <a:ext cx="127000" cy="103187"/>
          </a:xfrm>
          <a:prstGeom prst="ellipse">
            <a:avLst/>
          </a:prstGeom>
          <a:solidFill>
            <a:schemeClr val="hlink"/>
          </a:solidFill>
          <a:ln w="15875">
            <a:noFill/>
            <a:round/>
            <a:headEnd/>
            <a:tailEnd/>
          </a:ln>
        </p:spPr>
        <p:txBody>
          <a:bodyPr/>
          <a:lstStyle/>
          <a:p>
            <a:endParaRPr lang="it-IT"/>
          </a:p>
        </p:txBody>
      </p:sp>
      <p:sp>
        <p:nvSpPr>
          <p:cNvPr id="1760347" name="Oval 91"/>
          <p:cNvSpPr>
            <a:spLocks noChangeArrowheads="1"/>
          </p:cNvSpPr>
          <p:nvPr/>
        </p:nvSpPr>
        <p:spPr bwMode="auto">
          <a:xfrm>
            <a:off x="6945313" y="3235325"/>
            <a:ext cx="127000" cy="103188"/>
          </a:xfrm>
          <a:prstGeom prst="ellipse">
            <a:avLst/>
          </a:prstGeom>
          <a:solidFill>
            <a:schemeClr val="hlink"/>
          </a:solidFill>
          <a:ln w="15875">
            <a:noFill/>
            <a:round/>
            <a:headEnd/>
            <a:tailEnd/>
          </a:ln>
        </p:spPr>
        <p:txBody>
          <a:bodyPr/>
          <a:lstStyle/>
          <a:p>
            <a:endParaRPr lang="it-IT"/>
          </a:p>
        </p:txBody>
      </p:sp>
      <p:sp>
        <p:nvSpPr>
          <p:cNvPr id="1760348" name="Oval 92"/>
          <p:cNvSpPr>
            <a:spLocks noChangeArrowheads="1"/>
          </p:cNvSpPr>
          <p:nvPr/>
        </p:nvSpPr>
        <p:spPr bwMode="auto">
          <a:xfrm>
            <a:off x="7639050" y="3221038"/>
            <a:ext cx="125413" cy="103187"/>
          </a:xfrm>
          <a:prstGeom prst="ellipse">
            <a:avLst/>
          </a:prstGeom>
          <a:solidFill>
            <a:schemeClr val="hlink"/>
          </a:solidFill>
          <a:ln w="15875">
            <a:noFill/>
            <a:round/>
            <a:headEnd/>
            <a:tailEnd/>
          </a:ln>
        </p:spPr>
        <p:txBody>
          <a:bodyPr/>
          <a:lstStyle/>
          <a:p>
            <a:endParaRPr lang="it-IT"/>
          </a:p>
        </p:txBody>
      </p:sp>
      <p:sp>
        <p:nvSpPr>
          <p:cNvPr id="1760349" name="Line 93"/>
          <p:cNvSpPr>
            <a:spLocks noChangeShapeType="1"/>
          </p:cNvSpPr>
          <p:nvPr/>
        </p:nvSpPr>
        <p:spPr bwMode="auto">
          <a:xfrm>
            <a:off x="1412875" y="5251450"/>
            <a:ext cx="2968625" cy="1588"/>
          </a:xfrm>
          <a:prstGeom prst="line">
            <a:avLst/>
          </a:prstGeom>
          <a:noFill/>
          <a:ln w="12700">
            <a:solidFill>
              <a:schemeClr val="tx1"/>
            </a:solidFill>
            <a:round/>
            <a:headEnd/>
            <a:tailEnd/>
          </a:ln>
        </p:spPr>
        <p:txBody>
          <a:bodyPr/>
          <a:lstStyle/>
          <a:p>
            <a:endParaRPr lang="it-IT"/>
          </a:p>
        </p:txBody>
      </p:sp>
      <p:sp>
        <p:nvSpPr>
          <p:cNvPr id="1760350" name="Rectangle 94"/>
          <p:cNvSpPr>
            <a:spLocks noChangeArrowheads="1"/>
          </p:cNvSpPr>
          <p:nvPr/>
        </p:nvSpPr>
        <p:spPr bwMode="auto">
          <a:xfrm>
            <a:off x="1143000" y="4965700"/>
            <a:ext cx="152400" cy="182563"/>
          </a:xfrm>
          <a:prstGeom prst="rect">
            <a:avLst/>
          </a:prstGeom>
          <a:noFill/>
          <a:ln w="9525">
            <a:noFill/>
            <a:miter lim="800000"/>
            <a:headEnd/>
            <a:tailEnd/>
          </a:ln>
        </p:spPr>
        <p:txBody>
          <a:bodyPr wrap="none" lIns="0" tIns="0" rIns="0" bIns="0">
            <a:spAutoFit/>
          </a:bodyPr>
          <a:lstStyle/>
          <a:p>
            <a:pPr algn="r"/>
            <a:r>
              <a:rPr lang="en-US">
                <a:latin typeface="Times New Roman" pitchFamily="18" charset="0"/>
              </a:rPr>
              <a:t>10</a:t>
            </a:r>
            <a:endParaRPr lang="en-US" sz="2400" b="0">
              <a:latin typeface="Times New Roman" pitchFamily="18" charset="0"/>
            </a:endParaRPr>
          </a:p>
        </p:txBody>
      </p:sp>
      <p:sp>
        <p:nvSpPr>
          <p:cNvPr id="1760351" name="Rectangle 95"/>
          <p:cNvSpPr>
            <a:spLocks noChangeArrowheads="1"/>
          </p:cNvSpPr>
          <p:nvPr/>
        </p:nvSpPr>
        <p:spPr bwMode="auto">
          <a:xfrm>
            <a:off x="1143000" y="4560888"/>
            <a:ext cx="152400" cy="182562"/>
          </a:xfrm>
          <a:prstGeom prst="rect">
            <a:avLst/>
          </a:prstGeom>
          <a:noFill/>
          <a:ln w="9525">
            <a:noFill/>
            <a:miter lim="800000"/>
            <a:headEnd/>
            <a:tailEnd/>
          </a:ln>
        </p:spPr>
        <p:txBody>
          <a:bodyPr wrap="none" lIns="0" tIns="0" rIns="0" bIns="0">
            <a:spAutoFit/>
          </a:bodyPr>
          <a:lstStyle/>
          <a:p>
            <a:pPr algn="r"/>
            <a:r>
              <a:rPr lang="en-US">
                <a:latin typeface="Times New Roman" pitchFamily="18" charset="0"/>
              </a:rPr>
              <a:t>20</a:t>
            </a:r>
            <a:endParaRPr lang="en-US" sz="2400" b="0">
              <a:latin typeface="Times New Roman" pitchFamily="18" charset="0"/>
            </a:endParaRPr>
          </a:p>
        </p:txBody>
      </p:sp>
      <p:sp>
        <p:nvSpPr>
          <p:cNvPr id="1760352" name="Rectangle 96"/>
          <p:cNvSpPr>
            <a:spLocks noChangeArrowheads="1"/>
          </p:cNvSpPr>
          <p:nvPr/>
        </p:nvSpPr>
        <p:spPr bwMode="auto">
          <a:xfrm>
            <a:off x="1143000" y="4173538"/>
            <a:ext cx="152400" cy="182562"/>
          </a:xfrm>
          <a:prstGeom prst="rect">
            <a:avLst/>
          </a:prstGeom>
          <a:noFill/>
          <a:ln w="9525">
            <a:noFill/>
            <a:miter lim="800000"/>
            <a:headEnd/>
            <a:tailEnd/>
          </a:ln>
        </p:spPr>
        <p:txBody>
          <a:bodyPr wrap="none" lIns="0" tIns="0" rIns="0" bIns="0">
            <a:spAutoFit/>
          </a:bodyPr>
          <a:lstStyle/>
          <a:p>
            <a:pPr algn="r"/>
            <a:r>
              <a:rPr lang="en-US">
                <a:latin typeface="Times New Roman" pitchFamily="18" charset="0"/>
              </a:rPr>
              <a:t>30</a:t>
            </a:r>
            <a:endParaRPr lang="en-US" sz="2400" b="0">
              <a:latin typeface="Times New Roman" pitchFamily="18" charset="0"/>
            </a:endParaRPr>
          </a:p>
        </p:txBody>
      </p:sp>
      <p:sp>
        <p:nvSpPr>
          <p:cNvPr id="1760353" name="Rectangle 97"/>
          <p:cNvSpPr>
            <a:spLocks noChangeArrowheads="1"/>
          </p:cNvSpPr>
          <p:nvPr/>
        </p:nvSpPr>
        <p:spPr bwMode="auto">
          <a:xfrm>
            <a:off x="1143000" y="3756025"/>
            <a:ext cx="152400" cy="182563"/>
          </a:xfrm>
          <a:prstGeom prst="rect">
            <a:avLst/>
          </a:prstGeom>
          <a:noFill/>
          <a:ln w="9525">
            <a:noFill/>
            <a:miter lim="800000"/>
            <a:headEnd/>
            <a:tailEnd/>
          </a:ln>
        </p:spPr>
        <p:txBody>
          <a:bodyPr wrap="none" lIns="0" tIns="0" rIns="0" bIns="0">
            <a:spAutoFit/>
          </a:bodyPr>
          <a:lstStyle/>
          <a:p>
            <a:pPr algn="r"/>
            <a:r>
              <a:rPr lang="en-US">
                <a:latin typeface="Times New Roman" pitchFamily="18" charset="0"/>
              </a:rPr>
              <a:t>40</a:t>
            </a:r>
            <a:endParaRPr lang="en-US" sz="2400" b="0">
              <a:latin typeface="Times New Roman" pitchFamily="18" charset="0"/>
            </a:endParaRPr>
          </a:p>
        </p:txBody>
      </p:sp>
      <p:sp>
        <p:nvSpPr>
          <p:cNvPr id="1760354" name="Line 98"/>
          <p:cNvSpPr>
            <a:spLocks noChangeShapeType="1"/>
          </p:cNvSpPr>
          <p:nvPr/>
        </p:nvSpPr>
        <p:spPr bwMode="auto">
          <a:xfrm flipV="1">
            <a:off x="1419225" y="3835400"/>
            <a:ext cx="1588" cy="1408113"/>
          </a:xfrm>
          <a:prstGeom prst="line">
            <a:avLst/>
          </a:prstGeom>
          <a:noFill/>
          <a:ln w="12700">
            <a:solidFill>
              <a:schemeClr val="tx1"/>
            </a:solidFill>
            <a:round/>
            <a:headEnd/>
            <a:tailEnd/>
          </a:ln>
        </p:spPr>
        <p:txBody>
          <a:bodyPr/>
          <a:lstStyle/>
          <a:p>
            <a:endParaRPr lang="it-IT"/>
          </a:p>
        </p:txBody>
      </p:sp>
      <p:sp>
        <p:nvSpPr>
          <p:cNvPr id="1760355" name="Line 99"/>
          <p:cNvSpPr>
            <a:spLocks noChangeShapeType="1"/>
          </p:cNvSpPr>
          <p:nvPr/>
        </p:nvSpPr>
        <p:spPr bwMode="auto">
          <a:xfrm>
            <a:off x="1331913" y="5045075"/>
            <a:ext cx="87312" cy="1588"/>
          </a:xfrm>
          <a:prstGeom prst="line">
            <a:avLst/>
          </a:prstGeom>
          <a:noFill/>
          <a:ln w="12700">
            <a:solidFill>
              <a:schemeClr val="bg1"/>
            </a:solidFill>
            <a:round/>
            <a:headEnd/>
            <a:tailEnd/>
          </a:ln>
        </p:spPr>
        <p:txBody>
          <a:bodyPr/>
          <a:lstStyle/>
          <a:p>
            <a:endParaRPr lang="it-IT"/>
          </a:p>
        </p:txBody>
      </p:sp>
      <p:sp>
        <p:nvSpPr>
          <p:cNvPr id="1760356" name="Line 100"/>
          <p:cNvSpPr>
            <a:spLocks noChangeShapeType="1"/>
          </p:cNvSpPr>
          <p:nvPr/>
        </p:nvSpPr>
        <p:spPr bwMode="auto">
          <a:xfrm>
            <a:off x="1331913" y="4648200"/>
            <a:ext cx="87312" cy="1588"/>
          </a:xfrm>
          <a:prstGeom prst="line">
            <a:avLst/>
          </a:prstGeom>
          <a:noFill/>
          <a:ln w="12700">
            <a:solidFill>
              <a:schemeClr val="bg1"/>
            </a:solidFill>
            <a:round/>
            <a:headEnd/>
            <a:tailEnd/>
          </a:ln>
        </p:spPr>
        <p:txBody>
          <a:bodyPr/>
          <a:lstStyle/>
          <a:p>
            <a:endParaRPr lang="it-IT"/>
          </a:p>
        </p:txBody>
      </p:sp>
      <p:sp>
        <p:nvSpPr>
          <p:cNvPr id="1760357" name="Line 101"/>
          <p:cNvSpPr>
            <a:spLocks noChangeShapeType="1"/>
          </p:cNvSpPr>
          <p:nvPr/>
        </p:nvSpPr>
        <p:spPr bwMode="auto">
          <a:xfrm flipH="1">
            <a:off x="1331913" y="4257675"/>
            <a:ext cx="87312" cy="1588"/>
          </a:xfrm>
          <a:prstGeom prst="line">
            <a:avLst/>
          </a:prstGeom>
          <a:noFill/>
          <a:ln w="12700">
            <a:solidFill>
              <a:schemeClr val="bg1"/>
            </a:solidFill>
            <a:round/>
            <a:headEnd/>
            <a:tailEnd/>
          </a:ln>
        </p:spPr>
        <p:txBody>
          <a:bodyPr/>
          <a:lstStyle/>
          <a:p>
            <a:endParaRPr lang="it-IT"/>
          </a:p>
        </p:txBody>
      </p:sp>
      <p:sp>
        <p:nvSpPr>
          <p:cNvPr id="1760358" name="Line 102"/>
          <p:cNvSpPr>
            <a:spLocks noChangeShapeType="1"/>
          </p:cNvSpPr>
          <p:nvPr/>
        </p:nvSpPr>
        <p:spPr bwMode="auto">
          <a:xfrm>
            <a:off x="1331913" y="3835400"/>
            <a:ext cx="87312" cy="1588"/>
          </a:xfrm>
          <a:prstGeom prst="line">
            <a:avLst/>
          </a:prstGeom>
          <a:noFill/>
          <a:ln w="12700">
            <a:solidFill>
              <a:schemeClr val="bg1"/>
            </a:solidFill>
            <a:round/>
            <a:headEnd/>
            <a:tailEnd/>
          </a:ln>
        </p:spPr>
        <p:txBody>
          <a:bodyPr/>
          <a:lstStyle/>
          <a:p>
            <a:endParaRPr lang="it-IT"/>
          </a:p>
        </p:txBody>
      </p:sp>
      <p:sp>
        <p:nvSpPr>
          <p:cNvPr id="1760359" name="Oval 103"/>
          <p:cNvSpPr>
            <a:spLocks noChangeArrowheads="1"/>
          </p:cNvSpPr>
          <p:nvPr/>
        </p:nvSpPr>
        <p:spPr bwMode="auto">
          <a:xfrm>
            <a:off x="1892300" y="4835525"/>
            <a:ext cx="125413" cy="103188"/>
          </a:xfrm>
          <a:prstGeom prst="ellipse">
            <a:avLst/>
          </a:prstGeom>
          <a:solidFill>
            <a:srgbClr val="FFF600"/>
          </a:solidFill>
          <a:ln w="15875">
            <a:noFill/>
            <a:round/>
            <a:headEnd/>
            <a:tailEnd/>
          </a:ln>
        </p:spPr>
        <p:txBody>
          <a:bodyPr/>
          <a:lstStyle/>
          <a:p>
            <a:endParaRPr lang="it-IT"/>
          </a:p>
        </p:txBody>
      </p:sp>
      <p:sp>
        <p:nvSpPr>
          <p:cNvPr id="1760360" name="Oval 104"/>
          <p:cNvSpPr>
            <a:spLocks noChangeArrowheads="1"/>
          </p:cNvSpPr>
          <p:nvPr/>
        </p:nvSpPr>
        <p:spPr bwMode="auto">
          <a:xfrm>
            <a:off x="1712913" y="4933950"/>
            <a:ext cx="127000" cy="103188"/>
          </a:xfrm>
          <a:prstGeom prst="ellipse">
            <a:avLst/>
          </a:prstGeom>
          <a:solidFill>
            <a:srgbClr val="FFF600"/>
          </a:solidFill>
          <a:ln w="15875">
            <a:noFill/>
            <a:round/>
            <a:headEnd/>
            <a:tailEnd/>
          </a:ln>
        </p:spPr>
        <p:txBody>
          <a:bodyPr/>
          <a:lstStyle/>
          <a:p>
            <a:endParaRPr lang="it-IT"/>
          </a:p>
        </p:txBody>
      </p:sp>
      <p:sp>
        <p:nvSpPr>
          <p:cNvPr id="1760361" name="Oval 105"/>
          <p:cNvSpPr>
            <a:spLocks noChangeArrowheads="1"/>
          </p:cNvSpPr>
          <p:nvPr/>
        </p:nvSpPr>
        <p:spPr bwMode="auto">
          <a:xfrm>
            <a:off x="1539875" y="4940300"/>
            <a:ext cx="127000" cy="104775"/>
          </a:xfrm>
          <a:prstGeom prst="ellipse">
            <a:avLst/>
          </a:prstGeom>
          <a:solidFill>
            <a:srgbClr val="FFF600"/>
          </a:solidFill>
          <a:ln w="12700">
            <a:noFill/>
            <a:round/>
            <a:headEnd/>
            <a:tailEnd/>
          </a:ln>
        </p:spPr>
        <p:txBody>
          <a:bodyPr/>
          <a:lstStyle/>
          <a:p>
            <a:endParaRPr lang="it-IT"/>
          </a:p>
        </p:txBody>
      </p:sp>
      <p:sp>
        <p:nvSpPr>
          <p:cNvPr id="1760362" name="Rectangle 106"/>
          <p:cNvSpPr>
            <a:spLocks noChangeArrowheads="1"/>
          </p:cNvSpPr>
          <p:nvPr/>
        </p:nvSpPr>
        <p:spPr bwMode="auto">
          <a:xfrm rot="-5400000">
            <a:off x="161132" y="4542631"/>
            <a:ext cx="1582738" cy="212725"/>
          </a:xfrm>
          <a:prstGeom prst="rect">
            <a:avLst/>
          </a:prstGeom>
          <a:noFill/>
          <a:ln w="9525">
            <a:noFill/>
            <a:miter lim="800000"/>
            <a:headEnd/>
            <a:tailEnd/>
          </a:ln>
        </p:spPr>
        <p:txBody>
          <a:bodyPr lIns="0" tIns="0" rIns="0" bIns="0">
            <a:spAutoFit/>
          </a:bodyPr>
          <a:lstStyle/>
          <a:p>
            <a:r>
              <a:rPr lang="en-US" sz="1400">
                <a:latin typeface="Times" pitchFamily="18" charset="0"/>
              </a:rPr>
              <a:t>HS Insulin Dose (U)</a:t>
            </a:r>
            <a:endParaRPr lang="en-US" sz="1400" b="0">
              <a:latin typeface="Times" pitchFamily="18" charset="0"/>
            </a:endParaRPr>
          </a:p>
        </p:txBody>
      </p:sp>
      <p:sp>
        <p:nvSpPr>
          <p:cNvPr id="1760363" name="Oval 107"/>
          <p:cNvSpPr>
            <a:spLocks noChangeArrowheads="1"/>
          </p:cNvSpPr>
          <p:nvPr/>
        </p:nvSpPr>
        <p:spPr bwMode="auto">
          <a:xfrm>
            <a:off x="2255838" y="4719638"/>
            <a:ext cx="125412" cy="103187"/>
          </a:xfrm>
          <a:prstGeom prst="ellipse">
            <a:avLst/>
          </a:prstGeom>
          <a:solidFill>
            <a:srgbClr val="FFF600"/>
          </a:solidFill>
          <a:ln w="15875">
            <a:noFill/>
            <a:round/>
            <a:headEnd/>
            <a:tailEnd/>
          </a:ln>
        </p:spPr>
        <p:txBody>
          <a:bodyPr/>
          <a:lstStyle/>
          <a:p>
            <a:endParaRPr lang="it-IT"/>
          </a:p>
        </p:txBody>
      </p:sp>
      <p:sp>
        <p:nvSpPr>
          <p:cNvPr id="1760364" name="Oval 108"/>
          <p:cNvSpPr>
            <a:spLocks noChangeArrowheads="1"/>
          </p:cNvSpPr>
          <p:nvPr/>
        </p:nvSpPr>
        <p:spPr bwMode="auto">
          <a:xfrm>
            <a:off x="2954338" y="4559300"/>
            <a:ext cx="127000" cy="103188"/>
          </a:xfrm>
          <a:prstGeom prst="ellipse">
            <a:avLst/>
          </a:prstGeom>
          <a:solidFill>
            <a:srgbClr val="FFF600"/>
          </a:solidFill>
          <a:ln w="15875">
            <a:noFill/>
            <a:round/>
            <a:headEnd/>
            <a:tailEnd/>
          </a:ln>
        </p:spPr>
        <p:txBody>
          <a:bodyPr/>
          <a:lstStyle/>
          <a:p>
            <a:endParaRPr lang="it-IT"/>
          </a:p>
        </p:txBody>
      </p:sp>
      <p:sp>
        <p:nvSpPr>
          <p:cNvPr id="1760365" name="Oval 109"/>
          <p:cNvSpPr>
            <a:spLocks noChangeArrowheads="1"/>
          </p:cNvSpPr>
          <p:nvPr/>
        </p:nvSpPr>
        <p:spPr bwMode="auto">
          <a:xfrm>
            <a:off x="3652838" y="4468813"/>
            <a:ext cx="127000" cy="104775"/>
          </a:xfrm>
          <a:prstGeom prst="ellipse">
            <a:avLst/>
          </a:prstGeom>
          <a:solidFill>
            <a:srgbClr val="FFF600"/>
          </a:solidFill>
          <a:ln w="15875">
            <a:noFill/>
            <a:round/>
            <a:headEnd/>
            <a:tailEnd/>
          </a:ln>
        </p:spPr>
        <p:txBody>
          <a:bodyPr/>
          <a:lstStyle/>
          <a:p>
            <a:endParaRPr lang="it-IT"/>
          </a:p>
        </p:txBody>
      </p:sp>
      <p:sp>
        <p:nvSpPr>
          <p:cNvPr id="1760366" name="Oval 110"/>
          <p:cNvSpPr>
            <a:spLocks noChangeArrowheads="1"/>
          </p:cNvSpPr>
          <p:nvPr/>
        </p:nvSpPr>
        <p:spPr bwMode="auto">
          <a:xfrm>
            <a:off x="4337050" y="4446588"/>
            <a:ext cx="127000" cy="104775"/>
          </a:xfrm>
          <a:prstGeom prst="ellipse">
            <a:avLst/>
          </a:prstGeom>
          <a:solidFill>
            <a:srgbClr val="FFF600"/>
          </a:solidFill>
          <a:ln w="15875">
            <a:noFill/>
            <a:round/>
            <a:headEnd/>
            <a:tailEnd/>
          </a:ln>
        </p:spPr>
        <p:txBody>
          <a:bodyPr/>
          <a:lstStyle/>
          <a:p>
            <a:endParaRPr lang="it-IT"/>
          </a:p>
        </p:txBody>
      </p:sp>
      <p:sp>
        <p:nvSpPr>
          <p:cNvPr id="1760367" name="Oval 111"/>
          <p:cNvSpPr>
            <a:spLocks noChangeArrowheads="1"/>
          </p:cNvSpPr>
          <p:nvPr/>
        </p:nvSpPr>
        <p:spPr bwMode="auto">
          <a:xfrm>
            <a:off x="1539875" y="4929188"/>
            <a:ext cx="127000" cy="103187"/>
          </a:xfrm>
          <a:prstGeom prst="ellipse">
            <a:avLst/>
          </a:prstGeom>
          <a:solidFill>
            <a:srgbClr val="FF6600"/>
          </a:solidFill>
          <a:ln w="15875">
            <a:noFill/>
            <a:round/>
            <a:headEnd/>
            <a:tailEnd/>
          </a:ln>
        </p:spPr>
        <p:txBody>
          <a:bodyPr/>
          <a:lstStyle/>
          <a:p>
            <a:endParaRPr lang="it-IT"/>
          </a:p>
        </p:txBody>
      </p:sp>
      <p:sp>
        <p:nvSpPr>
          <p:cNvPr id="1760368" name="Oval 112"/>
          <p:cNvSpPr>
            <a:spLocks noChangeArrowheads="1"/>
          </p:cNvSpPr>
          <p:nvPr/>
        </p:nvSpPr>
        <p:spPr bwMode="auto">
          <a:xfrm>
            <a:off x="1712913" y="4900613"/>
            <a:ext cx="127000" cy="104775"/>
          </a:xfrm>
          <a:prstGeom prst="ellipse">
            <a:avLst/>
          </a:prstGeom>
          <a:solidFill>
            <a:srgbClr val="FF6600"/>
          </a:solidFill>
          <a:ln w="15875">
            <a:noFill/>
            <a:round/>
            <a:headEnd/>
            <a:tailEnd/>
          </a:ln>
        </p:spPr>
        <p:txBody>
          <a:bodyPr/>
          <a:lstStyle/>
          <a:p>
            <a:endParaRPr lang="it-IT"/>
          </a:p>
        </p:txBody>
      </p:sp>
      <p:sp>
        <p:nvSpPr>
          <p:cNvPr id="1760369" name="Oval 113"/>
          <p:cNvSpPr>
            <a:spLocks noChangeArrowheads="1"/>
          </p:cNvSpPr>
          <p:nvPr/>
        </p:nvSpPr>
        <p:spPr bwMode="auto">
          <a:xfrm>
            <a:off x="1892300" y="4689475"/>
            <a:ext cx="125413" cy="103188"/>
          </a:xfrm>
          <a:prstGeom prst="ellipse">
            <a:avLst/>
          </a:prstGeom>
          <a:solidFill>
            <a:srgbClr val="FF6600"/>
          </a:solidFill>
          <a:ln w="15875">
            <a:noFill/>
            <a:round/>
            <a:headEnd/>
            <a:tailEnd/>
          </a:ln>
        </p:spPr>
        <p:txBody>
          <a:bodyPr/>
          <a:lstStyle/>
          <a:p>
            <a:endParaRPr lang="it-IT"/>
          </a:p>
        </p:txBody>
      </p:sp>
      <p:sp>
        <p:nvSpPr>
          <p:cNvPr id="1760370" name="Oval 114"/>
          <p:cNvSpPr>
            <a:spLocks noChangeArrowheads="1"/>
          </p:cNvSpPr>
          <p:nvPr/>
        </p:nvSpPr>
        <p:spPr bwMode="auto">
          <a:xfrm>
            <a:off x="2255838" y="4564063"/>
            <a:ext cx="125412" cy="104775"/>
          </a:xfrm>
          <a:prstGeom prst="ellipse">
            <a:avLst/>
          </a:prstGeom>
          <a:solidFill>
            <a:srgbClr val="FF6600"/>
          </a:solidFill>
          <a:ln w="15875">
            <a:noFill/>
            <a:round/>
            <a:headEnd/>
            <a:tailEnd/>
          </a:ln>
        </p:spPr>
        <p:txBody>
          <a:bodyPr/>
          <a:lstStyle/>
          <a:p>
            <a:endParaRPr lang="it-IT"/>
          </a:p>
        </p:txBody>
      </p:sp>
      <p:sp>
        <p:nvSpPr>
          <p:cNvPr id="1760371" name="Oval 115"/>
          <p:cNvSpPr>
            <a:spLocks noChangeArrowheads="1"/>
          </p:cNvSpPr>
          <p:nvPr/>
        </p:nvSpPr>
        <p:spPr bwMode="auto">
          <a:xfrm>
            <a:off x="2954338" y="4476750"/>
            <a:ext cx="127000" cy="103188"/>
          </a:xfrm>
          <a:prstGeom prst="ellipse">
            <a:avLst/>
          </a:prstGeom>
          <a:solidFill>
            <a:srgbClr val="FF6600"/>
          </a:solidFill>
          <a:ln w="15875">
            <a:noFill/>
            <a:round/>
            <a:headEnd/>
            <a:tailEnd/>
          </a:ln>
        </p:spPr>
        <p:txBody>
          <a:bodyPr/>
          <a:lstStyle/>
          <a:p>
            <a:endParaRPr lang="it-IT"/>
          </a:p>
        </p:txBody>
      </p:sp>
      <p:sp>
        <p:nvSpPr>
          <p:cNvPr id="1760372" name="Oval 116"/>
          <p:cNvSpPr>
            <a:spLocks noChangeArrowheads="1"/>
          </p:cNvSpPr>
          <p:nvPr/>
        </p:nvSpPr>
        <p:spPr bwMode="auto">
          <a:xfrm>
            <a:off x="3652838" y="4395788"/>
            <a:ext cx="127000" cy="104775"/>
          </a:xfrm>
          <a:prstGeom prst="ellipse">
            <a:avLst/>
          </a:prstGeom>
          <a:solidFill>
            <a:srgbClr val="FF6600"/>
          </a:solidFill>
          <a:ln w="15875">
            <a:noFill/>
            <a:round/>
            <a:headEnd/>
            <a:tailEnd/>
          </a:ln>
        </p:spPr>
        <p:txBody>
          <a:bodyPr/>
          <a:lstStyle/>
          <a:p>
            <a:endParaRPr lang="it-IT"/>
          </a:p>
        </p:txBody>
      </p:sp>
      <p:sp>
        <p:nvSpPr>
          <p:cNvPr id="1760373" name="Oval 117"/>
          <p:cNvSpPr>
            <a:spLocks noChangeArrowheads="1"/>
          </p:cNvSpPr>
          <p:nvPr/>
        </p:nvSpPr>
        <p:spPr bwMode="auto">
          <a:xfrm>
            <a:off x="4337050" y="4446588"/>
            <a:ext cx="127000" cy="104775"/>
          </a:xfrm>
          <a:prstGeom prst="ellipse">
            <a:avLst/>
          </a:prstGeom>
          <a:solidFill>
            <a:srgbClr val="FF6600"/>
          </a:solidFill>
          <a:ln w="15875">
            <a:noFill/>
            <a:round/>
            <a:headEnd/>
            <a:tailEnd/>
          </a:ln>
        </p:spPr>
        <p:txBody>
          <a:bodyPr/>
          <a:lstStyle/>
          <a:p>
            <a:endParaRPr lang="it-IT"/>
          </a:p>
        </p:txBody>
      </p:sp>
      <p:sp>
        <p:nvSpPr>
          <p:cNvPr id="1760374" name="Oval 118"/>
          <p:cNvSpPr>
            <a:spLocks noChangeArrowheads="1"/>
          </p:cNvSpPr>
          <p:nvPr/>
        </p:nvSpPr>
        <p:spPr bwMode="auto">
          <a:xfrm>
            <a:off x="1539875" y="4948238"/>
            <a:ext cx="127000" cy="104775"/>
          </a:xfrm>
          <a:prstGeom prst="ellipse">
            <a:avLst/>
          </a:prstGeom>
          <a:solidFill>
            <a:srgbClr val="7FC86B"/>
          </a:solidFill>
          <a:ln w="15875">
            <a:noFill/>
            <a:round/>
            <a:headEnd/>
            <a:tailEnd/>
          </a:ln>
        </p:spPr>
        <p:txBody>
          <a:bodyPr/>
          <a:lstStyle/>
          <a:p>
            <a:endParaRPr lang="it-IT"/>
          </a:p>
        </p:txBody>
      </p:sp>
      <p:sp>
        <p:nvSpPr>
          <p:cNvPr id="1760375" name="Oval 119"/>
          <p:cNvSpPr>
            <a:spLocks noChangeArrowheads="1"/>
          </p:cNvSpPr>
          <p:nvPr/>
        </p:nvSpPr>
        <p:spPr bwMode="auto">
          <a:xfrm>
            <a:off x="1712913" y="4910138"/>
            <a:ext cx="127000" cy="103187"/>
          </a:xfrm>
          <a:prstGeom prst="ellipse">
            <a:avLst/>
          </a:prstGeom>
          <a:solidFill>
            <a:srgbClr val="7FC86B"/>
          </a:solidFill>
          <a:ln w="15875">
            <a:noFill/>
            <a:round/>
            <a:headEnd/>
            <a:tailEnd/>
          </a:ln>
        </p:spPr>
        <p:txBody>
          <a:bodyPr/>
          <a:lstStyle/>
          <a:p>
            <a:endParaRPr lang="it-IT"/>
          </a:p>
        </p:txBody>
      </p:sp>
      <p:sp>
        <p:nvSpPr>
          <p:cNvPr id="1760376" name="Oval 120"/>
          <p:cNvSpPr>
            <a:spLocks noChangeArrowheads="1"/>
          </p:cNvSpPr>
          <p:nvPr/>
        </p:nvSpPr>
        <p:spPr bwMode="auto">
          <a:xfrm>
            <a:off x="1892300" y="4838700"/>
            <a:ext cx="125413" cy="103188"/>
          </a:xfrm>
          <a:prstGeom prst="ellipse">
            <a:avLst/>
          </a:prstGeom>
          <a:solidFill>
            <a:srgbClr val="7FC86B"/>
          </a:solidFill>
          <a:ln w="15875">
            <a:noFill/>
            <a:round/>
            <a:headEnd/>
            <a:tailEnd/>
          </a:ln>
        </p:spPr>
        <p:txBody>
          <a:bodyPr/>
          <a:lstStyle/>
          <a:p>
            <a:endParaRPr lang="it-IT"/>
          </a:p>
        </p:txBody>
      </p:sp>
      <p:sp>
        <p:nvSpPr>
          <p:cNvPr id="1760377" name="Oval 121"/>
          <p:cNvSpPr>
            <a:spLocks noChangeArrowheads="1"/>
          </p:cNvSpPr>
          <p:nvPr/>
        </p:nvSpPr>
        <p:spPr bwMode="auto">
          <a:xfrm>
            <a:off x="2255838" y="4838700"/>
            <a:ext cx="125412" cy="103188"/>
          </a:xfrm>
          <a:prstGeom prst="ellipse">
            <a:avLst/>
          </a:prstGeom>
          <a:solidFill>
            <a:srgbClr val="7FC86B"/>
          </a:solidFill>
          <a:ln w="15875">
            <a:noFill/>
            <a:round/>
            <a:headEnd/>
            <a:tailEnd/>
          </a:ln>
        </p:spPr>
        <p:txBody>
          <a:bodyPr/>
          <a:lstStyle/>
          <a:p>
            <a:endParaRPr lang="it-IT"/>
          </a:p>
        </p:txBody>
      </p:sp>
      <p:sp>
        <p:nvSpPr>
          <p:cNvPr id="1760378" name="Oval 122"/>
          <p:cNvSpPr>
            <a:spLocks noChangeArrowheads="1"/>
          </p:cNvSpPr>
          <p:nvPr/>
        </p:nvSpPr>
        <p:spPr bwMode="auto">
          <a:xfrm>
            <a:off x="2954338" y="4749800"/>
            <a:ext cx="127000" cy="104775"/>
          </a:xfrm>
          <a:prstGeom prst="ellipse">
            <a:avLst/>
          </a:prstGeom>
          <a:solidFill>
            <a:srgbClr val="7FC86B"/>
          </a:solidFill>
          <a:ln w="15875">
            <a:noFill/>
            <a:round/>
            <a:headEnd/>
            <a:tailEnd/>
          </a:ln>
        </p:spPr>
        <p:txBody>
          <a:bodyPr/>
          <a:lstStyle/>
          <a:p>
            <a:endParaRPr lang="it-IT"/>
          </a:p>
        </p:txBody>
      </p:sp>
      <p:sp>
        <p:nvSpPr>
          <p:cNvPr id="1760379" name="Oval 123"/>
          <p:cNvSpPr>
            <a:spLocks noChangeArrowheads="1"/>
          </p:cNvSpPr>
          <p:nvPr/>
        </p:nvSpPr>
        <p:spPr bwMode="auto">
          <a:xfrm>
            <a:off x="3652838" y="4670425"/>
            <a:ext cx="127000" cy="103188"/>
          </a:xfrm>
          <a:prstGeom prst="ellipse">
            <a:avLst/>
          </a:prstGeom>
          <a:solidFill>
            <a:srgbClr val="7FC86B"/>
          </a:solidFill>
          <a:ln w="15875">
            <a:noFill/>
            <a:round/>
            <a:headEnd/>
            <a:tailEnd/>
          </a:ln>
        </p:spPr>
        <p:txBody>
          <a:bodyPr/>
          <a:lstStyle/>
          <a:p>
            <a:endParaRPr lang="it-IT"/>
          </a:p>
        </p:txBody>
      </p:sp>
      <p:sp>
        <p:nvSpPr>
          <p:cNvPr id="1760380" name="Oval 124"/>
          <p:cNvSpPr>
            <a:spLocks noChangeArrowheads="1"/>
          </p:cNvSpPr>
          <p:nvPr/>
        </p:nvSpPr>
        <p:spPr bwMode="auto">
          <a:xfrm>
            <a:off x="4337050" y="4589463"/>
            <a:ext cx="127000" cy="103187"/>
          </a:xfrm>
          <a:prstGeom prst="ellipse">
            <a:avLst/>
          </a:prstGeom>
          <a:solidFill>
            <a:srgbClr val="7FC86B"/>
          </a:solidFill>
          <a:ln w="15875">
            <a:noFill/>
            <a:round/>
            <a:headEnd/>
            <a:tailEnd/>
          </a:ln>
        </p:spPr>
        <p:txBody>
          <a:bodyPr/>
          <a:lstStyle/>
          <a:p>
            <a:endParaRPr lang="it-IT"/>
          </a:p>
        </p:txBody>
      </p:sp>
      <p:sp>
        <p:nvSpPr>
          <p:cNvPr id="1760381" name="Oval 125"/>
          <p:cNvSpPr>
            <a:spLocks noChangeArrowheads="1"/>
          </p:cNvSpPr>
          <p:nvPr/>
        </p:nvSpPr>
        <p:spPr bwMode="auto">
          <a:xfrm>
            <a:off x="1539875" y="4905375"/>
            <a:ext cx="127000" cy="104775"/>
          </a:xfrm>
          <a:prstGeom prst="ellipse">
            <a:avLst/>
          </a:prstGeom>
          <a:solidFill>
            <a:schemeClr val="hlink"/>
          </a:solidFill>
          <a:ln w="15875">
            <a:noFill/>
            <a:round/>
            <a:headEnd/>
            <a:tailEnd/>
          </a:ln>
        </p:spPr>
        <p:txBody>
          <a:bodyPr/>
          <a:lstStyle/>
          <a:p>
            <a:endParaRPr lang="it-IT"/>
          </a:p>
        </p:txBody>
      </p:sp>
      <p:sp>
        <p:nvSpPr>
          <p:cNvPr id="1760382" name="Oval 126"/>
          <p:cNvSpPr>
            <a:spLocks noChangeArrowheads="1"/>
          </p:cNvSpPr>
          <p:nvPr/>
        </p:nvSpPr>
        <p:spPr bwMode="auto">
          <a:xfrm>
            <a:off x="1712913" y="4751388"/>
            <a:ext cx="127000" cy="104775"/>
          </a:xfrm>
          <a:prstGeom prst="ellipse">
            <a:avLst/>
          </a:prstGeom>
          <a:solidFill>
            <a:schemeClr val="hlink"/>
          </a:solidFill>
          <a:ln w="15875">
            <a:noFill/>
            <a:round/>
            <a:headEnd/>
            <a:tailEnd/>
          </a:ln>
        </p:spPr>
        <p:txBody>
          <a:bodyPr/>
          <a:lstStyle/>
          <a:p>
            <a:endParaRPr lang="it-IT"/>
          </a:p>
        </p:txBody>
      </p:sp>
      <p:sp>
        <p:nvSpPr>
          <p:cNvPr id="1760383" name="Oval 127"/>
          <p:cNvSpPr>
            <a:spLocks noChangeArrowheads="1"/>
          </p:cNvSpPr>
          <p:nvPr/>
        </p:nvSpPr>
        <p:spPr bwMode="auto">
          <a:xfrm>
            <a:off x="1892300" y="4465638"/>
            <a:ext cx="125413" cy="106362"/>
          </a:xfrm>
          <a:prstGeom prst="ellipse">
            <a:avLst/>
          </a:prstGeom>
          <a:solidFill>
            <a:schemeClr val="hlink"/>
          </a:solidFill>
          <a:ln w="15875">
            <a:noFill/>
            <a:round/>
            <a:headEnd/>
            <a:tailEnd/>
          </a:ln>
        </p:spPr>
        <p:txBody>
          <a:bodyPr/>
          <a:lstStyle/>
          <a:p>
            <a:endParaRPr lang="it-IT"/>
          </a:p>
        </p:txBody>
      </p:sp>
      <p:sp>
        <p:nvSpPr>
          <p:cNvPr id="1760384" name="Oval 128"/>
          <p:cNvSpPr>
            <a:spLocks noChangeArrowheads="1"/>
          </p:cNvSpPr>
          <p:nvPr/>
        </p:nvSpPr>
        <p:spPr bwMode="auto">
          <a:xfrm>
            <a:off x="2255838" y="4148138"/>
            <a:ext cx="125412" cy="104775"/>
          </a:xfrm>
          <a:prstGeom prst="ellipse">
            <a:avLst/>
          </a:prstGeom>
          <a:solidFill>
            <a:schemeClr val="hlink"/>
          </a:solidFill>
          <a:ln w="15875">
            <a:noFill/>
            <a:round/>
            <a:headEnd/>
            <a:tailEnd/>
          </a:ln>
        </p:spPr>
        <p:txBody>
          <a:bodyPr/>
          <a:lstStyle/>
          <a:p>
            <a:endParaRPr lang="it-IT"/>
          </a:p>
        </p:txBody>
      </p:sp>
      <p:sp>
        <p:nvSpPr>
          <p:cNvPr id="1760385" name="Oval 129"/>
          <p:cNvSpPr>
            <a:spLocks noChangeArrowheads="1"/>
          </p:cNvSpPr>
          <p:nvPr/>
        </p:nvSpPr>
        <p:spPr bwMode="auto">
          <a:xfrm>
            <a:off x="2954338" y="3995738"/>
            <a:ext cx="127000" cy="103187"/>
          </a:xfrm>
          <a:prstGeom prst="ellipse">
            <a:avLst/>
          </a:prstGeom>
          <a:solidFill>
            <a:schemeClr val="hlink"/>
          </a:solidFill>
          <a:ln w="15875">
            <a:noFill/>
            <a:round/>
            <a:headEnd/>
            <a:tailEnd/>
          </a:ln>
        </p:spPr>
        <p:txBody>
          <a:bodyPr/>
          <a:lstStyle/>
          <a:p>
            <a:endParaRPr lang="it-IT"/>
          </a:p>
        </p:txBody>
      </p:sp>
      <p:sp>
        <p:nvSpPr>
          <p:cNvPr id="1760386" name="Oval 130"/>
          <p:cNvSpPr>
            <a:spLocks noChangeArrowheads="1"/>
          </p:cNvSpPr>
          <p:nvPr/>
        </p:nvSpPr>
        <p:spPr bwMode="auto">
          <a:xfrm>
            <a:off x="3652838" y="3916363"/>
            <a:ext cx="127000" cy="103187"/>
          </a:xfrm>
          <a:prstGeom prst="ellipse">
            <a:avLst/>
          </a:prstGeom>
          <a:solidFill>
            <a:schemeClr val="hlink"/>
          </a:solidFill>
          <a:ln w="15875">
            <a:noFill/>
            <a:round/>
            <a:headEnd/>
            <a:tailEnd/>
          </a:ln>
        </p:spPr>
        <p:txBody>
          <a:bodyPr/>
          <a:lstStyle/>
          <a:p>
            <a:endParaRPr lang="it-IT"/>
          </a:p>
        </p:txBody>
      </p:sp>
      <p:sp>
        <p:nvSpPr>
          <p:cNvPr id="1760387" name="Oval 131"/>
          <p:cNvSpPr>
            <a:spLocks noChangeArrowheads="1"/>
          </p:cNvSpPr>
          <p:nvPr/>
        </p:nvSpPr>
        <p:spPr bwMode="auto">
          <a:xfrm>
            <a:off x="4337050" y="3967163"/>
            <a:ext cx="127000" cy="103187"/>
          </a:xfrm>
          <a:prstGeom prst="ellipse">
            <a:avLst/>
          </a:prstGeom>
          <a:solidFill>
            <a:schemeClr val="hlink"/>
          </a:solidFill>
          <a:ln w="15875">
            <a:noFill/>
            <a:round/>
            <a:headEnd/>
            <a:tailEnd/>
          </a:ln>
        </p:spPr>
        <p:txBody>
          <a:bodyPr/>
          <a:lstStyle/>
          <a:p>
            <a:endParaRPr lang="it-IT"/>
          </a:p>
        </p:txBody>
      </p:sp>
      <p:sp>
        <p:nvSpPr>
          <p:cNvPr id="1760388" name="Line 132"/>
          <p:cNvSpPr>
            <a:spLocks noChangeShapeType="1"/>
          </p:cNvSpPr>
          <p:nvPr/>
        </p:nvSpPr>
        <p:spPr bwMode="auto">
          <a:xfrm>
            <a:off x="4938713" y="5251450"/>
            <a:ext cx="3116262" cy="1588"/>
          </a:xfrm>
          <a:prstGeom prst="line">
            <a:avLst/>
          </a:prstGeom>
          <a:noFill/>
          <a:ln w="12700">
            <a:solidFill>
              <a:schemeClr val="tx1"/>
            </a:solidFill>
            <a:round/>
            <a:headEnd/>
            <a:tailEnd/>
          </a:ln>
        </p:spPr>
        <p:txBody>
          <a:bodyPr/>
          <a:lstStyle/>
          <a:p>
            <a:endParaRPr lang="it-IT"/>
          </a:p>
        </p:txBody>
      </p:sp>
      <p:sp>
        <p:nvSpPr>
          <p:cNvPr id="1760389" name="Rectangle 133"/>
          <p:cNvSpPr>
            <a:spLocks noChangeArrowheads="1"/>
          </p:cNvSpPr>
          <p:nvPr/>
        </p:nvSpPr>
        <p:spPr bwMode="auto">
          <a:xfrm>
            <a:off x="8110538" y="5159375"/>
            <a:ext cx="127000" cy="182563"/>
          </a:xfrm>
          <a:prstGeom prst="rect">
            <a:avLst/>
          </a:prstGeom>
          <a:noFill/>
          <a:ln w="9525">
            <a:noFill/>
            <a:miter lim="800000"/>
            <a:headEnd/>
            <a:tailEnd/>
          </a:ln>
        </p:spPr>
        <p:txBody>
          <a:bodyPr wrap="none" lIns="0" tIns="0" rIns="0" bIns="0">
            <a:spAutoFit/>
          </a:bodyPr>
          <a:lstStyle/>
          <a:p>
            <a:pPr algn="l"/>
            <a:r>
              <a:rPr lang="en-US">
                <a:latin typeface="Times New Roman" pitchFamily="18" charset="0"/>
              </a:rPr>
              <a:t>-3</a:t>
            </a:r>
            <a:endParaRPr lang="en-US" sz="2400" b="0">
              <a:latin typeface="Times New Roman" pitchFamily="18" charset="0"/>
            </a:endParaRPr>
          </a:p>
        </p:txBody>
      </p:sp>
      <p:sp>
        <p:nvSpPr>
          <p:cNvPr id="1760390" name="Rectangle 134"/>
          <p:cNvSpPr>
            <a:spLocks noChangeArrowheads="1"/>
          </p:cNvSpPr>
          <p:nvPr/>
        </p:nvSpPr>
        <p:spPr bwMode="auto">
          <a:xfrm>
            <a:off x="8110538" y="4722813"/>
            <a:ext cx="127000" cy="182562"/>
          </a:xfrm>
          <a:prstGeom prst="rect">
            <a:avLst/>
          </a:prstGeom>
          <a:noFill/>
          <a:ln w="9525">
            <a:noFill/>
            <a:miter lim="800000"/>
            <a:headEnd/>
            <a:tailEnd/>
          </a:ln>
        </p:spPr>
        <p:txBody>
          <a:bodyPr wrap="none" lIns="0" tIns="0" rIns="0" bIns="0">
            <a:spAutoFit/>
          </a:bodyPr>
          <a:lstStyle/>
          <a:p>
            <a:pPr algn="l"/>
            <a:r>
              <a:rPr lang="en-US">
                <a:latin typeface="Times New Roman" pitchFamily="18" charset="0"/>
              </a:rPr>
              <a:t>-2</a:t>
            </a:r>
            <a:endParaRPr lang="en-US" sz="2400" b="0">
              <a:latin typeface="Times New Roman" pitchFamily="18" charset="0"/>
            </a:endParaRPr>
          </a:p>
        </p:txBody>
      </p:sp>
      <p:sp>
        <p:nvSpPr>
          <p:cNvPr id="1760391" name="Rectangle 135"/>
          <p:cNvSpPr>
            <a:spLocks noChangeArrowheads="1"/>
          </p:cNvSpPr>
          <p:nvPr/>
        </p:nvSpPr>
        <p:spPr bwMode="auto">
          <a:xfrm>
            <a:off x="8110538" y="4257675"/>
            <a:ext cx="127000" cy="182563"/>
          </a:xfrm>
          <a:prstGeom prst="rect">
            <a:avLst/>
          </a:prstGeom>
          <a:noFill/>
          <a:ln w="9525">
            <a:noFill/>
            <a:miter lim="800000"/>
            <a:headEnd/>
            <a:tailEnd/>
          </a:ln>
        </p:spPr>
        <p:txBody>
          <a:bodyPr wrap="none" lIns="0" tIns="0" rIns="0" bIns="0">
            <a:spAutoFit/>
          </a:bodyPr>
          <a:lstStyle/>
          <a:p>
            <a:pPr algn="l"/>
            <a:r>
              <a:rPr lang="en-US">
                <a:latin typeface="Times New Roman" pitchFamily="18" charset="0"/>
              </a:rPr>
              <a:t>-1</a:t>
            </a:r>
            <a:endParaRPr lang="en-US" sz="2400" b="0">
              <a:latin typeface="Times New Roman" pitchFamily="18" charset="0"/>
            </a:endParaRPr>
          </a:p>
        </p:txBody>
      </p:sp>
      <p:sp>
        <p:nvSpPr>
          <p:cNvPr id="1760392" name="Rectangle 136"/>
          <p:cNvSpPr>
            <a:spLocks noChangeArrowheads="1"/>
          </p:cNvSpPr>
          <p:nvPr/>
        </p:nvSpPr>
        <p:spPr bwMode="auto">
          <a:xfrm>
            <a:off x="8110538" y="3762375"/>
            <a:ext cx="76200" cy="182563"/>
          </a:xfrm>
          <a:prstGeom prst="rect">
            <a:avLst/>
          </a:prstGeom>
          <a:noFill/>
          <a:ln w="9525">
            <a:noFill/>
            <a:miter lim="800000"/>
            <a:headEnd/>
            <a:tailEnd/>
          </a:ln>
        </p:spPr>
        <p:txBody>
          <a:bodyPr wrap="none" lIns="0" tIns="0" rIns="0" bIns="0">
            <a:spAutoFit/>
          </a:bodyPr>
          <a:lstStyle/>
          <a:p>
            <a:pPr algn="l"/>
            <a:r>
              <a:rPr lang="en-US">
                <a:latin typeface="Times New Roman" pitchFamily="18" charset="0"/>
              </a:rPr>
              <a:t>0</a:t>
            </a:r>
            <a:endParaRPr lang="en-US" sz="2400" b="0">
              <a:latin typeface="Times New Roman" pitchFamily="18" charset="0"/>
            </a:endParaRPr>
          </a:p>
        </p:txBody>
      </p:sp>
      <p:sp>
        <p:nvSpPr>
          <p:cNvPr id="1760393" name="Line 137"/>
          <p:cNvSpPr>
            <a:spLocks noChangeShapeType="1"/>
          </p:cNvSpPr>
          <p:nvPr/>
        </p:nvSpPr>
        <p:spPr bwMode="auto">
          <a:xfrm flipV="1">
            <a:off x="7962900" y="3841750"/>
            <a:ext cx="1588" cy="1409700"/>
          </a:xfrm>
          <a:prstGeom prst="line">
            <a:avLst/>
          </a:prstGeom>
          <a:noFill/>
          <a:ln w="12700">
            <a:solidFill>
              <a:schemeClr val="bg1"/>
            </a:solidFill>
            <a:round/>
            <a:headEnd/>
            <a:tailEnd/>
          </a:ln>
        </p:spPr>
        <p:txBody>
          <a:bodyPr/>
          <a:lstStyle/>
          <a:p>
            <a:endParaRPr lang="it-IT"/>
          </a:p>
        </p:txBody>
      </p:sp>
      <p:sp>
        <p:nvSpPr>
          <p:cNvPr id="1760394" name="Line 138"/>
          <p:cNvSpPr>
            <a:spLocks noChangeShapeType="1"/>
          </p:cNvSpPr>
          <p:nvPr/>
        </p:nvSpPr>
        <p:spPr bwMode="auto">
          <a:xfrm>
            <a:off x="7967663" y="4800600"/>
            <a:ext cx="87312" cy="1588"/>
          </a:xfrm>
          <a:prstGeom prst="line">
            <a:avLst/>
          </a:prstGeom>
          <a:noFill/>
          <a:ln w="12700">
            <a:solidFill>
              <a:schemeClr val="bg1"/>
            </a:solidFill>
            <a:round/>
            <a:headEnd/>
            <a:tailEnd/>
          </a:ln>
        </p:spPr>
        <p:txBody>
          <a:bodyPr/>
          <a:lstStyle/>
          <a:p>
            <a:endParaRPr lang="it-IT"/>
          </a:p>
        </p:txBody>
      </p:sp>
      <p:sp>
        <p:nvSpPr>
          <p:cNvPr id="1760395" name="Line 139"/>
          <p:cNvSpPr>
            <a:spLocks noChangeShapeType="1"/>
          </p:cNvSpPr>
          <p:nvPr/>
        </p:nvSpPr>
        <p:spPr bwMode="auto">
          <a:xfrm flipH="1">
            <a:off x="7967663" y="4333875"/>
            <a:ext cx="87312" cy="1588"/>
          </a:xfrm>
          <a:prstGeom prst="line">
            <a:avLst/>
          </a:prstGeom>
          <a:noFill/>
          <a:ln w="12700">
            <a:solidFill>
              <a:schemeClr val="bg1"/>
            </a:solidFill>
            <a:round/>
            <a:headEnd/>
            <a:tailEnd/>
          </a:ln>
        </p:spPr>
        <p:txBody>
          <a:bodyPr/>
          <a:lstStyle/>
          <a:p>
            <a:endParaRPr lang="it-IT"/>
          </a:p>
        </p:txBody>
      </p:sp>
      <p:sp>
        <p:nvSpPr>
          <p:cNvPr id="1760396" name="Line 140"/>
          <p:cNvSpPr>
            <a:spLocks noChangeShapeType="1"/>
          </p:cNvSpPr>
          <p:nvPr/>
        </p:nvSpPr>
        <p:spPr bwMode="auto">
          <a:xfrm>
            <a:off x="7967663" y="3841750"/>
            <a:ext cx="87312" cy="1588"/>
          </a:xfrm>
          <a:prstGeom prst="line">
            <a:avLst/>
          </a:prstGeom>
          <a:noFill/>
          <a:ln w="12700">
            <a:solidFill>
              <a:schemeClr val="bg1"/>
            </a:solidFill>
            <a:round/>
            <a:headEnd/>
            <a:tailEnd/>
          </a:ln>
        </p:spPr>
        <p:txBody>
          <a:bodyPr/>
          <a:lstStyle/>
          <a:p>
            <a:endParaRPr lang="it-IT"/>
          </a:p>
        </p:txBody>
      </p:sp>
      <p:sp>
        <p:nvSpPr>
          <p:cNvPr id="1760397" name="Oval 141"/>
          <p:cNvSpPr>
            <a:spLocks noChangeArrowheads="1"/>
          </p:cNvSpPr>
          <p:nvPr/>
        </p:nvSpPr>
        <p:spPr bwMode="auto">
          <a:xfrm>
            <a:off x="5594350" y="4510088"/>
            <a:ext cx="127000" cy="104775"/>
          </a:xfrm>
          <a:prstGeom prst="ellipse">
            <a:avLst/>
          </a:prstGeom>
          <a:solidFill>
            <a:srgbClr val="FFF600"/>
          </a:solidFill>
          <a:ln w="15875">
            <a:noFill/>
            <a:round/>
            <a:headEnd/>
            <a:tailEnd/>
          </a:ln>
        </p:spPr>
        <p:txBody>
          <a:bodyPr/>
          <a:lstStyle/>
          <a:p>
            <a:endParaRPr lang="it-IT"/>
          </a:p>
        </p:txBody>
      </p:sp>
      <p:sp>
        <p:nvSpPr>
          <p:cNvPr id="1760398" name="Oval 142"/>
          <p:cNvSpPr>
            <a:spLocks noChangeArrowheads="1"/>
          </p:cNvSpPr>
          <p:nvPr/>
        </p:nvSpPr>
        <p:spPr bwMode="auto">
          <a:xfrm>
            <a:off x="4867275" y="3802063"/>
            <a:ext cx="125413" cy="103187"/>
          </a:xfrm>
          <a:prstGeom prst="ellipse">
            <a:avLst/>
          </a:prstGeom>
          <a:solidFill>
            <a:srgbClr val="FFF600"/>
          </a:solidFill>
          <a:ln w="12700">
            <a:noFill/>
            <a:round/>
            <a:headEnd/>
            <a:tailEnd/>
          </a:ln>
        </p:spPr>
        <p:txBody>
          <a:bodyPr/>
          <a:lstStyle/>
          <a:p>
            <a:endParaRPr lang="it-IT"/>
          </a:p>
        </p:txBody>
      </p:sp>
      <p:sp>
        <p:nvSpPr>
          <p:cNvPr id="1760399" name="Rectangle 143"/>
          <p:cNvSpPr>
            <a:spLocks noChangeArrowheads="1"/>
          </p:cNvSpPr>
          <p:nvPr/>
        </p:nvSpPr>
        <p:spPr bwMode="auto">
          <a:xfrm rot="-5400000">
            <a:off x="7679532" y="4447381"/>
            <a:ext cx="1430338" cy="212725"/>
          </a:xfrm>
          <a:prstGeom prst="rect">
            <a:avLst/>
          </a:prstGeom>
          <a:noFill/>
          <a:ln w="9525">
            <a:noFill/>
            <a:miter lim="800000"/>
            <a:headEnd/>
            <a:tailEnd/>
          </a:ln>
        </p:spPr>
        <p:txBody>
          <a:bodyPr lIns="0" tIns="0" rIns="0" bIns="0">
            <a:spAutoFit/>
          </a:bodyPr>
          <a:lstStyle/>
          <a:p>
            <a:r>
              <a:rPr lang="en-US" sz="1400">
                <a:latin typeface="Symbol" pitchFamily="18" charset="2"/>
              </a:rPr>
              <a:t>D</a:t>
            </a:r>
            <a:r>
              <a:rPr lang="en-US" sz="1400">
                <a:latin typeface="Times" pitchFamily="18" charset="0"/>
              </a:rPr>
              <a:t> HbA</a:t>
            </a:r>
            <a:r>
              <a:rPr lang="en-US" sz="1400" baseline="-25000">
                <a:latin typeface="Times" pitchFamily="18" charset="0"/>
              </a:rPr>
              <a:t>1c</a:t>
            </a:r>
            <a:r>
              <a:rPr lang="en-US" sz="1400">
                <a:latin typeface="Times" pitchFamily="18" charset="0"/>
              </a:rPr>
              <a:t> (%)</a:t>
            </a:r>
            <a:endParaRPr lang="en-US" sz="1400" b="0">
              <a:latin typeface="Times" pitchFamily="18" charset="0"/>
            </a:endParaRPr>
          </a:p>
        </p:txBody>
      </p:sp>
      <p:sp>
        <p:nvSpPr>
          <p:cNvPr id="1760400" name="Oval 144"/>
          <p:cNvSpPr>
            <a:spLocks noChangeArrowheads="1"/>
          </p:cNvSpPr>
          <p:nvPr/>
        </p:nvSpPr>
        <p:spPr bwMode="auto">
          <a:xfrm>
            <a:off x="6248400" y="4567238"/>
            <a:ext cx="127000" cy="104775"/>
          </a:xfrm>
          <a:prstGeom prst="ellipse">
            <a:avLst/>
          </a:prstGeom>
          <a:solidFill>
            <a:srgbClr val="FFF600"/>
          </a:solidFill>
          <a:ln w="15875">
            <a:noFill/>
            <a:round/>
            <a:headEnd/>
            <a:tailEnd/>
          </a:ln>
        </p:spPr>
        <p:txBody>
          <a:bodyPr/>
          <a:lstStyle/>
          <a:p>
            <a:endParaRPr lang="it-IT"/>
          </a:p>
        </p:txBody>
      </p:sp>
      <p:sp>
        <p:nvSpPr>
          <p:cNvPr id="1760401" name="Oval 145"/>
          <p:cNvSpPr>
            <a:spLocks noChangeArrowheads="1"/>
          </p:cNvSpPr>
          <p:nvPr/>
        </p:nvSpPr>
        <p:spPr bwMode="auto">
          <a:xfrm>
            <a:off x="6943725" y="4521200"/>
            <a:ext cx="127000" cy="104775"/>
          </a:xfrm>
          <a:prstGeom prst="ellipse">
            <a:avLst/>
          </a:prstGeom>
          <a:solidFill>
            <a:srgbClr val="FFF600"/>
          </a:solidFill>
          <a:ln w="15875">
            <a:noFill/>
            <a:round/>
            <a:headEnd/>
            <a:tailEnd/>
          </a:ln>
        </p:spPr>
        <p:txBody>
          <a:bodyPr/>
          <a:lstStyle/>
          <a:p>
            <a:endParaRPr lang="it-IT"/>
          </a:p>
        </p:txBody>
      </p:sp>
      <p:sp>
        <p:nvSpPr>
          <p:cNvPr id="1760402" name="Oval 146"/>
          <p:cNvSpPr>
            <a:spLocks noChangeArrowheads="1"/>
          </p:cNvSpPr>
          <p:nvPr/>
        </p:nvSpPr>
        <p:spPr bwMode="auto">
          <a:xfrm>
            <a:off x="7639050" y="4652963"/>
            <a:ext cx="125413" cy="103187"/>
          </a:xfrm>
          <a:prstGeom prst="ellipse">
            <a:avLst/>
          </a:prstGeom>
          <a:solidFill>
            <a:srgbClr val="FFF600"/>
          </a:solidFill>
          <a:ln w="15875">
            <a:noFill/>
            <a:round/>
            <a:headEnd/>
            <a:tailEnd/>
          </a:ln>
        </p:spPr>
        <p:txBody>
          <a:bodyPr/>
          <a:lstStyle/>
          <a:p>
            <a:endParaRPr lang="it-IT"/>
          </a:p>
        </p:txBody>
      </p:sp>
      <p:sp>
        <p:nvSpPr>
          <p:cNvPr id="1760403" name="Oval 147"/>
          <p:cNvSpPr>
            <a:spLocks noChangeArrowheads="1"/>
          </p:cNvSpPr>
          <p:nvPr/>
        </p:nvSpPr>
        <p:spPr bwMode="auto">
          <a:xfrm>
            <a:off x="4867275" y="3805238"/>
            <a:ext cx="125413" cy="103187"/>
          </a:xfrm>
          <a:prstGeom prst="ellipse">
            <a:avLst/>
          </a:prstGeom>
          <a:solidFill>
            <a:srgbClr val="FF6600"/>
          </a:solidFill>
          <a:ln w="15875">
            <a:noFill/>
            <a:round/>
            <a:headEnd/>
            <a:tailEnd/>
          </a:ln>
        </p:spPr>
        <p:txBody>
          <a:bodyPr/>
          <a:lstStyle/>
          <a:p>
            <a:endParaRPr lang="it-IT"/>
          </a:p>
        </p:txBody>
      </p:sp>
      <p:sp>
        <p:nvSpPr>
          <p:cNvPr id="1760404" name="Oval 148"/>
          <p:cNvSpPr>
            <a:spLocks noChangeArrowheads="1"/>
          </p:cNvSpPr>
          <p:nvPr/>
        </p:nvSpPr>
        <p:spPr bwMode="auto">
          <a:xfrm>
            <a:off x="5594350" y="4322763"/>
            <a:ext cx="127000" cy="104775"/>
          </a:xfrm>
          <a:prstGeom prst="ellipse">
            <a:avLst/>
          </a:prstGeom>
          <a:solidFill>
            <a:srgbClr val="FF6600"/>
          </a:solidFill>
          <a:ln w="15875">
            <a:noFill/>
            <a:round/>
            <a:headEnd/>
            <a:tailEnd/>
          </a:ln>
        </p:spPr>
        <p:txBody>
          <a:bodyPr/>
          <a:lstStyle/>
          <a:p>
            <a:endParaRPr lang="it-IT"/>
          </a:p>
        </p:txBody>
      </p:sp>
      <p:sp>
        <p:nvSpPr>
          <p:cNvPr id="1760405" name="Oval 149"/>
          <p:cNvSpPr>
            <a:spLocks noChangeArrowheads="1"/>
          </p:cNvSpPr>
          <p:nvPr/>
        </p:nvSpPr>
        <p:spPr bwMode="auto">
          <a:xfrm>
            <a:off x="6248400" y="4513263"/>
            <a:ext cx="127000" cy="103187"/>
          </a:xfrm>
          <a:prstGeom prst="ellipse">
            <a:avLst/>
          </a:prstGeom>
          <a:solidFill>
            <a:srgbClr val="FF6600"/>
          </a:solidFill>
          <a:ln w="15875">
            <a:noFill/>
            <a:round/>
            <a:headEnd/>
            <a:tailEnd/>
          </a:ln>
        </p:spPr>
        <p:txBody>
          <a:bodyPr/>
          <a:lstStyle/>
          <a:p>
            <a:endParaRPr lang="it-IT"/>
          </a:p>
        </p:txBody>
      </p:sp>
      <p:sp>
        <p:nvSpPr>
          <p:cNvPr id="1760406" name="Oval 150"/>
          <p:cNvSpPr>
            <a:spLocks noChangeArrowheads="1"/>
          </p:cNvSpPr>
          <p:nvPr/>
        </p:nvSpPr>
        <p:spPr bwMode="auto">
          <a:xfrm>
            <a:off x="6943725" y="4659313"/>
            <a:ext cx="127000" cy="104775"/>
          </a:xfrm>
          <a:prstGeom prst="ellipse">
            <a:avLst/>
          </a:prstGeom>
          <a:solidFill>
            <a:srgbClr val="FF6600"/>
          </a:solidFill>
          <a:ln w="15875">
            <a:noFill/>
            <a:round/>
            <a:headEnd/>
            <a:tailEnd/>
          </a:ln>
        </p:spPr>
        <p:txBody>
          <a:bodyPr/>
          <a:lstStyle/>
          <a:p>
            <a:endParaRPr lang="it-IT"/>
          </a:p>
        </p:txBody>
      </p:sp>
      <p:sp>
        <p:nvSpPr>
          <p:cNvPr id="1760407" name="Oval 151"/>
          <p:cNvSpPr>
            <a:spLocks noChangeArrowheads="1"/>
          </p:cNvSpPr>
          <p:nvPr/>
        </p:nvSpPr>
        <p:spPr bwMode="auto">
          <a:xfrm>
            <a:off x="7639050" y="4740275"/>
            <a:ext cx="125413" cy="103188"/>
          </a:xfrm>
          <a:prstGeom prst="ellipse">
            <a:avLst/>
          </a:prstGeom>
          <a:solidFill>
            <a:srgbClr val="FF6600"/>
          </a:solidFill>
          <a:ln w="15875">
            <a:noFill/>
            <a:round/>
            <a:headEnd/>
            <a:tailEnd/>
          </a:ln>
        </p:spPr>
        <p:txBody>
          <a:bodyPr/>
          <a:lstStyle/>
          <a:p>
            <a:endParaRPr lang="it-IT"/>
          </a:p>
        </p:txBody>
      </p:sp>
      <p:sp>
        <p:nvSpPr>
          <p:cNvPr id="1760408" name="Oval 152"/>
          <p:cNvSpPr>
            <a:spLocks noChangeArrowheads="1"/>
          </p:cNvSpPr>
          <p:nvPr/>
        </p:nvSpPr>
        <p:spPr bwMode="auto">
          <a:xfrm>
            <a:off x="4867275" y="3798888"/>
            <a:ext cx="125413" cy="103187"/>
          </a:xfrm>
          <a:prstGeom prst="ellipse">
            <a:avLst/>
          </a:prstGeom>
          <a:solidFill>
            <a:srgbClr val="7FC86B"/>
          </a:solidFill>
          <a:ln w="15875">
            <a:noFill/>
            <a:round/>
            <a:headEnd/>
            <a:tailEnd/>
          </a:ln>
        </p:spPr>
        <p:txBody>
          <a:bodyPr/>
          <a:lstStyle/>
          <a:p>
            <a:endParaRPr lang="it-IT"/>
          </a:p>
        </p:txBody>
      </p:sp>
      <p:sp>
        <p:nvSpPr>
          <p:cNvPr id="1760409" name="Oval 153"/>
          <p:cNvSpPr>
            <a:spLocks noChangeArrowheads="1"/>
          </p:cNvSpPr>
          <p:nvPr/>
        </p:nvSpPr>
        <p:spPr bwMode="auto">
          <a:xfrm>
            <a:off x="5594350" y="4827588"/>
            <a:ext cx="127000" cy="104775"/>
          </a:xfrm>
          <a:prstGeom prst="ellipse">
            <a:avLst/>
          </a:prstGeom>
          <a:solidFill>
            <a:srgbClr val="7FC86B"/>
          </a:solidFill>
          <a:ln w="15875">
            <a:noFill/>
            <a:round/>
            <a:headEnd/>
            <a:tailEnd/>
          </a:ln>
        </p:spPr>
        <p:txBody>
          <a:bodyPr/>
          <a:lstStyle/>
          <a:p>
            <a:endParaRPr lang="it-IT"/>
          </a:p>
        </p:txBody>
      </p:sp>
      <p:sp>
        <p:nvSpPr>
          <p:cNvPr id="1760410" name="Oval 154"/>
          <p:cNvSpPr>
            <a:spLocks noChangeArrowheads="1"/>
          </p:cNvSpPr>
          <p:nvPr/>
        </p:nvSpPr>
        <p:spPr bwMode="auto">
          <a:xfrm>
            <a:off x="6248400" y="5010150"/>
            <a:ext cx="127000" cy="106363"/>
          </a:xfrm>
          <a:prstGeom prst="ellipse">
            <a:avLst/>
          </a:prstGeom>
          <a:solidFill>
            <a:srgbClr val="7FC86B"/>
          </a:solidFill>
          <a:ln w="15875">
            <a:noFill/>
            <a:round/>
            <a:headEnd/>
            <a:tailEnd/>
          </a:ln>
        </p:spPr>
        <p:txBody>
          <a:bodyPr/>
          <a:lstStyle/>
          <a:p>
            <a:endParaRPr lang="it-IT"/>
          </a:p>
        </p:txBody>
      </p:sp>
      <p:sp>
        <p:nvSpPr>
          <p:cNvPr id="1760411" name="Oval 155"/>
          <p:cNvSpPr>
            <a:spLocks noChangeArrowheads="1"/>
          </p:cNvSpPr>
          <p:nvPr/>
        </p:nvSpPr>
        <p:spPr bwMode="auto">
          <a:xfrm>
            <a:off x="6945313" y="4792663"/>
            <a:ext cx="127000" cy="104775"/>
          </a:xfrm>
          <a:prstGeom prst="ellipse">
            <a:avLst/>
          </a:prstGeom>
          <a:solidFill>
            <a:srgbClr val="7FC86B"/>
          </a:solidFill>
          <a:ln w="15875">
            <a:noFill/>
            <a:round/>
            <a:headEnd/>
            <a:tailEnd/>
          </a:ln>
        </p:spPr>
        <p:txBody>
          <a:bodyPr/>
          <a:lstStyle/>
          <a:p>
            <a:endParaRPr lang="it-IT"/>
          </a:p>
        </p:txBody>
      </p:sp>
      <p:sp>
        <p:nvSpPr>
          <p:cNvPr id="1760412" name="Oval 156"/>
          <p:cNvSpPr>
            <a:spLocks noChangeArrowheads="1"/>
          </p:cNvSpPr>
          <p:nvPr/>
        </p:nvSpPr>
        <p:spPr bwMode="auto">
          <a:xfrm>
            <a:off x="7639050" y="4806950"/>
            <a:ext cx="125413" cy="104775"/>
          </a:xfrm>
          <a:prstGeom prst="ellipse">
            <a:avLst/>
          </a:prstGeom>
          <a:solidFill>
            <a:srgbClr val="7FC86B"/>
          </a:solidFill>
          <a:ln w="15875">
            <a:noFill/>
            <a:round/>
            <a:headEnd/>
            <a:tailEnd/>
          </a:ln>
        </p:spPr>
        <p:txBody>
          <a:bodyPr/>
          <a:lstStyle/>
          <a:p>
            <a:endParaRPr lang="it-IT"/>
          </a:p>
        </p:txBody>
      </p:sp>
      <p:sp>
        <p:nvSpPr>
          <p:cNvPr id="1760413" name="Oval 157"/>
          <p:cNvSpPr>
            <a:spLocks noChangeArrowheads="1"/>
          </p:cNvSpPr>
          <p:nvPr/>
        </p:nvSpPr>
        <p:spPr bwMode="auto">
          <a:xfrm>
            <a:off x="4867275" y="3794125"/>
            <a:ext cx="125413" cy="104775"/>
          </a:xfrm>
          <a:prstGeom prst="ellipse">
            <a:avLst/>
          </a:prstGeom>
          <a:solidFill>
            <a:schemeClr val="hlink"/>
          </a:solidFill>
          <a:ln w="15875">
            <a:noFill/>
            <a:round/>
            <a:headEnd/>
            <a:tailEnd/>
          </a:ln>
        </p:spPr>
        <p:txBody>
          <a:bodyPr/>
          <a:lstStyle/>
          <a:p>
            <a:endParaRPr lang="it-IT"/>
          </a:p>
        </p:txBody>
      </p:sp>
      <p:sp>
        <p:nvSpPr>
          <p:cNvPr id="1760414" name="Oval 158"/>
          <p:cNvSpPr>
            <a:spLocks noChangeArrowheads="1"/>
          </p:cNvSpPr>
          <p:nvPr/>
        </p:nvSpPr>
        <p:spPr bwMode="auto">
          <a:xfrm>
            <a:off x="5594350" y="4589463"/>
            <a:ext cx="127000" cy="103187"/>
          </a:xfrm>
          <a:prstGeom prst="ellipse">
            <a:avLst/>
          </a:prstGeom>
          <a:solidFill>
            <a:schemeClr val="hlink"/>
          </a:solidFill>
          <a:ln w="15875">
            <a:noFill/>
            <a:round/>
            <a:headEnd/>
            <a:tailEnd/>
          </a:ln>
        </p:spPr>
        <p:txBody>
          <a:bodyPr/>
          <a:lstStyle/>
          <a:p>
            <a:endParaRPr lang="it-IT"/>
          </a:p>
        </p:txBody>
      </p:sp>
      <p:sp>
        <p:nvSpPr>
          <p:cNvPr id="1760415" name="Oval 159"/>
          <p:cNvSpPr>
            <a:spLocks noChangeArrowheads="1"/>
          </p:cNvSpPr>
          <p:nvPr/>
        </p:nvSpPr>
        <p:spPr bwMode="auto">
          <a:xfrm>
            <a:off x="6248400" y="4919663"/>
            <a:ext cx="127000" cy="104775"/>
          </a:xfrm>
          <a:prstGeom prst="ellipse">
            <a:avLst/>
          </a:prstGeom>
          <a:solidFill>
            <a:schemeClr val="hlink"/>
          </a:solidFill>
          <a:ln w="15875">
            <a:noFill/>
            <a:round/>
            <a:headEnd/>
            <a:tailEnd/>
          </a:ln>
        </p:spPr>
        <p:txBody>
          <a:bodyPr/>
          <a:lstStyle/>
          <a:p>
            <a:endParaRPr lang="it-IT"/>
          </a:p>
        </p:txBody>
      </p:sp>
      <p:sp>
        <p:nvSpPr>
          <p:cNvPr id="1760416" name="Oval 160"/>
          <p:cNvSpPr>
            <a:spLocks noChangeArrowheads="1"/>
          </p:cNvSpPr>
          <p:nvPr/>
        </p:nvSpPr>
        <p:spPr bwMode="auto">
          <a:xfrm>
            <a:off x="6943725" y="5030788"/>
            <a:ext cx="127000" cy="104775"/>
          </a:xfrm>
          <a:prstGeom prst="ellipse">
            <a:avLst/>
          </a:prstGeom>
          <a:solidFill>
            <a:schemeClr val="hlink"/>
          </a:solidFill>
          <a:ln w="15875">
            <a:noFill/>
            <a:round/>
            <a:headEnd/>
            <a:tailEnd/>
          </a:ln>
        </p:spPr>
        <p:txBody>
          <a:bodyPr/>
          <a:lstStyle/>
          <a:p>
            <a:endParaRPr lang="it-IT"/>
          </a:p>
        </p:txBody>
      </p:sp>
      <p:sp>
        <p:nvSpPr>
          <p:cNvPr id="1760417" name="Oval 161"/>
          <p:cNvSpPr>
            <a:spLocks noChangeArrowheads="1"/>
          </p:cNvSpPr>
          <p:nvPr/>
        </p:nvSpPr>
        <p:spPr bwMode="auto">
          <a:xfrm>
            <a:off x="7639050" y="4994275"/>
            <a:ext cx="125413" cy="104775"/>
          </a:xfrm>
          <a:prstGeom prst="ellipse">
            <a:avLst/>
          </a:prstGeom>
          <a:solidFill>
            <a:schemeClr val="hlink"/>
          </a:solidFill>
          <a:ln w="15875">
            <a:noFill/>
            <a:round/>
            <a:headEnd/>
            <a:tailEnd/>
          </a:ln>
        </p:spPr>
        <p:txBody>
          <a:bodyPr/>
          <a:lstStyle/>
          <a:p>
            <a:endParaRPr lang="it-IT"/>
          </a:p>
        </p:txBody>
      </p:sp>
      <p:sp>
        <p:nvSpPr>
          <p:cNvPr id="1760418" name="Line 162"/>
          <p:cNvSpPr>
            <a:spLocks noChangeShapeType="1"/>
          </p:cNvSpPr>
          <p:nvPr/>
        </p:nvSpPr>
        <p:spPr bwMode="auto">
          <a:xfrm>
            <a:off x="1604963" y="5248275"/>
            <a:ext cx="0" cy="74613"/>
          </a:xfrm>
          <a:prstGeom prst="line">
            <a:avLst/>
          </a:prstGeom>
          <a:noFill/>
          <a:ln w="12700">
            <a:solidFill>
              <a:schemeClr val="tx1"/>
            </a:solidFill>
            <a:round/>
            <a:headEnd/>
            <a:tailEnd/>
          </a:ln>
          <a:effectLst/>
        </p:spPr>
        <p:txBody>
          <a:bodyPr wrap="none" anchor="ctr"/>
          <a:lstStyle/>
          <a:p>
            <a:endParaRPr lang="it-IT"/>
          </a:p>
        </p:txBody>
      </p:sp>
      <p:sp>
        <p:nvSpPr>
          <p:cNvPr id="1760419" name="Rectangle 163"/>
          <p:cNvSpPr>
            <a:spLocks noChangeArrowheads="1"/>
          </p:cNvSpPr>
          <p:nvPr/>
        </p:nvSpPr>
        <p:spPr bwMode="auto">
          <a:xfrm>
            <a:off x="1566863" y="5340350"/>
            <a:ext cx="76200" cy="182563"/>
          </a:xfrm>
          <a:prstGeom prst="rect">
            <a:avLst/>
          </a:prstGeom>
          <a:noFill/>
          <a:ln w="9525">
            <a:noFill/>
            <a:miter lim="800000"/>
            <a:headEnd/>
            <a:tailEnd/>
          </a:ln>
        </p:spPr>
        <p:txBody>
          <a:bodyPr wrap="none" lIns="0" tIns="0" rIns="0" bIns="0">
            <a:spAutoFit/>
          </a:bodyPr>
          <a:lstStyle/>
          <a:p>
            <a:r>
              <a:rPr lang="en-US">
                <a:latin typeface="Times New Roman" pitchFamily="18" charset="0"/>
              </a:rPr>
              <a:t>0</a:t>
            </a:r>
            <a:endParaRPr lang="en-US" sz="2400" b="0">
              <a:latin typeface="Times New Roman" pitchFamily="18" charset="0"/>
            </a:endParaRPr>
          </a:p>
        </p:txBody>
      </p:sp>
      <p:sp>
        <p:nvSpPr>
          <p:cNvPr id="1760420" name="Line 164"/>
          <p:cNvSpPr>
            <a:spLocks noChangeShapeType="1"/>
          </p:cNvSpPr>
          <p:nvPr/>
        </p:nvSpPr>
        <p:spPr bwMode="auto">
          <a:xfrm>
            <a:off x="2317750" y="5248275"/>
            <a:ext cx="0" cy="74613"/>
          </a:xfrm>
          <a:prstGeom prst="line">
            <a:avLst/>
          </a:prstGeom>
          <a:noFill/>
          <a:ln w="12700">
            <a:solidFill>
              <a:schemeClr val="tx1"/>
            </a:solidFill>
            <a:round/>
            <a:headEnd/>
            <a:tailEnd/>
          </a:ln>
          <a:effectLst/>
        </p:spPr>
        <p:txBody>
          <a:bodyPr wrap="none" anchor="ctr"/>
          <a:lstStyle/>
          <a:p>
            <a:endParaRPr lang="it-IT"/>
          </a:p>
        </p:txBody>
      </p:sp>
      <p:sp>
        <p:nvSpPr>
          <p:cNvPr id="1760421" name="Rectangle 165"/>
          <p:cNvSpPr>
            <a:spLocks noChangeArrowheads="1"/>
          </p:cNvSpPr>
          <p:nvPr/>
        </p:nvSpPr>
        <p:spPr bwMode="auto">
          <a:xfrm>
            <a:off x="2279650" y="5340350"/>
            <a:ext cx="76200" cy="182563"/>
          </a:xfrm>
          <a:prstGeom prst="rect">
            <a:avLst/>
          </a:prstGeom>
          <a:noFill/>
          <a:ln w="9525">
            <a:noFill/>
            <a:miter lim="800000"/>
            <a:headEnd/>
            <a:tailEnd/>
          </a:ln>
        </p:spPr>
        <p:txBody>
          <a:bodyPr wrap="none" lIns="0" tIns="0" rIns="0" bIns="0">
            <a:spAutoFit/>
          </a:bodyPr>
          <a:lstStyle/>
          <a:p>
            <a:r>
              <a:rPr lang="en-US">
                <a:latin typeface="Times New Roman" pitchFamily="18" charset="0"/>
              </a:rPr>
              <a:t>3</a:t>
            </a:r>
            <a:endParaRPr lang="en-US" sz="2400" b="0">
              <a:latin typeface="Times New Roman" pitchFamily="18" charset="0"/>
            </a:endParaRPr>
          </a:p>
        </p:txBody>
      </p:sp>
      <p:sp>
        <p:nvSpPr>
          <p:cNvPr id="1760422" name="Line 166"/>
          <p:cNvSpPr>
            <a:spLocks noChangeShapeType="1"/>
          </p:cNvSpPr>
          <p:nvPr/>
        </p:nvSpPr>
        <p:spPr bwMode="auto">
          <a:xfrm>
            <a:off x="3017838" y="5248275"/>
            <a:ext cx="0" cy="74613"/>
          </a:xfrm>
          <a:prstGeom prst="line">
            <a:avLst/>
          </a:prstGeom>
          <a:noFill/>
          <a:ln w="12700">
            <a:solidFill>
              <a:schemeClr val="tx1"/>
            </a:solidFill>
            <a:round/>
            <a:headEnd/>
            <a:tailEnd/>
          </a:ln>
          <a:effectLst/>
        </p:spPr>
        <p:txBody>
          <a:bodyPr wrap="none" anchor="ctr"/>
          <a:lstStyle/>
          <a:p>
            <a:endParaRPr lang="it-IT"/>
          </a:p>
        </p:txBody>
      </p:sp>
      <p:sp>
        <p:nvSpPr>
          <p:cNvPr id="1760423" name="Rectangle 167"/>
          <p:cNvSpPr>
            <a:spLocks noChangeArrowheads="1"/>
          </p:cNvSpPr>
          <p:nvPr/>
        </p:nvSpPr>
        <p:spPr bwMode="auto">
          <a:xfrm>
            <a:off x="2979738" y="5340350"/>
            <a:ext cx="76200" cy="182563"/>
          </a:xfrm>
          <a:prstGeom prst="rect">
            <a:avLst/>
          </a:prstGeom>
          <a:noFill/>
          <a:ln w="9525">
            <a:noFill/>
            <a:miter lim="800000"/>
            <a:headEnd/>
            <a:tailEnd/>
          </a:ln>
        </p:spPr>
        <p:txBody>
          <a:bodyPr wrap="none" lIns="0" tIns="0" rIns="0" bIns="0">
            <a:spAutoFit/>
          </a:bodyPr>
          <a:lstStyle/>
          <a:p>
            <a:r>
              <a:rPr lang="en-US">
                <a:latin typeface="Times New Roman" pitchFamily="18" charset="0"/>
              </a:rPr>
              <a:t>6</a:t>
            </a:r>
            <a:endParaRPr lang="en-US" sz="2400" b="0">
              <a:latin typeface="Times New Roman" pitchFamily="18" charset="0"/>
            </a:endParaRPr>
          </a:p>
        </p:txBody>
      </p:sp>
      <p:sp>
        <p:nvSpPr>
          <p:cNvPr id="1760424" name="Line 168"/>
          <p:cNvSpPr>
            <a:spLocks noChangeShapeType="1"/>
          </p:cNvSpPr>
          <p:nvPr/>
        </p:nvSpPr>
        <p:spPr bwMode="auto">
          <a:xfrm>
            <a:off x="3714750" y="5248275"/>
            <a:ext cx="0" cy="74613"/>
          </a:xfrm>
          <a:prstGeom prst="line">
            <a:avLst/>
          </a:prstGeom>
          <a:noFill/>
          <a:ln w="12700">
            <a:solidFill>
              <a:schemeClr val="tx1"/>
            </a:solidFill>
            <a:round/>
            <a:headEnd/>
            <a:tailEnd/>
          </a:ln>
          <a:effectLst/>
        </p:spPr>
        <p:txBody>
          <a:bodyPr wrap="none" anchor="ctr"/>
          <a:lstStyle/>
          <a:p>
            <a:endParaRPr lang="it-IT"/>
          </a:p>
        </p:txBody>
      </p:sp>
      <p:sp>
        <p:nvSpPr>
          <p:cNvPr id="1760425" name="Rectangle 169"/>
          <p:cNvSpPr>
            <a:spLocks noChangeArrowheads="1"/>
          </p:cNvSpPr>
          <p:nvPr/>
        </p:nvSpPr>
        <p:spPr bwMode="auto">
          <a:xfrm>
            <a:off x="3676650" y="5340350"/>
            <a:ext cx="76200" cy="182563"/>
          </a:xfrm>
          <a:prstGeom prst="rect">
            <a:avLst/>
          </a:prstGeom>
          <a:noFill/>
          <a:ln w="9525">
            <a:noFill/>
            <a:miter lim="800000"/>
            <a:headEnd/>
            <a:tailEnd/>
          </a:ln>
        </p:spPr>
        <p:txBody>
          <a:bodyPr wrap="none" lIns="0" tIns="0" rIns="0" bIns="0">
            <a:spAutoFit/>
          </a:bodyPr>
          <a:lstStyle/>
          <a:p>
            <a:r>
              <a:rPr lang="en-US" dirty="0">
                <a:latin typeface="Times New Roman" pitchFamily="18" charset="0"/>
              </a:rPr>
              <a:t>9</a:t>
            </a:r>
            <a:endParaRPr lang="en-US" sz="2400" b="0" dirty="0">
              <a:latin typeface="Times New Roman" pitchFamily="18" charset="0"/>
            </a:endParaRPr>
          </a:p>
        </p:txBody>
      </p:sp>
      <p:sp>
        <p:nvSpPr>
          <p:cNvPr id="1760426" name="Line 170"/>
          <p:cNvSpPr>
            <a:spLocks noChangeShapeType="1"/>
          </p:cNvSpPr>
          <p:nvPr/>
        </p:nvSpPr>
        <p:spPr bwMode="auto">
          <a:xfrm>
            <a:off x="4398963" y="5248275"/>
            <a:ext cx="0" cy="74613"/>
          </a:xfrm>
          <a:prstGeom prst="line">
            <a:avLst/>
          </a:prstGeom>
          <a:noFill/>
          <a:ln w="12700">
            <a:solidFill>
              <a:schemeClr val="tx1"/>
            </a:solidFill>
            <a:round/>
            <a:headEnd/>
            <a:tailEnd/>
          </a:ln>
          <a:effectLst/>
        </p:spPr>
        <p:txBody>
          <a:bodyPr wrap="none" anchor="ctr"/>
          <a:lstStyle/>
          <a:p>
            <a:endParaRPr lang="it-IT"/>
          </a:p>
        </p:txBody>
      </p:sp>
      <p:sp>
        <p:nvSpPr>
          <p:cNvPr id="1760427" name="Rectangle 171"/>
          <p:cNvSpPr>
            <a:spLocks noChangeArrowheads="1"/>
          </p:cNvSpPr>
          <p:nvPr/>
        </p:nvSpPr>
        <p:spPr bwMode="auto">
          <a:xfrm>
            <a:off x="4322763" y="5340350"/>
            <a:ext cx="152400" cy="182563"/>
          </a:xfrm>
          <a:prstGeom prst="rect">
            <a:avLst/>
          </a:prstGeom>
          <a:noFill/>
          <a:ln w="9525">
            <a:noFill/>
            <a:miter lim="800000"/>
            <a:headEnd/>
            <a:tailEnd/>
          </a:ln>
        </p:spPr>
        <p:txBody>
          <a:bodyPr wrap="none" lIns="0" tIns="0" rIns="0" bIns="0">
            <a:spAutoFit/>
          </a:bodyPr>
          <a:lstStyle/>
          <a:p>
            <a:r>
              <a:rPr lang="en-US">
                <a:latin typeface="Times New Roman" pitchFamily="18" charset="0"/>
              </a:rPr>
              <a:t>12</a:t>
            </a:r>
            <a:endParaRPr lang="en-US" sz="2400" b="0">
              <a:latin typeface="Times New Roman" pitchFamily="18" charset="0"/>
            </a:endParaRPr>
          </a:p>
        </p:txBody>
      </p:sp>
      <p:sp>
        <p:nvSpPr>
          <p:cNvPr id="1760428" name="Line 172"/>
          <p:cNvSpPr>
            <a:spLocks noChangeShapeType="1"/>
          </p:cNvSpPr>
          <p:nvPr/>
        </p:nvSpPr>
        <p:spPr bwMode="auto">
          <a:xfrm>
            <a:off x="4929188" y="5248275"/>
            <a:ext cx="0" cy="74613"/>
          </a:xfrm>
          <a:prstGeom prst="line">
            <a:avLst/>
          </a:prstGeom>
          <a:noFill/>
          <a:ln w="12700">
            <a:solidFill>
              <a:schemeClr val="tx1"/>
            </a:solidFill>
            <a:round/>
            <a:headEnd/>
            <a:tailEnd/>
          </a:ln>
          <a:effectLst/>
        </p:spPr>
        <p:txBody>
          <a:bodyPr wrap="none" anchor="ctr"/>
          <a:lstStyle/>
          <a:p>
            <a:endParaRPr lang="it-IT"/>
          </a:p>
        </p:txBody>
      </p:sp>
      <p:sp>
        <p:nvSpPr>
          <p:cNvPr id="1760429" name="Rectangle 173"/>
          <p:cNvSpPr>
            <a:spLocks noChangeArrowheads="1"/>
          </p:cNvSpPr>
          <p:nvPr/>
        </p:nvSpPr>
        <p:spPr bwMode="auto">
          <a:xfrm>
            <a:off x="4891088" y="5340350"/>
            <a:ext cx="76200" cy="182563"/>
          </a:xfrm>
          <a:prstGeom prst="rect">
            <a:avLst/>
          </a:prstGeom>
          <a:noFill/>
          <a:ln w="9525">
            <a:noFill/>
            <a:miter lim="800000"/>
            <a:headEnd/>
            <a:tailEnd/>
          </a:ln>
        </p:spPr>
        <p:txBody>
          <a:bodyPr wrap="none" lIns="0" tIns="0" rIns="0" bIns="0">
            <a:spAutoFit/>
          </a:bodyPr>
          <a:lstStyle/>
          <a:p>
            <a:r>
              <a:rPr lang="en-US">
                <a:latin typeface="Times New Roman" pitchFamily="18" charset="0"/>
              </a:rPr>
              <a:t>0</a:t>
            </a:r>
            <a:endParaRPr lang="en-US" sz="2400" b="0">
              <a:latin typeface="Times New Roman" pitchFamily="18" charset="0"/>
            </a:endParaRPr>
          </a:p>
        </p:txBody>
      </p:sp>
      <p:sp>
        <p:nvSpPr>
          <p:cNvPr id="1760430" name="Line 174"/>
          <p:cNvSpPr>
            <a:spLocks noChangeShapeType="1"/>
          </p:cNvSpPr>
          <p:nvPr/>
        </p:nvSpPr>
        <p:spPr bwMode="auto">
          <a:xfrm>
            <a:off x="5657850" y="5248275"/>
            <a:ext cx="0" cy="74613"/>
          </a:xfrm>
          <a:prstGeom prst="line">
            <a:avLst/>
          </a:prstGeom>
          <a:noFill/>
          <a:ln w="12700">
            <a:solidFill>
              <a:schemeClr val="tx1"/>
            </a:solidFill>
            <a:round/>
            <a:headEnd/>
            <a:tailEnd/>
          </a:ln>
          <a:effectLst/>
        </p:spPr>
        <p:txBody>
          <a:bodyPr wrap="none" anchor="ctr"/>
          <a:lstStyle/>
          <a:p>
            <a:endParaRPr lang="it-IT"/>
          </a:p>
        </p:txBody>
      </p:sp>
      <p:sp>
        <p:nvSpPr>
          <p:cNvPr id="1760431" name="Rectangle 175"/>
          <p:cNvSpPr>
            <a:spLocks noChangeArrowheads="1"/>
          </p:cNvSpPr>
          <p:nvPr/>
        </p:nvSpPr>
        <p:spPr bwMode="auto">
          <a:xfrm>
            <a:off x="5619750" y="5340350"/>
            <a:ext cx="76200" cy="182563"/>
          </a:xfrm>
          <a:prstGeom prst="rect">
            <a:avLst/>
          </a:prstGeom>
          <a:noFill/>
          <a:ln w="9525">
            <a:noFill/>
            <a:miter lim="800000"/>
            <a:headEnd/>
            <a:tailEnd/>
          </a:ln>
        </p:spPr>
        <p:txBody>
          <a:bodyPr wrap="none" lIns="0" tIns="0" rIns="0" bIns="0">
            <a:spAutoFit/>
          </a:bodyPr>
          <a:lstStyle/>
          <a:p>
            <a:r>
              <a:rPr lang="en-US" dirty="0">
                <a:latin typeface="Times New Roman" pitchFamily="18" charset="0"/>
              </a:rPr>
              <a:t>3</a:t>
            </a:r>
            <a:endParaRPr lang="en-US" sz="2400" b="0" dirty="0">
              <a:latin typeface="Times New Roman" pitchFamily="18" charset="0"/>
            </a:endParaRPr>
          </a:p>
        </p:txBody>
      </p:sp>
      <p:sp>
        <p:nvSpPr>
          <p:cNvPr id="1760432" name="Line 176"/>
          <p:cNvSpPr>
            <a:spLocks noChangeShapeType="1"/>
          </p:cNvSpPr>
          <p:nvPr/>
        </p:nvSpPr>
        <p:spPr bwMode="auto">
          <a:xfrm>
            <a:off x="6313488" y="5248275"/>
            <a:ext cx="0" cy="74613"/>
          </a:xfrm>
          <a:prstGeom prst="line">
            <a:avLst/>
          </a:prstGeom>
          <a:noFill/>
          <a:ln w="12700">
            <a:solidFill>
              <a:schemeClr val="tx1"/>
            </a:solidFill>
            <a:round/>
            <a:headEnd/>
            <a:tailEnd/>
          </a:ln>
          <a:effectLst/>
        </p:spPr>
        <p:txBody>
          <a:bodyPr wrap="none" anchor="ctr"/>
          <a:lstStyle/>
          <a:p>
            <a:endParaRPr lang="it-IT"/>
          </a:p>
        </p:txBody>
      </p:sp>
      <p:sp>
        <p:nvSpPr>
          <p:cNvPr id="1760433" name="Rectangle 177"/>
          <p:cNvSpPr>
            <a:spLocks noChangeArrowheads="1"/>
          </p:cNvSpPr>
          <p:nvPr/>
        </p:nvSpPr>
        <p:spPr bwMode="auto">
          <a:xfrm>
            <a:off x="6273800" y="5340350"/>
            <a:ext cx="76200" cy="182563"/>
          </a:xfrm>
          <a:prstGeom prst="rect">
            <a:avLst/>
          </a:prstGeom>
          <a:noFill/>
          <a:ln w="9525">
            <a:noFill/>
            <a:miter lim="800000"/>
            <a:headEnd/>
            <a:tailEnd/>
          </a:ln>
        </p:spPr>
        <p:txBody>
          <a:bodyPr wrap="none" lIns="0" tIns="0" rIns="0" bIns="0">
            <a:spAutoFit/>
          </a:bodyPr>
          <a:lstStyle/>
          <a:p>
            <a:r>
              <a:rPr lang="en-US">
                <a:latin typeface="Times New Roman" pitchFamily="18" charset="0"/>
              </a:rPr>
              <a:t>6</a:t>
            </a:r>
            <a:endParaRPr lang="en-US" sz="2400" b="0">
              <a:latin typeface="Times New Roman" pitchFamily="18" charset="0"/>
            </a:endParaRPr>
          </a:p>
        </p:txBody>
      </p:sp>
      <p:sp>
        <p:nvSpPr>
          <p:cNvPr id="1760434" name="Line 178"/>
          <p:cNvSpPr>
            <a:spLocks noChangeShapeType="1"/>
          </p:cNvSpPr>
          <p:nvPr/>
        </p:nvSpPr>
        <p:spPr bwMode="auto">
          <a:xfrm>
            <a:off x="7007225" y="5248275"/>
            <a:ext cx="0" cy="74613"/>
          </a:xfrm>
          <a:prstGeom prst="line">
            <a:avLst/>
          </a:prstGeom>
          <a:noFill/>
          <a:ln w="12700">
            <a:solidFill>
              <a:schemeClr val="tx1"/>
            </a:solidFill>
            <a:round/>
            <a:headEnd/>
            <a:tailEnd/>
          </a:ln>
          <a:effectLst/>
        </p:spPr>
        <p:txBody>
          <a:bodyPr wrap="none" anchor="ctr"/>
          <a:lstStyle/>
          <a:p>
            <a:endParaRPr lang="it-IT"/>
          </a:p>
        </p:txBody>
      </p:sp>
      <p:sp>
        <p:nvSpPr>
          <p:cNvPr id="1760435" name="Rectangle 179"/>
          <p:cNvSpPr>
            <a:spLocks noChangeArrowheads="1"/>
          </p:cNvSpPr>
          <p:nvPr/>
        </p:nvSpPr>
        <p:spPr bwMode="auto">
          <a:xfrm>
            <a:off x="6969125" y="5340350"/>
            <a:ext cx="76200" cy="182563"/>
          </a:xfrm>
          <a:prstGeom prst="rect">
            <a:avLst/>
          </a:prstGeom>
          <a:noFill/>
          <a:ln w="9525">
            <a:noFill/>
            <a:miter lim="800000"/>
            <a:headEnd/>
            <a:tailEnd/>
          </a:ln>
        </p:spPr>
        <p:txBody>
          <a:bodyPr wrap="none" lIns="0" tIns="0" rIns="0" bIns="0">
            <a:spAutoFit/>
          </a:bodyPr>
          <a:lstStyle/>
          <a:p>
            <a:r>
              <a:rPr lang="en-US">
                <a:latin typeface="Times New Roman" pitchFamily="18" charset="0"/>
              </a:rPr>
              <a:t>9</a:t>
            </a:r>
            <a:endParaRPr lang="en-US" sz="2400" b="0">
              <a:latin typeface="Times New Roman" pitchFamily="18" charset="0"/>
            </a:endParaRPr>
          </a:p>
        </p:txBody>
      </p:sp>
      <p:sp>
        <p:nvSpPr>
          <p:cNvPr id="1760436" name="Line 180"/>
          <p:cNvSpPr>
            <a:spLocks noChangeShapeType="1"/>
          </p:cNvSpPr>
          <p:nvPr/>
        </p:nvSpPr>
        <p:spPr bwMode="auto">
          <a:xfrm>
            <a:off x="7700963" y="5248275"/>
            <a:ext cx="0" cy="74613"/>
          </a:xfrm>
          <a:prstGeom prst="line">
            <a:avLst/>
          </a:prstGeom>
          <a:noFill/>
          <a:ln w="12700">
            <a:solidFill>
              <a:schemeClr val="tx1"/>
            </a:solidFill>
            <a:round/>
            <a:headEnd/>
            <a:tailEnd/>
          </a:ln>
          <a:effectLst/>
        </p:spPr>
        <p:txBody>
          <a:bodyPr wrap="none" anchor="ctr"/>
          <a:lstStyle/>
          <a:p>
            <a:endParaRPr lang="it-IT"/>
          </a:p>
        </p:txBody>
      </p:sp>
      <p:sp>
        <p:nvSpPr>
          <p:cNvPr id="1760437" name="Rectangle 181"/>
          <p:cNvSpPr>
            <a:spLocks noChangeArrowheads="1"/>
          </p:cNvSpPr>
          <p:nvPr/>
        </p:nvSpPr>
        <p:spPr bwMode="auto">
          <a:xfrm>
            <a:off x="7624763" y="5340350"/>
            <a:ext cx="152400" cy="182563"/>
          </a:xfrm>
          <a:prstGeom prst="rect">
            <a:avLst/>
          </a:prstGeom>
          <a:noFill/>
          <a:ln w="9525">
            <a:noFill/>
            <a:miter lim="800000"/>
            <a:headEnd/>
            <a:tailEnd/>
          </a:ln>
        </p:spPr>
        <p:txBody>
          <a:bodyPr wrap="none" lIns="0" tIns="0" rIns="0" bIns="0">
            <a:spAutoFit/>
          </a:bodyPr>
          <a:lstStyle/>
          <a:p>
            <a:r>
              <a:rPr lang="en-US">
                <a:latin typeface="Times New Roman" pitchFamily="18" charset="0"/>
              </a:rPr>
              <a:t>12</a:t>
            </a:r>
            <a:endParaRPr lang="en-US" sz="2400" b="0">
              <a:latin typeface="Times New Roman" pitchFamily="18" charset="0"/>
            </a:endParaRPr>
          </a:p>
        </p:txBody>
      </p:sp>
      <p:sp>
        <p:nvSpPr>
          <p:cNvPr id="1760438" name="Rectangle 182"/>
          <p:cNvSpPr>
            <a:spLocks noChangeArrowheads="1"/>
          </p:cNvSpPr>
          <p:nvPr/>
        </p:nvSpPr>
        <p:spPr bwMode="auto">
          <a:xfrm>
            <a:off x="2619375" y="5557838"/>
            <a:ext cx="793750" cy="212725"/>
          </a:xfrm>
          <a:prstGeom prst="rect">
            <a:avLst/>
          </a:prstGeom>
          <a:noFill/>
          <a:ln w="9525">
            <a:noFill/>
            <a:miter lim="800000"/>
            <a:headEnd/>
            <a:tailEnd/>
          </a:ln>
        </p:spPr>
        <p:txBody>
          <a:bodyPr wrap="none" lIns="0" tIns="0" rIns="0" bIns="0">
            <a:spAutoFit/>
          </a:bodyPr>
          <a:lstStyle/>
          <a:p>
            <a:r>
              <a:rPr lang="en-US" sz="1400">
                <a:latin typeface="Times New Roman" pitchFamily="18" charset="0"/>
              </a:rPr>
              <a:t>Time (mo)</a:t>
            </a:r>
            <a:endParaRPr lang="en-US" sz="1400" b="0">
              <a:latin typeface="Times New Roman" pitchFamily="18" charset="0"/>
            </a:endParaRPr>
          </a:p>
        </p:txBody>
      </p:sp>
      <p:sp>
        <p:nvSpPr>
          <p:cNvPr id="1760439" name="Rectangle 183"/>
          <p:cNvSpPr>
            <a:spLocks noChangeArrowheads="1"/>
          </p:cNvSpPr>
          <p:nvPr/>
        </p:nvSpPr>
        <p:spPr bwMode="auto">
          <a:xfrm>
            <a:off x="5915025" y="5557838"/>
            <a:ext cx="793750" cy="212725"/>
          </a:xfrm>
          <a:prstGeom prst="rect">
            <a:avLst/>
          </a:prstGeom>
          <a:noFill/>
          <a:ln w="9525">
            <a:noFill/>
            <a:miter lim="800000"/>
            <a:headEnd/>
            <a:tailEnd/>
          </a:ln>
        </p:spPr>
        <p:txBody>
          <a:bodyPr wrap="none" lIns="0" tIns="0" rIns="0" bIns="0">
            <a:spAutoFit/>
          </a:bodyPr>
          <a:lstStyle/>
          <a:p>
            <a:r>
              <a:rPr lang="en-US" sz="1400">
                <a:latin typeface="Times New Roman" pitchFamily="18" charset="0"/>
              </a:rPr>
              <a:t>Time (mo)</a:t>
            </a:r>
            <a:endParaRPr lang="en-US" sz="1400" b="0">
              <a:latin typeface="Times New Roman" pitchFamily="18" charset="0"/>
            </a:endParaRPr>
          </a:p>
        </p:txBody>
      </p:sp>
      <p:sp>
        <p:nvSpPr>
          <p:cNvPr id="1760440" name="Text Box 184"/>
          <p:cNvSpPr txBox="1">
            <a:spLocks noChangeArrowheads="1"/>
          </p:cNvSpPr>
          <p:nvPr/>
        </p:nvSpPr>
        <p:spPr bwMode="auto">
          <a:xfrm>
            <a:off x="4424363" y="908050"/>
            <a:ext cx="4495800" cy="923925"/>
          </a:xfrm>
          <a:prstGeom prst="rect">
            <a:avLst/>
          </a:prstGeom>
          <a:noFill/>
          <a:ln w="9525">
            <a:noFill/>
            <a:miter lim="800000"/>
            <a:headEnd/>
            <a:tailEnd/>
          </a:ln>
          <a:effectLst/>
        </p:spPr>
        <p:txBody>
          <a:bodyPr wrap="none">
            <a:spAutoFit/>
          </a:bodyPr>
          <a:lstStyle/>
          <a:p>
            <a:pPr algn="l">
              <a:lnSpc>
                <a:spcPct val="85000"/>
              </a:lnSpc>
            </a:pPr>
            <a:r>
              <a:rPr lang="en-US" sz="1600">
                <a:latin typeface="Times" pitchFamily="18" charset="0"/>
              </a:rPr>
              <a:t>NPH Insulin BID (n=24)</a:t>
            </a:r>
          </a:p>
          <a:p>
            <a:pPr algn="l">
              <a:lnSpc>
                <a:spcPct val="85000"/>
              </a:lnSpc>
            </a:pPr>
            <a:r>
              <a:rPr lang="en-US" sz="1600">
                <a:latin typeface="Times" pitchFamily="18" charset="0"/>
              </a:rPr>
              <a:t>NPH Insulin HS + Glyburide (n=22)</a:t>
            </a:r>
          </a:p>
          <a:p>
            <a:pPr algn="l">
              <a:lnSpc>
                <a:spcPct val="85000"/>
              </a:lnSpc>
            </a:pPr>
            <a:r>
              <a:rPr lang="en-US" sz="1600">
                <a:latin typeface="Times" pitchFamily="18" charset="0"/>
              </a:rPr>
              <a:t>NPH Insulin HS + Metformin (n=19)</a:t>
            </a:r>
          </a:p>
          <a:p>
            <a:pPr algn="l">
              <a:lnSpc>
                <a:spcPct val="85000"/>
              </a:lnSpc>
            </a:pPr>
            <a:r>
              <a:rPr lang="en-US" sz="1600">
                <a:latin typeface="Times" pitchFamily="18" charset="0"/>
              </a:rPr>
              <a:t>NPH Insulin HS + Metformin + Glyburide (n=23)</a:t>
            </a:r>
          </a:p>
        </p:txBody>
      </p:sp>
      <p:sp>
        <p:nvSpPr>
          <p:cNvPr id="1760441" name="Oval 185"/>
          <p:cNvSpPr>
            <a:spLocks noChangeArrowheads="1"/>
          </p:cNvSpPr>
          <p:nvPr/>
        </p:nvSpPr>
        <p:spPr bwMode="auto">
          <a:xfrm>
            <a:off x="4229100" y="995363"/>
            <a:ext cx="131763" cy="112712"/>
          </a:xfrm>
          <a:prstGeom prst="ellipse">
            <a:avLst/>
          </a:prstGeom>
          <a:solidFill>
            <a:srgbClr val="FFF600"/>
          </a:solidFill>
          <a:ln w="15875">
            <a:noFill/>
            <a:round/>
            <a:headEnd/>
            <a:tailEnd/>
          </a:ln>
        </p:spPr>
        <p:txBody>
          <a:bodyPr/>
          <a:lstStyle/>
          <a:p>
            <a:endParaRPr lang="it-IT"/>
          </a:p>
        </p:txBody>
      </p:sp>
      <p:sp>
        <p:nvSpPr>
          <p:cNvPr id="1760442" name="Oval 186"/>
          <p:cNvSpPr>
            <a:spLocks noChangeArrowheads="1"/>
          </p:cNvSpPr>
          <p:nvPr/>
        </p:nvSpPr>
        <p:spPr bwMode="auto">
          <a:xfrm>
            <a:off x="4230688" y="1203325"/>
            <a:ext cx="131762" cy="112713"/>
          </a:xfrm>
          <a:prstGeom prst="ellipse">
            <a:avLst/>
          </a:prstGeom>
          <a:solidFill>
            <a:srgbClr val="FF6600"/>
          </a:solidFill>
          <a:ln w="15875">
            <a:noFill/>
            <a:round/>
            <a:headEnd/>
            <a:tailEnd/>
          </a:ln>
        </p:spPr>
        <p:txBody>
          <a:bodyPr/>
          <a:lstStyle/>
          <a:p>
            <a:endParaRPr lang="it-IT"/>
          </a:p>
        </p:txBody>
      </p:sp>
      <p:sp>
        <p:nvSpPr>
          <p:cNvPr id="1760443" name="Oval 187"/>
          <p:cNvSpPr>
            <a:spLocks noChangeArrowheads="1"/>
          </p:cNvSpPr>
          <p:nvPr/>
        </p:nvSpPr>
        <p:spPr bwMode="auto">
          <a:xfrm>
            <a:off x="4229100" y="1622425"/>
            <a:ext cx="131763" cy="112713"/>
          </a:xfrm>
          <a:prstGeom prst="ellipse">
            <a:avLst/>
          </a:prstGeom>
          <a:solidFill>
            <a:srgbClr val="7FC86B"/>
          </a:solidFill>
          <a:ln w="15875">
            <a:noFill/>
            <a:round/>
            <a:headEnd/>
            <a:tailEnd/>
          </a:ln>
        </p:spPr>
        <p:txBody>
          <a:bodyPr/>
          <a:lstStyle/>
          <a:p>
            <a:endParaRPr lang="it-IT"/>
          </a:p>
        </p:txBody>
      </p:sp>
      <p:sp>
        <p:nvSpPr>
          <p:cNvPr id="1760444" name="Oval 188"/>
          <p:cNvSpPr>
            <a:spLocks noChangeArrowheads="1"/>
          </p:cNvSpPr>
          <p:nvPr/>
        </p:nvSpPr>
        <p:spPr bwMode="auto">
          <a:xfrm>
            <a:off x="4230688" y="1412875"/>
            <a:ext cx="131762" cy="112713"/>
          </a:xfrm>
          <a:prstGeom prst="ellipse">
            <a:avLst/>
          </a:prstGeom>
          <a:solidFill>
            <a:schemeClr val="hlink"/>
          </a:solidFill>
          <a:ln w="15875">
            <a:noFill/>
            <a:round/>
            <a:headEnd/>
            <a:tailEnd/>
          </a:ln>
        </p:spPr>
        <p:txBody>
          <a:bodyPr/>
          <a:lstStyle/>
          <a:p>
            <a:endParaRPr lang="it-IT"/>
          </a:p>
        </p:txBody>
      </p:sp>
    </p:spTree>
    <p:extLst>
      <p:ext uri="{BB962C8B-B14F-4D97-AF65-F5344CB8AC3E}">
        <p14:creationId xmlns:p14="http://schemas.microsoft.com/office/powerpoint/2010/main" val="1316757062"/>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9236" name="Rectangle 4"/>
          <p:cNvSpPr>
            <a:spLocks noChangeArrowheads="1"/>
          </p:cNvSpPr>
          <p:nvPr/>
        </p:nvSpPr>
        <p:spPr bwMode="auto">
          <a:xfrm>
            <a:off x="755576" y="980728"/>
            <a:ext cx="7310140" cy="504056"/>
          </a:xfrm>
          <a:prstGeom prst="rect">
            <a:avLst/>
          </a:prstGeom>
          <a:noFill/>
          <a:ln w="9525">
            <a:noFill/>
            <a:miter lim="800000"/>
            <a:headEnd/>
            <a:tailEnd/>
          </a:ln>
          <a:effectLst/>
        </p:spPr>
        <p:txBody>
          <a:bodyPr lIns="45720"/>
          <a:lstStyle/>
          <a:p>
            <a:pPr eaLnBrk="1" hangingPunct="1"/>
            <a:r>
              <a:rPr lang="it-IT" sz="3200" b="1" dirty="0" err="1" smtClean="0">
                <a:solidFill>
                  <a:srgbClr val="C00000"/>
                </a:solidFill>
              </a:rPr>
              <a:t>A.O.</a:t>
            </a:r>
            <a:r>
              <a:rPr lang="it-IT" sz="3200" b="1" dirty="0" smtClean="0">
                <a:solidFill>
                  <a:srgbClr val="C00000"/>
                </a:solidFill>
              </a:rPr>
              <a:t> + 1 Insulina ad Azione Prolungata</a:t>
            </a:r>
            <a:endParaRPr lang="it-IT" sz="3200" b="1" dirty="0">
              <a:solidFill>
                <a:srgbClr val="C00000"/>
              </a:solidFill>
            </a:endParaRPr>
          </a:p>
        </p:txBody>
      </p:sp>
      <p:sp>
        <p:nvSpPr>
          <p:cNvPr id="1759237" name="Rectangle 5"/>
          <p:cNvSpPr>
            <a:spLocks noChangeArrowheads="1"/>
          </p:cNvSpPr>
          <p:nvPr/>
        </p:nvSpPr>
        <p:spPr bwMode="auto">
          <a:xfrm>
            <a:off x="1619672" y="1844824"/>
            <a:ext cx="5716587" cy="4176464"/>
          </a:xfrm>
          <a:prstGeom prst="rect">
            <a:avLst/>
          </a:prstGeom>
          <a:noFill/>
          <a:ln w="9525">
            <a:noFill/>
            <a:miter lim="800000"/>
            <a:headEnd/>
            <a:tailEnd/>
          </a:ln>
          <a:effectLst/>
        </p:spPr>
        <p:txBody>
          <a:bodyPr/>
          <a:lstStyle/>
          <a:p>
            <a:pPr marL="342900" indent="-342900" algn="l" eaLnBrk="1" hangingPunct="1">
              <a:lnSpc>
                <a:spcPct val="110000"/>
              </a:lnSpc>
              <a:spcBef>
                <a:spcPct val="20000"/>
              </a:spcBef>
              <a:buFontTx/>
              <a:buChar char="•"/>
            </a:pPr>
            <a:r>
              <a:rPr lang="it-IT" sz="2800" dirty="0" smtClean="0">
                <a:solidFill>
                  <a:srgbClr val="0000CC"/>
                </a:solidFill>
              </a:rPr>
              <a:t>Regime Insulinico Semplice</a:t>
            </a:r>
          </a:p>
          <a:p>
            <a:pPr marL="342900" indent="-342900" algn="l" eaLnBrk="1" hangingPunct="1">
              <a:lnSpc>
                <a:spcPct val="110000"/>
              </a:lnSpc>
              <a:spcBef>
                <a:spcPct val="20000"/>
              </a:spcBef>
              <a:buFontTx/>
              <a:buChar char="•"/>
            </a:pPr>
            <a:r>
              <a:rPr lang="it-IT" sz="2800" dirty="0" smtClean="0">
                <a:solidFill>
                  <a:srgbClr val="0000CC"/>
                </a:solidFill>
              </a:rPr>
              <a:t>Migliora il controllo glicemico</a:t>
            </a:r>
          </a:p>
          <a:p>
            <a:pPr marL="342900" indent="-342900" algn="l" eaLnBrk="1" hangingPunct="1">
              <a:lnSpc>
                <a:spcPct val="110000"/>
              </a:lnSpc>
              <a:spcBef>
                <a:spcPct val="20000"/>
              </a:spcBef>
              <a:buFontTx/>
              <a:buChar char="•"/>
            </a:pPr>
            <a:r>
              <a:rPr lang="it-IT" sz="2800" dirty="0" smtClean="0">
                <a:solidFill>
                  <a:srgbClr val="0000CC"/>
                </a:solidFill>
              </a:rPr>
              <a:t>Più facile accettazione del paziente</a:t>
            </a:r>
          </a:p>
          <a:p>
            <a:pPr marL="342900" indent="-342900" algn="l" eaLnBrk="1" hangingPunct="1">
              <a:lnSpc>
                <a:spcPct val="110000"/>
              </a:lnSpc>
              <a:spcBef>
                <a:spcPct val="20000"/>
              </a:spcBef>
              <a:buFontTx/>
              <a:buChar char="•"/>
            </a:pPr>
            <a:r>
              <a:rPr lang="it-IT" sz="2800" dirty="0" smtClean="0">
                <a:solidFill>
                  <a:srgbClr val="0000CC"/>
                </a:solidFill>
              </a:rPr>
              <a:t>Migliore Compliance</a:t>
            </a:r>
          </a:p>
          <a:p>
            <a:pPr marL="342900" indent="-342900" algn="l" eaLnBrk="1" hangingPunct="1">
              <a:lnSpc>
                <a:spcPct val="110000"/>
              </a:lnSpc>
              <a:spcBef>
                <a:spcPct val="20000"/>
              </a:spcBef>
              <a:buFontTx/>
              <a:buChar char="•"/>
            </a:pPr>
            <a:r>
              <a:rPr lang="it-IT" sz="2800" dirty="0" smtClean="0">
                <a:solidFill>
                  <a:srgbClr val="0000CC"/>
                </a:solidFill>
              </a:rPr>
              <a:t>Minori Costi </a:t>
            </a:r>
          </a:p>
          <a:p>
            <a:pPr marL="342900" indent="-342900" algn="l" eaLnBrk="1" hangingPunct="1">
              <a:lnSpc>
                <a:spcPct val="110000"/>
              </a:lnSpc>
              <a:spcBef>
                <a:spcPct val="20000"/>
              </a:spcBef>
              <a:buFontTx/>
              <a:buChar char="•"/>
            </a:pPr>
            <a:r>
              <a:rPr lang="it-IT" sz="2800" dirty="0" smtClean="0">
                <a:solidFill>
                  <a:srgbClr val="0000CC"/>
                </a:solidFill>
              </a:rPr>
              <a:t>Dose di Insulina Minore</a:t>
            </a:r>
          </a:p>
          <a:p>
            <a:pPr marL="342900" indent="-342900" algn="l" eaLnBrk="1" hangingPunct="1">
              <a:lnSpc>
                <a:spcPct val="110000"/>
              </a:lnSpc>
              <a:spcBef>
                <a:spcPct val="20000"/>
              </a:spcBef>
              <a:buFontTx/>
              <a:buChar char="•"/>
            </a:pPr>
            <a:r>
              <a:rPr lang="it-IT" sz="2800" dirty="0" smtClean="0">
                <a:solidFill>
                  <a:srgbClr val="0000CC"/>
                </a:solidFill>
              </a:rPr>
              <a:t>Minore aumento ponderale</a:t>
            </a:r>
            <a:endParaRPr lang="it-IT" sz="2800" dirty="0">
              <a:solidFill>
                <a:srgbClr val="0000CC"/>
              </a:solidFill>
            </a:endParaRPr>
          </a:p>
        </p:txBody>
      </p:sp>
      <p:sp>
        <p:nvSpPr>
          <p:cNvPr id="10" name="Titolo 1"/>
          <p:cNvSpPr txBox="1">
            <a:spLocks/>
          </p:cNvSpPr>
          <p:nvPr/>
        </p:nvSpPr>
        <p:spPr>
          <a:xfrm>
            <a:off x="0" y="116632"/>
            <a:ext cx="9144000" cy="648072"/>
          </a:xfrm>
          <a:prstGeom prst="rect">
            <a:avLst/>
          </a:prstGeom>
          <a:solidFill>
            <a:srgbClr val="00CCFF">
              <a:alpha val="51000"/>
            </a:srgbClr>
          </a:solidFill>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3200" b="1"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rPr>
              <a:t>Terapia Combinata</a:t>
            </a:r>
            <a:endParaRPr kumimoji="0" lang="it-IT" sz="3200" b="1" i="0" u="none" strike="noStrike" kern="1200" cap="none" spc="0" normalizeH="0" baseline="0" noProof="0" dirty="0">
              <a:ln>
                <a:noFill/>
              </a:ln>
              <a:solidFill>
                <a:schemeClr val="tx1"/>
              </a:solidFill>
              <a:effectLst/>
              <a:uLnTx/>
              <a:uFillTx/>
              <a:latin typeface="Arial" pitchFamily="34" charset="0"/>
              <a:ea typeface="+mj-ea"/>
              <a:cs typeface="Arial" pitchFamily="34" charset="0"/>
            </a:endParaRPr>
          </a:p>
        </p:txBody>
      </p:sp>
    </p:spTree>
    <p:extLst>
      <p:ext uri="{BB962C8B-B14F-4D97-AF65-F5344CB8AC3E}">
        <p14:creationId xmlns:p14="http://schemas.microsoft.com/office/powerpoint/2010/main" val="980190814"/>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cstate="print"/>
          <a:srcRect/>
          <a:stretch>
            <a:fillRect/>
          </a:stretch>
        </p:blipFill>
        <p:spPr bwMode="auto">
          <a:xfrm>
            <a:off x="0" y="2077169"/>
            <a:ext cx="9067800" cy="4448175"/>
          </a:xfrm>
          <a:prstGeom prst="rect">
            <a:avLst/>
          </a:prstGeom>
          <a:noFill/>
          <a:ln w="9525">
            <a:noFill/>
            <a:miter lim="800000"/>
            <a:headEnd/>
            <a:tailEnd/>
          </a:ln>
        </p:spPr>
      </p:pic>
      <p:sp>
        <p:nvSpPr>
          <p:cNvPr id="3" name="Titolo 1"/>
          <p:cNvSpPr txBox="1">
            <a:spLocks/>
          </p:cNvSpPr>
          <p:nvPr/>
        </p:nvSpPr>
        <p:spPr>
          <a:xfrm>
            <a:off x="0" y="116632"/>
            <a:ext cx="9144000" cy="648072"/>
          </a:xfrm>
          <a:prstGeom prst="rect">
            <a:avLst/>
          </a:prstGeom>
          <a:solidFill>
            <a:srgbClr val="00CCFF">
              <a:alpha val="51000"/>
            </a:srgbClr>
          </a:solidFill>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3200" b="1"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rPr>
              <a:t>Terapia Combinata</a:t>
            </a:r>
            <a:endParaRPr kumimoji="0" lang="it-IT" sz="3200" b="1" i="0" u="none" strike="noStrike" kern="1200" cap="none" spc="0" normalizeH="0" baseline="0" noProof="0" dirty="0">
              <a:ln>
                <a:noFill/>
              </a:ln>
              <a:solidFill>
                <a:schemeClr val="tx1"/>
              </a:solidFill>
              <a:effectLst/>
              <a:uLnTx/>
              <a:uFillTx/>
              <a:latin typeface="Arial" pitchFamily="34" charset="0"/>
              <a:ea typeface="+mj-ea"/>
              <a:cs typeface="Arial" pitchFamily="34" charset="0"/>
            </a:endParaRPr>
          </a:p>
        </p:txBody>
      </p:sp>
      <p:sp>
        <p:nvSpPr>
          <p:cNvPr id="4" name="CasellaDiTesto 3"/>
          <p:cNvSpPr txBox="1"/>
          <p:nvPr/>
        </p:nvSpPr>
        <p:spPr>
          <a:xfrm>
            <a:off x="323528" y="908720"/>
            <a:ext cx="3669594" cy="769441"/>
          </a:xfrm>
          <a:prstGeom prst="rect">
            <a:avLst/>
          </a:prstGeom>
          <a:noFill/>
        </p:spPr>
        <p:txBody>
          <a:bodyPr wrap="none" rtlCol="0">
            <a:spAutoFit/>
          </a:bodyPr>
          <a:lstStyle/>
          <a:p>
            <a:r>
              <a:rPr lang="it-IT" sz="4400" b="1" dirty="0" smtClean="0">
                <a:solidFill>
                  <a:srgbClr val="0000FF"/>
                </a:solidFill>
              </a:rPr>
              <a:t>Quale Insulina </a:t>
            </a:r>
            <a:endParaRPr lang="it-IT" sz="4400" b="1" dirty="0">
              <a:solidFill>
                <a:srgbClr val="0000FF"/>
              </a:solidFill>
            </a:endParaRPr>
          </a:p>
        </p:txBody>
      </p:sp>
    </p:spTree>
    <p:extLst>
      <p:ext uri="{BB962C8B-B14F-4D97-AF65-F5344CB8AC3E}">
        <p14:creationId xmlns:p14="http://schemas.microsoft.com/office/powerpoint/2010/main" val="2318618692"/>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2312" name="Rectangle 8"/>
          <p:cNvSpPr>
            <a:spLocks noChangeArrowheads="1"/>
          </p:cNvSpPr>
          <p:nvPr/>
        </p:nvSpPr>
        <p:spPr bwMode="auto">
          <a:xfrm>
            <a:off x="1016000" y="142875"/>
            <a:ext cx="6886575" cy="811213"/>
          </a:xfrm>
          <a:prstGeom prst="rect">
            <a:avLst/>
          </a:prstGeom>
          <a:solidFill>
            <a:srgbClr val="0000CC"/>
          </a:solidFill>
          <a:ln w="12700">
            <a:solidFill>
              <a:srgbClr val="0000CC"/>
            </a:solidFill>
            <a:miter lim="800000"/>
            <a:headEnd/>
            <a:tailEnd/>
          </a:ln>
          <a:effectLst/>
        </p:spPr>
        <p:txBody>
          <a:bodyPr wrap="none" anchor="ctr"/>
          <a:lstStyle/>
          <a:p>
            <a:endParaRPr lang="it-IT"/>
          </a:p>
        </p:txBody>
      </p:sp>
      <p:pic>
        <p:nvPicPr>
          <p:cNvPr id="1762308" name="Picture 4"/>
          <p:cNvPicPr>
            <a:picLocks noChangeAspect="1" noChangeArrowheads="1"/>
          </p:cNvPicPr>
          <p:nvPr/>
        </p:nvPicPr>
        <p:blipFill>
          <a:blip r:embed="rId2" cstate="print"/>
          <a:srcRect/>
          <a:stretch>
            <a:fillRect/>
          </a:stretch>
        </p:blipFill>
        <p:spPr bwMode="auto">
          <a:xfrm>
            <a:off x="0" y="1089025"/>
            <a:ext cx="4273550" cy="5173663"/>
          </a:xfrm>
          <a:prstGeom prst="rect">
            <a:avLst/>
          </a:prstGeom>
          <a:noFill/>
          <a:ln w="9525">
            <a:noFill/>
            <a:miter lim="800000"/>
            <a:headEnd/>
            <a:tailEnd/>
          </a:ln>
          <a:effectLst/>
        </p:spPr>
      </p:pic>
      <p:sp>
        <p:nvSpPr>
          <p:cNvPr id="1762309" name="Text Box 5"/>
          <p:cNvSpPr txBox="1">
            <a:spLocks noChangeArrowheads="1"/>
          </p:cNvSpPr>
          <p:nvPr/>
        </p:nvSpPr>
        <p:spPr bwMode="auto">
          <a:xfrm>
            <a:off x="5562600" y="6521450"/>
            <a:ext cx="3433763" cy="336550"/>
          </a:xfrm>
          <a:prstGeom prst="rect">
            <a:avLst/>
          </a:prstGeom>
          <a:noFill/>
          <a:ln w="9525">
            <a:noFill/>
            <a:miter lim="800000"/>
            <a:headEnd/>
            <a:tailEnd/>
          </a:ln>
          <a:effectLst/>
        </p:spPr>
        <p:txBody>
          <a:bodyPr lIns="0" tIns="0" rIns="0" bIns="0">
            <a:spAutoFit/>
          </a:bodyPr>
          <a:lstStyle/>
          <a:p>
            <a:pPr algn="l"/>
            <a:endParaRPr lang="es-ES_tradnl" sz="1100">
              <a:solidFill>
                <a:srgbClr val="0000CC"/>
              </a:solidFill>
              <a:latin typeface="Trebuchet MS" pitchFamily="34" charset="0"/>
              <a:ea typeface="MS PGothic" pitchFamily="34" charset="-128"/>
            </a:endParaRPr>
          </a:p>
          <a:p>
            <a:pPr algn="l"/>
            <a:r>
              <a:rPr lang="es-ES_tradnl" sz="1100">
                <a:solidFill>
                  <a:srgbClr val="0000CC"/>
                </a:solidFill>
                <a:latin typeface="Trebuchet MS" pitchFamily="34" charset="0"/>
                <a:ea typeface="MS PGothic" pitchFamily="34" charset="-128"/>
              </a:rPr>
              <a:t>Riddle M, et al. Diabetes Care 2003;26:3080</a:t>
            </a:r>
            <a:r>
              <a:rPr lang="es-ES_tradnl" sz="1100">
                <a:solidFill>
                  <a:srgbClr val="0000CC"/>
                </a:solidFill>
                <a:latin typeface="Helvetica" pitchFamily="34" charset="0"/>
                <a:ea typeface="MS PGothic" pitchFamily="34" charset="-128"/>
              </a:rPr>
              <a:t>−</a:t>
            </a:r>
            <a:r>
              <a:rPr lang="es-ES_tradnl" sz="1100">
                <a:solidFill>
                  <a:srgbClr val="0000CC"/>
                </a:solidFill>
                <a:latin typeface="Trebuchet MS" pitchFamily="34" charset="0"/>
                <a:ea typeface="MS PGothic" pitchFamily="34" charset="-128"/>
              </a:rPr>
              <a:t>6.</a:t>
            </a:r>
          </a:p>
        </p:txBody>
      </p:sp>
      <p:sp>
        <p:nvSpPr>
          <p:cNvPr id="1762310" name="Text Box 6"/>
          <p:cNvSpPr txBox="1">
            <a:spLocks noChangeArrowheads="1"/>
          </p:cNvSpPr>
          <p:nvPr/>
        </p:nvSpPr>
        <p:spPr bwMode="auto">
          <a:xfrm>
            <a:off x="4346575" y="2259013"/>
            <a:ext cx="4797425" cy="2443162"/>
          </a:xfrm>
          <a:prstGeom prst="rect">
            <a:avLst/>
          </a:prstGeom>
          <a:noFill/>
          <a:ln w="12700">
            <a:noFill/>
            <a:miter lim="800000"/>
            <a:headEnd/>
            <a:tailEnd/>
          </a:ln>
          <a:effectLst/>
        </p:spPr>
        <p:txBody>
          <a:bodyPr>
            <a:spAutoFit/>
          </a:bodyPr>
          <a:lstStyle/>
          <a:p>
            <a:pPr>
              <a:spcBef>
                <a:spcPct val="50000"/>
              </a:spcBef>
            </a:pPr>
            <a:r>
              <a:rPr lang="it-IT" sz="2800">
                <a:solidFill>
                  <a:srgbClr val="FF3300"/>
                </a:solidFill>
              </a:rPr>
              <a:t>Riduzione</a:t>
            </a:r>
          </a:p>
          <a:p>
            <a:pPr>
              <a:spcBef>
                <a:spcPct val="50000"/>
              </a:spcBef>
            </a:pPr>
            <a:r>
              <a:rPr lang="it-IT" sz="2800">
                <a:solidFill>
                  <a:srgbClr val="0000CC"/>
                </a:solidFill>
              </a:rPr>
              <a:t>Ipoglicemie Notturne 42%</a:t>
            </a:r>
          </a:p>
          <a:p>
            <a:pPr>
              <a:spcBef>
                <a:spcPct val="50000"/>
              </a:spcBef>
            </a:pPr>
            <a:r>
              <a:rPr lang="it-IT" sz="2800">
                <a:solidFill>
                  <a:srgbClr val="0000CC"/>
                </a:solidFill>
              </a:rPr>
              <a:t>Glicemia &lt; 72 mg/dl 44%</a:t>
            </a:r>
          </a:p>
          <a:p>
            <a:pPr>
              <a:spcBef>
                <a:spcPct val="50000"/>
              </a:spcBef>
            </a:pPr>
            <a:r>
              <a:rPr lang="it-IT" sz="2800">
                <a:solidFill>
                  <a:srgbClr val="0000CC"/>
                </a:solidFill>
              </a:rPr>
              <a:t>Glicemia &lt; 56 mg/dl 48%</a:t>
            </a:r>
          </a:p>
        </p:txBody>
      </p:sp>
      <p:sp>
        <p:nvSpPr>
          <p:cNvPr id="1762311" name="Rectangle 7"/>
          <p:cNvSpPr>
            <a:spLocks noChangeArrowheads="1"/>
          </p:cNvSpPr>
          <p:nvPr/>
        </p:nvSpPr>
        <p:spPr bwMode="auto">
          <a:xfrm>
            <a:off x="1473200" y="41275"/>
            <a:ext cx="6051550" cy="762000"/>
          </a:xfrm>
          <a:prstGeom prst="rect">
            <a:avLst/>
          </a:prstGeom>
          <a:noFill/>
          <a:ln w="12700">
            <a:noFill/>
            <a:miter lim="800000"/>
            <a:headEnd/>
            <a:tailEnd/>
          </a:ln>
          <a:effectLst/>
        </p:spPr>
        <p:txBody>
          <a:bodyPr wrap="none">
            <a:spAutoFit/>
          </a:bodyPr>
          <a:lstStyle/>
          <a:p>
            <a:r>
              <a:rPr lang="en-US" sz="4400" dirty="0">
                <a:solidFill>
                  <a:srgbClr val="FFFF00"/>
                </a:solidFill>
                <a:effectLst>
                  <a:outerShdw blurRad="38100" dist="38100" dir="2700000" algn="tl">
                    <a:srgbClr val="000000"/>
                  </a:outerShdw>
                </a:effectLst>
              </a:rPr>
              <a:t>Studio Treat-to-Target</a:t>
            </a:r>
            <a:endParaRPr lang="it-IT" sz="4400" dirty="0">
              <a:solidFill>
                <a:srgbClr val="FFFF00"/>
              </a:solidFill>
              <a:effectLst>
                <a:outerShdw blurRad="38100" dist="38100" dir="2700000" algn="tl">
                  <a:srgbClr val="000000"/>
                </a:outerShdw>
              </a:effectLst>
            </a:endParaRPr>
          </a:p>
        </p:txBody>
      </p:sp>
    </p:spTree>
    <p:extLst>
      <p:ext uri="{BB962C8B-B14F-4D97-AF65-F5344CB8AC3E}">
        <p14:creationId xmlns:p14="http://schemas.microsoft.com/office/powerpoint/2010/main" val="310299456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3"/>
          <p:cNvSpPr>
            <a:spLocks noGrp="1" noChangeArrowheads="1"/>
          </p:cNvSpPr>
          <p:nvPr>
            <p:ph type="body" idx="1"/>
          </p:nvPr>
        </p:nvSpPr>
        <p:spPr/>
        <p:txBody>
          <a:bodyPr>
            <a:normAutofit fontScale="92500" lnSpcReduction="10000"/>
          </a:bodyPr>
          <a:lstStyle/>
          <a:p>
            <a:pPr>
              <a:lnSpc>
                <a:spcPct val="90000"/>
              </a:lnSpc>
            </a:pPr>
            <a:r>
              <a:rPr lang="it-IT" sz="2800" dirty="0" smtClean="0"/>
              <a:t>Buon andamento esami: solo lieve </a:t>
            </a:r>
            <a:r>
              <a:rPr lang="it-IT" sz="2800" dirty="0" err="1" smtClean="0"/>
              <a:t>anemizzazione</a:t>
            </a:r>
            <a:r>
              <a:rPr lang="it-IT" sz="2800" dirty="0" smtClean="0"/>
              <a:t> e neutropenia.</a:t>
            </a:r>
          </a:p>
          <a:p>
            <a:pPr>
              <a:lnSpc>
                <a:spcPct val="90000"/>
              </a:lnSpc>
            </a:pPr>
            <a:r>
              <a:rPr lang="it-IT" sz="2800" dirty="0" smtClean="0"/>
              <a:t>Viremia negativizzata (</a:t>
            </a:r>
            <a:r>
              <a:rPr lang="it-IT" sz="2800" b="1" dirty="0" smtClean="0"/>
              <a:t>RVR: </a:t>
            </a:r>
            <a:r>
              <a:rPr lang="it-IT" sz="2800" b="1" i="1" dirty="0" err="1" smtClean="0"/>
              <a:t>rapid</a:t>
            </a:r>
            <a:r>
              <a:rPr lang="it-IT" sz="2800" b="1" i="1" dirty="0" smtClean="0"/>
              <a:t> </a:t>
            </a:r>
            <a:r>
              <a:rPr lang="it-IT" sz="2800" b="1" i="1" dirty="0" err="1" smtClean="0"/>
              <a:t>virologic</a:t>
            </a:r>
            <a:r>
              <a:rPr lang="it-IT" sz="2800" b="1" i="1" dirty="0" smtClean="0"/>
              <a:t> </a:t>
            </a:r>
            <a:r>
              <a:rPr lang="it-IT" sz="2800" b="1" i="1" dirty="0" err="1" smtClean="0"/>
              <a:t>response</a:t>
            </a:r>
            <a:r>
              <a:rPr lang="it-IT" sz="2800" dirty="0" smtClean="0"/>
              <a:t>)</a:t>
            </a:r>
          </a:p>
          <a:p>
            <a:pPr>
              <a:lnSpc>
                <a:spcPct val="90000"/>
              </a:lnSpc>
            </a:pPr>
            <a:r>
              <a:rPr lang="it-IT" sz="2800" dirty="0" smtClean="0"/>
              <a:t>Normalizzazione indici di </a:t>
            </a:r>
            <a:r>
              <a:rPr lang="it-IT" sz="2800" dirty="0" err="1" smtClean="0"/>
              <a:t>citolisi</a:t>
            </a:r>
            <a:endParaRPr lang="it-IT" sz="2800" dirty="0" smtClean="0"/>
          </a:p>
          <a:p>
            <a:pPr>
              <a:lnSpc>
                <a:spcPct val="90000"/>
              </a:lnSpc>
            </a:pPr>
            <a:r>
              <a:rPr lang="it-IT" sz="2800" dirty="0" smtClean="0"/>
              <a:t>Buone condizioni generali, tollera soggettivamente bene la terapia (solo lieve irritabilità, astenia e febbricola nei giorni successivi all’iniezione di IFN)</a:t>
            </a:r>
          </a:p>
          <a:p>
            <a:pPr>
              <a:lnSpc>
                <a:spcPct val="90000"/>
              </a:lnSpc>
            </a:pPr>
            <a:endParaRPr lang="it-IT" sz="2800" dirty="0" smtClean="0"/>
          </a:p>
          <a:p>
            <a:pPr>
              <a:lnSpc>
                <a:spcPct val="90000"/>
              </a:lnSpc>
              <a:buNone/>
            </a:pPr>
            <a:endParaRPr lang="it-IT" sz="2800" dirty="0" smtClean="0"/>
          </a:p>
          <a:p>
            <a:pPr>
              <a:lnSpc>
                <a:spcPct val="90000"/>
              </a:lnSpc>
              <a:buNone/>
            </a:pPr>
            <a:r>
              <a:rPr lang="it-IT" sz="2800" dirty="0" smtClean="0">
                <a:solidFill>
                  <a:srgbClr val="FF0000"/>
                </a:solidFill>
              </a:rPr>
              <a:t>                        Continua con la terapia in atto</a:t>
            </a:r>
          </a:p>
          <a:p>
            <a:pPr algn="ctr">
              <a:lnSpc>
                <a:spcPct val="90000"/>
              </a:lnSpc>
              <a:buNone/>
            </a:pPr>
            <a:r>
              <a:rPr lang="it-IT" sz="2600" i="1" dirty="0">
                <a:latin typeface="Calibri" pitchFamily="34" charset="0"/>
              </a:rPr>
              <a:t>Interferone </a:t>
            </a:r>
            <a:r>
              <a:rPr lang="it-IT" sz="2600" i="1" dirty="0" err="1">
                <a:latin typeface="Calibri" pitchFamily="34" charset="0"/>
              </a:rPr>
              <a:t>pegilato</a:t>
            </a:r>
            <a:r>
              <a:rPr lang="it-IT" sz="2600" i="1" dirty="0">
                <a:latin typeface="Calibri" pitchFamily="34" charset="0"/>
              </a:rPr>
              <a:t> alfa 2 b </a:t>
            </a:r>
            <a:r>
              <a:rPr lang="it-IT" sz="2600" i="1" dirty="0" smtClean="0">
                <a:latin typeface="Calibri" pitchFamily="34" charset="0"/>
              </a:rPr>
              <a:t>e </a:t>
            </a:r>
            <a:r>
              <a:rPr lang="it-IT" sz="2600" i="1" dirty="0">
                <a:latin typeface="Calibri" pitchFamily="34" charset="0"/>
              </a:rPr>
              <a:t>Ribavirina 15 mg/kg/die. </a:t>
            </a:r>
          </a:p>
          <a:p>
            <a:pPr>
              <a:lnSpc>
                <a:spcPct val="90000"/>
              </a:lnSpc>
              <a:buNone/>
            </a:pPr>
            <a:endParaRPr lang="it-IT" sz="2800" dirty="0" smtClean="0"/>
          </a:p>
        </p:txBody>
      </p:sp>
      <p:sp>
        <p:nvSpPr>
          <p:cNvPr id="5" name="Titolo 1"/>
          <p:cNvSpPr txBox="1">
            <a:spLocks/>
          </p:cNvSpPr>
          <p:nvPr/>
        </p:nvSpPr>
        <p:spPr>
          <a:xfrm>
            <a:off x="0" y="76699"/>
            <a:ext cx="9144000" cy="760013"/>
          </a:xfrm>
          <a:prstGeom prst="rect">
            <a:avLst/>
          </a:prstGeom>
          <a:solidFill>
            <a:srgbClr val="00CCFF">
              <a:alpha val="51000"/>
            </a:srgbClr>
          </a:solidFill>
        </p:spPr>
        <p:txBody>
          <a:bodyPr vert="horz" lIns="91440" tIns="45720" rIns="91440" bIns="45720" rtlCol="0" anchor="ctr">
            <a:normAutofit fontScale="75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it-IT" sz="4400" b="1" dirty="0" smtClean="0">
                <a:latin typeface="Arial Narrow"/>
                <a:ea typeface="+mj-ea"/>
                <a:cs typeface="+mj-cs"/>
              </a:rPr>
              <a:t>Visita infettivologica 15 dicembre (dopo 4W terapia)</a:t>
            </a:r>
            <a:endParaRPr kumimoji="0" lang="it-IT" sz="4400" b="1" i="0" u="none" strike="noStrike" kern="1200" cap="none" spc="0" normalizeH="0" baseline="0" noProof="0" dirty="0">
              <a:ln>
                <a:noFill/>
              </a:ln>
              <a:solidFill>
                <a:schemeClr val="tx1"/>
              </a:solidFill>
              <a:effectLst/>
              <a:uLnTx/>
              <a:uFillTx/>
              <a:latin typeface="Arial Narrow"/>
              <a:ea typeface="+mj-ea"/>
              <a:cs typeface="+mj-cs"/>
            </a:endParaRPr>
          </a:p>
        </p:txBody>
      </p:sp>
      <p:sp>
        <p:nvSpPr>
          <p:cNvPr id="6" name="AutoShape 4"/>
          <p:cNvSpPr>
            <a:spLocks noChangeArrowheads="1"/>
          </p:cNvSpPr>
          <p:nvPr/>
        </p:nvSpPr>
        <p:spPr bwMode="auto">
          <a:xfrm>
            <a:off x="4139952" y="4293096"/>
            <a:ext cx="342900" cy="504825"/>
          </a:xfrm>
          <a:prstGeom prst="downArrow">
            <a:avLst>
              <a:gd name="adj1" fmla="val 50000"/>
              <a:gd name="adj2" fmla="val 36806"/>
            </a:avLst>
          </a:prstGeom>
          <a:solidFill>
            <a:schemeClr val="accent1"/>
          </a:solidFill>
          <a:ln w="9525">
            <a:solidFill>
              <a:schemeClr val="tx1"/>
            </a:solidFill>
            <a:miter lim="800000"/>
            <a:headEnd/>
            <a:tailEnd/>
          </a:ln>
        </p:spPr>
        <p:txBody>
          <a:bodyPr wrap="none" anchor="ctr"/>
          <a:lstStyle/>
          <a:p>
            <a:endParaRPr lang="it-IT">
              <a:latin typeface="Calibri" pitchFamily="34" charset="0"/>
            </a:endParaRPr>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txBox="1">
            <a:spLocks/>
          </p:cNvSpPr>
          <p:nvPr/>
        </p:nvSpPr>
        <p:spPr>
          <a:xfrm>
            <a:off x="0" y="116632"/>
            <a:ext cx="9144000" cy="648072"/>
          </a:xfrm>
          <a:prstGeom prst="rect">
            <a:avLst/>
          </a:prstGeom>
          <a:solidFill>
            <a:srgbClr val="00CCFF">
              <a:alpha val="51000"/>
            </a:srgbClr>
          </a:solidFill>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3200" b="1"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rPr>
              <a:t>Terapia Combinata</a:t>
            </a:r>
            <a:endParaRPr kumimoji="0" lang="it-IT" sz="3200" b="1" i="0" u="none" strike="noStrike" kern="1200" cap="none" spc="0" normalizeH="0" baseline="0" noProof="0" dirty="0">
              <a:ln>
                <a:noFill/>
              </a:ln>
              <a:solidFill>
                <a:schemeClr val="tx1"/>
              </a:solidFill>
              <a:effectLst/>
              <a:uLnTx/>
              <a:uFillTx/>
              <a:latin typeface="Arial" pitchFamily="34" charset="0"/>
              <a:ea typeface="+mj-ea"/>
              <a:cs typeface="Arial" pitchFamily="34" charset="0"/>
            </a:endParaRPr>
          </a:p>
        </p:txBody>
      </p:sp>
      <p:sp>
        <p:nvSpPr>
          <p:cNvPr id="3" name="CasellaDiTesto 2"/>
          <p:cNvSpPr txBox="1"/>
          <p:nvPr/>
        </p:nvSpPr>
        <p:spPr>
          <a:xfrm>
            <a:off x="467544" y="1268760"/>
            <a:ext cx="7992887" cy="4401205"/>
          </a:xfrm>
          <a:prstGeom prst="rect">
            <a:avLst/>
          </a:prstGeom>
          <a:noFill/>
        </p:spPr>
        <p:txBody>
          <a:bodyPr wrap="square" rtlCol="0">
            <a:spAutoFit/>
          </a:bodyPr>
          <a:lstStyle/>
          <a:p>
            <a:pPr algn="just"/>
            <a:r>
              <a:rPr lang="it-IT" sz="3200" dirty="0" smtClean="0">
                <a:solidFill>
                  <a:srgbClr val="FF0000"/>
                </a:solidFill>
                <a:latin typeface="Arial" pitchFamily="34" charset="0"/>
                <a:cs typeface="Arial" pitchFamily="34" charset="0"/>
              </a:rPr>
              <a:t>Somministrazione insulina: </a:t>
            </a:r>
            <a:r>
              <a:rPr lang="it-IT" sz="3200" dirty="0" smtClean="0">
                <a:latin typeface="Arial" pitchFamily="34" charset="0"/>
                <a:cs typeface="Arial" pitchFamily="34" charset="0"/>
              </a:rPr>
              <a:t>al mattino</a:t>
            </a:r>
          </a:p>
          <a:p>
            <a:pPr algn="just"/>
            <a:r>
              <a:rPr lang="it-IT" sz="3200" dirty="0" smtClean="0">
                <a:solidFill>
                  <a:srgbClr val="FF0000"/>
                </a:solidFill>
                <a:latin typeface="Arial" pitchFamily="34" charset="0"/>
                <a:cs typeface="Arial" pitchFamily="34" charset="0"/>
              </a:rPr>
              <a:t>Tipo Steroide: </a:t>
            </a:r>
          </a:p>
          <a:p>
            <a:pPr lvl="1" algn="just"/>
            <a:r>
              <a:rPr lang="it-IT" sz="3200" dirty="0" smtClean="0">
                <a:latin typeface="Arial" pitchFamily="34" charset="0"/>
                <a:cs typeface="Arial" pitchFamily="34" charset="0"/>
              </a:rPr>
              <a:t>Prednisone, Prednisolone: Detemir</a:t>
            </a:r>
          </a:p>
          <a:p>
            <a:pPr lvl="1" algn="just"/>
            <a:r>
              <a:rPr lang="it-IT" sz="3200" dirty="0" err="1" smtClean="0">
                <a:latin typeface="Arial" pitchFamily="34" charset="0"/>
                <a:cs typeface="Arial" pitchFamily="34" charset="0"/>
              </a:rPr>
              <a:t>Desometazone</a:t>
            </a:r>
            <a:r>
              <a:rPr lang="it-IT" sz="3200" dirty="0" smtClean="0">
                <a:latin typeface="Arial" pitchFamily="34" charset="0"/>
                <a:cs typeface="Arial" pitchFamily="34" charset="0"/>
              </a:rPr>
              <a:t>: </a:t>
            </a:r>
            <a:r>
              <a:rPr lang="it-IT" sz="3200" dirty="0" err="1" smtClean="0">
                <a:latin typeface="Arial" pitchFamily="34" charset="0"/>
                <a:cs typeface="Arial" pitchFamily="34" charset="0"/>
              </a:rPr>
              <a:t>Lantus</a:t>
            </a:r>
            <a:endParaRPr lang="it-IT" sz="3200" dirty="0" smtClean="0">
              <a:latin typeface="Arial" pitchFamily="34" charset="0"/>
              <a:cs typeface="Arial" pitchFamily="34" charset="0"/>
            </a:endParaRPr>
          </a:p>
          <a:p>
            <a:pPr algn="just"/>
            <a:endParaRPr lang="it-IT" sz="1200" dirty="0" smtClean="0">
              <a:latin typeface="Arial" pitchFamily="34" charset="0"/>
              <a:cs typeface="Arial" pitchFamily="34" charset="0"/>
            </a:endParaRPr>
          </a:p>
          <a:p>
            <a:pPr algn="just"/>
            <a:r>
              <a:rPr lang="it-IT" sz="3200" dirty="0" smtClean="0">
                <a:solidFill>
                  <a:srgbClr val="FF0000"/>
                </a:solidFill>
                <a:latin typeface="Arial" pitchFamily="34" charset="0"/>
                <a:cs typeface="Arial" pitchFamily="34" charset="0"/>
              </a:rPr>
              <a:t>Quantitativo: </a:t>
            </a:r>
            <a:r>
              <a:rPr lang="it-IT" sz="3200" dirty="0" smtClean="0">
                <a:latin typeface="Arial" pitchFamily="34" charset="0"/>
                <a:cs typeface="Arial" pitchFamily="34" charset="0"/>
              </a:rPr>
              <a:t>0,2-0,4 U/Kg</a:t>
            </a:r>
          </a:p>
          <a:p>
            <a:pPr algn="just"/>
            <a:endParaRPr lang="it-IT" sz="1200" dirty="0" smtClean="0">
              <a:latin typeface="Arial" pitchFamily="34" charset="0"/>
              <a:cs typeface="Arial" pitchFamily="34" charset="0"/>
            </a:endParaRPr>
          </a:p>
          <a:p>
            <a:pPr algn="just"/>
            <a:r>
              <a:rPr lang="it-IT" sz="3200" dirty="0" smtClean="0">
                <a:solidFill>
                  <a:srgbClr val="FF0000"/>
                </a:solidFill>
                <a:latin typeface="Arial" pitchFamily="34" charset="0"/>
                <a:cs typeface="Arial" pitchFamily="34" charset="0"/>
              </a:rPr>
              <a:t>Titolazione: </a:t>
            </a:r>
            <a:r>
              <a:rPr lang="it-IT" sz="3200" dirty="0" smtClean="0">
                <a:latin typeface="Arial" pitchFamily="34" charset="0"/>
                <a:cs typeface="Arial" pitchFamily="34" charset="0"/>
              </a:rPr>
              <a:t>aumento di 2 U ogni 2-3 giorni fino a quando glicemia del mattino inferiore a target (100 ?140 ? mg/dl) </a:t>
            </a:r>
            <a:endParaRPr lang="it-IT" sz="3200" dirty="0">
              <a:latin typeface="Arial" pitchFamily="34" charset="0"/>
              <a:cs typeface="Arial" pitchFamily="34" charset="0"/>
            </a:endParaRPr>
          </a:p>
        </p:txBody>
      </p:sp>
    </p:spTree>
    <p:extLst>
      <p:ext uri="{BB962C8B-B14F-4D97-AF65-F5344CB8AC3E}">
        <p14:creationId xmlns:p14="http://schemas.microsoft.com/office/powerpoint/2010/main" val="299479137"/>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7189" name="Rectangle 5"/>
          <p:cNvSpPr>
            <a:spLocks noChangeArrowheads="1"/>
          </p:cNvSpPr>
          <p:nvPr/>
        </p:nvSpPr>
        <p:spPr bwMode="auto">
          <a:xfrm>
            <a:off x="323528" y="1124744"/>
            <a:ext cx="8382000" cy="4608512"/>
          </a:xfrm>
          <a:prstGeom prst="rect">
            <a:avLst/>
          </a:prstGeom>
          <a:noFill/>
          <a:ln w="9525">
            <a:noFill/>
            <a:miter lim="800000"/>
            <a:headEnd/>
            <a:tailEnd/>
          </a:ln>
          <a:effectLst/>
        </p:spPr>
        <p:txBody>
          <a:bodyPr/>
          <a:lstStyle/>
          <a:p>
            <a:pPr marL="463550" indent="-463550" algn="just">
              <a:spcBef>
                <a:spcPct val="20000"/>
              </a:spcBef>
              <a:buFont typeface="Wingdings" pitchFamily="2" charset="2"/>
              <a:buChar char="q"/>
            </a:pPr>
            <a:r>
              <a:rPr lang="it-IT" sz="2400" dirty="0" smtClean="0">
                <a:solidFill>
                  <a:srgbClr val="0000FF"/>
                </a:solidFill>
                <a:latin typeface="Arial" pitchFamily="34" charset="0"/>
                <a:cs typeface="Arial" pitchFamily="34" charset="0"/>
              </a:rPr>
              <a:t>Somministrazione  Insulina rapida (Regolare Umana, Analoghi Rapidi) in basa a valore di glicemia </a:t>
            </a:r>
            <a:r>
              <a:rPr lang="it-IT" sz="2400" b="1" dirty="0" smtClean="0">
                <a:solidFill>
                  <a:srgbClr val="C00000"/>
                </a:solidFill>
                <a:latin typeface="Arial" pitchFamily="34" charset="0"/>
                <a:cs typeface="Arial" pitchFamily="34" charset="0"/>
              </a:rPr>
              <a:t>(S</a:t>
            </a:r>
            <a:r>
              <a:rPr lang="en-GB" sz="2400" b="1" dirty="0" err="1" smtClean="0">
                <a:solidFill>
                  <a:srgbClr val="C00000"/>
                </a:solidFill>
                <a:latin typeface="Arial" pitchFamily="34" charset="0"/>
                <a:cs typeface="Arial" pitchFamily="34" charset="0"/>
              </a:rPr>
              <a:t>liding</a:t>
            </a:r>
            <a:r>
              <a:rPr lang="en-GB" sz="2400" b="1" dirty="0" smtClean="0">
                <a:solidFill>
                  <a:srgbClr val="C00000"/>
                </a:solidFill>
                <a:latin typeface="Arial" pitchFamily="34" charset="0"/>
                <a:cs typeface="Arial" pitchFamily="34" charset="0"/>
              </a:rPr>
              <a:t> Scale)</a:t>
            </a:r>
          </a:p>
          <a:p>
            <a:pPr marL="463550" indent="-463550" algn="just">
              <a:spcBef>
                <a:spcPct val="20000"/>
              </a:spcBef>
              <a:buFont typeface="Wingdings" pitchFamily="2" charset="2"/>
              <a:buChar char="q"/>
            </a:pPr>
            <a:endParaRPr lang="it-IT" sz="1200" dirty="0" smtClean="0">
              <a:solidFill>
                <a:srgbClr val="0000FF"/>
              </a:solidFill>
              <a:latin typeface="Arial" pitchFamily="34" charset="0"/>
              <a:cs typeface="Arial" pitchFamily="34" charset="0"/>
            </a:endParaRPr>
          </a:p>
          <a:p>
            <a:pPr marL="463550" indent="-463550" algn="just" eaLnBrk="1" hangingPunct="1">
              <a:spcBef>
                <a:spcPct val="20000"/>
              </a:spcBef>
              <a:buFont typeface="Wingdings" pitchFamily="2" charset="2"/>
              <a:buChar char="q"/>
            </a:pPr>
            <a:r>
              <a:rPr lang="it-IT" sz="2400" dirty="0" smtClean="0">
                <a:solidFill>
                  <a:srgbClr val="0000FF"/>
                </a:solidFill>
                <a:latin typeface="Arial" pitchFamily="34" charset="0"/>
                <a:cs typeface="Arial" pitchFamily="34" charset="0"/>
              </a:rPr>
              <a:t>Singola somministrazione di insulina basale (Detemir, Glargine, NPL, NPH,ecc) in aggiunta ad </a:t>
            </a:r>
            <a:r>
              <a:rPr lang="it-IT" sz="2400" dirty="0" err="1" smtClean="0">
                <a:solidFill>
                  <a:srgbClr val="0000FF"/>
                </a:solidFill>
                <a:latin typeface="Arial" pitchFamily="34" charset="0"/>
                <a:cs typeface="Arial" pitchFamily="34" charset="0"/>
              </a:rPr>
              <a:t>A.O.</a:t>
            </a:r>
            <a:r>
              <a:rPr lang="it-IT" sz="2400" dirty="0" smtClean="0">
                <a:solidFill>
                  <a:srgbClr val="0000FF"/>
                </a:solidFill>
                <a:latin typeface="Arial" pitchFamily="34" charset="0"/>
                <a:cs typeface="Arial" pitchFamily="34" charset="0"/>
              </a:rPr>
              <a:t> </a:t>
            </a:r>
            <a:r>
              <a:rPr lang="it-IT" sz="2400" b="1" dirty="0" smtClean="0">
                <a:solidFill>
                  <a:srgbClr val="C00000"/>
                </a:solidFill>
                <a:latin typeface="Arial" pitchFamily="34" charset="0"/>
                <a:cs typeface="Arial" pitchFamily="34" charset="0"/>
              </a:rPr>
              <a:t>(Terapia combinata)</a:t>
            </a:r>
          </a:p>
          <a:p>
            <a:pPr marL="463550" indent="-463550" algn="just" eaLnBrk="1" hangingPunct="1">
              <a:spcBef>
                <a:spcPct val="20000"/>
              </a:spcBef>
              <a:buFont typeface="Wingdings" pitchFamily="2" charset="2"/>
              <a:buChar char="q"/>
            </a:pPr>
            <a:r>
              <a:rPr lang="it-IT" sz="2400" dirty="0" smtClean="0">
                <a:solidFill>
                  <a:srgbClr val="0000FF"/>
                </a:solidFill>
                <a:latin typeface="Arial" pitchFamily="34" charset="0"/>
                <a:cs typeface="Arial" pitchFamily="34" charset="0"/>
              </a:rPr>
              <a:t>Singola somministrazione di insulina basale con aggiunta di insulina rapida in base a valori di glicemia</a:t>
            </a:r>
          </a:p>
          <a:p>
            <a:pPr marL="463550" indent="-463550" algn="just" eaLnBrk="1" hangingPunct="1">
              <a:spcBef>
                <a:spcPct val="20000"/>
              </a:spcBef>
              <a:buFont typeface="Wingdings" pitchFamily="2" charset="2"/>
              <a:buChar char="q"/>
            </a:pPr>
            <a:endParaRPr lang="it-IT" sz="1200" dirty="0" smtClean="0">
              <a:solidFill>
                <a:srgbClr val="FF0000"/>
              </a:solidFill>
              <a:latin typeface="Arial" pitchFamily="34" charset="0"/>
              <a:cs typeface="Arial" pitchFamily="34" charset="0"/>
            </a:endParaRPr>
          </a:p>
          <a:p>
            <a:pPr marL="463550" indent="-463550" algn="just" eaLnBrk="1" hangingPunct="1">
              <a:spcBef>
                <a:spcPct val="20000"/>
              </a:spcBef>
              <a:buFont typeface="Wingdings" pitchFamily="2" charset="2"/>
              <a:buChar char="q"/>
            </a:pPr>
            <a:r>
              <a:rPr lang="it-IT" sz="2400" b="1" dirty="0" smtClean="0">
                <a:solidFill>
                  <a:srgbClr val="FF0000"/>
                </a:solidFill>
                <a:latin typeface="Arial" pitchFamily="34" charset="0"/>
                <a:cs typeface="Arial" pitchFamily="34" charset="0"/>
              </a:rPr>
              <a:t>Schema insulina Basale ed insulina rapida ai pasti</a:t>
            </a:r>
            <a:r>
              <a:rPr lang="it-IT" sz="2400" b="1" dirty="0" smtClean="0">
                <a:solidFill>
                  <a:srgbClr val="0000FF"/>
                </a:solidFill>
                <a:latin typeface="Arial" pitchFamily="34" charset="0"/>
                <a:cs typeface="Arial" pitchFamily="34" charset="0"/>
              </a:rPr>
              <a:t> </a:t>
            </a:r>
            <a:r>
              <a:rPr lang="it-IT" sz="2400" b="1" dirty="0" smtClean="0">
                <a:solidFill>
                  <a:srgbClr val="C00000"/>
                </a:solidFill>
                <a:latin typeface="Arial" pitchFamily="34" charset="0"/>
                <a:cs typeface="Arial" pitchFamily="34" charset="0"/>
              </a:rPr>
              <a:t>(Basal/Bolus)</a:t>
            </a:r>
            <a:endParaRPr lang="it-IT" sz="2400" b="1" dirty="0">
              <a:solidFill>
                <a:srgbClr val="C00000"/>
              </a:solidFill>
              <a:latin typeface="Arial" pitchFamily="34" charset="0"/>
              <a:cs typeface="Arial" pitchFamily="34" charset="0"/>
            </a:endParaRPr>
          </a:p>
        </p:txBody>
      </p:sp>
      <p:sp>
        <p:nvSpPr>
          <p:cNvPr id="9" name="Titolo 1"/>
          <p:cNvSpPr txBox="1">
            <a:spLocks/>
          </p:cNvSpPr>
          <p:nvPr/>
        </p:nvSpPr>
        <p:spPr>
          <a:xfrm>
            <a:off x="0" y="116632"/>
            <a:ext cx="9144000" cy="648072"/>
          </a:xfrm>
          <a:prstGeom prst="rect">
            <a:avLst/>
          </a:prstGeom>
          <a:solidFill>
            <a:srgbClr val="00CCFF">
              <a:alpha val="51000"/>
            </a:srgbClr>
          </a:solidFill>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3200" b="1"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rPr>
              <a:t>Insulina: Quale Regime</a:t>
            </a:r>
            <a:endParaRPr kumimoji="0" lang="it-IT" sz="3200" b="1" i="0" u="none" strike="noStrike" kern="1200" cap="none" spc="0" normalizeH="0" baseline="0" noProof="0" dirty="0">
              <a:ln>
                <a:noFill/>
              </a:ln>
              <a:solidFill>
                <a:schemeClr val="tx1"/>
              </a:solidFill>
              <a:effectLst/>
              <a:uLnTx/>
              <a:uFillTx/>
              <a:latin typeface="Arial" pitchFamily="34" charset="0"/>
              <a:ea typeface="+mj-ea"/>
              <a:cs typeface="Arial" pitchFamily="34" charset="0"/>
            </a:endParaRPr>
          </a:p>
        </p:txBody>
      </p:sp>
    </p:spTree>
    <p:extLst>
      <p:ext uri="{BB962C8B-B14F-4D97-AF65-F5344CB8AC3E}">
        <p14:creationId xmlns:p14="http://schemas.microsoft.com/office/powerpoint/2010/main" val="1617003941"/>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2"/>
          <p:cNvSpPr>
            <a:spLocks noChangeArrowheads="1"/>
          </p:cNvSpPr>
          <p:nvPr/>
        </p:nvSpPr>
        <p:spPr bwMode="auto">
          <a:xfrm>
            <a:off x="1806575" y="1492250"/>
            <a:ext cx="3175" cy="0"/>
          </a:xfrm>
          <a:prstGeom prst="rect">
            <a:avLst/>
          </a:prstGeom>
          <a:solidFill>
            <a:srgbClr val="FFFFFF"/>
          </a:solidFill>
          <a:ln w="9525">
            <a:noFill/>
            <a:miter lim="800000"/>
            <a:headEnd/>
            <a:tailEnd/>
          </a:ln>
        </p:spPr>
        <p:txBody>
          <a:bodyPr/>
          <a:lstStyle/>
          <a:p>
            <a:endParaRPr lang="it-IT"/>
          </a:p>
        </p:txBody>
      </p:sp>
      <p:sp>
        <p:nvSpPr>
          <p:cNvPr id="165890" name="Rectangle 3"/>
          <p:cNvSpPr>
            <a:spLocks noChangeArrowheads="1"/>
          </p:cNvSpPr>
          <p:nvPr/>
        </p:nvSpPr>
        <p:spPr bwMode="auto">
          <a:xfrm>
            <a:off x="1806575" y="1493838"/>
            <a:ext cx="0" cy="0"/>
          </a:xfrm>
          <a:prstGeom prst="rect">
            <a:avLst/>
          </a:prstGeom>
          <a:solidFill>
            <a:srgbClr val="FFFFFF"/>
          </a:solidFill>
          <a:ln w="9525">
            <a:noFill/>
            <a:miter lim="800000"/>
            <a:headEnd/>
            <a:tailEnd/>
          </a:ln>
        </p:spPr>
        <p:txBody>
          <a:bodyPr/>
          <a:lstStyle/>
          <a:p>
            <a:endParaRPr lang="it-IT"/>
          </a:p>
        </p:txBody>
      </p:sp>
      <p:sp>
        <p:nvSpPr>
          <p:cNvPr id="165891" name="Rectangle 4"/>
          <p:cNvSpPr>
            <a:spLocks noChangeArrowheads="1"/>
          </p:cNvSpPr>
          <p:nvPr/>
        </p:nvSpPr>
        <p:spPr bwMode="auto">
          <a:xfrm>
            <a:off x="1806575" y="1493838"/>
            <a:ext cx="1588" cy="0"/>
          </a:xfrm>
          <a:prstGeom prst="rect">
            <a:avLst/>
          </a:prstGeom>
          <a:solidFill>
            <a:srgbClr val="FFFFFF"/>
          </a:solidFill>
          <a:ln w="9525">
            <a:noFill/>
            <a:miter lim="800000"/>
            <a:headEnd/>
            <a:tailEnd/>
          </a:ln>
        </p:spPr>
        <p:txBody>
          <a:bodyPr/>
          <a:lstStyle/>
          <a:p>
            <a:endParaRPr lang="it-IT"/>
          </a:p>
        </p:txBody>
      </p:sp>
      <p:sp>
        <p:nvSpPr>
          <p:cNvPr id="165892" name="Rectangle 5"/>
          <p:cNvSpPr>
            <a:spLocks noChangeArrowheads="1"/>
          </p:cNvSpPr>
          <p:nvPr/>
        </p:nvSpPr>
        <p:spPr bwMode="auto">
          <a:xfrm>
            <a:off x="1808163" y="1493838"/>
            <a:ext cx="0" cy="0"/>
          </a:xfrm>
          <a:prstGeom prst="rect">
            <a:avLst/>
          </a:prstGeom>
          <a:solidFill>
            <a:srgbClr val="FFFFFF"/>
          </a:solidFill>
          <a:ln w="9525">
            <a:noFill/>
            <a:miter lim="800000"/>
            <a:headEnd/>
            <a:tailEnd/>
          </a:ln>
        </p:spPr>
        <p:txBody>
          <a:bodyPr/>
          <a:lstStyle/>
          <a:p>
            <a:endParaRPr lang="it-IT"/>
          </a:p>
        </p:txBody>
      </p:sp>
      <p:sp>
        <p:nvSpPr>
          <p:cNvPr id="165893" name="Rectangle 6"/>
          <p:cNvSpPr>
            <a:spLocks noChangeArrowheads="1"/>
          </p:cNvSpPr>
          <p:nvPr/>
        </p:nvSpPr>
        <p:spPr bwMode="auto">
          <a:xfrm>
            <a:off x="1808163" y="1493838"/>
            <a:ext cx="1587" cy="0"/>
          </a:xfrm>
          <a:prstGeom prst="rect">
            <a:avLst/>
          </a:prstGeom>
          <a:solidFill>
            <a:srgbClr val="FFFFFF"/>
          </a:solidFill>
          <a:ln w="9525">
            <a:noFill/>
            <a:miter lim="800000"/>
            <a:headEnd/>
            <a:tailEnd/>
          </a:ln>
        </p:spPr>
        <p:txBody>
          <a:bodyPr/>
          <a:lstStyle/>
          <a:p>
            <a:endParaRPr lang="it-IT"/>
          </a:p>
        </p:txBody>
      </p:sp>
      <p:sp>
        <p:nvSpPr>
          <p:cNvPr id="165894" name="Rectangle 7"/>
          <p:cNvSpPr>
            <a:spLocks noChangeArrowheads="1"/>
          </p:cNvSpPr>
          <p:nvPr/>
        </p:nvSpPr>
        <p:spPr bwMode="auto">
          <a:xfrm>
            <a:off x="1804988" y="1495425"/>
            <a:ext cx="0" cy="0"/>
          </a:xfrm>
          <a:prstGeom prst="rect">
            <a:avLst/>
          </a:prstGeom>
          <a:solidFill>
            <a:srgbClr val="FFFFFF"/>
          </a:solidFill>
          <a:ln w="9525">
            <a:noFill/>
            <a:miter lim="800000"/>
            <a:headEnd/>
            <a:tailEnd/>
          </a:ln>
        </p:spPr>
        <p:txBody>
          <a:bodyPr/>
          <a:lstStyle/>
          <a:p>
            <a:endParaRPr lang="it-IT"/>
          </a:p>
        </p:txBody>
      </p:sp>
      <p:sp>
        <p:nvSpPr>
          <p:cNvPr id="165895" name="Rectangle 8"/>
          <p:cNvSpPr>
            <a:spLocks noChangeArrowheads="1"/>
          </p:cNvSpPr>
          <p:nvPr/>
        </p:nvSpPr>
        <p:spPr bwMode="auto">
          <a:xfrm>
            <a:off x="1804988" y="1493838"/>
            <a:ext cx="0" cy="0"/>
          </a:xfrm>
          <a:prstGeom prst="rect">
            <a:avLst/>
          </a:prstGeom>
          <a:solidFill>
            <a:srgbClr val="FFFFFF"/>
          </a:solidFill>
          <a:ln w="9525">
            <a:noFill/>
            <a:miter lim="800000"/>
            <a:headEnd/>
            <a:tailEnd/>
          </a:ln>
        </p:spPr>
        <p:txBody>
          <a:bodyPr/>
          <a:lstStyle/>
          <a:p>
            <a:endParaRPr lang="it-IT"/>
          </a:p>
        </p:txBody>
      </p:sp>
      <p:sp>
        <p:nvSpPr>
          <p:cNvPr id="165896" name="Rectangle 9"/>
          <p:cNvSpPr>
            <a:spLocks noChangeArrowheads="1"/>
          </p:cNvSpPr>
          <p:nvPr/>
        </p:nvSpPr>
        <p:spPr bwMode="auto">
          <a:xfrm>
            <a:off x="1808163" y="1500188"/>
            <a:ext cx="1587" cy="0"/>
          </a:xfrm>
          <a:prstGeom prst="rect">
            <a:avLst/>
          </a:prstGeom>
          <a:solidFill>
            <a:srgbClr val="FFFFFF"/>
          </a:solidFill>
          <a:ln w="9525">
            <a:noFill/>
            <a:miter lim="800000"/>
            <a:headEnd/>
            <a:tailEnd/>
          </a:ln>
        </p:spPr>
        <p:txBody>
          <a:bodyPr/>
          <a:lstStyle/>
          <a:p>
            <a:endParaRPr lang="it-IT"/>
          </a:p>
        </p:txBody>
      </p:sp>
      <p:sp>
        <p:nvSpPr>
          <p:cNvPr id="165897" name="Rectangle 10"/>
          <p:cNvSpPr>
            <a:spLocks noChangeArrowheads="1"/>
          </p:cNvSpPr>
          <p:nvPr/>
        </p:nvSpPr>
        <p:spPr bwMode="auto">
          <a:xfrm>
            <a:off x="1809750" y="1500188"/>
            <a:ext cx="0" cy="0"/>
          </a:xfrm>
          <a:prstGeom prst="rect">
            <a:avLst/>
          </a:prstGeom>
          <a:solidFill>
            <a:srgbClr val="FFFFFF"/>
          </a:solidFill>
          <a:ln w="9525">
            <a:noFill/>
            <a:miter lim="800000"/>
            <a:headEnd/>
            <a:tailEnd/>
          </a:ln>
        </p:spPr>
        <p:txBody>
          <a:bodyPr/>
          <a:lstStyle/>
          <a:p>
            <a:endParaRPr lang="it-IT"/>
          </a:p>
        </p:txBody>
      </p:sp>
      <p:sp>
        <p:nvSpPr>
          <p:cNvPr id="165898" name="Rectangle 11"/>
          <p:cNvSpPr>
            <a:spLocks noChangeArrowheads="1"/>
          </p:cNvSpPr>
          <p:nvPr/>
        </p:nvSpPr>
        <p:spPr bwMode="auto">
          <a:xfrm>
            <a:off x="1809750" y="1500188"/>
            <a:ext cx="0" cy="0"/>
          </a:xfrm>
          <a:prstGeom prst="rect">
            <a:avLst/>
          </a:prstGeom>
          <a:solidFill>
            <a:srgbClr val="FFFFFF"/>
          </a:solidFill>
          <a:ln w="9525">
            <a:noFill/>
            <a:miter lim="800000"/>
            <a:headEnd/>
            <a:tailEnd/>
          </a:ln>
        </p:spPr>
        <p:txBody>
          <a:bodyPr/>
          <a:lstStyle/>
          <a:p>
            <a:endParaRPr lang="it-IT"/>
          </a:p>
        </p:txBody>
      </p:sp>
      <p:sp>
        <p:nvSpPr>
          <p:cNvPr id="165899" name="Rectangle 12"/>
          <p:cNvSpPr>
            <a:spLocks noChangeArrowheads="1"/>
          </p:cNvSpPr>
          <p:nvPr/>
        </p:nvSpPr>
        <p:spPr bwMode="auto">
          <a:xfrm>
            <a:off x="1811338" y="1500188"/>
            <a:ext cx="0" cy="0"/>
          </a:xfrm>
          <a:prstGeom prst="rect">
            <a:avLst/>
          </a:prstGeom>
          <a:solidFill>
            <a:srgbClr val="FFFFFF"/>
          </a:solidFill>
          <a:ln w="9525">
            <a:noFill/>
            <a:miter lim="800000"/>
            <a:headEnd/>
            <a:tailEnd/>
          </a:ln>
        </p:spPr>
        <p:txBody>
          <a:bodyPr/>
          <a:lstStyle/>
          <a:p>
            <a:endParaRPr lang="it-IT"/>
          </a:p>
        </p:txBody>
      </p:sp>
      <p:sp>
        <p:nvSpPr>
          <p:cNvPr id="165900" name="Rectangle 13"/>
          <p:cNvSpPr>
            <a:spLocks noChangeArrowheads="1"/>
          </p:cNvSpPr>
          <p:nvPr/>
        </p:nvSpPr>
        <p:spPr bwMode="auto">
          <a:xfrm>
            <a:off x="1806575" y="1493838"/>
            <a:ext cx="1588" cy="0"/>
          </a:xfrm>
          <a:prstGeom prst="rect">
            <a:avLst/>
          </a:prstGeom>
          <a:solidFill>
            <a:srgbClr val="FFFFFF"/>
          </a:solidFill>
          <a:ln w="9525">
            <a:noFill/>
            <a:miter lim="800000"/>
            <a:headEnd/>
            <a:tailEnd/>
          </a:ln>
        </p:spPr>
        <p:txBody>
          <a:bodyPr/>
          <a:lstStyle/>
          <a:p>
            <a:endParaRPr lang="it-IT"/>
          </a:p>
        </p:txBody>
      </p:sp>
      <p:sp>
        <p:nvSpPr>
          <p:cNvPr id="165901" name="Rectangle 14"/>
          <p:cNvSpPr>
            <a:spLocks noChangeArrowheads="1"/>
          </p:cNvSpPr>
          <p:nvPr/>
        </p:nvSpPr>
        <p:spPr bwMode="auto">
          <a:xfrm>
            <a:off x="1808163" y="1493838"/>
            <a:ext cx="0" cy="0"/>
          </a:xfrm>
          <a:prstGeom prst="rect">
            <a:avLst/>
          </a:prstGeom>
          <a:solidFill>
            <a:srgbClr val="FFFFFF"/>
          </a:solidFill>
          <a:ln w="9525">
            <a:noFill/>
            <a:miter lim="800000"/>
            <a:headEnd/>
            <a:tailEnd/>
          </a:ln>
        </p:spPr>
        <p:txBody>
          <a:bodyPr/>
          <a:lstStyle/>
          <a:p>
            <a:endParaRPr lang="it-IT"/>
          </a:p>
        </p:txBody>
      </p:sp>
      <p:sp>
        <p:nvSpPr>
          <p:cNvPr id="165902" name="Rectangle 15"/>
          <p:cNvSpPr>
            <a:spLocks noChangeArrowheads="1"/>
          </p:cNvSpPr>
          <p:nvPr/>
        </p:nvSpPr>
        <p:spPr bwMode="auto">
          <a:xfrm>
            <a:off x="1808163" y="1493838"/>
            <a:ext cx="0" cy="0"/>
          </a:xfrm>
          <a:prstGeom prst="rect">
            <a:avLst/>
          </a:prstGeom>
          <a:solidFill>
            <a:srgbClr val="FFFFFF"/>
          </a:solidFill>
          <a:ln w="9525">
            <a:noFill/>
            <a:miter lim="800000"/>
            <a:headEnd/>
            <a:tailEnd/>
          </a:ln>
        </p:spPr>
        <p:txBody>
          <a:bodyPr/>
          <a:lstStyle/>
          <a:p>
            <a:endParaRPr lang="it-IT"/>
          </a:p>
        </p:txBody>
      </p:sp>
      <p:sp>
        <p:nvSpPr>
          <p:cNvPr id="165903" name="Rectangle 16"/>
          <p:cNvSpPr>
            <a:spLocks noChangeArrowheads="1"/>
          </p:cNvSpPr>
          <p:nvPr/>
        </p:nvSpPr>
        <p:spPr bwMode="auto">
          <a:xfrm>
            <a:off x="4194175" y="925513"/>
            <a:ext cx="4351338" cy="2522537"/>
          </a:xfrm>
          <a:prstGeom prst="rect">
            <a:avLst/>
          </a:prstGeom>
          <a:noFill/>
          <a:ln w="9525">
            <a:noFill/>
            <a:miter lim="800000"/>
            <a:headEnd/>
            <a:tailEnd/>
          </a:ln>
        </p:spPr>
        <p:txBody>
          <a:bodyPr/>
          <a:lstStyle/>
          <a:p>
            <a:endParaRPr lang="it-IT"/>
          </a:p>
        </p:txBody>
      </p:sp>
      <p:sp>
        <p:nvSpPr>
          <p:cNvPr id="165904" name="Freeform 17"/>
          <p:cNvSpPr>
            <a:spLocks/>
          </p:cNvSpPr>
          <p:nvPr/>
        </p:nvSpPr>
        <p:spPr bwMode="auto">
          <a:xfrm>
            <a:off x="1036638" y="2359025"/>
            <a:ext cx="6721475" cy="3327400"/>
          </a:xfrm>
          <a:custGeom>
            <a:avLst/>
            <a:gdLst>
              <a:gd name="T0" fmla="*/ 0 w 4763"/>
              <a:gd name="T1" fmla="*/ 3327400 h 2096"/>
              <a:gd name="T2" fmla="*/ 0 w 4763"/>
              <a:gd name="T3" fmla="*/ 3179762 h 2096"/>
              <a:gd name="T4" fmla="*/ 12701 w 4763"/>
              <a:gd name="T5" fmla="*/ 3179762 h 2096"/>
              <a:gd name="T6" fmla="*/ 29635 w 4763"/>
              <a:gd name="T7" fmla="*/ 3179762 h 2096"/>
              <a:gd name="T8" fmla="*/ 56447 w 4763"/>
              <a:gd name="T9" fmla="*/ 3179762 h 2096"/>
              <a:gd name="T10" fmla="*/ 73382 w 4763"/>
              <a:gd name="T11" fmla="*/ 3179762 h 2096"/>
              <a:gd name="T12" fmla="*/ 100194 w 4763"/>
              <a:gd name="T13" fmla="*/ 3179762 h 2096"/>
              <a:gd name="T14" fmla="*/ 143941 w 4763"/>
              <a:gd name="T15" fmla="*/ 3179762 h 2096"/>
              <a:gd name="T16" fmla="*/ 173576 w 4763"/>
              <a:gd name="T17" fmla="*/ 3179762 h 2096"/>
              <a:gd name="T18" fmla="*/ 217323 w 4763"/>
              <a:gd name="T19" fmla="*/ 3165474 h 2096"/>
              <a:gd name="T20" fmla="*/ 261069 w 4763"/>
              <a:gd name="T21" fmla="*/ 3165474 h 2096"/>
              <a:gd name="T22" fmla="*/ 303405 w 4763"/>
              <a:gd name="T23" fmla="*/ 3165474 h 2096"/>
              <a:gd name="T24" fmla="*/ 361263 w 4763"/>
              <a:gd name="T25" fmla="*/ 3165474 h 2096"/>
              <a:gd name="T26" fmla="*/ 405010 w 4763"/>
              <a:gd name="T27" fmla="*/ 3149599 h 2096"/>
              <a:gd name="T28" fmla="*/ 464280 w 4763"/>
              <a:gd name="T29" fmla="*/ 3149599 h 2096"/>
              <a:gd name="T30" fmla="*/ 508027 w 4763"/>
              <a:gd name="T31" fmla="*/ 3132137 h 2096"/>
              <a:gd name="T32" fmla="*/ 550362 w 4763"/>
              <a:gd name="T33" fmla="*/ 3132137 h 2096"/>
              <a:gd name="T34" fmla="*/ 608221 w 4763"/>
              <a:gd name="T35" fmla="*/ 3116262 h 2096"/>
              <a:gd name="T36" fmla="*/ 651967 w 4763"/>
              <a:gd name="T37" fmla="*/ 3100387 h 2096"/>
              <a:gd name="T38" fmla="*/ 708415 w 4763"/>
              <a:gd name="T39" fmla="*/ 3082924 h 2096"/>
              <a:gd name="T40" fmla="*/ 752162 w 4763"/>
              <a:gd name="T41" fmla="*/ 3067049 h 2096"/>
              <a:gd name="T42" fmla="*/ 795908 w 4763"/>
              <a:gd name="T43" fmla="*/ 3052762 h 2096"/>
              <a:gd name="T44" fmla="*/ 825543 w 4763"/>
              <a:gd name="T45" fmla="*/ 3033712 h 2096"/>
              <a:gd name="T46" fmla="*/ 869290 w 4763"/>
              <a:gd name="T47" fmla="*/ 3003549 h 2096"/>
              <a:gd name="T48" fmla="*/ 898925 w 4763"/>
              <a:gd name="T49" fmla="*/ 2984499 h 2096"/>
              <a:gd name="T50" fmla="*/ 925737 w 4763"/>
              <a:gd name="T51" fmla="*/ 2954337 h 2096"/>
              <a:gd name="T52" fmla="*/ 955372 w 4763"/>
              <a:gd name="T53" fmla="*/ 2920999 h 2096"/>
              <a:gd name="T54" fmla="*/ 969484 w 4763"/>
              <a:gd name="T55" fmla="*/ 2887662 h 2096"/>
              <a:gd name="T56" fmla="*/ 985007 w 4763"/>
              <a:gd name="T57" fmla="*/ 2871787 h 2096"/>
              <a:gd name="T58" fmla="*/ 1013231 w 4763"/>
              <a:gd name="T59" fmla="*/ 2822574 h 2096"/>
              <a:gd name="T60" fmla="*/ 1055566 w 4763"/>
              <a:gd name="T61" fmla="*/ 2759074 h 2096"/>
              <a:gd name="T62" fmla="*/ 1086612 w 4763"/>
              <a:gd name="T63" fmla="*/ 2709862 h 2096"/>
              <a:gd name="T64" fmla="*/ 1116247 w 4763"/>
              <a:gd name="T65" fmla="*/ 2660650 h 2096"/>
              <a:gd name="T66" fmla="*/ 1128948 w 4763"/>
              <a:gd name="T67" fmla="*/ 2641600 h 2096"/>
              <a:gd name="T68" fmla="*/ 1346270 w 4763"/>
              <a:gd name="T69" fmla="*/ 0 h 2096"/>
              <a:gd name="T70" fmla="*/ 1419652 w 4763"/>
              <a:gd name="T71" fmla="*/ 1908175 h 2096"/>
              <a:gd name="T72" fmla="*/ 1563593 w 4763"/>
              <a:gd name="T73" fmla="*/ 2122487 h 2096"/>
              <a:gd name="T74" fmla="*/ 1707534 w 4763"/>
              <a:gd name="T75" fmla="*/ 2676525 h 2096"/>
              <a:gd name="T76" fmla="*/ 2056097 w 4763"/>
              <a:gd name="T77" fmla="*/ 2935287 h 2096"/>
              <a:gd name="T78" fmla="*/ 2332689 w 4763"/>
              <a:gd name="T79" fmla="*/ 2905124 h 2096"/>
              <a:gd name="T80" fmla="*/ 2593758 w 4763"/>
              <a:gd name="T81" fmla="*/ 1174750 h 2096"/>
              <a:gd name="T82" fmla="*/ 2679840 w 4763"/>
              <a:gd name="T83" fmla="*/ 1174750 h 2096"/>
              <a:gd name="T84" fmla="*/ 2811080 w 4763"/>
              <a:gd name="T85" fmla="*/ 2039937 h 2096"/>
              <a:gd name="T86" fmla="*/ 2928209 w 4763"/>
              <a:gd name="T87" fmla="*/ 2138362 h 2096"/>
              <a:gd name="T88" fmla="*/ 2998769 w 4763"/>
              <a:gd name="T89" fmla="*/ 2528887 h 2096"/>
              <a:gd name="T90" fmla="*/ 3201979 w 4763"/>
              <a:gd name="T91" fmla="*/ 2660650 h 2096"/>
              <a:gd name="T92" fmla="*/ 3389667 w 4763"/>
              <a:gd name="T93" fmla="*/ 2970212 h 2096"/>
              <a:gd name="T94" fmla="*/ 3839835 w 4763"/>
              <a:gd name="T95" fmla="*/ 3033712 h 2096"/>
              <a:gd name="T96" fmla="*/ 3983776 w 4763"/>
              <a:gd name="T97" fmla="*/ 2887662 h 2096"/>
              <a:gd name="T98" fmla="*/ 4244845 w 4763"/>
              <a:gd name="T99" fmla="*/ 1306512 h 2096"/>
              <a:gd name="T100" fmla="*/ 4404309 w 4763"/>
              <a:gd name="T101" fmla="*/ 1271587 h 2096"/>
              <a:gd name="T102" fmla="*/ 4606108 w 4763"/>
              <a:gd name="T103" fmla="*/ 2122487 h 2096"/>
              <a:gd name="T104" fmla="*/ 4982894 w 4763"/>
              <a:gd name="T105" fmla="*/ 2690812 h 2096"/>
              <a:gd name="T106" fmla="*/ 5404838 w 4763"/>
              <a:gd name="T107" fmla="*/ 2905124 h 2096"/>
              <a:gd name="T108" fmla="*/ 6300942 w 4763"/>
              <a:gd name="T109" fmla="*/ 3100387 h 2096"/>
              <a:gd name="T110" fmla="*/ 6721475 w 4763"/>
              <a:gd name="T111" fmla="*/ 3149599 h 2096"/>
              <a:gd name="T112" fmla="*/ 6721475 w 4763"/>
              <a:gd name="T113" fmla="*/ 3327400 h 2096"/>
              <a:gd name="T114" fmla="*/ 0 w 4763"/>
              <a:gd name="T115" fmla="*/ 3327400 h 209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763"/>
              <a:gd name="T175" fmla="*/ 0 h 2096"/>
              <a:gd name="T176" fmla="*/ 4763 w 4763"/>
              <a:gd name="T177" fmla="*/ 2096 h 209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763" h="2096">
                <a:moveTo>
                  <a:pt x="0" y="2096"/>
                </a:moveTo>
                <a:lnTo>
                  <a:pt x="0" y="2003"/>
                </a:lnTo>
                <a:lnTo>
                  <a:pt x="9" y="2003"/>
                </a:lnTo>
                <a:lnTo>
                  <a:pt x="21" y="2003"/>
                </a:lnTo>
                <a:lnTo>
                  <a:pt x="40" y="2003"/>
                </a:lnTo>
                <a:lnTo>
                  <a:pt x="52" y="2003"/>
                </a:lnTo>
                <a:lnTo>
                  <a:pt x="71" y="2003"/>
                </a:lnTo>
                <a:lnTo>
                  <a:pt x="102" y="2003"/>
                </a:lnTo>
                <a:lnTo>
                  <a:pt x="123" y="2003"/>
                </a:lnTo>
                <a:lnTo>
                  <a:pt x="154" y="1994"/>
                </a:lnTo>
                <a:lnTo>
                  <a:pt x="185" y="1994"/>
                </a:lnTo>
                <a:lnTo>
                  <a:pt x="215" y="1994"/>
                </a:lnTo>
                <a:lnTo>
                  <a:pt x="256" y="1994"/>
                </a:lnTo>
                <a:lnTo>
                  <a:pt x="287" y="1984"/>
                </a:lnTo>
                <a:lnTo>
                  <a:pt x="329" y="1984"/>
                </a:lnTo>
                <a:lnTo>
                  <a:pt x="360" y="1973"/>
                </a:lnTo>
                <a:lnTo>
                  <a:pt x="390" y="1973"/>
                </a:lnTo>
                <a:lnTo>
                  <a:pt x="431" y="1963"/>
                </a:lnTo>
                <a:lnTo>
                  <a:pt x="462" y="1953"/>
                </a:lnTo>
                <a:lnTo>
                  <a:pt x="502" y="1942"/>
                </a:lnTo>
                <a:lnTo>
                  <a:pt x="533" y="1932"/>
                </a:lnTo>
                <a:lnTo>
                  <a:pt x="564" y="1923"/>
                </a:lnTo>
                <a:lnTo>
                  <a:pt x="585" y="1911"/>
                </a:lnTo>
                <a:lnTo>
                  <a:pt x="616" y="1892"/>
                </a:lnTo>
                <a:lnTo>
                  <a:pt x="637" y="1880"/>
                </a:lnTo>
                <a:lnTo>
                  <a:pt x="656" y="1861"/>
                </a:lnTo>
                <a:lnTo>
                  <a:pt x="677" y="1840"/>
                </a:lnTo>
                <a:lnTo>
                  <a:pt x="687" y="1819"/>
                </a:lnTo>
                <a:lnTo>
                  <a:pt x="698" y="1809"/>
                </a:lnTo>
                <a:lnTo>
                  <a:pt x="718" y="1778"/>
                </a:lnTo>
                <a:lnTo>
                  <a:pt x="748" y="1738"/>
                </a:lnTo>
                <a:lnTo>
                  <a:pt x="770" y="1707"/>
                </a:lnTo>
                <a:lnTo>
                  <a:pt x="791" y="1676"/>
                </a:lnTo>
                <a:lnTo>
                  <a:pt x="800" y="1664"/>
                </a:lnTo>
                <a:lnTo>
                  <a:pt x="954" y="0"/>
                </a:lnTo>
                <a:lnTo>
                  <a:pt x="1006" y="1202"/>
                </a:lnTo>
                <a:lnTo>
                  <a:pt x="1108" y="1337"/>
                </a:lnTo>
                <a:lnTo>
                  <a:pt x="1210" y="1686"/>
                </a:lnTo>
                <a:lnTo>
                  <a:pt x="1457" y="1849"/>
                </a:lnTo>
                <a:lnTo>
                  <a:pt x="1653" y="1830"/>
                </a:lnTo>
                <a:lnTo>
                  <a:pt x="1838" y="740"/>
                </a:lnTo>
                <a:lnTo>
                  <a:pt x="1899" y="740"/>
                </a:lnTo>
                <a:lnTo>
                  <a:pt x="1992" y="1285"/>
                </a:lnTo>
                <a:lnTo>
                  <a:pt x="2075" y="1347"/>
                </a:lnTo>
                <a:lnTo>
                  <a:pt x="2125" y="1593"/>
                </a:lnTo>
                <a:lnTo>
                  <a:pt x="2269" y="1676"/>
                </a:lnTo>
                <a:lnTo>
                  <a:pt x="2402" y="1871"/>
                </a:lnTo>
                <a:lnTo>
                  <a:pt x="2721" y="1911"/>
                </a:lnTo>
                <a:lnTo>
                  <a:pt x="2823" y="1819"/>
                </a:lnTo>
                <a:lnTo>
                  <a:pt x="3008" y="823"/>
                </a:lnTo>
                <a:lnTo>
                  <a:pt x="3121" y="801"/>
                </a:lnTo>
                <a:lnTo>
                  <a:pt x="3264" y="1337"/>
                </a:lnTo>
                <a:lnTo>
                  <a:pt x="3531" y="1695"/>
                </a:lnTo>
                <a:lnTo>
                  <a:pt x="3830" y="1830"/>
                </a:lnTo>
                <a:lnTo>
                  <a:pt x="4465" y="1953"/>
                </a:lnTo>
                <a:lnTo>
                  <a:pt x="4763" y="1984"/>
                </a:lnTo>
                <a:lnTo>
                  <a:pt x="4763" y="2096"/>
                </a:lnTo>
                <a:lnTo>
                  <a:pt x="0" y="2096"/>
                </a:lnTo>
              </a:path>
            </a:pathLst>
          </a:custGeom>
          <a:noFill/>
          <a:ln w="9525">
            <a:noFill/>
            <a:round/>
            <a:headEnd/>
            <a:tailEnd/>
          </a:ln>
        </p:spPr>
        <p:txBody>
          <a:bodyPr/>
          <a:lstStyle/>
          <a:p>
            <a:endParaRPr lang="it-IT"/>
          </a:p>
        </p:txBody>
      </p:sp>
      <p:sp>
        <p:nvSpPr>
          <p:cNvPr id="165905" name="Freeform 18"/>
          <p:cNvSpPr>
            <a:spLocks/>
          </p:cNvSpPr>
          <p:nvPr/>
        </p:nvSpPr>
        <p:spPr bwMode="auto">
          <a:xfrm>
            <a:off x="1022350" y="5392738"/>
            <a:ext cx="331788" cy="228600"/>
          </a:xfrm>
          <a:custGeom>
            <a:avLst/>
            <a:gdLst>
              <a:gd name="T0" fmla="*/ 0 w 235"/>
              <a:gd name="T1" fmla="*/ 228600 h 144"/>
              <a:gd name="T2" fmla="*/ 0 w 235"/>
              <a:gd name="T3" fmla="*/ 214313 h 144"/>
              <a:gd name="T4" fmla="*/ 0 w 235"/>
              <a:gd name="T5" fmla="*/ 195262 h 144"/>
              <a:gd name="T6" fmla="*/ 0 w 235"/>
              <a:gd name="T7" fmla="*/ 165100 h 144"/>
              <a:gd name="T8" fmla="*/ 14119 w 235"/>
              <a:gd name="T9" fmla="*/ 146050 h 144"/>
              <a:gd name="T10" fmla="*/ 26825 w 235"/>
              <a:gd name="T11" fmla="*/ 115887 h 144"/>
              <a:gd name="T12" fmla="*/ 43768 w 235"/>
              <a:gd name="T13" fmla="*/ 98425 h 144"/>
              <a:gd name="T14" fmla="*/ 70593 w 235"/>
              <a:gd name="T15" fmla="*/ 66675 h 144"/>
              <a:gd name="T16" fmla="*/ 100242 w 235"/>
              <a:gd name="T17" fmla="*/ 49212 h 144"/>
              <a:gd name="T18" fmla="*/ 144010 w 235"/>
              <a:gd name="T19" fmla="*/ 19050 h 144"/>
              <a:gd name="T20" fmla="*/ 187778 w 235"/>
              <a:gd name="T21" fmla="*/ 19050 h 144"/>
              <a:gd name="T22" fmla="*/ 261195 w 235"/>
              <a:gd name="T23" fmla="*/ 0 h 144"/>
              <a:gd name="T24" fmla="*/ 331788 w 235"/>
              <a:gd name="T25" fmla="*/ 0 h 14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35"/>
              <a:gd name="T40" fmla="*/ 0 h 144"/>
              <a:gd name="T41" fmla="*/ 235 w 235"/>
              <a:gd name="T42" fmla="*/ 144 h 14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35" h="144">
                <a:moveTo>
                  <a:pt x="0" y="144"/>
                </a:moveTo>
                <a:lnTo>
                  <a:pt x="0" y="135"/>
                </a:lnTo>
                <a:lnTo>
                  <a:pt x="0" y="123"/>
                </a:lnTo>
                <a:lnTo>
                  <a:pt x="0" y="104"/>
                </a:lnTo>
                <a:lnTo>
                  <a:pt x="10" y="92"/>
                </a:lnTo>
                <a:lnTo>
                  <a:pt x="19" y="73"/>
                </a:lnTo>
                <a:lnTo>
                  <a:pt x="31" y="62"/>
                </a:lnTo>
                <a:lnTo>
                  <a:pt x="50" y="42"/>
                </a:lnTo>
                <a:lnTo>
                  <a:pt x="71" y="31"/>
                </a:lnTo>
                <a:lnTo>
                  <a:pt x="102" y="12"/>
                </a:lnTo>
                <a:lnTo>
                  <a:pt x="133" y="12"/>
                </a:lnTo>
                <a:lnTo>
                  <a:pt x="185" y="0"/>
                </a:lnTo>
                <a:lnTo>
                  <a:pt x="235" y="0"/>
                </a:lnTo>
              </a:path>
            </a:pathLst>
          </a:custGeom>
          <a:noFill/>
          <a:ln w="9525">
            <a:noFill/>
            <a:round/>
            <a:headEnd/>
            <a:tailEnd/>
          </a:ln>
        </p:spPr>
        <p:txBody>
          <a:bodyPr/>
          <a:lstStyle/>
          <a:p>
            <a:endParaRPr lang="it-IT"/>
          </a:p>
        </p:txBody>
      </p:sp>
      <p:sp>
        <p:nvSpPr>
          <p:cNvPr id="165906" name="Freeform 19"/>
          <p:cNvSpPr>
            <a:spLocks/>
          </p:cNvSpPr>
          <p:nvPr/>
        </p:nvSpPr>
        <p:spPr bwMode="auto">
          <a:xfrm>
            <a:off x="1354138" y="4741863"/>
            <a:ext cx="725487" cy="669925"/>
          </a:xfrm>
          <a:custGeom>
            <a:avLst/>
            <a:gdLst>
              <a:gd name="T0" fmla="*/ 0 w 514"/>
              <a:gd name="T1" fmla="*/ 650875 h 422"/>
              <a:gd name="T2" fmla="*/ 29641 w 514"/>
              <a:gd name="T3" fmla="*/ 650875 h 422"/>
              <a:gd name="T4" fmla="*/ 73396 w 514"/>
              <a:gd name="T5" fmla="*/ 650875 h 422"/>
              <a:gd name="T6" fmla="*/ 103036 w 514"/>
              <a:gd name="T7" fmla="*/ 650875 h 422"/>
              <a:gd name="T8" fmla="*/ 129854 w 514"/>
              <a:gd name="T9" fmla="*/ 669925 h 422"/>
              <a:gd name="T10" fmla="*/ 160906 w 514"/>
              <a:gd name="T11" fmla="*/ 669925 h 422"/>
              <a:gd name="T12" fmla="*/ 190546 w 514"/>
              <a:gd name="T13" fmla="*/ 669925 h 422"/>
              <a:gd name="T14" fmla="*/ 217364 w 514"/>
              <a:gd name="T15" fmla="*/ 669925 h 422"/>
              <a:gd name="T16" fmla="*/ 247004 w 514"/>
              <a:gd name="T17" fmla="*/ 669925 h 422"/>
              <a:gd name="T18" fmla="*/ 276645 w 514"/>
              <a:gd name="T19" fmla="*/ 669925 h 422"/>
              <a:gd name="T20" fmla="*/ 304874 w 514"/>
              <a:gd name="T21" fmla="*/ 669925 h 422"/>
              <a:gd name="T22" fmla="*/ 320400 w 514"/>
              <a:gd name="T23" fmla="*/ 669925 h 422"/>
              <a:gd name="T24" fmla="*/ 347217 w 514"/>
              <a:gd name="T25" fmla="*/ 669925 h 422"/>
              <a:gd name="T26" fmla="*/ 376858 w 514"/>
              <a:gd name="T27" fmla="*/ 669925 h 422"/>
              <a:gd name="T28" fmla="*/ 390973 w 514"/>
              <a:gd name="T29" fmla="*/ 669925 h 422"/>
              <a:gd name="T30" fmla="*/ 420613 w 514"/>
              <a:gd name="T31" fmla="*/ 650875 h 422"/>
              <a:gd name="T32" fmla="*/ 434728 w 514"/>
              <a:gd name="T33" fmla="*/ 650875 h 422"/>
              <a:gd name="T34" fmla="*/ 464368 w 514"/>
              <a:gd name="T35" fmla="*/ 635000 h 422"/>
              <a:gd name="T36" fmla="*/ 478483 w 514"/>
              <a:gd name="T37" fmla="*/ 620713 h 422"/>
              <a:gd name="T38" fmla="*/ 494009 w 514"/>
              <a:gd name="T39" fmla="*/ 601663 h 422"/>
              <a:gd name="T40" fmla="*/ 520826 w 514"/>
              <a:gd name="T41" fmla="*/ 587375 h 422"/>
              <a:gd name="T42" fmla="*/ 537764 w 514"/>
              <a:gd name="T43" fmla="*/ 571500 h 422"/>
              <a:gd name="T44" fmla="*/ 551878 w 514"/>
              <a:gd name="T45" fmla="*/ 552450 h 422"/>
              <a:gd name="T46" fmla="*/ 564581 w 514"/>
              <a:gd name="T47" fmla="*/ 522288 h 422"/>
              <a:gd name="T48" fmla="*/ 594222 w 514"/>
              <a:gd name="T49" fmla="*/ 488950 h 422"/>
              <a:gd name="T50" fmla="*/ 608336 w 514"/>
              <a:gd name="T51" fmla="*/ 455613 h 422"/>
              <a:gd name="T52" fmla="*/ 625274 w 514"/>
              <a:gd name="T53" fmla="*/ 423863 h 422"/>
              <a:gd name="T54" fmla="*/ 637977 w 514"/>
              <a:gd name="T55" fmla="*/ 390525 h 422"/>
              <a:gd name="T56" fmla="*/ 652091 w 514"/>
              <a:gd name="T57" fmla="*/ 341312 h 422"/>
              <a:gd name="T58" fmla="*/ 667617 w 514"/>
              <a:gd name="T59" fmla="*/ 293688 h 422"/>
              <a:gd name="T60" fmla="*/ 681732 w 514"/>
              <a:gd name="T61" fmla="*/ 244475 h 422"/>
              <a:gd name="T62" fmla="*/ 695846 w 514"/>
              <a:gd name="T63" fmla="*/ 195262 h 422"/>
              <a:gd name="T64" fmla="*/ 695846 w 514"/>
              <a:gd name="T65" fmla="*/ 130175 h 422"/>
              <a:gd name="T66" fmla="*/ 711372 w 514"/>
              <a:gd name="T67" fmla="*/ 63500 h 422"/>
              <a:gd name="T68" fmla="*/ 725487 w 514"/>
              <a:gd name="T69" fmla="*/ 0 h 42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14"/>
              <a:gd name="T106" fmla="*/ 0 h 422"/>
              <a:gd name="T107" fmla="*/ 514 w 514"/>
              <a:gd name="T108" fmla="*/ 422 h 42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14" h="422">
                <a:moveTo>
                  <a:pt x="0" y="410"/>
                </a:moveTo>
                <a:lnTo>
                  <a:pt x="21" y="410"/>
                </a:lnTo>
                <a:lnTo>
                  <a:pt x="52" y="410"/>
                </a:lnTo>
                <a:lnTo>
                  <a:pt x="73" y="410"/>
                </a:lnTo>
                <a:lnTo>
                  <a:pt x="92" y="422"/>
                </a:lnTo>
                <a:lnTo>
                  <a:pt x="114" y="422"/>
                </a:lnTo>
                <a:lnTo>
                  <a:pt x="135" y="422"/>
                </a:lnTo>
                <a:lnTo>
                  <a:pt x="154" y="422"/>
                </a:lnTo>
                <a:lnTo>
                  <a:pt x="175" y="422"/>
                </a:lnTo>
                <a:lnTo>
                  <a:pt x="196" y="422"/>
                </a:lnTo>
                <a:lnTo>
                  <a:pt x="216" y="422"/>
                </a:lnTo>
                <a:lnTo>
                  <a:pt x="227" y="422"/>
                </a:lnTo>
                <a:lnTo>
                  <a:pt x="246" y="422"/>
                </a:lnTo>
                <a:lnTo>
                  <a:pt x="267" y="422"/>
                </a:lnTo>
                <a:lnTo>
                  <a:pt x="277" y="422"/>
                </a:lnTo>
                <a:lnTo>
                  <a:pt x="298" y="410"/>
                </a:lnTo>
                <a:lnTo>
                  <a:pt x="308" y="410"/>
                </a:lnTo>
                <a:lnTo>
                  <a:pt x="329" y="400"/>
                </a:lnTo>
                <a:lnTo>
                  <a:pt x="339" y="391"/>
                </a:lnTo>
                <a:lnTo>
                  <a:pt x="350" y="379"/>
                </a:lnTo>
                <a:lnTo>
                  <a:pt x="369" y="370"/>
                </a:lnTo>
                <a:lnTo>
                  <a:pt x="381" y="360"/>
                </a:lnTo>
                <a:lnTo>
                  <a:pt x="391" y="348"/>
                </a:lnTo>
                <a:lnTo>
                  <a:pt x="400" y="329"/>
                </a:lnTo>
                <a:lnTo>
                  <a:pt x="421" y="308"/>
                </a:lnTo>
                <a:lnTo>
                  <a:pt x="431" y="287"/>
                </a:lnTo>
                <a:lnTo>
                  <a:pt x="443" y="267"/>
                </a:lnTo>
                <a:lnTo>
                  <a:pt x="452" y="246"/>
                </a:lnTo>
                <a:lnTo>
                  <a:pt x="462" y="215"/>
                </a:lnTo>
                <a:lnTo>
                  <a:pt x="473" y="185"/>
                </a:lnTo>
                <a:lnTo>
                  <a:pt x="483" y="154"/>
                </a:lnTo>
                <a:lnTo>
                  <a:pt x="493" y="123"/>
                </a:lnTo>
                <a:lnTo>
                  <a:pt x="493" y="82"/>
                </a:lnTo>
                <a:lnTo>
                  <a:pt x="504" y="40"/>
                </a:lnTo>
                <a:lnTo>
                  <a:pt x="514" y="0"/>
                </a:lnTo>
              </a:path>
            </a:pathLst>
          </a:custGeom>
          <a:noFill/>
          <a:ln w="9525">
            <a:noFill/>
            <a:round/>
            <a:headEnd/>
            <a:tailEnd/>
          </a:ln>
        </p:spPr>
        <p:txBody>
          <a:bodyPr/>
          <a:lstStyle/>
          <a:p>
            <a:endParaRPr lang="it-IT"/>
          </a:p>
        </p:txBody>
      </p:sp>
      <p:sp>
        <p:nvSpPr>
          <p:cNvPr id="165907" name="Freeform 20"/>
          <p:cNvSpPr>
            <a:spLocks/>
          </p:cNvSpPr>
          <p:nvPr/>
        </p:nvSpPr>
        <p:spPr bwMode="auto">
          <a:xfrm>
            <a:off x="2079625" y="3762375"/>
            <a:ext cx="217488" cy="979488"/>
          </a:xfrm>
          <a:custGeom>
            <a:avLst/>
            <a:gdLst>
              <a:gd name="T0" fmla="*/ 0 w 154"/>
              <a:gd name="T1" fmla="*/ 979488 h 617"/>
              <a:gd name="T2" fmla="*/ 0 w 154"/>
              <a:gd name="T3" fmla="*/ 963613 h 617"/>
              <a:gd name="T4" fmla="*/ 12710 w 154"/>
              <a:gd name="T5" fmla="*/ 930275 h 617"/>
              <a:gd name="T6" fmla="*/ 12710 w 154"/>
              <a:gd name="T7" fmla="*/ 896938 h 617"/>
              <a:gd name="T8" fmla="*/ 29657 w 154"/>
              <a:gd name="T9" fmla="*/ 865188 h 617"/>
              <a:gd name="T10" fmla="*/ 29657 w 154"/>
              <a:gd name="T11" fmla="*/ 831850 h 617"/>
              <a:gd name="T12" fmla="*/ 43780 w 154"/>
              <a:gd name="T13" fmla="*/ 782638 h 617"/>
              <a:gd name="T14" fmla="*/ 43780 w 154"/>
              <a:gd name="T15" fmla="*/ 735013 h 617"/>
              <a:gd name="T16" fmla="*/ 56490 w 154"/>
              <a:gd name="T17" fmla="*/ 669925 h 617"/>
              <a:gd name="T18" fmla="*/ 73437 w 154"/>
              <a:gd name="T19" fmla="*/ 620713 h 617"/>
              <a:gd name="T20" fmla="*/ 86148 w 154"/>
              <a:gd name="T21" fmla="*/ 554038 h 617"/>
              <a:gd name="T22" fmla="*/ 100270 w 154"/>
              <a:gd name="T23" fmla="*/ 488950 h 617"/>
              <a:gd name="T24" fmla="*/ 117218 w 154"/>
              <a:gd name="T25" fmla="*/ 441325 h 617"/>
              <a:gd name="T26" fmla="*/ 129928 w 154"/>
              <a:gd name="T27" fmla="*/ 376238 h 617"/>
              <a:gd name="T28" fmla="*/ 144050 w 154"/>
              <a:gd name="T29" fmla="*/ 309563 h 617"/>
              <a:gd name="T30" fmla="*/ 144050 w 154"/>
              <a:gd name="T31" fmla="*/ 260350 h 617"/>
              <a:gd name="T32" fmla="*/ 159585 w 154"/>
              <a:gd name="T33" fmla="*/ 195263 h 617"/>
              <a:gd name="T34" fmla="*/ 173708 w 154"/>
              <a:gd name="T35" fmla="*/ 147638 h 617"/>
              <a:gd name="T36" fmla="*/ 187831 w 154"/>
              <a:gd name="T37" fmla="*/ 98425 h 617"/>
              <a:gd name="T38" fmla="*/ 203365 w 154"/>
              <a:gd name="T39" fmla="*/ 65088 h 617"/>
              <a:gd name="T40" fmla="*/ 203365 w 154"/>
              <a:gd name="T41" fmla="*/ 15875 h 617"/>
              <a:gd name="T42" fmla="*/ 217488 w 154"/>
              <a:gd name="T43" fmla="*/ 0 h 61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54"/>
              <a:gd name="T67" fmla="*/ 0 h 617"/>
              <a:gd name="T68" fmla="*/ 154 w 154"/>
              <a:gd name="T69" fmla="*/ 617 h 61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54" h="617">
                <a:moveTo>
                  <a:pt x="0" y="617"/>
                </a:moveTo>
                <a:lnTo>
                  <a:pt x="0" y="607"/>
                </a:lnTo>
                <a:lnTo>
                  <a:pt x="9" y="586"/>
                </a:lnTo>
                <a:lnTo>
                  <a:pt x="9" y="565"/>
                </a:lnTo>
                <a:lnTo>
                  <a:pt x="21" y="545"/>
                </a:lnTo>
                <a:lnTo>
                  <a:pt x="21" y="524"/>
                </a:lnTo>
                <a:lnTo>
                  <a:pt x="31" y="493"/>
                </a:lnTo>
                <a:lnTo>
                  <a:pt x="31" y="463"/>
                </a:lnTo>
                <a:lnTo>
                  <a:pt x="40" y="422"/>
                </a:lnTo>
                <a:lnTo>
                  <a:pt x="52" y="391"/>
                </a:lnTo>
                <a:lnTo>
                  <a:pt x="61" y="349"/>
                </a:lnTo>
                <a:lnTo>
                  <a:pt x="71" y="308"/>
                </a:lnTo>
                <a:lnTo>
                  <a:pt x="83" y="278"/>
                </a:lnTo>
                <a:lnTo>
                  <a:pt x="92" y="237"/>
                </a:lnTo>
                <a:lnTo>
                  <a:pt x="102" y="195"/>
                </a:lnTo>
                <a:lnTo>
                  <a:pt x="102" y="164"/>
                </a:lnTo>
                <a:lnTo>
                  <a:pt x="113" y="123"/>
                </a:lnTo>
                <a:lnTo>
                  <a:pt x="123" y="93"/>
                </a:lnTo>
                <a:lnTo>
                  <a:pt x="133" y="62"/>
                </a:lnTo>
                <a:lnTo>
                  <a:pt x="144" y="41"/>
                </a:lnTo>
                <a:lnTo>
                  <a:pt x="144" y="10"/>
                </a:lnTo>
                <a:lnTo>
                  <a:pt x="154" y="0"/>
                </a:lnTo>
              </a:path>
            </a:pathLst>
          </a:custGeom>
          <a:noFill/>
          <a:ln w="9525">
            <a:noFill/>
            <a:round/>
            <a:headEnd/>
            <a:tailEnd/>
          </a:ln>
        </p:spPr>
        <p:txBody>
          <a:bodyPr/>
          <a:lstStyle/>
          <a:p>
            <a:endParaRPr lang="it-IT"/>
          </a:p>
        </p:txBody>
      </p:sp>
      <p:sp>
        <p:nvSpPr>
          <p:cNvPr id="165908" name="Freeform 21"/>
          <p:cNvSpPr>
            <a:spLocks/>
          </p:cNvSpPr>
          <p:nvPr/>
        </p:nvSpPr>
        <p:spPr bwMode="auto">
          <a:xfrm>
            <a:off x="2297113" y="3451225"/>
            <a:ext cx="247650" cy="311150"/>
          </a:xfrm>
          <a:custGeom>
            <a:avLst/>
            <a:gdLst>
              <a:gd name="T0" fmla="*/ 0 w 175"/>
              <a:gd name="T1" fmla="*/ 311150 h 196"/>
              <a:gd name="T2" fmla="*/ 29718 w 175"/>
              <a:gd name="T3" fmla="*/ 247650 h 196"/>
              <a:gd name="T4" fmla="*/ 56606 w 175"/>
              <a:gd name="T5" fmla="*/ 179387 h 196"/>
              <a:gd name="T6" fmla="*/ 86324 w 175"/>
              <a:gd name="T7" fmla="*/ 131763 h 196"/>
              <a:gd name="T8" fmla="*/ 117457 w 175"/>
              <a:gd name="T9" fmla="*/ 82550 h 196"/>
              <a:gd name="T10" fmla="*/ 159911 w 175"/>
              <a:gd name="T11" fmla="*/ 49212 h 196"/>
              <a:gd name="T12" fmla="*/ 188214 w 175"/>
              <a:gd name="T13" fmla="*/ 17463 h 196"/>
              <a:gd name="T14" fmla="*/ 217932 w 175"/>
              <a:gd name="T15" fmla="*/ 0 h 196"/>
              <a:gd name="T16" fmla="*/ 230668 w 175"/>
              <a:gd name="T17" fmla="*/ 0 h 196"/>
              <a:gd name="T18" fmla="*/ 247650 w 175"/>
              <a:gd name="T19" fmla="*/ 0 h 19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5"/>
              <a:gd name="T31" fmla="*/ 0 h 196"/>
              <a:gd name="T32" fmla="*/ 175 w 175"/>
              <a:gd name="T33" fmla="*/ 196 h 19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5" h="196">
                <a:moveTo>
                  <a:pt x="0" y="196"/>
                </a:moveTo>
                <a:lnTo>
                  <a:pt x="21" y="156"/>
                </a:lnTo>
                <a:lnTo>
                  <a:pt x="40" y="113"/>
                </a:lnTo>
                <a:lnTo>
                  <a:pt x="61" y="83"/>
                </a:lnTo>
                <a:lnTo>
                  <a:pt x="83" y="52"/>
                </a:lnTo>
                <a:lnTo>
                  <a:pt x="113" y="31"/>
                </a:lnTo>
                <a:lnTo>
                  <a:pt x="133" y="11"/>
                </a:lnTo>
                <a:lnTo>
                  <a:pt x="154" y="0"/>
                </a:lnTo>
                <a:lnTo>
                  <a:pt x="163" y="0"/>
                </a:lnTo>
                <a:lnTo>
                  <a:pt x="175" y="0"/>
                </a:lnTo>
              </a:path>
            </a:pathLst>
          </a:custGeom>
          <a:noFill/>
          <a:ln w="9525">
            <a:noFill/>
            <a:round/>
            <a:headEnd/>
            <a:tailEnd/>
          </a:ln>
        </p:spPr>
        <p:txBody>
          <a:bodyPr/>
          <a:lstStyle/>
          <a:p>
            <a:endParaRPr lang="it-IT"/>
          </a:p>
        </p:txBody>
      </p:sp>
      <p:sp>
        <p:nvSpPr>
          <p:cNvPr id="165909" name="Freeform 22"/>
          <p:cNvSpPr>
            <a:spLocks/>
          </p:cNvSpPr>
          <p:nvPr/>
        </p:nvSpPr>
        <p:spPr bwMode="auto">
          <a:xfrm>
            <a:off x="2544763" y="3451225"/>
            <a:ext cx="317500" cy="996950"/>
          </a:xfrm>
          <a:custGeom>
            <a:avLst/>
            <a:gdLst>
              <a:gd name="T0" fmla="*/ 0 w 225"/>
              <a:gd name="T1" fmla="*/ 0 h 628"/>
              <a:gd name="T2" fmla="*/ 14111 w 225"/>
              <a:gd name="T3" fmla="*/ 17462 h 628"/>
              <a:gd name="T4" fmla="*/ 14111 w 225"/>
              <a:gd name="T5" fmla="*/ 33337 h 628"/>
              <a:gd name="T6" fmla="*/ 26811 w 225"/>
              <a:gd name="T7" fmla="*/ 49212 h 628"/>
              <a:gd name="T8" fmla="*/ 26811 w 225"/>
              <a:gd name="T9" fmla="*/ 82550 h 628"/>
              <a:gd name="T10" fmla="*/ 43744 w 225"/>
              <a:gd name="T11" fmla="*/ 115888 h 628"/>
              <a:gd name="T12" fmla="*/ 56444 w 225"/>
              <a:gd name="T13" fmla="*/ 165100 h 628"/>
              <a:gd name="T14" fmla="*/ 70556 w 225"/>
              <a:gd name="T15" fmla="*/ 214313 h 628"/>
              <a:gd name="T16" fmla="*/ 87489 w 225"/>
              <a:gd name="T17" fmla="*/ 261937 h 628"/>
              <a:gd name="T18" fmla="*/ 100189 w 225"/>
              <a:gd name="T19" fmla="*/ 311150 h 628"/>
              <a:gd name="T20" fmla="*/ 114300 w 225"/>
              <a:gd name="T21" fmla="*/ 376237 h 628"/>
              <a:gd name="T22" fmla="*/ 129822 w 225"/>
              <a:gd name="T23" fmla="*/ 442913 h 628"/>
              <a:gd name="T24" fmla="*/ 143933 w 225"/>
              <a:gd name="T25" fmla="*/ 492125 h 628"/>
              <a:gd name="T26" fmla="*/ 173567 w 225"/>
              <a:gd name="T27" fmla="*/ 555625 h 628"/>
              <a:gd name="T28" fmla="*/ 187678 w 225"/>
              <a:gd name="T29" fmla="*/ 604837 h 628"/>
              <a:gd name="T30" fmla="*/ 200378 w 225"/>
              <a:gd name="T31" fmla="*/ 669925 h 628"/>
              <a:gd name="T32" fmla="*/ 217311 w 225"/>
              <a:gd name="T33" fmla="*/ 717550 h 628"/>
              <a:gd name="T34" fmla="*/ 231422 w 225"/>
              <a:gd name="T35" fmla="*/ 785812 h 628"/>
              <a:gd name="T36" fmla="*/ 244122 w 225"/>
              <a:gd name="T37" fmla="*/ 835025 h 628"/>
              <a:gd name="T38" fmla="*/ 261056 w 225"/>
              <a:gd name="T39" fmla="*/ 865188 h 628"/>
              <a:gd name="T40" fmla="*/ 273756 w 225"/>
              <a:gd name="T41" fmla="*/ 914400 h 628"/>
              <a:gd name="T42" fmla="*/ 287867 w 225"/>
              <a:gd name="T43" fmla="*/ 947738 h 628"/>
              <a:gd name="T44" fmla="*/ 303389 w 225"/>
              <a:gd name="T45" fmla="*/ 981075 h 628"/>
              <a:gd name="T46" fmla="*/ 317500 w 225"/>
              <a:gd name="T47" fmla="*/ 996950 h 62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25"/>
              <a:gd name="T73" fmla="*/ 0 h 628"/>
              <a:gd name="T74" fmla="*/ 225 w 225"/>
              <a:gd name="T75" fmla="*/ 628 h 62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25" h="628">
                <a:moveTo>
                  <a:pt x="0" y="0"/>
                </a:moveTo>
                <a:lnTo>
                  <a:pt x="10" y="11"/>
                </a:lnTo>
                <a:lnTo>
                  <a:pt x="10" y="21"/>
                </a:lnTo>
                <a:lnTo>
                  <a:pt x="19" y="31"/>
                </a:lnTo>
                <a:lnTo>
                  <a:pt x="19" y="52"/>
                </a:lnTo>
                <a:lnTo>
                  <a:pt x="31" y="73"/>
                </a:lnTo>
                <a:lnTo>
                  <a:pt x="40" y="104"/>
                </a:lnTo>
                <a:lnTo>
                  <a:pt x="50" y="135"/>
                </a:lnTo>
                <a:lnTo>
                  <a:pt x="62" y="165"/>
                </a:lnTo>
                <a:lnTo>
                  <a:pt x="71" y="196"/>
                </a:lnTo>
                <a:lnTo>
                  <a:pt x="81" y="237"/>
                </a:lnTo>
                <a:lnTo>
                  <a:pt x="92" y="279"/>
                </a:lnTo>
                <a:lnTo>
                  <a:pt x="102" y="310"/>
                </a:lnTo>
                <a:lnTo>
                  <a:pt x="123" y="350"/>
                </a:lnTo>
                <a:lnTo>
                  <a:pt x="133" y="381"/>
                </a:lnTo>
                <a:lnTo>
                  <a:pt x="142" y="422"/>
                </a:lnTo>
                <a:lnTo>
                  <a:pt x="154" y="452"/>
                </a:lnTo>
                <a:lnTo>
                  <a:pt x="164" y="495"/>
                </a:lnTo>
                <a:lnTo>
                  <a:pt x="173" y="526"/>
                </a:lnTo>
                <a:lnTo>
                  <a:pt x="185" y="545"/>
                </a:lnTo>
                <a:lnTo>
                  <a:pt x="194" y="576"/>
                </a:lnTo>
                <a:lnTo>
                  <a:pt x="204" y="597"/>
                </a:lnTo>
                <a:lnTo>
                  <a:pt x="215" y="618"/>
                </a:lnTo>
                <a:lnTo>
                  <a:pt x="225" y="628"/>
                </a:lnTo>
              </a:path>
            </a:pathLst>
          </a:custGeom>
          <a:noFill/>
          <a:ln w="9525">
            <a:noFill/>
            <a:round/>
            <a:headEnd/>
            <a:tailEnd/>
          </a:ln>
        </p:spPr>
        <p:txBody>
          <a:bodyPr/>
          <a:lstStyle/>
          <a:p>
            <a:endParaRPr lang="it-IT"/>
          </a:p>
        </p:txBody>
      </p:sp>
      <p:sp>
        <p:nvSpPr>
          <p:cNvPr id="165910" name="Freeform 23"/>
          <p:cNvSpPr>
            <a:spLocks/>
          </p:cNvSpPr>
          <p:nvPr/>
        </p:nvSpPr>
        <p:spPr bwMode="auto">
          <a:xfrm>
            <a:off x="2862263" y="4448175"/>
            <a:ext cx="100012" cy="307975"/>
          </a:xfrm>
          <a:custGeom>
            <a:avLst/>
            <a:gdLst>
              <a:gd name="T0" fmla="*/ 0 w 71"/>
              <a:gd name="T1" fmla="*/ 0 h 194"/>
              <a:gd name="T2" fmla="*/ 43667 w 71"/>
              <a:gd name="T3" fmla="*/ 63500 h 194"/>
              <a:gd name="T4" fmla="*/ 57753 w 71"/>
              <a:gd name="T5" fmla="*/ 131763 h 194"/>
              <a:gd name="T6" fmla="*/ 87334 w 71"/>
              <a:gd name="T7" fmla="*/ 179387 h 194"/>
              <a:gd name="T8" fmla="*/ 87334 w 71"/>
              <a:gd name="T9" fmla="*/ 244475 h 194"/>
              <a:gd name="T10" fmla="*/ 100012 w 71"/>
              <a:gd name="T11" fmla="*/ 277813 h 194"/>
              <a:gd name="T12" fmla="*/ 100012 w 71"/>
              <a:gd name="T13" fmla="*/ 307975 h 194"/>
              <a:gd name="T14" fmla="*/ 0 60000 65536"/>
              <a:gd name="T15" fmla="*/ 0 60000 65536"/>
              <a:gd name="T16" fmla="*/ 0 60000 65536"/>
              <a:gd name="T17" fmla="*/ 0 60000 65536"/>
              <a:gd name="T18" fmla="*/ 0 60000 65536"/>
              <a:gd name="T19" fmla="*/ 0 60000 65536"/>
              <a:gd name="T20" fmla="*/ 0 60000 65536"/>
              <a:gd name="T21" fmla="*/ 0 w 71"/>
              <a:gd name="T22" fmla="*/ 0 h 194"/>
              <a:gd name="T23" fmla="*/ 71 w 71"/>
              <a:gd name="T24" fmla="*/ 194 h 1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1" h="194">
                <a:moveTo>
                  <a:pt x="0" y="0"/>
                </a:moveTo>
                <a:lnTo>
                  <a:pt x="31" y="40"/>
                </a:lnTo>
                <a:lnTo>
                  <a:pt x="41" y="83"/>
                </a:lnTo>
                <a:lnTo>
                  <a:pt x="62" y="113"/>
                </a:lnTo>
                <a:lnTo>
                  <a:pt x="62" y="154"/>
                </a:lnTo>
                <a:lnTo>
                  <a:pt x="71" y="175"/>
                </a:lnTo>
                <a:lnTo>
                  <a:pt x="71" y="194"/>
                </a:lnTo>
              </a:path>
            </a:pathLst>
          </a:custGeom>
          <a:noFill/>
          <a:ln w="9525">
            <a:noFill/>
            <a:round/>
            <a:headEnd/>
            <a:tailEnd/>
          </a:ln>
        </p:spPr>
        <p:txBody>
          <a:bodyPr/>
          <a:lstStyle/>
          <a:p>
            <a:endParaRPr lang="it-IT"/>
          </a:p>
        </p:txBody>
      </p:sp>
      <p:sp>
        <p:nvSpPr>
          <p:cNvPr id="165911" name="Freeform 24"/>
          <p:cNvSpPr>
            <a:spLocks/>
          </p:cNvSpPr>
          <p:nvPr/>
        </p:nvSpPr>
        <p:spPr bwMode="auto">
          <a:xfrm>
            <a:off x="2962275" y="4756150"/>
            <a:ext cx="60325" cy="115888"/>
          </a:xfrm>
          <a:custGeom>
            <a:avLst/>
            <a:gdLst>
              <a:gd name="T0" fmla="*/ 0 w 43"/>
              <a:gd name="T1" fmla="*/ 0 h 73"/>
              <a:gd name="T2" fmla="*/ 16835 w 43"/>
              <a:gd name="T3" fmla="*/ 49213 h 73"/>
              <a:gd name="T4" fmla="*/ 43490 w 43"/>
              <a:gd name="T5" fmla="*/ 82550 h 73"/>
              <a:gd name="T6" fmla="*/ 60325 w 43"/>
              <a:gd name="T7" fmla="*/ 115888 h 73"/>
              <a:gd name="T8" fmla="*/ 0 60000 65536"/>
              <a:gd name="T9" fmla="*/ 0 60000 65536"/>
              <a:gd name="T10" fmla="*/ 0 60000 65536"/>
              <a:gd name="T11" fmla="*/ 0 60000 65536"/>
              <a:gd name="T12" fmla="*/ 0 w 43"/>
              <a:gd name="T13" fmla="*/ 0 h 73"/>
              <a:gd name="T14" fmla="*/ 43 w 43"/>
              <a:gd name="T15" fmla="*/ 73 h 73"/>
            </a:gdLst>
            <a:ahLst/>
            <a:cxnLst>
              <a:cxn ang="T8">
                <a:pos x="T0" y="T1"/>
              </a:cxn>
              <a:cxn ang="T9">
                <a:pos x="T2" y="T3"/>
              </a:cxn>
              <a:cxn ang="T10">
                <a:pos x="T4" y="T5"/>
              </a:cxn>
              <a:cxn ang="T11">
                <a:pos x="T6" y="T7"/>
              </a:cxn>
            </a:cxnLst>
            <a:rect l="T12" t="T13" r="T14" b="T15"/>
            <a:pathLst>
              <a:path w="43" h="73">
                <a:moveTo>
                  <a:pt x="0" y="0"/>
                </a:moveTo>
                <a:lnTo>
                  <a:pt x="12" y="31"/>
                </a:lnTo>
                <a:lnTo>
                  <a:pt x="31" y="52"/>
                </a:lnTo>
                <a:lnTo>
                  <a:pt x="43" y="73"/>
                </a:lnTo>
              </a:path>
            </a:pathLst>
          </a:custGeom>
          <a:noFill/>
          <a:ln w="9525">
            <a:noFill/>
            <a:round/>
            <a:headEnd/>
            <a:tailEnd/>
          </a:ln>
        </p:spPr>
        <p:txBody>
          <a:bodyPr/>
          <a:lstStyle/>
          <a:p>
            <a:endParaRPr lang="it-IT"/>
          </a:p>
        </p:txBody>
      </p:sp>
      <p:sp>
        <p:nvSpPr>
          <p:cNvPr id="165912" name="Freeform 25"/>
          <p:cNvSpPr>
            <a:spLocks/>
          </p:cNvSpPr>
          <p:nvPr/>
        </p:nvSpPr>
        <p:spPr bwMode="auto">
          <a:xfrm>
            <a:off x="3022600" y="4872038"/>
            <a:ext cx="85725" cy="293687"/>
          </a:xfrm>
          <a:custGeom>
            <a:avLst/>
            <a:gdLst>
              <a:gd name="T0" fmla="*/ 0 w 61"/>
              <a:gd name="T1" fmla="*/ 0 h 185"/>
              <a:gd name="T2" fmla="*/ 0 w 61"/>
              <a:gd name="T3" fmla="*/ 15875 h 185"/>
              <a:gd name="T4" fmla="*/ 12648 w 61"/>
              <a:gd name="T5" fmla="*/ 65087 h 185"/>
              <a:gd name="T6" fmla="*/ 26701 w 61"/>
              <a:gd name="T7" fmla="*/ 114300 h 185"/>
              <a:gd name="T8" fmla="*/ 42160 w 61"/>
              <a:gd name="T9" fmla="*/ 177800 h 185"/>
              <a:gd name="T10" fmla="*/ 70266 w 61"/>
              <a:gd name="T11" fmla="*/ 246062 h 185"/>
              <a:gd name="T12" fmla="*/ 85725 w 61"/>
              <a:gd name="T13" fmla="*/ 293687 h 185"/>
              <a:gd name="T14" fmla="*/ 0 60000 65536"/>
              <a:gd name="T15" fmla="*/ 0 60000 65536"/>
              <a:gd name="T16" fmla="*/ 0 60000 65536"/>
              <a:gd name="T17" fmla="*/ 0 60000 65536"/>
              <a:gd name="T18" fmla="*/ 0 60000 65536"/>
              <a:gd name="T19" fmla="*/ 0 60000 65536"/>
              <a:gd name="T20" fmla="*/ 0 60000 65536"/>
              <a:gd name="T21" fmla="*/ 0 w 61"/>
              <a:gd name="T22" fmla="*/ 0 h 185"/>
              <a:gd name="T23" fmla="*/ 61 w 61"/>
              <a:gd name="T24" fmla="*/ 185 h 1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1" h="185">
                <a:moveTo>
                  <a:pt x="0" y="0"/>
                </a:moveTo>
                <a:lnTo>
                  <a:pt x="0" y="10"/>
                </a:lnTo>
                <a:lnTo>
                  <a:pt x="9" y="41"/>
                </a:lnTo>
                <a:lnTo>
                  <a:pt x="19" y="72"/>
                </a:lnTo>
                <a:lnTo>
                  <a:pt x="30" y="112"/>
                </a:lnTo>
                <a:lnTo>
                  <a:pt x="50" y="155"/>
                </a:lnTo>
                <a:lnTo>
                  <a:pt x="61" y="185"/>
                </a:lnTo>
              </a:path>
            </a:pathLst>
          </a:custGeom>
          <a:noFill/>
          <a:ln w="9525">
            <a:noFill/>
            <a:round/>
            <a:headEnd/>
            <a:tailEnd/>
          </a:ln>
        </p:spPr>
        <p:txBody>
          <a:bodyPr/>
          <a:lstStyle/>
          <a:p>
            <a:endParaRPr lang="it-IT"/>
          </a:p>
        </p:txBody>
      </p:sp>
      <p:sp>
        <p:nvSpPr>
          <p:cNvPr id="165913" name="Freeform 26"/>
          <p:cNvSpPr>
            <a:spLocks/>
          </p:cNvSpPr>
          <p:nvPr/>
        </p:nvSpPr>
        <p:spPr bwMode="auto">
          <a:xfrm>
            <a:off x="3108325" y="5165725"/>
            <a:ext cx="261938" cy="49213"/>
          </a:xfrm>
          <a:custGeom>
            <a:avLst/>
            <a:gdLst>
              <a:gd name="T0" fmla="*/ 0 w 185"/>
              <a:gd name="T1" fmla="*/ 0 h 31"/>
              <a:gd name="T2" fmla="*/ 43892 w 185"/>
              <a:gd name="T3" fmla="*/ 31750 h 31"/>
              <a:gd name="T4" fmla="*/ 87785 w 185"/>
              <a:gd name="T5" fmla="*/ 49213 h 31"/>
              <a:gd name="T6" fmla="*/ 144420 w 185"/>
              <a:gd name="T7" fmla="*/ 49213 h 31"/>
              <a:gd name="T8" fmla="*/ 188312 w 185"/>
              <a:gd name="T9" fmla="*/ 49213 h 31"/>
              <a:gd name="T10" fmla="*/ 232205 w 185"/>
              <a:gd name="T11" fmla="*/ 31750 h 31"/>
              <a:gd name="T12" fmla="*/ 261938 w 185"/>
              <a:gd name="T13" fmla="*/ 15875 h 31"/>
              <a:gd name="T14" fmla="*/ 0 60000 65536"/>
              <a:gd name="T15" fmla="*/ 0 60000 65536"/>
              <a:gd name="T16" fmla="*/ 0 60000 65536"/>
              <a:gd name="T17" fmla="*/ 0 60000 65536"/>
              <a:gd name="T18" fmla="*/ 0 60000 65536"/>
              <a:gd name="T19" fmla="*/ 0 60000 65536"/>
              <a:gd name="T20" fmla="*/ 0 60000 65536"/>
              <a:gd name="T21" fmla="*/ 0 w 185"/>
              <a:gd name="T22" fmla="*/ 0 h 31"/>
              <a:gd name="T23" fmla="*/ 185 w 185"/>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5" h="31">
                <a:moveTo>
                  <a:pt x="0" y="0"/>
                </a:moveTo>
                <a:lnTo>
                  <a:pt x="31" y="20"/>
                </a:lnTo>
                <a:lnTo>
                  <a:pt x="62" y="31"/>
                </a:lnTo>
                <a:lnTo>
                  <a:pt x="102" y="31"/>
                </a:lnTo>
                <a:lnTo>
                  <a:pt x="133" y="31"/>
                </a:lnTo>
                <a:lnTo>
                  <a:pt x="164" y="20"/>
                </a:lnTo>
                <a:lnTo>
                  <a:pt x="185" y="10"/>
                </a:lnTo>
              </a:path>
            </a:pathLst>
          </a:custGeom>
          <a:noFill/>
          <a:ln w="9525">
            <a:noFill/>
            <a:round/>
            <a:headEnd/>
            <a:tailEnd/>
          </a:ln>
        </p:spPr>
        <p:txBody>
          <a:bodyPr/>
          <a:lstStyle/>
          <a:p>
            <a:endParaRPr lang="it-IT"/>
          </a:p>
        </p:txBody>
      </p:sp>
      <p:sp>
        <p:nvSpPr>
          <p:cNvPr id="165914" name="Freeform 27"/>
          <p:cNvSpPr>
            <a:spLocks/>
          </p:cNvSpPr>
          <p:nvPr/>
        </p:nvSpPr>
        <p:spPr bwMode="auto">
          <a:xfrm>
            <a:off x="3370263" y="4659313"/>
            <a:ext cx="173037" cy="522287"/>
          </a:xfrm>
          <a:custGeom>
            <a:avLst/>
            <a:gdLst>
              <a:gd name="T0" fmla="*/ 0 w 123"/>
              <a:gd name="T1" fmla="*/ 522287 h 329"/>
              <a:gd name="T2" fmla="*/ 14068 w 123"/>
              <a:gd name="T3" fmla="*/ 506412 h 329"/>
              <a:gd name="T4" fmla="*/ 26729 w 123"/>
              <a:gd name="T5" fmla="*/ 473075 h 329"/>
              <a:gd name="T6" fmla="*/ 43611 w 123"/>
              <a:gd name="T7" fmla="*/ 423862 h 329"/>
              <a:gd name="T8" fmla="*/ 56272 w 123"/>
              <a:gd name="T9" fmla="*/ 376237 h 329"/>
              <a:gd name="T10" fmla="*/ 70340 w 123"/>
              <a:gd name="T11" fmla="*/ 311150 h 329"/>
              <a:gd name="T12" fmla="*/ 87222 w 123"/>
              <a:gd name="T13" fmla="*/ 261937 h 329"/>
              <a:gd name="T14" fmla="*/ 99883 w 123"/>
              <a:gd name="T15" fmla="*/ 195262 h 329"/>
              <a:gd name="T16" fmla="*/ 129426 w 123"/>
              <a:gd name="T17" fmla="*/ 130175 h 329"/>
              <a:gd name="T18" fmla="*/ 143494 w 123"/>
              <a:gd name="T19" fmla="*/ 82550 h 329"/>
              <a:gd name="T20" fmla="*/ 157562 w 123"/>
              <a:gd name="T21" fmla="*/ 33337 h 329"/>
              <a:gd name="T22" fmla="*/ 173037 w 123"/>
              <a:gd name="T23" fmla="*/ 0 h 32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3"/>
              <a:gd name="T37" fmla="*/ 0 h 329"/>
              <a:gd name="T38" fmla="*/ 123 w 123"/>
              <a:gd name="T39" fmla="*/ 329 h 32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3" h="329">
                <a:moveTo>
                  <a:pt x="0" y="329"/>
                </a:moveTo>
                <a:lnTo>
                  <a:pt x="10" y="319"/>
                </a:lnTo>
                <a:lnTo>
                  <a:pt x="19" y="298"/>
                </a:lnTo>
                <a:lnTo>
                  <a:pt x="31" y="267"/>
                </a:lnTo>
                <a:lnTo>
                  <a:pt x="40" y="237"/>
                </a:lnTo>
                <a:lnTo>
                  <a:pt x="50" y="196"/>
                </a:lnTo>
                <a:lnTo>
                  <a:pt x="62" y="165"/>
                </a:lnTo>
                <a:lnTo>
                  <a:pt x="71" y="123"/>
                </a:lnTo>
                <a:lnTo>
                  <a:pt x="92" y="82"/>
                </a:lnTo>
                <a:lnTo>
                  <a:pt x="102" y="52"/>
                </a:lnTo>
                <a:lnTo>
                  <a:pt x="112" y="21"/>
                </a:lnTo>
                <a:lnTo>
                  <a:pt x="123" y="0"/>
                </a:lnTo>
              </a:path>
            </a:pathLst>
          </a:custGeom>
          <a:noFill/>
          <a:ln w="9525">
            <a:noFill/>
            <a:round/>
            <a:headEnd/>
            <a:tailEnd/>
          </a:ln>
        </p:spPr>
        <p:txBody>
          <a:bodyPr/>
          <a:lstStyle/>
          <a:p>
            <a:endParaRPr lang="it-IT"/>
          </a:p>
        </p:txBody>
      </p:sp>
      <p:sp>
        <p:nvSpPr>
          <p:cNvPr id="165915" name="Freeform 28"/>
          <p:cNvSpPr>
            <a:spLocks/>
          </p:cNvSpPr>
          <p:nvPr/>
        </p:nvSpPr>
        <p:spPr bwMode="auto">
          <a:xfrm>
            <a:off x="3543300" y="4448175"/>
            <a:ext cx="69850" cy="211138"/>
          </a:xfrm>
          <a:custGeom>
            <a:avLst/>
            <a:gdLst>
              <a:gd name="T0" fmla="*/ 0 w 50"/>
              <a:gd name="T1" fmla="*/ 211138 h 133"/>
              <a:gd name="T2" fmla="*/ 26543 w 50"/>
              <a:gd name="T3" fmla="*/ 146050 h 133"/>
              <a:gd name="T4" fmla="*/ 43307 w 50"/>
              <a:gd name="T5" fmla="*/ 96838 h 133"/>
              <a:gd name="T6" fmla="*/ 57277 w 50"/>
              <a:gd name="T7" fmla="*/ 49213 h 133"/>
              <a:gd name="T8" fmla="*/ 69850 w 50"/>
              <a:gd name="T9" fmla="*/ 0 h 133"/>
              <a:gd name="T10" fmla="*/ 0 60000 65536"/>
              <a:gd name="T11" fmla="*/ 0 60000 65536"/>
              <a:gd name="T12" fmla="*/ 0 60000 65536"/>
              <a:gd name="T13" fmla="*/ 0 60000 65536"/>
              <a:gd name="T14" fmla="*/ 0 60000 65536"/>
              <a:gd name="T15" fmla="*/ 0 w 50"/>
              <a:gd name="T16" fmla="*/ 0 h 133"/>
              <a:gd name="T17" fmla="*/ 50 w 50"/>
              <a:gd name="T18" fmla="*/ 133 h 133"/>
            </a:gdLst>
            <a:ahLst/>
            <a:cxnLst>
              <a:cxn ang="T10">
                <a:pos x="T0" y="T1"/>
              </a:cxn>
              <a:cxn ang="T11">
                <a:pos x="T2" y="T3"/>
              </a:cxn>
              <a:cxn ang="T12">
                <a:pos x="T4" y="T5"/>
              </a:cxn>
              <a:cxn ang="T13">
                <a:pos x="T6" y="T7"/>
              </a:cxn>
              <a:cxn ang="T14">
                <a:pos x="T8" y="T9"/>
              </a:cxn>
            </a:cxnLst>
            <a:rect l="T15" t="T16" r="T17" b="T18"/>
            <a:pathLst>
              <a:path w="50" h="133">
                <a:moveTo>
                  <a:pt x="0" y="133"/>
                </a:moveTo>
                <a:lnTo>
                  <a:pt x="19" y="92"/>
                </a:lnTo>
                <a:lnTo>
                  <a:pt x="31" y="61"/>
                </a:lnTo>
                <a:lnTo>
                  <a:pt x="41" y="31"/>
                </a:lnTo>
                <a:lnTo>
                  <a:pt x="50" y="0"/>
                </a:lnTo>
              </a:path>
            </a:pathLst>
          </a:custGeom>
          <a:noFill/>
          <a:ln w="9525">
            <a:noFill/>
            <a:round/>
            <a:headEnd/>
            <a:tailEnd/>
          </a:ln>
        </p:spPr>
        <p:txBody>
          <a:bodyPr/>
          <a:lstStyle/>
          <a:p>
            <a:endParaRPr lang="it-IT"/>
          </a:p>
        </p:txBody>
      </p:sp>
      <p:sp>
        <p:nvSpPr>
          <p:cNvPr id="165916" name="Freeform 29"/>
          <p:cNvSpPr>
            <a:spLocks/>
          </p:cNvSpPr>
          <p:nvPr/>
        </p:nvSpPr>
        <p:spPr bwMode="auto">
          <a:xfrm>
            <a:off x="3613150" y="3943350"/>
            <a:ext cx="174625" cy="504825"/>
          </a:xfrm>
          <a:custGeom>
            <a:avLst/>
            <a:gdLst>
              <a:gd name="T0" fmla="*/ 0 w 123"/>
              <a:gd name="T1" fmla="*/ 504825 h 318"/>
              <a:gd name="T2" fmla="*/ 0 w 123"/>
              <a:gd name="T3" fmla="*/ 471488 h 318"/>
              <a:gd name="T4" fmla="*/ 17037 w 123"/>
              <a:gd name="T5" fmla="*/ 439738 h 318"/>
              <a:gd name="T6" fmla="*/ 17037 w 123"/>
              <a:gd name="T7" fmla="*/ 390525 h 318"/>
              <a:gd name="T8" fmla="*/ 29814 w 123"/>
              <a:gd name="T9" fmla="*/ 342900 h 318"/>
              <a:gd name="T10" fmla="*/ 44011 w 123"/>
              <a:gd name="T11" fmla="*/ 293687 h 318"/>
              <a:gd name="T12" fmla="*/ 61048 w 123"/>
              <a:gd name="T13" fmla="*/ 225425 h 318"/>
              <a:gd name="T14" fmla="*/ 88022 w 123"/>
              <a:gd name="T15" fmla="*/ 177800 h 318"/>
              <a:gd name="T16" fmla="*/ 103639 w 123"/>
              <a:gd name="T17" fmla="*/ 128587 h 318"/>
              <a:gd name="T18" fmla="*/ 117836 w 123"/>
              <a:gd name="T19" fmla="*/ 79375 h 318"/>
              <a:gd name="T20" fmla="*/ 147650 w 123"/>
              <a:gd name="T21" fmla="*/ 30163 h 318"/>
              <a:gd name="T22" fmla="*/ 174625 w 123"/>
              <a:gd name="T23" fmla="*/ 0 h 3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3"/>
              <a:gd name="T37" fmla="*/ 0 h 318"/>
              <a:gd name="T38" fmla="*/ 123 w 123"/>
              <a:gd name="T39" fmla="*/ 318 h 31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3" h="318">
                <a:moveTo>
                  <a:pt x="0" y="318"/>
                </a:moveTo>
                <a:lnTo>
                  <a:pt x="0" y="297"/>
                </a:lnTo>
                <a:lnTo>
                  <a:pt x="12" y="277"/>
                </a:lnTo>
                <a:lnTo>
                  <a:pt x="12" y="246"/>
                </a:lnTo>
                <a:lnTo>
                  <a:pt x="21" y="216"/>
                </a:lnTo>
                <a:lnTo>
                  <a:pt x="31" y="185"/>
                </a:lnTo>
                <a:lnTo>
                  <a:pt x="43" y="142"/>
                </a:lnTo>
                <a:lnTo>
                  <a:pt x="62" y="112"/>
                </a:lnTo>
                <a:lnTo>
                  <a:pt x="73" y="81"/>
                </a:lnTo>
                <a:lnTo>
                  <a:pt x="83" y="50"/>
                </a:lnTo>
                <a:lnTo>
                  <a:pt x="104" y="19"/>
                </a:lnTo>
                <a:lnTo>
                  <a:pt x="123" y="0"/>
                </a:lnTo>
              </a:path>
            </a:pathLst>
          </a:custGeom>
          <a:noFill/>
          <a:ln w="9525">
            <a:noFill/>
            <a:round/>
            <a:headEnd/>
            <a:tailEnd/>
          </a:ln>
        </p:spPr>
        <p:txBody>
          <a:bodyPr/>
          <a:lstStyle/>
          <a:p>
            <a:endParaRPr lang="it-IT"/>
          </a:p>
        </p:txBody>
      </p:sp>
      <p:sp>
        <p:nvSpPr>
          <p:cNvPr id="165917" name="Freeform 30"/>
          <p:cNvSpPr>
            <a:spLocks/>
          </p:cNvSpPr>
          <p:nvPr/>
        </p:nvSpPr>
        <p:spPr bwMode="auto">
          <a:xfrm>
            <a:off x="3787775" y="3875088"/>
            <a:ext cx="104775" cy="68262"/>
          </a:xfrm>
          <a:custGeom>
            <a:avLst/>
            <a:gdLst>
              <a:gd name="T0" fmla="*/ 0 w 74"/>
              <a:gd name="T1" fmla="*/ 68262 h 43"/>
              <a:gd name="T2" fmla="*/ 73626 w 74"/>
              <a:gd name="T3" fmla="*/ 19050 h 43"/>
              <a:gd name="T4" fmla="*/ 104775 w 74"/>
              <a:gd name="T5" fmla="*/ 0 h 43"/>
              <a:gd name="T6" fmla="*/ 0 60000 65536"/>
              <a:gd name="T7" fmla="*/ 0 60000 65536"/>
              <a:gd name="T8" fmla="*/ 0 60000 65536"/>
              <a:gd name="T9" fmla="*/ 0 w 74"/>
              <a:gd name="T10" fmla="*/ 0 h 43"/>
              <a:gd name="T11" fmla="*/ 74 w 74"/>
              <a:gd name="T12" fmla="*/ 43 h 43"/>
            </a:gdLst>
            <a:ahLst/>
            <a:cxnLst>
              <a:cxn ang="T6">
                <a:pos x="T0" y="T1"/>
              </a:cxn>
              <a:cxn ang="T7">
                <a:pos x="T2" y="T3"/>
              </a:cxn>
              <a:cxn ang="T8">
                <a:pos x="T4" y="T5"/>
              </a:cxn>
            </a:cxnLst>
            <a:rect l="T9" t="T10" r="T11" b="T12"/>
            <a:pathLst>
              <a:path w="74" h="43">
                <a:moveTo>
                  <a:pt x="0" y="43"/>
                </a:moveTo>
                <a:lnTo>
                  <a:pt x="52" y="12"/>
                </a:lnTo>
                <a:lnTo>
                  <a:pt x="74" y="0"/>
                </a:lnTo>
              </a:path>
            </a:pathLst>
          </a:custGeom>
          <a:noFill/>
          <a:ln w="9525">
            <a:noFill/>
            <a:round/>
            <a:headEnd/>
            <a:tailEnd/>
          </a:ln>
        </p:spPr>
        <p:txBody>
          <a:bodyPr/>
          <a:lstStyle/>
          <a:p>
            <a:endParaRPr lang="it-IT"/>
          </a:p>
        </p:txBody>
      </p:sp>
      <p:sp>
        <p:nvSpPr>
          <p:cNvPr id="165918" name="Rectangle 31"/>
          <p:cNvSpPr>
            <a:spLocks noChangeArrowheads="1"/>
          </p:cNvSpPr>
          <p:nvPr/>
        </p:nvSpPr>
        <p:spPr bwMode="auto">
          <a:xfrm>
            <a:off x="746125" y="5818188"/>
            <a:ext cx="385763" cy="258762"/>
          </a:xfrm>
          <a:prstGeom prst="rect">
            <a:avLst/>
          </a:prstGeom>
          <a:noFill/>
          <a:ln w="9525">
            <a:noFill/>
            <a:miter lim="800000"/>
            <a:headEnd/>
            <a:tailEnd/>
          </a:ln>
        </p:spPr>
        <p:txBody>
          <a:bodyPr wrap="none" lIns="0" tIns="0" rIns="0" bIns="0">
            <a:spAutoFit/>
          </a:bodyPr>
          <a:lstStyle/>
          <a:p>
            <a:pPr eaLnBrk="0" hangingPunct="0"/>
            <a:r>
              <a:rPr lang="en-US" sz="1700" b="1">
                <a:solidFill>
                  <a:srgbClr val="000099"/>
                </a:solidFill>
              </a:rPr>
              <a:t>4:00</a:t>
            </a:r>
            <a:endParaRPr lang="en-US" sz="2400" b="1">
              <a:solidFill>
                <a:srgbClr val="000099"/>
              </a:solidFill>
              <a:latin typeface="Times New Roman" pitchFamily="18" charset="0"/>
            </a:endParaRPr>
          </a:p>
        </p:txBody>
      </p:sp>
      <p:sp>
        <p:nvSpPr>
          <p:cNvPr id="165919" name="Rectangle 32"/>
          <p:cNvSpPr>
            <a:spLocks noChangeArrowheads="1"/>
          </p:cNvSpPr>
          <p:nvPr/>
        </p:nvSpPr>
        <p:spPr bwMode="auto">
          <a:xfrm>
            <a:off x="719138" y="4335463"/>
            <a:ext cx="214312" cy="258762"/>
          </a:xfrm>
          <a:prstGeom prst="rect">
            <a:avLst/>
          </a:prstGeom>
          <a:noFill/>
          <a:ln w="9525">
            <a:noFill/>
            <a:miter lim="800000"/>
            <a:headEnd/>
            <a:tailEnd/>
          </a:ln>
        </p:spPr>
        <p:txBody>
          <a:bodyPr wrap="none" lIns="0" tIns="0" rIns="0" bIns="0">
            <a:spAutoFit/>
          </a:bodyPr>
          <a:lstStyle/>
          <a:p>
            <a:pPr eaLnBrk="0" hangingPunct="0"/>
            <a:r>
              <a:rPr lang="en-US" sz="1700" b="1">
                <a:solidFill>
                  <a:srgbClr val="000099"/>
                </a:solidFill>
              </a:rPr>
              <a:t>25</a:t>
            </a:r>
            <a:endParaRPr lang="en-US" sz="2400" b="1">
              <a:solidFill>
                <a:srgbClr val="000099"/>
              </a:solidFill>
              <a:latin typeface="Times New Roman" pitchFamily="18" charset="0"/>
            </a:endParaRPr>
          </a:p>
        </p:txBody>
      </p:sp>
      <p:sp>
        <p:nvSpPr>
          <p:cNvPr id="165920" name="Rectangle 33"/>
          <p:cNvSpPr>
            <a:spLocks noChangeArrowheads="1"/>
          </p:cNvSpPr>
          <p:nvPr/>
        </p:nvSpPr>
        <p:spPr bwMode="auto">
          <a:xfrm>
            <a:off x="719138" y="3011488"/>
            <a:ext cx="214312" cy="258762"/>
          </a:xfrm>
          <a:prstGeom prst="rect">
            <a:avLst/>
          </a:prstGeom>
          <a:noFill/>
          <a:ln w="9525">
            <a:noFill/>
            <a:miter lim="800000"/>
            <a:headEnd/>
            <a:tailEnd/>
          </a:ln>
        </p:spPr>
        <p:txBody>
          <a:bodyPr wrap="none" lIns="0" tIns="0" rIns="0" bIns="0">
            <a:spAutoFit/>
          </a:bodyPr>
          <a:lstStyle/>
          <a:p>
            <a:pPr eaLnBrk="0" hangingPunct="0"/>
            <a:r>
              <a:rPr lang="en-US" sz="1700" b="1">
                <a:solidFill>
                  <a:srgbClr val="000099"/>
                </a:solidFill>
              </a:rPr>
              <a:t>50</a:t>
            </a:r>
            <a:endParaRPr lang="en-US" sz="2400" b="1">
              <a:solidFill>
                <a:srgbClr val="000099"/>
              </a:solidFill>
              <a:latin typeface="Times New Roman" pitchFamily="18" charset="0"/>
            </a:endParaRPr>
          </a:p>
        </p:txBody>
      </p:sp>
      <p:sp>
        <p:nvSpPr>
          <p:cNvPr id="165921" name="Rectangle 34"/>
          <p:cNvSpPr>
            <a:spLocks noChangeArrowheads="1"/>
          </p:cNvSpPr>
          <p:nvPr/>
        </p:nvSpPr>
        <p:spPr bwMode="auto">
          <a:xfrm>
            <a:off x="719138" y="1674813"/>
            <a:ext cx="214312" cy="258762"/>
          </a:xfrm>
          <a:prstGeom prst="rect">
            <a:avLst/>
          </a:prstGeom>
          <a:noFill/>
          <a:ln w="9525">
            <a:noFill/>
            <a:miter lim="800000"/>
            <a:headEnd/>
            <a:tailEnd/>
          </a:ln>
        </p:spPr>
        <p:txBody>
          <a:bodyPr wrap="none" lIns="0" tIns="0" rIns="0" bIns="0">
            <a:spAutoFit/>
          </a:bodyPr>
          <a:lstStyle/>
          <a:p>
            <a:pPr eaLnBrk="0" hangingPunct="0"/>
            <a:r>
              <a:rPr lang="en-US" sz="1700" b="1">
                <a:solidFill>
                  <a:srgbClr val="000099"/>
                </a:solidFill>
              </a:rPr>
              <a:t>75</a:t>
            </a:r>
            <a:endParaRPr lang="en-US" sz="2400" b="1">
              <a:solidFill>
                <a:srgbClr val="000099"/>
              </a:solidFill>
              <a:latin typeface="Times New Roman" pitchFamily="18" charset="0"/>
            </a:endParaRPr>
          </a:p>
        </p:txBody>
      </p:sp>
      <p:sp>
        <p:nvSpPr>
          <p:cNvPr id="165922" name="Rectangle 35"/>
          <p:cNvSpPr>
            <a:spLocks noChangeArrowheads="1"/>
          </p:cNvSpPr>
          <p:nvPr/>
        </p:nvSpPr>
        <p:spPr bwMode="auto">
          <a:xfrm>
            <a:off x="1804988" y="5818188"/>
            <a:ext cx="385762" cy="258762"/>
          </a:xfrm>
          <a:prstGeom prst="rect">
            <a:avLst/>
          </a:prstGeom>
          <a:noFill/>
          <a:ln w="9525">
            <a:noFill/>
            <a:miter lim="800000"/>
            <a:headEnd/>
            <a:tailEnd/>
          </a:ln>
        </p:spPr>
        <p:txBody>
          <a:bodyPr wrap="none" lIns="0" tIns="0" rIns="0" bIns="0">
            <a:spAutoFit/>
          </a:bodyPr>
          <a:lstStyle/>
          <a:p>
            <a:pPr eaLnBrk="0" hangingPunct="0"/>
            <a:r>
              <a:rPr lang="en-US" sz="1700" b="1">
                <a:solidFill>
                  <a:srgbClr val="000099"/>
                </a:solidFill>
              </a:rPr>
              <a:t>8:00</a:t>
            </a:r>
            <a:endParaRPr lang="en-US" sz="2400" b="1">
              <a:solidFill>
                <a:srgbClr val="000099"/>
              </a:solidFill>
              <a:latin typeface="Times New Roman" pitchFamily="18" charset="0"/>
            </a:endParaRPr>
          </a:p>
        </p:txBody>
      </p:sp>
      <p:sp>
        <p:nvSpPr>
          <p:cNvPr id="165923" name="Rectangle 36"/>
          <p:cNvSpPr>
            <a:spLocks noChangeArrowheads="1"/>
          </p:cNvSpPr>
          <p:nvPr/>
        </p:nvSpPr>
        <p:spPr bwMode="auto">
          <a:xfrm>
            <a:off x="2919413" y="5818188"/>
            <a:ext cx="492125" cy="258762"/>
          </a:xfrm>
          <a:prstGeom prst="rect">
            <a:avLst/>
          </a:prstGeom>
          <a:noFill/>
          <a:ln w="9525">
            <a:noFill/>
            <a:miter lim="800000"/>
            <a:headEnd/>
            <a:tailEnd/>
          </a:ln>
        </p:spPr>
        <p:txBody>
          <a:bodyPr wrap="none" lIns="0" tIns="0" rIns="0" bIns="0">
            <a:spAutoFit/>
          </a:bodyPr>
          <a:lstStyle/>
          <a:p>
            <a:pPr eaLnBrk="0" hangingPunct="0"/>
            <a:r>
              <a:rPr lang="en-US" sz="1700" b="1">
                <a:solidFill>
                  <a:srgbClr val="000099"/>
                </a:solidFill>
              </a:rPr>
              <a:t>12:00</a:t>
            </a:r>
            <a:endParaRPr lang="en-US" sz="2400" b="1">
              <a:solidFill>
                <a:srgbClr val="000099"/>
              </a:solidFill>
              <a:latin typeface="Times New Roman" pitchFamily="18" charset="0"/>
            </a:endParaRPr>
          </a:p>
        </p:txBody>
      </p:sp>
      <p:sp>
        <p:nvSpPr>
          <p:cNvPr id="165924" name="Rectangle 37"/>
          <p:cNvSpPr>
            <a:spLocks noChangeArrowheads="1"/>
          </p:cNvSpPr>
          <p:nvPr/>
        </p:nvSpPr>
        <p:spPr bwMode="auto">
          <a:xfrm>
            <a:off x="4051300" y="5818188"/>
            <a:ext cx="492125" cy="258762"/>
          </a:xfrm>
          <a:prstGeom prst="rect">
            <a:avLst/>
          </a:prstGeom>
          <a:noFill/>
          <a:ln w="9525">
            <a:noFill/>
            <a:miter lim="800000"/>
            <a:headEnd/>
            <a:tailEnd/>
          </a:ln>
        </p:spPr>
        <p:txBody>
          <a:bodyPr wrap="none" lIns="0" tIns="0" rIns="0" bIns="0">
            <a:spAutoFit/>
          </a:bodyPr>
          <a:lstStyle/>
          <a:p>
            <a:pPr eaLnBrk="0" hangingPunct="0"/>
            <a:r>
              <a:rPr lang="en-US" sz="1700" b="1">
                <a:solidFill>
                  <a:srgbClr val="000099"/>
                </a:solidFill>
              </a:rPr>
              <a:t>16:00</a:t>
            </a:r>
            <a:endParaRPr lang="en-US" sz="2400" b="1">
              <a:solidFill>
                <a:srgbClr val="000099"/>
              </a:solidFill>
              <a:latin typeface="Times New Roman" pitchFamily="18" charset="0"/>
            </a:endParaRPr>
          </a:p>
        </p:txBody>
      </p:sp>
      <p:sp>
        <p:nvSpPr>
          <p:cNvPr id="165925" name="Rectangle 38"/>
          <p:cNvSpPr>
            <a:spLocks noChangeArrowheads="1"/>
          </p:cNvSpPr>
          <p:nvPr/>
        </p:nvSpPr>
        <p:spPr bwMode="auto">
          <a:xfrm>
            <a:off x="5208588" y="5818188"/>
            <a:ext cx="600075" cy="258762"/>
          </a:xfrm>
          <a:prstGeom prst="rect">
            <a:avLst/>
          </a:prstGeom>
          <a:noFill/>
          <a:ln w="9525">
            <a:noFill/>
            <a:miter lim="800000"/>
            <a:headEnd/>
            <a:tailEnd/>
          </a:ln>
        </p:spPr>
        <p:txBody>
          <a:bodyPr wrap="none" lIns="0" tIns="0" rIns="0" bIns="0">
            <a:spAutoFit/>
          </a:bodyPr>
          <a:lstStyle/>
          <a:p>
            <a:pPr eaLnBrk="0" hangingPunct="0"/>
            <a:r>
              <a:rPr lang="en-US" sz="1700" b="1">
                <a:solidFill>
                  <a:srgbClr val="000099"/>
                </a:solidFill>
              </a:rPr>
              <a:t>20:00  </a:t>
            </a:r>
            <a:endParaRPr lang="en-US" sz="2400" b="1">
              <a:solidFill>
                <a:srgbClr val="000099"/>
              </a:solidFill>
              <a:latin typeface="Times New Roman" pitchFamily="18" charset="0"/>
            </a:endParaRPr>
          </a:p>
        </p:txBody>
      </p:sp>
      <p:sp>
        <p:nvSpPr>
          <p:cNvPr id="165926" name="Rectangle 39"/>
          <p:cNvSpPr>
            <a:spLocks noChangeArrowheads="1"/>
          </p:cNvSpPr>
          <p:nvPr/>
        </p:nvSpPr>
        <p:spPr bwMode="auto">
          <a:xfrm>
            <a:off x="6324600" y="5818188"/>
            <a:ext cx="492125" cy="258762"/>
          </a:xfrm>
          <a:prstGeom prst="rect">
            <a:avLst/>
          </a:prstGeom>
          <a:noFill/>
          <a:ln w="9525">
            <a:noFill/>
            <a:miter lim="800000"/>
            <a:headEnd/>
            <a:tailEnd/>
          </a:ln>
        </p:spPr>
        <p:txBody>
          <a:bodyPr wrap="none" lIns="0" tIns="0" rIns="0" bIns="0">
            <a:spAutoFit/>
          </a:bodyPr>
          <a:lstStyle/>
          <a:p>
            <a:pPr eaLnBrk="0" hangingPunct="0"/>
            <a:r>
              <a:rPr lang="en-US" sz="1700" b="1">
                <a:solidFill>
                  <a:srgbClr val="000099"/>
                </a:solidFill>
              </a:rPr>
              <a:t>24:00</a:t>
            </a:r>
            <a:endParaRPr lang="en-US" sz="2400" b="1">
              <a:solidFill>
                <a:srgbClr val="000099"/>
              </a:solidFill>
              <a:latin typeface="Times New Roman" pitchFamily="18" charset="0"/>
            </a:endParaRPr>
          </a:p>
        </p:txBody>
      </p:sp>
      <p:sp>
        <p:nvSpPr>
          <p:cNvPr id="165927" name="Rectangle 40"/>
          <p:cNvSpPr>
            <a:spLocks noChangeArrowheads="1"/>
          </p:cNvSpPr>
          <p:nvPr/>
        </p:nvSpPr>
        <p:spPr bwMode="auto">
          <a:xfrm>
            <a:off x="7397750" y="5818188"/>
            <a:ext cx="385763" cy="258762"/>
          </a:xfrm>
          <a:prstGeom prst="rect">
            <a:avLst/>
          </a:prstGeom>
          <a:noFill/>
          <a:ln w="9525">
            <a:noFill/>
            <a:miter lim="800000"/>
            <a:headEnd/>
            <a:tailEnd/>
          </a:ln>
        </p:spPr>
        <p:txBody>
          <a:bodyPr wrap="none" lIns="0" tIns="0" rIns="0" bIns="0">
            <a:spAutoFit/>
          </a:bodyPr>
          <a:lstStyle/>
          <a:p>
            <a:pPr eaLnBrk="0" hangingPunct="0"/>
            <a:r>
              <a:rPr lang="en-US" sz="1700" b="1">
                <a:solidFill>
                  <a:srgbClr val="000099"/>
                </a:solidFill>
              </a:rPr>
              <a:t>4:00</a:t>
            </a:r>
            <a:endParaRPr lang="en-US" sz="2400" b="1">
              <a:solidFill>
                <a:srgbClr val="000099"/>
              </a:solidFill>
              <a:latin typeface="Times New Roman" pitchFamily="18" charset="0"/>
            </a:endParaRPr>
          </a:p>
        </p:txBody>
      </p:sp>
      <p:sp>
        <p:nvSpPr>
          <p:cNvPr id="165928" name="Freeform 41"/>
          <p:cNvSpPr>
            <a:spLocks/>
          </p:cNvSpPr>
          <p:nvPr/>
        </p:nvSpPr>
        <p:spPr bwMode="auto">
          <a:xfrm>
            <a:off x="1022350" y="1755775"/>
            <a:ext cx="7548563" cy="3930650"/>
          </a:xfrm>
          <a:custGeom>
            <a:avLst/>
            <a:gdLst>
              <a:gd name="T0" fmla="*/ 7548563 w 4764"/>
              <a:gd name="T1" fmla="*/ 3930650 h 2476"/>
              <a:gd name="T2" fmla="*/ 0 w 4764"/>
              <a:gd name="T3" fmla="*/ 3930650 h 2476"/>
              <a:gd name="T4" fmla="*/ 0 w 4764"/>
              <a:gd name="T5" fmla="*/ 0 h 2476"/>
              <a:gd name="T6" fmla="*/ 161619 w 4764"/>
              <a:gd name="T7" fmla="*/ 0 h 2476"/>
              <a:gd name="T8" fmla="*/ 0 60000 65536"/>
              <a:gd name="T9" fmla="*/ 0 60000 65536"/>
              <a:gd name="T10" fmla="*/ 0 60000 65536"/>
              <a:gd name="T11" fmla="*/ 0 60000 65536"/>
              <a:gd name="T12" fmla="*/ 0 w 4764"/>
              <a:gd name="T13" fmla="*/ 0 h 2476"/>
              <a:gd name="T14" fmla="*/ 4764 w 4764"/>
              <a:gd name="T15" fmla="*/ 2476 h 2476"/>
            </a:gdLst>
            <a:ahLst/>
            <a:cxnLst>
              <a:cxn ang="T8">
                <a:pos x="T0" y="T1"/>
              </a:cxn>
              <a:cxn ang="T9">
                <a:pos x="T2" y="T3"/>
              </a:cxn>
              <a:cxn ang="T10">
                <a:pos x="T4" y="T5"/>
              </a:cxn>
              <a:cxn ang="T11">
                <a:pos x="T6" y="T7"/>
              </a:cxn>
            </a:cxnLst>
            <a:rect l="T12" t="T13" r="T14" b="T15"/>
            <a:pathLst>
              <a:path w="4764" h="2476">
                <a:moveTo>
                  <a:pt x="4764" y="2476"/>
                </a:moveTo>
                <a:lnTo>
                  <a:pt x="0" y="2476"/>
                </a:lnTo>
                <a:lnTo>
                  <a:pt x="0" y="0"/>
                </a:lnTo>
                <a:lnTo>
                  <a:pt x="102" y="0"/>
                </a:lnTo>
              </a:path>
            </a:pathLst>
          </a:custGeom>
          <a:noFill/>
          <a:ln w="0">
            <a:solidFill>
              <a:srgbClr val="000099"/>
            </a:solidFill>
            <a:prstDash val="solid"/>
            <a:round/>
            <a:headEnd/>
            <a:tailEnd/>
          </a:ln>
        </p:spPr>
        <p:txBody>
          <a:bodyPr/>
          <a:lstStyle/>
          <a:p>
            <a:endParaRPr lang="it-IT"/>
          </a:p>
        </p:txBody>
      </p:sp>
      <p:sp>
        <p:nvSpPr>
          <p:cNvPr id="165929" name="Line 42"/>
          <p:cNvSpPr>
            <a:spLocks noChangeShapeType="1"/>
          </p:cNvSpPr>
          <p:nvPr/>
        </p:nvSpPr>
        <p:spPr bwMode="auto">
          <a:xfrm>
            <a:off x="1022350" y="3108325"/>
            <a:ext cx="144463" cy="1588"/>
          </a:xfrm>
          <a:prstGeom prst="line">
            <a:avLst/>
          </a:prstGeom>
          <a:noFill/>
          <a:ln w="0">
            <a:solidFill>
              <a:srgbClr val="000099"/>
            </a:solidFill>
            <a:round/>
            <a:headEnd/>
            <a:tailEnd/>
          </a:ln>
        </p:spPr>
        <p:txBody>
          <a:bodyPr/>
          <a:lstStyle/>
          <a:p>
            <a:endParaRPr lang="it-IT"/>
          </a:p>
        </p:txBody>
      </p:sp>
      <p:sp>
        <p:nvSpPr>
          <p:cNvPr id="165930" name="Line 43"/>
          <p:cNvSpPr>
            <a:spLocks noChangeShapeType="1"/>
          </p:cNvSpPr>
          <p:nvPr/>
        </p:nvSpPr>
        <p:spPr bwMode="auto">
          <a:xfrm>
            <a:off x="1022350" y="4462463"/>
            <a:ext cx="144463" cy="1587"/>
          </a:xfrm>
          <a:prstGeom prst="line">
            <a:avLst/>
          </a:prstGeom>
          <a:noFill/>
          <a:ln w="0">
            <a:solidFill>
              <a:srgbClr val="000099"/>
            </a:solidFill>
            <a:round/>
            <a:headEnd/>
            <a:tailEnd/>
          </a:ln>
        </p:spPr>
        <p:txBody>
          <a:bodyPr/>
          <a:lstStyle/>
          <a:p>
            <a:endParaRPr lang="it-IT"/>
          </a:p>
        </p:txBody>
      </p:sp>
      <p:sp>
        <p:nvSpPr>
          <p:cNvPr id="165931" name="Rectangle 44"/>
          <p:cNvSpPr>
            <a:spLocks noChangeArrowheads="1"/>
          </p:cNvSpPr>
          <p:nvPr/>
        </p:nvSpPr>
        <p:spPr bwMode="auto">
          <a:xfrm>
            <a:off x="1619250" y="1914525"/>
            <a:ext cx="1079500" cy="274638"/>
          </a:xfrm>
          <a:prstGeom prst="rect">
            <a:avLst/>
          </a:prstGeom>
          <a:noFill/>
          <a:ln w="9525">
            <a:noFill/>
            <a:miter lim="800000"/>
            <a:headEnd/>
            <a:tailEnd/>
          </a:ln>
        </p:spPr>
        <p:txBody>
          <a:bodyPr wrap="none" lIns="0" tIns="0" rIns="0" bIns="0">
            <a:spAutoFit/>
          </a:bodyPr>
          <a:lstStyle/>
          <a:p>
            <a:pPr algn="ctr" eaLnBrk="0" hangingPunct="0"/>
            <a:r>
              <a:rPr lang="it-IT" b="1">
                <a:solidFill>
                  <a:srgbClr val="000099"/>
                </a:solidFill>
              </a:rPr>
              <a:t>Colazione</a:t>
            </a:r>
            <a:endParaRPr lang="it-IT" sz="2400" b="1">
              <a:solidFill>
                <a:srgbClr val="000099"/>
              </a:solidFill>
            </a:endParaRPr>
          </a:p>
        </p:txBody>
      </p:sp>
      <p:sp>
        <p:nvSpPr>
          <p:cNvPr id="165932" name="Rectangle 45"/>
          <p:cNvSpPr>
            <a:spLocks noChangeArrowheads="1"/>
          </p:cNvSpPr>
          <p:nvPr/>
        </p:nvSpPr>
        <p:spPr bwMode="auto">
          <a:xfrm>
            <a:off x="3019425" y="1914525"/>
            <a:ext cx="762000" cy="274638"/>
          </a:xfrm>
          <a:prstGeom prst="rect">
            <a:avLst/>
          </a:prstGeom>
          <a:noFill/>
          <a:ln w="9525">
            <a:noFill/>
            <a:miter lim="800000"/>
            <a:headEnd/>
            <a:tailEnd/>
          </a:ln>
        </p:spPr>
        <p:txBody>
          <a:bodyPr wrap="none" lIns="0" tIns="0" rIns="0" bIns="0">
            <a:spAutoFit/>
          </a:bodyPr>
          <a:lstStyle/>
          <a:p>
            <a:pPr algn="ctr" eaLnBrk="0" hangingPunct="0"/>
            <a:r>
              <a:rPr lang="it-IT" b="1">
                <a:solidFill>
                  <a:srgbClr val="000099"/>
                </a:solidFill>
              </a:rPr>
              <a:t>Pranzo</a:t>
            </a:r>
            <a:endParaRPr lang="it-IT" sz="2400" b="1">
              <a:solidFill>
                <a:srgbClr val="000099"/>
              </a:solidFill>
            </a:endParaRPr>
          </a:p>
        </p:txBody>
      </p:sp>
      <p:sp>
        <p:nvSpPr>
          <p:cNvPr id="165933" name="Rectangle 46"/>
          <p:cNvSpPr>
            <a:spLocks noChangeArrowheads="1"/>
          </p:cNvSpPr>
          <p:nvPr/>
        </p:nvSpPr>
        <p:spPr bwMode="auto">
          <a:xfrm>
            <a:off x="4660900" y="1914525"/>
            <a:ext cx="558800" cy="274638"/>
          </a:xfrm>
          <a:prstGeom prst="rect">
            <a:avLst/>
          </a:prstGeom>
          <a:noFill/>
          <a:ln w="9525">
            <a:noFill/>
            <a:miter lim="800000"/>
            <a:headEnd/>
            <a:tailEnd/>
          </a:ln>
        </p:spPr>
        <p:txBody>
          <a:bodyPr wrap="none" lIns="0" tIns="0" rIns="0" bIns="0">
            <a:spAutoFit/>
          </a:bodyPr>
          <a:lstStyle/>
          <a:p>
            <a:pPr algn="ctr" eaLnBrk="0" hangingPunct="0"/>
            <a:r>
              <a:rPr lang="it-IT" b="1">
                <a:solidFill>
                  <a:srgbClr val="000099"/>
                </a:solidFill>
              </a:rPr>
              <a:t>Cena</a:t>
            </a:r>
            <a:endParaRPr lang="it-IT" sz="2400" b="1">
              <a:solidFill>
                <a:srgbClr val="000099"/>
              </a:solidFill>
            </a:endParaRPr>
          </a:p>
        </p:txBody>
      </p:sp>
      <p:sp>
        <p:nvSpPr>
          <p:cNvPr id="165934" name="Rectangle 47"/>
          <p:cNvSpPr>
            <a:spLocks noChangeArrowheads="1"/>
          </p:cNvSpPr>
          <p:nvPr/>
        </p:nvSpPr>
        <p:spPr bwMode="auto">
          <a:xfrm rot="-5400000">
            <a:off x="-711200" y="3554413"/>
            <a:ext cx="2241550" cy="304800"/>
          </a:xfrm>
          <a:prstGeom prst="rect">
            <a:avLst/>
          </a:prstGeom>
          <a:noFill/>
          <a:ln w="9525">
            <a:noFill/>
            <a:miter lim="800000"/>
            <a:headEnd/>
            <a:tailEnd/>
          </a:ln>
        </p:spPr>
        <p:txBody>
          <a:bodyPr wrap="none" lIns="0" tIns="0" rIns="0" bIns="0">
            <a:spAutoFit/>
          </a:bodyPr>
          <a:lstStyle/>
          <a:p>
            <a:pPr algn="ctr" eaLnBrk="0" hangingPunct="0"/>
            <a:r>
              <a:rPr lang="it-IT" b="1">
                <a:solidFill>
                  <a:srgbClr val="000099"/>
                </a:solidFill>
              </a:rPr>
              <a:t>Insulinemia  (</a:t>
            </a:r>
            <a:r>
              <a:rPr lang="it-IT" sz="2000" b="1">
                <a:solidFill>
                  <a:srgbClr val="000099"/>
                </a:solidFill>
              </a:rPr>
              <a:t>µ</a:t>
            </a:r>
            <a:r>
              <a:rPr lang="it-IT" b="1">
                <a:solidFill>
                  <a:srgbClr val="000099"/>
                </a:solidFill>
              </a:rPr>
              <a:t>U/ml) </a:t>
            </a:r>
          </a:p>
        </p:txBody>
      </p:sp>
      <p:sp>
        <p:nvSpPr>
          <p:cNvPr id="165935" name="Rectangle 48"/>
          <p:cNvSpPr>
            <a:spLocks noChangeArrowheads="1"/>
          </p:cNvSpPr>
          <p:nvPr/>
        </p:nvSpPr>
        <p:spPr bwMode="auto">
          <a:xfrm>
            <a:off x="4298950" y="6151563"/>
            <a:ext cx="460832" cy="369332"/>
          </a:xfrm>
          <a:prstGeom prst="rect">
            <a:avLst/>
          </a:prstGeom>
          <a:noFill/>
          <a:ln w="9525">
            <a:noFill/>
            <a:miter lim="800000"/>
            <a:headEnd/>
            <a:tailEnd/>
          </a:ln>
        </p:spPr>
        <p:txBody>
          <a:bodyPr wrap="none" lIns="0" tIns="0" rIns="0" bIns="0">
            <a:spAutoFit/>
          </a:bodyPr>
          <a:lstStyle/>
          <a:p>
            <a:pPr eaLnBrk="0" hangingPunct="0"/>
            <a:r>
              <a:rPr lang="en-US" sz="2400" dirty="0"/>
              <a:t>Ore</a:t>
            </a:r>
            <a:endParaRPr lang="en-US" sz="3200" dirty="0"/>
          </a:p>
        </p:txBody>
      </p:sp>
      <p:sp>
        <p:nvSpPr>
          <p:cNvPr id="165936" name="Freeform 49"/>
          <p:cNvSpPr>
            <a:spLocks/>
          </p:cNvSpPr>
          <p:nvPr/>
        </p:nvSpPr>
        <p:spPr bwMode="auto">
          <a:xfrm>
            <a:off x="1042988" y="2366963"/>
            <a:ext cx="6721475" cy="3327400"/>
          </a:xfrm>
          <a:custGeom>
            <a:avLst/>
            <a:gdLst>
              <a:gd name="T0" fmla="*/ 0 w 4763"/>
              <a:gd name="T1" fmla="*/ 3327400 h 2096"/>
              <a:gd name="T2" fmla="*/ 0 w 4763"/>
              <a:gd name="T3" fmla="*/ 3179762 h 2096"/>
              <a:gd name="T4" fmla="*/ 12701 w 4763"/>
              <a:gd name="T5" fmla="*/ 3179762 h 2096"/>
              <a:gd name="T6" fmla="*/ 29635 w 4763"/>
              <a:gd name="T7" fmla="*/ 3179762 h 2096"/>
              <a:gd name="T8" fmla="*/ 56447 w 4763"/>
              <a:gd name="T9" fmla="*/ 3179762 h 2096"/>
              <a:gd name="T10" fmla="*/ 73382 w 4763"/>
              <a:gd name="T11" fmla="*/ 3179762 h 2096"/>
              <a:gd name="T12" fmla="*/ 100194 w 4763"/>
              <a:gd name="T13" fmla="*/ 3179762 h 2096"/>
              <a:gd name="T14" fmla="*/ 143941 w 4763"/>
              <a:gd name="T15" fmla="*/ 3179762 h 2096"/>
              <a:gd name="T16" fmla="*/ 173576 w 4763"/>
              <a:gd name="T17" fmla="*/ 3179762 h 2096"/>
              <a:gd name="T18" fmla="*/ 217323 w 4763"/>
              <a:gd name="T19" fmla="*/ 3165474 h 2096"/>
              <a:gd name="T20" fmla="*/ 261069 w 4763"/>
              <a:gd name="T21" fmla="*/ 3165474 h 2096"/>
              <a:gd name="T22" fmla="*/ 303405 w 4763"/>
              <a:gd name="T23" fmla="*/ 3165474 h 2096"/>
              <a:gd name="T24" fmla="*/ 361263 w 4763"/>
              <a:gd name="T25" fmla="*/ 3165474 h 2096"/>
              <a:gd name="T26" fmla="*/ 405010 w 4763"/>
              <a:gd name="T27" fmla="*/ 3149599 h 2096"/>
              <a:gd name="T28" fmla="*/ 464280 w 4763"/>
              <a:gd name="T29" fmla="*/ 3149599 h 2096"/>
              <a:gd name="T30" fmla="*/ 508027 w 4763"/>
              <a:gd name="T31" fmla="*/ 3132137 h 2096"/>
              <a:gd name="T32" fmla="*/ 550362 w 4763"/>
              <a:gd name="T33" fmla="*/ 3132137 h 2096"/>
              <a:gd name="T34" fmla="*/ 608221 w 4763"/>
              <a:gd name="T35" fmla="*/ 3116262 h 2096"/>
              <a:gd name="T36" fmla="*/ 651967 w 4763"/>
              <a:gd name="T37" fmla="*/ 3100387 h 2096"/>
              <a:gd name="T38" fmla="*/ 708415 w 4763"/>
              <a:gd name="T39" fmla="*/ 3082924 h 2096"/>
              <a:gd name="T40" fmla="*/ 752162 w 4763"/>
              <a:gd name="T41" fmla="*/ 3067049 h 2096"/>
              <a:gd name="T42" fmla="*/ 795908 w 4763"/>
              <a:gd name="T43" fmla="*/ 3052762 h 2096"/>
              <a:gd name="T44" fmla="*/ 825543 w 4763"/>
              <a:gd name="T45" fmla="*/ 3033712 h 2096"/>
              <a:gd name="T46" fmla="*/ 869290 w 4763"/>
              <a:gd name="T47" fmla="*/ 3003549 h 2096"/>
              <a:gd name="T48" fmla="*/ 898925 w 4763"/>
              <a:gd name="T49" fmla="*/ 2984499 h 2096"/>
              <a:gd name="T50" fmla="*/ 925737 w 4763"/>
              <a:gd name="T51" fmla="*/ 2954337 h 2096"/>
              <a:gd name="T52" fmla="*/ 955372 w 4763"/>
              <a:gd name="T53" fmla="*/ 2920999 h 2096"/>
              <a:gd name="T54" fmla="*/ 969484 w 4763"/>
              <a:gd name="T55" fmla="*/ 2887662 h 2096"/>
              <a:gd name="T56" fmla="*/ 985007 w 4763"/>
              <a:gd name="T57" fmla="*/ 2871787 h 2096"/>
              <a:gd name="T58" fmla="*/ 1013231 w 4763"/>
              <a:gd name="T59" fmla="*/ 2822574 h 2096"/>
              <a:gd name="T60" fmla="*/ 1055566 w 4763"/>
              <a:gd name="T61" fmla="*/ 2759074 h 2096"/>
              <a:gd name="T62" fmla="*/ 1086612 w 4763"/>
              <a:gd name="T63" fmla="*/ 2709862 h 2096"/>
              <a:gd name="T64" fmla="*/ 1116247 w 4763"/>
              <a:gd name="T65" fmla="*/ 2660650 h 2096"/>
              <a:gd name="T66" fmla="*/ 1128948 w 4763"/>
              <a:gd name="T67" fmla="*/ 2641600 h 2096"/>
              <a:gd name="T68" fmla="*/ 1346270 w 4763"/>
              <a:gd name="T69" fmla="*/ 0 h 2096"/>
              <a:gd name="T70" fmla="*/ 1419652 w 4763"/>
              <a:gd name="T71" fmla="*/ 1908175 h 2096"/>
              <a:gd name="T72" fmla="*/ 1563593 w 4763"/>
              <a:gd name="T73" fmla="*/ 2122487 h 2096"/>
              <a:gd name="T74" fmla="*/ 1707534 w 4763"/>
              <a:gd name="T75" fmla="*/ 2676525 h 2096"/>
              <a:gd name="T76" fmla="*/ 2056097 w 4763"/>
              <a:gd name="T77" fmla="*/ 2935287 h 2096"/>
              <a:gd name="T78" fmla="*/ 2332689 w 4763"/>
              <a:gd name="T79" fmla="*/ 2905124 h 2096"/>
              <a:gd name="T80" fmla="*/ 2593758 w 4763"/>
              <a:gd name="T81" fmla="*/ 1174750 h 2096"/>
              <a:gd name="T82" fmla="*/ 2679840 w 4763"/>
              <a:gd name="T83" fmla="*/ 1174750 h 2096"/>
              <a:gd name="T84" fmla="*/ 2811080 w 4763"/>
              <a:gd name="T85" fmla="*/ 2039937 h 2096"/>
              <a:gd name="T86" fmla="*/ 2928209 w 4763"/>
              <a:gd name="T87" fmla="*/ 2138362 h 2096"/>
              <a:gd name="T88" fmla="*/ 2998769 w 4763"/>
              <a:gd name="T89" fmla="*/ 2528887 h 2096"/>
              <a:gd name="T90" fmla="*/ 3201979 w 4763"/>
              <a:gd name="T91" fmla="*/ 2660650 h 2096"/>
              <a:gd name="T92" fmla="*/ 3389667 w 4763"/>
              <a:gd name="T93" fmla="*/ 2970212 h 2096"/>
              <a:gd name="T94" fmla="*/ 3839835 w 4763"/>
              <a:gd name="T95" fmla="*/ 3033712 h 2096"/>
              <a:gd name="T96" fmla="*/ 3983776 w 4763"/>
              <a:gd name="T97" fmla="*/ 2887662 h 2096"/>
              <a:gd name="T98" fmla="*/ 4244845 w 4763"/>
              <a:gd name="T99" fmla="*/ 1306512 h 2096"/>
              <a:gd name="T100" fmla="*/ 4404309 w 4763"/>
              <a:gd name="T101" fmla="*/ 1271587 h 2096"/>
              <a:gd name="T102" fmla="*/ 4606108 w 4763"/>
              <a:gd name="T103" fmla="*/ 2122487 h 2096"/>
              <a:gd name="T104" fmla="*/ 4982894 w 4763"/>
              <a:gd name="T105" fmla="*/ 2690812 h 2096"/>
              <a:gd name="T106" fmla="*/ 5404838 w 4763"/>
              <a:gd name="T107" fmla="*/ 2905124 h 2096"/>
              <a:gd name="T108" fmla="*/ 6300942 w 4763"/>
              <a:gd name="T109" fmla="*/ 3100387 h 2096"/>
              <a:gd name="T110" fmla="*/ 6721475 w 4763"/>
              <a:gd name="T111" fmla="*/ 3149599 h 2096"/>
              <a:gd name="T112" fmla="*/ 6721475 w 4763"/>
              <a:gd name="T113" fmla="*/ 3327400 h 2096"/>
              <a:gd name="T114" fmla="*/ 0 w 4763"/>
              <a:gd name="T115" fmla="*/ 3327400 h 209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763"/>
              <a:gd name="T175" fmla="*/ 0 h 2096"/>
              <a:gd name="T176" fmla="*/ 4763 w 4763"/>
              <a:gd name="T177" fmla="*/ 2096 h 209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763" h="2096">
                <a:moveTo>
                  <a:pt x="0" y="2096"/>
                </a:moveTo>
                <a:lnTo>
                  <a:pt x="0" y="2003"/>
                </a:lnTo>
                <a:lnTo>
                  <a:pt x="9" y="2003"/>
                </a:lnTo>
                <a:lnTo>
                  <a:pt x="21" y="2003"/>
                </a:lnTo>
                <a:lnTo>
                  <a:pt x="40" y="2003"/>
                </a:lnTo>
                <a:lnTo>
                  <a:pt x="52" y="2003"/>
                </a:lnTo>
                <a:lnTo>
                  <a:pt x="71" y="2003"/>
                </a:lnTo>
                <a:lnTo>
                  <a:pt x="102" y="2003"/>
                </a:lnTo>
                <a:lnTo>
                  <a:pt x="123" y="2003"/>
                </a:lnTo>
                <a:lnTo>
                  <a:pt x="154" y="1994"/>
                </a:lnTo>
                <a:lnTo>
                  <a:pt x="185" y="1994"/>
                </a:lnTo>
                <a:lnTo>
                  <a:pt x="215" y="1994"/>
                </a:lnTo>
                <a:lnTo>
                  <a:pt x="256" y="1994"/>
                </a:lnTo>
                <a:lnTo>
                  <a:pt x="287" y="1984"/>
                </a:lnTo>
                <a:lnTo>
                  <a:pt x="329" y="1984"/>
                </a:lnTo>
                <a:lnTo>
                  <a:pt x="360" y="1973"/>
                </a:lnTo>
                <a:lnTo>
                  <a:pt x="390" y="1973"/>
                </a:lnTo>
                <a:lnTo>
                  <a:pt x="431" y="1963"/>
                </a:lnTo>
                <a:lnTo>
                  <a:pt x="462" y="1953"/>
                </a:lnTo>
                <a:lnTo>
                  <a:pt x="502" y="1942"/>
                </a:lnTo>
                <a:lnTo>
                  <a:pt x="533" y="1932"/>
                </a:lnTo>
                <a:lnTo>
                  <a:pt x="564" y="1923"/>
                </a:lnTo>
                <a:lnTo>
                  <a:pt x="585" y="1911"/>
                </a:lnTo>
                <a:lnTo>
                  <a:pt x="616" y="1892"/>
                </a:lnTo>
                <a:lnTo>
                  <a:pt x="637" y="1880"/>
                </a:lnTo>
                <a:lnTo>
                  <a:pt x="656" y="1861"/>
                </a:lnTo>
                <a:lnTo>
                  <a:pt x="677" y="1840"/>
                </a:lnTo>
                <a:lnTo>
                  <a:pt x="687" y="1819"/>
                </a:lnTo>
                <a:lnTo>
                  <a:pt x="698" y="1809"/>
                </a:lnTo>
                <a:lnTo>
                  <a:pt x="718" y="1778"/>
                </a:lnTo>
                <a:lnTo>
                  <a:pt x="748" y="1738"/>
                </a:lnTo>
                <a:lnTo>
                  <a:pt x="770" y="1707"/>
                </a:lnTo>
                <a:lnTo>
                  <a:pt x="791" y="1676"/>
                </a:lnTo>
                <a:lnTo>
                  <a:pt x="800" y="1664"/>
                </a:lnTo>
                <a:lnTo>
                  <a:pt x="954" y="0"/>
                </a:lnTo>
                <a:lnTo>
                  <a:pt x="1006" y="1202"/>
                </a:lnTo>
                <a:lnTo>
                  <a:pt x="1108" y="1337"/>
                </a:lnTo>
                <a:lnTo>
                  <a:pt x="1210" y="1686"/>
                </a:lnTo>
                <a:lnTo>
                  <a:pt x="1457" y="1849"/>
                </a:lnTo>
                <a:lnTo>
                  <a:pt x="1653" y="1830"/>
                </a:lnTo>
                <a:lnTo>
                  <a:pt x="1838" y="740"/>
                </a:lnTo>
                <a:lnTo>
                  <a:pt x="1899" y="740"/>
                </a:lnTo>
                <a:lnTo>
                  <a:pt x="1992" y="1285"/>
                </a:lnTo>
                <a:lnTo>
                  <a:pt x="2075" y="1347"/>
                </a:lnTo>
                <a:lnTo>
                  <a:pt x="2125" y="1593"/>
                </a:lnTo>
                <a:lnTo>
                  <a:pt x="2269" y="1676"/>
                </a:lnTo>
                <a:lnTo>
                  <a:pt x="2402" y="1871"/>
                </a:lnTo>
                <a:lnTo>
                  <a:pt x="2721" y="1911"/>
                </a:lnTo>
                <a:lnTo>
                  <a:pt x="2823" y="1819"/>
                </a:lnTo>
                <a:lnTo>
                  <a:pt x="3008" y="823"/>
                </a:lnTo>
                <a:lnTo>
                  <a:pt x="3121" y="801"/>
                </a:lnTo>
                <a:lnTo>
                  <a:pt x="3264" y="1337"/>
                </a:lnTo>
                <a:lnTo>
                  <a:pt x="3531" y="1695"/>
                </a:lnTo>
                <a:lnTo>
                  <a:pt x="3830" y="1830"/>
                </a:lnTo>
                <a:lnTo>
                  <a:pt x="4465" y="1953"/>
                </a:lnTo>
                <a:lnTo>
                  <a:pt x="4763" y="1984"/>
                </a:lnTo>
                <a:lnTo>
                  <a:pt x="4763" y="2096"/>
                </a:lnTo>
                <a:lnTo>
                  <a:pt x="0" y="2096"/>
                </a:lnTo>
                <a:close/>
              </a:path>
            </a:pathLst>
          </a:custGeom>
          <a:solidFill>
            <a:srgbClr val="0099CC"/>
          </a:solidFill>
          <a:ln w="9525">
            <a:noFill/>
            <a:round/>
            <a:headEnd/>
            <a:tailEnd/>
          </a:ln>
        </p:spPr>
        <p:txBody>
          <a:bodyPr/>
          <a:lstStyle/>
          <a:p>
            <a:endParaRPr lang="it-IT"/>
          </a:p>
        </p:txBody>
      </p:sp>
      <p:sp>
        <p:nvSpPr>
          <p:cNvPr id="165937" name="Rectangle 50"/>
          <p:cNvSpPr>
            <a:spLocks noChangeArrowheads="1"/>
          </p:cNvSpPr>
          <p:nvPr/>
        </p:nvSpPr>
        <p:spPr bwMode="auto">
          <a:xfrm>
            <a:off x="8367713" y="5822950"/>
            <a:ext cx="385762" cy="258763"/>
          </a:xfrm>
          <a:prstGeom prst="rect">
            <a:avLst/>
          </a:prstGeom>
          <a:noFill/>
          <a:ln w="9525">
            <a:noFill/>
            <a:miter lim="800000"/>
            <a:headEnd/>
            <a:tailEnd/>
          </a:ln>
        </p:spPr>
        <p:txBody>
          <a:bodyPr wrap="none" lIns="0" tIns="0" rIns="0" bIns="0">
            <a:spAutoFit/>
          </a:bodyPr>
          <a:lstStyle/>
          <a:p>
            <a:pPr eaLnBrk="0" hangingPunct="0"/>
            <a:r>
              <a:rPr lang="en-US" sz="1700" b="1">
                <a:solidFill>
                  <a:srgbClr val="000099"/>
                </a:solidFill>
              </a:rPr>
              <a:t>8:00</a:t>
            </a:r>
            <a:endParaRPr lang="en-US" sz="2400" b="1">
              <a:solidFill>
                <a:srgbClr val="000099"/>
              </a:solidFill>
              <a:latin typeface="Times New Roman" pitchFamily="18" charset="0"/>
            </a:endParaRPr>
          </a:p>
        </p:txBody>
      </p:sp>
      <p:sp>
        <p:nvSpPr>
          <p:cNvPr id="165938" name="Text Box 51"/>
          <p:cNvSpPr txBox="1">
            <a:spLocks noChangeArrowheads="1"/>
          </p:cNvSpPr>
          <p:nvPr/>
        </p:nvSpPr>
        <p:spPr bwMode="auto">
          <a:xfrm>
            <a:off x="1619250" y="333375"/>
            <a:ext cx="5885265" cy="461665"/>
          </a:xfrm>
          <a:prstGeom prst="rect">
            <a:avLst/>
          </a:prstGeom>
          <a:noFill/>
          <a:ln w="9525">
            <a:noFill/>
            <a:miter lim="800000"/>
            <a:headEnd/>
            <a:tailEnd/>
          </a:ln>
        </p:spPr>
        <p:txBody>
          <a:bodyPr wrap="none">
            <a:spAutoFit/>
          </a:bodyPr>
          <a:lstStyle/>
          <a:p>
            <a:r>
              <a:rPr lang="it-IT" sz="2400" b="1" dirty="0">
                <a:ea typeface="MS PGothic"/>
                <a:cs typeface="MS PGothic"/>
              </a:rPr>
              <a:t>MDI: analogo lento &amp; analogo rapido ai pasti</a:t>
            </a:r>
          </a:p>
        </p:txBody>
      </p:sp>
      <p:sp>
        <p:nvSpPr>
          <p:cNvPr id="165939" name="Freeform 52"/>
          <p:cNvSpPr>
            <a:spLocks/>
          </p:cNvSpPr>
          <p:nvPr/>
        </p:nvSpPr>
        <p:spPr bwMode="auto">
          <a:xfrm>
            <a:off x="2403475" y="3668713"/>
            <a:ext cx="247650" cy="265112"/>
          </a:xfrm>
          <a:custGeom>
            <a:avLst/>
            <a:gdLst>
              <a:gd name="T0" fmla="*/ 0 w 175"/>
              <a:gd name="T1" fmla="*/ 265112 h 196"/>
              <a:gd name="T2" fmla="*/ 29718 w 175"/>
              <a:gd name="T3" fmla="*/ 211008 h 196"/>
              <a:gd name="T4" fmla="*/ 56606 w 175"/>
              <a:gd name="T5" fmla="*/ 152845 h 196"/>
              <a:gd name="T6" fmla="*/ 86324 w 175"/>
              <a:gd name="T7" fmla="*/ 112267 h 196"/>
              <a:gd name="T8" fmla="*/ 117457 w 175"/>
              <a:gd name="T9" fmla="*/ 70336 h 196"/>
              <a:gd name="T10" fmla="*/ 159911 w 175"/>
              <a:gd name="T11" fmla="*/ 41931 h 196"/>
              <a:gd name="T12" fmla="*/ 188214 w 175"/>
              <a:gd name="T13" fmla="*/ 14879 h 196"/>
              <a:gd name="T14" fmla="*/ 217932 w 175"/>
              <a:gd name="T15" fmla="*/ 0 h 196"/>
              <a:gd name="T16" fmla="*/ 230668 w 175"/>
              <a:gd name="T17" fmla="*/ 0 h 196"/>
              <a:gd name="T18" fmla="*/ 247650 w 175"/>
              <a:gd name="T19" fmla="*/ 0 h 19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5"/>
              <a:gd name="T31" fmla="*/ 0 h 196"/>
              <a:gd name="T32" fmla="*/ 175 w 175"/>
              <a:gd name="T33" fmla="*/ 196 h 19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5" h="196">
                <a:moveTo>
                  <a:pt x="0" y="196"/>
                </a:moveTo>
                <a:lnTo>
                  <a:pt x="21" y="156"/>
                </a:lnTo>
                <a:lnTo>
                  <a:pt x="40" y="113"/>
                </a:lnTo>
                <a:lnTo>
                  <a:pt x="61" y="83"/>
                </a:lnTo>
                <a:lnTo>
                  <a:pt x="83" y="52"/>
                </a:lnTo>
                <a:lnTo>
                  <a:pt x="113" y="31"/>
                </a:lnTo>
                <a:lnTo>
                  <a:pt x="133" y="11"/>
                </a:lnTo>
                <a:lnTo>
                  <a:pt x="154" y="0"/>
                </a:lnTo>
                <a:lnTo>
                  <a:pt x="163" y="0"/>
                </a:lnTo>
                <a:lnTo>
                  <a:pt x="175" y="0"/>
                </a:lnTo>
              </a:path>
            </a:pathLst>
          </a:custGeom>
          <a:noFill/>
          <a:ln w="9525">
            <a:noFill/>
            <a:round/>
            <a:headEnd/>
            <a:tailEnd/>
          </a:ln>
        </p:spPr>
        <p:txBody>
          <a:bodyPr/>
          <a:lstStyle/>
          <a:p>
            <a:endParaRPr lang="it-IT"/>
          </a:p>
        </p:txBody>
      </p:sp>
      <p:sp>
        <p:nvSpPr>
          <p:cNvPr id="165940" name="Freeform 53"/>
          <p:cNvSpPr>
            <a:spLocks/>
          </p:cNvSpPr>
          <p:nvPr/>
        </p:nvSpPr>
        <p:spPr bwMode="auto">
          <a:xfrm>
            <a:off x="3894138" y="3773488"/>
            <a:ext cx="103187" cy="57150"/>
          </a:xfrm>
          <a:custGeom>
            <a:avLst/>
            <a:gdLst>
              <a:gd name="T0" fmla="*/ 0 w 74"/>
              <a:gd name="T1" fmla="*/ 57150 h 43"/>
              <a:gd name="T2" fmla="*/ 72510 w 74"/>
              <a:gd name="T3" fmla="*/ 15949 h 43"/>
              <a:gd name="T4" fmla="*/ 103187 w 74"/>
              <a:gd name="T5" fmla="*/ 0 h 43"/>
              <a:gd name="T6" fmla="*/ 0 60000 65536"/>
              <a:gd name="T7" fmla="*/ 0 60000 65536"/>
              <a:gd name="T8" fmla="*/ 0 60000 65536"/>
              <a:gd name="T9" fmla="*/ 0 w 74"/>
              <a:gd name="T10" fmla="*/ 0 h 43"/>
              <a:gd name="T11" fmla="*/ 74 w 74"/>
              <a:gd name="T12" fmla="*/ 43 h 43"/>
            </a:gdLst>
            <a:ahLst/>
            <a:cxnLst>
              <a:cxn ang="T6">
                <a:pos x="T0" y="T1"/>
              </a:cxn>
              <a:cxn ang="T7">
                <a:pos x="T2" y="T3"/>
              </a:cxn>
              <a:cxn ang="T8">
                <a:pos x="T4" y="T5"/>
              </a:cxn>
            </a:cxnLst>
            <a:rect l="T9" t="T10" r="T11" b="T12"/>
            <a:pathLst>
              <a:path w="74" h="43">
                <a:moveTo>
                  <a:pt x="0" y="43"/>
                </a:moveTo>
                <a:lnTo>
                  <a:pt x="52" y="12"/>
                </a:lnTo>
                <a:lnTo>
                  <a:pt x="74" y="0"/>
                </a:lnTo>
              </a:path>
            </a:pathLst>
          </a:custGeom>
          <a:noFill/>
          <a:ln w="9525">
            <a:noFill/>
            <a:round/>
            <a:headEnd/>
            <a:tailEnd/>
          </a:ln>
        </p:spPr>
        <p:txBody>
          <a:bodyPr/>
          <a:lstStyle/>
          <a:p>
            <a:endParaRPr lang="it-IT"/>
          </a:p>
        </p:txBody>
      </p:sp>
      <p:sp>
        <p:nvSpPr>
          <p:cNvPr id="165941" name="Freeform 54"/>
          <p:cNvSpPr>
            <a:spLocks/>
          </p:cNvSpPr>
          <p:nvPr/>
        </p:nvSpPr>
        <p:spPr bwMode="auto">
          <a:xfrm>
            <a:off x="5032375" y="3673475"/>
            <a:ext cx="727075" cy="1519238"/>
          </a:xfrm>
          <a:custGeom>
            <a:avLst/>
            <a:gdLst>
              <a:gd name="T0" fmla="*/ 0 w 726"/>
              <a:gd name="T1" fmla="*/ 1469682 h 1073"/>
              <a:gd name="T2" fmla="*/ 6009 w 726"/>
              <a:gd name="T3" fmla="*/ 1407383 h 1073"/>
              <a:gd name="T4" fmla="*/ 25037 w 726"/>
              <a:gd name="T5" fmla="*/ 1240310 h 1073"/>
              <a:gd name="T6" fmla="*/ 39058 w 726"/>
              <a:gd name="T7" fmla="*/ 1129871 h 1073"/>
              <a:gd name="T8" fmla="*/ 56083 w 726"/>
              <a:gd name="T9" fmla="*/ 1006690 h 1073"/>
              <a:gd name="T10" fmla="*/ 75111 w 726"/>
              <a:gd name="T11" fmla="*/ 875013 h 1073"/>
              <a:gd name="T12" fmla="*/ 97144 w 726"/>
              <a:gd name="T13" fmla="*/ 737673 h 1073"/>
              <a:gd name="T14" fmla="*/ 121179 w 726"/>
              <a:gd name="T15" fmla="*/ 601748 h 1073"/>
              <a:gd name="T16" fmla="*/ 147218 w 726"/>
              <a:gd name="T17" fmla="*/ 470072 h 1073"/>
              <a:gd name="T18" fmla="*/ 175259 w 726"/>
              <a:gd name="T19" fmla="*/ 345474 h 1073"/>
              <a:gd name="T20" fmla="*/ 205304 w 726"/>
              <a:gd name="T21" fmla="*/ 233620 h 1073"/>
              <a:gd name="T22" fmla="*/ 237351 w 726"/>
              <a:gd name="T23" fmla="*/ 138756 h 1073"/>
              <a:gd name="T24" fmla="*/ 270400 w 726"/>
              <a:gd name="T25" fmla="*/ 65130 h 1073"/>
              <a:gd name="T26" fmla="*/ 305452 w 726"/>
              <a:gd name="T27" fmla="*/ 16991 h 1073"/>
              <a:gd name="T28" fmla="*/ 341505 w 726"/>
              <a:gd name="T29" fmla="*/ 0 h 1073"/>
              <a:gd name="T30" fmla="*/ 378560 w 726"/>
              <a:gd name="T31" fmla="*/ 4248 h 1073"/>
              <a:gd name="T32" fmla="*/ 412610 w 726"/>
              <a:gd name="T33" fmla="*/ 24070 h 1073"/>
              <a:gd name="T34" fmla="*/ 443656 w 726"/>
              <a:gd name="T35" fmla="*/ 56635 h 1073"/>
              <a:gd name="T36" fmla="*/ 472699 w 726"/>
              <a:gd name="T37" fmla="*/ 101943 h 1073"/>
              <a:gd name="T38" fmla="*/ 499739 w 726"/>
              <a:gd name="T39" fmla="*/ 159994 h 1073"/>
              <a:gd name="T40" fmla="*/ 524776 w 726"/>
              <a:gd name="T41" fmla="*/ 230788 h 1073"/>
              <a:gd name="T42" fmla="*/ 548811 w 726"/>
              <a:gd name="T43" fmla="*/ 312909 h 1073"/>
              <a:gd name="T44" fmla="*/ 570844 w 726"/>
              <a:gd name="T45" fmla="*/ 404941 h 1073"/>
              <a:gd name="T46" fmla="*/ 591875 w 726"/>
              <a:gd name="T47" fmla="*/ 508300 h 1073"/>
              <a:gd name="T48" fmla="*/ 611905 w 726"/>
              <a:gd name="T49" fmla="*/ 621571 h 1073"/>
              <a:gd name="T50" fmla="*/ 630933 w 726"/>
              <a:gd name="T51" fmla="*/ 744752 h 1073"/>
              <a:gd name="T52" fmla="*/ 649961 w 726"/>
              <a:gd name="T53" fmla="*/ 876429 h 1073"/>
              <a:gd name="T54" fmla="*/ 687016 w 726"/>
              <a:gd name="T55" fmla="*/ 1165268 h 1073"/>
              <a:gd name="T56" fmla="*/ 726074 w 726"/>
              <a:gd name="T57" fmla="*/ 1485257 h 1073"/>
              <a:gd name="T58" fmla="*/ 726074 w 726"/>
              <a:gd name="T59" fmla="*/ 1517822 h 1073"/>
              <a:gd name="T60" fmla="*/ 726074 w 726"/>
              <a:gd name="T61" fmla="*/ 1502247 h 107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726"/>
              <a:gd name="T94" fmla="*/ 0 h 1073"/>
              <a:gd name="T95" fmla="*/ 726 w 726"/>
              <a:gd name="T96" fmla="*/ 1073 h 1073"/>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726" h="1073">
                <a:moveTo>
                  <a:pt x="0" y="1038"/>
                </a:moveTo>
                <a:lnTo>
                  <a:pt x="6" y="994"/>
                </a:lnTo>
                <a:lnTo>
                  <a:pt x="25" y="876"/>
                </a:lnTo>
                <a:lnTo>
                  <a:pt x="39" y="798"/>
                </a:lnTo>
                <a:lnTo>
                  <a:pt x="56" y="711"/>
                </a:lnTo>
                <a:lnTo>
                  <a:pt x="75" y="618"/>
                </a:lnTo>
                <a:lnTo>
                  <a:pt x="97" y="521"/>
                </a:lnTo>
                <a:lnTo>
                  <a:pt x="121" y="425"/>
                </a:lnTo>
                <a:lnTo>
                  <a:pt x="147" y="332"/>
                </a:lnTo>
                <a:lnTo>
                  <a:pt x="175" y="244"/>
                </a:lnTo>
                <a:lnTo>
                  <a:pt x="205" y="165"/>
                </a:lnTo>
                <a:lnTo>
                  <a:pt x="237" y="98"/>
                </a:lnTo>
                <a:lnTo>
                  <a:pt x="270" y="46"/>
                </a:lnTo>
                <a:lnTo>
                  <a:pt x="305" y="12"/>
                </a:lnTo>
                <a:lnTo>
                  <a:pt x="341" y="0"/>
                </a:lnTo>
                <a:lnTo>
                  <a:pt x="378" y="3"/>
                </a:lnTo>
                <a:lnTo>
                  <a:pt x="412" y="17"/>
                </a:lnTo>
                <a:lnTo>
                  <a:pt x="443" y="40"/>
                </a:lnTo>
                <a:lnTo>
                  <a:pt x="472" y="72"/>
                </a:lnTo>
                <a:lnTo>
                  <a:pt x="499" y="113"/>
                </a:lnTo>
                <a:lnTo>
                  <a:pt x="524" y="163"/>
                </a:lnTo>
                <a:lnTo>
                  <a:pt x="548" y="221"/>
                </a:lnTo>
                <a:lnTo>
                  <a:pt x="570" y="286"/>
                </a:lnTo>
                <a:lnTo>
                  <a:pt x="591" y="359"/>
                </a:lnTo>
                <a:lnTo>
                  <a:pt x="611" y="439"/>
                </a:lnTo>
                <a:lnTo>
                  <a:pt x="630" y="526"/>
                </a:lnTo>
                <a:lnTo>
                  <a:pt x="649" y="619"/>
                </a:lnTo>
                <a:lnTo>
                  <a:pt x="686" y="823"/>
                </a:lnTo>
                <a:lnTo>
                  <a:pt x="725" y="1049"/>
                </a:lnTo>
                <a:lnTo>
                  <a:pt x="725" y="1072"/>
                </a:lnTo>
                <a:lnTo>
                  <a:pt x="725" y="1061"/>
                </a:lnTo>
              </a:path>
            </a:pathLst>
          </a:custGeom>
          <a:noFill/>
          <a:ln w="57150" cap="rnd" cmpd="sng">
            <a:solidFill>
              <a:srgbClr val="800080"/>
            </a:solidFill>
            <a:prstDash val="solid"/>
            <a:round/>
            <a:headEnd type="none" w="sm" len="sm"/>
            <a:tailEnd type="none" w="sm" len="sm"/>
          </a:ln>
        </p:spPr>
        <p:txBody>
          <a:bodyPr/>
          <a:lstStyle/>
          <a:p>
            <a:endParaRPr lang="it-IT"/>
          </a:p>
        </p:txBody>
      </p:sp>
      <p:sp>
        <p:nvSpPr>
          <p:cNvPr id="165942" name="Freeform 55"/>
          <p:cNvSpPr>
            <a:spLocks/>
          </p:cNvSpPr>
          <p:nvPr/>
        </p:nvSpPr>
        <p:spPr bwMode="auto">
          <a:xfrm>
            <a:off x="2171700" y="3671888"/>
            <a:ext cx="728663" cy="1519237"/>
          </a:xfrm>
          <a:custGeom>
            <a:avLst/>
            <a:gdLst>
              <a:gd name="T0" fmla="*/ 0 w 726"/>
              <a:gd name="T1" fmla="*/ 1469681 h 1073"/>
              <a:gd name="T2" fmla="*/ 6022 w 726"/>
              <a:gd name="T3" fmla="*/ 1407382 h 1073"/>
              <a:gd name="T4" fmla="*/ 25092 w 726"/>
              <a:gd name="T5" fmla="*/ 1240309 h 1073"/>
              <a:gd name="T6" fmla="*/ 39143 w 726"/>
              <a:gd name="T7" fmla="*/ 1129870 h 1073"/>
              <a:gd name="T8" fmla="*/ 56205 w 726"/>
              <a:gd name="T9" fmla="*/ 1006689 h 1073"/>
              <a:gd name="T10" fmla="*/ 75275 w 726"/>
              <a:gd name="T11" fmla="*/ 875012 h 1073"/>
              <a:gd name="T12" fmla="*/ 97356 w 726"/>
              <a:gd name="T13" fmla="*/ 737672 h 1073"/>
              <a:gd name="T14" fmla="*/ 121444 w 726"/>
              <a:gd name="T15" fmla="*/ 601748 h 1073"/>
              <a:gd name="T16" fmla="*/ 147539 w 726"/>
              <a:gd name="T17" fmla="*/ 470071 h 1073"/>
              <a:gd name="T18" fmla="*/ 175642 w 726"/>
              <a:gd name="T19" fmla="*/ 345474 h 1073"/>
              <a:gd name="T20" fmla="*/ 205752 w 726"/>
              <a:gd name="T21" fmla="*/ 233620 h 1073"/>
              <a:gd name="T22" fmla="*/ 237869 w 726"/>
              <a:gd name="T23" fmla="*/ 138756 h 1073"/>
              <a:gd name="T24" fmla="*/ 270990 w 726"/>
              <a:gd name="T25" fmla="*/ 65130 h 1073"/>
              <a:gd name="T26" fmla="*/ 306119 w 726"/>
              <a:gd name="T27" fmla="*/ 16991 h 1073"/>
              <a:gd name="T28" fmla="*/ 342251 w 726"/>
              <a:gd name="T29" fmla="*/ 0 h 1073"/>
              <a:gd name="T30" fmla="*/ 379387 w 726"/>
              <a:gd name="T31" fmla="*/ 4248 h 1073"/>
              <a:gd name="T32" fmla="*/ 413511 w 726"/>
              <a:gd name="T33" fmla="*/ 24070 h 1073"/>
              <a:gd name="T34" fmla="*/ 444625 w 726"/>
              <a:gd name="T35" fmla="*/ 56635 h 1073"/>
              <a:gd name="T36" fmla="*/ 473731 w 726"/>
              <a:gd name="T37" fmla="*/ 101943 h 1073"/>
              <a:gd name="T38" fmla="*/ 500830 w 726"/>
              <a:gd name="T39" fmla="*/ 159994 h 1073"/>
              <a:gd name="T40" fmla="*/ 525922 w 726"/>
              <a:gd name="T41" fmla="*/ 230788 h 1073"/>
              <a:gd name="T42" fmla="*/ 550010 w 726"/>
              <a:gd name="T43" fmla="*/ 312909 h 1073"/>
              <a:gd name="T44" fmla="*/ 572091 w 726"/>
              <a:gd name="T45" fmla="*/ 404941 h 1073"/>
              <a:gd name="T46" fmla="*/ 593168 w 726"/>
              <a:gd name="T47" fmla="*/ 508300 h 1073"/>
              <a:gd name="T48" fmla="*/ 613241 w 726"/>
              <a:gd name="T49" fmla="*/ 621570 h 1073"/>
              <a:gd name="T50" fmla="*/ 632311 w 726"/>
              <a:gd name="T51" fmla="*/ 744752 h 1073"/>
              <a:gd name="T52" fmla="*/ 651381 w 726"/>
              <a:gd name="T53" fmla="*/ 876428 h 1073"/>
              <a:gd name="T54" fmla="*/ 688516 w 726"/>
              <a:gd name="T55" fmla="*/ 1165267 h 1073"/>
              <a:gd name="T56" fmla="*/ 727659 w 726"/>
              <a:gd name="T57" fmla="*/ 1485256 h 1073"/>
              <a:gd name="T58" fmla="*/ 727659 w 726"/>
              <a:gd name="T59" fmla="*/ 1517821 h 1073"/>
              <a:gd name="T60" fmla="*/ 727659 w 726"/>
              <a:gd name="T61" fmla="*/ 1502246 h 107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726"/>
              <a:gd name="T94" fmla="*/ 0 h 1073"/>
              <a:gd name="T95" fmla="*/ 726 w 726"/>
              <a:gd name="T96" fmla="*/ 1073 h 1073"/>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726" h="1073">
                <a:moveTo>
                  <a:pt x="0" y="1038"/>
                </a:moveTo>
                <a:lnTo>
                  <a:pt x="6" y="994"/>
                </a:lnTo>
                <a:lnTo>
                  <a:pt x="25" y="876"/>
                </a:lnTo>
                <a:lnTo>
                  <a:pt x="39" y="798"/>
                </a:lnTo>
                <a:lnTo>
                  <a:pt x="56" y="711"/>
                </a:lnTo>
                <a:lnTo>
                  <a:pt x="75" y="618"/>
                </a:lnTo>
                <a:lnTo>
                  <a:pt x="97" y="521"/>
                </a:lnTo>
                <a:lnTo>
                  <a:pt x="121" y="425"/>
                </a:lnTo>
                <a:lnTo>
                  <a:pt x="147" y="332"/>
                </a:lnTo>
                <a:lnTo>
                  <a:pt x="175" y="244"/>
                </a:lnTo>
                <a:lnTo>
                  <a:pt x="205" y="165"/>
                </a:lnTo>
                <a:lnTo>
                  <a:pt x="237" y="98"/>
                </a:lnTo>
                <a:lnTo>
                  <a:pt x="270" y="46"/>
                </a:lnTo>
                <a:lnTo>
                  <a:pt x="305" y="12"/>
                </a:lnTo>
                <a:lnTo>
                  <a:pt x="341" y="0"/>
                </a:lnTo>
                <a:lnTo>
                  <a:pt x="378" y="3"/>
                </a:lnTo>
                <a:lnTo>
                  <a:pt x="412" y="17"/>
                </a:lnTo>
                <a:lnTo>
                  <a:pt x="443" y="40"/>
                </a:lnTo>
                <a:lnTo>
                  <a:pt x="472" y="72"/>
                </a:lnTo>
                <a:lnTo>
                  <a:pt x="499" y="113"/>
                </a:lnTo>
                <a:lnTo>
                  <a:pt x="524" y="163"/>
                </a:lnTo>
                <a:lnTo>
                  <a:pt x="548" y="221"/>
                </a:lnTo>
                <a:lnTo>
                  <a:pt x="570" y="286"/>
                </a:lnTo>
                <a:lnTo>
                  <a:pt x="591" y="359"/>
                </a:lnTo>
                <a:lnTo>
                  <a:pt x="611" y="439"/>
                </a:lnTo>
                <a:lnTo>
                  <a:pt x="630" y="526"/>
                </a:lnTo>
                <a:lnTo>
                  <a:pt x="649" y="619"/>
                </a:lnTo>
                <a:lnTo>
                  <a:pt x="686" y="823"/>
                </a:lnTo>
                <a:lnTo>
                  <a:pt x="725" y="1049"/>
                </a:lnTo>
                <a:lnTo>
                  <a:pt x="725" y="1072"/>
                </a:lnTo>
                <a:lnTo>
                  <a:pt x="725" y="1061"/>
                </a:lnTo>
              </a:path>
            </a:pathLst>
          </a:custGeom>
          <a:noFill/>
          <a:ln w="57150" cap="rnd" cmpd="sng">
            <a:solidFill>
              <a:srgbClr val="800080"/>
            </a:solidFill>
            <a:prstDash val="solid"/>
            <a:round/>
            <a:headEnd type="none" w="sm" len="sm"/>
            <a:tailEnd type="none" w="sm" len="sm"/>
          </a:ln>
        </p:spPr>
        <p:txBody>
          <a:bodyPr/>
          <a:lstStyle/>
          <a:p>
            <a:endParaRPr lang="it-IT"/>
          </a:p>
        </p:txBody>
      </p:sp>
      <p:sp>
        <p:nvSpPr>
          <p:cNvPr id="165943" name="Freeform 56"/>
          <p:cNvSpPr>
            <a:spLocks/>
          </p:cNvSpPr>
          <p:nvPr/>
        </p:nvSpPr>
        <p:spPr bwMode="auto">
          <a:xfrm>
            <a:off x="3449638" y="3673475"/>
            <a:ext cx="728662" cy="1519238"/>
          </a:xfrm>
          <a:custGeom>
            <a:avLst/>
            <a:gdLst>
              <a:gd name="T0" fmla="*/ 0 w 726"/>
              <a:gd name="T1" fmla="*/ 1469682 h 1073"/>
              <a:gd name="T2" fmla="*/ 6022 w 726"/>
              <a:gd name="T3" fmla="*/ 1407383 h 1073"/>
              <a:gd name="T4" fmla="*/ 25092 w 726"/>
              <a:gd name="T5" fmla="*/ 1240310 h 1073"/>
              <a:gd name="T6" fmla="*/ 39143 w 726"/>
              <a:gd name="T7" fmla="*/ 1129871 h 1073"/>
              <a:gd name="T8" fmla="*/ 56205 w 726"/>
              <a:gd name="T9" fmla="*/ 1006690 h 1073"/>
              <a:gd name="T10" fmla="*/ 75275 w 726"/>
              <a:gd name="T11" fmla="*/ 875013 h 1073"/>
              <a:gd name="T12" fmla="*/ 97356 w 726"/>
              <a:gd name="T13" fmla="*/ 737673 h 1073"/>
              <a:gd name="T14" fmla="*/ 121444 w 726"/>
              <a:gd name="T15" fmla="*/ 601748 h 1073"/>
              <a:gd name="T16" fmla="*/ 147539 w 726"/>
              <a:gd name="T17" fmla="*/ 470072 h 1073"/>
              <a:gd name="T18" fmla="*/ 175642 w 726"/>
              <a:gd name="T19" fmla="*/ 345474 h 1073"/>
              <a:gd name="T20" fmla="*/ 205752 w 726"/>
              <a:gd name="T21" fmla="*/ 233620 h 1073"/>
              <a:gd name="T22" fmla="*/ 237869 w 726"/>
              <a:gd name="T23" fmla="*/ 138756 h 1073"/>
              <a:gd name="T24" fmla="*/ 270990 w 726"/>
              <a:gd name="T25" fmla="*/ 65130 h 1073"/>
              <a:gd name="T26" fmla="*/ 306118 w 726"/>
              <a:gd name="T27" fmla="*/ 16991 h 1073"/>
              <a:gd name="T28" fmla="*/ 342250 w 726"/>
              <a:gd name="T29" fmla="*/ 0 h 1073"/>
              <a:gd name="T30" fmla="*/ 379386 w 726"/>
              <a:gd name="T31" fmla="*/ 4248 h 1073"/>
              <a:gd name="T32" fmla="*/ 413511 w 726"/>
              <a:gd name="T33" fmla="*/ 24070 h 1073"/>
              <a:gd name="T34" fmla="*/ 444624 w 726"/>
              <a:gd name="T35" fmla="*/ 56635 h 1073"/>
              <a:gd name="T36" fmla="*/ 473731 w 726"/>
              <a:gd name="T37" fmla="*/ 101943 h 1073"/>
              <a:gd name="T38" fmla="*/ 500830 w 726"/>
              <a:gd name="T39" fmla="*/ 159994 h 1073"/>
              <a:gd name="T40" fmla="*/ 525921 w 726"/>
              <a:gd name="T41" fmla="*/ 230788 h 1073"/>
              <a:gd name="T42" fmla="*/ 550009 w 726"/>
              <a:gd name="T43" fmla="*/ 312909 h 1073"/>
              <a:gd name="T44" fmla="*/ 572090 w 726"/>
              <a:gd name="T45" fmla="*/ 404941 h 1073"/>
              <a:gd name="T46" fmla="*/ 593167 w 726"/>
              <a:gd name="T47" fmla="*/ 508300 h 1073"/>
              <a:gd name="T48" fmla="*/ 613240 w 726"/>
              <a:gd name="T49" fmla="*/ 621571 h 1073"/>
              <a:gd name="T50" fmla="*/ 632310 w 726"/>
              <a:gd name="T51" fmla="*/ 744752 h 1073"/>
              <a:gd name="T52" fmla="*/ 651380 w 726"/>
              <a:gd name="T53" fmla="*/ 876429 h 1073"/>
              <a:gd name="T54" fmla="*/ 688515 w 726"/>
              <a:gd name="T55" fmla="*/ 1165268 h 1073"/>
              <a:gd name="T56" fmla="*/ 727658 w 726"/>
              <a:gd name="T57" fmla="*/ 1485257 h 1073"/>
              <a:gd name="T58" fmla="*/ 727658 w 726"/>
              <a:gd name="T59" fmla="*/ 1517822 h 1073"/>
              <a:gd name="T60" fmla="*/ 727658 w 726"/>
              <a:gd name="T61" fmla="*/ 1502247 h 107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726"/>
              <a:gd name="T94" fmla="*/ 0 h 1073"/>
              <a:gd name="T95" fmla="*/ 726 w 726"/>
              <a:gd name="T96" fmla="*/ 1073 h 1073"/>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726" h="1073">
                <a:moveTo>
                  <a:pt x="0" y="1038"/>
                </a:moveTo>
                <a:lnTo>
                  <a:pt x="6" y="994"/>
                </a:lnTo>
                <a:lnTo>
                  <a:pt x="25" y="876"/>
                </a:lnTo>
                <a:lnTo>
                  <a:pt x="39" y="798"/>
                </a:lnTo>
                <a:lnTo>
                  <a:pt x="56" y="711"/>
                </a:lnTo>
                <a:lnTo>
                  <a:pt x="75" y="618"/>
                </a:lnTo>
                <a:lnTo>
                  <a:pt x="97" y="521"/>
                </a:lnTo>
                <a:lnTo>
                  <a:pt x="121" y="425"/>
                </a:lnTo>
                <a:lnTo>
                  <a:pt x="147" y="332"/>
                </a:lnTo>
                <a:lnTo>
                  <a:pt x="175" y="244"/>
                </a:lnTo>
                <a:lnTo>
                  <a:pt x="205" y="165"/>
                </a:lnTo>
                <a:lnTo>
                  <a:pt x="237" y="98"/>
                </a:lnTo>
                <a:lnTo>
                  <a:pt x="270" y="46"/>
                </a:lnTo>
                <a:lnTo>
                  <a:pt x="305" y="12"/>
                </a:lnTo>
                <a:lnTo>
                  <a:pt x="341" y="0"/>
                </a:lnTo>
                <a:lnTo>
                  <a:pt x="378" y="3"/>
                </a:lnTo>
                <a:lnTo>
                  <a:pt x="412" y="17"/>
                </a:lnTo>
                <a:lnTo>
                  <a:pt x="443" y="40"/>
                </a:lnTo>
                <a:lnTo>
                  <a:pt x="472" y="72"/>
                </a:lnTo>
                <a:lnTo>
                  <a:pt x="499" y="113"/>
                </a:lnTo>
                <a:lnTo>
                  <a:pt x="524" y="163"/>
                </a:lnTo>
                <a:lnTo>
                  <a:pt x="548" y="221"/>
                </a:lnTo>
                <a:lnTo>
                  <a:pt x="570" y="286"/>
                </a:lnTo>
                <a:lnTo>
                  <a:pt x="591" y="359"/>
                </a:lnTo>
                <a:lnTo>
                  <a:pt x="611" y="439"/>
                </a:lnTo>
                <a:lnTo>
                  <a:pt x="630" y="526"/>
                </a:lnTo>
                <a:lnTo>
                  <a:pt x="649" y="619"/>
                </a:lnTo>
                <a:lnTo>
                  <a:pt x="686" y="823"/>
                </a:lnTo>
                <a:lnTo>
                  <a:pt x="725" y="1049"/>
                </a:lnTo>
                <a:lnTo>
                  <a:pt x="725" y="1072"/>
                </a:lnTo>
                <a:lnTo>
                  <a:pt x="725" y="1061"/>
                </a:lnTo>
              </a:path>
            </a:pathLst>
          </a:custGeom>
          <a:noFill/>
          <a:ln w="57150" cap="rnd" cmpd="sng">
            <a:solidFill>
              <a:srgbClr val="800080"/>
            </a:solidFill>
            <a:prstDash val="solid"/>
            <a:round/>
            <a:headEnd type="none" w="sm" len="sm"/>
            <a:tailEnd type="none" w="sm" len="sm"/>
          </a:ln>
        </p:spPr>
        <p:txBody>
          <a:bodyPr/>
          <a:lstStyle/>
          <a:p>
            <a:endParaRPr lang="it-IT"/>
          </a:p>
        </p:txBody>
      </p:sp>
      <p:sp>
        <p:nvSpPr>
          <p:cNvPr id="165944" name="Line 57"/>
          <p:cNvSpPr>
            <a:spLocks noChangeShapeType="1"/>
          </p:cNvSpPr>
          <p:nvPr/>
        </p:nvSpPr>
        <p:spPr bwMode="auto">
          <a:xfrm>
            <a:off x="1111250" y="5211763"/>
            <a:ext cx="7332663" cy="0"/>
          </a:xfrm>
          <a:prstGeom prst="line">
            <a:avLst/>
          </a:prstGeom>
          <a:noFill/>
          <a:ln w="76200">
            <a:solidFill>
              <a:srgbClr val="CC99FF"/>
            </a:solidFill>
            <a:round/>
            <a:headEnd type="none" w="sm" len="sm"/>
            <a:tailEnd type="none" w="sm" len="sm"/>
          </a:ln>
        </p:spPr>
        <p:txBody>
          <a:bodyPr wrap="none" anchor="ctr"/>
          <a:lstStyle/>
          <a:p>
            <a:endParaRPr lang="it-IT"/>
          </a:p>
        </p:txBody>
      </p:sp>
      <p:sp>
        <p:nvSpPr>
          <p:cNvPr id="165945" name="Freeform 58"/>
          <p:cNvSpPr>
            <a:spLocks/>
          </p:cNvSpPr>
          <p:nvPr/>
        </p:nvSpPr>
        <p:spPr bwMode="auto">
          <a:xfrm>
            <a:off x="5735638" y="5162550"/>
            <a:ext cx="2795587" cy="463550"/>
          </a:xfrm>
          <a:custGeom>
            <a:avLst/>
            <a:gdLst>
              <a:gd name="T0" fmla="*/ 0 w 2496"/>
              <a:gd name="T1" fmla="*/ 463550 h 400"/>
              <a:gd name="T2" fmla="*/ 537613 w 2496"/>
              <a:gd name="T3" fmla="*/ 74168 h 400"/>
              <a:gd name="T4" fmla="*/ 2795587 w 2496"/>
              <a:gd name="T5" fmla="*/ 18542 h 400"/>
              <a:gd name="T6" fmla="*/ 0 60000 65536"/>
              <a:gd name="T7" fmla="*/ 0 60000 65536"/>
              <a:gd name="T8" fmla="*/ 0 60000 65536"/>
              <a:gd name="T9" fmla="*/ 0 w 2496"/>
              <a:gd name="T10" fmla="*/ 0 h 400"/>
              <a:gd name="T11" fmla="*/ 2496 w 2496"/>
              <a:gd name="T12" fmla="*/ 400 h 400"/>
            </a:gdLst>
            <a:ahLst/>
            <a:cxnLst>
              <a:cxn ang="T6">
                <a:pos x="T0" y="T1"/>
              </a:cxn>
              <a:cxn ang="T7">
                <a:pos x="T2" y="T3"/>
              </a:cxn>
              <a:cxn ang="T8">
                <a:pos x="T4" y="T5"/>
              </a:cxn>
            </a:cxnLst>
            <a:rect l="T9" t="T10" r="T11" b="T12"/>
            <a:pathLst>
              <a:path w="2496" h="400">
                <a:moveTo>
                  <a:pt x="0" y="400"/>
                </a:moveTo>
                <a:cubicBezTo>
                  <a:pt x="32" y="264"/>
                  <a:pt x="64" y="128"/>
                  <a:pt x="480" y="64"/>
                </a:cubicBezTo>
                <a:cubicBezTo>
                  <a:pt x="896" y="0"/>
                  <a:pt x="1696" y="8"/>
                  <a:pt x="2496" y="16"/>
                </a:cubicBezTo>
              </a:path>
            </a:pathLst>
          </a:custGeom>
          <a:noFill/>
          <a:ln w="76200" cmpd="sng">
            <a:solidFill>
              <a:srgbClr val="CC99FF"/>
            </a:solidFill>
            <a:round/>
            <a:headEnd/>
            <a:tailEnd/>
          </a:ln>
        </p:spPr>
        <p:txBody>
          <a:bodyPr wrap="none" anchor="ctr"/>
          <a:lstStyle/>
          <a:p>
            <a:endParaRPr lang="it-IT"/>
          </a:p>
        </p:txBody>
      </p:sp>
      <p:sp>
        <p:nvSpPr>
          <p:cNvPr id="293947" name="Rectangle 59"/>
          <p:cNvSpPr>
            <a:spLocks noChangeArrowheads="1"/>
          </p:cNvSpPr>
          <p:nvPr/>
        </p:nvSpPr>
        <p:spPr bwMode="auto">
          <a:xfrm>
            <a:off x="6808788" y="4230688"/>
            <a:ext cx="1390650" cy="901700"/>
          </a:xfrm>
          <a:prstGeom prst="rect">
            <a:avLst/>
          </a:prstGeom>
          <a:noFill/>
          <a:ln w="9525">
            <a:noFill/>
            <a:miter lim="800000"/>
            <a:headEnd/>
            <a:tailEnd/>
          </a:ln>
          <a:effectLst>
            <a:outerShdw dist="35921" dir="2700000" algn="ctr" rotWithShape="0">
              <a:srgbClr val="000099"/>
            </a:outerShdw>
          </a:effectLst>
        </p:spPr>
        <p:txBody>
          <a:bodyPr wrap="none" lIns="0" tIns="0" rIns="0" bIns="0">
            <a:spAutoFit/>
          </a:bodyPr>
          <a:lstStyle/>
          <a:p>
            <a:pPr algn="ctr" eaLnBrk="0" hangingPunct="0">
              <a:lnSpc>
                <a:spcPct val="80000"/>
              </a:lnSpc>
              <a:defRPr/>
            </a:pPr>
            <a:r>
              <a:rPr lang="en-US" sz="2700" b="1">
                <a:solidFill>
                  <a:srgbClr val="CC99FF"/>
                </a:solidFill>
              </a:rPr>
              <a:t>Glargine</a:t>
            </a:r>
          </a:p>
          <a:p>
            <a:pPr algn="ctr" eaLnBrk="0" hangingPunct="0">
              <a:lnSpc>
                <a:spcPct val="80000"/>
              </a:lnSpc>
              <a:defRPr/>
            </a:pPr>
            <a:r>
              <a:rPr lang="en-US" sz="2000" b="1">
                <a:solidFill>
                  <a:srgbClr val="CC99FF"/>
                </a:solidFill>
              </a:rPr>
              <a:t>o</a:t>
            </a:r>
          </a:p>
          <a:p>
            <a:pPr algn="ctr" eaLnBrk="0" hangingPunct="0">
              <a:lnSpc>
                <a:spcPct val="80000"/>
              </a:lnSpc>
              <a:defRPr/>
            </a:pPr>
            <a:r>
              <a:rPr lang="en-US" sz="2700" b="1">
                <a:solidFill>
                  <a:srgbClr val="CC99FF"/>
                </a:solidFill>
              </a:rPr>
              <a:t>Detemir</a:t>
            </a:r>
          </a:p>
        </p:txBody>
      </p:sp>
      <p:sp>
        <p:nvSpPr>
          <p:cNvPr id="165947" name="Text Box 60"/>
          <p:cNvSpPr txBox="1">
            <a:spLocks noChangeArrowheads="1"/>
          </p:cNvSpPr>
          <p:nvPr/>
        </p:nvSpPr>
        <p:spPr bwMode="auto">
          <a:xfrm>
            <a:off x="2276475" y="2452688"/>
            <a:ext cx="1016000" cy="825500"/>
          </a:xfrm>
          <a:prstGeom prst="rect">
            <a:avLst/>
          </a:prstGeom>
          <a:noFill/>
          <a:ln w="9525" algn="ctr">
            <a:noFill/>
            <a:miter lim="800000"/>
            <a:headEnd/>
            <a:tailEnd/>
          </a:ln>
        </p:spPr>
        <p:txBody>
          <a:bodyPr>
            <a:spAutoFit/>
          </a:bodyPr>
          <a:lstStyle/>
          <a:p>
            <a:pPr algn="ctr">
              <a:lnSpc>
                <a:spcPct val="80000"/>
              </a:lnSpc>
              <a:spcBef>
                <a:spcPct val="50000"/>
              </a:spcBef>
            </a:pPr>
            <a:r>
              <a:rPr lang="en-US" sz="2000">
                <a:solidFill>
                  <a:srgbClr val="000099"/>
                </a:solidFill>
              </a:rPr>
              <a:t>Aspart o Lispro</a:t>
            </a:r>
            <a:endParaRPr lang="it-IT" sz="2000">
              <a:solidFill>
                <a:srgbClr val="000099"/>
              </a:solidFill>
            </a:endParaRPr>
          </a:p>
        </p:txBody>
      </p:sp>
      <p:sp>
        <p:nvSpPr>
          <p:cNvPr id="165948" name="Text Box 61"/>
          <p:cNvSpPr txBox="1">
            <a:spLocks noChangeArrowheads="1"/>
          </p:cNvSpPr>
          <p:nvPr/>
        </p:nvSpPr>
        <p:spPr bwMode="auto">
          <a:xfrm>
            <a:off x="5148263" y="2459038"/>
            <a:ext cx="1016000" cy="825500"/>
          </a:xfrm>
          <a:prstGeom prst="rect">
            <a:avLst/>
          </a:prstGeom>
          <a:noFill/>
          <a:ln w="9525" algn="ctr">
            <a:noFill/>
            <a:miter lim="800000"/>
            <a:headEnd/>
            <a:tailEnd/>
          </a:ln>
        </p:spPr>
        <p:txBody>
          <a:bodyPr>
            <a:spAutoFit/>
          </a:bodyPr>
          <a:lstStyle/>
          <a:p>
            <a:pPr algn="ctr">
              <a:lnSpc>
                <a:spcPct val="80000"/>
              </a:lnSpc>
              <a:spcBef>
                <a:spcPct val="50000"/>
              </a:spcBef>
            </a:pPr>
            <a:r>
              <a:rPr lang="en-US" sz="2000">
                <a:solidFill>
                  <a:srgbClr val="000099"/>
                </a:solidFill>
              </a:rPr>
              <a:t>Aspart o Lispro</a:t>
            </a:r>
            <a:endParaRPr lang="it-IT" sz="2000">
              <a:solidFill>
                <a:srgbClr val="000099"/>
              </a:solidFill>
            </a:endParaRPr>
          </a:p>
        </p:txBody>
      </p:sp>
      <p:sp>
        <p:nvSpPr>
          <p:cNvPr id="165949" name="Text Box 62"/>
          <p:cNvSpPr txBox="1">
            <a:spLocks noChangeArrowheads="1"/>
          </p:cNvSpPr>
          <p:nvPr/>
        </p:nvSpPr>
        <p:spPr bwMode="auto">
          <a:xfrm>
            <a:off x="3787775" y="2459038"/>
            <a:ext cx="1016000" cy="825500"/>
          </a:xfrm>
          <a:prstGeom prst="rect">
            <a:avLst/>
          </a:prstGeom>
          <a:noFill/>
          <a:ln w="9525" algn="ctr">
            <a:noFill/>
            <a:miter lim="800000"/>
            <a:headEnd/>
            <a:tailEnd/>
          </a:ln>
        </p:spPr>
        <p:txBody>
          <a:bodyPr>
            <a:spAutoFit/>
          </a:bodyPr>
          <a:lstStyle/>
          <a:p>
            <a:pPr algn="ctr">
              <a:lnSpc>
                <a:spcPct val="80000"/>
              </a:lnSpc>
              <a:spcBef>
                <a:spcPct val="50000"/>
              </a:spcBef>
            </a:pPr>
            <a:r>
              <a:rPr lang="en-US" sz="2000">
                <a:solidFill>
                  <a:srgbClr val="000099"/>
                </a:solidFill>
              </a:rPr>
              <a:t>Aspart o Lispro</a:t>
            </a:r>
            <a:endParaRPr lang="it-IT" sz="2000">
              <a:solidFill>
                <a:srgbClr val="000099"/>
              </a:solidFill>
            </a:endParaRPr>
          </a:p>
        </p:txBody>
      </p:sp>
      <p:sp>
        <p:nvSpPr>
          <p:cNvPr id="165950" name="Line 63"/>
          <p:cNvSpPr>
            <a:spLocks noChangeShapeType="1"/>
          </p:cNvSpPr>
          <p:nvPr/>
        </p:nvSpPr>
        <p:spPr bwMode="auto">
          <a:xfrm>
            <a:off x="2133600" y="2476500"/>
            <a:ext cx="0" cy="2578100"/>
          </a:xfrm>
          <a:prstGeom prst="line">
            <a:avLst/>
          </a:prstGeom>
          <a:noFill/>
          <a:ln w="38100" cap="rnd">
            <a:solidFill>
              <a:srgbClr val="008000"/>
            </a:solidFill>
            <a:round/>
            <a:headEnd type="none" w="sm" len="sm"/>
            <a:tailEnd type="triangle" w="med" len="med"/>
          </a:ln>
        </p:spPr>
        <p:txBody>
          <a:bodyPr wrap="none" anchor="ctr"/>
          <a:lstStyle/>
          <a:p>
            <a:endParaRPr lang="it-IT"/>
          </a:p>
        </p:txBody>
      </p:sp>
      <p:sp>
        <p:nvSpPr>
          <p:cNvPr id="165951" name="Line 64"/>
          <p:cNvSpPr>
            <a:spLocks noChangeShapeType="1"/>
          </p:cNvSpPr>
          <p:nvPr/>
        </p:nvSpPr>
        <p:spPr bwMode="auto">
          <a:xfrm>
            <a:off x="3397250" y="2476500"/>
            <a:ext cx="0" cy="2578100"/>
          </a:xfrm>
          <a:prstGeom prst="line">
            <a:avLst/>
          </a:prstGeom>
          <a:noFill/>
          <a:ln w="38100" cap="rnd">
            <a:solidFill>
              <a:srgbClr val="008000"/>
            </a:solidFill>
            <a:round/>
            <a:headEnd type="none" w="sm" len="sm"/>
            <a:tailEnd type="triangle" w="med" len="med"/>
          </a:ln>
        </p:spPr>
        <p:txBody>
          <a:bodyPr wrap="none" anchor="ctr"/>
          <a:lstStyle/>
          <a:p>
            <a:endParaRPr lang="it-IT"/>
          </a:p>
        </p:txBody>
      </p:sp>
      <p:sp>
        <p:nvSpPr>
          <p:cNvPr id="165952" name="Line 65"/>
          <p:cNvSpPr>
            <a:spLocks noChangeShapeType="1"/>
          </p:cNvSpPr>
          <p:nvPr/>
        </p:nvSpPr>
        <p:spPr bwMode="auto">
          <a:xfrm>
            <a:off x="4945063" y="2476500"/>
            <a:ext cx="0" cy="2578100"/>
          </a:xfrm>
          <a:prstGeom prst="line">
            <a:avLst/>
          </a:prstGeom>
          <a:noFill/>
          <a:ln w="38100" cap="rnd">
            <a:solidFill>
              <a:srgbClr val="008000"/>
            </a:solidFill>
            <a:round/>
            <a:headEnd type="none" w="sm" len="sm"/>
            <a:tailEnd type="triangle" w="med" len="med"/>
          </a:ln>
        </p:spPr>
        <p:txBody>
          <a:bodyPr wrap="none" anchor="ctr"/>
          <a:lstStyle/>
          <a:p>
            <a:endParaRPr lang="it-IT"/>
          </a:p>
        </p:txBody>
      </p:sp>
      <p:sp>
        <p:nvSpPr>
          <p:cNvPr id="165953" name="Rectangle 66"/>
          <p:cNvSpPr>
            <a:spLocks noChangeArrowheads="1"/>
          </p:cNvSpPr>
          <p:nvPr/>
        </p:nvSpPr>
        <p:spPr bwMode="auto">
          <a:xfrm>
            <a:off x="7767638" y="5516563"/>
            <a:ext cx="744537" cy="185737"/>
          </a:xfrm>
          <a:prstGeom prst="rect">
            <a:avLst/>
          </a:prstGeom>
          <a:solidFill>
            <a:srgbClr val="0099CC"/>
          </a:solidFill>
          <a:ln w="12700">
            <a:noFill/>
            <a:miter lim="800000"/>
            <a:headEnd type="none" w="sm" len="sm"/>
            <a:tailEnd type="none" w="sm" len="sm"/>
          </a:ln>
        </p:spPr>
        <p:txBody>
          <a:bodyPr wrap="none" anchor="ctr"/>
          <a:lstStyle/>
          <a:p>
            <a:endParaRPr lang="it-IT"/>
          </a:p>
        </p:txBody>
      </p:sp>
      <p:sp>
        <p:nvSpPr>
          <p:cNvPr id="165954" name="Freeform 67"/>
          <p:cNvSpPr>
            <a:spLocks/>
          </p:cNvSpPr>
          <p:nvPr/>
        </p:nvSpPr>
        <p:spPr bwMode="auto">
          <a:xfrm>
            <a:off x="7885113" y="5318125"/>
            <a:ext cx="611187" cy="222250"/>
          </a:xfrm>
          <a:custGeom>
            <a:avLst/>
            <a:gdLst>
              <a:gd name="T0" fmla="*/ 0 w 433"/>
              <a:gd name="T1" fmla="*/ 204788 h 140"/>
              <a:gd name="T2" fmla="*/ 544846 w 433"/>
              <a:gd name="T3" fmla="*/ 0 h 140"/>
              <a:gd name="T4" fmla="*/ 611187 w 433"/>
              <a:gd name="T5" fmla="*/ 222250 h 140"/>
              <a:gd name="T6" fmla="*/ 0 w 433"/>
              <a:gd name="T7" fmla="*/ 204788 h 140"/>
              <a:gd name="T8" fmla="*/ 0 60000 65536"/>
              <a:gd name="T9" fmla="*/ 0 60000 65536"/>
              <a:gd name="T10" fmla="*/ 0 60000 65536"/>
              <a:gd name="T11" fmla="*/ 0 60000 65536"/>
              <a:gd name="T12" fmla="*/ 0 w 433"/>
              <a:gd name="T13" fmla="*/ 0 h 140"/>
              <a:gd name="T14" fmla="*/ 433 w 433"/>
              <a:gd name="T15" fmla="*/ 140 h 140"/>
            </a:gdLst>
            <a:ahLst/>
            <a:cxnLst>
              <a:cxn ang="T8">
                <a:pos x="T0" y="T1"/>
              </a:cxn>
              <a:cxn ang="T9">
                <a:pos x="T2" y="T3"/>
              </a:cxn>
              <a:cxn ang="T10">
                <a:pos x="T4" y="T5"/>
              </a:cxn>
              <a:cxn ang="T11">
                <a:pos x="T6" y="T7"/>
              </a:cxn>
            </a:cxnLst>
            <a:rect l="T12" t="T13" r="T14" b="T15"/>
            <a:pathLst>
              <a:path w="433" h="140">
                <a:moveTo>
                  <a:pt x="0" y="129"/>
                </a:moveTo>
                <a:cubicBezTo>
                  <a:pt x="129" y="86"/>
                  <a:pt x="257" y="43"/>
                  <a:pt x="386" y="0"/>
                </a:cubicBezTo>
                <a:lnTo>
                  <a:pt x="433" y="140"/>
                </a:lnTo>
                <a:lnTo>
                  <a:pt x="0" y="129"/>
                </a:lnTo>
                <a:close/>
              </a:path>
            </a:pathLst>
          </a:custGeom>
          <a:solidFill>
            <a:srgbClr val="0099CC"/>
          </a:solidFill>
          <a:ln w="12700" cap="flat" cmpd="sng">
            <a:noFill/>
            <a:prstDash val="solid"/>
            <a:round/>
            <a:headEnd type="none" w="sm" len="sm"/>
            <a:tailEnd type="none" w="sm" len="sm"/>
          </a:ln>
        </p:spPr>
        <p:txBody>
          <a:bodyPr wrap="none" anchor="ctr"/>
          <a:lstStyle/>
          <a:p>
            <a:endParaRPr lang="it-IT"/>
          </a:p>
        </p:txBody>
      </p:sp>
    </p:spTree>
    <p:extLst>
      <p:ext uri="{BB962C8B-B14F-4D97-AF65-F5344CB8AC3E}">
        <p14:creationId xmlns:p14="http://schemas.microsoft.com/office/powerpoint/2010/main" val="3213605432"/>
      </p:ext>
    </p:extLst>
  </p:cSld>
  <p:clrMapOvr>
    <a:masterClrMapping/>
  </p:clrMapOvr>
  <p:transition>
    <p:strips dir="rd"/>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txBox="1">
            <a:spLocks/>
          </p:cNvSpPr>
          <p:nvPr/>
        </p:nvSpPr>
        <p:spPr>
          <a:xfrm>
            <a:off x="0" y="116632"/>
            <a:ext cx="9144000" cy="648072"/>
          </a:xfrm>
          <a:prstGeom prst="rect">
            <a:avLst/>
          </a:prstGeom>
          <a:solidFill>
            <a:srgbClr val="00CCFF">
              <a:alpha val="51000"/>
            </a:srgbClr>
          </a:solidFill>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3200" b="1"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rPr>
              <a:t>Terapia Basal Bolus</a:t>
            </a:r>
            <a:endParaRPr kumimoji="0" lang="it-IT" sz="3200" b="1" i="0" u="none" strike="noStrike" kern="1200" cap="none" spc="0" normalizeH="0" baseline="0" noProof="0" dirty="0">
              <a:ln>
                <a:noFill/>
              </a:ln>
              <a:solidFill>
                <a:schemeClr val="tx1"/>
              </a:solidFill>
              <a:effectLst/>
              <a:uLnTx/>
              <a:uFillTx/>
              <a:latin typeface="Arial" pitchFamily="34" charset="0"/>
              <a:ea typeface="+mj-ea"/>
              <a:cs typeface="Arial" pitchFamily="34" charset="0"/>
            </a:endParaRPr>
          </a:p>
        </p:txBody>
      </p:sp>
      <p:sp>
        <p:nvSpPr>
          <p:cNvPr id="3" name="CasellaDiTesto 2"/>
          <p:cNvSpPr txBox="1"/>
          <p:nvPr/>
        </p:nvSpPr>
        <p:spPr>
          <a:xfrm>
            <a:off x="467544" y="1268760"/>
            <a:ext cx="7992887" cy="5262979"/>
          </a:xfrm>
          <a:prstGeom prst="rect">
            <a:avLst/>
          </a:prstGeom>
          <a:noFill/>
        </p:spPr>
        <p:txBody>
          <a:bodyPr wrap="square" rtlCol="0">
            <a:spAutoFit/>
          </a:bodyPr>
          <a:lstStyle/>
          <a:p>
            <a:pPr algn="just"/>
            <a:endParaRPr lang="it-IT" sz="1200" dirty="0" smtClean="0">
              <a:latin typeface="Arial" pitchFamily="34" charset="0"/>
              <a:cs typeface="Arial" pitchFamily="34" charset="0"/>
            </a:endParaRPr>
          </a:p>
          <a:p>
            <a:pPr algn="just"/>
            <a:r>
              <a:rPr lang="it-IT" sz="3200" dirty="0" smtClean="0">
                <a:solidFill>
                  <a:srgbClr val="FF0000"/>
                </a:solidFill>
                <a:latin typeface="Arial" pitchFamily="34" charset="0"/>
                <a:cs typeface="Arial" pitchFamily="34" charset="0"/>
              </a:rPr>
              <a:t>Quantitativo: </a:t>
            </a:r>
            <a:r>
              <a:rPr lang="it-IT" sz="3200" dirty="0" smtClean="0">
                <a:latin typeface="Arial" pitchFamily="34" charset="0"/>
                <a:cs typeface="Arial" pitchFamily="34" charset="0"/>
              </a:rPr>
              <a:t>0,2-0,5 U/Kg</a:t>
            </a:r>
          </a:p>
          <a:p>
            <a:pPr algn="just"/>
            <a:endParaRPr lang="it-IT" sz="1200" dirty="0" smtClean="0">
              <a:latin typeface="Arial" pitchFamily="34" charset="0"/>
              <a:cs typeface="Arial" pitchFamily="34" charset="0"/>
            </a:endParaRPr>
          </a:p>
          <a:p>
            <a:pPr algn="just"/>
            <a:r>
              <a:rPr lang="it-IT" sz="3200" dirty="0" smtClean="0">
                <a:solidFill>
                  <a:srgbClr val="FF0000"/>
                </a:solidFill>
                <a:latin typeface="Arial" pitchFamily="34" charset="0"/>
                <a:cs typeface="Arial" pitchFamily="34" charset="0"/>
              </a:rPr>
              <a:t>Insulina basale: </a:t>
            </a:r>
            <a:r>
              <a:rPr lang="it-IT" sz="3200" dirty="0" smtClean="0">
                <a:latin typeface="Arial" pitchFamily="34" charset="0"/>
                <a:cs typeface="Arial" pitchFamily="34" charset="0"/>
              </a:rPr>
              <a:t>40-50% del totale</a:t>
            </a:r>
          </a:p>
          <a:p>
            <a:pPr algn="just"/>
            <a:endParaRPr lang="it-IT" sz="1200" dirty="0" smtClean="0">
              <a:latin typeface="Arial" pitchFamily="34" charset="0"/>
              <a:cs typeface="Arial" pitchFamily="34" charset="0"/>
            </a:endParaRPr>
          </a:p>
          <a:p>
            <a:pPr algn="just"/>
            <a:r>
              <a:rPr lang="it-IT" sz="3200" dirty="0" smtClean="0">
                <a:solidFill>
                  <a:srgbClr val="FF0000"/>
                </a:solidFill>
                <a:latin typeface="Arial" pitchFamily="34" charset="0"/>
                <a:cs typeface="Arial" pitchFamily="34" charset="0"/>
              </a:rPr>
              <a:t>Boli: </a:t>
            </a:r>
            <a:r>
              <a:rPr lang="it-IT" sz="3200" dirty="0" smtClean="0">
                <a:latin typeface="Arial" pitchFamily="34" charset="0"/>
                <a:cs typeface="Arial" pitchFamily="34" charset="0"/>
              </a:rPr>
              <a:t>50-60% del totale</a:t>
            </a:r>
          </a:p>
          <a:p>
            <a:pPr algn="just"/>
            <a:endParaRPr lang="it-IT" sz="1200" dirty="0" smtClean="0">
              <a:latin typeface="Arial" pitchFamily="34" charset="0"/>
              <a:cs typeface="Arial" pitchFamily="34" charset="0"/>
            </a:endParaRPr>
          </a:p>
          <a:p>
            <a:pPr algn="just"/>
            <a:r>
              <a:rPr lang="it-IT" sz="3200" dirty="0" smtClean="0">
                <a:solidFill>
                  <a:srgbClr val="FF0000"/>
                </a:solidFill>
                <a:latin typeface="Arial" pitchFamily="34" charset="0"/>
                <a:cs typeface="Arial" pitchFamily="34" charset="0"/>
              </a:rPr>
              <a:t>Titolazione Basale: </a:t>
            </a:r>
            <a:r>
              <a:rPr lang="it-IT" sz="3200" dirty="0" smtClean="0">
                <a:latin typeface="Arial" pitchFamily="34" charset="0"/>
                <a:cs typeface="Arial" pitchFamily="34" charset="0"/>
              </a:rPr>
              <a:t>aumento di 1-2 U ogni 2-3 giorni fino a quando glicemia del mattino inferiore a target (100 ?140 ? mg/dl)</a:t>
            </a:r>
          </a:p>
          <a:p>
            <a:pPr algn="just"/>
            <a:r>
              <a:rPr lang="it-IT" sz="3200" dirty="0" smtClean="0">
                <a:solidFill>
                  <a:srgbClr val="FF0000"/>
                </a:solidFill>
                <a:latin typeface="Arial" pitchFamily="34" charset="0"/>
                <a:cs typeface="Arial" pitchFamily="34" charset="0"/>
              </a:rPr>
              <a:t>Titolazione Boli: </a:t>
            </a:r>
            <a:r>
              <a:rPr lang="it-IT" sz="3200" dirty="0" smtClean="0">
                <a:latin typeface="Arial" pitchFamily="34" charset="0"/>
                <a:cs typeface="Arial" pitchFamily="34" charset="0"/>
              </a:rPr>
              <a:t>in base a valori di glicemia 2 ore dopo pasto</a:t>
            </a:r>
            <a:endParaRPr lang="it-IT" sz="3200" dirty="0">
              <a:latin typeface="Arial" pitchFamily="34" charset="0"/>
              <a:cs typeface="Arial" pitchFamily="34" charset="0"/>
            </a:endParaRPr>
          </a:p>
        </p:txBody>
      </p:sp>
    </p:spTree>
    <p:extLst>
      <p:ext uri="{BB962C8B-B14F-4D97-AF65-F5344CB8AC3E}">
        <p14:creationId xmlns:p14="http://schemas.microsoft.com/office/powerpoint/2010/main" val="1759539335"/>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8"/>
          <p:cNvSpPr txBox="1"/>
          <p:nvPr/>
        </p:nvSpPr>
        <p:spPr>
          <a:xfrm>
            <a:off x="683568" y="1196752"/>
            <a:ext cx="7873002" cy="646331"/>
          </a:xfrm>
          <a:prstGeom prst="rect">
            <a:avLst/>
          </a:prstGeom>
          <a:solidFill>
            <a:srgbClr val="D9D9D9"/>
          </a:solidFill>
          <a:ln>
            <a:noFill/>
          </a:ln>
        </p:spPr>
        <p:txBody>
          <a:bodyPr vert="horz" wrap="square" lIns="91440" tIns="45720" rIns="91440" bIns="45720" anchor="ctr" anchorCtr="1" compatLnSpc="1">
            <a:spAutoFit/>
          </a:bodyPr>
          <a:lstStyle/>
          <a:p>
            <a:pPr algn="ctr" defTabSz="457200">
              <a:defRPr sz="1800" b="0" i="0" u="none" strike="noStrike" kern="0" cap="none" spc="0" baseline="0">
                <a:solidFill>
                  <a:srgbClr val="000000"/>
                </a:solidFill>
                <a:uFillTx/>
              </a:defRPr>
            </a:pPr>
            <a:r>
              <a:rPr lang="it-IT" sz="3600" b="1" dirty="0" smtClean="0">
                <a:solidFill>
                  <a:srgbClr val="1F497D"/>
                </a:solidFill>
                <a:latin typeface="Arial Narrow"/>
                <a:cs typeface="Arial Narrow"/>
              </a:rPr>
              <a:t>Da Diabetologo </a:t>
            </a:r>
            <a:endParaRPr lang="it-IT" sz="4800" b="1" dirty="0">
              <a:solidFill>
                <a:srgbClr val="1F497D"/>
              </a:solidFill>
              <a:latin typeface="Arial Narrow"/>
              <a:cs typeface="Arial Narrow"/>
            </a:endParaRPr>
          </a:p>
        </p:txBody>
      </p:sp>
      <p:sp>
        <p:nvSpPr>
          <p:cNvPr id="6" name="Titolo 1"/>
          <p:cNvSpPr txBox="1">
            <a:spLocks noGrp="1"/>
          </p:cNvSpPr>
          <p:nvPr>
            <p:ph type="title"/>
          </p:nvPr>
        </p:nvSpPr>
        <p:spPr>
          <a:xfrm>
            <a:off x="0" y="188640"/>
            <a:ext cx="9144000" cy="936104"/>
          </a:xfrm>
          <a:solidFill>
            <a:srgbClr val="00CCFF">
              <a:alpha val="51000"/>
            </a:srgbClr>
          </a:solidFill>
        </p:spPr>
        <p:txBody>
          <a:bodyPr/>
          <a:lstStyle/>
          <a:p>
            <a:pPr lvl="0"/>
            <a:r>
              <a:rPr lang="it-IT" b="1" dirty="0" smtClean="0">
                <a:latin typeface="Arial Narrow"/>
              </a:rPr>
              <a:t>LUISA 67 </a:t>
            </a:r>
            <a:r>
              <a:rPr lang="it-IT" b="1" dirty="0">
                <a:latin typeface="Arial Narrow"/>
              </a:rPr>
              <a:t>aa</a:t>
            </a:r>
          </a:p>
        </p:txBody>
      </p:sp>
      <p:sp>
        <p:nvSpPr>
          <p:cNvPr id="8" name="Segnaposto contenuto 2"/>
          <p:cNvSpPr txBox="1">
            <a:spLocks noGrp="1"/>
          </p:cNvSpPr>
          <p:nvPr>
            <p:ph idx="1"/>
          </p:nvPr>
        </p:nvSpPr>
        <p:spPr>
          <a:xfrm>
            <a:off x="395536" y="1988840"/>
            <a:ext cx="8557256" cy="4176464"/>
          </a:xfrm>
          <a:ln w="9528">
            <a:solidFill>
              <a:srgbClr val="1F497D"/>
            </a:solidFill>
            <a:prstDash val="solid"/>
          </a:ln>
        </p:spPr>
        <p:txBody>
          <a:bodyPr anchor="ctr">
            <a:normAutofit/>
          </a:bodyPr>
          <a:lstStyle/>
          <a:p>
            <a:pPr fontAlgn="t"/>
            <a:r>
              <a:rPr lang="it-IT" sz="2000" dirty="0">
                <a:latin typeface="Arial" pitchFamily="34" charset="0"/>
                <a:cs typeface="Arial" pitchFamily="34" charset="0"/>
              </a:rPr>
              <a:t>Ipertensione arteriosa</a:t>
            </a:r>
          </a:p>
          <a:p>
            <a:pPr fontAlgn="t"/>
            <a:r>
              <a:rPr lang="it-IT" sz="2000" dirty="0" smtClean="0">
                <a:latin typeface="Arial" pitchFamily="34" charset="0"/>
                <a:cs typeface="Arial" pitchFamily="34" charset="0"/>
              </a:rPr>
              <a:t>Epatite C con epatopatia evoluta</a:t>
            </a:r>
          </a:p>
          <a:p>
            <a:pPr fontAlgn="t"/>
            <a:r>
              <a:rPr lang="it-IT" sz="2000" dirty="0" smtClean="0">
                <a:latin typeface="Arial" pitchFamily="34" charset="0"/>
                <a:cs typeface="Arial" pitchFamily="34" charset="0"/>
              </a:rPr>
              <a:t>Insufficienza Renale Cronica in peggioramento (CKD3b + proteinuria)</a:t>
            </a:r>
          </a:p>
          <a:p>
            <a:pPr fontAlgn="t"/>
            <a:r>
              <a:rPr lang="it-IT" sz="2000" dirty="0" smtClean="0">
                <a:latin typeface="Arial" pitchFamily="34" charset="0"/>
                <a:cs typeface="Arial" pitchFamily="34" charset="0"/>
              </a:rPr>
              <a:t>Polimialgia Reumatica con Arterite di Horton</a:t>
            </a:r>
          </a:p>
          <a:p>
            <a:pPr fontAlgn="t"/>
            <a:r>
              <a:rPr lang="it-IT" sz="2000" dirty="0" smtClean="0">
                <a:latin typeface="Arial" pitchFamily="34" charset="0"/>
                <a:cs typeface="Arial" pitchFamily="34" charset="0"/>
              </a:rPr>
              <a:t>Diabete Mellito</a:t>
            </a:r>
          </a:p>
          <a:p>
            <a:pPr fontAlgn="t"/>
            <a:r>
              <a:rPr lang="it-IT" sz="2400" b="1" dirty="0" smtClean="0">
                <a:solidFill>
                  <a:srgbClr val="FF0000"/>
                </a:solidFill>
                <a:latin typeface="Arial" pitchFamily="34" charset="0"/>
                <a:cs typeface="Arial" pitchFamily="34" charset="0"/>
              </a:rPr>
              <a:t>DM2 non ben controllato [HbA1c </a:t>
            </a:r>
            <a:r>
              <a:rPr lang="it-IT" sz="2400" b="1" dirty="0" smtClean="0">
                <a:solidFill>
                  <a:srgbClr val="FF0000"/>
                </a:solidFill>
                <a:latin typeface="Arial" pitchFamily="34" charset="0"/>
                <a:cs typeface="Arial" pitchFamily="34" charset="0"/>
                <a:sym typeface="Wingdings" panose="05000000000000000000" pitchFamily="2" charset="2"/>
              </a:rPr>
              <a:t>66</a:t>
            </a:r>
            <a:r>
              <a:rPr lang="it-IT" sz="2400" b="1" dirty="0" smtClean="0">
                <a:solidFill>
                  <a:srgbClr val="FF0000"/>
                </a:solidFill>
                <a:latin typeface="Arial" pitchFamily="34" charset="0"/>
                <a:cs typeface="Arial" pitchFamily="34" charset="0"/>
              </a:rPr>
              <a:t> mmol/mol </a:t>
            </a:r>
            <a:r>
              <a:rPr lang="it-IT" sz="2400" b="1" dirty="0" smtClean="0">
                <a:solidFill>
                  <a:srgbClr val="0000FF"/>
                </a:solidFill>
                <a:latin typeface="Arial" pitchFamily="34" charset="0"/>
                <a:cs typeface="Arial" pitchFamily="34" charset="0"/>
              </a:rPr>
              <a:t>(8,2%) </a:t>
            </a:r>
            <a:r>
              <a:rPr lang="it-IT" sz="2400" b="1" dirty="0" smtClean="0">
                <a:solidFill>
                  <a:srgbClr val="FF0000"/>
                </a:solidFill>
                <a:latin typeface="Arial" pitchFamily="34" charset="0"/>
                <a:cs typeface="Arial" pitchFamily="34" charset="0"/>
              </a:rPr>
              <a:t>Glicemia 172 mg/dl]</a:t>
            </a:r>
          </a:p>
          <a:p>
            <a:pPr fontAlgn="t"/>
            <a:r>
              <a:rPr lang="it-IT" sz="2800" b="1" dirty="0" smtClean="0">
                <a:solidFill>
                  <a:srgbClr val="FF0000"/>
                </a:solidFill>
                <a:latin typeface="Arial" pitchFamily="34" charset="0"/>
                <a:cs typeface="Arial" pitchFamily="34" charset="0"/>
              </a:rPr>
              <a:t>Deve Iniziare Terapia Steroidea </a:t>
            </a:r>
            <a:r>
              <a:rPr lang="it-IT" sz="2000" b="1" dirty="0" smtClean="0">
                <a:solidFill>
                  <a:srgbClr val="0000FF"/>
                </a:solidFill>
                <a:latin typeface="Arial" pitchFamily="34" charset="0"/>
                <a:cs typeface="Arial" pitchFamily="34" charset="0"/>
              </a:rPr>
              <a:t>(</a:t>
            </a:r>
            <a:r>
              <a:rPr lang="it-IT" sz="2000" dirty="0" smtClean="0">
                <a:solidFill>
                  <a:srgbClr val="0000FF"/>
                </a:solidFill>
                <a:latin typeface="Arial" pitchFamily="34" charset="0"/>
                <a:cs typeface="Arial" pitchFamily="34" charset="0"/>
              </a:rPr>
              <a:t>Prednisone 50 mg/</a:t>
            </a:r>
            <a:r>
              <a:rPr lang="it-IT" sz="2000" dirty="0" err="1" smtClean="0">
                <a:solidFill>
                  <a:srgbClr val="0000FF"/>
                </a:solidFill>
                <a:latin typeface="Arial" pitchFamily="34" charset="0"/>
                <a:cs typeface="Arial" pitchFamily="34" charset="0"/>
              </a:rPr>
              <a:t>die</a:t>
            </a:r>
            <a:r>
              <a:rPr lang="it-IT" sz="2000" dirty="0" smtClean="0">
                <a:solidFill>
                  <a:srgbClr val="0000FF"/>
                </a:solidFill>
                <a:latin typeface="Arial" pitchFamily="34" charset="0"/>
                <a:cs typeface="Arial" pitchFamily="34" charset="0"/>
              </a:rPr>
              <a:t> per 4 settimane, poi riduzione progressiva)</a:t>
            </a:r>
            <a:endParaRPr lang="it-IT" sz="2800" dirty="0" smtClean="0">
              <a:latin typeface="Arial" pitchFamily="34" charset="0"/>
              <a:cs typeface="Arial" pitchFamily="34" charset="0"/>
            </a:endParaRPr>
          </a:p>
        </p:txBody>
      </p:sp>
      <p:pic>
        <p:nvPicPr>
          <p:cNvPr id="5" name="Immagine 4" descr="download (1).jpg"/>
          <p:cNvPicPr>
            <a:picLocks noChangeAspect="1"/>
          </p:cNvPicPr>
          <p:nvPr/>
        </p:nvPicPr>
        <p:blipFill>
          <a:blip r:embed="rId3" cstate="print"/>
          <a:stretch>
            <a:fillRect/>
          </a:stretch>
        </p:blipFill>
        <p:spPr>
          <a:xfrm>
            <a:off x="0" y="72009"/>
            <a:ext cx="2248424" cy="1772815"/>
          </a:xfrm>
          <a:prstGeom prst="rect">
            <a:avLst/>
          </a:prstGeom>
        </p:spPr>
      </p:pic>
    </p:spTree>
    <p:extLst>
      <p:ext uri="{BB962C8B-B14F-4D97-AF65-F5344CB8AC3E}">
        <p14:creationId xmlns:p14="http://schemas.microsoft.com/office/powerpoint/2010/main" val="513763073"/>
      </p:ext>
    </p:extLst>
  </p:cSld>
  <p:clrMapOvr>
    <a:masterClrMapping/>
  </p:clrMapOvr>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8"/>
          <p:cNvSpPr txBox="1"/>
          <p:nvPr/>
        </p:nvSpPr>
        <p:spPr>
          <a:xfrm>
            <a:off x="683568" y="1196752"/>
            <a:ext cx="7873002" cy="646331"/>
          </a:xfrm>
          <a:prstGeom prst="rect">
            <a:avLst/>
          </a:prstGeom>
          <a:solidFill>
            <a:srgbClr val="D9D9D9"/>
          </a:solidFill>
          <a:ln>
            <a:noFill/>
          </a:ln>
        </p:spPr>
        <p:txBody>
          <a:bodyPr vert="horz" wrap="square" lIns="91440" tIns="45720" rIns="91440" bIns="45720" anchor="ctr" anchorCtr="1" compatLnSpc="1">
            <a:spAutoFit/>
          </a:bodyPr>
          <a:lstStyle/>
          <a:p>
            <a:pPr algn="ctr" defTabSz="457200">
              <a:defRPr sz="1800" b="0" i="0" u="none" strike="noStrike" kern="0" cap="none" spc="0" baseline="0">
                <a:solidFill>
                  <a:srgbClr val="000000"/>
                </a:solidFill>
                <a:uFillTx/>
              </a:defRPr>
            </a:pPr>
            <a:r>
              <a:rPr lang="it-IT" sz="3600" b="1" dirty="0" smtClean="0">
                <a:solidFill>
                  <a:srgbClr val="1F497D"/>
                </a:solidFill>
                <a:latin typeface="Arial Narrow"/>
                <a:cs typeface="Arial Narrow"/>
              </a:rPr>
              <a:t>Che Proposta di Terapia</a:t>
            </a:r>
            <a:endParaRPr lang="it-IT" sz="4800" b="1" dirty="0">
              <a:solidFill>
                <a:srgbClr val="1F497D"/>
              </a:solidFill>
              <a:latin typeface="Arial Narrow"/>
              <a:cs typeface="Arial Narrow"/>
            </a:endParaRPr>
          </a:p>
        </p:txBody>
      </p:sp>
      <p:sp>
        <p:nvSpPr>
          <p:cNvPr id="6" name="Titolo 1"/>
          <p:cNvSpPr txBox="1">
            <a:spLocks noGrp="1"/>
          </p:cNvSpPr>
          <p:nvPr>
            <p:ph type="title"/>
          </p:nvPr>
        </p:nvSpPr>
        <p:spPr>
          <a:xfrm>
            <a:off x="0" y="188640"/>
            <a:ext cx="9144000" cy="936104"/>
          </a:xfrm>
          <a:solidFill>
            <a:srgbClr val="00CCFF">
              <a:alpha val="51000"/>
            </a:srgbClr>
          </a:solidFill>
        </p:spPr>
        <p:txBody>
          <a:bodyPr/>
          <a:lstStyle/>
          <a:p>
            <a:pPr lvl="0"/>
            <a:r>
              <a:rPr lang="it-IT" b="1" dirty="0" smtClean="0">
                <a:latin typeface="Arial Narrow"/>
              </a:rPr>
              <a:t>LUISA 67</a:t>
            </a:r>
            <a:endParaRPr lang="it-IT" b="1" dirty="0">
              <a:latin typeface="Arial Narrow"/>
            </a:endParaRPr>
          </a:p>
        </p:txBody>
      </p:sp>
      <p:sp>
        <p:nvSpPr>
          <p:cNvPr id="8" name="Segnaposto contenuto 2"/>
          <p:cNvSpPr txBox="1">
            <a:spLocks noGrp="1"/>
          </p:cNvSpPr>
          <p:nvPr>
            <p:ph idx="1"/>
          </p:nvPr>
        </p:nvSpPr>
        <p:spPr>
          <a:xfrm>
            <a:off x="316867" y="1988840"/>
            <a:ext cx="8557256" cy="4680520"/>
          </a:xfrm>
          <a:ln w="9528">
            <a:solidFill>
              <a:srgbClr val="1F497D"/>
            </a:solidFill>
            <a:prstDash val="solid"/>
          </a:ln>
        </p:spPr>
        <p:txBody>
          <a:bodyPr anchor="ctr">
            <a:normAutofit/>
          </a:bodyPr>
          <a:lstStyle/>
          <a:p>
            <a:pPr fontAlgn="t">
              <a:buNone/>
            </a:pPr>
            <a:r>
              <a:rPr lang="it-IT" sz="2800" dirty="0" smtClean="0"/>
              <a:t>Si consiglia di:</a:t>
            </a:r>
          </a:p>
          <a:p>
            <a:pPr fontAlgn="t"/>
            <a:r>
              <a:rPr lang="it-IT" sz="2800" b="1" dirty="0" smtClean="0">
                <a:solidFill>
                  <a:srgbClr val="0000FF"/>
                </a:solidFill>
              </a:rPr>
              <a:t>Ridurre</a:t>
            </a:r>
            <a:r>
              <a:rPr lang="it-IT" sz="2800" dirty="0" smtClean="0"/>
              <a:t> (sospendere ?) Metformina a 500mg x 2</a:t>
            </a:r>
            <a:endParaRPr lang="it-IT" sz="2800" dirty="0"/>
          </a:p>
          <a:p>
            <a:pPr fontAlgn="t"/>
            <a:r>
              <a:rPr lang="it-IT" sz="2800" b="1" dirty="0" smtClean="0">
                <a:solidFill>
                  <a:srgbClr val="0000FF"/>
                </a:solidFill>
              </a:rPr>
              <a:t>Sospendere</a:t>
            </a:r>
            <a:r>
              <a:rPr lang="it-IT" sz="2800" dirty="0" smtClean="0"/>
              <a:t> </a:t>
            </a:r>
            <a:r>
              <a:rPr lang="it-IT" sz="2800" dirty="0" err="1" smtClean="0"/>
              <a:t>Acarbose</a:t>
            </a:r>
            <a:r>
              <a:rPr lang="it-IT" sz="2800" dirty="0" smtClean="0"/>
              <a:t> </a:t>
            </a:r>
          </a:p>
          <a:p>
            <a:pPr fontAlgn="t"/>
            <a:r>
              <a:rPr lang="it-IT" sz="2800" b="1" dirty="0" smtClean="0">
                <a:solidFill>
                  <a:srgbClr val="0000FF"/>
                </a:solidFill>
              </a:rPr>
              <a:t>Insulina 0,4 U/kg</a:t>
            </a:r>
          </a:p>
          <a:p>
            <a:pPr fontAlgn="t"/>
            <a:r>
              <a:rPr lang="it-IT" sz="2800" b="1" dirty="0" smtClean="0">
                <a:solidFill>
                  <a:srgbClr val="0000FF"/>
                </a:solidFill>
              </a:rPr>
              <a:t>Basale 40% </a:t>
            </a:r>
            <a:r>
              <a:rPr lang="it-IT" sz="2800" dirty="0" smtClean="0"/>
              <a:t>dose totale</a:t>
            </a:r>
          </a:p>
          <a:p>
            <a:pPr fontAlgn="t"/>
            <a:r>
              <a:rPr lang="it-IT" sz="2800" b="1" dirty="0" smtClean="0">
                <a:solidFill>
                  <a:srgbClr val="0000FF"/>
                </a:solidFill>
              </a:rPr>
              <a:t>Boli 60% </a:t>
            </a:r>
            <a:r>
              <a:rPr lang="it-IT" sz="2800" dirty="0" smtClean="0"/>
              <a:t>dose totale, con distribuzione in base a terapia steroidea</a:t>
            </a:r>
          </a:p>
          <a:p>
            <a:pPr fontAlgn="t"/>
            <a:endParaRPr lang="it-IT" sz="2800" dirty="0" smtClean="0"/>
          </a:p>
        </p:txBody>
      </p:sp>
    </p:spTree>
    <p:extLst>
      <p:ext uri="{BB962C8B-B14F-4D97-AF65-F5344CB8AC3E}">
        <p14:creationId xmlns:p14="http://schemas.microsoft.com/office/powerpoint/2010/main" val="3707883244"/>
      </p:ext>
    </p:extLst>
  </p:cSld>
  <p:clrMapOvr>
    <a:masterClrMapping/>
  </p:clrMapOvr>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216024" y="2420888"/>
            <a:ext cx="8820472" cy="2246769"/>
          </a:xfrm>
          <a:prstGeom prst="rect">
            <a:avLst/>
          </a:prstGeom>
          <a:noFill/>
        </p:spPr>
        <p:txBody>
          <a:bodyPr wrap="square" rtlCol="0">
            <a:spAutoFit/>
          </a:bodyPr>
          <a:lstStyle/>
          <a:p>
            <a:pPr>
              <a:buFont typeface="Wingdings" pitchFamily="2" charset="2"/>
              <a:buChar char="q"/>
            </a:pPr>
            <a:r>
              <a:rPr lang="it-IT" sz="2800" b="1" dirty="0" smtClean="0">
                <a:solidFill>
                  <a:srgbClr val="0000FF"/>
                </a:solidFill>
                <a:latin typeface="Arial" pitchFamily="34" charset="0"/>
                <a:cs typeface="Arial" pitchFamily="34" charset="0"/>
              </a:rPr>
              <a:t>Che obiettivi per il controllo metabolico</a:t>
            </a:r>
          </a:p>
          <a:p>
            <a:pPr>
              <a:buFont typeface="Wingdings" pitchFamily="2" charset="2"/>
              <a:buChar char="q"/>
            </a:pPr>
            <a:endParaRPr lang="it-IT" sz="2800" b="1" dirty="0" smtClean="0">
              <a:solidFill>
                <a:srgbClr val="0000FF"/>
              </a:solidFill>
              <a:latin typeface="Arial" pitchFamily="34" charset="0"/>
              <a:cs typeface="Arial" pitchFamily="34" charset="0"/>
            </a:endParaRPr>
          </a:p>
          <a:p>
            <a:pPr>
              <a:buFont typeface="Wingdings" pitchFamily="2" charset="2"/>
              <a:buChar char="q"/>
            </a:pPr>
            <a:r>
              <a:rPr lang="it-IT" sz="2800" b="1" dirty="0" smtClean="0">
                <a:solidFill>
                  <a:srgbClr val="0000FF"/>
                </a:solidFill>
                <a:latin typeface="Arial" pitchFamily="34" charset="0"/>
                <a:cs typeface="Arial" pitchFamily="34" charset="0"/>
              </a:rPr>
              <a:t>Quale Terapia per la sig.ra Luisa</a:t>
            </a:r>
          </a:p>
          <a:p>
            <a:pPr>
              <a:buFont typeface="Wingdings" pitchFamily="2" charset="2"/>
              <a:buChar char="q"/>
            </a:pPr>
            <a:endParaRPr lang="it-IT" sz="2800" b="1" dirty="0" smtClean="0">
              <a:solidFill>
                <a:srgbClr val="0000FF"/>
              </a:solidFill>
              <a:latin typeface="Arial" pitchFamily="34" charset="0"/>
              <a:cs typeface="Arial" pitchFamily="34" charset="0"/>
            </a:endParaRPr>
          </a:p>
          <a:p>
            <a:pPr>
              <a:buFont typeface="Wingdings" pitchFamily="2" charset="2"/>
              <a:buChar char="q"/>
            </a:pPr>
            <a:r>
              <a:rPr lang="it-IT" sz="2800" b="1" dirty="0" smtClean="0">
                <a:solidFill>
                  <a:srgbClr val="FF0000"/>
                </a:solidFill>
                <a:latin typeface="Arial" pitchFamily="34" charset="0"/>
                <a:cs typeface="Arial" pitchFamily="34" charset="0"/>
              </a:rPr>
              <a:t>Come aiutare la signora Luisa a gestire la terapia </a:t>
            </a:r>
            <a:endParaRPr lang="it-IT" sz="2800" b="1" dirty="0">
              <a:solidFill>
                <a:srgbClr val="FF0000"/>
              </a:solidFill>
              <a:latin typeface="Arial" pitchFamily="34" charset="0"/>
              <a:cs typeface="Arial" pitchFamily="34" charset="0"/>
            </a:endParaRPr>
          </a:p>
        </p:txBody>
      </p:sp>
      <p:sp>
        <p:nvSpPr>
          <p:cNvPr id="5" name="CasellaDiTesto 8"/>
          <p:cNvSpPr txBox="1"/>
          <p:nvPr/>
        </p:nvSpPr>
        <p:spPr>
          <a:xfrm>
            <a:off x="683568" y="1196752"/>
            <a:ext cx="7873002" cy="646331"/>
          </a:xfrm>
          <a:prstGeom prst="rect">
            <a:avLst/>
          </a:prstGeom>
          <a:solidFill>
            <a:srgbClr val="D9D9D9"/>
          </a:solidFill>
          <a:ln>
            <a:noFill/>
          </a:ln>
        </p:spPr>
        <p:txBody>
          <a:bodyPr vert="horz" wrap="square" lIns="91440" tIns="45720" rIns="91440" bIns="45720" anchor="ctr" anchorCtr="1" compatLnSpc="1">
            <a:spAutoFit/>
          </a:bodyPr>
          <a:lstStyle/>
          <a:p>
            <a:pPr algn="ctr" defTabSz="457200">
              <a:defRPr sz="1800" b="0" i="0" u="none" strike="noStrike" kern="0" cap="none" spc="0" baseline="0">
                <a:solidFill>
                  <a:srgbClr val="000000"/>
                </a:solidFill>
                <a:uFillTx/>
              </a:defRPr>
            </a:pPr>
            <a:r>
              <a:rPr lang="it-IT" sz="3600" b="1" dirty="0" smtClean="0">
                <a:solidFill>
                  <a:srgbClr val="1F497D"/>
                </a:solidFill>
                <a:latin typeface="Arial Narrow"/>
                <a:cs typeface="Arial Narrow"/>
              </a:rPr>
              <a:t>Da Diabetologo </a:t>
            </a:r>
            <a:endParaRPr lang="it-IT" sz="4800" b="1" dirty="0">
              <a:solidFill>
                <a:srgbClr val="1F497D"/>
              </a:solidFill>
              <a:latin typeface="Arial Narrow"/>
              <a:cs typeface="Arial Narrow"/>
            </a:endParaRPr>
          </a:p>
        </p:txBody>
      </p:sp>
      <p:sp>
        <p:nvSpPr>
          <p:cNvPr id="6" name="Titolo 1"/>
          <p:cNvSpPr txBox="1">
            <a:spLocks/>
          </p:cNvSpPr>
          <p:nvPr/>
        </p:nvSpPr>
        <p:spPr>
          <a:xfrm>
            <a:off x="0" y="188640"/>
            <a:ext cx="9144000" cy="936104"/>
          </a:xfrm>
          <a:prstGeom prst="rect">
            <a:avLst/>
          </a:prstGeom>
          <a:solidFill>
            <a:srgbClr val="00CCFF">
              <a:alpha val="51000"/>
            </a:srgbClr>
          </a:solidFill>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4400" b="1" i="0" u="none" strike="noStrike" kern="1200" cap="none" spc="0" normalizeH="0" baseline="0" noProof="0" smtClean="0">
                <a:ln>
                  <a:noFill/>
                </a:ln>
                <a:solidFill>
                  <a:schemeClr val="tx1"/>
                </a:solidFill>
                <a:effectLst/>
                <a:uLnTx/>
                <a:uFillTx/>
                <a:latin typeface="Arial Narrow"/>
                <a:ea typeface="+mj-ea"/>
                <a:cs typeface="+mj-cs"/>
              </a:rPr>
              <a:t>LUISA 67 aa</a:t>
            </a:r>
            <a:endParaRPr kumimoji="0" lang="it-IT" sz="4400" b="1" i="0" u="none" strike="noStrike" kern="1200" cap="none" spc="0" normalizeH="0" baseline="0" noProof="0" dirty="0">
              <a:ln>
                <a:noFill/>
              </a:ln>
              <a:solidFill>
                <a:schemeClr val="tx1"/>
              </a:solidFill>
              <a:effectLst/>
              <a:uLnTx/>
              <a:uFillTx/>
              <a:latin typeface="Arial Narrow"/>
              <a:ea typeface="+mj-ea"/>
              <a:cs typeface="+mj-cs"/>
            </a:endParaRPr>
          </a:p>
        </p:txBody>
      </p:sp>
      <p:pic>
        <p:nvPicPr>
          <p:cNvPr id="7" name="Immagine 6" descr="download (1).jpg"/>
          <p:cNvPicPr>
            <a:picLocks noChangeAspect="1"/>
          </p:cNvPicPr>
          <p:nvPr/>
        </p:nvPicPr>
        <p:blipFill>
          <a:blip r:embed="rId2" cstate="print"/>
          <a:stretch>
            <a:fillRect/>
          </a:stretch>
        </p:blipFill>
        <p:spPr>
          <a:xfrm>
            <a:off x="0" y="72009"/>
            <a:ext cx="2248424" cy="1772815"/>
          </a:xfrm>
          <a:prstGeom prst="rect">
            <a:avLst/>
          </a:prstGeom>
        </p:spPr>
      </p:pic>
    </p:spTree>
    <p:extLst>
      <p:ext uri="{BB962C8B-B14F-4D97-AF65-F5344CB8AC3E}">
        <p14:creationId xmlns:p14="http://schemas.microsoft.com/office/powerpoint/2010/main" val="121113524"/>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8"/>
          <p:cNvSpPr txBox="1"/>
          <p:nvPr/>
        </p:nvSpPr>
        <p:spPr>
          <a:xfrm>
            <a:off x="683568" y="1196752"/>
            <a:ext cx="7873002" cy="646331"/>
          </a:xfrm>
          <a:prstGeom prst="rect">
            <a:avLst/>
          </a:prstGeom>
          <a:solidFill>
            <a:srgbClr val="D9D9D9"/>
          </a:solidFill>
          <a:ln>
            <a:noFill/>
          </a:ln>
        </p:spPr>
        <p:txBody>
          <a:bodyPr vert="horz" wrap="square" lIns="91440" tIns="45720" rIns="91440" bIns="45720" anchor="ctr" anchorCtr="1" compatLnSpc="1">
            <a:spAutoFit/>
          </a:bodyPr>
          <a:lstStyle/>
          <a:p>
            <a:pPr algn="ctr" defTabSz="457200">
              <a:defRPr sz="1800" b="0" i="0" u="none" strike="noStrike" kern="0" cap="none" spc="0" baseline="0">
                <a:solidFill>
                  <a:srgbClr val="000000"/>
                </a:solidFill>
                <a:uFillTx/>
              </a:defRPr>
            </a:pPr>
            <a:r>
              <a:rPr lang="it-IT" sz="3600" b="1" dirty="0" smtClean="0">
                <a:solidFill>
                  <a:srgbClr val="1F497D"/>
                </a:solidFill>
                <a:latin typeface="Arial Narrow"/>
                <a:cs typeface="Arial Narrow"/>
              </a:rPr>
              <a:t>Cosa deve Sapere</a:t>
            </a:r>
            <a:endParaRPr lang="it-IT" sz="4800" b="1" dirty="0">
              <a:solidFill>
                <a:srgbClr val="1F497D"/>
              </a:solidFill>
              <a:latin typeface="Arial Narrow"/>
              <a:cs typeface="Arial Narrow"/>
            </a:endParaRPr>
          </a:p>
        </p:txBody>
      </p:sp>
      <p:sp>
        <p:nvSpPr>
          <p:cNvPr id="6" name="Titolo 1"/>
          <p:cNvSpPr txBox="1">
            <a:spLocks noGrp="1"/>
          </p:cNvSpPr>
          <p:nvPr>
            <p:ph type="title"/>
          </p:nvPr>
        </p:nvSpPr>
        <p:spPr>
          <a:xfrm>
            <a:off x="0" y="188640"/>
            <a:ext cx="9144000" cy="936104"/>
          </a:xfrm>
          <a:solidFill>
            <a:srgbClr val="00CCFF">
              <a:alpha val="51000"/>
            </a:srgbClr>
          </a:solidFill>
        </p:spPr>
        <p:txBody>
          <a:bodyPr/>
          <a:lstStyle/>
          <a:p>
            <a:pPr lvl="0"/>
            <a:r>
              <a:rPr lang="it-IT" b="1" dirty="0" smtClean="0">
                <a:latin typeface="Arial Narrow"/>
              </a:rPr>
              <a:t>LUISA 67 Fa insulina </a:t>
            </a:r>
            <a:endParaRPr lang="it-IT" b="1" dirty="0">
              <a:latin typeface="Arial Narrow"/>
            </a:endParaRPr>
          </a:p>
        </p:txBody>
      </p:sp>
      <p:sp>
        <p:nvSpPr>
          <p:cNvPr id="8" name="Segnaposto contenuto 2"/>
          <p:cNvSpPr txBox="1">
            <a:spLocks noGrp="1"/>
          </p:cNvSpPr>
          <p:nvPr>
            <p:ph idx="1"/>
          </p:nvPr>
        </p:nvSpPr>
        <p:spPr>
          <a:xfrm>
            <a:off x="316867" y="1988840"/>
            <a:ext cx="8557256" cy="4680520"/>
          </a:xfrm>
          <a:ln w="9528">
            <a:solidFill>
              <a:srgbClr val="1F497D"/>
            </a:solidFill>
            <a:prstDash val="solid"/>
          </a:ln>
        </p:spPr>
        <p:txBody>
          <a:bodyPr anchor="ctr">
            <a:normAutofit/>
          </a:bodyPr>
          <a:lstStyle/>
          <a:p>
            <a:pPr fontAlgn="t"/>
            <a:r>
              <a:rPr lang="it-IT" sz="2800" dirty="0" smtClean="0"/>
              <a:t>Esecuzione e Gestione Autocontrollo</a:t>
            </a:r>
            <a:endParaRPr lang="it-IT" sz="2800" dirty="0"/>
          </a:p>
          <a:p>
            <a:pPr fontAlgn="t"/>
            <a:r>
              <a:rPr lang="it-IT" sz="2800" dirty="0" smtClean="0"/>
              <a:t>Utilizzo Fattore di correzione dose insulina in base a glicemia riscontrata</a:t>
            </a:r>
          </a:p>
          <a:p>
            <a:pPr fontAlgn="t"/>
            <a:r>
              <a:rPr lang="it-IT" sz="2800" dirty="0" smtClean="0"/>
              <a:t>Gestione dei CHO</a:t>
            </a:r>
          </a:p>
          <a:p>
            <a:pPr fontAlgn="t"/>
            <a:r>
              <a:rPr lang="it-IT" sz="2800" dirty="0" smtClean="0"/>
              <a:t>Gestione Terapia Insulinica Attività Fisica</a:t>
            </a:r>
          </a:p>
          <a:p>
            <a:pPr fontAlgn="t"/>
            <a:endParaRPr lang="it-IT" sz="2800" dirty="0" smtClean="0"/>
          </a:p>
        </p:txBody>
      </p:sp>
    </p:spTree>
    <p:extLst>
      <p:ext uri="{BB962C8B-B14F-4D97-AF65-F5344CB8AC3E}">
        <p14:creationId xmlns:p14="http://schemas.microsoft.com/office/powerpoint/2010/main" val="3248899731"/>
      </p:ext>
    </p:extLst>
  </p:cSld>
  <p:clrMapOvr>
    <a:masterClrMapping/>
  </p:clrMapOvr>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8"/>
          <p:cNvSpPr txBox="1"/>
          <p:nvPr/>
        </p:nvSpPr>
        <p:spPr>
          <a:xfrm>
            <a:off x="683568" y="1196752"/>
            <a:ext cx="7873002" cy="646331"/>
          </a:xfrm>
          <a:prstGeom prst="rect">
            <a:avLst/>
          </a:prstGeom>
          <a:solidFill>
            <a:srgbClr val="D9D9D9"/>
          </a:solidFill>
          <a:ln>
            <a:noFill/>
          </a:ln>
        </p:spPr>
        <p:txBody>
          <a:bodyPr vert="horz" wrap="square" lIns="91440" tIns="45720" rIns="91440" bIns="45720" anchor="ctr" anchorCtr="1" compatLnSpc="1">
            <a:spAutoFit/>
          </a:bodyPr>
          <a:lstStyle/>
          <a:p>
            <a:pPr algn="ctr" defTabSz="457200">
              <a:defRPr sz="1800" b="0" i="0" u="none" strike="noStrike" kern="0" cap="none" spc="0" baseline="0">
                <a:solidFill>
                  <a:srgbClr val="000000"/>
                </a:solidFill>
                <a:uFillTx/>
              </a:defRPr>
            </a:pPr>
            <a:r>
              <a:rPr lang="it-IT" sz="3600" b="1" dirty="0" smtClean="0">
                <a:solidFill>
                  <a:srgbClr val="1F497D"/>
                </a:solidFill>
                <a:latin typeface="Arial Narrow"/>
                <a:cs typeface="Arial Narrow"/>
              </a:rPr>
              <a:t>Follow-Up</a:t>
            </a:r>
            <a:endParaRPr lang="it-IT" sz="4800" b="1" dirty="0">
              <a:solidFill>
                <a:srgbClr val="1F497D"/>
              </a:solidFill>
              <a:latin typeface="Arial Narrow"/>
              <a:cs typeface="Arial Narrow"/>
            </a:endParaRPr>
          </a:p>
        </p:txBody>
      </p:sp>
      <p:sp>
        <p:nvSpPr>
          <p:cNvPr id="6" name="Titolo 1"/>
          <p:cNvSpPr txBox="1">
            <a:spLocks noGrp="1"/>
          </p:cNvSpPr>
          <p:nvPr>
            <p:ph type="title"/>
          </p:nvPr>
        </p:nvSpPr>
        <p:spPr>
          <a:xfrm>
            <a:off x="0" y="188640"/>
            <a:ext cx="9144000" cy="936104"/>
          </a:xfrm>
          <a:solidFill>
            <a:srgbClr val="00CCFF">
              <a:alpha val="51000"/>
            </a:srgbClr>
          </a:solidFill>
        </p:spPr>
        <p:txBody>
          <a:bodyPr/>
          <a:lstStyle/>
          <a:p>
            <a:pPr lvl="0"/>
            <a:r>
              <a:rPr lang="it-IT" b="1" dirty="0" smtClean="0">
                <a:latin typeface="Arial Narrow"/>
              </a:rPr>
              <a:t>LUISA 67 Fa insulina </a:t>
            </a:r>
            <a:endParaRPr lang="it-IT" b="1" dirty="0">
              <a:latin typeface="Arial Narrow"/>
            </a:endParaRPr>
          </a:p>
        </p:txBody>
      </p:sp>
      <p:sp>
        <p:nvSpPr>
          <p:cNvPr id="8" name="Segnaposto contenuto 2"/>
          <p:cNvSpPr txBox="1">
            <a:spLocks noGrp="1"/>
          </p:cNvSpPr>
          <p:nvPr>
            <p:ph idx="1"/>
          </p:nvPr>
        </p:nvSpPr>
        <p:spPr>
          <a:xfrm>
            <a:off x="316867" y="1988840"/>
            <a:ext cx="8557256" cy="4680520"/>
          </a:xfrm>
          <a:ln w="9528">
            <a:solidFill>
              <a:srgbClr val="1F497D"/>
            </a:solidFill>
            <a:prstDash val="solid"/>
          </a:ln>
        </p:spPr>
        <p:txBody>
          <a:bodyPr anchor="ctr">
            <a:normAutofit/>
          </a:bodyPr>
          <a:lstStyle/>
          <a:p>
            <a:pPr fontAlgn="t">
              <a:buNone/>
            </a:pPr>
            <a:r>
              <a:rPr lang="it-IT" sz="2800" dirty="0" smtClean="0"/>
              <a:t>A breve  (1 settimana + 15 giorni + 1 mese) per </a:t>
            </a:r>
          </a:p>
          <a:p>
            <a:pPr fontAlgn="t"/>
            <a:r>
              <a:rPr lang="it-IT" sz="2800" dirty="0" smtClean="0"/>
              <a:t>Verificare controllo glicemico</a:t>
            </a:r>
            <a:endParaRPr lang="it-IT" sz="2800" dirty="0"/>
          </a:p>
          <a:p>
            <a:pPr fontAlgn="t"/>
            <a:r>
              <a:rPr lang="it-IT" sz="2800" dirty="0" smtClean="0"/>
              <a:t>Verificare Gestione Terapia Insulinica</a:t>
            </a:r>
          </a:p>
          <a:p>
            <a:pPr fontAlgn="t"/>
            <a:r>
              <a:rPr lang="it-IT" sz="2800" dirty="0" smtClean="0"/>
              <a:t>Verificare Gestione dei CHO</a:t>
            </a:r>
          </a:p>
          <a:p>
            <a:pPr fontAlgn="t"/>
            <a:r>
              <a:rPr lang="it-IT" sz="2800" dirty="0" smtClean="0"/>
              <a:t>Verificare Attività Fisica</a:t>
            </a:r>
          </a:p>
          <a:p>
            <a:pPr fontAlgn="t"/>
            <a:endParaRPr lang="it-IT" sz="2800" dirty="0" smtClean="0"/>
          </a:p>
        </p:txBody>
      </p:sp>
    </p:spTree>
    <p:extLst>
      <p:ext uri="{BB962C8B-B14F-4D97-AF65-F5344CB8AC3E}">
        <p14:creationId xmlns:p14="http://schemas.microsoft.com/office/powerpoint/2010/main" val="797918265"/>
      </p:ext>
    </p:extLst>
  </p:cSld>
  <p:clrMapOvr>
    <a:masterClrMapping/>
  </p:clrMapOvr>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SONDAGGIO D’AULA</a:t>
            </a:r>
            <a:endParaRPr lang="it-IT" dirty="0"/>
          </a:p>
        </p:txBody>
      </p:sp>
      <p:pic>
        <p:nvPicPr>
          <p:cNvPr id="6146" name="Picture 2" descr="http://www.iphone-5g.it/wp-content/uploads/2011/03/iphone-5-sondaggi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3250" y="1844824"/>
            <a:ext cx="2857500" cy="2847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313603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3"/>
          <p:cNvSpPr>
            <a:spLocks noGrp="1" noChangeArrowheads="1"/>
          </p:cNvSpPr>
          <p:nvPr>
            <p:ph type="body" idx="1"/>
          </p:nvPr>
        </p:nvSpPr>
        <p:spPr/>
        <p:txBody>
          <a:bodyPr rtlCol="0">
            <a:normAutofit lnSpcReduction="10000"/>
          </a:bodyPr>
          <a:lstStyle/>
          <a:p>
            <a:pPr eaLnBrk="1" fontAlgn="auto" hangingPunct="1">
              <a:lnSpc>
                <a:spcPct val="90000"/>
              </a:lnSpc>
              <a:spcAft>
                <a:spcPts val="0"/>
              </a:spcAft>
              <a:defRPr/>
            </a:pPr>
            <a:r>
              <a:rPr lang="it-IT" sz="2800" dirty="0" smtClean="0"/>
              <a:t>Buon andamento esami: persistono anemia e neutropenia moderate</a:t>
            </a:r>
          </a:p>
          <a:p>
            <a:pPr eaLnBrk="1" fontAlgn="auto" hangingPunct="1">
              <a:lnSpc>
                <a:spcPct val="90000"/>
              </a:lnSpc>
              <a:spcAft>
                <a:spcPts val="0"/>
              </a:spcAft>
              <a:defRPr/>
            </a:pPr>
            <a:r>
              <a:rPr lang="it-IT" sz="2800" dirty="0" smtClean="0"/>
              <a:t>Persiste viremia HCV negativa</a:t>
            </a:r>
          </a:p>
          <a:p>
            <a:pPr eaLnBrk="1" fontAlgn="auto" hangingPunct="1">
              <a:lnSpc>
                <a:spcPct val="90000"/>
              </a:lnSpc>
              <a:spcAft>
                <a:spcPts val="0"/>
              </a:spcAft>
              <a:defRPr/>
            </a:pPr>
            <a:r>
              <a:rPr lang="it-IT" sz="2800" dirty="0" smtClean="0"/>
              <a:t>Normalizzazione indici di </a:t>
            </a:r>
            <a:r>
              <a:rPr lang="it-IT" sz="2800" dirty="0" err="1" smtClean="0"/>
              <a:t>citolisi</a:t>
            </a:r>
            <a:endParaRPr lang="it-IT" sz="2800" dirty="0" smtClean="0"/>
          </a:p>
          <a:p>
            <a:pPr eaLnBrk="1" fontAlgn="auto" hangingPunct="1">
              <a:lnSpc>
                <a:spcPct val="90000"/>
              </a:lnSpc>
              <a:spcAft>
                <a:spcPts val="0"/>
              </a:spcAft>
              <a:defRPr/>
            </a:pPr>
            <a:r>
              <a:rPr lang="it-IT" sz="2800" dirty="0" smtClean="0"/>
              <a:t>Buone condizioni generali, tollera soggettivamente bene la terapia (solo lieve irritabilità, astenia e febbricola nei giorni successivi all’iniezione di IFN)</a:t>
            </a:r>
          </a:p>
          <a:p>
            <a:pPr eaLnBrk="1" fontAlgn="auto" hangingPunct="1">
              <a:lnSpc>
                <a:spcPct val="90000"/>
              </a:lnSpc>
              <a:spcAft>
                <a:spcPts val="0"/>
              </a:spcAft>
              <a:defRPr/>
            </a:pPr>
            <a:endParaRPr lang="it-IT" sz="2800" dirty="0" smtClean="0"/>
          </a:p>
          <a:p>
            <a:pPr eaLnBrk="1" fontAlgn="auto" hangingPunct="1">
              <a:lnSpc>
                <a:spcPct val="90000"/>
              </a:lnSpc>
              <a:spcAft>
                <a:spcPts val="0"/>
              </a:spcAft>
              <a:buFont typeface="Arial" panose="020B0604020202020204" pitchFamily="34" charset="0"/>
              <a:buNone/>
              <a:defRPr/>
            </a:pPr>
            <a:endParaRPr lang="it-IT" sz="2800" dirty="0" smtClean="0"/>
          </a:p>
          <a:p>
            <a:pPr eaLnBrk="1" fontAlgn="auto" hangingPunct="1">
              <a:lnSpc>
                <a:spcPct val="90000"/>
              </a:lnSpc>
              <a:spcAft>
                <a:spcPts val="0"/>
              </a:spcAft>
              <a:buFont typeface="Arial" panose="020B0604020202020204" pitchFamily="34" charset="0"/>
              <a:buNone/>
              <a:defRPr/>
            </a:pPr>
            <a:r>
              <a:rPr lang="it-IT" sz="2800" dirty="0" smtClean="0">
                <a:solidFill>
                  <a:srgbClr val="FF0000"/>
                </a:solidFill>
              </a:rPr>
              <a:t>                        Continua con la terapia in atto</a:t>
            </a:r>
          </a:p>
          <a:p>
            <a:pPr algn="ctr" eaLnBrk="1" fontAlgn="auto" hangingPunct="1">
              <a:lnSpc>
                <a:spcPct val="90000"/>
              </a:lnSpc>
              <a:spcAft>
                <a:spcPts val="0"/>
              </a:spcAft>
              <a:buFont typeface="Arial" panose="020B0604020202020204" pitchFamily="34" charset="0"/>
              <a:buNone/>
              <a:defRPr/>
            </a:pPr>
            <a:r>
              <a:rPr lang="it-IT" sz="2600" i="1" dirty="0"/>
              <a:t>Interferone </a:t>
            </a:r>
            <a:r>
              <a:rPr lang="it-IT" sz="2600" i="1" dirty="0" err="1"/>
              <a:t>pegilato</a:t>
            </a:r>
            <a:r>
              <a:rPr lang="it-IT" sz="2600" i="1" dirty="0"/>
              <a:t> alfa 2 b </a:t>
            </a:r>
            <a:r>
              <a:rPr lang="it-IT" sz="2600" i="1" dirty="0" smtClean="0"/>
              <a:t>e </a:t>
            </a:r>
            <a:r>
              <a:rPr lang="it-IT" sz="2600" i="1" dirty="0" err="1"/>
              <a:t>Ribavirina</a:t>
            </a:r>
            <a:r>
              <a:rPr lang="it-IT" sz="2600" i="1" dirty="0"/>
              <a:t> 15 mg/kg/die. </a:t>
            </a:r>
          </a:p>
          <a:p>
            <a:pPr eaLnBrk="1" fontAlgn="auto" hangingPunct="1">
              <a:lnSpc>
                <a:spcPct val="90000"/>
              </a:lnSpc>
              <a:spcAft>
                <a:spcPts val="0"/>
              </a:spcAft>
              <a:buFont typeface="Arial" panose="020B0604020202020204" pitchFamily="34" charset="0"/>
              <a:buNone/>
              <a:defRPr/>
            </a:pPr>
            <a:endParaRPr lang="it-IT" sz="2800" dirty="0" smtClean="0"/>
          </a:p>
        </p:txBody>
      </p:sp>
      <p:sp>
        <p:nvSpPr>
          <p:cNvPr id="5" name="Titolo 1"/>
          <p:cNvSpPr txBox="1">
            <a:spLocks/>
          </p:cNvSpPr>
          <p:nvPr/>
        </p:nvSpPr>
        <p:spPr>
          <a:xfrm>
            <a:off x="0" y="76200"/>
            <a:ext cx="9144000" cy="760413"/>
          </a:xfrm>
          <a:prstGeom prst="rect">
            <a:avLst/>
          </a:prstGeom>
          <a:solidFill>
            <a:srgbClr val="00CCFF">
              <a:alpha val="51000"/>
            </a:srgbClr>
          </a:solidFill>
        </p:spPr>
        <p:txBody>
          <a:bodyPr anchor="ctr">
            <a:normAutofit fontScale="75000" lnSpcReduction="20000"/>
          </a:bodyPr>
          <a:lstStyle/>
          <a:p>
            <a:pPr algn="ctr" fontAlgn="auto">
              <a:spcAft>
                <a:spcPts val="0"/>
              </a:spcAft>
              <a:defRPr/>
            </a:pPr>
            <a:r>
              <a:rPr lang="it-IT" sz="4400" b="1" dirty="0">
                <a:latin typeface="Arial Narrow"/>
                <a:ea typeface="+mj-ea"/>
                <a:cs typeface="+mj-cs"/>
              </a:rPr>
              <a:t>Visita infettivologica </a:t>
            </a:r>
            <a:r>
              <a:rPr lang="it-IT" sz="4400" b="1" dirty="0" smtClean="0">
                <a:latin typeface="Arial Narrow"/>
                <a:ea typeface="+mj-ea"/>
                <a:cs typeface="+mj-cs"/>
              </a:rPr>
              <a:t>15 febbraio (dopo </a:t>
            </a:r>
            <a:r>
              <a:rPr lang="it-IT" sz="4400" b="1" dirty="0">
                <a:latin typeface="Arial Narrow"/>
                <a:ea typeface="+mj-ea"/>
                <a:cs typeface="+mj-cs"/>
              </a:rPr>
              <a:t>12W </a:t>
            </a:r>
            <a:r>
              <a:rPr lang="it-IT" sz="4400" b="1" dirty="0" smtClean="0">
                <a:latin typeface="Arial Narrow"/>
                <a:ea typeface="+mj-ea"/>
                <a:cs typeface="+mj-cs"/>
              </a:rPr>
              <a:t>terapia)</a:t>
            </a:r>
            <a:endParaRPr lang="it-IT" sz="4400" b="1" dirty="0">
              <a:latin typeface="Arial Narrow"/>
              <a:ea typeface="+mj-ea"/>
              <a:cs typeface="+mj-cs"/>
            </a:endParaRPr>
          </a:p>
        </p:txBody>
      </p:sp>
      <p:sp>
        <p:nvSpPr>
          <p:cNvPr id="17412" name="AutoShape 4"/>
          <p:cNvSpPr>
            <a:spLocks noChangeArrowheads="1"/>
          </p:cNvSpPr>
          <p:nvPr/>
        </p:nvSpPr>
        <p:spPr bwMode="auto">
          <a:xfrm>
            <a:off x="4140200" y="4292600"/>
            <a:ext cx="342900" cy="504825"/>
          </a:xfrm>
          <a:prstGeom prst="downArrow">
            <a:avLst>
              <a:gd name="adj1" fmla="val 50000"/>
              <a:gd name="adj2" fmla="val 36806"/>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atin typeface="Calibri" panose="020F0502020204030204" pitchFamily="34" charset="0"/>
            </a:endParaRPr>
          </a:p>
        </p:txBody>
      </p:sp>
    </p:spTree>
    <p:extLst>
      <p:ext uri="{BB962C8B-B14F-4D97-AF65-F5344CB8AC3E}">
        <p14:creationId xmlns:p14="http://schemas.microsoft.com/office/powerpoint/2010/main" val="950465802"/>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274638"/>
            <a:ext cx="9144000" cy="1143000"/>
          </a:xfrm>
        </p:spPr>
        <p:txBody>
          <a:bodyPr>
            <a:normAutofit fontScale="90000"/>
          </a:bodyPr>
          <a:lstStyle/>
          <a:p>
            <a:r>
              <a:rPr lang="it-IT" sz="3600" b="1" dirty="0" smtClean="0"/>
              <a:t>VOTAZIONE</a:t>
            </a:r>
            <a:br>
              <a:rPr lang="it-IT" sz="3600" b="1" dirty="0" smtClean="0"/>
            </a:br>
            <a:r>
              <a:rPr lang="it-IT" sz="3600" b="1" dirty="0" smtClean="0"/>
              <a:t>In questa situazione sareste favorevoli alla sospensione della terapia ipoglicemizzante orale?</a:t>
            </a:r>
            <a:endParaRPr lang="it-IT" sz="3600" b="1" dirty="0"/>
          </a:p>
        </p:txBody>
      </p:sp>
      <p:sp>
        <p:nvSpPr>
          <p:cNvPr id="3" name="Segnaposto contenuto 2"/>
          <p:cNvSpPr>
            <a:spLocks noGrp="1"/>
          </p:cNvSpPr>
          <p:nvPr>
            <p:ph idx="1"/>
          </p:nvPr>
        </p:nvSpPr>
        <p:spPr/>
        <p:txBody>
          <a:bodyPr/>
          <a:lstStyle/>
          <a:p>
            <a:pPr>
              <a:buNone/>
            </a:pPr>
            <a:r>
              <a:rPr lang="it-IT" b="1" dirty="0" smtClean="0">
                <a:solidFill>
                  <a:srgbClr val="00B050"/>
                </a:solidFill>
              </a:rPr>
              <a:t>FAVOREVOLI</a:t>
            </a:r>
            <a:r>
              <a:rPr lang="it-IT" dirty="0" smtClean="0"/>
              <a:t>                                            </a:t>
            </a:r>
            <a:r>
              <a:rPr lang="it-IT" b="1" dirty="0" smtClean="0">
                <a:solidFill>
                  <a:srgbClr val="FF0000"/>
                </a:solidFill>
              </a:rPr>
              <a:t>CONTRARI</a:t>
            </a:r>
          </a:p>
          <a:p>
            <a:pPr>
              <a:buNone/>
            </a:pPr>
            <a:r>
              <a:rPr lang="it-IT" dirty="0" smtClean="0"/>
              <a:t>n°                                                              n° </a:t>
            </a:r>
            <a:endParaRPr lang="it-IT" dirty="0"/>
          </a:p>
        </p:txBody>
      </p:sp>
      <p:pic>
        <p:nvPicPr>
          <p:cNvPr id="4" name="Picture 2" descr="C:\Users\Elvira\Desktop\Dibattito.jpg"/>
          <p:cNvPicPr>
            <a:picLocks noChangeAspect="1" noChangeArrowheads="1"/>
          </p:cNvPicPr>
          <p:nvPr/>
        </p:nvPicPr>
        <p:blipFill>
          <a:blip r:embed="rId3" cstate="print"/>
          <a:srcRect/>
          <a:stretch>
            <a:fillRect/>
          </a:stretch>
        </p:blipFill>
        <p:spPr bwMode="auto">
          <a:xfrm>
            <a:off x="2051720" y="3042553"/>
            <a:ext cx="5093020" cy="3815447"/>
          </a:xfrm>
          <a:prstGeom prst="rect">
            <a:avLst/>
          </a:prstGeom>
          <a:noFill/>
        </p:spPr>
      </p:pic>
    </p:spTree>
    <p:extLst>
      <p:ext uri="{BB962C8B-B14F-4D97-AF65-F5344CB8AC3E}">
        <p14:creationId xmlns:p14="http://schemas.microsoft.com/office/powerpoint/2010/main" val="3289032141"/>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a:t>Luisa va dal nefrologo</a:t>
            </a:r>
          </a:p>
        </p:txBody>
      </p:sp>
      <p:pic>
        <p:nvPicPr>
          <p:cNvPr id="29698" name="Picture 2" descr="http://www.sanita.ilsole24ore.com/images2010/Sanita2/_Immagini/_Medici/OMINI_MEDICO_PAZIENTE--258x25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7744" y="1196750"/>
            <a:ext cx="4320480" cy="43204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2358844"/>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txBox="1">
            <a:spLocks noGrp="1"/>
          </p:cNvSpPr>
          <p:nvPr>
            <p:ph idx="1"/>
          </p:nvPr>
        </p:nvSpPr>
        <p:spPr>
          <a:xfrm>
            <a:off x="316867" y="1988840"/>
            <a:ext cx="8557256" cy="4680520"/>
          </a:xfrm>
          <a:ln w="9528">
            <a:solidFill>
              <a:srgbClr val="1F497D"/>
            </a:solidFill>
            <a:prstDash val="solid"/>
          </a:ln>
        </p:spPr>
        <p:txBody>
          <a:bodyPr anchor="ctr">
            <a:normAutofit/>
          </a:bodyPr>
          <a:lstStyle/>
          <a:p>
            <a:pPr fontAlgn="t"/>
            <a:r>
              <a:rPr lang="it-IT" sz="2800" u="sng" dirty="0" smtClean="0"/>
              <a:t>Epatite C con </a:t>
            </a:r>
            <a:r>
              <a:rPr lang="it-IT" sz="2800" u="sng" dirty="0" err="1" smtClean="0"/>
              <a:t>epatoepatia</a:t>
            </a:r>
            <a:r>
              <a:rPr lang="it-IT" sz="2800" u="sng" dirty="0" smtClean="0"/>
              <a:t> evoluta</a:t>
            </a:r>
            <a:r>
              <a:rPr lang="it-IT" sz="2800" dirty="0" smtClean="0"/>
              <a:t> (in </a:t>
            </a:r>
            <a:r>
              <a:rPr lang="it-IT" sz="2800" dirty="0" err="1" smtClean="0"/>
              <a:t>tp</a:t>
            </a:r>
            <a:r>
              <a:rPr lang="it-IT" sz="2800" dirty="0" smtClean="0"/>
              <a:t> con IFN e </a:t>
            </a:r>
            <a:r>
              <a:rPr lang="it-IT" sz="2800" dirty="0" err="1" smtClean="0"/>
              <a:t>ribavirina</a:t>
            </a:r>
            <a:r>
              <a:rPr lang="it-IT" sz="2800" dirty="0" smtClean="0"/>
              <a:t>)</a:t>
            </a:r>
            <a:endParaRPr lang="it-IT" sz="2800" u="sng" dirty="0" smtClean="0"/>
          </a:p>
          <a:p>
            <a:pPr fontAlgn="t"/>
            <a:r>
              <a:rPr lang="it-IT" sz="2800" b="1" u="sng" dirty="0" smtClean="0">
                <a:solidFill>
                  <a:srgbClr val="FF0000"/>
                </a:solidFill>
              </a:rPr>
              <a:t>Insufficienza Renale Cronica CKD3a + proteinuria</a:t>
            </a:r>
            <a:endParaRPr lang="it-IT" sz="2800" u="sng" dirty="0" smtClean="0"/>
          </a:p>
          <a:p>
            <a:pPr fontAlgn="t"/>
            <a:r>
              <a:rPr lang="it-IT" sz="2800" u="sng" dirty="0" smtClean="0"/>
              <a:t>DM2 scompensato</a:t>
            </a:r>
            <a:r>
              <a:rPr lang="it-IT" sz="2800" dirty="0" smtClean="0"/>
              <a:t> (Metformina 500 mg X 3 + Acarbose 50 mg X 2 </a:t>
            </a:r>
            <a:r>
              <a:rPr lang="it-IT" sz="2800" dirty="0" smtClean="0">
                <a:sym typeface="Wingdings" pitchFamily="2" charset="2"/>
              </a:rPr>
              <a:t> </a:t>
            </a:r>
            <a:r>
              <a:rPr lang="it-IT" sz="2800" dirty="0" err="1" smtClean="0">
                <a:sym typeface="Wingdings" pitchFamily="2" charset="2"/>
              </a:rPr>
              <a:t>switch</a:t>
            </a:r>
            <a:r>
              <a:rPr lang="it-IT" sz="2800" dirty="0" smtClean="0">
                <a:sym typeface="Wingdings" pitchFamily="2" charset="2"/>
              </a:rPr>
              <a:t> verso </a:t>
            </a:r>
            <a:r>
              <a:rPr lang="it-IT" sz="2800" dirty="0" err="1" smtClean="0">
                <a:sym typeface="Wingdings" pitchFamily="2" charset="2"/>
              </a:rPr>
              <a:t>tp</a:t>
            </a:r>
            <a:r>
              <a:rPr lang="it-IT" sz="2800" dirty="0" smtClean="0">
                <a:sym typeface="Wingdings" pitchFamily="2" charset="2"/>
              </a:rPr>
              <a:t> insulinica)</a:t>
            </a:r>
            <a:endParaRPr lang="it-IT" sz="2800" u="sng" dirty="0" smtClean="0"/>
          </a:p>
          <a:p>
            <a:pPr fontAlgn="t"/>
            <a:r>
              <a:rPr lang="it-IT" sz="2800" u="sng" dirty="0" err="1" smtClean="0"/>
              <a:t>Polimialgia</a:t>
            </a:r>
            <a:r>
              <a:rPr lang="it-IT" sz="2800" u="sng" dirty="0" smtClean="0"/>
              <a:t> Reumatica con Arterite di </a:t>
            </a:r>
            <a:r>
              <a:rPr lang="it-IT" sz="2800" u="sng" dirty="0" err="1" smtClean="0"/>
              <a:t>Horton</a:t>
            </a:r>
            <a:endParaRPr lang="it-IT" sz="2800" u="sng" dirty="0" smtClean="0"/>
          </a:p>
          <a:p>
            <a:pPr fontAlgn="t"/>
            <a:r>
              <a:rPr lang="it-IT" sz="2800" u="sng" dirty="0" smtClean="0"/>
              <a:t>Ipertensione arteriosa </a:t>
            </a:r>
            <a:r>
              <a:rPr lang="it-IT" sz="2800" dirty="0" smtClean="0"/>
              <a:t>in </a:t>
            </a:r>
            <a:r>
              <a:rPr lang="it-IT" sz="2800" dirty="0" err="1" smtClean="0"/>
              <a:t>trattam</a:t>
            </a:r>
            <a:r>
              <a:rPr lang="it-IT" sz="2800" dirty="0" smtClean="0"/>
              <a:t> con Amlodipina</a:t>
            </a:r>
          </a:p>
        </p:txBody>
      </p:sp>
      <p:sp>
        <p:nvSpPr>
          <p:cNvPr id="4" name="CasellaDiTesto 8"/>
          <p:cNvSpPr txBox="1"/>
          <p:nvPr/>
        </p:nvSpPr>
        <p:spPr>
          <a:xfrm>
            <a:off x="683568" y="1196752"/>
            <a:ext cx="7873002" cy="646331"/>
          </a:xfrm>
          <a:prstGeom prst="rect">
            <a:avLst/>
          </a:prstGeom>
          <a:solidFill>
            <a:srgbClr val="D9D9D9"/>
          </a:solidFill>
          <a:ln>
            <a:noFill/>
          </a:ln>
        </p:spPr>
        <p:txBody>
          <a:bodyPr vert="horz" wrap="square" lIns="91440" tIns="45720" rIns="91440" bIns="45720" anchor="ctr" anchorCtr="1" compatLnSpc="1">
            <a:spAutoFit/>
          </a:bodyPr>
          <a:lstStyle/>
          <a:p>
            <a:pPr algn="ctr" defTabSz="457200">
              <a:defRPr sz="1800" b="0" i="0" u="none" strike="noStrike" kern="0" cap="none" spc="0" baseline="0">
                <a:solidFill>
                  <a:srgbClr val="000000"/>
                </a:solidFill>
                <a:uFillTx/>
              </a:defRPr>
            </a:pPr>
            <a:r>
              <a:rPr lang="it-IT" sz="3600" b="1" dirty="0" smtClean="0">
                <a:solidFill>
                  <a:srgbClr val="1F497D"/>
                </a:solidFill>
                <a:latin typeface="Arial Narrow"/>
                <a:cs typeface="Arial Narrow"/>
              </a:rPr>
              <a:t>Anamnesi Patologica Remota</a:t>
            </a:r>
            <a:endParaRPr lang="it-IT" sz="4800" b="1" dirty="0">
              <a:solidFill>
                <a:srgbClr val="1F497D"/>
              </a:solidFill>
              <a:latin typeface="Arial Narrow"/>
              <a:cs typeface="Arial Narrow"/>
            </a:endParaRPr>
          </a:p>
        </p:txBody>
      </p:sp>
      <p:sp>
        <p:nvSpPr>
          <p:cNvPr id="6" name="Titolo 1"/>
          <p:cNvSpPr txBox="1">
            <a:spLocks noGrp="1"/>
          </p:cNvSpPr>
          <p:nvPr>
            <p:ph type="title"/>
          </p:nvPr>
        </p:nvSpPr>
        <p:spPr>
          <a:xfrm>
            <a:off x="0" y="188640"/>
            <a:ext cx="9144000" cy="936104"/>
          </a:xfrm>
          <a:solidFill>
            <a:srgbClr val="00CCFF">
              <a:alpha val="51000"/>
            </a:srgbClr>
          </a:solidFill>
        </p:spPr>
        <p:txBody>
          <a:bodyPr/>
          <a:lstStyle/>
          <a:p>
            <a:pPr lvl="0"/>
            <a:r>
              <a:rPr lang="it-IT" b="1" dirty="0" smtClean="0">
                <a:latin typeface="Arial Narrow"/>
              </a:rPr>
              <a:t>LUISA 67 </a:t>
            </a:r>
            <a:r>
              <a:rPr lang="it-IT" b="1" dirty="0">
                <a:latin typeface="Arial Narrow"/>
              </a:rPr>
              <a:t>aa</a:t>
            </a:r>
          </a:p>
        </p:txBody>
      </p:sp>
    </p:spTree>
    <p:extLst>
      <p:ext uri="{BB962C8B-B14F-4D97-AF65-F5344CB8AC3E}">
        <p14:creationId xmlns:p14="http://schemas.microsoft.com/office/powerpoint/2010/main" val="2550958467"/>
      </p:ext>
    </p:extLst>
  </p:cSld>
  <p:clrMapOvr>
    <a:masterClrMapping/>
  </p:clrMapOvr>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51520" y="1628800"/>
            <a:ext cx="8496944" cy="2554545"/>
          </a:xfrm>
          <a:prstGeom prst="rect">
            <a:avLst/>
          </a:prstGeom>
          <a:noFill/>
        </p:spPr>
        <p:txBody>
          <a:bodyPr wrap="square" rtlCol="0">
            <a:spAutoFit/>
          </a:bodyPr>
          <a:lstStyle/>
          <a:p>
            <a:r>
              <a:rPr lang="it-IT" sz="3200" dirty="0" smtClean="0">
                <a:solidFill>
                  <a:prstClr val="black"/>
                </a:solidFill>
              </a:rPr>
              <a:t>Devo capire:</a:t>
            </a:r>
          </a:p>
          <a:p>
            <a:endParaRPr lang="it-IT" sz="3200" dirty="0" smtClean="0">
              <a:solidFill>
                <a:prstClr val="black"/>
              </a:solidFill>
            </a:endParaRPr>
          </a:p>
          <a:p>
            <a:pPr marL="342900" indent="-342900">
              <a:buFontTx/>
              <a:buAutoNum type="alphaUcParenR"/>
            </a:pPr>
            <a:r>
              <a:rPr lang="it-IT" sz="3200" dirty="0" smtClean="0">
                <a:solidFill>
                  <a:srgbClr val="FF0000"/>
                </a:solidFill>
              </a:rPr>
              <a:t> Quanto ha di funzione renale ?</a:t>
            </a:r>
          </a:p>
          <a:p>
            <a:pPr marL="342900" indent="-342900">
              <a:buFontTx/>
              <a:buAutoNum type="alphaUcParenR"/>
            </a:pPr>
            <a:endParaRPr lang="it-IT" sz="3200" dirty="0" smtClean="0">
              <a:solidFill>
                <a:srgbClr val="FF0000"/>
              </a:solidFill>
            </a:endParaRPr>
          </a:p>
          <a:p>
            <a:pPr marL="342900" indent="-342900">
              <a:buFontTx/>
              <a:buAutoNum type="alphaUcParenR"/>
            </a:pPr>
            <a:r>
              <a:rPr lang="it-IT" sz="3200" dirty="0" smtClean="0">
                <a:solidFill>
                  <a:srgbClr val="FF0000"/>
                </a:solidFill>
              </a:rPr>
              <a:t> Ho dati precedenti di clearance e/o proteinuria</a:t>
            </a:r>
          </a:p>
        </p:txBody>
      </p:sp>
    </p:spTree>
    <p:extLst>
      <p:ext uri="{BB962C8B-B14F-4D97-AF65-F5344CB8AC3E}">
        <p14:creationId xmlns:p14="http://schemas.microsoft.com/office/powerpoint/2010/main" val="3522510307"/>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3" name="Rectangle 3"/>
          <p:cNvSpPr>
            <a:spLocks noGrp="1" noChangeArrowheads="1"/>
          </p:cNvSpPr>
          <p:nvPr>
            <p:ph type="sldNum" sz="quarter" idx="10"/>
          </p:nvPr>
        </p:nvSpPr>
        <p:spPr>
          <a:xfrm>
            <a:off x="6902450" y="6553200"/>
            <a:ext cx="2133600" cy="476250"/>
          </a:xfrm>
          <a:noFill/>
        </p:spPr>
        <p:txBody>
          <a:bodyPr/>
          <a:lstStyle/>
          <a:p>
            <a:fld id="{75A835CE-70EE-425B-AE88-8A830ABD7D95}" type="slidenum">
              <a:rPr lang="it-IT" smtClean="0">
                <a:solidFill>
                  <a:prstClr val="black">
                    <a:tint val="75000"/>
                  </a:prstClr>
                </a:solidFill>
              </a:rPr>
              <a:pPr/>
              <a:t>134</a:t>
            </a:fld>
            <a:r>
              <a:rPr lang="it-IT" smtClean="0">
                <a:solidFill>
                  <a:prstClr val="black">
                    <a:tint val="75000"/>
                  </a:prstClr>
                </a:solidFill>
              </a:rPr>
              <a:t>/37</a:t>
            </a:r>
          </a:p>
        </p:txBody>
      </p:sp>
      <p:sp>
        <p:nvSpPr>
          <p:cNvPr id="4" name="Text Box 4"/>
          <p:cNvSpPr txBox="1">
            <a:spLocks noChangeArrowheads="1"/>
          </p:cNvSpPr>
          <p:nvPr/>
        </p:nvSpPr>
        <p:spPr bwMode="auto">
          <a:xfrm>
            <a:off x="107950" y="1341438"/>
            <a:ext cx="8856663" cy="2123658"/>
          </a:xfrm>
          <a:prstGeom prst="rect">
            <a:avLst/>
          </a:prstGeom>
          <a:noFill/>
          <a:ln w="9525">
            <a:noFill/>
            <a:miter lim="800000"/>
            <a:headEnd/>
            <a:tailEnd/>
          </a:ln>
        </p:spPr>
        <p:txBody>
          <a:bodyPr>
            <a:spAutoFit/>
          </a:bodyPr>
          <a:lstStyle/>
          <a:p>
            <a:pPr>
              <a:lnSpc>
                <a:spcPct val="110000"/>
              </a:lnSpc>
              <a:buFontTx/>
              <a:buChar char="-"/>
              <a:tabLst>
                <a:tab pos="533400" algn="l"/>
              </a:tabLst>
            </a:pPr>
            <a:r>
              <a:rPr lang="it-IT" sz="2400" b="1" dirty="0">
                <a:solidFill>
                  <a:prstClr val="white"/>
                </a:solidFill>
              </a:rPr>
              <a:t> P.M. = 113 </a:t>
            </a:r>
            <a:r>
              <a:rPr lang="it-IT" sz="2400" b="1" dirty="0" err="1">
                <a:solidFill>
                  <a:prstClr val="white"/>
                </a:solidFill>
              </a:rPr>
              <a:t>Daltons</a:t>
            </a:r>
            <a:endParaRPr lang="it-IT" sz="2400" b="1" dirty="0">
              <a:solidFill>
                <a:prstClr val="white"/>
              </a:solidFill>
            </a:endParaRPr>
          </a:p>
          <a:p>
            <a:pPr>
              <a:lnSpc>
                <a:spcPct val="110000"/>
              </a:lnSpc>
              <a:buFontTx/>
              <a:buChar char="-"/>
              <a:tabLst>
                <a:tab pos="533400" algn="l"/>
              </a:tabLst>
            </a:pPr>
            <a:r>
              <a:rPr lang="it-IT" sz="2400" b="1" dirty="0">
                <a:solidFill>
                  <a:prstClr val="white"/>
                </a:solidFill>
              </a:rPr>
              <a:t> prodotta dal metabolismo di creatina </a:t>
            </a:r>
            <a:r>
              <a:rPr lang="it-IT" sz="2400" b="1" u="sng" dirty="0">
                <a:solidFill>
                  <a:prstClr val="white"/>
                </a:solidFill>
              </a:rPr>
              <a:t>muscolare</a:t>
            </a:r>
          </a:p>
          <a:p>
            <a:pPr>
              <a:lnSpc>
                <a:spcPct val="110000"/>
              </a:lnSpc>
              <a:tabLst>
                <a:tab pos="533400" algn="l"/>
              </a:tabLst>
            </a:pPr>
            <a:r>
              <a:rPr lang="it-IT" sz="2400" b="1" dirty="0">
                <a:solidFill>
                  <a:prstClr val="white"/>
                </a:solidFill>
              </a:rPr>
              <a:t>- libera nel plasma (non legata proteine) liberamente filtrata</a:t>
            </a:r>
          </a:p>
          <a:p>
            <a:pPr>
              <a:lnSpc>
                <a:spcPct val="110000"/>
              </a:lnSpc>
              <a:tabLst>
                <a:tab pos="533400" algn="l"/>
              </a:tabLst>
            </a:pPr>
            <a:r>
              <a:rPr lang="it-IT" sz="2400" b="1" dirty="0">
                <a:solidFill>
                  <a:prstClr val="white"/>
                </a:solidFill>
              </a:rPr>
              <a:t>- non secreta o riassorbita dal tubulo</a:t>
            </a:r>
          </a:p>
          <a:p>
            <a:pPr>
              <a:lnSpc>
                <a:spcPct val="110000"/>
              </a:lnSpc>
              <a:tabLst>
                <a:tab pos="533400" algn="l"/>
              </a:tabLst>
            </a:pPr>
            <a:r>
              <a:rPr lang="it-IT" sz="2400" b="1" dirty="0">
                <a:solidFill>
                  <a:prstClr val="white"/>
                </a:solidFill>
              </a:rPr>
              <a:t>	(in IRC è secreta dal tubulo: </a:t>
            </a:r>
            <a:r>
              <a:rPr lang="it-IT" sz="2400" b="1" u="sng" dirty="0">
                <a:solidFill>
                  <a:prstClr val="white"/>
                </a:solidFill>
              </a:rPr>
              <a:t>sovrastima il VFG</a:t>
            </a:r>
            <a:r>
              <a:rPr lang="it-IT" sz="2400" b="1" dirty="0">
                <a:solidFill>
                  <a:prstClr val="white"/>
                </a:solidFill>
              </a:rPr>
              <a:t>)</a:t>
            </a:r>
          </a:p>
        </p:txBody>
      </p:sp>
      <p:sp>
        <p:nvSpPr>
          <p:cNvPr id="5" name="Rectangle 5"/>
          <p:cNvSpPr>
            <a:spLocks noChangeArrowheads="1"/>
          </p:cNvSpPr>
          <p:nvPr/>
        </p:nvSpPr>
        <p:spPr bwMode="auto">
          <a:xfrm>
            <a:off x="3203575" y="388938"/>
            <a:ext cx="2703513" cy="592137"/>
          </a:xfrm>
          <a:prstGeom prst="rect">
            <a:avLst/>
          </a:prstGeom>
          <a:solidFill>
            <a:schemeClr val="bg1"/>
          </a:solidFill>
          <a:ln w="12700">
            <a:solidFill>
              <a:schemeClr val="tx1"/>
            </a:solidFill>
            <a:miter lim="800000"/>
            <a:headEnd/>
            <a:tailEnd/>
          </a:ln>
        </p:spPr>
        <p:txBody>
          <a:bodyPr wrap="none">
            <a:spAutoFit/>
          </a:bodyPr>
          <a:lstStyle/>
          <a:p>
            <a:r>
              <a:rPr lang="it-IT" sz="3200" b="1">
                <a:solidFill>
                  <a:prstClr val="black"/>
                </a:solidFill>
              </a:rPr>
              <a:t>CREATININA</a:t>
            </a:r>
          </a:p>
        </p:txBody>
      </p:sp>
      <p:sp>
        <p:nvSpPr>
          <p:cNvPr id="6" name="Rectangle 7"/>
          <p:cNvSpPr>
            <a:spLocks noChangeArrowheads="1"/>
          </p:cNvSpPr>
          <p:nvPr/>
        </p:nvSpPr>
        <p:spPr bwMode="auto">
          <a:xfrm>
            <a:off x="322263" y="3716338"/>
            <a:ext cx="4397375" cy="830997"/>
          </a:xfrm>
          <a:prstGeom prst="rect">
            <a:avLst/>
          </a:prstGeom>
          <a:noFill/>
          <a:ln w="38100">
            <a:noFill/>
            <a:miter lim="800000"/>
            <a:headEnd/>
            <a:tailEnd/>
          </a:ln>
        </p:spPr>
        <p:txBody>
          <a:bodyPr>
            <a:spAutoFit/>
          </a:bodyPr>
          <a:lstStyle/>
          <a:p>
            <a:pPr algn="ctr"/>
            <a:r>
              <a:rPr lang="it-IT" sz="2400" b="1">
                <a:solidFill>
                  <a:srgbClr val="FFFF00"/>
                </a:solidFill>
              </a:rPr>
              <a:t>La produzione di creatinina è f (masse muscolari)</a:t>
            </a:r>
          </a:p>
        </p:txBody>
      </p:sp>
      <p:sp>
        <p:nvSpPr>
          <p:cNvPr id="7" name="Rectangle 8"/>
          <p:cNvSpPr>
            <a:spLocks noChangeArrowheads="1"/>
          </p:cNvSpPr>
          <p:nvPr/>
        </p:nvSpPr>
        <p:spPr bwMode="auto">
          <a:xfrm>
            <a:off x="4948238" y="3716338"/>
            <a:ext cx="3727450" cy="830997"/>
          </a:xfrm>
          <a:prstGeom prst="rect">
            <a:avLst/>
          </a:prstGeom>
          <a:noFill/>
          <a:ln w="38100">
            <a:noFill/>
            <a:miter lim="800000"/>
            <a:headEnd/>
            <a:tailEnd/>
          </a:ln>
        </p:spPr>
        <p:txBody>
          <a:bodyPr>
            <a:spAutoFit/>
          </a:bodyPr>
          <a:lstStyle/>
          <a:p>
            <a:pPr algn="ctr"/>
            <a:r>
              <a:rPr lang="it-IT" sz="2400" b="1">
                <a:solidFill>
                  <a:srgbClr val="FFFF00"/>
                </a:solidFill>
              </a:rPr>
              <a:t>Il rene non si sviluppa in f (masse muscolari)</a:t>
            </a:r>
          </a:p>
        </p:txBody>
      </p:sp>
      <p:grpSp>
        <p:nvGrpSpPr>
          <p:cNvPr id="8" name="Group 9"/>
          <p:cNvGrpSpPr>
            <a:grpSpLocks/>
          </p:cNvGrpSpPr>
          <p:nvPr/>
        </p:nvGrpSpPr>
        <p:grpSpPr bwMode="auto">
          <a:xfrm>
            <a:off x="2738438" y="4592638"/>
            <a:ext cx="3810000" cy="304800"/>
            <a:chOff x="1680" y="1968"/>
            <a:chExt cx="2400" cy="720"/>
          </a:xfrm>
        </p:grpSpPr>
        <p:sp>
          <p:nvSpPr>
            <p:cNvPr id="9" name="Line 10"/>
            <p:cNvSpPr>
              <a:spLocks noChangeShapeType="1"/>
            </p:cNvSpPr>
            <p:nvPr/>
          </p:nvSpPr>
          <p:spPr bwMode="auto">
            <a:xfrm>
              <a:off x="1680" y="1968"/>
              <a:ext cx="720" cy="720"/>
            </a:xfrm>
            <a:prstGeom prst="line">
              <a:avLst/>
            </a:prstGeom>
            <a:noFill/>
            <a:ln w="76200">
              <a:solidFill>
                <a:schemeClr val="bg1"/>
              </a:solidFill>
              <a:round/>
              <a:headEnd/>
              <a:tailEnd type="triangle" w="med" len="med"/>
            </a:ln>
          </p:spPr>
          <p:txBody>
            <a:bodyPr wrap="none" anchor="ctr"/>
            <a:lstStyle/>
            <a:p>
              <a:endParaRPr lang="it-IT" sz="2400">
                <a:solidFill>
                  <a:prstClr val="black"/>
                </a:solidFill>
              </a:endParaRPr>
            </a:p>
          </p:txBody>
        </p:sp>
        <p:sp>
          <p:nvSpPr>
            <p:cNvPr id="10" name="Line 11"/>
            <p:cNvSpPr>
              <a:spLocks noChangeShapeType="1"/>
            </p:cNvSpPr>
            <p:nvPr/>
          </p:nvSpPr>
          <p:spPr bwMode="auto">
            <a:xfrm flipH="1">
              <a:off x="3360" y="1968"/>
              <a:ext cx="720" cy="720"/>
            </a:xfrm>
            <a:prstGeom prst="line">
              <a:avLst/>
            </a:prstGeom>
            <a:noFill/>
            <a:ln w="76200">
              <a:solidFill>
                <a:schemeClr val="bg1"/>
              </a:solidFill>
              <a:round/>
              <a:headEnd/>
              <a:tailEnd type="triangle" w="med" len="med"/>
            </a:ln>
          </p:spPr>
          <p:txBody>
            <a:bodyPr wrap="none" anchor="ctr"/>
            <a:lstStyle/>
            <a:p>
              <a:endParaRPr lang="it-IT" sz="2400">
                <a:solidFill>
                  <a:prstClr val="black"/>
                </a:solidFill>
              </a:endParaRPr>
            </a:p>
          </p:txBody>
        </p:sp>
      </p:grpSp>
      <p:sp>
        <p:nvSpPr>
          <p:cNvPr id="11" name="Text Box 12"/>
          <p:cNvSpPr txBox="1">
            <a:spLocks noChangeArrowheads="1"/>
          </p:cNvSpPr>
          <p:nvPr/>
        </p:nvSpPr>
        <p:spPr bwMode="auto">
          <a:xfrm>
            <a:off x="1042988" y="5067300"/>
            <a:ext cx="7058025" cy="1385888"/>
          </a:xfrm>
          <a:prstGeom prst="rect">
            <a:avLst/>
          </a:prstGeom>
          <a:solidFill>
            <a:schemeClr val="bg1"/>
          </a:solidFill>
          <a:ln w="12700">
            <a:solidFill>
              <a:schemeClr val="tx1"/>
            </a:solidFill>
            <a:miter lim="800000"/>
            <a:headEnd/>
            <a:tailEnd/>
          </a:ln>
        </p:spPr>
        <p:txBody>
          <a:bodyPr>
            <a:spAutoFit/>
          </a:bodyPr>
          <a:lstStyle/>
          <a:p>
            <a:r>
              <a:rPr lang="it-IT" sz="2800" b="1" dirty="0">
                <a:solidFill>
                  <a:srgbClr val="FF0000"/>
                </a:solidFill>
              </a:rPr>
              <a:t>I valori di creatininemia dipendono da:</a:t>
            </a:r>
          </a:p>
          <a:p>
            <a:r>
              <a:rPr lang="it-IT" sz="2800" b="1" dirty="0">
                <a:solidFill>
                  <a:srgbClr val="FF0000"/>
                </a:solidFill>
              </a:rPr>
              <a:t>		- funzione renale</a:t>
            </a:r>
          </a:p>
          <a:p>
            <a:r>
              <a:rPr lang="it-IT" sz="2800" b="1" dirty="0">
                <a:solidFill>
                  <a:srgbClr val="FF0000"/>
                </a:solidFill>
              </a:rPr>
              <a:t>		- masse muscolari</a:t>
            </a:r>
          </a:p>
        </p:txBody>
      </p:sp>
    </p:spTree>
    <p:extLst>
      <p:ext uri="{BB962C8B-B14F-4D97-AF65-F5344CB8AC3E}">
        <p14:creationId xmlns:p14="http://schemas.microsoft.com/office/powerpoint/2010/main" val="2957932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autoUpdateAnimBg="0"/>
    </p:bldLst>
  </p:timing>
</p:sld>
</file>

<file path=ppt/slides/slide135.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Rectangle 3"/>
          <p:cNvSpPr>
            <a:spLocks noGrp="1" noChangeArrowheads="1"/>
          </p:cNvSpPr>
          <p:nvPr>
            <p:ph type="sldNum" sz="quarter" idx="10"/>
          </p:nvPr>
        </p:nvSpPr>
        <p:spPr>
          <a:xfrm>
            <a:off x="6902450" y="6553200"/>
            <a:ext cx="2133600" cy="476250"/>
          </a:xfrm>
          <a:noFill/>
        </p:spPr>
        <p:txBody>
          <a:bodyPr/>
          <a:lstStyle/>
          <a:p>
            <a:fld id="{F75ED368-21A6-4B85-BF6F-6449C6EDAC3F}" type="slidenum">
              <a:rPr lang="it-IT" smtClean="0">
                <a:solidFill>
                  <a:prstClr val="black">
                    <a:tint val="75000"/>
                  </a:prstClr>
                </a:solidFill>
              </a:rPr>
              <a:pPr/>
              <a:t>135</a:t>
            </a:fld>
            <a:r>
              <a:rPr lang="it-IT" smtClean="0">
                <a:solidFill>
                  <a:prstClr val="black">
                    <a:tint val="75000"/>
                  </a:prstClr>
                </a:solidFill>
              </a:rPr>
              <a:t>/37</a:t>
            </a:r>
          </a:p>
        </p:txBody>
      </p:sp>
      <p:grpSp>
        <p:nvGrpSpPr>
          <p:cNvPr id="3" name="Group 3"/>
          <p:cNvGrpSpPr>
            <a:grpSpLocks/>
          </p:cNvGrpSpPr>
          <p:nvPr/>
        </p:nvGrpSpPr>
        <p:grpSpPr bwMode="auto">
          <a:xfrm>
            <a:off x="1025525" y="479425"/>
            <a:ext cx="3429000" cy="4541838"/>
            <a:chOff x="672" y="816"/>
            <a:chExt cx="2160" cy="2861"/>
          </a:xfrm>
        </p:grpSpPr>
        <p:sp>
          <p:nvSpPr>
            <p:cNvPr id="4" name="Rectangle 4"/>
            <p:cNvSpPr>
              <a:spLocks noChangeArrowheads="1"/>
            </p:cNvSpPr>
            <p:nvPr/>
          </p:nvSpPr>
          <p:spPr bwMode="auto">
            <a:xfrm>
              <a:off x="672" y="3410"/>
              <a:ext cx="2160" cy="267"/>
            </a:xfrm>
            <a:prstGeom prst="rect">
              <a:avLst/>
            </a:prstGeom>
            <a:solidFill>
              <a:schemeClr val="tx1"/>
            </a:solidFill>
            <a:ln w="12700">
              <a:noFill/>
              <a:miter lim="800000"/>
              <a:headEnd/>
              <a:tailEnd/>
            </a:ln>
          </p:spPr>
          <p:txBody>
            <a:bodyPr lIns="90488" tIns="44450" rIns="90488" bIns="44450">
              <a:spAutoFit/>
            </a:bodyPr>
            <a:lstStyle/>
            <a:p>
              <a:pPr algn="ctr">
                <a:tabLst>
                  <a:tab pos="3905250" algn="l"/>
                </a:tabLst>
              </a:pPr>
              <a:r>
                <a:rPr lang="it-IT" sz="2200">
                  <a:solidFill>
                    <a:srgbClr val="FFFF00"/>
                  </a:solidFill>
                  <a:latin typeface="Comic Sans MS" pitchFamily="66" charset="0"/>
                </a:rPr>
                <a:t>Creatininemia   1,2 mg/dl</a:t>
              </a:r>
              <a:endParaRPr lang="it-IT">
                <a:solidFill>
                  <a:srgbClr val="FFFF00"/>
                </a:solidFill>
                <a:latin typeface="Times New Roman" pitchFamily="18" charset="0"/>
              </a:endParaRPr>
            </a:p>
          </p:txBody>
        </p:sp>
        <p:pic>
          <p:nvPicPr>
            <p:cNvPr id="5" name="Picture 5"/>
            <p:cNvPicPr>
              <a:picLocks noChangeAspect="1" noChangeArrowheads="1"/>
            </p:cNvPicPr>
            <p:nvPr/>
          </p:nvPicPr>
          <p:blipFill>
            <a:blip r:embed="rId2" cstate="print"/>
            <a:srcRect/>
            <a:stretch>
              <a:fillRect/>
            </a:stretch>
          </p:blipFill>
          <p:spPr bwMode="auto">
            <a:xfrm>
              <a:off x="912" y="816"/>
              <a:ext cx="1640" cy="2400"/>
            </a:xfrm>
            <a:prstGeom prst="rect">
              <a:avLst/>
            </a:prstGeom>
            <a:noFill/>
            <a:ln w="9525">
              <a:solidFill>
                <a:srgbClr val="000099"/>
              </a:solidFill>
              <a:miter lim="800000"/>
              <a:headEnd/>
              <a:tailEnd/>
            </a:ln>
          </p:spPr>
        </p:pic>
      </p:grpSp>
      <p:grpSp>
        <p:nvGrpSpPr>
          <p:cNvPr id="6" name="Group 6"/>
          <p:cNvGrpSpPr>
            <a:grpSpLocks/>
          </p:cNvGrpSpPr>
          <p:nvPr/>
        </p:nvGrpSpPr>
        <p:grpSpPr bwMode="auto">
          <a:xfrm>
            <a:off x="4783138" y="506413"/>
            <a:ext cx="3581400" cy="4541837"/>
            <a:chOff x="3024" y="816"/>
            <a:chExt cx="2256" cy="2861"/>
          </a:xfrm>
        </p:grpSpPr>
        <p:pic>
          <p:nvPicPr>
            <p:cNvPr id="7" name="Picture 7"/>
            <p:cNvPicPr>
              <a:picLocks noChangeAspect="1" noChangeArrowheads="1"/>
            </p:cNvPicPr>
            <p:nvPr/>
          </p:nvPicPr>
          <p:blipFill>
            <a:blip r:embed="rId3" cstate="print"/>
            <a:srcRect/>
            <a:stretch>
              <a:fillRect/>
            </a:stretch>
          </p:blipFill>
          <p:spPr bwMode="auto">
            <a:xfrm>
              <a:off x="3360" y="816"/>
              <a:ext cx="1602" cy="2400"/>
            </a:xfrm>
            <a:prstGeom prst="rect">
              <a:avLst/>
            </a:prstGeom>
            <a:noFill/>
            <a:ln w="9525">
              <a:solidFill>
                <a:srgbClr val="000099"/>
              </a:solidFill>
              <a:miter lim="800000"/>
              <a:headEnd/>
              <a:tailEnd/>
            </a:ln>
          </p:spPr>
        </p:pic>
        <p:sp>
          <p:nvSpPr>
            <p:cNvPr id="8" name="Rectangle 8"/>
            <p:cNvSpPr>
              <a:spLocks noChangeArrowheads="1"/>
            </p:cNvSpPr>
            <p:nvPr/>
          </p:nvSpPr>
          <p:spPr bwMode="auto">
            <a:xfrm>
              <a:off x="3024" y="3410"/>
              <a:ext cx="2256" cy="267"/>
            </a:xfrm>
            <a:prstGeom prst="rect">
              <a:avLst/>
            </a:prstGeom>
            <a:solidFill>
              <a:schemeClr val="tx1"/>
            </a:solidFill>
            <a:ln w="12700">
              <a:noFill/>
              <a:miter lim="800000"/>
              <a:headEnd/>
              <a:tailEnd/>
            </a:ln>
          </p:spPr>
          <p:txBody>
            <a:bodyPr lIns="90488" tIns="44450" rIns="90488" bIns="44450">
              <a:spAutoFit/>
            </a:bodyPr>
            <a:lstStyle/>
            <a:p>
              <a:pPr algn="ctr">
                <a:tabLst>
                  <a:tab pos="3905250" algn="l"/>
                </a:tabLst>
              </a:pPr>
              <a:r>
                <a:rPr lang="it-IT" sz="2200">
                  <a:solidFill>
                    <a:srgbClr val="FFFF00"/>
                  </a:solidFill>
                  <a:latin typeface="Comic Sans MS" pitchFamily="66" charset="0"/>
                </a:rPr>
                <a:t>Creatininemia   1,2 mg/dl</a:t>
              </a:r>
              <a:endParaRPr lang="it-IT">
                <a:solidFill>
                  <a:prstClr val="black"/>
                </a:solidFill>
                <a:latin typeface="Times New Roman" pitchFamily="18" charset="0"/>
              </a:endParaRPr>
            </a:p>
          </p:txBody>
        </p:sp>
      </p:grpSp>
      <p:sp>
        <p:nvSpPr>
          <p:cNvPr id="9" name="Rectangle 9"/>
          <p:cNvSpPr>
            <a:spLocks noChangeArrowheads="1"/>
          </p:cNvSpPr>
          <p:nvPr/>
        </p:nvSpPr>
        <p:spPr bwMode="auto">
          <a:xfrm>
            <a:off x="1258888" y="5230813"/>
            <a:ext cx="3025775" cy="427037"/>
          </a:xfrm>
          <a:prstGeom prst="rect">
            <a:avLst/>
          </a:prstGeom>
          <a:solidFill>
            <a:schemeClr val="tx1"/>
          </a:solidFill>
          <a:ln w="9525">
            <a:noFill/>
            <a:miter lim="800000"/>
            <a:headEnd/>
            <a:tailEnd/>
          </a:ln>
        </p:spPr>
        <p:txBody>
          <a:bodyPr wrap="none">
            <a:spAutoFit/>
          </a:bodyPr>
          <a:lstStyle/>
          <a:p>
            <a:r>
              <a:rPr lang="it-IT" sz="2200">
                <a:solidFill>
                  <a:srgbClr val="FFFF00"/>
                </a:solidFill>
                <a:latin typeface="Comic Sans MS" pitchFamily="66" charset="0"/>
              </a:rPr>
              <a:t>Cl. creat = 120 ml/min</a:t>
            </a:r>
          </a:p>
        </p:txBody>
      </p:sp>
      <p:sp>
        <p:nvSpPr>
          <p:cNvPr id="10" name="Rectangle 10"/>
          <p:cNvSpPr>
            <a:spLocks noChangeArrowheads="1"/>
          </p:cNvSpPr>
          <p:nvPr/>
        </p:nvSpPr>
        <p:spPr bwMode="auto">
          <a:xfrm>
            <a:off x="5076825" y="5230813"/>
            <a:ext cx="3001963" cy="503237"/>
          </a:xfrm>
          <a:prstGeom prst="rect">
            <a:avLst/>
          </a:prstGeom>
          <a:solidFill>
            <a:schemeClr val="tx1"/>
          </a:solidFill>
          <a:ln w="76200">
            <a:solidFill>
              <a:srgbClr val="FF0000"/>
            </a:solidFill>
            <a:miter lim="800000"/>
            <a:headEnd/>
            <a:tailEnd/>
          </a:ln>
        </p:spPr>
        <p:txBody>
          <a:bodyPr wrap="none">
            <a:spAutoFit/>
          </a:bodyPr>
          <a:lstStyle/>
          <a:p>
            <a:r>
              <a:rPr lang="it-IT" sz="2200">
                <a:solidFill>
                  <a:srgbClr val="FFFF00"/>
                </a:solidFill>
                <a:latin typeface="Comic Sans MS" pitchFamily="66" charset="0"/>
              </a:rPr>
              <a:t>Cl. Creat = 20 ml/min</a:t>
            </a:r>
          </a:p>
        </p:txBody>
      </p:sp>
      <p:sp>
        <p:nvSpPr>
          <p:cNvPr id="11" name="Text Box 11"/>
          <p:cNvSpPr txBox="1">
            <a:spLocks noChangeArrowheads="1"/>
          </p:cNvSpPr>
          <p:nvPr/>
        </p:nvSpPr>
        <p:spPr bwMode="auto">
          <a:xfrm>
            <a:off x="347663" y="552450"/>
            <a:ext cx="727075" cy="457200"/>
          </a:xfrm>
          <a:prstGeom prst="rect">
            <a:avLst/>
          </a:prstGeom>
          <a:noFill/>
          <a:ln w="9525">
            <a:noFill/>
            <a:miter lim="800000"/>
            <a:headEnd/>
            <a:tailEnd/>
          </a:ln>
        </p:spPr>
        <p:txBody>
          <a:bodyPr wrap="none">
            <a:spAutoFit/>
          </a:bodyPr>
          <a:lstStyle/>
          <a:p>
            <a:r>
              <a:rPr lang="it-IT">
                <a:solidFill>
                  <a:prstClr val="black"/>
                </a:solidFill>
                <a:latin typeface="Comic Sans MS" pitchFamily="66" charset="0"/>
              </a:rPr>
              <a:t>se...</a:t>
            </a:r>
          </a:p>
        </p:txBody>
      </p:sp>
      <p:sp>
        <p:nvSpPr>
          <p:cNvPr id="12" name="Text Box 12"/>
          <p:cNvSpPr txBox="1">
            <a:spLocks noChangeArrowheads="1"/>
          </p:cNvSpPr>
          <p:nvPr/>
        </p:nvSpPr>
        <p:spPr bwMode="auto">
          <a:xfrm>
            <a:off x="4513263" y="563563"/>
            <a:ext cx="727075" cy="457200"/>
          </a:xfrm>
          <a:prstGeom prst="rect">
            <a:avLst/>
          </a:prstGeom>
          <a:noFill/>
          <a:ln w="9525">
            <a:noFill/>
            <a:miter lim="800000"/>
            <a:headEnd/>
            <a:tailEnd/>
          </a:ln>
        </p:spPr>
        <p:txBody>
          <a:bodyPr wrap="none">
            <a:spAutoFit/>
          </a:bodyPr>
          <a:lstStyle/>
          <a:p>
            <a:r>
              <a:rPr lang="it-IT">
                <a:solidFill>
                  <a:prstClr val="black"/>
                </a:solidFill>
                <a:latin typeface="Comic Sans MS" pitchFamily="66" charset="0"/>
              </a:rPr>
              <a:t>se...</a:t>
            </a:r>
          </a:p>
        </p:txBody>
      </p:sp>
      <p:sp>
        <p:nvSpPr>
          <p:cNvPr id="13" name="Text Box 14"/>
          <p:cNvSpPr txBox="1">
            <a:spLocks noChangeArrowheads="1"/>
          </p:cNvSpPr>
          <p:nvPr/>
        </p:nvSpPr>
        <p:spPr bwMode="auto">
          <a:xfrm>
            <a:off x="214313" y="0"/>
            <a:ext cx="1047750" cy="366713"/>
          </a:xfrm>
          <a:prstGeom prst="rect">
            <a:avLst/>
          </a:prstGeom>
          <a:noFill/>
          <a:ln w="9525">
            <a:noFill/>
            <a:miter lim="800000"/>
            <a:headEnd/>
            <a:tailEnd/>
          </a:ln>
        </p:spPr>
        <p:txBody>
          <a:bodyPr wrap="none">
            <a:spAutoFit/>
          </a:bodyPr>
          <a:lstStyle/>
          <a:p>
            <a:r>
              <a:rPr lang="it-IT">
                <a:solidFill>
                  <a:prstClr val="black"/>
                </a:solidFill>
                <a:latin typeface="Comic Sans MS" pitchFamily="66" charset="0"/>
              </a:rPr>
              <a:t>Esempio</a:t>
            </a:r>
          </a:p>
        </p:txBody>
      </p:sp>
      <p:sp>
        <p:nvSpPr>
          <p:cNvPr id="14" name="Text Box 15"/>
          <p:cNvSpPr txBox="1">
            <a:spLocks noChangeArrowheads="1"/>
          </p:cNvSpPr>
          <p:nvPr/>
        </p:nvSpPr>
        <p:spPr bwMode="auto">
          <a:xfrm>
            <a:off x="1025525" y="5880100"/>
            <a:ext cx="7018338" cy="519113"/>
          </a:xfrm>
          <a:prstGeom prst="rect">
            <a:avLst/>
          </a:prstGeom>
          <a:solidFill>
            <a:srgbClr val="000099"/>
          </a:solidFill>
          <a:ln w="9525">
            <a:noFill/>
            <a:miter lim="800000"/>
            <a:headEnd/>
            <a:tailEnd/>
          </a:ln>
        </p:spPr>
        <p:txBody>
          <a:bodyPr wrap="none">
            <a:spAutoFit/>
          </a:bodyPr>
          <a:lstStyle/>
          <a:p>
            <a:r>
              <a:rPr lang="it-IT" sz="2800">
                <a:solidFill>
                  <a:srgbClr val="FFFF00"/>
                </a:solidFill>
                <a:latin typeface="Comic Sans MS" pitchFamily="66" charset="0"/>
              </a:rPr>
              <a:t>Dose dei farmaci ad eliminazione renale ?</a:t>
            </a:r>
          </a:p>
        </p:txBody>
      </p:sp>
    </p:spTree>
    <p:extLst>
      <p:ext uri="{BB962C8B-B14F-4D97-AF65-F5344CB8AC3E}">
        <p14:creationId xmlns:p14="http://schemas.microsoft.com/office/powerpoint/2010/main" val="304463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dissolv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autoUpdateAnimBg="0"/>
      <p:bldP spid="10" grpId="0" animBg="1" autoUpdateAnimBg="0"/>
      <p:bldP spid="14"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3" name="Rectangle 84"/>
          <p:cNvSpPr>
            <a:spLocks noChangeArrowheads="1"/>
          </p:cNvSpPr>
          <p:nvPr/>
        </p:nvSpPr>
        <p:spPr bwMode="auto">
          <a:xfrm>
            <a:off x="0" y="981075"/>
            <a:ext cx="5364163" cy="5184775"/>
          </a:xfrm>
          <a:prstGeom prst="rect">
            <a:avLst/>
          </a:prstGeom>
          <a:solidFill>
            <a:schemeClr val="bg1"/>
          </a:solidFill>
          <a:ln w="76200" algn="ctr">
            <a:solidFill>
              <a:srgbClr val="000099"/>
            </a:solidFill>
            <a:miter lim="800000"/>
            <a:headEnd/>
            <a:tailEnd/>
          </a:ln>
        </p:spPr>
        <p:txBody>
          <a:bodyPr wrap="none" anchor="ctr"/>
          <a:lstStyle/>
          <a:p>
            <a:endParaRPr lang="it-IT">
              <a:solidFill>
                <a:prstClr val="black"/>
              </a:solidFill>
            </a:endParaRPr>
          </a:p>
        </p:txBody>
      </p:sp>
      <p:sp>
        <p:nvSpPr>
          <p:cNvPr id="4" name="Text Box 2"/>
          <p:cNvSpPr txBox="1">
            <a:spLocks noChangeArrowheads="1"/>
          </p:cNvSpPr>
          <p:nvPr/>
        </p:nvSpPr>
        <p:spPr bwMode="auto">
          <a:xfrm>
            <a:off x="1488393" y="260350"/>
            <a:ext cx="6122766" cy="584775"/>
          </a:xfrm>
          <a:prstGeom prst="rect">
            <a:avLst/>
          </a:prstGeom>
          <a:solidFill>
            <a:schemeClr val="bg1"/>
          </a:solidFill>
          <a:ln w="9525">
            <a:solidFill>
              <a:schemeClr val="accent2">
                <a:lumMod val="75000"/>
              </a:schemeClr>
            </a:solidFill>
            <a:miter lim="800000"/>
            <a:headEnd/>
            <a:tailEnd/>
          </a:ln>
          <a:effectLst/>
        </p:spPr>
        <p:txBody>
          <a:bodyPr wrap="none">
            <a:spAutoFit/>
          </a:bodyPr>
          <a:lstStyle/>
          <a:p>
            <a:pPr algn="ctr">
              <a:defRPr/>
            </a:pPr>
            <a:r>
              <a:rPr lang="it-IT" sz="3200" b="1" dirty="0">
                <a:solidFill>
                  <a:srgbClr val="FF0000"/>
                </a:solidFill>
              </a:rPr>
              <a:t>L’INGANNO DELLA CREATININEMIA</a:t>
            </a:r>
          </a:p>
        </p:txBody>
      </p:sp>
      <p:sp>
        <p:nvSpPr>
          <p:cNvPr id="5" name="Rectangle 3"/>
          <p:cNvSpPr>
            <a:spLocks noChangeArrowheads="1"/>
          </p:cNvSpPr>
          <p:nvPr/>
        </p:nvSpPr>
        <p:spPr bwMode="auto">
          <a:xfrm>
            <a:off x="869950" y="1279525"/>
            <a:ext cx="4267200" cy="4017963"/>
          </a:xfrm>
          <a:prstGeom prst="rect">
            <a:avLst/>
          </a:prstGeom>
          <a:noFill/>
          <a:ln w="9525">
            <a:solidFill>
              <a:schemeClr val="tx1"/>
            </a:solidFill>
            <a:miter lim="800000"/>
            <a:headEnd/>
            <a:tailEnd/>
          </a:ln>
        </p:spPr>
        <p:txBody>
          <a:bodyPr/>
          <a:lstStyle/>
          <a:p>
            <a:endParaRPr lang="it-IT">
              <a:solidFill>
                <a:prstClr val="black"/>
              </a:solidFill>
            </a:endParaRPr>
          </a:p>
        </p:txBody>
      </p:sp>
      <p:sp>
        <p:nvSpPr>
          <p:cNvPr id="6" name="Line 4"/>
          <p:cNvSpPr>
            <a:spLocks noChangeShapeType="1"/>
          </p:cNvSpPr>
          <p:nvPr/>
        </p:nvSpPr>
        <p:spPr bwMode="auto">
          <a:xfrm>
            <a:off x="869950" y="4968875"/>
            <a:ext cx="4267200" cy="1588"/>
          </a:xfrm>
          <a:prstGeom prst="line">
            <a:avLst/>
          </a:prstGeom>
          <a:noFill/>
          <a:ln w="0">
            <a:solidFill>
              <a:schemeClr val="tx1"/>
            </a:solidFill>
            <a:round/>
            <a:headEnd/>
            <a:tailEnd/>
          </a:ln>
        </p:spPr>
        <p:txBody>
          <a:bodyPr/>
          <a:lstStyle/>
          <a:p>
            <a:endParaRPr lang="it-IT">
              <a:solidFill>
                <a:prstClr val="black"/>
              </a:solidFill>
            </a:endParaRPr>
          </a:p>
        </p:txBody>
      </p:sp>
      <p:sp>
        <p:nvSpPr>
          <p:cNvPr id="7" name="Line 5"/>
          <p:cNvSpPr>
            <a:spLocks noChangeShapeType="1"/>
          </p:cNvSpPr>
          <p:nvPr/>
        </p:nvSpPr>
        <p:spPr bwMode="auto">
          <a:xfrm>
            <a:off x="869950" y="4637088"/>
            <a:ext cx="4267200" cy="1587"/>
          </a:xfrm>
          <a:prstGeom prst="line">
            <a:avLst/>
          </a:prstGeom>
          <a:noFill/>
          <a:ln w="0">
            <a:solidFill>
              <a:schemeClr val="tx1"/>
            </a:solidFill>
            <a:round/>
            <a:headEnd/>
            <a:tailEnd/>
          </a:ln>
        </p:spPr>
        <p:txBody>
          <a:bodyPr/>
          <a:lstStyle/>
          <a:p>
            <a:endParaRPr lang="it-IT">
              <a:solidFill>
                <a:prstClr val="black"/>
              </a:solidFill>
            </a:endParaRPr>
          </a:p>
        </p:txBody>
      </p:sp>
      <p:sp>
        <p:nvSpPr>
          <p:cNvPr id="8" name="Line 6"/>
          <p:cNvSpPr>
            <a:spLocks noChangeShapeType="1"/>
          </p:cNvSpPr>
          <p:nvPr/>
        </p:nvSpPr>
        <p:spPr bwMode="auto">
          <a:xfrm>
            <a:off x="869950" y="4289425"/>
            <a:ext cx="4267200" cy="1588"/>
          </a:xfrm>
          <a:prstGeom prst="line">
            <a:avLst/>
          </a:prstGeom>
          <a:noFill/>
          <a:ln w="0">
            <a:solidFill>
              <a:schemeClr val="tx1"/>
            </a:solidFill>
            <a:round/>
            <a:headEnd/>
            <a:tailEnd/>
          </a:ln>
        </p:spPr>
        <p:txBody>
          <a:bodyPr/>
          <a:lstStyle/>
          <a:p>
            <a:endParaRPr lang="it-IT">
              <a:solidFill>
                <a:prstClr val="black"/>
              </a:solidFill>
            </a:endParaRPr>
          </a:p>
        </p:txBody>
      </p:sp>
      <p:sp>
        <p:nvSpPr>
          <p:cNvPr id="9" name="Line 7"/>
          <p:cNvSpPr>
            <a:spLocks noChangeShapeType="1"/>
          </p:cNvSpPr>
          <p:nvPr/>
        </p:nvSpPr>
        <p:spPr bwMode="auto">
          <a:xfrm>
            <a:off x="869950" y="3957638"/>
            <a:ext cx="4267200" cy="1587"/>
          </a:xfrm>
          <a:prstGeom prst="line">
            <a:avLst/>
          </a:prstGeom>
          <a:noFill/>
          <a:ln w="0">
            <a:solidFill>
              <a:schemeClr val="tx1"/>
            </a:solidFill>
            <a:round/>
            <a:headEnd/>
            <a:tailEnd/>
          </a:ln>
        </p:spPr>
        <p:txBody>
          <a:bodyPr/>
          <a:lstStyle/>
          <a:p>
            <a:endParaRPr lang="it-IT">
              <a:solidFill>
                <a:prstClr val="black"/>
              </a:solidFill>
            </a:endParaRPr>
          </a:p>
        </p:txBody>
      </p:sp>
      <p:sp>
        <p:nvSpPr>
          <p:cNvPr id="10" name="Line 8"/>
          <p:cNvSpPr>
            <a:spLocks noChangeShapeType="1"/>
          </p:cNvSpPr>
          <p:nvPr/>
        </p:nvSpPr>
        <p:spPr bwMode="auto">
          <a:xfrm>
            <a:off x="869950" y="3629025"/>
            <a:ext cx="4267200" cy="1588"/>
          </a:xfrm>
          <a:prstGeom prst="line">
            <a:avLst/>
          </a:prstGeom>
          <a:noFill/>
          <a:ln w="0">
            <a:solidFill>
              <a:schemeClr val="tx1"/>
            </a:solidFill>
            <a:round/>
            <a:headEnd/>
            <a:tailEnd/>
          </a:ln>
        </p:spPr>
        <p:txBody>
          <a:bodyPr/>
          <a:lstStyle/>
          <a:p>
            <a:endParaRPr lang="it-IT">
              <a:solidFill>
                <a:prstClr val="black"/>
              </a:solidFill>
            </a:endParaRPr>
          </a:p>
        </p:txBody>
      </p:sp>
      <p:sp>
        <p:nvSpPr>
          <p:cNvPr id="11" name="Line 9"/>
          <p:cNvSpPr>
            <a:spLocks noChangeShapeType="1"/>
          </p:cNvSpPr>
          <p:nvPr/>
        </p:nvSpPr>
        <p:spPr bwMode="auto">
          <a:xfrm>
            <a:off x="869950" y="3297238"/>
            <a:ext cx="4267200" cy="1587"/>
          </a:xfrm>
          <a:prstGeom prst="line">
            <a:avLst/>
          </a:prstGeom>
          <a:noFill/>
          <a:ln w="0">
            <a:solidFill>
              <a:schemeClr val="tx1"/>
            </a:solidFill>
            <a:round/>
            <a:headEnd/>
            <a:tailEnd/>
          </a:ln>
        </p:spPr>
        <p:txBody>
          <a:bodyPr/>
          <a:lstStyle/>
          <a:p>
            <a:endParaRPr lang="it-IT">
              <a:solidFill>
                <a:prstClr val="black"/>
              </a:solidFill>
            </a:endParaRPr>
          </a:p>
        </p:txBody>
      </p:sp>
      <p:sp>
        <p:nvSpPr>
          <p:cNvPr id="12" name="Line 10"/>
          <p:cNvSpPr>
            <a:spLocks noChangeShapeType="1"/>
          </p:cNvSpPr>
          <p:nvPr/>
        </p:nvSpPr>
        <p:spPr bwMode="auto">
          <a:xfrm>
            <a:off x="869950" y="2951163"/>
            <a:ext cx="4267200" cy="0"/>
          </a:xfrm>
          <a:prstGeom prst="line">
            <a:avLst/>
          </a:prstGeom>
          <a:noFill/>
          <a:ln w="0">
            <a:solidFill>
              <a:schemeClr val="tx1"/>
            </a:solidFill>
            <a:round/>
            <a:headEnd/>
            <a:tailEnd/>
          </a:ln>
        </p:spPr>
        <p:txBody>
          <a:bodyPr/>
          <a:lstStyle/>
          <a:p>
            <a:endParaRPr lang="it-IT">
              <a:solidFill>
                <a:prstClr val="black"/>
              </a:solidFill>
            </a:endParaRPr>
          </a:p>
        </p:txBody>
      </p:sp>
      <p:sp>
        <p:nvSpPr>
          <p:cNvPr id="13" name="Line 11"/>
          <p:cNvSpPr>
            <a:spLocks noChangeShapeType="1"/>
          </p:cNvSpPr>
          <p:nvPr/>
        </p:nvSpPr>
        <p:spPr bwMode="auto">
          <a:xfrm>
            <a:off x="869950" y="2617788"/>
            <a:ext cx="4267200" cy="1587"/>
          </a:xfrm>
          <a:prstGeom prst="line">
            <a:avLst/>
          </a:prstGeom>
          <a:noFill/>
          <a:ln w="0">
            <a:solidFill>
              <a:schemeClr val="tx1"/>
            </a:solidFill>
            <a:round/>
            <a:headEnd/>
            <a:tailEnd/>
          </a:ln>
        </p:spPr>
        <p:txBody>
          <a:bodyPr/>
          <a:lstStyle/>
          <a:p>
            <a:endParaRPr lang="it-IT">
              <a:solidFill>
                <a:prstClr val="black"/>
              </a:solidFill>
            </a:endParaRPr>
          </a:p>
        </p:txBody>
      </p:sp>
      <p:sp>
        <p:nvSpPr>
          <p:cNvPr id="14" name="Line 12"/>
          <p:cNvSpPr>
            <a:spLocks noChangeShapeType="1"/>
          </p:cNvSpPr>
          <p:nvPr/>
        </p:nvSpPr>
        <p:spPr bwMode="auto">
          <a:xfrm>
            <a:off x="869950" y="2287588"/>
            <a:ext cx="4267200" cy="3175"/>
          </a:xfrm>
          <a:prstGeom prst="line">
            <a:avLst/>
          </a:prstGeom>
          <a:noFill/>
          <a:ln w="0">
            <a:solidFill>
              <a:schemeClr val="tx1"/>
            </a:solidFill>
            <a:round/>
            <a:headEnd/>
            <a:tailEnd/>
          </a:ln>
        </p:spPr>
        <p:txBody>
          <a:bodyPr/>
          <a:lstStyle/>
          <a:p>
            <a:endParaRPr lang="it-IT">
              <a:solidFill>
                <a:prstClr val="black"/>
              </a:solidFill>
            </a:endParaRPr>
          </a:p>
        </p:txBody>
      </p:sp>
      <p:sp>
        <p:nvSpPr>
          <p:cNvPr id="15" name="Line 13"/>
          <p:cNvSpPr>
            <a:spLocks noChangeShapeType="1"/>
          </p:cNvSpPr>
          <p:nvPr/>
        </p:nvSpPr>
        <p:spPr bwMode="auto">
          <a:xfrm>
            <a:off x="869950" y="1958975"/>
            <a:ext cx="4267200" cy="1588"/>
          </a:xfrm>
          <a:prstGeom prst="line">
            <a:avLst/>
          </a:prstGeom>
          <a:noFill/>
          <a:ln w="0">
            <a:solidFill>
              <a:schemeClr val="tx1"/>
            </a:solidFill>
            <a:round/>
            <a:headEnd/>
            <a:tailEnd/>
          </a:ln>
        </p:spPr>
        <p:txBody>
          <a:bodyPr/>
          <a:lstStyle/>
          <a:p>
            <a:endParaRPr lang="it-IT">
              <a:solidFill>
                <a:prstClr val="black"/>
              </a:solidFill>
            </a:endParaRPr>
          </a:p>
        </p:txBody>
      </p:sp>
      <p:sp>
        <p:nvSpPr>
          <p:cNvPr id="16" name="Line 14"/>
          <p:cNvSpPr>
            <a:spLocks noChangeShapeType="1"/>
          </p:cNvSpPr>
          <p:nvPr/>
        </p:nvSpPr>
        <p:spPr bwMode="auto">
          <a:xfrm>
            <a:off x="869950" y="1611313"/>
            <a:ext cx="4267200" cy="1587"/>
          </a:xfrm>
          <a:prstGeom prst="line">
            <a:avLst/>
          </a:prstGeom>
          <a:noFill/>
          <a:ln w="0">
            <a:solidFill>
              <a:schemeClr val="tx1"/>
            </a:solidFill>
            <a:round/>
            <a:headEnd/>
            <a:tailEnd/>
          </a:ln>
        </p:spPr>
        <p:txBody>
          <a:bodyPr/>
          <a:lstStyle/>
          <a:p>
            <a:endParaRPr lang="it-IT">
              <a:solidFill>
                <a:prstClr val="black"/>
              </a:solidFill>
            </a:endParaRPr>
          </a:p>
        </p:txBody>
      </p:sp>
      <p:sp>
        <p:nvSpPr>
          <p:cNvPr id="17" name="Line 15"/>
          <p:cNvSpPr>
            <a:spLocks noChangeShapeType="1"/>
          </p:cNvSpPr>
          <p:nvPr/>
        </p:nvSpPr>
        <p:spPr bwMode="auto">
          <a:xfrm>
            <a:off x="869950" y="1279525"/>
            <a:ext cx="4267200" cy="1588"/>
          </a:xfrm>
          <a:prstGeom prst="line">
            <a:avLst/>
          </a:prstGeom>
          <a:noFill/>
          <a:ln w="0">
            <a:solidFill>
              <a:schemeClr val="tx1"/>
            </a:solidFill>
            <a:round/>
            <a:headEnd/>
            <a:tailEnd/>
          </a:ln>
        </p:spPr>
        <p:txBody>
          <a:bodyPr/>
          <a:lstStyle/>
          <a:p>
            <a:endParaRPr lang="it-IT">
              <a:solidFill>
                <a:prstClr val="black"/>
              </a:solidFill>
            </a:endParaRPr>
          </a:p>
        </p:txBody>
      </p:sp>
      <p:sp>
        <p:nvSpPr>
          <p:cNvPr id="18" name="Line 16"/>
          <p:cNvSpPr>
            <a:spLocks noChangeShapeType="1"/>
          </p:cNvSpPr>
          <p:nvPr/>
        </p:nvSpPr>
        <p:spPr bwMode="auto">
          <a:xfrm>
            <a:off x="1230313" y="1279525"/>
            <a:ext cx="1587" cy="4017963"/>
          </a:xfrm>
          <a:prstGeom prst="line">
            <a:avLst/>
          </a:prstGeom>
          <a:noFill/>
          <a:ln w="0">
            <a:solidFill>
              <a:schemeClr val="tx1"/>
            </a:solidFill>
            <a:round/>
            <a:headEnd/>
            <a:tailEnd/>
          </a:ln>
        </p:spPr>
        <p:txBody>
          <a:bodyPr/>
          <a:lstStyle/>
          <a:p>
            <a:endParaRPr lang="it-IT">
              <a:solidFill>
                <a:prstClr val="black"/>
              </a:solidFill>
            </a:endParaRPr>
          </a:p>
        </p:txBody>
      </p:sp>
      <p:sp>
        <p:nvSpPr>
          <p:cNvPr id="19" name="Line 17"/>
          <p:cNvSpPr>
            <a:spLocks noChangeShapeType="1"/>
          </p:cNvSpPr>
          <p:nvPr/>
        </p:nvSpPr>
        <p:spPr bwMode="auto">
          <a:xfrm>
            <a:off x="1587500" y="1279525"/>
            <a:ext cx="1588" cy="4017963"/>
          </a:xfrm>
          <a:prstGeom prst="line">
            <a:avLst/>
          </a:prstGeom>
          <a:noFill/>
          <a:ln w="0">
            <a:solidFill>
              <a:schemeClr val="tx1"/>
            </a:solidFill>
            <a:round/>
            <a:headEnd/>
            <a:tailEnd/>
          </a:ln>
        </p:spPr>
        <p:txBody>
          <a:bodyPr/>
          <a:lstStyle/>
          <a:p>
            <a:endParaRPr lang="it-IT">
              <a:solidFill>
                <a:prstClr val="black"/>
              </a:solidFill>
            </a:endParaRPr>
          </a:p>
        </p:txBody>
      </p:sp>
      <p:sp>
        <p:nvSpPr>
          <p:cNvPr id="20" name="Line 18"/>
          <p:cNvSpPr>
            <a:spLocks noChangeShapeType="1"/>
          </p:cNvSpPr>
          <p:nvPr/>
        </p:nvSpPr>
        <p:spPr bwMode="auto">
          <a:xfrm>
            <a:off x="1935163" y="1279525"/>
            <a:ext cx="1587" cy="4017963"/>
          </a:xfrm>
          <a:prstGeom prst="line">
            <a:avLst/>
          </a:prstGeom>
          <a:noFill/>
          <a:ln w="0">
            <a:solidFill>
              <a:schemeClr val="tx1"/>
            </a:solidFill>
            <a:round/>
            <a:headEnd/>
            <a:tailEnd/>
          </a:ln>
        </p:spPr>
        <p:txBody>
          <a:bodyPr/>
          <a:lstStyle/>
          <a:p>
            <a:endParaRPr lang="it-IT">
              <a:solidFill>
                <a:prstClr val="black"/>
              </a:solidFill>
            </a:endParaRPr>
          </a:p>
        </p:txBody>
      </p:sp>
      <p:sp>
        <p:nvSpPr>
          <p:cNvPr id="21" name="Line 19"/>
          <p:cNvSpPr>
            <a:spLocks noChangeShapeType="1"/>
          </p:cNvSpPr>
          <p:nvPr/>
        </p:nvSpPr>
        <p:spPr bwMode="auto">
          <a:xfrm>
            <a:off x="2293938" y="1279525"/>
            <a:ext cx="0" cy="4017963"/>
          </a:xfrm>
          <a:prstGeom prst="line">
            <a:avLst/>
          </a:prstGeom>
          <a:noFill/>
          <a:ln w="0">
            <a:solidFill>
              <a:schemeClr val="tx1"/>
            </a:solidFill>
            <a:round/>
            <a:headEnd/>
            <a:tailEnd/>
          </a:ln>
        </p:spPr>
        <p:txBody>
          <a:bodyPr/>
          <a:lstStyle/>
          <a:p>
            <a:endParaRPr lang="it-IT">
              <a:solidFill>
                <a:prstClr val="black"/>
              </a:solidFill>
            </a:endParaRPr>
          </a:p>
        </p:txBody>
      </p:sp>
      <p:sp>
        <p:nvSpPr>
          <p:cNvPr id="22" name="Line 20"/>
          <p:cNvSpPr>
            <a:spLocks noChangeShapeType="1"/>
          </p:cNvSpPr>
          <p:nvPr/>
        </p:nvSpPr>
        <p:spPr bwMode="auto">
          <a:xfrm>
            <a:off x="2652713" y="1279525"/>
            <a:ext cx="1587" cy="4017963"/>
          </a:xfrm>
          <a:prstGeom prst="line">
            <a:avLst/>
          </a:prstGeom>
          <a:noFill/>
          <a:ln w="0">
            <a:solidFill>
              <a:schemeClr val="tx1"/>
            </a:solidFill>
            <a:round/>
            <a:headEnd/>
            <a:tailEnd/>
          </a:ln>
        </p:spPr>
        <p:txBody>
          <a:bodyPr/>
          <a:lstStyle/>
          <a:p>
            <a:endParaRPr lang="it-IT">
              <a:solidFill>
                <a:prstClr val="black"/>
              </a:solidFill>
            </a:endParaRPr>
          </a:p>
        </p:txBody>
      </p:sp>
      <p:sp>
        <p:nvSpPr>
          <p:cNvPr id="23" name="Line 21"/>
          <p:cNvSpPr>
            <a:spLocks noChangeShapeType="1"/>
          </p:cNvSpPr>
          <p:nvPr/>
        </p:nvSpPr>
        <p:spPr bwMode="auto">
          <a:xfrm>
            <a:off x="3011488" y="1279525"/>
            <a:ext cx="1587" cy="4017963"/>
          </a:xfrm>
          <a:prstGeom prst="line">
            <a:avLst/>
          </a:prstGeom>
          <a:noFill/>
          <a:ln w="0">
            <a:solidFill>
              <a:schemeClr val="tx1"/>
            </a:solidFill>
            <a:round/>
            <a:headEnd/>
            <a:tailEnd/>
          </a:ln>
        </p:spPr>
        <p:txBody>
          <a:bodyPr/>
          <a:lstStyle/>
          <a:p>
            <a:endParaRPr lang="it-IT">
              <a:solidFill>
                <a:prstClr val="black"/>
              </a:solidFill>
            </a:endParaRPr>
          </a:p>
        </p:txBody>
      </p:sp>
      <p:sp>
        <p:nvSpPr>
          <p:cNvPr id="24" name="Line 22"/>
          <p:cNvSpPr>
            <a:spLocks noChangeShapeType="1"/>
          </p:cNvSpPr>
          <p:nvPr/>
        </p:nvSpPr>
        <p:spPr bwMode="auto">
          <a:xfrm>
            <a:off x="3357563" y="1279525"/>
            <a:ext cx="1587" cy="4017963"/>
          </a:xfrm>
          <a:prstGeom prst="line">
            <a:avLst/>
          </a:prstGeom>
          <a:noFill/>
          <a:ln w="0">
            <a:solidFill>
              <a:schemeClr val="tx1"/>
            </a:solidFill>
            <a:round/>
            <a:headEnd/>
            <a:tailEnd/>
          </a:ln>
        </p:spPr>
        <p:txBody>
          <a:bodyPr/>
          <a:lstStyle/>
          <a:p>
            <a:endParaRPr lang="it-IT">
              <a:solidFill>
                <a:prstClr val="black"/>
              </a:solidFill>
            </a:endParaRPr>
          </a:p>
        </p:txBody>
      </p:sp>
      <p:sp>
        <p:nvSpPr>
          <p:cNvPr id="25" name="Line 23"/>
          <p:cNvSpPr>
            <a:spLocks noChangeShapeType="1"/>
          </p:cNvSpPr>
          <p:nvPr/>
        </p:nvSpPr>
        <p:spPr bwMode="auto">
          <a:xfrm>
            <a:off x="3716338" y="1279525"/>
            <a:ext cx="0" cy="4017963"/>
          </a:xfrm>
          <a:prstGeom prst="line">
            <a:avLst/>
          </a:prstGeom>
          <a:noFill/>
          <a:ln w="0">
            <a:solidFill>
              <a:schemeClr val="tx1"/>
            </a:solidFill>
            <a:round/>
            <a:headEnd/>
            <a:tailEnd/>
          </a:ln>
        </p:spPr>
        <p:txBody>
          <a:bodyPr/>
          <a:lstStyle/>
          <a:p>
            <a:endParaRPr lang="it-IT">
              <a:solidFill>
                <a:prstClr val="black"/>
              </a:solidFill>
            </a:endParaRPr>
          </a:p>
        </p:txBody>
      </p:sp>
      <p:sp>
        <p:nvSpPr>
          <p:cNvPr id="26" name="Line 24"/>
          <p:cNvSpPr>
            <a:spLocks noChangeShapeType="1"/>
          </p:cNvSpPr>
          <p:nvPr/>
        </p:nvSpPr>
        <p:spPr bwMode="auto">
          <a:xfrm>
            <a:off x="4075113" y="1279525"/>
            <a:ext cx="0" cy="4017963"/>
          </a:xfrm>
          <a:prstGeom prst="line">
            <a:avLst/>
          </a:prstGeom>
          <a:noFill/>
          <a:ln w="0">
            <a:solidFill>
              <a:schemeClr val="tx1"/>
            </a:solidFill>
            <a:round/>
            <a:headEnd/>
            <a:tailEnd/>
          </a:ln>
        </p:spPr>
        <p:txBody>
          <a:bodyPr/>
          <a:lstStyle/>
          <a:p>
            <a:endParaRPr lang="it-IT">
              <a:solidFill>
                <a:prstClr val="black"/>
              </a:solidFill>
            </a:endParaRPr>
          </a:p>
        </p:txBody>
      </p:sp>
      <p:sp>
        <p:nvSpPr>
          <p:cNvPr id="27" name="Line 25"/>
          <p:cNvSpPr>
            <a:spLocks noChangeShapeType="1"/>
          </p:cNvSpPr>
          <p:nvPr/>
        </p:nvSpPr>
        <p:spPr bwMode="auto">
          <a:xfrm>
            <a:off x="4432300" y="1279525"/>
            <a:ext cx="1588" cy="4017963"/>
          </a:xfrm>
          <a:prstGeom prst="line">
            <a:avLst/>
          </a:prstGeom>
          <a:noFill/>
          <a:ln w="0">
            <a:solidFill>
              <a:schemeClr val="tx1"/>
            </a:solidFill>
            <a:round/>
            <a:headEnd/>
            <a:tailEnd/>
          </a:ln>
        </p:spPr>
        <p:txBody>
          <a:bodyPr/>
          <a:lstStyle/>
          <a:p>
            <a:endParaRPr lang="it-IT">
              <a:solidFill>
                <a:prstClr val="black"/>
              </a:solidFill>
            </a:endParaRPr>
          </a:p>
        </p:txBody>
      </p:sp>
      <p:sp>
        <p:nvSpPr>
          <p:cNvPr id="28" name="Line 26"/>
          <p:cNvSpPr>
            <a:spLocks noChangeShapeType="1"/>
          </p:cNvSpPr>
          <p:nvPr/>
        </p:nvSpPr>
        <p:spPr bwMode="auto">
          <a:xfrm>
            <a:off x="4779963" y="1279525"/>
            <a:ext cx="1587" cy="4017963"/>
          </a:xfrm>
          <a:prstGeom prst="line">
            <a:avLst/>
          </a:prstGeom>
          <a:noFill/>
          <a:ln w="0">
            <a:solidFill>
              <a:schemeClr val="tx1"/>
            </a:solidFill>
            <a:round/>
            <a:headEnd/>
            <a:tailEnd/>
          </a:ln>
        </p:spPr>
        <p:txBody>
          <a:bodyPr/>
          <a:lstStyle/>
          <a:p>
            <a:endParaRPr lang="it-IT">
              <a:solidFill>
                <a:prstClr val="black"/>
              </a:solidFill>
            </a:endParaRPr>
          </a:p>
        </p:txBody>
      </p:sp>
      <p:sp>
        <p:nvSpPr>
          <p:cNvPr id="29" name="Line 27"/>
          <p:cNvSpPr>
            <a:spLocks noChangeShapeType="1"/>
          </p:cNvSpPr>
          <p:nvPr/>
        </p:nvSpPr>
        <p:spPr bwMode="auto">
          <a:xfrm>
            <a:off x="5137150" y="1279525"/>
            <a:ext cx="1588" cy="4017963"/>
          </a:xfrm>
          <a:prstGeom prst="line">
            <a:avLst/>
          </a:prstGeom>
          <a:noFill/>
          <a:ln w="0">
            <a:solidFill>
              <a:schemeClr val="tx1"/>
            </a:solidFill>
            <a:round/>
            <a:headEnd/>
            <a:tailEnd/>
          </a:ln>
        </p:spPr>
        <p:txBody>
          <a:bodyPr/>
          <a:lstStyle/>
          <a:p>
            <a:endParaRPr lang="it-IT">
              <a:solidFill>
                <a:prstClr val="black"/>
              </a:solidFill>
            </a:endParaRPr>
          </a:p>
        </p:txBody>
      </p:sp>
      <p:sp>
        <p:nvSpPr>
          <p:cNvPr id="30" name="Rectangle 28"/>
          <p:cNvSpPr>
            <a:spLocks noChangeArrowheads="1"/>
          </p:cNvSpPr>
          <p:nvPr/>
        </p:nvSpPr>
        <p:spPr bwMode="auto">
          <a:xfrm>
            <a:off x="869950" y="1279525"/>
            <a:ext cx="4267200" cy="4017963"/>
          </a:xfrm>
          <a:prstGeom prst="rect">
            <a:avLst/>
          </a:prstGeom>
          <a:noFill/>
          <a:ln w="15875">
            <a:solidFill>
              <a:schemeClr val="tx1"/>
            </a:solidFill>
            <a:miter lim="800000"/>
            <a:headEnd/>
            <a:tailEnd/>
          </a:ln>
        </p:spPr>
        <p:txBody>
          <a:bodyPr/>
          <a:lstStyle/>
          <a:p>
            <a:endParaRPr lang="it-IT">
              <a:solidFill>
                <a:prstClr val="black"/>
              </a:solidFill>
            </a:endParaRPr>
          </a:p>
        </p:txBody>
      </p:sp>
      <p:sp>
        <p:nvSpPr>
          <p:cNvPr id="31" name="Line 29"/>
          <p:cNvSpPr>
            <a:spLocks noChangeShapeType="1"/>
          </p:cNvSpPr>
          <p:nvPr/>
        </p:nvSpPr>
        <p:spPr bwMode="auto">
          <a:xfrm>
            <a:off x="869950" y="1279525"/>
            <a:ext cx="1588" cy="4017963"/>
          </a:xfrm>
          <a:prstGeom prst="line">
            <a:avLst/>
          </a:prstGeom>
          <a:noFill/>
          <a:ln w="0">
            <a:solidFill>
              <a:schemeClr val="tx1"/>
            </a:solidFill>
            <a:round/>
            <a:headEnd/>
            <a:tailEnd/>
          </a:ln>
        </p:spPr>
        <p:txBody>
          <a:bodyPr/>
          <a:lstStyle/>
          <a:p>
            <a:endParaRPr lang="it-IT">
              <a:solidFill>
                <a:prstClr val="black"/>
              </a:solidFill>
            </a:endParaRPr>
          </a:p>
        </p:txBody>
      </p:sp>
      <p:sp>
        <p:nvSpPr>
          <p:cNvPr id="32" name="Line 30"/>
          <p:cNvSpPr>
            <a:spLocks noChangeShapeType="1"/>
          </p:cNvSpPr>
          <p:nvPr/>
        </p:nvSpPr>
        <p:spPr bwMode="auto">
          <a:xfrm>
            <a:off x="809625" y="5297488"/>
            <a:ext cx="60325" cy="1587"/>
          </a:xfrm>
          <a:prstGeom prst="line">
            <a:avLst/>
          </a:prstGeom>
          <a:noFill/>
          <a:ln w="0">
            <a:solidFill>
              <a:schemeClr val="tx1"/>
            </a:solidFill>
            <a:round/>
            <a:headEnd/>
            <a:tailEnd/>
          </a:ln>
        </p:spPr>
        <p:txBody>
          <a:bodyPr/>
          <a:lstStyle/>
          <a:p>
            <a:endParaRPr lang="it-IT">
              <a:solidFill>
                <a:prstClr val="black"/>
              </a:solidFill>
            </a:endParaRPr>
          </a:p>
        </p:txBody>
      </p:sp>
      <p:sp>
        <p:nvSpPr>
          <p:cNvPr id="33" name="Line 31"/>
          <p:cNvSpPr>
            <a:spLocks noChangeShapeType="1"/>
          </p:cNvSpPr>
          <p:nvPr/>
        </p:nvSpPr>
        <p:spPr bwMode="auto">
          <a:xfrm>
            <a:off x="809625" y="4968875"/>
            <a:ext cx="60325" cy="1588"/>
          </a:xfrm>
          <a:prstGeom prst="line">
            <a:avLst/>
          </a:prstGeom>
          <a:noFill/>
          <a:ln w="0">
            <a:solidFill>
              <a:schemeClr val="tx1"/>
            </a:solidFill>
            <a:round/>
            <a:headEnd/>
            <a:tailEnd/>
          </a:ln>
        </p:spPr>
        <p:txBody>
          <a:bodyPr/>
          <a:lstStyle/>
          <a:p>
            <a:endParaRPr lang="it-IT">
              <a:solidFill>
                <a:prstClr val="black"/>
              </a:solidFill>
            </a:endParaRPr>
          </a:p>
        </p:txBody>
      </p:sp>
      <p:sp>
        <p:nvSpPr>
          <p:cNvPr id="34" name="Line 32"/>
          <p:cNvSpPr>
            <a:spLocks noChangeShapeType="1"/>
          </p:cNvSpPr>
          <p:nvPr/>
        </p:nvSpPr>
        <p:spPr bwMode="auto">
          <a:xfrm>
            <a:off x="809625" y="4637088"/>
            <a:ext cx="60325" cy="1587"/>
          </a:xfrm>
          <a:prstGeom prst="line">
            <a:avLst/>
          </a:prstGeom>
          <a:noFill/>
          <a:ln w="0">
            <a:solidFill>
              <a:schemeClr val="tx1"/>
            </a:solidFill>
            <a:round/>
            <a:headEnd/>
            <a:tailEnd/>
          </a:ln>
        </p:spPr>
        <p:txBody>
          <a:bodyPr/>
          <a:lstStyle/>
          <a:p>
            <a:endParaRPr lang="it-IT">
              <a:solidFill>
                <a:prstClr val="black"/>
              </a:solidFill>
            </a:endParaRPr>
          </a:p>
        </p:txBody>
      </p:sp>
      <p:sp>
        <p:nvSpPr>
          <p:cNvPr id="35" name="Line 33"/>
          <p:cNvSpPr>
            <a:spLocks noChangeShapeType="1"/>
          </p:cNvSpPr>
          <p:nvPr/>
        </p:nvSpPr>
        <p:spPr bwMode="auto">
          <a:xfrm>
            <a:off x="809625" y="4289425"/>
            <a:ext cx="60325" cy="1588"/>
          </a:xfrm>
          <a:prstGeom prst="line">
            <a:avLst/>
          </a:prstGeom>
          <a:noFill/>
          <a:ln w="0">
            <a:solidFill>
              <a:schemeClr val="tx1"/>
            </a:solidFill>
            <a:round/>
            <a:headEnd/>
            <a:tailEnd/>
          </a:ln>
        </p:spPr>
        <p:txBody>
          <a:bodyPr/>
          <a:lstStyle/>
          <a:p>
            <a:endParaRPr lang="it-IT">
              <a:solidFill>
                <a:prstClr val="black"/>
              </a:solidFill>
            </a:endParaRPr>
          </a:p>
        </p:txBody>
      </p:sp>
      <p:sp>
        <p:nvSpPr>
          <p:cNvPr id="36" name="Line 34"/>
          <p:cNvSpPr>
            <a:spLocks noChangeShapeType="1"/>
          </p:cNvSpPr>
          <p:nvPr/>
        </p:nvSpPr>
        <p:spPr bwMode="auto">
          <a:xfrm>
            <a:off x="809625" y="3957638"/>
            <a:ext cx="60325" cy="1587"/>
          </a:xfrm>
          <a:prstGeom prst="line">
            <a:avLst/>
          </a:prstGeom>
          <a:noFill/>
          <a:ln w="0">
            <a:solidFill>
              <a:schemeClr val="tx1"/>
            </a:solidFill>
            <a:round/>
            <a:headEnd/>
            <a:tailEnd/>
          </a:ln>
        </p:spPr>
        <p:txBody>
          <a:bodyPr/>
          <a:lstStyle/>
          <a:p>
            <a:endParaRPr lang="it-IT">
              <a:solidFill>
                <a:prstClr val="black"/>
              </a:solidFill>
            </a:endParaRPr>
          </a:p>
        </p:txBody>
      </p:sp>
      <p:sp>
        <p:nvSpPr>
          <p:cNvPr id="37" name="Line 35"/>
          <p:cNvSpPr>
            <a:spLocks noChangeShapeType="1"/>
          </p:cNvSpPr>
          <p:nvPr/>
        </p:nvSpPr>
        <p:spPr bwMode="auto">
          <a:xfrm>
            <a:off x="809625" y="3629025"/>
            <a:ext cx="60325" cy="1588"/>
          </a:xfrm>
          <a:prstGeom prst="line">
            <a:avLst/>
          </a:prstGeom>
          <a:noFill/>
          <a:ln w="0">
            <a:solidFill>
              <a:schemeClr val="tx1"/>
            </a:solidFill>
            <a:round/>
            <a:headEnd/>
            <a:tailEnd/>
          </a:ln>
        </p:spPr>
        <p:txBody>
          <a:bodyPr/>
          <a:lstStyle/>
          <a:p>
            <a:endParaRPr lang="it-IT">
              <a:solidFill>
                <a:prstClr val="black"/>
              </a:solidFill>
            </a:endParaRPr>
          </a:p>
        </p:txBody>
      </p:sp>
      <p:sp>
        <p:nvSpPr>
          <p:cNvPr id="38" name="Line 36"/>
          <p:cNvSpPr>
            <a:spLocks noChangeShapeType="1"/>
          </p:cNvSpPr>
          <p:nvPr/>
        </p:nvSpPr>
        <p:spPr bwMode="auto">
          <a:xfrm>
            <a:off x="809625" y="3297238"/>
            <a:ext cx="60325" cy="1587"/>
          </a:xfrm>
          <a:prstGeom prst="line">
            <a:avLst/>
          </a:prstGeom>
          <a:noFill/>
          <a:ln w="0">
            <a:solidFill>
              <a:schemeClr val="tx1"/>
            </a:solidFill>
            <a:round/>
            <a:headEnd/>
            <a:tailEnd/>
          </a:ln>
        </p:spPr>
        <p:txBody>
          <a:bodyPr/>
          <a:lstStyle/>
          <a:p>
            <a:endParaRPr lang="it-IT">
              <a:solidFill>
                <a:prstClr val="black"/>
              </a:solidFill>
            </a:endParaRPr>
          </a:p>
        </p:txBody>
      </p:sp>
      <p:sp>
        <p:nvSpPr>
          <p:cNvPr id="39" name="Line 37"/>
          <p:cNvSpPr>
            <a:spLocks noChangeShapeType="1"/>
          </p:cNvSpPr>
          <p:nvPr/>
        </p:nvSpPr>
        <p:spPr bwMode="auto">
          <a:xfrm>
            <a:off x="809625" y="2951163"/>
            <a:ext cx="60325" cy="0"/>
          </a:xfrm>
          <a:prstGeom prst="line">
            <a:avLst/>
          </a:prstGeom>
          <a:noFill/>
          <a:ln w="0">
            <a:solidFill>
              <a:schemeClr val="tx1"/>
            </a:solidFill>
            <a:round/>
            <a:headEnd/>
            <a:tailEnd/>
          </a:ln>
        </p:spPr>
        <p:txBody>
          <a:bodyPr/>
          <a:lstStyle/>
          <a:p>
            <a:endParaRPr lang="it-IT">
              <a:solidFill>
                <a:prstClr val="black"/>
              </a:solidFill>
            </a:endParaRPr>
          </a:p>
        </p:txBody>
      </p:sp>
      <p:sp>
        <p:nvSpPr>
          <p:cNvPr id="40" name="Line 38"/>
          <p:cNvSpPr>
            <a:spLocks noChangeShapeType="1"/>
          </p:cNvSpPr>
          <p:nvPr/>
        </p:nvSpPr>
        <p:spPr bwMode="auto">
          <a:xfrm>
            <a:off x="809625" y="2617788"/>
            <a:ext cx="60325" cy="1587"/>
          </a:xfrm>
          <a:prstGeom prst="line">
            <a:avLst/>
          </a:prstGeom>
          <a:noFill/>
          <a:ln w="0">
            <a:solidFill>
              <a:schemeClr val="tx1"/>
            </a:solidFill>
            <a:round/>
            <a:headEnd/>
            <a:tailEnd/>
          </a:ln>
        </p:spPr>
        <p:txBody>
          <a:bodyPr/>
          <a:lstStyle/>
          <a:p>
            <a:endParaRPr lang="it-IT">
              <a:solidFill>
                <a:prstClr val="black"/>
              </a:solidFill>
            </a:endParaRPr>
          </a:p>
        </p:txBody>
      </p:sp>
      <p:sp>
        <p:nvSpPr>
          <p:cNvPr id="41" name="Line 39"/>
          <p:cNvSpPr>
            <a:spLocks noChangeShapeType="1"/>
          </p:cNvSpPr>
          <p:nvPr/>
        </p:nvSpPr>
        <p:spPr bwMode="auto">
          <a:xfrm>
            <a:off x="809625" y="2287588"/>
            <a:ext cx="60325" cy="3175"/>
          </a:xfrm>
          <a:prstGeom prst="line">
            <a:avLst/>
          </a:prstGeom>
          <a:noFill/>
          <a:ln w="0">
            <a:solidFill>
              <a:schemeClr val="tx1"/>
            </a:solidFill>
            <a:round/>
            <a:headEnd/>
            <a:tailEnd/>
          </a:ln>
        </p:spPr>
        <p:txBody>
          <a:bodyPr/>
          <a:lstStyle/>
          <a:p>
            <a:endParaRPr lang="it-IT">
              <a:solidFill>
                <a:prstClr val="black"/>
              </a:solidFill>
            </a:endParaRPr>
          </a:p>
        </p:txBody>
      </p:sp>
      <p:sp>
        <p:nvSpPr>
          <p:cNvPr id="42" name="Line 40"/>
          <p:cNvSpPr>
            <a:spLocks noChangeShapeType="1"/>
          </p:cNvSpPr>
          <p:nvPr/>
        </p:nvSpPr>
        <p:spPr bwMode="auto">
          <a:xfrm>
            <a:off x="809625" y="1958975"/>
            <a:ext cx="60325" cy="1588"/>
          </a:xfrm>
          <a:prstGeom prst="line">
            <a:avLst/>
          </a:prstGeom>
          <a:noFill/>
          <a:ln w="0">
            <a:solidFill>
              <a:schemeClr val="tx1"/>
            </a:solidFill>
            <a:round/>
            <a:headEnd/>
            <a:tailEnd/>
          </a:ln>
        </p:spPr>
        <p:txBody>
          <a:bodyPr/>
          <a:lstStyle/>
          <a:p>
            <a:endParaRPr lang="it-IT">
              <a:solidFill>
                <a:prstClr val="black"/>
              </a:solidFill>
            </a:endParaRPr>
          </a:p>
        </p:txBody>
      </p:sp>
      <p:sp>
        <p:nvSpPr>
          <p:cNvPr id="43" name="Line 41"/>
          <p:cNvSpPr>
            <a:spLocks noChangeShapeType="1"/>
          </p:cNvSpPr>
          <p:nvPr/>
        </p:nvSpPr>
        <p:spPr bwMode="auto">
          <a:xfrm>
            <a:off x="809625" y="1611313"/>
            <a:ext cx="60325" cy="1587"/>
          </a:xfrm>
          <a:prstGeom prst="line">
            <a:avLst/>
          </a:prstGeom>
          <a:noFill/>
          <a:ln w="0">
            <a:solidFill>
              <a:schemeClr val="tx1"/>
            </a:solidFill>
            <a:round/>
            <a:headEnd/>
            <a:tailEnd/>
          </a:ln>
        </p:spPr>
        <p:txBody>
          <a:bodyPr/>
          <a:lstStyle/>
          <a:p>
            <a:endParaRPr lang="it-IT">
              <a:solidFill>
                <a:prstClr val="black"/>
              </a:solidFill>
            </a:endParaRPr>
          </a:p>
        </p:txBody>
      </p:sp>
      <p:sp>
        <p:nvSpPr>
          <p:cNvPr id="44" name="Line 42"/>
          <p:cNvSpPr>
            <a:spLocks noChangeShapeType="1"/>
          </p:cNvSpPr>
          <p:nvPr/>
        </p:nvSpPr>
        <p:spPr bwMode="auto">
          <a:xfrm>
            <a:off x="809625" y="1279525"/>
            <a:ext cx="60325" cy="1588"/>
          </a:xfrm>
          <a:prstGeom prst="line">
            <a:avLst/>
          </a:prstGeom>
          <a:noFill/>
          <a:ln w="0">
            <a:solidFill>
              <a:schemeClr val="tx1"/>
            </a:solidFill>
            <a:round/>
            <a:headEnd/>
            <a:tailEnd/>
          </a:ln>
        </p:spPr>
        <p:txBody>
          <a:bodyPr/>
          <a:lstStyle/>
          <a:p>
            <a:endParaRPr lang="it-IT">
              <a:solidFill>
                <a:prstClr val="black"/>
              </a:solidFill>
            </a:endParaRPr>
          </a:p>
        </p:txBody>
      </p:sp>
      <p:sp>
        <p:nvSpPr>
          <p:cNvPr id="45" name="Line 43"/>
          <p:cNvSpPr>
            <a:spLocks noChangeShapeType="1"/>
          </p:cNvSpPr>
          <p:nvPr/>
        </p:nvSpPr>
        <p:spPr bwMode="auto">
          <a:xfrm>
            <a:off x="869950" y="5297488"/>
            <a:ext cx="4267200" cy="1587"/>
          </a:xfrm>
          <a:prstGeom prst="line">
            <a:avLst/>
          </a:prstGeom>
          <a:noFill/>
          <a:ln w="0">
            <a:solidFill>
              <a:schemeClr val="tx1"/>
            </a:solidFill>
            <a:round/>
            <a:headEnd/>
            <a:tailEnd/>
          </a:ln>
        </p:spPr>
        <p:txBody>
          <a:bodyPr/>
          <a:lstStyle/>
          <a:p>
            <a:endParaRPr lang="it-IT">
              <a:solidFill>
                <a:prstClr val="black"/>
              </a:solidFill>
            </a:endParaRPr>
          </a:p>
        </p:txBody>
      </p:sp>
      <p:sp>
        <p:nvSpPr>
          <p:cNvPr id="46" name="Line 44"/>
          <p:cNvSpPr>
            <a:spLocks noChangeShapeType="1"/>
          </p:cNvSpPr>
          <p:nvPr/>
        </p:nvSpPr>
        <p:spPr bwMode="auto">
          <a:xfrm flipV="1">
            <a:off x="869950" y="5297488"/>
            <a:ext cx="1588" cy="85725"/>
          </a:xfrm>
          <a:prstGeom prst="line">
            <a:avLst/>
          </a:prstGeom>
          <a:noFill/>
          <a:ln w="0">
            <a:solidFill>
              <a:schemeClr val="tx1"/>
            </a:solidFill>
            <a:round/>
            <a:headEnd/>
            <a:tailEnd/>
          </a:ln>
        </p:spPr>
        <p:txBody>
          <a:bodyPr/>
          <a:lstStyle/>
          <a:p>
            <a:endParaRPr lang="it-IT">
              <a:solidFill>
                <a:prstClr val="black"/>
              </a:solidFill>
            </a:endParaRPr>
          </a:p>
        </p:txBody>
      </p:sp>
      <p:sp>
        <p:nvSpPr>
          <p:cNvPr id="47" name="Line 45"/>
          <p:cNvSpPr>
            <a:spLocks noChangeShapeType="1"/>
          </p:cNvSpPr>
          <p:nvPr/>
        </p:nvSpPr>
        <p:spPr bwMode="auto">
          <a:xfrm flipV="1">
            <a:off x="1230313" y="5297488"/>
            <a:ext cx="1587" cy="85725"/>
          </a:xfrm>
          <a:prstGeom prst="line">
            <a:avLst/>
          </a:prstGeom>
          <a:noFill/>
          <a:ln w="0">
            <a:solidFill>
              <a:schemeClr val="tx1"/>
            </a:solidFill>
            <a:round/>
            <a:headEnd/>
            <a:tailEnd/>
          </a:ln>
        </p:spPr>
        <p:txBody>
          <a:bodyPr/>
          <a:lstStyle/>
          <a:p>
            <a:endParaRPr lang="it-IT">
              <a:solidFill>
                <a:prstClr val="black"/>
              </a:solidFill>
            </a:endParaRPr>
          </a:p>
        </p:txBody>
      </p:sp>
      <p:sp>
        <p:nvSpPr>
          <p:cNvPr id="48" name="Line 46"/>
          <p:cNvSpPr>
            <a:spLocks noChangeShapeType="1"/>
          </p:cNvSpPr>
          <p:nvPr/>
        </p:nvSpPr>
        <p:spPr bwMode="auto">
          <a:xfrm flipV="1">
            <a:off x="1587500" y="5297488"/>
            <a:ext cx="1588" cy="85725"/>
          </a:xfrm>
          <a:prstGeom prst="line">
            <a:avLst/>
          </a:prstGeom>
          <a:noFill/>
          <a:ln w="0">
            <a:solidFill>
              <a:schemeClr val="tx1"/>
            </a:solidFill>
            <a:round/>
            <a:headEnd/>
            <a:tailEnd/>
          </a:ln>
        </p:spPr>
        <p:txBody>
          <a:bodyPr/>
          <a:lstStyle/>
          <a:p>
            <a:endParaRPr lang="it-IT">
              <a:solidFill>
                <a:prstClr val="black"/>
              </a:solidFill>
            </a:endParaRPr>
          </a:p>
        </p:txBody>
      </p:sp>
      <p:sp>
        <p:nvSpPr>
          <p:cNvPr id="49" name="Line 47"/>
          <p:cNvSpPr>
            <a:spLocks noChangeShapeType="1"/>
          </p:cNvSpPr>
          <p:nvPr/>
        </p:nvSpPr>
        <p:spPr bwMode="auto">
          <a:xfrm flipV="1">
            <a:off x="1935163" y="5297488"/>
            <a:ext cx="1587" cy="85725"/>
          </a:xfrm>
          <a:prstGeom prst="line">
            <a:avLst/>
          </a:prstGeom>
          <a:noFill/>
          <a:ln w="0">
            <a:solidFill>
              <a:schemeClr val="tx1"/>
            </a:solidFill>
            <a:round/>
            <a:headEnd/>
            <a:tailEnd/>
          </a:ln>
        </p:spPr>
        <p:txBody>
          <a:bodyPr/>
          <a:lstStyle/>
          <a:p>
            <a:endParaRPr lang="it-IT">
              <a:solidFill>
                <a:prstClr val="black"/>
              </a:solidFill>
            </a:endParaRPr>
          </a:p>
        </p:txBody>
      </p:sp>
      <p:sp>
        <p:nvSpPr>
          <p:cNvPr id="50" name="Line 48"/>
          <p:cNvSpPr>
            <a:spLocks noChangeShapeType="1"/>
          </p:cNvSpPr>
          <p:nvPr/>
        </p:nvSpPr>
        <p:spPr bwMode="auto">
          <a:xfrm flipV="1">
            <a:off x="2293938" y="5297488"/>
            <a:ext cx="0" cy="85725"/>
          </a:xfrm>
          <a:prstGeom prst="line">
            <a:avLst/>
          </a:prstGeom>
          <a:noFill/>
          <a:ln w="0">
            <a:solidFill>
              <a:schemeClr val="tx1"/>
            </a:solidFill>
            <a:round/>
            <a:headEnd/>
            <a:tailEnd/>
          </a:ln>
        </p:spPr>
        <p:txBody>
          <a:bodyPr/>
          <a:lstStyle/>
          <a:p>
            <a:endParaRPr lang="it-IT">
              <a:solidFill>
                <a:prstClr val="black"/>
              </a:solidFill>
            </a:endParaRPr>
          </a:p>
        </p:txBody>
      </p:sp>
      <p:sp>
        <p:nvSpPr>
          <p:cNvPr id="51" name="Line 49"/>
          <p:cNvSpPr>
            <a:spLocks noChangeShapeType="1"/>
          </p:cNvSpPr>
          <p:nvPr/>
        </p:nvSpPr>
        <p:spPr bwMode="auto">
          <a:xfrm flipV="1">
            <a:off x="2652713" y="5297488"/>
            <a:ext cx="1587" cy="85725"/>
          </a:xfrm>
          <a:prstGeom prst="line">
            <a:avLst/>
          </a:prstGeom>
          <a:noFill/>
          <a:ln w="0">
            <a:solidFill>
              <a:schemeClr val="tx1"/>
            </a:solidFill>
            <a:round/>
            <a:headEnd/>
            <a:tailEnd/>
          </a:ln>
        </p:spPr>
        <p:txBody>
          <a:bodyPr/>
          <a:lstStyle/>
          <a:p>
            <a:endParaRPr lang="it-IT">
              <a:solidFill>
                <a:prstClr val="black"/>
              </a:solidFill>
            </a:endParaRPr>
          </a:p>
        </p:txBody>
      </p:sp>
      <p:sp>
        <p:nvSpPr>
          <p:cNvPr id="52" name="Line 50"/>
          <p:cNvSpPr>
            <a:spLocks noChangeShapeType="1"/>
          </p:cNvSpPr>
          <p:nvPr/>
        </p:nvSpPr>
        <p:spPr bwMode="auto">
          <a:xfrm flipV="1">
            <a:off x="3011488" y="5297488"/>
            <a:ext cx="1587" cy="85725"/>
          </a:xfrm>
          <a:prstGeom prst="line">
            <a:avLst/>
          </a:prstGeom>
          <a:noFill/>
          <a:ln w="0">
            <a:solidFill>
              <a:schemeClr val="tx1"/>
            </a:solidFill>
            <a:round/>
            <a:headEnd/>
            <a:tailEnd/>
          </a:ln>
        </p:spPr>
        <p:txBody>
          <a:bodyPr/>
          <a:lstStyle/>
          <a:p>
            <a:endParaRPr lang="it-IT">
              <a:solidFill>
                <a:prstClr val="black"/>
              </a:solidFill>
            </a:endParaRPr>
          </a:p>
        </p:txBody>
      </p:sp>
      <p:sp>
        <p:nvSpPr>
          <p:cNvPr id="53" name="Line 51"/>
          <p:cNvSpPr>
            <a:spLocks noChangeShapeType="1"/>
          </p:cNvSpPr>
          <p:nvPr/>
        </p:nvSpPr>
        <p:spPr bwMode="auto">
          <a:xfrm flipV="1">
            <a:off x="3357563" y="5297488"/>
            <a:ext cx="1587" cy="85725"/>
          </a:xfrm>
          <a:prstGeom prst="line">
            <a:avLst/>
          </a:prstGeom>
          <a:noFill/>
          <a:ln w="0">
            <a:solidFill>
              <a:schemeClr val="tx1"/>
            </a:solidFill>
            <a:round/>
            <a:headEnd/>
            <a:tailEnd/>
          </a:ln>
        </p:spPr>
        <p:txBody>
          <a:bodyPr/>
          <a:lstStyle/>
          <a:p>
            <a:endParaRPr lang="it-IT">
              <a:solidFill>
                <a:prstClr val="black"/>
              </a:solidFill>
            </a:endParaRPr>
          </a:p>
        </p:txBody>
      </p:sp>
      <p:sp>
        <p:nvSpPr>
          <p:cNvPr id="54" name="Line 52"/>
          <p:cNvSpPr>
            <a:spLocks noChangeShapeType="1"/>
          </p:cNvSpPr>
          <p:nvPr/>
        </p:nvSpPr>
        <p:spPr bwMode="auto">
          <a:xfrm flipV="1">
            <a:off x="3716338" y="5297488"/>
            <a:ext cx="0" cy="85725"/>
          </a:xfrm>
          <a:prstGeom prst="line">
            <a:avLst/>
          </a:prstGeom>
          <a:noFill/>
          <a:ln w="0">
            <a:solidFill>
              <a:schemeClr val="tx1"/>
            </a:solidFill>
            <a:round/>
            <a:headEnd/>
            <a:tailEnd/>
          </a:ln>
        </p:spPr>
        <p:txBody>
          <a:bodyPr/>
          <a:lstStyle/>
          <a:p>
            <a:endParaRPr lang="it-IT">
              <a:solidFill>
                <a:prstClr val="black"/>
              </a:solidFill>
            </a:endParaRPr>
          </a:p>
        </p:txBody>
      </p:sp>
      <p:sp>
        <p:nvSpPr>
          <p:cNvPr id="55" name="Line 53"/>
          <p:cNvSpPr>
            <a:spLocks noChangeShapeType="1"/>
          </p:cNvSpPr>
          <p:nvPr/>
        </p:nvSpPr>
        <p:spPr bwMode="auto">
          <a:xfrm flipV="1">
            <a:off x="4075113" y="5297488"/>
            <a:ext cx="0" cy="85725"/>
          </a:xfrm>
          <a:prstGeom prst="line">
            <a:avLst/>
          </a:prstGeom>
          <a:noFill/>
          <a:ln w="0">
            <a:solidFill>
              <a:schemeClr val="tx1"/>
            </a:solidFill>
            <a:round/>
            <a:headEnd/>
            <a:tailEnd/>
          </a:ln>
        </p:spPr>
        <p:txBody>
          <a:bodyPr/>
          <a:lstStyle/>
          <a:p>
            <a:endParaRPr lang="it-IT">
              <a:solidFill>
                <a:prstClr val="black"/>
              </a:solidFill>
            </a:endParaRPr>
          </a:p>
        </p:txBody>
      </p:sp>
      <p:sp>
        <p:nvSpPr>
          <p:cNvPr id="56" name="Line 54"/>
          <p:cNvSpPr>
            <a:spLocks noChangeShapeType="1"/>
          </p:cNvSpPr>
          <p:nvPr/>
        </p:nvSpPr>
        <p:spPr bwMode="auto">
          <a:xfrm flipV="1">
            <a:off x="4432300" y="5297488"/>
            <a:ext cx="1588" cy="85725"/>
          </a:xfrm>
          <a:prstGeom prst="line">
            <a:avLst/>
          </a:prstGeom>
          <a:noFill/>
          <a:ln w="0">
            <a:solidFill>
              <a:schemeClr val="tx1"/>
            </a:solidFill>
            <a:round/>
            <a:headEnd/>
            <a:tailEnd/>
          </a:ln>
        </p:spPr>
        <p:txBody>
          <a:bodyPr/>
          <a:lstStyle/>
          <a:p>
            <a:endParaRPr lang="it-IT">
              <a:solidFill>
                <a:prstClr val="black"/>
              </a:solidFill>
            </a:endParaRPr>
          </a:p>
        </p:txBody>
      </p:sp>
      <p:sp>
        <p:nvSpPr>
          <p:cNvPr id="57" name="Line 55"/>
          <p:cNvSpPr>
            <a:spLocks noChangeShapeType="1"/>
          </p:cNvSpPr>
          <p:nvPr/>
        </p:nvSpPr>
        <p:spPr bwMode="auto">
          <a:xfrm flipV="1">
            <a:off x="4779963" y="5297488"/>
            <a:ext cx="1587" cy="85725"/>
          </a:xfrm>
          <a:prstGeom prst="line">
            <a:avLst/>
          </a:prstGeom>
          <a:noFill/>
          <a:ln w="0">
            <a:solidFill>
              <a:schemeClr val="tx1"/>
            </a:solidFill>
            <a:round/>
            <a:headEnd/>
            <a:tailEnd/>
          </a:ln>
        </p:spPr>
        <p:txBody>
          <a:bodyPr/>
          <a:lstStyle/>
          <a:p>
            <a:endParaRPr lang="it-IT">
              <a:solidFill>
                <a:prstClr val="black"/>
              </a:solidFill>
            </a:endParaRPr>
          </a:p>
        </p:txBody>
      </p:sp>
      <p:sp>
        <p:nvSpPr>
          <p:cNvPr id="58" name="Line 56"/>
          <p:cNvSpPr>
            <a:spLocks noChangeShapeType="1"/>
          </p:cNvSpPr>
          <p:nvPr/>
        </p:nvSpPr>
        <p:spPr bwMode="auto">
          <a:xfrm flipV="1">
            <a:off x="5137150" y="5297488"/>
            <a:ext cx="1588" cy="85725"/>
          </a:xfrm>
          <a:prstGeom prst="line">
            <a:avLst/>
          </a:prstGeom>
          <a:noFill/>
          <a:ln w="0">
            <a:solidFill>
              <a:schemeClr val="tx1"/>
            </a:solidFill>
            <a:round/>
            <a:headEnd/>
            <a:tailEnd/>
          </a:ln>
        </p:spPr>
        <p:txBody>
          <a:bodyPr/>
          <a:lstStyle/>
          <a:p>
            <a:endParaRPr lang="it-IT">
              <a:solidFill>
                <a:prstClr val="black"/>
              </a:solidFill>
            </a:endParaRPr>
          </a:p>
        </p:txBody>
      </p:sp>
      <p:sp>
        <p:nvSpPr>
          <p:cNvPr id="59" name="Rectangle 57"/>
          <p:cNvSpPr>
            <a:spLocks noChangeArrowheads="1"/>
          </p:cNvSpPr>
          <p:nvPr/>
        </p:nvSpPr>
        <p:spPr bwMode="auto">
          <a:xfrm>
            <a:off x="657225" y="5140325"/>
            <a:ext cx="127000" cy="274638"/>
          </a:xfrm>
          <a:prstGeom prst="rect">
            <a:avLst/>
          </a:prstGeom>
          <a:noFill/>
          <a:ln w="9525">
            <a:noFill/>
            <a:miter lim="800000"/>
            <a:headEnd/>
            <a:tailEnd/>
          </a:ln>
        </p:spPr>
        <p:txBody>
          <a:bodyPr wrap="none" lIns="0" tIns="0" rIns="0" bIns="0">
            <a:spAutoFit/>
          </a:bodyPr>
          <a:lstStyle/>
          <a:p>
            <a:r>
              <a:rPr lang="it-IT">
                <a:solidFill>
                  <a:prstClr val="black"/>
                </a:solidFill>
              </a:rPr>
              <a:t>0</a:t>
            </a:r>
          </a:p>
        </p:txBody>
      </p:sp>
      <p:sp>
        <p:nvSpPr>
          <p:cNvPr id="60" name="Rectangle 58"/>
          <p:cNvSpPr>
            <a:spLocks noChangeArrowheads="1"/>
          </p:cNvSpPr>
          <p:nvPr/>
        </p:nvSpPr>
        <p:spPr bwMode="auto">
          <a:xfrm>
            <a:off x="544513" y="4479925"/>
            <a:ext cx="254000" cy="274638"/>
          </a:xfrm>
          <a:prstGeom prst="rect">
            <a:avLst/>
          </a:prstGeom>
          <a:noFill/>
          <a:ln w="9525">
            <a:noFill/>
            <a:miter lim="800000"/>
            <a:headEnd/>
            <a:tailEnd/>
          </a:ln>
        </p:spPr>
        <p:txBody>
          <a:bodyPr wrap="none" lIns="0" tIns="0" rIns="0" bIns="0">
            <a:spAutoFit/>
          </a:bodyPr>
          <a:lstStyle/>
          <a:p>
            <a:r>
              <a:rPr lang="it-IT">
                <a:solidFill>
                  <a:prstClr val="black"/>
                </a:solidFill>
              </a:rPr>
              <a:t>20</a:t>
            </a:r>
          </a:p>
        </p:txBody>
      </p:sp>
      <p:sp>
        <p:nvSpPr>
          <p:cNvPr id="61" name="Rectangle 59"/>
          <p:cNvSpPr>
            <a:spLocks noChangeArrowheads="1"/>
          </p:cNvSpPr>
          <p:nvPr/>
        </p:nvSpPr>
        <p:spPr bwMode="auto">
          <a:xfrm>
            <a:off x="544513" y="3802063"/>
            <a:ext cx="254000" cy="274637"/>
          </a:xfrm>
          <a:prstGeom prst="rect">
            <a:avLst/>
          </a:prstGeom>
          <a:noFill/>
          <a:ln w="9525">
            <a:noFill/>
            <a:miter lim="800000"/>
            <a:headEnd/>
            <a:tailEnd/>
          </a:ln>
        </p:spPr>
        <p:txBody>
          <a:bodyPr wrap="none" lIns="0" tIns="0" rIns="0" bIns="0">
            <a:spAutoFit/>
          </a:bodyPr>
          <a:lstStyle/>
          <a:p>
            <a:r>
              <a:rPr lang="it-IT">
                <a:solidFill>
                  <a:prstClr val="black"/>
                </a:solidFill>
              </a:rPr>
              <a:t>40</a:t>
            </a:r>
          </a:p>
        </p:txBody>
      </p:sp>
      <p:sp>
        <p:nvSpPr>
          <p:cNvPr id="62" name="Rectangle 60"/>
          <p:cNvSpPr>
            <a:spLocks noChangeArrowheads="1"/>
          </p:cNvSpPr>
          <p:nvPr/>
        </p:nvSpPr>
        <p:spPr bwMode="auto">
          <a:xfrm>
            <a:off x="544513" y="3140075"/>
            <a:ext cx="254000" cy="274638"/>
          </a:xfrm>
          <a:prstGeom prst="rect">
            <a:avLst/>
          </a:prstGeom>
          <a:noFill/>
          <a:ln w="9525">
            <a:noFill/>
            <a:miter lim="800000"/>
            <a:headEnd/>
            <a:tailEnd/>
          </a:ln>
        </p:spPr>
        <p:txBody>
          <a:bodyPr wrap="none" lIns="0" tIns="0" rIns="0" bIns="0">
            <a:spAutoFit/>
          </a:bodyPr>
          <a:lstStyle/>
          <a:p>
            <a:r>
              <a:rPr lang="it-IT">
                <a:solidFill>
                  <a:prstClr val="black"/>
                </a:solidFill>
              </a:rPr>
              <a:t>60</a:t>
            </a:r>
          </a:p>
        </p:txBody>
      </p:sp>
      <p:sp>
        <p:nvSpPr>
          <p:cNvPr id="63" name="Rectangle 61"/>
          <p:cNvSpPr>
            <a:spLocks noChangeArrowheads="1"/>
          </p:cNvSpPr>
          <p:nvPr/>
        </p:nvSpPr>
        <p:spPr bwMode="auto">
          <a:xfrm>
            <a:off x="544513" y="2462213"/>
            <a:ext cx="254000" cy="274637"/>
          </a:xfrm>
          <a:prstGeom prst="rect">
            <a:avLst/>
          </a:prstGeom>
          <a:noFill/>
          <a:ln w="9525">
            <a:noFill/>
            <a:miter lim="800000"/>
            <a:headEnd/>
            <a:tailEnd/>
          </a:ln>
        </p:spPr>
        <p:txBody>
          <a:bodyPr wrap="none" lIns="0" tIns="0" rIns="0" bIns="0">
            <a:spAutoFit/>
          </a:bodyPr>
          <a:lstStyle/>
          <a:p>
            <a:r>
              <a:rPr lang="it-IT">
                <a:solidFill>
                  <a:prstClr val="black"/>
                </a:solidFill>
              </a:rPr>
              <a:t>80</a:t>
            </a:r>
          </a:p>
        </p:txBody>
      </p:sp>
      <p:sp>
        <p:nvSpPr>
          <p:cNvPr id="64" name="Rectangle 62"/>
          <p:cNvSpPr>
            <a:spLocks noChangeArrowheads="1"/>
          </p:cNvSpPr>
          <p:nvPr/>
        </p:nvSpPr>
        <p:spPr bwMode="auto">
          <a:xfrm>
            <a:off x="433388" y="1800225"/>
            <a:ext cx="381000" cy="274638"/>
          </a:xfrm>
          <a:prstGeom prst="rect">
            <a:avLst/>
          </a:prstGeom>
          <a:noFill/>
          <a:ln w="9525">
            <a:noFill/>
            <a:miter lim="800000"/>
            <a:headEnd/>
            <a:tailEnd/>
          </a:ln>
        </p:spPr>
        <p:txBody>
          <a:bodyPr wrap="none" lIns="0" tIns="0" rIns="0" bIns="0">
            <a:spAutoFit/>
          </a:bodyPr>
          <a:lstStyle/>
          <a:p>
            <a:r>
              <a:rPr lang="it-IT">
                <a:solidFill>
                  <a:prstClr val="black"/>
                </a:solidFill>
              </a:rPr>
              <a:t>100</a:t>
            </a:r>
          </a:p>
        </p:txBody>
      </p:sp>
      <p:sp>
        <p:nvSpPr>
          <p:cNvPr id="65" name="Rectangle 63"/>
          <p:cNvSpPr>
            <a:spLocks noChangeArrowheads="1"/>
          </p:cNvSpPr>
          <p:nvPr/>
        </p:nvSpPr>
        <p:spPr bwMode="auto">
          <a:xfrm>
            <a:off x="433388" y="1122363"/>
            <a:ext cx="381000" cy="274637"/>
          </a:xfrm>
          <a:prstGeom prst="rect">
            <a:avLst/>
          </a:prstGeom>
          <a:noFill/>
          <a:ln w="9525">
            <a:noFill/>
            <a:miter lim="800000"/>
            <a:headEnd/>
            <a:tailEnd/>
          </a:ln>
        </p:spPr>
        <p:txBody>
          <a:bodyPr wrap="none" lIns="0" tIns="0" rIns="0" bIns="0">
            <a:spAutoFit/>
          </a:bodyPr>
          <a:lstStyle/>
          <a:p>
            <a:r>
              <a:rPr lang="it-IT">
                <a:solidFill>
                  <a:prstClr val="black"/>
                </a:solidFill>
              </a:rPr>
              <a:t>120</a:t>
            </a:r>
          </a:p>
        </p:txBody>
      </p:sp>
      <p:sp>
        <p:nvSpPr>
          <p:cNvPr id="66" name="Rectangle 64"/>
          <p:cNvSpPr>
            <a:spLocks noChangeArrowheads="1"/>
          </p:cNvSpPr>
          <p:nvPr/>
        </p:nvSpPr>
        <p:spPr bwMode="auto">
          <a:xfrm>
            <a:off x="820738" y="5437188"/>
            <a:ext cx="127000" cy="274637"/>
          </a:xfrm>
          <a:prstGeom prst="rect">
            <a:avLst/>
          </a:prstGeom>
          <a:noFill/>
          <a:ln w="9525">
            <a:noFill/>
            <a:miter lim="800000"/>
            <a:headEnd/>
            <a:tailEnd/>
          </a:ln>
        </p:spPr>
        <p:txBody>
          <a:bodyPr wrap="none" lIns="0" tIns="0" rIns="0" bIns="0">
            <a:spAutoFit/>
          </a:bodyPr>
          <a:lstStyle/>
          <a:p>
            <a:r>
              <a:rPr lang="it-IT">
                <a:solidFill>
                  <a:prstClr val="black"/>
                </a:solidFill>
              </a:rPr>
              <a:t>0</a:t>
            </a:r>
          </a:p>
        </p:txBody>
      </p:sp>
      <p:sp>
        <p:nvSpPr>
          <p:cNvPr id="67" name="Rectangle 65"/>
          <p:cNvSpPr>
            <a:spLocks noChangeArrowheads="1"/>
          </p:cNvSpPr>
          <p:nvPr/>
        </p:nvSpPr>
        <p:spPr bwMode="auto">
          <a:xfrm>
            <a:off x="1179513" y="5437188"/>
            <a:ext cx="127000" cy="274637"/>
          </a:xfrm>
          <a:prstGeom prst="rect">
            <a:avLst/>
          </a:prstGeom>
          <a:noFill/>
          <a:ln w="9525">
            <a:noFill/>
            <a:miter lim="800000"/>
            <a:headEnd/>
            <a:tailEnd/>
          </a:ln>
        </p:spPr>
        <p:txBody>
          <a:bodyPr wrap="none" lIns="0" tIns="0" rIns="0" bIns="0">
            <a:spAutoFit/>
          </a:bodyPr>
          <a:lstStyle/>
          <a:p>
            <a:r>
              <a:rPr lang="it-IT">
                <a:solidFill>
                  <a:prstClr val="black"/>
                </a:solidFill>
              </a:rPr>
              <a:t>1</a:t>
            </a:r>
          </a:p>
        </p:txBody>
      </p:sp>
      <p:sp>
        <p:nvSpPr>
          <p:cNvPr id="68" name="Rectangle 66"/>
          <p:cNvSpPr>
            <a:spLocks noChangeArrowheads="1"/>
          </p:cNvSpPr>
          <p:nvPr/>
        </p:nvSpPr>
        <p:spPr bwMode="auto">
          <a:xfrm>
            <a:off x="1538288" y="5437188"/>
            <a:ext cx="127000" cy="274637"/>
          </a:xfrm>
          <a:prstGeom prst="rect">
            <a:avLst/>
          </a:prstGeom>
          <a:noFill/>
          <a:ln w="9525">
            <a:noFill/>
            <a:miter lim="800000"/>
            <a:headEnd/>
            <a:tailEnd/>
          </a:ln>
        </p:spPr>
        <p:txBody>
          <a:bodyPr wrap="none" lIns="0" tIns="0" rIns="0" bIns="0">
            <a:spAutoFit/>
          </a:bodyPr>
          <a:lstStyle/>
          <a:p>
            <a:r>
              <a:rPr lang="it-IT">
                <a:solidFill>
                  <a:prstClr val="black"/>
                </a:solidFill>
              </a:rPr>
              <a:t>2</a:t>
            </a:r>
          </a:p>
        </p:txBody>
      </p:sp>
      <p:sp>
        <p:nvSpPr>
          <p:cNvPr id="69" name="Rectangle 67"/>
          <p:cNvSpPr>
            <a:spLocks noChangeArrowheads="1"/>
          </p:cNvSpPr>
          <p:nvPr/>
        </p:nvSpPr>
        <p:spPr bwMode="auto">
          <a:xfrm>
            <a:off x="1884363" y="5437188"/>
            <a:ext cx="127000" cy="274637"/>
          </a:xfrm>
          <a:prstGeom prst="rect">
            <a:avLst/>
          </a:prstGeom>
          <a:noFill/>
          <a:ln w="9525">
            <a:noFill/>
            <a:miter lim="800000"/>
            <a:headEnd/>
            <a:tailEnd/>
          </a:ln>
        </p:spPr>
        <p:txBody>
          <a:bodyPr wrap="none" lIns="0" tIns="0" rIns="0" bIns="0">
            <a:spAutoFit/>
          </a:bodyPr>
          <a:lstStyle/>
          <a:p>
            <a:r>
              <a:rPr lang="it-IT">
                <a:solidFill>
                  <a:prstClr val="black"/>
                </a:solidFill>
              </a:rPr>
              <a:t>3</a:t>
            </a:r>
          </a:p>
        </p:txBody>
      </p:sp>
      <p:sp>
        <p:nvSpPr>
          <p:cNvPr id="70" name="Rectangle 68"/>
          <p:cNvSpPr>
            <a:spLocks noChangeArrowheads="1"/>
          </p:cNvSpPr>
          <p:nvPr/>
        </p:nvSpPr>
        <p:spPr bwMode="auto">
          <a:xfrm>
            <a:off x="2243138" y="5437188"/>
            <a:ext cx="127000" cy="274637"/>
          </a:xfrm>
          <a:prstGeom prst="rect">
            <a:avLst/>
          </a:prstGeom>
          <a:noFill/>
          <a:ln w="9525">
            <a:noFill/>
            <a:miter lim="800000"/>
            <a:headEnd/>
            <a:tailEnd/>
          </a:ln>
        </p:spPr>
        <p:txBody>
          <a:bodyPr wrap="none" lIns="0" tIns="0" rIns="0" bIns="0">
            <a:spAutoFit/>
          </a:bodyPr>
          <a:lstStyle/>
          <a:p>
            <a:r>
              <a:rPr lang="it-IT">
                <a:solidFill>
                  <a:prstClr val="black"/>
                </a:solidFill>
              </a:rPr>
              <a:t>4</a:t>
            </a:r>
          </a:p>
        </p:txBody>
      </p:sp>
      <p:sp>
        <p:nvSpPr>
          <p:cNvPr id="71" name="Rectangle 69"/>
          <p:cNvSpPr>
            <a:spLocks noChangeArrowheads="1"/>
          </p:cNvSpPr>
          <p:nvPr/>
        </p:nvSpPr>
        <p:spPr bwMode="auto">
          <a:xfrm>
            <a:off x="2601913" y="5437188"/>
            <a:ext cx="127000" cy="274637"/>
          </a:xfrm>
          <a:prstGeom prst="rect">
            <a:avLst/>
          </a:prstGeom>
          <a:noFill/>
          <a:ln w="9525">
            <a:noFill/>
            <a:miter lim="800000"/>
            <a:headEnd/>
            <a:tailEnd/>
          </a:ln>
        </p:spPr>
        <p:txBody>
          <a:bodyPr wrap="none" lIns="0" tIns="0" rIns="0" bIns="0">
            <a:spAutoFit/>
          </a:bodyPr>
          <a:lstStyle/>
          <a:p>
            <a:r>
              <a:rPr lang="it-IT">
                <a:solidFill>
                  <a:prstClr val="black"/>
                </a:solidFill>
              </a:rPr>
              <a:t>5</a:t>
            </a:r>
          </a:p>
        </p:txBody>
      </p:sp>
      <p:sp>
        <p:nvSpPr>
          <p:cNvPr id="72" name="Rectangle 70"/>
          <p:cNvSpPr>
            <a:spLocks noChangeArrowheads="1"/>
          </p:cNvSpPr>
          <p:nvPr/>
        </p:nvSpPr>
        <p:spPr bwMode="auto">
          <a:xfrm>
            <a:off x="2962275" y="5437188"/>
            <a:ext cx="127000" cy="274637"/>
          </a:xfrm>
          <a:prstGeom prst="rect">
            <a:avLst/>
          </a:prstGeom>
          <a:noFill/>
          <a:ln w="9525">
            <a:noFill/>
            <a:miter lim="800000"/>
            <a:headEnd/>
            <a:tailEnd/>
          </a:ln>
        </p:spPr>
        <p:txBody>
          <a:bodyPr wrap="none" lIns="0" tIns="0" rIns="0" bIns="0">
            <a:spAutoFit/>
          </a:bodyPr>
          <a:lstStyle/>
          <a:p>
            <a:r>
              <a:rPr lang="it-IT">
                <a:solidFill>
                  <a:prstClr val="black"/>
                </a:solidFill>
              </a:rPr>
              <a:t>6</a:t>
            </a:r>
          </a:p>
        </p:txBody>
      </p:sp>
      <p:sp>
        <p:nvSpPr>
          <p:cNvPr id="73" name="Rectangle 71"/>
          <p:cNvSpPr>
            <a:spLocks noChangeArrowheads="1"/>
          </p:cNvSpPr>
          <p:nvPr/>
        </p:nvSpPr>
        <p:spPr bwMode="auto">
          <a:xfrm>
            <a:off x="3306763" y="5437188"/>
            <a:ext cx="127000" cy="274637"/>
          </a:xfrm>
          <a:prstGeom prst="rect">
            <a:avLst/>
          </a:prstGeom>
          <a:noFill/>
          <a:ln w="9525">
            <a:noFill/>
            <a:miter lim="800000"/>
            <a:headEnd/>
            <a:tailEnd/>
          </a:ln>
        </p:spPr>
        <p:txBody>
          <a:bodyPr wrap="none" lIns="0" tIns="0" rIns="0" bIns="0">
            <a:spAutoFit/>
          </a:bodyPr>
          <a:lstStyle/>
          <a:p>
            <a:r>
              <a:rPr lang="it-IT">
                <a:solidFill>
                  <a:prstClr val="black"/>
                </a:solidFill>
              </a:rPr>
              <a:t>7</a:t>
            </a:r>
          </a:p>
        </p:txBody>
      </p:sp>
      <p:sp>
        <p:nvSpPr>
          <p:cNvPr id="74" name="Rectangle 72"/>
          <p:cNvSpPr>
            <a:spLocks noChangeArrowheads="1"/>
          </p:cNvSpPr>
          <p:nvPr/>
        </p:nvSpPr>
        <p:spPr bwMode="auto">
          <a:xfrm>
            <a:off x="3667125" y="5437188"/>
            <a:ext cx="127000" cy="274637"/>
          </a:xfrm>
          <a:prstGeom prst="rect">
            <a:avLst/>
          </a:prstGeom>
          <a:noFill/>
          <a:ln w="9525">
            <a:noFill/>
            <a:miter lim="800000"/>
            <a:headEnd/>
            <a:tailEnd/>
          </a:ln>
        </p:spPr>
        <p:txBody>
          <a:bodyPr wrap="none" lIns="0" tIns="0" rIns="0" bIns="0">
            <a:spAutoFit/>
          </a:bodyPr>
          <a:lstStyle/>
          <a:p>
            <a:r>
              <a:rPr lang="it-IT">
                <a:solidFill>
                  <a:prstClr val="black"/>
                </a:solidFill>
              </a:rPr>
              <a:t>8</a:t>
            </a:r>
          </a:p>
        </p:txBody>
      </p:sp>
      <p:sp>
        <p:nvSpPr>
          <p:cNvPr id="75" name="Rectangle 73"/>
          <p:cNvSpPr>
            <a:spLocks noChangeArrowheads="1"/>
          </p:cNvSpPr>
          <p:nvPr/>
        </p:nvSpPr>
        <p:spPr bwMode="auto">
          <a:xfrm>
            <a:off x="4024313" y="5437188"/>
            <a:ext cx="127000" cy="274637"/>
          </a:xfrm>
          <a:prstGeom prst="rect">
            <a:avLst/>
          </a:prstGeom>
          <a:noFill/>
          <a:ln w="9525">
            <a:noFill/>
            <a:miter lim="800000"/>
            <a:headEnd/>
            <a:tailEnd/>
          </a:ln>
        </p:spPr>
        <p:txBody>
          <a:bodyPr wrap="none" lIns="0" tIns="0" rIns="0" bIns="0">
            <a:spAutoFit/>
          </a:bodyPr>
          <a:lstStyle/>
          <a:p>
            <a:r>
              <a:rPr lang="it-IT">
                <a:solidFill>
                  <a:prstClr val="black"/>
                </a:solidFill>
              </a:rPr>
              <a:t>9</a:t>
            </a:r>
          </a:p>
        </p:txBody>
      </p:sp>
      <p:sp>
        <p:nvSpPr>
          <p:cNvPr id="76" name="Rectangle 74"/>
          <p:cNvSpPr>
            <a:spLocks noChangeArrowheads="1"/>
          </p:cNvSpPr>
          <p:nvPr/>
        </p:nvSpPr>
        <p:spPr bwMode="auto">
          <a:xfrm>
            <a:off x="4322763" y="5437188"/>
            <a:ext cx="254000" cy="274637"/>
          </a:xfrm>
          <a:prstGeom prst="rect">
            <a:avLst/>
          </a:prstGeom>
          <a:noFill/>
          <a:ln w="9525">
            <a:noFill/>
            <a:miter lim="800000"/>
            <a:headEnd/>
            <a:tailEnd/>
          </a:ln>
        </p:spPr>
        <p:txBody>
          <a:bodyPr wrap="none" lIns="0" tIns="0" rIns="0" bIns="0">
            <a:spAutoFit/>
          </a:bodyPr>
          <a:lstStyle/>
          <a:p>
            <a:r>
              <a:rPr lang="it-IT">
                <a:solidFill>
                  <a:prstClr val="black"/>
                </a:solidFill>
              </a:rPr>
              <a:t>10</a:t>
            </a:r>
          </a:p>
        </p:txBody>
      </p:sp>
      <p:sp>
        <p:nvSpPr>
          <p:cNvPr id="77" name="Rectangle 75"/>
          <p:cNvSpPr>
            <a:spLocks noChangeArrowheads="1"/>
          </p:cNvSpPr>
          <p:nvPr/>
        </p:nvSpPr>
        <p:spPr bwMode="auto">
          <a:xfrm>
            <a:off x="4667250" y="5437188"/>
            <a:ext cx="254000" cy="274637"/>
          </a:xfrm>
          <a:prstGeom prst="rect">
            <a:avLst/>
          </a:prstGeom>
          <a:noFill/>
          <a:ln w="9525">
            <a:noFill/>
            <a:miter lim="800000"/>
            <a:headEnd/>
            <a:tailEnd/>
          </a:ln>
        </p:spPr>
        <p:txBody>
          <a:bodyPr wrap="none" lIns="0" tIns="0" rIns="0" bIns="0">
            <a:spAutoFit/>
          </a:bodyPr>
          <a:lstStyle/>
          <a:p>
            <a:r>
              <a:rPr lang="it-IT">
                <a:solidFill>
                  <a:prstClr val="black"/>
                </a:solidFill>
              </a:rPr>
              <a:t>11</a:t>
            </a:r>
          </a:p>
        </p:txBody>
      </p:sp>
      <p:sp>
        <p:nvSpPr>
          <p:cNvPr id="78" name="Rectangle 76"/>
          <p:cNvSpPr>
            <a:spLocks noChangeArrowheads="1"/>
          </p:cNvSpPr>
          <p:nvPr/>
        </p:nvSpPr>
        <p:spPr bwMode="auto">
          <a:xfrm>
            <a:off x="5027613" y="5437188"/>
            <a:ext cx="254000" cy="274637"/>
          </a:xfrm>
          <a:prstGeom prst="rect">
            <a:avLst/>
          </a:prstGeom>
          <a:noFill/>
          <a:ln w="9525">
            <a:noFill/>
            <a:miter lim="800000"/>
            <a:headEnd/>
            <a:tailEnd/>
          </a:ln>
        </p:spPr>
        <p:txBody>
          <a:bodyPr wrap="none" lIns="0" tIns="0" rIns="0" bIns="0">
            <a:spAutoFit/>
          </a:bodyPr>
          <a:lstStyle/>
          <a:p>
            <a:r>
              <a:rPr lang="it-IT">
                <a:solidFill>
                  <a:prstClr val="black"/>
                </a:solidFill>
              </a:rPr>
              <a:t>12</a:t>
            </a:r>
          </a:p>
        </p:txBody>
      </p:sp>
      <p:sp>
        <p:nvSpPr>
          <p:cNvPr id="79" name="Rectangle 77"/>
          <p:cNvSpPr>
            <a:spLocks noChangeArrowheads="1"/>
          </p:cNvSpPr>
          <p:nvPr/>
        </p:nvSpPr>
        <p:spPr bwMode="auto">
          <a:xfrm>
            <a:off x="2024063" y="5805488"/>
            <a:ext cx="2260600" cy="274637"/>
          </a:xfrm>
          <a:prstGeom prst="rect">
            <a:avLst/>
          </a:prstGeom>
          <a:noFill/>
          <a:ln w="9525">
            <a:noFill/>
            <a:miter lim="800000"/>
            <a:headEnd/>
            <a:tailEnd/>
          </a:ln>
        </p:spPr>
        <p:txBody>
          <a:bodyPr wrap="none" lIns="0" tIns="0" rIns="0" bIns="0">
            <a:spAutoFit/>
          </a:bodyPr>
          <a:lstStyle/>
          <a:p>
            <a:r>
              <a:rPr lang="it-IT">
                <a:solidFill>
                  <a:prstClr val="black"/>
                </a:solidFill>
              </a:rPr>
              <a:t>Creatininemia (mg/dL)</a:t>
            </a:r>
          </a:p>
        </p:txBody>
      </p:sp>
      <p:sp>
        <p:nvSpPr>
          <p:cNvPr id="80" name="Rectangle 78"/>
          <p:cNvSpPr>
            <a:spLocks noChangeArrowheads="1"/>
          </p:cNvSpPr>
          <p:nvPr/>
        </p:nvSpPr>
        <p:spPr bwMode="auto">
          <a:xfrm rot="16200000">
            <a:off x="-399256" y="3261519"/>
            <a:ext cx="1358900" cy="274638"/>
          </a:xfrm>
          <a:prstGeom prst="rect">
            <a:avLst/>
          </a:prstGeom>
          <a:noFill/>
          <a:ln w="9525">
            <a:noFill/>
            <a:miter lim="800000"/>
            <a:headEnd/>
            <a:tailEnd/>
          </a:ln>
        </p:spPr>
        <p:txBody>
          <a:bodyPr wrap="none" lIns="0" tIns="0" rIns="0" bIns="0">
            <a:spAutoFit/>
          </a:bodyPr>
          <a:lstStyle/>
          <a:p>
            <a:r>
              <a:rPr lang="it-IT">
                <a:solidFill>
                  <a:prstClr val="black"/>
                </a:solidFill>
              </a:rPr>
              <a:t>VFG (ml/min)</a:t>
            </a:r>
          </a:p>
        </p:txBody>
      </p:sp>
      <p:sp>
        <p:nvSpPr>
          <p:cNvPr id="81" name="Freeform 79"/>
          <p:cNvSpPr>
            <a:spLocks/>
          </p:cNvSpPr>
          <p:nvPr/>
        </p:nvSpPr>
        <p:spPr bwMode="auto">
          <a:xfrm>
            <a:off x="1114425" y="1292225"/>
            <a:ext cx="4056063" cy="3914775"/>
          </a:xfrm>
          <a:custGeom>
            <a:avLst/>
            <a:gdLst>
              <a:gd name="T0" fmla="*/ 0 w 3216"/>
              <a:gd name="T1" fmla="*/ 0 h 2256"/>
              <a:gd name="T2" fmla="*/ 2147483647 w 3216"/>
              <a:gd name="T3" fmla="*/ 2147483647 h 2256"/>
              <a:gd name="T4" fmla="*/ 0 60000 65536"/>
              <a:gd name="T5" fmla="*/ 0 60000 65536"/>
              <a:gd name="T6" fmla="*/ 0 w 3216"/>
              <a:gd name="T7" fmla="*/ 0 h 2256"/>
              <a:gd name="T8" fmla="*/ 3216 w 3216"/>
              <a:gd name="T9" fmla="*/ 2256 h 2256"/>
            </a:gdLst>
            <a:ahLst/>
            <a:cxnLst>
              <a:cxn ang="T4">
                <a:pos x="T0" y="T1"/>
              </a:cxn>
              <a:cxn ang="T5">
                <a:pos x="T2" y="T3"/>
              </a:cxn>
            </a:cxnLst>
            <a:rect l="T6" t="T7" r="T8" b="T9"/>
            <a:pathLst>
              <a:path w="3216" h="2256">
                <a:moveTo>
                  <a:pt x="0" y="0"/>
                </a:moveTo>
                <a:cubicBezTo>
                  <a:pt x="311" y="1970"/>
                  <a:pt x="365" y="2070"/>
                  <a:pt x="3216" y="2256"/>
                </a:cubicBezTo>
              </a:path>
            </a:pathLst>
          </a:custGeom>
          <a:noFill/>
          <a:ln w="76200">
            <a:solidFill>
              <a:srgbClr val="FF0000"/>
            </a:solidFill>
            <a:round/>
            <a:headEnd/>
            <a:tailEnd/>
          </a:ln>
        </p:spPr>
        <p:txBody>
          <a:bodyPr wrap="none" anchor="ctr"/>
          <a:lstStyle/>
          <a:p>
            <a:endParaRPr lang="it-IT">
              <a:solidFill>
                <a:prstClr val="black"/>
              </a:solidFill>
            </a:endParaRPr>
          </a:p>
        </p:txBody>
      </p:sp>
      <p:sp>
        <p:nvSpPr>
          <p:cNvPr id="82" name="Line 80"/>
          <p:cNvSpPr>
            <a:spLocks noChangeShapeType="1"/>
          </p:cNvSpPr>
          <p:nvPr/>
        </p:nvSpPr>
        <p:spPr bwMode="auto">
          <a:xfrm flipV="1">
            <a:off x="1420813" y="3430588"/>
            <a:ext cx="1587" cy="1862137"/>
          </a:xfrm>
          <a:prstGeom prst="line">
            <a:avLst/>
          </a:prstGeom>
          <a:noFill/>
          <a:ln w="76200">
            <a:solidFill>
              <a:srgbClr val="339933"/>
            </a:solidFill>
            <a:round/>
            <a:headEnd/>
            <a:tailEnd/>
          </a:ln>
        </p:spPr>
        <p:txBody>
          <a:bodyPr wrap="none" anchor="ctr"/>
          <a:lstStyle/>
          <a:p>
            <a:endParaRPr lang="it-IT">
              <a:solidFill>
                <a:prstClr val="black"/>
              </a:solidFill>
            </a:endParaRPr>
          </a:p>
        </p:txBody>
      </p:sp>
      <p:sp>
        <p:nvSpPr>
          <p:cNvPr id="83" name="Line 81"/>
          <p:cNvSpPr>
            <a:spLocks noChangeShapeType="1"/>
          </p:cNvSpPr>
          <p:nvPr/>
        </p:nvSpPr>
        <p:spPr bwMode="auto">
          <a:xfrm>
            <a:off x="865188" y="3425825"/>
            <a:ext cx="544512" cy="0"/>
          </a:xfrm>
          <a:prstGeom prst="line">
            <a:avLst/>
          </a:prstGeom>
          <a:noFill/>
          <a:ln w="76200">
            <a:solidFill>
              <a:srgbClr val="339933"/>
            </a:solidFill>
            <a:round/>
            <a:headEnd/>
            <a:tailEnd/>
          </a:ln>
        </p:spPr>
        <p:txBody>
          <a:bodyPr wrap="none" anchor="ctr"/>
          <a:lstStyle/>
          <a:p>
            <a:endParaRPr lang="it-IT">
              <a:solidFill>
                <a:prstClr val="black"/>
              </a:solidFill>
            </a:endParaRPr>
          </a:p>
        </p:txBody>
      </p:sp>
      <p:sp>
        <p:nvSpPr>
          <p:cNvPr id="84" name="Text Box 82"/>
          <p:cNvSpPr txBox="1">
            <a:spLocks noChangeArrowheads="1"/>
          </p:cNvSpPr>
          <p:nvPr/>
        </p:nvSpPr>
        <p:spPr bwMode="auto">
          <a:xfrm>
            <a:off x="5395913" y="1285875"/>
            <a:ext cx="3713162" cy="5139869"/>
          </a:xfrm>
          <a:prstGeom prst="rect">
            <a:avLst/>
          </a:prstGeom>
          <a:solidFill>
            <a:schemeClr val="bg1"/>
          </a:solidFill>
          <a:ln w="9525">
            <a:solidFill>
              <a:schemeClr val="tx1"/>
            </a:solidFill>
            <a:miter lim="800000"/>
            <a:headEnd/>
            <a:tailEnd/>
          </a:ln>
        </p:spPr>
        <p:txBody>
          <a:bodyPr>
            <a:spAutoFit/>
          </a:bodyPr>
          <a:lstStyle/>
          <a:p>
            <a:pPr>
              <a:tabLst>
                <a:tab pos="1698625" algn="l"/>
                <a:tab pos="3810000" algn="l"/>
              </a:tabLst>
            </a:pPr>
            <a:r>
              <a:rPr lang="it-IT" u="sng" dirty="0">
                <a:solidFill>
                  <a:srgbClr val="000099"/>
                </a:solidFill>
              </a:rPr>
              <a:t>Creatininemia</a:t>
            </a:r>
          </a:p>
          <a:p>
            <a:pPr>
              <a:tabLst>
                <a:tab pos="1698625" algn="l"/>
                <a:tab pos="3810000" algn="l"/>
              </a:tabLst>
            </a:pPr>
            <a:endParaRPr lang="it-IT" u="sng" dirty="0">
              <a:solidFill>
                <a:srgbClr val="000099"/>
              </a:solidFill>
            </a:endParaRPr>
          </a:p>
          <a:p>
            <a:pPr>
              <a:tabLst>
                <a:tab pos="1698625" algn="l"/>
                <a:tab pos="3810000" algn="l"/>
              </a:tabLst>
            </a:pPr>
            <a:r>
              <a:rPr lang="it-IT" u="sng" dirty="0">
                <a:solidFill>
                  <a:srgbClr val="000099"/>
                </a:solidFill>
              </a:rPr>
              <a:t>a bassi valori </a:t>
            </a:r>
            <a:endParaRPr lang="it-IT" dirty="0">
              <a:solidFill>
                <a:srgbClr val="000099"/>
              </a:solidFill>
            </a:endParaRPr>
          </a:p>
          <a:p>
            <a:pPr>
              <a:tabLst>
                <a:tab pos="1698625" algn="l"/>
                <a:tab pos="3810000" algn="l"/>
              </a:tabLst>
            </a:pPr>
            <a:r>
              <a:rPr lang="it-IT" b="1" dirty="0">
                <a:solidFill>
                  <a:srgbClr val="000099"/>
                </a:solidFill>
              </a:rPr>
              <a:t>Piccoli aumenti</a:t>
            </a:r>
            <a:r>
              <a:rPr lang="it-IT" dirty="0">
                <a:solidFill>
                  <a:srgbClr val="000099"/>
                </a:solidFill>
              </a:rPr>
              <a:t> di creatininemia</a:t>
            </a:r>
            <a:endParaRPr lang="it-IT" dirty="0">
              <a:solidFill>
                <a:srgbClr val="000099"/>
              </a:solidFill>
              <a:sym typeface="Symbol" pitchFamily="18" charset="2"/>
            </a:endParaRPr>
          </a:p>
          <a:p>
            <a:pPr>
              <a:tabLst>
                <a:tab pos="1698625" algn="l"/>
                <a:tab pos="3810000" algn="l"/>
              </a:tabLst>
            </a:pPr>
            <a:r>
              <a:rPr lang="it-IT" dirty="0">
                <a:solidFill>
                  <a:srgbClr val="000099"/>
                </a:solidFill>
                <a:sym typeface="Symbol" pitchFamily="18" charset="2"/>
              </a:rPr>
              <a:t> </a:t>
            </a:r>
            <a:r>
              <a:rPr lang="it-IT" b="1" dirty="0">
                <a:solidFill>
                  <a:srgbClr val="000099"/>
                </a:solidFill>
              </a:rPr>
              <a:t>importanti riduzioni di VFG</a:t>
            </a:r>
          </a:p>
          <a:p>
            <a:pPr>
              <a:tabLst>
                <a:tab pos="1698625" algn="l"/>
                <a:tab pos="3810000" algn="l"/>
              </a:tabLst>
            </a:pPr>
            <a:endParaRPr lang="it-IT" u="sng" dirty="0">
              <a:solidFill>
                <a:srgbClr val="000099"/>
              </a:solidFill>
            </a:endParaRPr>
          </a:p>
          <a:p>
            <a:pPr>
              <a:tabLst>
                <a:tab pos="1698625" algn="l"/>
                <a:tab pos="3810000" algn="l"/>
              </a:tabLst>
            </a:pPr>
            <a:r>
              <a:rPr lang="it-IT" u="sng" dirty="0">
                <a:solidFill>
                  <a:srgbClr val="000099"/>
                </a:solidFill>
              </a:rPr>
              <a:t>ad alti valori</a:t>
            </a:r>
            <a:endParaRPr lang="it-IT" dirty="0">
              <a:solidFill>
                <a:srgbClr val="000099"/>
              </a:solidFill>
            </a:endParaRPr>
          </a:p>
          <a:p>
            <a:pPr>
              <a:tabLst>
                <a:tab pos="1698625" algn="l"/>
                <a:tab pos="3810000" algn="l"/>
              </a:tabLst>
            </a:pPr>
            <a:r>
              <a:rPr lang="it-IT" dirty="0">
                <a:solidFill>
                  <a:srgbClr val="000099"/>
                </a:solidFill>
              </a:rPr>
              <a:t>grandi aumenti di creatininemia</a:t>
            </a:r>
          </a:p>
          <a:p>
            <a:pPr>
              <a:tabLst>
                <a:tab pos="1698625" algn="l"/>
                <a:tab pos="3810000" algn="l"/>
              </a:tabLst>
            </a:pPr>
            <a:r>
              <a:rPr lang="it-IT" dirty="0">
                <a:solidFill>
                  <a:srgbClr val="000099"/>
                </a:solidFill>
                <a:sym typeface="Symbol" pitchFamily="18" charset="2"/>
              </a:rPr>
              <a:t></a:t>
            </a:r>
            <a:r>
              <a:rPr lang="it-IT" dirty="0">
                <a:solidFill>
                  <a:srgbClr val="000099"/>
                </a:solidFill>
              </a:rPr>
              <a:t>piccole riduzioni di VFG</a:t>
            </a:r>
          </a:p>
          <a:p>
            <a:pPr>
              <a:tabLst>
                <a:tab pos="1698625" algn="l"/>
                <a:tab pos="3810000" algn="l"/>
              </a:tabLst>
            </a:pPr>
            <a:endParaRPr lang="it-IT" dirty="0">
              <a:solidFill>
                <a:srgbClr val="000099"/>
              </a:solidFill>
            </a:endParaRPr>
          </a:p>
          <a:p>
            <a:pPr>
              <a:tabLst>
                <a:tab pos="1698625" algn="l"/>
                <a:tab pos="3810000" algn="l"/>
              </a:tabLst>
            </a:pPr>
            <a:r>
              <a:rPr lang="it-IT" sz="2000" b="1" u="sng" dirty="0">
                <a:solidFill>
                  <a:srgbClr val="FF0000"/>
                </a:solidFill>
              </a:rPr>
              <a:t>Preoccuparsi</a:t>
            </a:r>
            <a:r>
              <a:rPr lang="it-IT" sz="2000" b="1" dirty="0">
                <a:solidFill>
                  <a:srgbClr val="FF0000"/>
                </a:solidFill>
              </a:rPr>
              <a:t> </a:t>
            </a:r>
            <a:r>
              <a:rPr lang="it-IT" sz="2000" b="1" u="sng" dirty="0">
                <a:solidFill>
                  <a:srgbClr val="FF0000"/>
                </a:solidFill>
              </a:rPr>
              <a:t>appena la creatininemia si avvicina ai valori massimi di riferimento</a:t>
            </a:r>
            <a:r>
              <a:rPr lang="it-IT" sz="2000" dirty="0">
                <a:solidFill>
                  <a:srgbClr val="FF0000"/>
                </a:solidFill>
              </a:rPr>
              <a:t>,</a:t>
            </a:r>
          </a:p>
          <a:p>
            <a:pPr>
              <a:tabLst>
                <a:tab pos="1698625" algn="l"/>
                <a:tab pos="3810000" algn="l"/>
              </a:tabLst>
            </a:pPr>
            <a:r>
              <a:rPr lang="it-IT" sz="2000" dirty="0">
                <a:solidFill>
                  <a:srgbClr val="000099"/>
                </a:solidFill>
              </a:rPr>
              <a:t>non aspettare che aumenti di più !</a:t>
            </a:r>
          </a:p>
          <a:p>
            <a:pPr>
              <a:tabLst>
                <a:tab pos="1698625" algn="l"/>
                <a:tab pos="3810000" algn="l"/>
              </a:tabLst>
            </a:pPr>
            <a:r>
              <a:rPr lang="it-IT" sz="2400" b="1" dirty="0">
                <a:solidFill>
                  <a:srgbClr val="FF0000"/>
                </a:solidFill>
              </a:rPr>
              <a:t>E calcolare sempre la Clearance !</a:t>
            </a:r>
          </a:p>
        </p:txBody>
      </p:sp>
    </p:spTree>
    <p:extLst>
      <p:ext uri="{BB962C8B-B14F-4D97-AF65-F5344CB8AC3E}">
        <p14:creationId xmlns:p14="http://schemas.microsoft.com/office/powerpoint/2010/main" val="4207522043"/>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Rectangle 3"/>
          <p:cNvSpPr>
            <a:spLocks noGrp="1" noChangeArrowheads="1"/>
          </p:cNvSpPr>
          <p:nvPr>
            <p:ph type="sldNum" sz="quarter" idx="10"/>
          </p:nvPr>
        </p:nvSpPr>
        <p:spPr>
          <a:xfrm>
            <a:off x="6804025" y="6481763"/>
            <a:ext cx="2133600" cy="476250"/>
          </a:xfrm>
          <a:noFill/>
        </p:spPr>
        <p:txBody>
          <a:bodyPr/>
          <a:lstStyle/>
          <a:p>
            <a:fld id="{6EE2B8B4-98D9-44AA-A8AC-FEC9F1D40291}" type="slidenum">
              <a:rPr lang="it-IT" smtClean="0">
                <a:solidFill>
                  <a:prstClr val="black">
                    <a:tint val="75000"/>
                  </a:prstClr>
                </a:solidFill>
              </a:rPr>
              <a:pPr/>
              <a:t>137</a:t>
            </a:fld>
            <a:r>
              <a:rPr lang="it-IT" smtClean="0">
                <a:solidFill>
                  <a:prstClr val="black">
                    <a:tint val="75000"/>
                  </a:prstClr>
                </a:solidFill>
              </a:rPr>
              <a:t>/34</a:t>
            </a:r>
          </a:p>
          <a:p>
            <a:endParaRPr lang="it-IT" smtClean="0">
              <a:solidFill>
                <a:prstClr val="black">
                  <a:tint val="75000"/>
                </a:prstClr>
              </a:solidFill>
            </a:endParaRPr>
          </a:p>
        </p:txBody>
      </p:sp>
      <p:sp>
        <p:nvSpPr>
          <p:cNvPr id="3" name="Text Box 2"/>
          <p:cNvSpPr txBox="1">
            <a:spLocks noChangeArrowheads="1"/>
          </p:cNvSpPr>
          <p:nvPr/>
        </p:nvSpPr>
        <p:spPr bwMode="auto">
          <a:xfrm>
            <a:off x="755650" y="158750"/>
            <a:ext cx="7772400" cy="830997"/>
          </a:xfrm>
          <a:prstGeom prst="rect">
            <a:avLst/>
          </a:prstGeom>
          <a:noFill/>
          <a:ln w="9525">
            <a:noFill/>
            <a:miter lim="800000"/>
            <a:headEnd/>
            <a:tailEnd/>
          </a:ln>
        </p:spPr>
        <p:txBody>
          <a:bodyPr>
            <a:spAutoFit/>
          </a:bodyPr>
          <a:lstStyle/>
          <a:p>
            <a:pPr algn="ctr"/>
            <a:r>
              <a:rPr lang="it-IT" sz="2400" dirty="0">
                <a:solidFill>
                  <a:srgbClr val="FF0000"/>
                </a:solidFill>
                <a:latin typeface="Comic Sans MS" pitchFamily="66" charset="0"/>
              </a:rPr>
              <a:t>RACCOLTA DELLE URINE: il punto più critico</a:t>
            </a:r>
          </a:p>
          <a:p>
            <a:pPr algn="ctr"/>
            <a:r>
              <a:rPr lang="it-IT" sz="2400" dirty="0">
                <a:solidFill>
                  <a:srgbClr val="FF0000"/>
                </a:solidFill>
                <a:latin typeface="Comic Sans MS" pitchFamily="66" charset="0"/>
              </a:rPr>
              <a:t>della determinazione della Clearance della Creatinina</a:t>
            </a:r>
          </a:p>
        </p:txBody>
      </p:sp>
      <p:grpSp>
        <p:nvGrpSpPr>
          <p:cNvPr id="4" name="Group 3"/>
          <p:cNvGrpSpPr>
            <a:grpSpLocks/>
          </p:cNvGrpSpPr>
          <p:nvPr/>
        </p:nvGrpSpPr>
        <p:grpSpPr bwMode="auto">
          <a:xfrm>
            <a:off x="1535113" y="1125538"/>
            <a:ext cx="1524000" cy="2232025"/>
            <a:chOff x="720" y="1056"/>
            <a:chExt cx="1142" cy="1695"/>
          </a:xfrm>
        </p:grpSpPr>
        <p:grpSp>
          <p:nvGrpSpPr>
            <p:cNvPr id="5" name="Group 4"/>
            <p:cNvGrpSpPr>
              <a:grpSpLocks/>
            </p:cNvGrpSpPr>
            <p:nvPr/>
          </p:nvGrpSpPr>
          <p:grpSpPr bwMode="auto">
            <a:xfrm>
              <a:off x="720" y="1672"/>
              <a:ext cx="1142" cy="1079"/>
              <a:chOff x="1776" y="624"/>
              <a:chExt cx="1344" cy="1344"/>
            </a:xfrm>
          </p:grpSpPr>
          <p:sp>
            <p:nvSpPr>
              <p:cNvPr id="10" name="Oval 5"/>
              <p:cNvSpPr>
                <a:spLocks noChangeArrowheads="1"/>
              </p:cNvSpPr>
              <p:nvPr/>
            </p:nvSpPr>
            <p:spPr bwMode="auto">
              <a:xfrm>
                <a:off x="2157" y="1002"/>
                <a:ext cx="641" cy="686"/>
              </a:xfrm>
              <a:prstGeom prst="ellipse">
                <a:avLst/>
              </a:prstGeom>
              <a:solidFill>
                <a:schemeClr val="accent1"/>
              </a:solidFill>
              <a:ln w="9525">
                <a:solidFill>
                  <a:schemeClr val="tx1"/>
                </a:solidFill>
                <a:round/>
                <a:headEnd/>
                <a:tailEnd/>
              </a:ln>
            </p:spPr>
            <p:txBody>
              <a:bodyPr wrap="none" anchor="ctr"/>
              <a:lstStyle/>
              <a:p>
                <a:pPr algn="ctr"/>
                <a:r>
                  <a:rPr lang="it-IT" sz="5400">
                    <a:solidFill>
                      <a:prstClr val="black"/>
                    </a:solidFill>
                    <a:latin typeface="Comic Sans MS" pitchFamily="66" charset="0"/>
                  </a:rPr>
                  <a:t>7</a:t>
                </a:r>
                <a:endParaRPr lang="it-IT">
                  <a:solidFill>
                    <a:prstClr val="black"/>
                  </a:solidFill>
                  <a:latin typeface="Comic Sans MS" pitchFamily="66" charset="0"/>
                </a:endParaRPr>
              </a:p>
            </p:txBody>
          </p:sp>
          <p:grpSp>
            <p:nvGrpSpPr>
              <p:cNvPr id="11" name="Group 6"/>
              <p:cNvGrpSpPr>
                <a:grpSpLocks/>
              </p:cNvGrpSpPr>
              <p:nvPr/>
            </p:nvGrpSpPr>
            <p:grpSpPr bwMode="auto">
              <a:xfrm>
                <a:off x="1776" y="624"/>
                <a:ext cx="1344" cy="1344"/>
                <a:chOff x="476" y="586"/>
                <a:chExt cx="1879" cy="1879"/>
              </a:xfrm>
            </p:grpSpPr>
            <p:sp>
              <p:nvSpPr>
                <p:cNvPr id="131" name="Freeform 7"/>
                <p:cNvSpPr>
                  <a:spLocks/>
                </p:cNvSpPr>
                <p:nvPr/>
              </p:nvSpPr>
              <p:spPr bwMode="auto">
                <a:xfrm>
                  <a:off x="476" y="586"/>
                  <a:ext cx="609" cy="609"/>
                </a:xfrm>
                <a:custGeom>
                  <a:avLst/>
                  <a:gdLst>
                    <a:gd name="T0" fmla="*/ 522 w 609"/>
                    <a:gd name="T1" fmla="*/ 0 h 609"/>
                    <a:gd name="T2" fmla="*/ 609 w 609"/>
                    <a:gd name="T3" fmla="*/ 191 h 609"/>
                    <a:gd name="T4" fmla="*/ 191 w 609"/>
                    <a:gd name="T5" fmla="*/ 609 h 609"/>
                    <a:gd name="T6" fmla="*/ 0 w 609"/>
                    <a:gd name="T7" fmla="*/ 522 h 609"/>
                    <a:gd name="T8" fmla="*/ 522 w 609"/>
                    <a:gd name="T9" fmla="*/ 0 h 609"/>
                    <a:gd name="T10" fmla="*/ 0 60000 65536"/>
                    <a:gd name="T11" fmla="*/ 0 60000 65536"/>
                    <a:gd name="T12" fmla="*/ 0 60000 65536"/>
                    <a:gd name="T13" fmla="*/ 0 60000 65536"/>
                    <a:gd name="T14" fmla="*/ 0 60000 65536"/>
                    <a:gd name="T15" fmla="*/ 0 w 609"/>
                    <a:gd name="T16" fmla="*/ 0 h 609"/>
                    <a:gd name="T17" fmla="*/ 609 w 609"/>
                    <a:gd name="T18" fmla="*/ 609 h 609"/>
                  </a:gdLst>
                  <a:ahLst/>
                  <a:cxnLst>
                    <a:cxn ang="T10">
                      <a:pos x="T0" y="T1"/>
                    </a:cxn>
                    <a:cxn ang="T11">
                      <a:pos x="T2" y="T3"/>
                    </a:cxn>
                    <a:cxn ang="T12">
                      <a:pos x="T4" y="T5"/>
                    </a:cxn>
                    <a:cxn ang="T13">
                      <a:pos x="T6" y="T7"/>
                    </a:cxn>
                    <a:cxn ang="T14">
                      <a:pos x="T8" y="T9"/>
                    </a:cxn>
                  </a:cxnLst>
                  <a:rect l="T15" t="T16" r="T17" b="T18"/>
                  <a:pathLst>
                    <a:path w="609" h="609">
                      <a:moveTo>
                        <a:pt x="522" y="0"/>
                      </a:moveTo>
                      <a:lnTo>
                        <a:pt x="609" y="191"/>
                      </a:lnTo>
                      <a:lnTo>
                        <a:pt x="191" y="609"/>
                      </a:lnTo>
                      <a:lnTo>
                        <a:pt x="0" y="522"/>
                      </a:lnTo>
                      <a:lnTo>
                        <a:pt x="522" y="0"/>
                      </a:lnTo>
                      <a:close/>
                    </a:path>
                  </a:pathLst>
                </a:custGeom>
                <a:solidFill>
                  <a:srgbClr val="5F3F1F"/>
                </a:solidFill>
                <a:ln w="12700">
                  <a:solidFill>
                    <a:srgbClr val="000000"/>
                  </a:solidFill>
                  <a:round/>
                  <a:headEnd/>
                  <a:tailEnd/>
                </a:ln>
              </p:spPr>
              <p:txBody>
                <a:bodyPr/>
                <a:lstStyle/>
                <a:p>
                  <a:endParaRPr lang="it-IT">
                    <a:solidFill>
                      <a:prstClr val="black"/>
                    </a:solidFill>
                  </a:endParaRPr>
                </a:p>
              </p:txBody>
            </p:sp>
            <p:sp>
              <p:nvSpPr>
                <p:cNvPr id="132" name="Freeform 8"/>
                <p:cNvSpPr>
                  <a:spLocks/>
                </p:cNvSpPr>
                <p:nvPr/>
              </p:nvSpPr>
              <p:spPr bwMode="auto">
                <a:xfrm>
                  <a:off x="998" y="586"/>
                  <a:ext cx="835" cy="191"/>
                </a:xfrm>
                <a:custGeom>
                  <a:avLst/>
                  <a:gdLst>
                    <a:gd name="T0" fmla="*/ 0 w 835"/>
                    <a:gd name="T1" fmla="*/ 0 h 191"/>
                    <a:gd name="T2" fmla="*/ 87 w 835"/>
                    <a:gd name="T3" fmla="*/ 191 h 191"/>
                    <a:gd name="T4" fmla="*/ 748 w 835"/>
                    <a:gd name="T5" fmla="*/ 191 h 191"/>
                    <a:gd name="T6" fmla="*/ 835 w 835"/>
                    <a:gd name="T7" fmla="*/ 0 h 191"/>
                    <a:gd name="T8" fmla="*/ 0 w 835"/>
                    <a:gd name="T9" fmla="*/ 0 h 191"/>
                    <a:gd name="T10" fmla="*/ 0 60000 65536"/>
                    <a:gd name="T11" fmla="*/ 0 60000 65536"/>
                    <a:gd name="T12" fmla="*/ 0 60000 65536"/>
                    <a:gd name="T13" fmla="*/ 0 60000 65536"/>
                    <a:gd name="T14" fmla="*/ 0 60000 65536"/>
                    <a:gd name="T15" fmla="*/ 0 w 835"/>
                    <a:gd name="T16" fmla="*/ 0 h 191"/>
                    <a:gd name="T17" fmla="*/ 835 w 835"/>
                    <a:gd name="T18" fmla="*/ 191 h 191"/>
                  </a:gdLst>
                  <a:ahLst/>
                  <a:cxnLst>
                    <a:cxn ang="T10">
                      <a:pos x="T0" y="T1"/>
                    </a:cxn>
                    <a:cxn ang="T11">
                      <a:pos x="T2" y="T3"/>
                    </a:cxn>
                    <a:cxn ang="T12">
                      <a:pos x="T4" y="T5"/>
                    </a:cxn>
                    <a:cxn ang="T13">
                      <a:pos x="T6" y="T7"/>
                    </a:cxn>
                    <a:cxn ang="T14">
                      <a:pos x="T8" y="T9"/>
                    </a:cxn>
                  </a:cxnLst>
                  <a:rect l="T15" t="T16" r="T17" b="T18"/>
                  <a:pathLst>
                    <a:path w="835" h="191">
                      <a:moveTo>
                        <a:pt x="0" y="0"/>
                      </a:moveTo>
                      <a:lnTo>
                        <a:pt x="87" y="191"/>
                      </a:lnTo>
                      <a:lnTo>
                        <a:pt x="748" y="191"/>
                      </a:lnTo>
                      <a:lnTo>
                        <a:pt x="835" y="0"/>
                      </a:lnTo>
                      <a:lnTo>
                        <a:pt x="0" y="0"/>
                      </a:lnTo>
                      <a:close/>
                    </a:path>
                  </a:pathLst>
                </a:custGeom>
                <a:solidFill>
                  <a:srgbClr val="7F5F3F"/>
                </a:solidFill>
                <a:ln w="12700">
                  <a:solidFill>
                    <a:srgbClr val="000000"/>
                  </a:solidFill>
                  <a:round/>
                  <a:headEnd/>
                  <a:tailEnd/>
                </a:ln>
              </p:spPr>
              <p:txBody>
                <a:bodyPr/>
                <a:lstStyle/>
                <a:p>
                  <a:endParaRPr lang="it-IT">
                    <a:solidFill>
                      <a:prstClr val="black"/>
                    </a:solidFill>
                  </a:endParaRPr>
                </a:p>
              </p:txBody>
            </p:sp>
            <p:sp>
              <p:nvSpPr>
                <p:cNvPr id="133" name="Freeform 9"/>
                <p:cNvSpPr>
                  <a:spLocks/>
                </p:cNvSpPr>
                <p:nvPr/>
              </p:nvSpPr>
              <p:spPr bwMode="auto">
                <a:xfrm>
                  <a:off x="1746" y="586"/>
                  <a:ext cx="609" cy="609"/>
                </a:xfrm>
                <a:custGeom>
                  <a:avLst/>
                  <a:gdLst>
                    <a:gd name="T0" fmla="*/ 87 w 609"/>
                    <a:gd name="T1" fmla="*/ 0 h 609"/>
                    <a:gd name="T2" fmla="*/ 0 w 609"/>
                    <a:gd name="T3" fmla="*/ 191 h 609"/>
                    <a:gd name="T4" fmla="*/ 418 w 609"/>
                    <a:gd name="T5" fmla="*/ 609 h 609"/>
                    <a:gd name="T6" fmla="*/ 609 w 609"/>
                    <a:gd name="T7" fmla="*/ 522 h 609"/>
                    <a:gd name="T8" fmla="*/ 87 w 609"/>
                    <a:gd name="T9" fmla="*/ 0 h 609"/>
                    <a:gd name="T10" fmla="*/ 0 60000 65536"/>
                    <a:gd name="T11" fmla="*/ 0 60000 65536"/>
                    <a:gd name="T12" fmla="*/ 0 60000 65536"/>
                    <a:gd name="T13" fmla="*/ 0 60000 65536"/>
                    <a:gd name="T14" fmla="*/ 0 60000 65536"/>
                    <a:gd name="T15" fmla="*/ 0 w 609"/>
                    <a:gd name="T16" fmla="*/ 0 h 609"/>
                    <a:gd name="T17" fmla="*/ 609 w 609"/>
                    <a:gd name="T18" fmla="*/ 609 h 609"/>
                  </a:gdLst>
                  <a:ahLst/>
                  <a:cxnLst>
                    <a:cxn ang="T10">
                      <a:pos x="T0" y="T1"/>
                    </a:cxn>
                    <a:cxn ang="T11">
                      <a:pos x="T2" y="T3"/>
                    </a:cxn>
                    <a:cxn ang="T12">
                      <a:pos x="T4" y="T5"/>
                    </a:cxn>
                    <a:cxn ang="T13">
                      <a:pos x="T6" y="T7"/>
                    </a:cxn>
                    <a:cxn ang="T14">
                      <a:pos x="T8" y="T9"/>
                    </a:cxn>
                  </a:cxnLst>
                  <a:rect l="T15" t="T16" r="T17" b="T18"/>
                  <a:pathLst>
                    <a:path w="609" h="609">
                      <a:moveTo>
                        <a:pt x="87" y="0"/>
                      </a:moveTo>
                      <a:lnTo>
                        <a:pt x="0" y="191"/>
                      </a:lnTo>
                      <a:lnTo>
                        <a:pt x="418" y="609"/>
                      </a:lnTo>
                      <a:lnTo>
                        <a:pt x="609" y="522"/>
                      </a:lnTo>
                      <a:lnTo>
                        <a:pt x="87" y="0"/>
                      </a:lnTo>
                      <a:close/>
                    </a:path>
                  </a:pathLst>
                </a:custGeom>
                <a:solidFill>
                  <a:srgbClr val="9F7F5F"/>
                </a:solidFill>
                <a:ln w="12700">
                  <a:solidFill>
                    <a:srgbClr val="000000"/>
                  </a:solidFill>
                  <a:round/>
                  <a:headEnd/>
                  <a:tailEnd/>
                </a:ln>
              </p:spPr>
              <p:txBody>
                <a:bodyPr/>
                <a:lstStyle/>
                <a:p>
                  <a:endParaRPr lang="it-IT">
                    <a:solidFill>
                      <a:prstClr val="black"/>
                    </a:solidFill>
                  </a:endParaRPr>
                </a:p>
              </p:txBody>
            </p:sp>
            <p:sp>
              <p:nvSpPr>
                <p:cNvPr id="134" name="Freeform 10"/>
                <p:cNvSpPr>
                  <a:spLocks/>
                </p:cNvSpPr>
                <p:nvPr/>
              </p:nvSpPr>
              <p:spPr bwMode="auto">
                <a:xfrm>
                  <a:off x="476" y="1855"/>
                  <a:ext cx="609" cy="610"/>
                </a:xfrm>
                <a:custGeom>
                  <a:avLst/>
                  <a:gdLst>
                    <a:gd name="T0" fmla="*/ 522 w 609"/>
                    <a:gd name="T1" fmla="*/ 610 h 610"/>
                    <a:gd name="T2" fmla="*/ 609 w 609"/>
                    <a:gd name="T3" fmla="*/ 419 h 610"/>
                    <a:gd name="T4" fmla="*/ 191 w 609"/>
                    <a:gd name="T5" fmla="*/ 0 h 610"/>
                    <a:gd name="T6" fmla="*/ 0 w 609"/>
                    <a:gd name="T7" fmla="*/ 87 h 610"/>
                    <a:gd name="T8" fmla="*/ 522 w 609"/>
                    <a:gd name="T9" fmla="*/ 610 h 610"/>
                    <a:gd name="T10" fmla="*/ 0 60000 65536"/>
                    <a:gd name="T11" fmla="*/ 0 60000 65536"/>
                    <a:gd name="T12" fmla="*/ 0 60000 65536"/>
                    <a:gd name="T13" fmla="*/ 0 60000 65536"/>
                    <a:gd name="T14" fmla="*/ 0 60000 65536"/>
                    <a:gd name="T15" fmla="*/ 0 w 609"/>
                    <a:gd name="T16" fmla="*/ 0 h 610"/>
                    <a:gd name="T17" fmla="*/ 609 w 609"/>
                    <a:gd name="T18" fmla="*/ 610 h 610"/>
                  </a:gdLst>
                  <a:ahLst/>
                  <a:cxnLst>
                    <a:cxn ang="T10">
                      <a:pos x="T0" y="T1"/>
                    </a:cxn>
                    <a:cxn ang="T11">
                      <a:pos x="T2" y="T3"/>
                    </a:cxn>
                    <a:cxn ang="T12">
                      <a:pos x="T4" y="T5"/>
                    </a:cxn>
                    <a:cxn ang="T13">
                      <a:pos x="T6" y="T7"/>
                    </a:cxn>
                    <a:cxn ang="T14">
                      <a:pos x="T8" y="T9"/>
                    </a:cxn>
                  </a:cxnLst>
                  <a:rect l="T15" t="T16" r="T17" b="T18"/>
                  <a:pathLst>
                    <a:path w="609" h="610">
                      <a:moveTo>
                        <a:pt x="522" y="610"/>
                      </a:moveTo>
                      <a:lnTo>
                        <a:pt x="609" y="419"/>
                      </a:lnTo>
                      <a:lnTo>
                        <a:pt x="191" y="0"/>
                      </a:lnTo>
                      <a:lnTo>
                        <a:pt x="0" y="87"/>
                      </a:lnTo>
                      <a:lnTo>
                        <a:pt x="522" y="610"/>
                      </a:lnTo>
                      <a:close/>
                    </a:path>
                  </a:pathLst>
                </a:custGeom>
                <a:solidFill>
                  <a:srgbClr val="3F1F00"/>
                </a:solidFill>
                <a:ln w="12700">
                  <a:solidFill>
                    <a:srgbClr val="000000"/>
                  </a:solidFill>
                  <a:round/>
                  <a:headEnd/>
                  <a:tailEnd/>
                </a:ln>
              </p:spPr>
              <p:txBody>
                <a:bodyPr/>
                <a:lstStyle/>
                <a:p>
                  <a:endParaRPr lang="it-IT">
                    <a:solidFill>
                      <a:prstClr val="black"/>
                    </a:solidFill>
                  </a:endParaRPr>
                </a:p>
              </p:txBody>
            </p:sp>
            <p:sp>
              <p:nvSpPr>
                <p:cNvPr id="135" name="Freeform 11"/>
                <p:cNvSpPr>
                  <a:spLocks/>
                </p:cNvSpPr>
                <p:nvPr/>
              </p:nvSpPr>
              <p:spPr bwMode="auto">
                <a:xfrm>
                  <a:off x="998" y="2274"/>
                  <a:ext cx="835" cy="191"/>
                </a:xfrm>
                <a:custGeom>
                  <a:avLst/>
                  <a:gdLst>
                    <a:gd name="T0" fmla="*/ 0 w 835"/>
                    <a:gd name="T1" fmla="*/ 191 h 191"/>
                    <a:gd name="T2" fmla="*/ 87 w 835"/>
                    <a:gd name="T3" fmla="*/ 0 h 191"/>
                    <a:gd name="T4" fmla="*/ 748 w 835"/>
                    <a:gd name="T5" fmla="*/ 0 h 191"/>
                    <a:gd name="T6" fmla="*/ 835 w 835"/>
                    <a:gd name="T7" fmla="*/ 191 h 191"/>
                    <a:gd name="T8" fmla="*/ 0 w 835"/>
                    <a:gd name="T9" fmla="*/ 191 h 191"/>
                    <a:gd name="T10" fmla="*/ 0 60000 65536"/>
                    <a:gd name="T11" fmla="*/ 0 60000 65536"/>
                    <a:gd name="T12" fmla="*/ 0 60000 65536"/>
                    <a:gd name="T13" fmla="*/ 0 60000 65536"/>
                    <a:gd name="T14" fmla="*/ 0 60000 65536"/>
                    <a:gd name="T15" fmla="*/ 0 w 835"/>
                    <a:gd name="T16" fmla="*/ 0 h 191"/>
                    <a:gd name="T17" fmla="*/ 835 w 835"/>
                    <a:gd name="T18" fmla="*/ 191 h 191"/>
                  </a:gdLst>
                  <a:ahLst/>
                  <a:cxnLst>
                    <a:cxn ang="T10">
                      <a:pos x="T0" y="T1"/>
                    </a:cxn>
                    <a:cxn ang="T11">
                      <a:pos x="T2" y="T3"/>
                    </a:cxn>
                    <a:cxn ang="T12">
                      <a:pos x="T4" y="T5"/>
                    </a:cxn>
                    <a:cxn ang="T13">
                      <a:pos x="T6" y="T7"/>
                    </a:cxn>
                    <a:cxn ang="T14">
                      <a:pos x="T8" y="T9"/>
                    </a:cxn>
                  </a:cxnLst>
                  <a:rect l="T15" t="T16" r="T17" b="T18"/>
                  <a:pathLst>
                    <a:path w="835" h="191">
                      <a:moveTo>
                        <a:pt x="0" y="191"/>
                      </a:moveTo>
                      <a:lnTo>
                        <a:pt x="87" y="0"/>
                      </a:lnTo>
                      <a:lnTo>
                        <a:pt x="748" y="0"/>
                      </a:lnTo>
                      <a:lnTo>
                        <a:pt x="835" y="191"/>
                      </a:lnTo>
                      <a:lnTo>
                        <a:pt x="0" y="191"/>
                      </a:lnTo>
                      <a:close/>
                    </a:path>
                  </a:pathLst>
                </a:custGeom>
                <a:solidFill>
                  <a:srgbClr val="3F1F00"/>
                </a:solidFill>
                <a:ln w="12700">
                  <a:solidFill>
                    <a:srgbClr val="000000"/>
                  </a:solidFill>
                  <a:round/>
                  <a:headEnd/>
                  <a:tailEnd/>
                </a:ln>
              </p:spPr>
              <p:txBody>
                <a:bodyPr/>
                <a:lstStyle/>
                <a:p>
                  <a:endParaRPr lang="it-IT">
                    <a:solidFill>
                      <a:prstClr val="black"/>
                    </a:solidFill>
                  </a:endParaRPr>
                </a:p>
              </p:txBody>
            </p:sp>
            <p:sp>
              <p:nvSpPr>
                <p:cNvPr id="136" name="Freeform 12"/>
                <p:cNvSpPr>
                  <a:spLocks/>
                </p:cNvSpPr>
                <p:nvPr/>
              </p:nvSpPr>
              <p:spPr bwMode="auto">
                <a:xfrm>
                  <a:off x="1746" y="1855"/>
                  <a:ext cx="609" cy="610"/>
                </a:xfrm>
                <a:custGeom>
                  <a:avLst/>
                  <a:gdLst>
                    <a:gd name="T0" fmla="*/ 87 w 609"/>
                    <a:gd name="T1" fmla="*/ 610 h 610"/>
                    <a:gd name="T2" fmla="*/ 0 w 609"/>
                    <a:gd name="T3" fmla="*/ 419 h 610"/>
                    <a:gd name="T4" fmla="*/ 418 w 609"/>
                    <a:gd name="T5" fmla="*/ 0 h 610"/>
                    <a:gd name="T6" fmla="*/ 609 w 609"/>
                    <a:gd name="T7" fmla="*/ 87 h 610"/>
                    <a:gd name="T8" fmla="*/ 87 w 609"/>
                    <a:gd name="T9" fmla="*/ 610 h 610"/>
                    <a:gd name="T10" fmla="*/ 0 60000 65536"/>
                    <a:gd name="T11" fmla="*/ 0 60000 65536"/>
                    <a:gd name="T12" fmla="*/ 0 60000 65536"/>
                    <a:gd name="T13" fmla="*/ 0 60000 65536"/>
                    <a:gd name="T14" fmla="*/ 0 60000 65536"/>
                    <a:gd name="T15" fmla="*/ 0 w 609"/>
                    <a:gd name="T16" fmla="*/ 0 h 610"/>
                    <a:gd name="T17" fmla="*/ 609 w 609"/>
                    <a:gd name="T18" fmla="*/ 610 h 610"/>
                  </a:gdLst>
                  <a:ahLst/>
                  <a:cxnLst>
                    <a:cxn ang="T10">
                      <a:pos x="T0" y="T1"/>
                    </a:cxn>
                    <a:cxn ang="T11">
                      <a:pos x="T2" y="T3"/>
                    </a:cxn>
                    <a:cxn ang="T12">
                      <a:pos x="T4" y="T5"/>
                    </a:cxn>
                    <a:cxn ang="T13">
                      <a:pos x="T6" y="T7"/>
                    </a:cxn>
                    <a:cxn ang="T14">
                      <a:pos x="T8" y="T9"/>
                    </a:cxn>
                  </a:cxnLst>
                  <a:rect l="T15" t="T16" r="T17" b="T18"/>
                  <a:pathLst>
                    <a:path w="609" h="610">
                      <a:moveTo>
                        <a:pt x="87" y="610"/>
                      </a:moveTo>
                      <a:lnTo>
                        <a:pt x="0" y="419"/>
                      </a:lnTo>
                      <a:lnTo>
                        <a:pt x="418" y="0"/>
                      </a:lnTo>
                      <a:lnTo>
                        <a:pt x="609" y="87"/>
                      </a:lnTo>
                      <a:lnTo>
                        <a:pt x="87" y="610"/>
                      </a:lnTo>
                      <a:close/>
                    </a:path>
                  </a:pathLst>
                </a:custGeom>
                <a:solidFill>
                  <a:srgbClr val="5F3F1F"/>
                </a:solidFill>
                <a:ln w="12700">
                  <a:solidFill>
                    <a:srgbClr val="000000"/>
                  </a:solidFill>
                  <a:round/>
                  <a:headEnd/>
                  <a:tailEnd/>
                </a:ln>
              </p:spPr>
              <p:txBody>
                <a:bodyPr/>
                <a:lstStyle/>
                <a:p>
                  <a:endParaRPr lang="it-IT">
                    <a:solidFill>
                      <a:prstClr val="black"/>
                    </a:solidFill>
                  </a:endParaRPr>
                </a:p>
              </p:txBody>
            </p:sp>
            <p:sp>
              <p:nvSpPr>
                <p:cNvPr id="137" name="Freeform 13"/>
                <p:cNvSpPr>
                  <a:spLocks/>
                </p:cNvSpPr>
                <p:nvPr/>
              </p:nvSpPr>
              <p:spPr bwMode="auto">
                <a:xfrm>
                  <a:off x="476" y="1108"/>
                  <a:ext cx="191" cy="834"/>
                </a:xfrm>
                <a:custGeom>
                  <a:avLst/>
                  <a:gdLst>
                    <a:gd name="T0" fmla="*/ 0 w 191"/>
                    <a:gd name="T1" fmla="*/ 0 h 834"/>
                    <a:gd name="T2" fmla="*/ 0 w 191"/>
                    <a:gd name="T3" fmla="*/ 834 h 834"/>
                    <a:gd name="T4" fmla="*/ 191 w 191"/>
                    <a:gd name="T5" fmla="*/ 747 h 834"/>
                    <a:gd name="T6" fmla="*/ 191 w 191"/>
                    <a:gd name="T7" fmla="*/ 87 h 834"/>
                    <a:gd name="T8" fmla="*/ 0 w 191"/>
                    <a:gd name="T9" fmla="*/ 0 h 834"/>
                    <a:gd name="T10" fmla="*/ 0 60000 65536"/>
                    <a:gd name="T11" fmla="*/ 0 60000 65536"/>
                    <a:gd name="T12" fmla="*/ 0 60000 65536"/>
                    <a:gd name="T13" fmla="*/ 0 60000 65536"/>
                    <a:gd name="T14" fmla="*/ 0 60000 65536"/>
                    <a:gd name="T15" fmla="*/ 0 w 191"/>
                    <a:gd name="T16" fmla="*/ 0 h 834"/>
                    <a:gd name="T17" fmla="*/ 191 w 191"/>
                    <a:gd name="T18" fmla="*/ 834 h 834"/>
                  </a:gdLst>
                  <a:ahLst/>
                  <a:cxnLst>
                    <a:cxn ang="T10">
                      <a:pos x="T0" y="T1"/>
                    </a:cxn>
                    <a:cxn ang="T11">
                      <a:pos x="T2" y="T3"/>
                    </a:cxn>
                    <a:cxn ang="T12">
                      <a:pos x="T4" y="T5"/>
                    </a:cxn>
                    <a:cxn ang="T13">
                      <a:pos x="T6" y="T7"/>
                    </a:cxn>
                    <a:cxn ang="T14">
                      <a:pos x="T8" y="T9"/>
                    </a:cxn>
                  </a:cxnLst>
                  <a:rect l="T15" t="T16" r="T17" b="T18"/>
                  <a:pathLst>
                    <a:path w="191" h="834">
                      <a:moveTo>
                        <a:pt x="0" y="0"/>
                      </a:moveTo>
                      <a:lnTo>
                        <a:pt x="0" y="834"/>
                      </a:lnTo>
                      <a:lnTo>
                        <a:pt x="191" y="747"/>
                      </a:lnTo>
                      <a:lnTo>
                        <a:pt x="191" y="87"/>
                      </a:lnTo>
                      <a:lnTo>
                        <a:pt x="0" y="0"/>
                      </a:lnTo>
                      <a:close/>
                    </a:path>
                  </a:pathLst>
                </a:custGeom>
                <a:solidFill>
                  <a:srgbClr val="3F1F00"/>
                </a:solidFill>
                <a:ln w="12700">
                  <a:solidFill>
                    <a:srgbClr val="000000"/>
                  </a:solidFill>
                  <a:round/>
                  <a:headEnd/>
                  <a:tailEnd/>
                </a:ln>
              </p:spPr>
              <p:txBody>
                <a:bodyPr/>
                <a:lstStyle/>
                <a:p>
                  <a:endParaRPr lang="it-IT">
                    <a:solidFill>
                      <a:prstClr val="black"/>
                    </a:solidFill>
                  </a:endParaRPr>
                </a:p>
              </p:txBody>
            </p:sp>
            <p:sp>
              <p:nvSpPr>
                <p:cNvPr id="138" name="Freeform 14"/>
                <p:cNvSpPr>
                  <a:spLocks/>
                </p:cNvSpPr>
                <p:nvPr/>
              </p:nvSpPr>
              <p:spPr bwMode="auto">
                <a:xfrm>
                  <a:off x="2164" y="1108"/>
                  <a:ext cx="191" cy="834"/>
                </a:xfrm>
                <a:custGeom>
                  <a:avLst/>
                  <a:gdLst>
                    <a:gd name="T0" fmla="*/ 191 w 191"/>
                    <a:gd name="T1" fmla="*/ 0 h 834"/>
                    <a:gd name="T2" fmla="*/ 191 w 191"/>
                    <a:gd name="T3" fmla="*/ 834 h 834"/>
                    <a:gd name="T4" fmla="*/ 0 w 191"/>
                    <a:gd name="T5" fmla="*/ 747 h 834"/>
                    <a:gd name="T6" fmla="*/ 0 w 191"/>
                    <a:gd name="T7" fmla="*/ 87 h 834"/>
                    <a:gd name="T8" fmla="*/ 191 w 191"/>
                    <a:gd name="T9" fmla="*/ 0 h 834"/>
                    <a:gd name="T10" fmla="*/ 0 60000 65536"/>
                    <a:gd name="T11" fmla="*/ 0 60000 65536"/>
                    <a:gd name="T12" fmla="*/ 0 60000 65536"/>
                    <a:gd name="T13" fmla="*/ 0 60000 65536"/>
                    <a:gd name="T14" fmla="*/ 0 60000 65536"/>
                    <a:gd name="T15" fmla="*/ 0 w 191"/>
                    <a:gd name="T16" fmla="*/ 0 h 834"/>
                    <a:gd name="T17" fmla="*/ 191 w 191"/>
                    <a:gd name="T18" fmla="*/ 834 h 834"/>
                  </a:gdLst>
                  <a:ahLst/>
                  <a:cxnLst>
                    <a:cxn ang="T10">
                      <a:pos x="T0" y="T1"/>
                    </a:cxn>
                    <a:cxn ang="T11">
                      <a:pos x="T2" y="T3"/>
                    </a:cxn>
                    <a:cxn ang="T12">
                      <a:pos x="T4" y="T5"/>
                    </a:cxn>
                    <a:cxn ang="T13">
                      <a:pos x="T6" y="T7"/>
                    </a:cxn>
                    <a:cxn ang="T14">
                      <a:pos x="T8" y="T9"/>
                    </a:cxn>
                  </a:cxnLst>
                  <a:rect l="T15" t="T16" r="T17" b="T18"/>
                  <a:pathLst>
                    <a:path w="191" h="834">
                      <a:moveTo>
                        <a:pt x="191" y="0"/>
                      </a:moveTo>
                      <a:lnTo>
                        <a:pt x="191" y="834"/>
                      </a:lnTo>
                      <a:lnTo>
                        <a:pt x="0" y="747"/>
                      </a:lnTo>
                      <a:lnTo>
                        <a:pt x="0" y="87"/>
                      </a:lnTo>
                      <a:lnTo>
                        <a:pt x="191" y="0"/>
                      </a:lnTo>
                      <a:close/>
                    </a:path>
                  </a:pathLst>
                </a:custGeom>
                <a:solidFill>
                  <a:srgbClr val="7F5F3F"/>
                </a:solidFill>
                <a:ln w="12700">
                  <a:solidFill>
                    <a:srgbClr val="000000"/>
                  </a:solidFill>
                  <a:round/>
                  <a:headEnd/>
                  <a:tailEnd/>
                </a:ln>
              </p:spPr>
              <p:txBody>
                <a:bodyPr/>
                <a:lstStyle/>
                <a:p>
                  <a:endParaRPr lang="it-IT">
                    <a:solidFill>
                      <a:prstClr val="black"/>
                    </a:solidFill>
                  </a:endParaRPr>
                </a:p>
              </p:txBody>
            </p:sp>
          </p:grpSp>
          <p:sp>
            <p:nvSpPr>
              <p:cNvPr id="12" name="Freeform 15"/>
              <p:cNvSpPr>
                <a:spLocks/>
              </p:cNvSpPr>
              <p:nvPr/>
            </p:nvSpPr>
            <p:spPr bwMode="auto">
              <a:xfrm>
                <a:off x="1910" y="758"/>
                <a:ext cx="1077" cy="1076"/>
              </a:xfrm>
              <a:custGeom>
                <a:avLst/>
                <a:gdLst>
                  <a:gd name="T0" fmla="*/ 79 w 1506"/>
                  <a:gd name="T1" fmla="*/ 0 h 1505"/>
                  <a:gd name="T2" fmla="*/ 204 w 1506"/>
                  <a:gd name="T3" fmla="*/ 0 h 1505"/>
                  <a:gd name="T4" fmla="*/ 282 w 1506"/>
                  <a:gd name="T5" fmla="*/ 78 h 1505"/>
                  <a:gd name="T6" fmla="*/ 282 w 1506"/>
                  <a:gd name="T7" fmla="*/ 203 h 1505"/>
                  <a:gd name="T8" fmla="*/ 204 w 1506"/>
                  <a:gd name="T9" fmla="*/ 281 h 1505"/>
                  <a:gd name="T10" fmla="*/ 79 w 1506"/>
                  <a:gd name="T11" fmla="*/ 281 h 1505"/>
                  <a:gd name="T12" fmla="*/ 0 w 1506"/>
                  <a:gd name="T13" fmla="*/ 203 h 1505"/>
                  <a:gd name="T14" fmla="*/ 0 w 1506"/>
                  <a:gd name="T15" fmla="*/ 78 h 1505"/>
                  <a:gd name="T16" fmla="*/ 79 w 1506"/>
                  <a:gd name="T17" fmla="*/ 0 h 150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06"/>
                  <a:gd name="T28" fmla="*/ 0 h 1505"/>
                  <a:gd name="T29" fmla="*/ 1506 w 1506"/>
                  <a:gd name="T30" fmla="*/ 1505 h 150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06" h="1505">
                    <a:moveTo>
                      <a:pt x="419" y="0"/>
                    </a:moveTo>
                    <a:lnTo>
                      <a:pt x="1087" y="0"/>
                    </a:lnTo>
                    <a:lnTo>
                      <a:pt x="1506" y="418"/>
                    </a:lnTo>
                    <a:lnTo>
                      <a:pt x="1506" y="1086"/>
                    </a:lnTo>
                    <a:lnTo>
                      <a:pt x="1087" y="1505"/>
                    </a:lnTo>
                    <a:lnTo>
                      <a:pt x="419" y="1505"/>
                    </a:lnTo>
                    <a:lnTo>
                      <a:pt x="0" y="1086"/>
                    </a:lnTo>
                    <a:lnTo>
                      <a:pt x="0" y="418"/>
                    </a:lnTo>
                    <a:lnTo>
                      <a:pt x="419" y="0"/>
                    </a:lnTo>
                    <a:close/>
                  </a:path>
                </a:pathLst>
              </a:custGeom>
              <a:solidFill>
                <a:schemeClr val="bg1"/>
              </a:solidFill>
              <a:ln w="12700">
                <a:solidFill>
                  <a:srgbClr val="000000"/>
                </a:solidFill>
                <a:round/>
                <a:headEnd/>
                <a:tailEnd/>
              </a:ln>
            </p:spPr>
            <p:txBody>
              <a:bodyPr/>
              <a:lstStyle/>
              <a:p>
                <a:endParaRPr lang="it-IT">
                  <a:solidFill>
                    <a:prstClr val="black"/>
                  </a:solidFill>
                </a:endParaRPr>
              </a:p>
            </p:txBody>
          </p:sp>
          <p:sp>
            <p:nvSpPr>
              <p:cNvPr id="13" name="Freeform 16"/>
              <p:cNvSpPr>
                <a:spLocks/>
              </p:cNvSpPr>
              <p:nvPr/>
            </p:nvSpPr>
            <p:spPr bwMode="auto">
              <a:xfrm>
                <a:off x="1930" y="778"/>
                <a:ext cx="1036" cy="1036"/>
              </a:xfrm>
              <a:custGeom>
                <a:avLst/>
                <a:gdLst>
                  <a:gd name="T0" fmla="*/ 75 w 1449"/>
                  <a:gd name="T1" fmla="*/ 0 h 1448"/>
                  <a:gd name="T2" fmla="*/ 196 w 1449"/>
                  <a:gd name="T3" fmla="*/ 0 h 1448"/>
                  <a:gd name="T4" fmla="*/ 271 w 1449"/>
                  <a:gd name="T5" fmla="*/ 75 h 1448"/>
                  <a:gd name="T6" fmla="*/ 271 w 1449"/>
                  <a:gd name="T7" fmla="*/ 196 h 1448"/>
                  <a:gd name="T8" fmla="*/ 196 w 1449"/>
                  <a:gd name="T9" fmla="*/ 271 h 1448"/>
                  <a:gd name="T10" fmla="*/ 75 w 1449"/>
                  <a:gd name="T11" fmla="*/ 271 h 1448"/>
                  <a:gd name="T12" fmla="*/ 0 w 1449"/>
                  <a:gd name="T13" fmla="*/ 196 h 1448"/>
                  <a:gd name="T14" fmla="*/ 0 w 1449"/>
                  <a:gd name="T15" fmla="*/ 75 h 1448"/>
                  <a:gd name="T16" fmla="*/ 75 w 1449"/>
                  <a:gd name="T17" fmla="*/ 0 h 14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49"/>
                  <a:gd name="T28" fmla="*/ 0 h 1448"/>
                  <a:gd name="T29" fmla="*/ 1449 w 1449"/>
                  <a:gd name="T30" fmla="*/ 1448 h 14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49" h="1448">
                    <a:moveTo>
                      <a:pt x="403" y="0"/>
                    </a:moveTo>
                    <a:lnTo>
                      <a:pt x="1046" y="0"/>
                    </a:lnTo>
                    <a:lnTo>
                      <a:pt x="1449" y="403"/>
                    </a:lnTo>
                    <a:lnTo>
                      <a:pt x="1449" y="1046"/>
                    </a:lnTo>
                    <a:lnTo>
                      <a:pt x="1046" y="1448"/>
                    </a:lnTo>
                    <a:lnTo>
                      <a:pt x="403" y="1448"/>
                    </a:lnTo>
                    <a:lnTo>
                      <a:pt x="0" y="1046"/>
                    </a:lnTo>
                    <a:lnTo>
                      <a:pt x="0" y="403"/>
                    </a:lnTo>
                    <a:lnTo>
                      <a:pt x="403" y="0"/>
                    </a:lnTo>
                  </a:path>
                </a:pathLst>
              </a:custGeom>
              <a:noFill/>
              <a:ln w="12700">
                <a:solidFill>
                  <a:srgbClr val="000000"/>
                </a:solidFill>
                <a:round/>
                <a:headEnd/>
                <a:tailEnd/>
              </a:ln>
            </p:spPr>
            <p:txBody>
              <a:bodyPr/>
              <a:lstStyle/>
              <a:p>
                <a:endParaRPr lang="it-IT">
                  <a:solidFill>
                    <a:prstClr val="black"/>
                  </a:solidFill>
                </a:endParaRPr>
              </a:p>
            </p:txBody>
          </p:sp>
          <p:sp>
            <p:nvSpPr>
              <p:cNvPr id="14" name="Freeform 17"/>
              <p:cNvSpPr>
                <a:spLocks/>
              </p:cNvSpPr>
              <p:nvPr/>
            </p:nvSpPr>
            <p:spPr bwMode="auto">
              <a:xfrm>
                <a:off x="1951" y="799"/>
                <a:ext cx="994" cy="994"/>
              </a:xfrm>
              <a:custGeom>
                <a:avLst/>
                <a:gdLst>
                  <a:gd name="T0" fmla="*/ 73 w 1389"/>
                  <a:gd name="T1" fmla="*/ 0 h 1389"/>
                  <a:gd name="T2" fmla="*/ 188 w 1389"/>
                  <a:gd name="T3" fmla="*/ 0 h 1389"/>
                  <a:gd name="T4" fmla="*/ 260 w 1389"/>
                  <a:gd name="T5" fmla="*/ 73 h 1389"/>
                  <a:gd name="T6" fmla="*/ 260 w 1389"/>
                  <a:gd name="T7" fmla="*/ 188 h 1389"/>
                  <a:gd name="T8" fmla="*/ 188 w 1389"/>
                  <a:gd name="T9" fmla="*/ 260 h 1389"/>
                  <a:gd name="T10" fmla="*/ 73 w 1389"/>
                  <a:gd name="T11" fmla="*/ 260 h 1389"/>
                  <a:gd name="T12" fmla="*/ 0 w 1389"/>
                  <a:gd name="T13" fmla="*/ 188 h 1389"/>
                  <a:gd name="T14" fmla="*/ 0 w 1389"/>
                  <a:gd name="T15" fmla="*/ 73 h 1389"/>
                  <a:gd name="T16" fmla="*/ 73 w 1389"/>
                  <a:gd name="T17" fmla="*/ 0 h 138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89"/>
                  <a:gd name="T28" fmla="*/ 0 h 1389"/>
                  <a:gd name="T29" fmla="*/ 1389 w 1389"/>
                  <a:gd name="T30" fmla="*/ 1389 h 138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89" h="1389">
                    <a:moveTo>
                      <a:pt x="386" y="0"/>
                    </a:moveTo>
                    <a:lnTo>
                      <a:pt x="1003" y="0"/>
                    </a:lnTo>
                    <a:lnTo>
                      <a:pt x="1389" y="386"/>
                    </a:lnTo>
                    <a:lnTo>
                      <a:pt x="1389" y="1003"/>
                    </a:lnTo>
                    <a:lnTo>
                      <a:pt x="1003" y="1389"/>
                    </a:lnTo>
                    <a:lnTo>
                      <a:pt x="386" y="1389"/>
                    </a:lnTo>
                    <a:lnTo>
                      <a:pt x="0" y="1003"/>
                    </a:lnTo>
                    <a:lnTo>
                      <a:pt x="0" y="386"/>
                    </a:lnTo>
                    <a:lnTo>
                      <a:pt x="386" y="0"/>
                    </a:lnTo>
                  </a:path>
                </a:pathLst>
              </a:custGeom>
              <a:noFill/>
              <a:ln w="12700">
                <a:solidFill>
                  <a:srgbClr val="000000"/>
                </a:solidFill>
                <a:round/>
                <a:headEnd/>
                <a:tailEnd/>
              </a:ln>
            </p:spPr>
            <p:txBody>
              <a:bodyPr/>
              <a:lstStyle/>
              <a:p>
                <a:endParaRPr lang="it-IT">
                  <a:solidFill>
                    <a:prstClr val="black"/>
                  </a:solidFill>
                </a:endParaRPr>
              </a:p>
            </p:txBody>
          </p:sp>
          <p:sp>
            <p:nvSpPr>
              <p:cNvPr id="15" name="Freeform 18"/>
              <p:cNvSpPr>
                <a:spLocks/>
              </p:cNvSpPr>
              <p:nvPr/>
            </p:nvSpPr>
            <p:spPr bwMode="auto">
              <a:xfrm>
                <a:off x="2151" y="998"/>
                <a:ext cx="595" cy="595"/>
              </a:xfrm>
              <a:custGeom>
                <a:avLst/>
                <a:gdLst>
                  <a:gd name="T0" fmla="*/ 43 w 832"/>
                  <a:gd name="T1" fmla="*/ 0 h 832"/>
                  <a:gd name="T2" fmla="*/ 112 w 832"/>
                  <a:gd name="T3" fmla="*/ 0 h 832"/>
                  <a:gd name="T4" fmla="*/ 156 w 832"/>
                  <a:gd name="T5" fmla="*/ 43 h 832"/>
                  <a:gd name="T6" fmla="*/ 156 w 832"/>
                  <a:gd name="T7" fmla="*/ 112 h 832"/>
                  <a:gd name="T8" fmla="*/ 112 w 832"/>
                  <a:gd name="T9" fmla="*/ 156 h 832"/>
                  <a:gd name="T10" fmla="*/ 43 w 832"/>
                  <a:gd name="T11" fmla="*/ 156 h 832"/>
                  <a:gd name="T12" fmla="*/ 0 w 832"/>
                  <a:gd name="T13" fmla="*/ 112 h 832"/>
                  <a:gd name="T14" fmla="*/ 0 w 832"/>
                  <a:gd name="T15" fmla="*/ 43 h 832"/>
                  <a:gd name="T16" fmla="*/ 43 w 832"/>
                  <a:gd name="T17" fmla="*/ 0 h 8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32"/>
                  <a:gd name="T28" fmla="*/ 0 h 832"/>
                  <a:gd name="T29" fmla="*/ 832 w 832"/>
                  <a:gd name="T30" fmla="*/ 832 h 83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32" h="832">
                    <a:moveTo>
                      <a:pt x="231" y="0"/>
                    </a:moveTo>
                    <a:lnTo>
                      <a:pt x="601" y="0"/>
                    </a:lnTo>
                    <a:lnTo>
                      <a:pt x="832" y="231"/>
                    </a:lnTo>
                    <a:lnTo>
                      <a:pt x="832" y="601"/>
                    </a:lnTo>
                    <a:lnTo>
                      <a:pt x="601" y="832"/>
                    </a:lnTo>
                    <a:lnTo>
                      <a:pt x="231" y="832"/>
                    </a:lnTo>
                    <a:lnTo>
                      <a:pt x="0" y="601"/>
                    </a:lnTo>
                    <a:lnTo>
                      <a:pt x="0" y="231"/>
                    </a:lnTo>
                    <a:lnTo>
                      <a:pt x="231" y="0"/>
                    </a:lnTo>
                  </a:path>
                </a:pathLst>
              </a:custGeom>
              <a:solidFill>
                <a:schemeClr val="bg1"/>
              </a:solidFill>
              <a:ln w="12700">
                <a:solidFill>
                  <a:srgbClr val="000000"/>
                </a:solidFill>
                <a:round/>
                <a:headEnd/>
                <a:tailEnd/>
              </a:ln>
            </p:spPr>
            <p:txBody>
              <a:bodyPr/>
              <a:lstStyle/>
              <a:p>
                <a:endParaRPr lang="it-IT">
                  <a:solidFill>
                    <a:prstClr val="black"/>
                  </a:solidFill>
                </a:endParaRPr>
              </a:p>
            </p:txBody>
          </p:sp>
          <p:sp>
            <p:nvSpPr>
              <p:cNvPr id="16" name="Oval 19"/>
              <p:cNvSpPr>
                <a:spLocks noChangeArrowheads="1"/>
              </p:cNvSpPr>
              <p:nvPr/>
            </p:nvSpPr>
            <p:spPr bwMode="auto">
              <a:xfrm>
                <a:off x="2417" y="1266"/>
                <a:ext cx="62" cy="60"/>
              </a:xfrm>
              <a:prstGeom prst="ellipse">
                <a:avLst/>
              </a:prstGeom>
              <a:solidFill>
                <a:schemeClr val="bg1"/>
              </a:solidFill>
              <a:ln w="12700">
                <a:solidFill>
                  <a:srgbClr val="000000"/>
                </a:solidFill>
                <a:round/>
                <a:headEnd/>
                <a:tailEnd/>
              </a:ln>
            </p:spPr>
            <p:txBody>
              <a:bodyPr/>
              <a:lstStyle/>
              <a:p>
                <a:endParaRPr lang="it-IT">
                  <a:solidFill>
                    <a:prstClr val="black"/>
                  </a:solidFill>
                  <a:latin typeface="Comic Sans MS" pitchFamily="66" charset="0"/>
                </a:endParaRPr>
              </a:p>
            </p:txBody>
          </p:sp>
          <p:grpSp>
            <p:nvGrpSpPr>
              <p:cNvPr id="17" name="Group 20"/>
              <p:cNvGrpSpPr>
                <a:grpSpLocks/>
              </p:cNvGrpSpPr>
              <p:nvPr/>
            </p:nvGrpSpPr>
            <p:grpSpPr bwMode="auto">
              <a:xfrm rot="-1282430">
                <a:off x="2296" y="1321"/>
                <a:ext cx="188" cy="160"/>
                <a:chOff x="1150" y="1535"/>
                <a:chExt cx="264" cy="224"/>
              </a:xfrm>
            </p:grpSpPr>
            <p:grpSp>
              <p:nvGrpSpPr>
                <p:cNvPr id="127" name="Group 21"/>
                <p:cNvGrpSpPr>
                  <a:grpSpLocks/>
                </p:cNvGrpSpPr>
                <p:nvPr/>
              </p:nvGrpSpPr>
              <p:grpSpPr bwMode="auto">
                <a:xfrm>
                  <a:off x="1150" y="1681"/>
                  <a:ext cx="90" cy="78"/>
                  <a:chOff x="1150" y="1681"/>
                  <a:chExt cx="90" cy="78"/>
                </a:xfrm>
              </p:grpSpPr>
              <p:sp>
                <p:nvSpPr>
                  <p:cNvPr id="129" name="Oval 22"/>
                  <p:cNvSpPr>
                    <a:spLocks noChangeArrowheads="1"/>
                  </p:cNvSpPr>
                  <p:nvPr/>
                </p:nvSpPr>
                <p:spPr bwMode="auto">
                  <a:xfrm>
                    <a:off x="1195" y="1681"/>
                    <a:ext cx="45" cy="45"/>
                  </a:xfrm>
                  <a:prstGeom prst="ellipse">
                    <a:avLst/>
                  </a:prstGeom>
                  <a:solidFill>
                    <a:schemeClr val="tx1"/>
                  </a:solidFill>
                  <a:ln w="9525">
                    <a:solidFill>
                      <a:schemeClr val="tx2"/>
                    </a:solidFill>
                    <a:round/>
                    <a:headEnd/>
                    <a:tailEnd/>
                  </a:ln>
                </p:spPr>
                <p:txBody>
                  <a:bodyPr/>
                  <a:lstStyle/>
                  <a:p>
                    <a:endParaRPr lang="it-IT">
                      <a:solidFill>
                        <a:prstClr val="black"/>
                      </a:solidFill>
                      <a:latin typeface="Comic Sans MS" pitchFamily="66" charset="0"/>
                    </a:endParaRPr>
                  </a:p>
                </p:txBody>
              </p:sp>
              <p:sp>
                <p:nvSpPr>
                  <p:cNvPr id="130" name="Freeform 23"/>
                  <p:cNvSpPr>
                    <a:spLocks/>
                  </p:cNvSpPr>
                  <p:nvPr/>
                </p:nvSpPr>
                <p:spPr bwMode="auto">
                  <a:xfrm>
                    <a:off x="1150" y="1690"/>
                    <a:ext cx="78" cy="69"/>
                  </a:xfrm>
                  <a:custGeom>
                    <a:avLst/>
                    <a:gdLst>
                      <a:gd name="T0" fmla="*/ 49 w 78"/>
                      <a:gd name="T1" fmla="*/ 0 h 69"/>
                      <a:gd name="T2" fmla="*/ 0 w 78"/>
                      <a:gd name="T3" fmla="*/ 61 h 69"/>
                      <a:gd name="T4" fmla="*/ 8 w 78"/>
                      <a:gd name="T5" fmla="*/ 69 h 69"/>
                      <a:gd name="T6" fmla="*/ 78 w 78"/>
                      <a:gd name="T7" fmla="*/ 33 h 69"/>
                      <a:gd name="T8" fmla="*/ 49 w 78"/>
                      <a:gd name="T9" fmla="*/ 0 h 69"/>
                      <a:gd name="T10" fmla="*/ 0 60000 65536"/>
                      <a:gd name="T11" fmla="*/ 0 60000 65536"/>
                      <a:gd name="T12" fmla="*/ 0 60000 65536"/>
                      <a:gd name="T13" fmla="*/ 0 60000 65536"/>
                      <a:gd name="T14" fmla="*/ 0 60000 65536"/>
                      <a:gd name="T15" fmla="*/ 0 w 78"/>
                      <a:gd name="T16" fmla="*/ 0 h 69"/>
                      <a:gd name="T17" fmla="*/ 78 w 78"/>
                      <a:gd name="T18" fmla="*/ 69 h 69"/>
                    </a:gdLst>
                    <a:ahLst/>
                    <a:cxnLst>
                      <a:cxn ang="T10">
                        <a:pos x="T0" y="T1"/>
                      </a:cxn>
                      <a:cxn ang="T11">
                        <a:pos x="T2" y="T3"/>
                      </a:cxn>
                      <a:cxn ang="T12">
                        <a:pos x="T4" y="T5"/>
                      </a:cxn>
                      <a:cxn ang="T13">
                        <a:pos x="T6" y="T7"/>
                      </a:cxn>
                      <a:cxn ang="T14">
                        <a:pos x="T8" y="T9"/>
                      </a:cxn>
                    </a:cxnLst>
                    <a:rect l="T15" t="T16" r="T17" b="T18"/>
                    <a:pathLst>
                      <a:path w="78" h="69">
                        <a:moveTo>
                          <a:pt x="49" y="0"/>
                        </a:moveTo>
                        <a:lnTo>
                          <a:pt x="0" y="61"/>
                        </a:lnTo>
                        <a:lnTo>
                          <a:pt x="8" y="69"/>
                        </a:lnTo>
                        <a:lnTo>
                          <a:pt x="78" y="33"/>
                        </a:lnTo>
                        <a:lnTo>
                          <a:pt x="49" y="0"/>
                        </a:lnTo>
                        <a:close/>
                      </a:path>
                    </a:pathLst>
                  </a:custGeom>
                  <a:solidFill>
                    <a:schemeClr val="tx1"/>
                  </a:solidFill>
                  <a:ln w="9525">
                    <a:solidFill>
                      <a:schemeClr val="tx2"/>
                    </a:solidFill>
                    <a:round/>
                    <a:headEnd/>
                    <a:tailEnd/>
                  </a:ln>
                </p:spPr>
                <p:txBody>
                  <a:bodyPr/>
                  <a:lstStyle/>
                  <a:p>
                    <a:endParaRPr lang="it-IT">
                      <a:solidFill>
                        <a:prstClr val="black"/>
                      </a:solidFill>
                    </a:endParaRPr>
                  </a:p>
                </p:txBody>
              </p:sp>
            </p:grpSp>
            <p:sp>
              <p:nvSpPr>
                <p:cNvPr id="128" name="Freeform 24"/>
                <p:cNvSpPr>
                  <a:spLocks/>
                </p:cNvSpPr>
                <p:nvPr/>
              </p:nvSpPr>
              <p:spPr bwMode="auto">
                <a:xfrm>
                  <a:off x="1226" y="1535"/>
                  <a:ext cx="188" cy="162"/>
                </a:xfrm>
                <a:custGeom>
                  <a:avLst/>
                  <a:gdLst>
                    <a:gd name="T0" fmla="*/ 0 w 188"/>
                    <a:gd name="T1" fmla="*/ 155 h 162"/>
                    <a:gd name="T2" fmla="*/ 180 w 188"/>
                    <a:gd name="T3" fmla="*/ 0 h 162"/>
                    <a:gd name="T4" fmla="*/ 188 w 188"/>
                    <a:gd name="T5" fmla="*/ 7 h 162"/>
                    <a:gd name="T6" fmla="*/ 7 w 188"/>
                    <a:gd name="T7" fmla="*/ 162 h 162"/>
                    <a:gd name="T8" fmla="*/ 0 w 188"/>
                    <a:gd name="T9" fmla="*/ 155 h 162"/>
                    <a:gd name="T10" fmla="*/ 0 60000 65536"/>
                    <a:gd name="T11" fmla="*/ 0 60000 65536"/>
                    <a:gd name="T12" fmla="*/ 0 60000 65536"/>
                    <a:gd name="T13" fmla="*/ 0 60000 65536"/>
                    <a:gd name="T14" fmla="*/ 0 60000 65536"/>
                    <a:gd name="T15" fmla="*/ 0 w 188"/>
                    <a:gd name="T16" fmla="*/ 0 h 162"/>
                    <a:gd name="T17" fmla="*/ 188 w 188"/>
                    <a:gd name="T18" fmla="*/ 162 h 162"/>
                  </a:gdLst>
                  <a:ahLst/>
                  <a:cxnLst>
                    <a:cxn ang="T10">
                      <a:pos x="T0" y="T1"/>
                    </a:cxn>
                    <a:cxn ang="T11">
                      <a:pos x="T2" y="T3"/>
                    </a:cxn>
                    <a:cxn ang="T12">
                      <a:pos x="T4" y="T5"/>
                    </a:cxn>
                    <a:cxn ang="T13">
                      <a:pos x="T6" y="T7"/>
                    </a:cxn>
                    <a:cxn ang="T14">
                      <a:pos x="T8" y="T9"/>
                    </a:cxn>
                  </a:cxnLst>
                  <a:rect l="T15" t="T16" r="T17" b="T18"/>
                  <a:pathLst>
                    <a:path w="188" h="162">
                      <a:moveTo>
                        <a:pt x="0" y="155"/>
                      </a:moveTo>
                      <a:lnTo>
                        <a:pt x="180" y="0"/>
                      </a:lnTo>
                      <a:lnTo>
                        <a:pt x="188" y="7"/>
                      </a:lnTo>
                      <a:lnTo>
                        <a:pt x="7" y="162"/>
                      </a:lnTo>
                      <a:lnTo>
                        <a:pt x="0" y="155"/>
                      </a:lnTo>
                      <a:close/>
                    </a:path>
                  </a:pathLst>
                </a:custGeom>
                <a:solidFill>
                  <a:schemeClr val="tx1"/>
                </a:solidFill>
                <a:ln w="9525">
                  <a:solidFill>
                    <a:schemeClr val="tx2"/>
                  </a:solidFill>
                  <a:round/>
                  <a:headEnd/>
                  <a:tailEnd/>
                </a:ln>
              </p:spPr>
              <p:txBody>
                <a:bodyPr/>
                <a:lstStyle/>
                <a:p>
                  <a:endParaRPr lang="it-IT">
                    <a:solidFill>
                      <a:prstClr val="black"/>
                    </a:solidFill>
                  </a:endParaRPr>
                </a:p>
              </p:txBody>
            </p:sp>
          </p:grpSp>
          <p:grpSp>
            <p:nvGrpSpPr>
              <p:cNvPr id="18" name="Group 25"/>
              <p:cNvGrpSpPr>
                <a:grpSpLocks/>
              </p:cNvGrpSpPr>
              <p:nvPr/>
            </p:nvGrpSpPr>
            <p:grpSpPr bwMode="auto">
              <a:xfrm rot="2959934">
                <a:off x="2317" y="995"/>
                <a:ext cx="272" cy="237"/>
                <a:chOff x="1040" y="1205"/>
                <a:chExt cx="380" cy="331"/>
              </a:xfrm>
            </p:grpSpPr>
            <p:grpSp>
              <p:nvGrpSpPr>
                <p:cNvPr id="123" name="Group 26"/>
                <p:cNvGrpSpPr>
                  <a:grpSpLocks/>
                </p:cNvGrpSpPr>
                <p:nvPr/>
              </p:nvGrpSpPr>
              <p:grpSpPr bwMode="auto">
                <a:xfrm>
                  <a:off x="1040" y="1205"/>
                  <a:ext cx="96" cy="89"/>
                  <a:chOff x="1040" y="1205"/>
                  <a:chExt cx="96" cy="89"/>
                </a:xfrm>
              </p:grpSpPr>
              <p:sp>
                <p:nvSpPr>
                  <p:cNvPr id="125" name="Oval 27"/>
                  <p:cNvSpPr>
                    <a:spLocks noChangeArrowheads="1"/>
                  </p:cNvSpPr>
                  <p:nvPr/>
                </p:nvSpPr>
                <p:spPr bwMode="auto">
                  <a:xfrm>
                    <a:off x="1091" y="1249"/>
                    <a:ext cx="45" cy="45"/>
                  </a:xfrm>
                  <a:prstGeom prst="ellipse">
                    <a:avLst/>
                  </a:prstGeom>
                  <a:solidFill>
                    <a:schemeClr val="tx1"/>
                  </a:solidFill>
                  <a:ln w="9525">
                    <a:solidFill>
                      <a:schemeClr val="tx2"/>
                    </a:solidFill>
                    <a:round/>
                    <a:headEnd/>
                    <a:tailEnd/>
                  </a:ln>
                </p:spPr>
                <p:txBody>
                  <a:bodyPr/>
                  <a:lstStyle/>
                  <a:p>
                    <a:endParaRPr lang="it-IT">
                      <a:solidFill>
                        <a:prstClr val="black"/>
                      </a:solidFill>
                      <a:latin typeface="Comic Sans MS" pitchFamily="66" charset="0"/>
                    </a:endParaRPr>
                  </a:p>
                </p:txBody>
              </p:sp>
              <p:sp>
                <p:nvSpPr>
                  <p:cNvPr id="126" name="Freeform 28"/>
                  <p:cNvSpPr>
                    <a:spLocks/>
                  </p:cNvSpPr>
                  <p:nvPr/>
                </p:nvSpPr>
                <p:spPr bwMode="auto">
                  <a:xfrm>
                    <a:off x="1040" y="1205"/>
                    <a:ext cx="86" cy="82"/>
                  </a:xfrm>
                  <a:custGeom>
                    <a:avLst/>
                    <a:gdLst>
                      <a:gd name="T0" fmla="*/ 56 w 86"/>
                      <a:gd name="T1" fmla="*/ 82 h 82"/>
                      <a:gd name="T2" fmla="*/ 0 w 86"/>
                      <a:gd name="T3" fmla="*/ 0 h 82"/>
                      <a:gd name="T4" fmla="*/ 86 w 86"/>
                      <a:gd name="T5" fmla="*/ 47 h 82"/>
                      <a:gd name="T6" fmla="*/ 56 w 86"/>
                      <a:gd name="T7" fmla="*/ 82 h 82"/>
                      <a:gd name="T8" fmla="*/ 0 60000 65536"/>
                      <a:gd name="T9" fmla="*/ 0 60000 65536"/>
                      <a:gd name="T10" fmla="*/ 0 60000 65536"/>
                      <a:gd name="T11" fmla="*/ 0 60000 65536"/>
                      <a:gd name="T12" fmla="*/ 0 w 86"/>
                      <a:gd name="T13" fmla="*/ 0 h 82"/>
                      <a:gd name="T14" fmla="*/ 86 w 86"/>
                      <a:gd name="T15" fmla="*/ 82 h 82"/>
                    </a:gdLst>
                    <a:ahLst/>
                    <a:cxnLst>
                      <a:cxn ang="T8">
                        <a:pos x="T0" y="T1"/>
                      </a:cxn>
                      <a:cxn ang="T9">
                        <a:pos x="T2" y="T3"/>
                      </a:cxn>
                      <a:cxn ang="T10">
                        <a:pos x="T4" y="T5"/>
                      </a:cxn>
                      <a:cxn ang="T11">
                        <a:pos x="T6" y="T7"/>
                      </a:cxn>
                    </a:cxnLst>
                    <a:rect l="T12" t="T13" r="T14" b="T15"/>
                    <a:pathLst>
                      <a:path w="86" h="82">
                        <a:moveTo>
                          <a:pt x="56" y="82"/>
                        </a:moveTo>
                        <a:lnTo>
                          <a:pt x="0" y="0"/>
                        </a:lnTo>
                        <a:lnTo>
                          <a:pt x="86" y="47"/>
                        </a:lnTo>
                        <a:lnTo>
                          <a:pt x="56" y="82"/>
                        </a:lnTo>
                        <a:close/>
                      </a:path>
                    </a:pathLst>
                  </a:custGeom>
                  <a:solidFill>
                    <a:schemeClr val="tx1"/>
                  </a:solidFill>
                  <a:ln w="9525">
                    <a:solidFill>
                      <a:schemeClr val="tx2"/>
                    </a:solidFill>
                    <a:round/>
                    <a:headEnd/>
                    <a:tailEnd/>
                  </a:ln>
                </p:spPr>
                <p:txBody>
                  <a:bodyPr/>
                  <a:lstStyle/>
                  <a:p>
                    <a:endParaRPr lang="it-IT">
                      <a:solidFill>
                        <a:prstClr val="black"/>
                      </a:solidFill>
                    </a:endParaRPr>
                  </a:p>
                </p:txBody>
              </p:sp>
            </p:grpSp>
            <p:sp>
              <p:nvSpPr>
                <p:cNvPr id="124" name="Freeform 29"/>
                <p:cNvSpPr>
                  <a:spLocks/>
                </p:cNvSpPr>
                <p:nvPr/>
              </p:nvSpPr>
              <p:spPr bwMode="auto">
                <a:xfrm>
                  <a:off x="1122" y="1279"/>
                  <a:ext cx="298" cy="257"/>
                </a:xfrm>
                <a:custGeom>
                  <a:avLst/>
                  <a:gdLst>
                    <a:gd name="T0" fmla="*/ 0 w 298"/>
                    <a:gd name="T1" fmla="*/ 8 h 257"/>
                    <a:gd name="T2" fmla="*/ 293 w 298"/>
                    <a:gd name="T3" fmla="*/ 257 h 257"/>
                    <a:gd name="T4" fmla="*/ 298 w 298"/>
                    <a:gd name="T5" fmla="*/ 248 h 257"/>
                    <a:gd name="T6" fmla="*/ 8 w 298"/>
                    <a:gd name="T7" fmla="*/ 0 h 257"/>
                    <a:gd name="T8" fmla="*/ 0 w 298"/>
                    <a:gd name="T9" fmla="*/ 8 h 257"/>
                    <a:gd name="T10" fmla="*/ 0 60000 65536"/>
                    <a:gd name="T11" fmla="*/ 0 60000 65536"/>
                    <a:gd name="T12" fmla="*/ 0 60000 65536"/>
                    <a:gd name="T13" fmla="*/ 0 60000 65536"/>
                    <a:gd name="T14" fmla="*/ 0 60000 65536"/>
                    <a:gd name="T15" fmla="*/ 0 w 298"/>
                    <a:gd name="T16" fmla="*/ 0 h 257"/>
                    <a:gd name="T17" fmla="*/ 298 w 298"/>
                    <a:gd name="T18" fmla="*/ 257 h 257"/>
                  </a:gdLst>
                  <a:ahLst/>
                  <a:cxnLst>
                    <a:cxn ang="T10">
                      <a:pos x="T0" y="T1"/>
                    </a:cxn>
                    <a:cxn ang="T11">
                      <a:pos x="T2" y="T3"/>
                    </a:cxn>
                    <a:cxn ang="T12">
                      <a:pos x="T4" y="T5"/>
                    </a:cxn>
                    <a:cxn ang="T13">
                      <a:pos x="T6" y="T7"/>
                    </a:cxn>
                    <a:cxn ang="T14">
                      <a:pos x="T8" y="T9"/>
                    </a:cxn>
                  </a:cxnLst>
                  <a:rect l="T15" t="T16" r="T17" b="T18"/>
                  <a:pathLst>
                    <a:path w="298" h="257">
                      <a:moveTo>
                        <a:pt x="0" y="8"/>
                      </a:moveTo>
                      <a:lnTo>
                        <a:pt x="293" y="257"/>
                      </a:lnTo>
                      <a:lnTo>
                        <a:pt x="298" y="248"/>
                      </a:lnTo>
                      <a:lnTo>
                        <a:pt x="8" y="0"/>
                      </a:lnTo>
                      <a:lnTo>
                        <a:pt x="0" y="8"/>
                      </a:lnTo>
                      <a:close/>
                    </a:path>
                  </a:pathLst>
                </a:custGeom>
                <a:solidFill>
                  <a:schemeClr val="tx1"/>
                </a:solidFill>
                <a:ln w="9525">
                  <a:solidFill>
                    <a:schemeClr val="tx2"/>
                  </a:solidFill>
                  <a:round/>
                  <a:headEnd/>
                  <a:tailEnd/>
                </a:ln>
              </p:spPr>
              <p:txBody>
                <a:bodyPr/>
                <a:lstStyle/>
                <a:p>
                  <a:endParaRPr lang="it-IT">
                    <a:solidFill>
                      <a:prstClr val="black"/>
                    </a:solidFill>
                  </a:endParaRPr>
                </a:p>
              </p:txBody>
            </p:sp>
          </p:grpSp>
          <p:sp>
            <p:nvSpPr>
              <p:cNvPr id="19" name="Oval 30"/>
              <p:cNvSpPr>
                <a:spLocks noChangeArrowheads="1"/>
              </p:cNvSpPr>
              <p:nvPr/>
            </p:nvSpPr>
            <p:spPr bwMode="auto">
              <a:xfrm>
                <a:off x="2426" y="1273"/>
                <a:ext cx="45" cy="44"/>
              </a:xfrm>
              <a:prstGeom prst="ellipse">
                <a:avLst/>
              </a:prstGeom>
              <a:solidFill>
                <a:schemeClr val="bg1"/>
              </a:solidFill>
              <a:ln w="12700">
                <a:solidFill>
                  <a:srgbClr val="000000"/>
                </a:solidFill>
                <a:round/>
                <a:headEnd/>
                <a:tailEnd/>
              </a:ln>
            </p:spPr>
            <p:txBody>
              <a:bodyPr/>
              <a:lstStyle/>
              <a:p>
                <a:endParaRPr lang="it-IT">
                  <a:solidFill>
                    <a:prstClr val="black"/>
                  </a:solidFill>
                  <a:latin typeface="Comic Sans MS" pitchFamily="66" charset="0"/>
                </a:endParaRPr>
              </a:p>
            </p:txBody>
          </p:sp>
          <p:grpSp>
            <p:nvGrpSpPr>
              <p:cNvPr id="20" name="Group 31"/>
              <p:cNvGrpSpPr>
                <a:grpSpLocks/>
              </p:cNvGrpSpPr>
              <p:nvPr/>
            </p:nvGrpSpPr>
            <p:grpSpPr bwMode="auto">
              <a:xfrm>
                <a:off x="2672" y="932"/>
                <a:ext cx="62" cy="93"/>
                <a:chOff x="1728" y="1017"/>
                <a:chExt cx="87" cy="130"/>
              </a:xfrm>
            </p:grpSpPr>
            <p:sp>
              <p:nvSpPr>
                <p:cNvPr id="121" name="Oval 32"/>
                <p:cNvSpPr>
                  <a:spLocks noChangeArrowheads="1"/>
                </p:cNvSpPr>
                <p:nvPr/>
              </p:nvSpPr>
              <p:spPr bwMode="auto">
                <a:xfrm>
                  <a:off x="1737" y="1017"/>
                  <a:ext cx="78" cy="85"/>
                </a:xfrm>
                <a:prstGeom prst="ellipse">
                  <a:avLst/>
                </a:prstGeom>
                <a:solidFill>
                  <a:srgbClr val="FFFFFF"/>
                </a:solidFill>
                <a:ln w="9525">
                  <a:noFill/>
                  <a:round/>
                  <a:headEnd/>
                  <a:tailEnd/>
                </a:ln>
              </p:spPr>
              <p:txBody>
                <a:bodyPr/>
                <a:lstStyle/>
                <a:p>
                  <a:endParaRPr lang="it-IT">
                    <a:solidFill>
                      <a:prstClr val="black"/>
                    </a:solidFill>
                    <a:latin typeface="Comic Sans MS" pitchFamily="66" charset="0"/>
                  </a:endParaRPr>
                </a:p>
              </p:txBody>
            </p:sp>
            <p:sp>
              <p:nvSpPr>
                <p:cNvPr id="122" name="Oval 33"/>
                <p:cNvSpPr>
                  <a:spLocks noChangeArrowheads="1"/>
                </p:cNvSpPr>
                <p:nvPr/>
              </p:nvSpPr>
              <p:spPr bwMode="auto">
                <a:xfrm>
                  <a:off x="1728" y="1093"/>
                  <a:ext cx="48" cy="54"/>
                </a:xfrm>
                <a:prstGeom prst="ellipse">
                  <a:avLst/>
                </a:prstGeom>
                <a:solidFill>
                  <a:srgbClr val="FFFFFF"/>
                </a:solidFill>
                <a:ln w="9525">
                  <a:noFill/>
                  <a:round/>
                  <a:headEnd/>
                  <a:tailEnd/>
                </a:ln>
              </p:spPr>
              <p:txBody>
                <a:bodyPr/>
                <a:lstStyle/>
                <a:p>
                  <a:endParaRPr lang="it-IT">
                    <a:solidFill>
                      <a:prstClr val="black"/>
                    </a:solidFill>
                    <a:latin typeface="Comic Sans MS" pitchFamily="66" charset="0"/>
                  </a:endParaRPr>
                </a:p>
              </p:txBody>
            </p:sp>
          </p:grpSp>
          <p:grpSp>
            <p:nvGrpSpPr>
              <p:cNvPr id="21" name="Group 34"/>
              <p:cNvGrpSpPr>
                <a:grpSpLocks/>
              </p:cNvGrpSpPr>
              <p:nvPr/>
            </p:nvGrpSpPr>
            <p:grpSpPr bwMode="auto">
              <a:xfrm>
                <a:off x="1986" y="836"/>
                <a:ext cx="926" cy="925"/>
                <a:chOff x="769" y="883"/>
                <a:chExt cx="1295" cy="1292"/>
              </a:xfrm>
            </p:grpSpPr>
            <p:grpSp>
              <p:nvGrpSpPr>
                <p:cNvPr id="22" name="Group 35"/>
                <p:cNvGrpSpPr>
                  <a:grpSpLocks/>
                </p:cNvGrpSpPr>
                <p:nvPr/>
              </p:nvGrpSpPr>
              <p:grpSpPr bwMode="auto">
                <a:xfrm>
                  <a:off x="1337" y="883"/>
                  <a:ext cx="157" cy="168"/>
                  <a:chOff x="1337" y="883"/>
                  <a:chExt cx="157" cy="168"/>
                </a:xfrm>
              </p:grpSpPr>
              <p:sp>
                <p:nvSpPr>
                  <p:cNvPr id="113" name="Rectangle 36"/>
                  <p:cNvSpPr>
                    <a:spLocks noChangeArrowheads="1"/>
                  </p:cNvSpPr>
                  <p:nvPr/>
                </p:nvSpPr>
                <p:spPr bwMode="auto">
                  <a:xfrm>
                    <a:off x="1353" y="883"/>
                    <a:ext cx="24" cy="168"/>
                  </a:xfrm>
                  <a:prstGeom prst="rect">
                    <a:avLst/>
                  </a:prstGeom>
                  <a:solidFill>
                    <a:srgbClr val="000000"/>
                  </a:solidFill>
                  <a:ln w="9525">
                    <a:noFill/>
                    <a:miter lim="800000"/>
                    <a:headEnd/>
                    <a:tailEnd/>
                  </a:ln>
                </p:spPr>
                <p:txBody>
                  <a:bodyPr/>
                  <a:lstStyle/>
                  <a:p>
                    <a:endParaRPr lang="it-IT">
                      <a:solidFill>
                        <a:prstClr val="black"/>
                      </a:solidFill>
                      <a:latin typeface="Comic Sans MS" pitchFamily="66" charset="0"/>
                    </a:endParaRPr>
                  </a:p>
                </p:txBody>
              </p:sp>
              <p:grpSp>
                <p:nvGrpSpPr>
                  <p:cNvPr id="114" name="Group 37"/>
                  <p:cNvGrpSpPr>
                    <a:grpSpLocks/>
                  </p:cNvGrpSpPr>
                  <p:nvPr/>
                </p:nvGrpSpPr>
                <p:grpSpPr bwMode="auto">
                  <a:xfrm>
                    <a:off x="1386" y="883"/>
                    <a:ext cx="93" cy="168"/>
                    <a:chOff x="1386" y="883"/>
                    <a:chExt cx="93" cy="168"/>
                  </a:xfrm>
                </p:grpSpPr>
                <p:sp>
                  <p:nvSpPr>
                    <p:cNvPr id="119" name="Freeform 38"/>
                    <p:cNvSpPr>
                      <a:spLocks/>
                    </p:cNvSpPr>
                    <p:nvPr/>
                  </p:nvSpPr>
                  <p:spPr bwMode="auto">
                    <a:xfrm>
                      <a:off x="1387" y="885"/>
                      <a:ext cx="92" cy="166"/>
                    </a:xfrm>
                    <a:custGeom>
                      <a:avLst/>
                      <a:gdLst>
                        <a:gd name="T0" fmla="*/ 0 w 92"/>
                        <a:gd name="T1" fmla="*/ 0 h 166"/>
                        <a:gd name="T2" fmla="*/ 23 w 92"/>
                        <a:gd name="T3" fmla="*/ 0 h 166"/>
                        <a:gd name="T4" fmla="*/ 92 w 92"/>
                        <a:gd name="T5" fmla="*/ 166 h 166"/>
                        <a:gd name="T6" fmla="*/ 69 w 92"/>
                        <a:gd name="T7" fmla="*/ 166 h 166"/>
                        <a:gd name="T8" fmla="*/ 0 w 92"/>
                        <a:gd name="T9" fmla="*/ 0 h 166"/>
                        <a:gd name="T10" fmla="*/ 0 60000 65536"/>
                        <a:gd name="T11" fmla="*/ 0 60000 65536"/>
                        <a:gd name="T12" fmla="*/ 0 60000 65536"/>
                        <a:gd name="T13" fmla="*/ 0 60000 65536"/>
                        <a:gd name="T14" fmla="*/ 0 60000 65536"/>
                        <a:gd name="T15" fmla="*/ 0 w 92"/>
                        <a:gd name="T16" fmla="*/ 0 h 166"/>
                        <a:gd name="T17" fmla="*/ 92 w 92"/>
                        <a:gd name="T18" fmla="*/ 166 h 166"/>
                      </a:gdLst>
                      <a:ahLst/>
                      <a:cxnLst>
                        <a:cxn ang="T10">
                          <a:pos x="T0" y="T1"/>
                        </a:cxn>
                        <a:cxn ang="T11">
                          <a:pos x="T2" y="T3"/>
                        </a:cxn>
                        <a:cxn ang="T12">
                          <a:pos x="T4" y="T5"/>
                        </a:cxn>
                        <a:cxn ang="T13">
                          <a:pos x="T6" y="T7"/>
                        </a:cxn>
                        <a:cxn ang="T14">
                          <a:pos x="T8" y="T9"/>
                        </a:cxn>
                      </a:cxnLst>
                      <a:rect l="T15" t="T16" r="T17" b="T18"/>
                      <a:pathLst>
                        <a:path w="92" h="166">
                          <a:moveTo>
                            <a:pt x="0" y="0"/>
                          </a:moveTo>
                          <a:lnTo>
                            <a:pt x="23" y="0"/>
                          </a:lnTo>
                          <a:lnTo>
                            <a:pt x="92" y="166"/>
                          </a:lnTo>
                          <a:lnTo>
                            <a:pt x="69" y="166"/>
                          </a:lnTo>
                          <a:lnTo>
                            <a:pt x="0" y="0"/>
                          </a:lnTo>
                          <a:close/>
                        </a:path>
                      </a:pathLst>
                    </a:custGeom>
                    <a:solidFill>
                      <a:srgbClr val="000000"/>
                    </a:solidFill>
                    <a:ln w="9525">
                      <a:noFill/>
                      <a:round/>
                      <a:headEnd/>
                      <a:tailEnd/>
                    </a:ln>
                  </p:spPr>
                  <p:txBody>
                    <a:bodyPr/>
                    <a:lstStyle/>
                    <a:p>
                      <a:endParaRPr lang="it-IT">
                        <a:solidFill>
                          <a:prstClr val="black"/>
                        </a:solidFill>
                      </a:endParaRPr>
                    </a:p>
                  </p:txBody>
                </p:sp>
                <p:sp>
                  <p:nvSpPr>
                    <p:cNvPr id="120" name="Line 39"/>
                    <p:cNvSpPr>
                      <a:spLocks noChangeShapeType="1"/>
                    </p:cNvSpPr>
                    <p:nvPr/>
                  </p:nvSpPr>
                  <p:spPr bwMode="auto">
                    <a:xfrm flipH="1">
                      <a:off x="1386" y="883"/>
                      <a:ext cx="89" cy="165"/>
                    </a:xfrm>
                    <a:prstGeom prst="line">
                      <a:avLst/>
                    </a:prstGeom>
                    <a:noFill/>
                    <a:ln w="12700">
                      <a:solidFill>
                        <a:srgbClr val="000000"/>
                      </a:solidFill>
                      <a:round/>
                      <a:headEnd/>
                      <a:tailEnd/>
                    </a:ln>
                  </p:spPr>
                  <p:txBody>
                    <a:bodyPr/>
                    <a:lstStyle/>
                    <a:p>
                      <a:endParaRPr lang="it-IT">
                        <a:solidFill>
                          <a:prstClr val="black"/>
                        </a:solidFill>
                      </a:endParaRPr>
                    </a:p>
                  </p:txBody>
                </p:sp>
              </p:grpSp>
              <p:sp>
                <p:nvSpPr>
                  <p:cNvPr id="115" name="Line 40"/>
                  <p:cNvSpPr>
                    <a:spLocks noChangeShapeType="1"/>
                  </p:cNvSpPr>
                  <p:nvPr/>
                </p:nvSpPr>
                <p:spPr bwMode="auto">
                  <a:xfrm>
                    <a:off x="1337" y="883"/>
                    <a:ext cx="87" cy="1"/>
                  </a:xfrm>
                  <a:prstGeom prst="line">
                    <a:avLst/>
                  </a:prstGeom>
                  <a:noFill/>
                  <a:ln w="12700">
                    <a:solidFill>
                      <a:srgbClr val="000000"/>
                    </a:solidFill>
                    <a:round/>
                    <a:headEnd/>
                    <a:tailEnd/>
                  </a:ln>
                </p:spPr>
                <p:txBody>
                  <a:bodyPr/>
                  <a:lstStyle/>
                  <a:p>
                    <a:endParaRPr lang="it-IT">
                      <a:solidFill>
                        <a:prstClr val="black"/>
                      </a:solidFill>
                    </a:endParaRPr>
                  </a:p>
                </p:txBody>
              </p:sp>
              <p:sp>
                <p:nvSpPr>
                  <p:cNvPr id="116" name="Line 41"/>
                  <p:cNvSpPr>
                    <a:spLocks noChangeShapeType="1"/>
                  </p:cNvSpPr>
                  <p:nvPr/>
                </p:nvSpPr>
                <p:spPr bwMode="auto">
                  <a:xfrm>
                    <a:off x="1337" y="1049"/>
                    <a:ext cx="82" cy="1"/>
                  </a:xfrm>
                  <a:prstGeom prst="line">
                    <a:avLst/>
                  </a:prstGeom>
                  <a:noFill/>
                  <a:ln w="12700">
                    <a:solidFill>
                      <a:srgbClr val="000000"/>
                    </a:solidFill>
                    <a:round/>
                    <a:headEnd/>
                    <a:tailEnd/>
                  </a:ln>
                </p:spPr>
                <p:txBody>
                  <a:bodyPr/>
                  <a:lstStyle/>
                  <a:p>
                    <a:endParaRPr lang="it-IT">
                      <a:solidFill>
                        <a:prstClr val="black"/>
                      </a:solidFill>
                    </a:endParaRPr>
                  </a:p>
                </p:txBody>
              </p:sp>
              <p:sp>
                <p:nvSpPr>
                  <p:cNvPr id="117" name="Line 42"/>
                  <p:cNvSpPr>
                    <a:spLocks noChangeShapeType="1"/>
                  </p:cNvSpPr>
                  <p:nvPr/>
                </p:nvSpPr>
                <p:spPr bwMode="auto">
                  <a:xfrm>
                    <a:off x="1456" y="883"/>
                    <a:ext cx="38" cy="1"/>
                  </a:xfrm>
                  <a:prstGeom prst="line">
                    <a:avLst/>
                  </a:prstGeom>
                  <a:noFill/>
                  <a:ln w="12700">
                    <a:solidFill>
                      <a:srgbClr val="000000"/>
                    </a:solidFill>
                    <a:round/>
                    <a:headEnd/>
                    <a:tailEnd/>
                  </a:ln>
                </p:spPr>
                <p:txBody>
                  <a:bodyPr/>
                  <a:lstStyle/>
                  <a:p>
                    <a:endParaRPr lang="it-IT">
                      <a:solidFill>
                        <a:prstClr val="black"/>
                      </a:solidFill>
                    </a:endParaRPr>
                  </a:p>
                </p:txBody>
              </p:sp>
              <p:sp>
                <p:nvSpPr>
                  <p:cNvPr id="118" name="Line 43"/>
                  <p:cNvSpPr>
                    <a:spLocks noChangeShapeType="1"/>
                  </p:cNvSpPr>
                  <p:nvPr/>
                </p:nvSpPr>
                <p:spPr bwMode="auto">
                  <a:xfrm>
                    <a:off x="1449" y="1049"/>
                    <a:ext cx="45" cy="1"/>
                  </a:xfrm>
                  <a:prstGeom prst="line">
                    <a:avLst/>
                  </a:prstGeom>
                  <a:noFill/>
                  <a:ln w="12700">
                    <a:solidFill>
                      <a:srgbClr val="000000"/>
                    </a:solidFill>
                    <a:round/>
                    <a:headEnd/>
                    <a:tailEnd/>
                  </a:ln>
                </p:spPr>
                <p:txBody>
                  <a:bodyPr/>
                  <a:lstStyle/>
                  <a:p>
                    <a:endParaRPr lang="it-IT">
                      <a:solidFill>
                        <a:prstClr val="black"/>
                      </a:solidFill>
                    </a:endParaRPr>
                  </a:p>
                </p:txBody>
              </p:sp>
            </p:grpSp>
            <p:grpSp>
              <p:nvGrpSpPr>
                <p:cNvPr id="23" name="Group 44"/>
                <p:cNvGrpSpPr>
                  <a:grpSpLocks/>
                </p:cNvGrpSpPr>
                <p:nvPr/>
              </p:nvGrpSpPr>
              <p:grpSpPr bwMode="auto">
                <a:xfrm>
                  <a:off x="1035" y="1889"/>
                  <a:ext cx="186" cy="286"/>
                  <a:chOff x="1035" y="1889"/>
                  <a:chExt cx="186" cy="286"/>
                </a:xfrm>
              </p:grpSpPr>
              <p:sp>
                <p:nvSpPr>
                  <p:cNvPr id="100" name="Line 45"/>
                  <p:cNvSpPr>
                    <a:spLocks noChangeShapeType="1"/>
                  </p:cNvSpPr>
                  <p:nvPr/>
                </p:nvSpPr>
                <p:spPr bwMode="auto">
                  <a:xfrm>
                    <a:off x="1035" y="2063"/>
                    <a:ext cx="63" cy="63"/>
                  </a:xfrm>
                  <a:prstGeom prst="line">
                    <a:avLst/>
                  </a:prstGeom>
                  <a:noFill/>
                  <a:ln w="12700">
                    <a:solidFill>
                      <a:srgbClr val="000000"/>
                    </a:solidFill>
                    <a:round/>
                    <a:headEnd/>
                    <a:tailEnd/>
                  </a:ln>
                </p:spPr>
                <p:txBody>
                  <a:bodyPr/>
                  <a:lstStyle/>
                  <a:p>
                    <a:endParaRPr lang="it-IT">
                      <a:solidFill>
                        <a:prstClr val="black"/>
                      </a:solidFill>
                    </a:endParaRPr>
                  </a:p>
                </p:txBody>
              </p:sp>
              <p:grpSp>
                <p:nvGrpSpPr>
                  <p:cNvPr id="101" name="Group 46"/>
                  <p:cNvGrpSpPr>
                    <a:grpSpLocks/>
                  </p:cNvGrpSpPr>
                  <p:nvPr/>
                </p:nvGrpSpPr>
                <p:grpSpPr bwMode="auto">
                  <a:xfrm>
                    <a:off x="1043" y="1889"/>
                    <a:ext cx="178" cy="286"/>
                    <a:chOff x="1043" y="1889"/>
                    <a:chExt cx="178" cy="286"/>
                  </a:xfrm>
                </p:grpSpPr>
                <p:grpSp>
                  <p:nvGrpSpPr>
                    <p:cNvPr id="102" name="Group 47"/>
                    <p:cNvGrpSpPr>
                      <a:grpSpLocks/>
                    </p:cNvGrpSpPr>
                    <p:nvPr/>
                  </p:nvGrpSpPr>
                  <p:grpSpPr bwMode="auto">
                    <a:xfrm>
                      <a:off x="1092" y="1971"/>
                      <a:ext cx="129" cy="204"/>
                      <a:chOff x="1092" y="1971"/>
                      <a:chExt cx="129" cy="204"/>
                    </a:xfrm>
                  </p:grpSpPr>
                  <p:sp>
                    <p:nvSpPr>
                      <p:cNvPr id="108" name="Line 48"/>
                      <p:cNvSpPr>
                        <a:spLocks noChangeShapeType="1"/>
                      </p:cNvSpPr>
                      <p:nvPr/>
                    </p:nvSpPr>
                    <p:spPr bwMode="auto">
                      <a:xfrm>
                        <a:off x="1116" y="2144"/>
                        <a:ext cx="31" cy="31"/>
                      </a:xfrm>
                      <a:prstGeom prst="line">
                        <a:avLst/>
                      </a:prstGeom>
                      <a:noFill/>
                      <a:ln w="12700">
                        <a:solidFill>
                          <a:srgbClr val="000000"/>
                        </a:solidFill>
                        <a:round/>
                        <a:headEnd/>
                        <a:tailEnd/>
                      </a:ln>
                    </p:spPr>
                    <p:txBody>
                      <a:bodyPr/>
                      <a:lstStyle/>
                      <a:p>
                        <a:endParaRPr lang="it-IT">
                          <a:solidFill>
                            <a:prstClr val="black"/>
                          </a:solidFill>
                        </a:endParaRPr>
                      </a:p>
                    </p:txBody>
                  </p:sp>
                  <p:grpSp>
                    <p:nvGrpSpPr>
                      <p:cNvPr id="109" name="Group 49"/>
                      <p:cNvGrpSpPr>
                        <a:grpSpLocks/>
                      </p:cNvGrpSpPr>
                      <p:nvPr/>
                    </p:nvGrpSpPr>
                    <p:grpSpPr bwMode="auto">
                      <a:xfrm>
                        <a:off x="1092" y="1971"/>
                        <a:ext cx="129" cy="199"/>
                        <a:chOff x="1092" y="1971"/>
                        <a:chExt cx="129" cy="199"/>
                      </a:xfrm>
                    </p:grpSpPr>
                    <p:sp>
                      <p:nvSpPr>
                        <p:cNvPr id="110" name="Freeform 50"/>
                        <p:cNvSpPr>
                          <a:spLocks/>
                        </p:cNvSpPr>
                        <p:nvPr/>
                      </p:nvSpPr>
                      <p:spPr bwMode="auto">
                        <a:xfrm>
                          <a:off x="1126" y="1980"/>
                          <a:ext cx="90" cy="190"/>
                        </a:xfrm>
                        <a:custGeom>
                          <a:avLst/>
                          <a:gdLst>
                            <a:gd name="T0" fmla="*/ 90 w 90"/>
                            <a:gd name="T1" fmla="*/ 17 h 190"/>
                            <a:gd name="T2" fmla="*/ 16 w 90"/>
                            <a:gd name="T3" fmla="*/ 190 h 190"/>
                            <a:gd name="T4" fmla="*/ 0 w 90"/>
                            <a:gd name="T5" fmla="*/ 173 h 190"/>
                            <a:gd name="T6" fmla="*/ 73 w 90"/>
                            <a:gd name="T7" fmla="*/ 0 h 190"/>
                            <a:gd name="T8" fmla="*/ 90 w 90"/>
                            <a:gd name="T9" fmla="*/ 17 h 190"/>
                            <a:gd name="T10" fmla="*/ 0 60000 65536"/>
                            <a:gd name="T11" fmla="*/ 0 60000 65536"/>
                            <a:gd name="T12" fmla="*/ 0 60000 65536"/>
                            <a:gd name="T13" fmla="*/ 0 60000 65536"/>
                            <a:gd name="T14" fmla="*/ 0 60000 65536"/>
                            <a:gd name="T15" fmla="*/ 0 w 90"/>
                            <a:gd name="T16" fmla="*/ 0 h 190"/>
                            <a:gd name="T17" fmla="*/ 90 w 90"/>
                            <a:gd name="T18" fmla="*/ 190 h 190"/>
                          </a:gdLst>
                          <a:ahLst/>
                          <a:cxnLst>
                            <a:cxn ang="T10">
                              <a:pos x="T0" y="T1"/>
                            </a:cxn>
                            <a:cxn ang="T11">
                              <a:pos x="T2" y="T3"/>
                            </a:cxn>
                            <a:cxn ang="T12">
                              <a:pos x="T4" y="T5"/>
                            </a:cxn>
                            <a:cxn ang="T13">
                              <a:pos x="T6" y="T7"/>
                            </a:cxn>
                            <a:cxn ang="T14">
                              <a:pos x="T8" y="T9"/>
                            </a:cxn>
                          </a:cxnLst>
                          <a:rect l="T15" t="T16" r="T17" b="T18"/>
                          <a:pathLst>
                            <a:path w="90" h="190">
                              <a:moveTo>
                                <a:pt x="90" y="17"/>
                              </a:moveTo>
                              <a:lnTo>
                                <a:pt x="16" y="190"/>
                              </a:lnTo>
                              <a:lnTo>
                                <a:pt x="0" y="173"/>
                              </a:lnTo>
                              <a:lnTo>
                                <a:pt x="73" y="0"/>
                              </a:lnTo>
                              <a:lnTo>
                                <a:pt x="90" y="17"/>
                              </a:lnTo>
                              <a:close/>
                            </a:path>
                          </a:pathLst>
                        </a:custGeom>
                        <a:solidFill>
                          <a:srgbClr val="000000"/>
                        </a:solidFill>
                        <a:ln w="9525">
                          <a:noFill/>
                          <a:round/>
                          <a:headEnd/>
                          <a:tailEnd/>
                        </a:ln>
                      </p:spPr>
                      <p:txBody>
                        <a:bodyPr/>
                        <a:lstStyle/>
                        <a:p>
                          <a:endParaRPr lang="it-IT">
                            <a:solidFill>
                              <a:prstClr val="black"/>
                            </a:solidFill>
                          </a:endParaRPr>
                        </a:p>
                      </p:txBody>
                    </p:sp>
                    <p:sp>
                      <p:nvSpPr>
                        <p:cNvPr id="111" name="Line 51"/>
                        <p:cNvSpPr>
                          <a:spLocks noChangeShapeType="1"/>
                        </p:cNvSpPr>
                        <p:nvPr/>
                      </p:nvSpPr>
                      <p:spPr bwMode="auto">
                        <a:xfrm flipV="1">
                          <a:off x="1092" y="1980"/>
                          <a:ext cx="106" cy="139"/>
                        </a:xfrm>
                        <a:prstGeom prst="line">
                          <a:avLst/>
                        </a:prstGeom>
                        <a:noFill/>
                        <a:ln w="12700">
                          <a:solidFill>
                            <a:srgbClr val="000000"/>
                          </a:solidFill>
                          <a:round/>
                          <a:headEnd/>
                          <a:tailEnd/>
                        </a:ln>
                      </p:spPr>
                      <p:txBody>
                        <a:bodyPr/>
                        <a:lstStyle/>
                        <a:p>
                          <a:endParaRPr lang="it-IT">
                            <a:solidFill>
                              <a:prstClr val="black"/>
                            </a:solidFill>
                          </a:endParaRPr>
                        </a:p>
                      </p:txBody>
                    </p:sp>
                    <p:sp>
                      <p:nvSpPr>
                        <p:cNvPr id="112" name="Line 52"/>
                        <p:cNvSpPr>
                          <a:spLocks noChangeShapeType="1"/>
                        </p:cNvSpPr>
                        <p:nvPr/>
                      </p:nvSpPr>
                      <p:spPr bwMode="auto">
                        <a:xfrm>
                          <a:off x="1190" y="1971"/>
                          <a:ext cx="31" cy="31"/>
                        </a:xfrm>
                        <a:prstGeom prst="line">
                          <a:avLst/>
                        </a:prstGeom>
                        <a:noFill/>
                        <a:ln w="12700">
                          <a:solidFill>
                            <a:srgbClr val="000000"/>
                          </a:solidFill>
                          <a:round/>
                          <a:headEnd/>
                          <a:tailEnd/>
                        </a:ln>
                      </p:spPr>
                      <p:txBody>
                        <a:bodyPr/>
                        <a:lstStyle/>
                        <a:p>
                          <a:endParaRPr lang="it-IT">
                            <a:solidFill>
                              <a:prstClr val="black"/>
                            </a:solidFill>
                          </a:endParaRPr>
                        </a:p>
                      </p:txBody>
                    </p:sp>
                  </p:grpSp>
                </p:grpSp>
                <p:grpSp>
                  <p:nvGrpSpPr>
                    <p:cNvPr id="103" name="Group 53"/>
                    <p:cNvGrpSpPr>
                      <a:grpSpLocks/>
                    </p:cNvGrpSpPr>
                    <p:nvPr/>
                  </p:nvGrpSpPr>
                  <p:grpSpPr bwMode="auto">
                    <a:xfrm>
                      <a:off x="1043" y="1889"/>
                      <a:ext cx="122" cy="225"/>
                      <a:chOff x="1043" y="1889"/>
                      <a:chExt cx="122" cy="225"/>
                    </a:xfrm>
                  </p:grpSpPr>
                  <p:grpSp>
                    <p:nvGrpSpPr>
                      <p:cNvPr id="104" name="Group 54"/>
                      <p:cNvGrpSpPr>
                        <a:grpSpLocks/>
                      </p:cNvGrpSpPr>
                      <p:nvPr/>
                    </p:nvGrpSpPr>
                    <p:grpSpPr bwMode="auto">
                      <a:xfrm>
                        <a:off x="1043" y="1897"/>
                        <a:ext cx="116" cy="217"/>
                        <a:chOff x="1043" y="1897"/>
                        <a:chExt cx="116" cy="217"/>
                      </a:xfrm>
                    </p:grpSpPr>
                    <p:sp>
                      <p:nvSpPr>
                        <p:cNvPr id="106" name="Freeform 55"/>
                        <p:cNvSpPr>
                          <a:spLocks/>
                        </p:cNvSpPr>
                        <p:nvPr/>
                      </p:nvSpPr>
                      <p:spPr bwMode="auto">
                        <a:xfrm>
                          <a:off x="1069" y="1924"/>
                          <a:ext cx="90" cy="190"/>
                        </a:xfrm>
                        <a:custGeom>
                          <a:avLst/>
                          <a:gdLst>
                            <a:gd name="T0" fmla="*/ 90 w 90"/>
                            <a:gd name="T1" fmla="*/ 17 h 190"/>
                            <a:gd name="T2" fmla="*/ 16 w 90"/>
                            <a:gd name="T3" fmla="*/ 190 h 190"/>
                            <a:gd name="T4" fmla="*/ 0 w 90"/>
                            <a:gd name="T5" fmla="*/ 173 h 190"/>
                            <a:gd name="T6" fmla="*/ 73 w 90"/>
                            <a:gd name="T7" fmla="*/ 0 h 190"/>
                            <a:gd name="T8" fmla="*/ 90 w 90"/>
                            <a:gd name="T9" fmla="*/ 17 h 190"/>
                            <a:gd name="T10" fmla="*/ 0 60000 65536"/>
                            <a:gd name="T11" fmla="*/ 0 60000 65536"/>
                            <a:gd name="T12" fmla="*/ 0 60000 65536"/>
                            <a:gd name="T13" fmla="*/ 0 60000 65536"/>
                            <a:gd name="T14" fmla="*/ 0 60000 65536"/>
                            <a:gd name="T15" fmla="*/ 0 w 90"/>
                            <a:gd name="T16" fmla="*/ 0 h 190"/>
                            <a:gd name="T17" fmla="*/ 90 w 90"/>
                            <a:gd name="T18" fmla="*/ 190 h 190"/>
                          </a:gdLst>
                          <a:ahLst/>
                          <a:cxnLst>
                            <a:cxn ang="T10">
                              <a:pos x="T0" y="T1"/>
                            </a:cxn>
                            <a:cxn ang="T11">
                              <a:pos x="T2" y="T3"/>
                            </a:cxn>
                            <a:cxn ang="T12">
                              <a:pos x="T4" y="T5"/>
                            </a:cxn>
                            <a:cxn ang="T13">
                              <a:pos x="T6" y="T7"/>
                            </a:cxn>
                            <a:cxn ang="T14">
                              <a:pos x="T8" y="T9"/>
                            </a:cxn>
                          </a:cxnLst>
                          <a:rect l="T15" t="T16" r="T17" b="T18"/>
                          <a:pathLst>
                            <a:path w="90" h="190">
                              <a:moveTo>
                                <a:pt x="90" y="17"/>
                              </a:moveTo>
                              <a:lnTo>
                                <a:pt x="16" y="190"/>
                              </a:lnTo>
                              <a:lnTo>
                                <a:pt x="0" y="173"/>
                              </a:lnTo>
                              <a:lnTo>
                                <a:pt x="73" y="0"/>
                              </a:lnTo>
                              <a:lnTo>
                                <a:pt x="90" y="17"/>
                              </a:lnTo>
                              <a:close/>
                            </a:path>
                          </a:pathLst>
                        </a:custGeom>
                        <a:solidFill>
                          <a:srgbClr val="000000"/>
                        </a:solidFill>
                        <a:ln w="9525">
                          <a:noFill/>
                          <a:round/>
                          <a:headEnd/>
                          <a:tailEnd/>
                        </a:ln>
                      </p:spPr>
                      <p:txBody>
                        <a:bodyPr/>
                        <a:lstStyle/>
                        <a:p>
                          <a:endParaRPr lang="it-IT">
                            <a:solidFill>
                              <a:prstClr val="black"/>
                            </a:solidFill>
                          </a:endParaRPr>
                        </a:p>
                      </p:txBody>
                    </p:sp>
                    <p:sp>
                      <p:nvSpPr>
                        <p:cNvPr id="107" name="Freeform 56"/>
                        <p:cNvSpPr>
                          <a:spLocks/>
                        </p:cNvSpPr>
                        <p:nvPr/>
                      </p:nvSpPr>
                      <p:spPr bwMode="auto">
                        <a:xfrm>
                          <a:off x="1043" y="1897"/>
                          <a:ext cx="90" cy="189"/>
                        </a:xfrm>
                        <a:custGeom>
                          <a:avLst/>
                          <a:gdLst>
                            <a:gd name="T0" fmla="*/ 90 w 90"/>
                            <a:gd name="T1" fmla="*/ 16 h 189"/>
                            <a:gd name="T2" fmla="*/ 17 w 90"/>
                            <a:gd name="T3" fmla="*/ 189 h 189"/>
                            <a:gd name="T4" fmla="*/ 0 w 90"/>
                            <a:gd name="T5" fmla="*/ 172 h 189"/>
                            <a:gd name="T6" fmla="*/ 74 w 90"/>
                            <a:gd name="T7" fmla="*/ 0 h 189"/>
                            <a:gd name="T8" fmla="*/ 90 w 90"/>
                            <a:gd name="T9" fmla="*/ 16 h 189"/>
                            <a:gd name="T10" fmla="*/ 0 60000 65536"/>
                            <a:gd name="T11" fmla="*/ 0 60000 65536"/>
                            <a:gd name="T12" fmla="*/ 0 60000 65536"/>
                            <a:gd name="T13" fmla="*/ 0 60000 65536"/>
                            <a:gd name="T14" fmla="*/ 0 60000 65536"/>
                            <a:gd name="T15" fmla="*/ 0 w 90"/>
                            <a:gd name="T16" fmla="*/ 0 h 189"/>
                            <a:gd name="T17" fmla="*/ 90 w 90"/>
                            <a:gd name="T18" fmla="*/ 189 h 189"/>
                          </a:gdLst>
                          <a:ahLst/>
                          <a:cxnLst>
                            <a:cxn ang="T10">
                              <a:pos x="T0" y="T1"/>
                            </a:cxn>
                            <a:cxn ang="T11">
                              <a:pos x="T2" y="T3"/>
                            </a:cxn>
                            <a:cxn ang="T12">
                              <a:pos x="T4" y="T5"/>
                            </a:cxn>
                            <a:cxn ang="T13">
                              <a:pos x="T6" y="T7"/>
                            </a:cxn>
                            <a:cxn ang="T14">
                              <a:pos x="T8" y="T9"/>
                            </a:cxn>
                          </a:cxnLst>
                          <a:rect l="T15" t="T16" r="T17" b="T18"/>
                          <a:pathLst>
                            <a:path w="90" h="189">
                              <a:moveTo>
                                <a:pt x="90" y="16"/>
                              </a:moveTo>
                              <a:lnTo>
                                <a:pt x="17" y="189"/>
                              </a:lnTo>
                              <a:lnTo>
                                <a:pt x="0" y="172"/>
                              </a:lnTo>
                              <a:lnTo>
                                <a:pt x="74" y="0"/>
                              </a:lnTo>
                              <a:lnTo>
                                <a:pt x="90" y="16"/>
                              </a:lnTo>
                              <a:close/>
                            </a:path>
                          </a:pathLst>
                        </a:custGeom>
                        <a:solidFill>
                          <a:srgbClr val="000000"/>
                        </a:solidFill>
                        <a:ln w="9525">
                          <a:noFill/>
                          <a:round/>
                          <a:headEnd/>
                          <a:tailEnd/>
                        </a:ln>
                      </p:spPr>
                      <p:txBody>
                        <a:bodyPr/>
                        <a:lstStyle/>
                        <a:p>
                          <a:endParaRPr lang="it-IT">
                            <a:solidFill>
                              <a:prstClr val="black"/>
                            </a:solidFill>
                          </a:endParaRPr>
                        </a:p>
                      </p:txBody>
                    </p:sp>
                  </p:grpSp>
                  <p:sp>
                    <p:nvSpPr>
                      <p:cNvPr id="105" name="Line 57"/>
                      <p:cNvSpPr>
                        <a:spLocks noChangeShapeType="1"/>
                      </p:cNvSpPr>
                      <p:nvPr/>
                    </p:nvSpPr>
                    <p:spPr bwMode="auto">
                      <a:xfrm>
                        <a:off x="1108" y="1889"/>
                        <a:ext cx="57" cy="57"/>
                      </a:xfrm>
                      <a:prstGeom prst="line">
                        <a:avLst/>
                      </a:prstGeom>
                      <a:noFill/>
                      <a:ln w="12700">
                        <a:solidFill>
                          <a:srgbClr val="000000"/>
                        </a:solidFill>
                        <a:round/>
                        <a:headEnd/>
                        <a:tailEnd/>
                      </a:ln>
                    </p:spPr>
                    <p:txBody>
                      <a:bodyPr/>
                      <a:lstStyle/>
                      <a:p>
                        <a:endParaRPr lang="it-IT">
                          <a:solidFill>
                            <a:prstClr val="black"/>
                          </a:solidFill>
                        </a:endParaRPr>
                      </a:p>
                    </p:txBody>
                  </p:sp>
                </p:grpSp>
              </p:grpSp>
            </p:grpSp>
            <p:grpSp>
              <p:nvGrpSpPr>
                <p:cNvPr id="24" name="Group 58"/>
                <p:cNvGrpSpPr>
                  <a:grpSpLocks/>
                </p:cNvGrpSpPr>
                <p:nvPr/>
              </p:nvGrpSpPr>
              <p:grpSpPr bwMode="auto">
                <a:xfrm>
                  <a:off x="1647" y="1951"/>
                  <a:ext cx="147" cy="206"/>
                  <a:chOff x="1647" y="1951"/>
                  <a:chExt cx="147" cy="206"/>
                </a:xfrm>
              </p:grpSpPr>
              <p:sp>
                <p:nvSpPr>
                  <p:cNvPr id="95" name="Line 59"/>
                  <p:cNvSpPr>
                    <a:spLocks noChangeShapeType="1"/>
                  </p:cNvSpPr>
                  <p:nvPr/>
                </p:nvSpPr>
                <p:spPr bwMode="auto">
                  <a:xfrm flipH="1">
                    <a:off x="1647" y="1951"/>
                    <a:ext cx="31" cy="31"/>
                  </a:xfrm>
                  <a:prstGeom prst="line">
                    <a:avLst/>
                  </a:prstGeom>
                  <a:noFill/>
                  <a:ln w="12700">
                    <a:solidFill>
                      <a:srgbClr val="000000"/>
                    </a:solidFill>
                    <a:round/>
                    <a:headEnd/>
                    <a:tailEnd/>
                  </a:ln>
                </p:spPr>
                <p:txBody>
                  <a:bodyPr/>
                  <a:lstStyle/>
                  <a:p>
                    <a:endParaRPr lang="it-IT">
                      <a:solidFill>
                        <a:prstClr val="black"/>
                      </a:solidFill>
                    </a:endParaRPr>
                  </a:p>
                </p:txBody>
              </p:sp>
              <p:sp>
                <p:nvSpPr>
                  <p:cNvPr id="96" name="Freeform 60"/>
                  <p:cNvSpPr>
                    <a:spLocks/>
                  </p:cNvSpPr>
                  <p:nvPr/>
                </p:nvSpPr>
                <p:spPr bwMode="auto">
                  <a:xfrm>
                    <a:off x="1654" y="1960"/>
                    <a:ext cx="90" cy="189"/>
                  </a:xfrm>
                  <a:custGeom>
                    <a:avLst/>
                    <a:gdLst>
                      <a:gd name="T0" fmla="*/ 0 w 90"/>
                      <a:gd name="T1" fmla="*/ 16 h 189"/>
                      <a:gd name="T2" fmla="*/ 73 w 90"/>
                      <a:gd name="T3" fmla="*/ 189 h 189"/>
                      <a:gd name="T4" fmla="*/ 90 w 90"/>
                      <a:gd name="T5" fmla="*/ 173 h 189"/>
                      <a:gd name="T6" fmla="*/ 16 w 90"/>
                      <a:gd name="T7" fmla="*/ 0 h 189"/>
                      <a:gd name="T8" fmla="*/ 0 w 90"/>
                      <a:gd name="T9" fmla="*/ 16 h 189"/>
                      <a:gd name="T10" fmla="*/ 0 60000 65536"/>
                      <a:gd name="T11" fmla="*/ 0 60000 65536"/>
                      <a:gd name="T12" fmla="*/ 0 60000 65536"/>
                      <a:gd name="T13" fmla="*/ 0 60000 65536"/>
                      <a:gd name="T14" fmla="*/ 0 60000 65536"/>
                      <a:gd name="T15" fmla="*/ 0 w 90"/>
                      <a:gd name="T16" fmla="*/ 0 h 189"/>
                      <a:gd name="T17" fmla="*/ 90 w 90"/>
                      <a:gd name="T18" fmla="*/ 189 h 189"/>
                    </a:gdLst>
                    <a:ahLst/>
                    <a:cxnLst>
                      <a:cxn ang="T10">
                        <a:pos x="T0" y="T1"/>
                      </a:cxn>
                      <a:cxn ang="T11">
                        <a:pos x="T2" y="T3"/>
                      </a:cxn>
                      <a:cxn ang="T12">
                        <a:pos x="T4" y="T5"/>
                      </a:cxn>
                      <a:cxn ang="T13">
                        <a:pos x="T6" y="T7"/>
                      </a:cxn>
                      <a:cxn ang="T14">
                        <a:pos x="T8" y="T9"/>
                      </a:cxn>
                    </a:cxnLst>
                    <a:rect l="T15" t="T16" r="T17" b="T18"/>
                    <a:pathLst>
                      <a:path w="90" h="189">
                        <a:moveTo>
                          <a:pt x="0" y="16"/>
                        </a:moveTo>
                        <a:lnTo>
                          <a:pt x="73" y="189"/>
                        </a:lnTo>
                        <a:lnTo>
                          <a:pt x="90" y="173"/>
                        </a:lnTo>
                        <a:lnTo>
                          <a:pt x="16" y="0"/>
                        </a:lnTo>
                        <a:lnTo>
                          <a:pt x="0" y="16"/>
                        </a:lnTo>
                        <a:close/>
                      </a:path>
                    </a:pathLst>
                  </a:custGeom>
                  <a:solidFill>
                    <a:srgbClr val="000000"/>
                  </a:solidFill>
                  <a:ln w="9525">
                    <a:noFill/>
                    <a:round/>
                    <a:headEnd/>
                    <a:tailEnd/>
                  </a:ln>
                </p:spPr>
                <p:txBody>
                  <a:bodyPr/>
                  <a:lstStyle/>
                  <a:p>
                    <a:endParaRPr lang="it-IT">
                      <a:solidFill>
                        <a:prstClr val="black"/>
                      </a:solidFill>
                    </a:endParaRPr>
                  </a:p>
                </p:txBody>
              </p:sp>
              <p:sp>
                <p:nvSpPr>
                  <p:cNvPr id="97" name="Line 61"/>
                  <p:cNvSpPr>
                    <a:spLocks noChangeShapeType="1"/>
                  </p:cNvSpPr>
                  <p:nvPr/>
                </p:nvSpPr>
                <p:spPr bwMode="auto">
                  <a:xfrm flipH="1" flipV="1">
                    <a:off x="1670" y="1960"/>
                    <a:ext cx="106" cy="138"/>
                  </a:xfrm>
                  <a:prstGeom prst="line">
                    <a:avLst/>
                  </a:prstGeom>
                  <a:noFill/>
                  <a:ln w="12700">
                    <a:solidFill>
                      <a:srgbClr val="000000"/>
                    </a:solidFill>
                    <a:round/>
                    <a:headEnd/>
                    <a:tailEnd/>
                  </a:ln>
                </p:spPr>
                <p:txBody>
                  <a:bodyPr/>
                  <a:lstStyle/>
                  <a:p>
                    <a:endParaRPr lang="it-IT">
                      <a:solidFill>
                        <a:prstClr val="black"/>
                      </a:solidFill>
                    </a:endParaRPr>
                  </a:p>
                </p:txBody>
              </p:sp>
              <p:sp>
                <p:nvSpPr>
                  <p:cNvPr id="98" name="Line 62"/>
                  <p:cNvSpPr>
                    <a:spLocks noChangeShapeType="1"/>
                  </p:cNvSpPr>
                  <p:nvPr/>
                </p:nvSpPr>
                <p:spPr bwMode="auto">
                  <a:xfrm flipV="1">
                    <a:off x="1716" y="2122"/>
                    <a:ext cx="34" cy="35"/>
                  </a:xfrm>
                  <a:prstGeom prst="line">
                    <a:avLst/>
                  </a:prstGeom>
                  <a:noFill/>
                  <a:ln w="12700">
                    <a:solidFill>
                      <a:srgbClr val="000000"/>
                    </a:solidFill>
                    <a:round/>
                    <a:headEnd/>
                    <a:tailEnd/>
                  </a:ln>
                </p:spPr>
                <p:txBody>
                  <a:bodyPr/>
                  <a:lstStyle/>
                  <a:p>
                    <a:endParaRPr lang="it-IT">
                      <a:solidFill>
                        <a:prstClr val="black"/>
                      </a:solidFill>
                    </a:endParaRPr>
                  </a:p>
                </p:txBody>
              </p:sp>
              <p:sp>
                <p:nvSpPr>
                  <p:cNvPr id="99" name="Line 63"/>
                  <p:cNvSpPr>
                    <a:spLocks noChangeShapeType="1"/>
                  </p:cNvSpPr>
                  <p:nvPr/>
                </p:nvSpPr>
                <p:spPr bwMode="auto">
                  <a:xfrm flipV="1">
                    <a:off x="1760" y="2078"/>
                    <a:ext cx="34" cy="34"/>
                  </a:xfrm>
                  <a:prstGeom prst="line">
                    <a:avLst/>
                  </a:prstGeom>
                  <a:noFill/>
                  <a:ln w="12700">
                    <a:solidFill>
                      <a:srgbClr val="000000"/>
                    </a:solidFill>
                    <a:round/>
                    <a:headEnd/>
                    <a:tailEnd/>
                  </a:ln>
                </p:spPr>
                <p:txBody>
                  <a:bodyPr/>
                  <a:lstStyle/>
                  <a:p>
                    <a:endParaRPr lang="it-IT">
                      <a:solidFill>
                        <a:prstClr val="black"/>
                      </a:solidFill>
                    </a:endParaRPr>
                  </a:p>
                </p:txBody>
              </p:sp>
            </p:grpSp>
            <p:grpSp>
              <p:nvGrpSpPr>
                <p:cNvPr id="25" name="Group 64"/>
                <p:cNvGrpSpPr>
                  <a:grpSpLocks/>
                </p:cNvGrpSpPr>
                <p:nvPr/>
              </p:nvGrpSpPr>
              <p:grpSpPr bwMode="auto">
                <a:xfrm>
                  <a:off x="1642" y="895"/>
                  <a:ext cx="105" cy="202"/>
                  <a:chOff x="1642" y="895"/>
                  <a:chExt cx="105" cy="202"/>
                </a:xfrm>
              </p:grpSpPr>
              <p:sp>
                <p:nvSpPr>
                  <p:cNvPr id="92" name="Freeform 65"/>
                  <p:cNvSpPr>
                    <a:spLocks/>
                  </p:cNvSpPr>
                  <p:nvPr/>
                </p:nvSpPr>
                <p:spPr bwMode="auto">
                  <a:xfrm>
                    <a:off x="1649" y="902"/>
                    <a:ext cx="90" cy="190"/>
                  </a:xfrm>
                  <a:custGeom>
                    <a:avLst/>
                    <a:gdLst>
                      <a:gd name="T0" fmla="*/ 90 w 90"/>
                      <a:gd name="T1" fmla="*/ 17 h 190"/>
                      <a:gd name="T2" fmla="*/ 17 w 90"/>
                      <a:gd name="T3" fmla="*/ 190 h 190"/>
                      <a:gd name="T4" fmla="*/ 0 w 90"/>
                      <a:gd name="T5" fmla="*/ 173 h 190"/>
                      <a:gd name="T6" fmla="*/ 74 w 90"/>
                      <a:gd name="T7" fmla="*/ 0 h 190"/>
                      <a:gd name="T8" fmla="*/ 90 w 90"/>
                      <a:gd name="T9" fmla="*/ 17 h 190"/>
                      <a:gd name="T10" fmla="*/ 0 60000 65536"/>
                      <a:gd name="T11" fmla="*/ 0 60000 65536"/>
                      <a:gd name="T12" fmla="*/ 0 60000 65536"/>
                      <a:gd name="T13" fmla="*/ 0 60000 65536"/>
                      <a:gd name="T14" fmla="*/ 0 60000 65536"/>
                      <a:gd name="T15" fmla="*/ 0 w 90"/>
                      <a:gd name="T16" fmla="*/ 0 h 190"/>
                      <a:gd name="T17" fmla="*/ 90 w 90"/>
                      <a:gd name="T18" fmla="*/ 190 h 190"/>
                    </a:gdLst>
                    <a:ahLst/>
                    <a:cxnLst>
                      <a:cxn ang="T10">
                        <a:pos x="T0" y="T1"/>
                      </a:cxn>
                      <a:cxn ang="T11">
                        <a:pos x="T2" y="T3"/>
                      </a:cxn>
                      <a:cxn ang="T12">
                        <a:pos x="T4" y="T5"/>
                      </a:cxn>
                      <a:cxn ang="T13">
                        <a:pos x="T6" y="T7"/>
                      </a:cxn>
                      <a:cxn ang="T14">
                        <a:pos x="T8" y="T9"/>
                      </a:cxn>
                    </a:cxnLst>
                    <a:rect l="T15" t="T16" r="T17" b="T18"/>
                    <a:pathLst>
                      <a:path w="90" h="190">
                        <a:moveTo>
                          <a:pt x="90" y="17"/>
                        </a:moveTo>
                        <a:lnTo>
                          <a:pt x="17" y="190"/>
                        </a:lnTo>
                        <a:lnTo>
                          <a:pt x="0" y="173"/>
                        </a:lnTo>
                        <a:lnTo>
                          <a:pt x="74" y="0"/>
                        </a:lnTo>
                        <a:lnTo>
                          <a:pt x="90" y="17"/>
                        </a:lnTo>
                        <a:close/>
                      </a:path>
                    </a:pathLst>
                  </a:custGeom>
                  <a:solidFill>
                    <a:srgbClr val="000000"/>
                  </a:solidFill>
                  <a:ln w="9525">
                    <a:noFill/>
                    <a:round/>
                    <a:headEnd/>
                    <a:tailEnd/>
                  </a:ln>
                </p:spPr>
                <p:txBody>
                  <a:bodyPr/>
                  <a:lstStyle/>
                  <a:p>
                    <a:endParaRPr lang="it-IT">
                      <a:solidFill>
                        <a:prstClr val="black"/>
                      </a:solidFill>
                    </a:endParaRPr>
                  </a:p>
                </p:txBody>
              </p:sp>
              <p:sp>
                <p:nvSpPr>
                  <p:cNvPr id="93" name="Line 66"/>
                  <p:cNvSpPr>
                    <a:spLocks noChangeShapeType="1"/>
                  </p:cNvSpPr>
                  <p:nvPr/>
                </p:nvSpPr>
                <p:spPr bwMode="auto">
                  <a:xfrm>
                    <a:off x="1642" y="1066"/>
                    <a:ext cx="30" cy="31"/>
                  </a:xfrm>
                  <a:prstGeom prst="line">
                    <a:avLst/>
                  </a:prstGeom>
                  <a:noFill/>
                  <a:ln w="12700">
                    <a:solidFill>
                      <a:srgbClr val="000000"/>
                    </a:solidFill>
                    <a:round/>
                    <a:headEnd/>
                    <a:tailEnd/>
                  </a:ln>
                </p:spPr>
                <p:txBody>
                  <a:bodyPr/>
                  <a:lstStyle/>
                  <a:p>
                    <a:endParaRPr lang="it-IT">
                      <a:solidFill>
                        <a:prstClr val="black"/>
                      </a:solidFill>
                    </a:endParaRPr>
                  </a:p>
                </p:txBody>
              </p:sp>
              <p:sp>
                <p:nvSpPr>
                  <p:cNvPr id="94" name="Line 67"/>
                  <p:cNvSpPr>
                    <a:spLocks noChangeShapeType="1"/>
                  </p:cNvSpPr>
                  <p:nvPr/>
                </p:nvSpPr>
                <p:spPr bwMode="auto">
                  <a:xfrm>
                    <a:off x="1716" y="895"/>
                    <a:ext cx="31" cy="31"/>
                  </a:xfrm>
                  <a:prstGeom prst="line">
                    <a:avLst/>
                  </a:prstGeom>
                  <a:noFill/>
                  <a:ln w="12700">
                    <a:solidFill>
                      <a:srgbClr val="000000"/>
                    </a:solidFill>
                    <a:round/>
                    <a:headEnd/>
                    <a:tailEnd/>
                  </a:ln>
                </p:spPr>
                <p:txBody>
                  <a:bodyPr/>
                  <a:lstStyle/>
                  <a:p>
                    <a:endParaRPr lang="it-IT">
                      <a:solidFill>
                        <a:prstClr val="black"/>
                      </a:solidFill>
                    </a:endParaRPr>
                  </a:p>
                </p:txBody>
              </p:sp>
            </p:grpSp>
            <p:grpSp>
              <p:nvGrpSpPr>
                <p:cNvPr id="26" name="Group 68"/>
                <p:cNvGrpSpPr>
                  <a:grpSpLocks/>
                </p:cNvGrpSpPr>
                <p:nvPr/>
              </p:nvGrpSpPr>
              <p:grpSpPr bwMode="auto">
                <a:xfrm>
                  <a:off x="775" y="1446"/>
                  <a:ext cx="168" cy="157"/>
                  <a:chOff x="775" y="1446"/>
                  <a:chExt cx="168" cy="157"/>
                </a:xfrm>
              </p:grpSpPr>
              <p:sp>
                <p:nvSpPr>
                  <p:cNvPr id="84" name="Rectangle 69"/>
                  <p:cNvSpPr>
                    <a:spLocks noChangeArrowheads="1"/>
                  </p:cNvSpPr>
                  <p:nvPr/>
                </p:nvSpPr>
                <p:spPr bwMode="auto">
                  <a:xfrm>
                    <a:off x="775" y="1563"/>
                    <a:ext cx="168" cy="23"/>
                  </a:xfrm>
                  <a:prstGeom prst="rect">
                    <a:avLst/>
                  </a:prstGeom>
                  <a:solidFill>
                    <a:srgbClr val="000000"/>
                  </a:solidFill>
                  <a:ln w="9525">
                    <a:noFill/>
                    <a:miter lim="800000"/>
                    <a:headEnd/>
                    <a:tailEnd/>
                  </a:ln>
                </p:spPr>
                <p:txBody>
                  <a:bodyPr/>
                  <a:lstStyle/>
                  <a:p>
                    <a:endParaRPr lang="it-IT">
                      <a:solidFill>
                        <a:prstClr val="black"/>
                      </a:solidFill>
                      <a:latin typeface="Comic Sans MS" pitchFamily="66" charset="0"/>
                    </a:endParaRPr>
                  </a:p>
                </p:txBody>
              </p:sp>
              <p:grpSp>
                <p:nvGrpSpPr>
                  <p:cNvPr id="85" name="Group 70"/>
                  <p:cNvGrpSpPr>
                    <a:grpSpLocks/>
                  </p:cNvGrpSpPr>
                  <p:nvPr/>
                </p:nvGrpSpPr>
                <p:grpSpPr bwMode="auto">
                  <a:xfrm>
                    <a:off x="775" y="1462"/>
                    <a:ext cx="167" cy="92"/>
                    <a:chOff x="775" y="1462"/>
                    <a:chExt cx="167" cy="92"/>
                  </a:xfrm>
                </p:grpSpPr>
                <p:sp>
                  <p:nvSpPr>
                    <p:cNvPr id="90" name="Freeform 71"/>
                    <p:cNvSpPr>
                      <a:spLocks/>
                    </p:cNvSpPr>
                    <p:nvPr/>
                  </p:nvSpPr>
                  <p:spPr bwMode="auto">
                    <a:xfrm>
                      <a:off x="775" y="1462"/>
                      <a:ext cx="167" cy="92"/>
                    </a:xfrm>
                    <a:custGeom>
                      <a:avLst/>
                      <a:gdLst>
                        <a:gd name="T0" fmla="*/ 167 w 167"/>
                        <a:gd name="T1" fmla="*/ 92 h 92"/>
                        <a:gd name="T2" fmla="*/ 167 w 167"/>
                        <a:gd name="T3" fmla="*/ 69 h 92"/>
                        <a:gd name="T4" fmla="*/ 0 w 167"/>
                        <a:gd name="T5" fmla="*/ 0 h 92"/>
                        <a:gd name="T6" fmla="*/ 0 w 167"/>
                        <a:gd name="T7" fmla="*/ 23 h 92"/>
                        <a:gd name="T8" fmla="*/ 167 w 167"/>
                        <a:gd name="T9" fmla="*/ 92 h 92"/>
                        <a:gd name="T10" fmla="*/ 0 60000 65536"/>
                        <a:gd name="T11" fmla="*/ 0 60000 65536"/>
                        <a:gd name="T12" fmla="*/ 0 60000 65536"/>
                        <a:gd name="T13" fmla="*/ 0 60000 65536"/>
                        <a:gd name="T14" fmla="*/ 0 60000 65536"/>
                        <a:gd name="T15" fmla="*/ 0 w 167"/>
                        <a:gd name="T16" fmla="*/ 0 h 92"/>
                        <a:gd name="T17" fmla="*/ 167 w 167"/>
                        <a:gd name="T18" fmla="*/ 92 h 92"/>
                      </a:gdLst>
                      <a:ahLst/>
                      <a:cxnLst>
                        <a:cxn ang="T10">
                          <a:pos x="T0" y="T1"/>
                        </a:cxn>
                        <a:cxn ang="T11">
                          <a:pos x="T2" y="T3"/>
                        </a:cxn>
                        <a:cxn ang="T12">
                          <a:pos x="T4" y="T5"/>
                        </a:cxn>
                        <a:cxn ang="T13">
                          <a:pos x="T6" y="T7"/>
                        </a:cxn>
                        <a:cxn ang="T14">
                          <a:pos x="T8" y="T9"/>
                        </a:cxn>
                      </a:cxnLst>
                      <a:rect l="T15" t="T16" r="T17" b="T18"/>
                      <a:pathLst>
                        <a:path w="167" h="92">
                          <a:moveTo>
                            <a:pt x="167" y="92"/>
                          </a:moveTo>
                          <a:lnTo>
                            <a:pt x="167" y="69"/>
                          </a:lnTo>
                          <a:lnTo>
                            <a:pt x="0" y="0"/>
                          </a:lnTo>
                          <a:lnTo>
                            <a:pt x="0" y="23"/>
                          </a:lnTo>
                          <a:lnTo>
                            <a:pt x="167" y="92"/>
                          </a:lnTo>
                          <a:close/>
                        </a:path>
                      </a:pathLst>
                    </a:custGeom>
                    <a:solidFill>
                      <a:srgbClr val="000000"/>
                    </a:solidFill>
                    <a:ln w="9525">
                      <a:noFill/>
                      <a:round/>
                      <a:headEnd/>
                      <a:tailEnd/>
                    </a:ln>
                  </p:spPr>
                  <p:txBody>
                    <a:bodyPr/>
                    <a:lstStyle/>
                    <a:p>
                      <a:endParaRPr lang="it-IT">
                        <a:solidFill>
                          <a:prstClr val="black"/>
                        </a:solidFill>
                      </a:endParaRPr>
                    </a:p>
                  </p:txBody>
                </p:sp>
                <p:sp>
                  <p:nvSpPr>
                    <p:cNvPr id="91" name="Line 72"/>
                    <p:cNvSpPr>
                      <a:spLocks noChangeShapeType="1"/>
                    </p:cNvSpPr>
                    <p:nvPr/>
                  </p:nvSpPr>
                  <p:spPr bwMode="auto">
                    <a:xfrm flipV="1">
                      <a:off x="778" y="1465"/>
                      <a:ext cx="164" cy="89"/>
                    </a:xfrm>
                    <a:prstGeom prst="line">
                      <a:avLst/>
                    </a:prstGeom>
                    <a:noFill/>
                    <a:ln w="12700">
                      <a:solidFill>
                        <a:srgbClr val="000000"/>
                      </a:solidFill>
                      <a:round/>
                      <a:headEnd/>
                      <a:tailEnd/>
                    </a:ln>
                  </p:spPr>
                  <p:txBody>
                    <a:bodyPr/>
                    <a:lstStyle/>
                    <a:p>
                      <a:endParaRPr lang="it-IT">
                        <a:solidFill>
                          <a:prstClr val="black"/>
                        </a:solidFill>
                      </a:endParaRPr>
                    </a:p>
                  </p:txBody>
                </p:sp>
              </p:grpSp>
              <p:sp>
                <p:nvSpPr>
                  <p:cNvPr id="86" name="Line 73"/>
                  <p:cNvSpPr>
                    <a:spLocks noChangeShapeType="1"/>
                  </p:cNvSpPr>
                  <p:nvPr/>
                </p:nvSpPr>
                <p:spPr bwMode="auto">
                  <a:xfrm>
                    <a:off x="942" y="1515"/>
                    <a:ext cx="1" cy="87"/>
                  </a:xfrm>
                  <a:prstGeom prst="line">
                    <a:avLst/>
                  </a:prstGeom>
                  <a:noFill/>
                  <a:ln w="12700">
                    <a:solidFill>
                      <a:srgbClr val="000000"/>
                    </a:solidFill>
                    <a:round/>
                    <a:headEnd/>
                    <a:tailEnd/>
                  </a:ln>
                </p:spPr>
                <p:txBody>
                  <a:bodyPr/>
                  <a:lstStyle/>
                  <a:p>
                    <a:endParaRPr lang="it-IT">
                      <a:solidFill>
                        <a:prstClr val="black"/>
                      </a:solidFill>
                    </a:endParaRPr>
                  </a:p>
                </p:txBody>
              </p:sp>
              <p:sp>
                <p:nvSpPr>
                  <p:cNvPr id="87" name="Line 74"/>
                  <p:cNvSpPr>
                    <a:spLocks noChangeShapeType="1"/>
                  </p:cNvSpPr>
                  <p:nvPr/>
                </p:nvSpPr>
                <p:spPr bwMode="auto">
                  <a:xfrm>
                    <a:off x="776" y="1520"/>
                    <a:ext cx="1" cy="83"/>
                  </a:xfrm>
                  <a:prstGeom prst="line">
                    <a:avLst/>
                  </a:prstGeom>
                  <a:noFill/>
                  <a:ln w="12700">
                    <a:solidFill>
                      <a:srgbClr val="000000"/>
                    </a:solidFill>
                    <a:round/>
                    <a:headEnd/>
                    <a:tailEnd/>
                  </a:ln>
                </p:spPr>
                <p:txBody>
                  <a:bodyPr/>
                  <a:lstStyle/>
                  <a:p>
                    <a:endParaRPr lang="it-IT">
                      <a:solidFill>
                        <a:prstClr val="black"/>
                      </a:solidFill>
                    </a:endParaRPr>
                  </a:p>
                </p:txBody>
              </p:sp>
              <p:sp>
                <p:nvSpPr>
                  <p:cNvPr id="88" name="Line 75"/>
                  <p:cNvSpPr>
                    <a:spLocks noChangeShapeType="1"/>
                  </p:cNvSpPr>
                  <p:nvPr/>
                </p:nvSpPr>
                <p:spPr bwMode="auto">
                  <a:xfrm>
                    <a:off x="942" y="1446"/>
                    <a:ext cx="1" cy="38"/>
                  </a:xfrm>
                  <a:prstGeom prst="line">
                    <a:avLst/>
                  </a:prstGeom>
                  <a:noFill/>
                  <a:ln w="12700">
                    <a:solidFill>
                      <a:srgbClr val="000000"/>
                    </a:solidFill>
                    <a:round/>
                    <a:headEnd/>
                    <a:tailEnd/>
                  </a:ln>
                </p:spPr>
                <p:txBody>
                  <a:bodyPr/>
                  <a:lstStyle/>
                  <a:p>
                    <a:endParaRPr lang="it-IT">
                      <a:solidFill>
                        <a:prstClr val="black"/>
                      </a:solidFill>
                    </a:endParaRPr>
                  </a:p>
                </p:txBody>
              </p:sp>
              <p:sp>
                <p:nvSpPr>
                  <p:cNvPr id="89" name="Line 76"/>
                  <p:cNvSpPr>
                    <a:spLocks noChangeShapeType="1"/>
                  </p:cNvSpPr>
                  <p:nvPr/>
                </p:nvSpPr>
                <p:spPr bwMode="auto">
                  <a:xfrm>
                    <a:off x="776" y="1446"/>
                    <a:ext cx="1" cy="45"/>
                  </a:xfrm>
                  <a:prstGeom prst="line">
                    <a:avLst/>
                  </a:prstGeom>
                  <a:noFill/>
                  <a:ln w="12700">
                    <a:solidFill>
                      <a:srgbClr val="000000"/>
                    </a:solidFill>
                    <a:round/>
                    <a:headEnd/>
                    <a:tailEnd/>
                  </a:ln>
                </p:spPr>
                <p:txBody>
                  <a:bodyPr/>
                  <a:lstStyle/>
                  <a:p>
                    <a:endParaRPr lang="it-IT">
                      <a:solidFill>
                        <a:prstClr val="black"/>
                      </a:solidFill>
                    </a:endParaRPr>
                  </a:p>
                </p:txBody>
              </p:sp>
            </p:grpSp>
            <p:grpSp>
              <p:nvGrpSpPr>
                <p:cNvPr id="27" name="Group 77"/>
                <p:cNvGrpSpPr>
                  <a:grpSpLocks/>
                </p:cNvGrpSpPr>
                <p:nvPr/>
              </p:nvGrpSpPr>
              <p:grpSpPr bwMode="auto">
                <a:xfrm>
                  <a:off x="1020" y="883"/>
                  <a:ext cx="180" cy="282"/>
                  <a:chOff x="1020" y="883"/>
                  <a:chExt cx="180" cy="282"/>
                </a:xfrm>
              </p:grpSpPr>
              <p:sp>
                <p:nvSpPr>
                  <p:cNvPr id="77" name="Freeform 78"/>
                  <p:cNvSpPr>
                    <a:spLocks/>
                  </p:cNvSpPr>
                  <p:nvPr/>
                </p:nvSpPr>
                <p:spPr bwMode="auto">
                  <a:xfrm>
                    <a:off x="1104" y="890"/>
                    <a:ext cx="89" cy="190"/>
                  </a:xfrm>
                  <a:custGeom>
                    <a:avLst/>
                    <a:gdLst>
                      <a:gd name="T0" fmla="*/ 0 w 89"/>
                      <a:gd name="T1" fmla="*/ 17 h 190"/>
                      <a:gd name="T2" fmla="*/ 73 w 89"/>
                      <a:gd name="T3" fmla="*/ 190 h 190"/>
                      <a:gd name="T4" fmla="*/ 89 w 89"/>
                      <a:gd name="T5" fmla="*/ 172 h 190"/>
                      <a:gd name="T6" fmla="*/ 16 w 89"/>
                      <a:gd name="T7" fmla="*/ 0 h 190"/>
                      <a:gd name="T8" fmla="*/ 0 w 89"/>
                      <a:gd name="T9" fmla="*/ 17 h 190"/>
                      <a:gd name="T10" fmla="*/ 0 60000 65536"/>
                      <a:gd name="T11" fmla="*/ 0 60000 65536"/>
                      <a:gd name="T12" fmla="*/ 0 60000 65536"/>
                      <a:gd name="T13" fmla="*/ 0 60000 65536"/>
                      <a:gd name="T14" fmla="*/ 0 60000 65536"/>
                      <a:gd name="T15" fmla="*/ 0 w 89"/>
                      <a:gd name="T16" fmla="*/ 0 h 190"/>
                      <a:gd name="T17" fmla="*/ 89 w 89"/>
                      <a:gd name="T18" fmla="*/ 190 h 190"/>
                    </a:gdLst>
                    <a:ahLst/>
                    <a:cxnLst>
                      <a:cxn ang="T10">
                        <a:pos x="T0" y="T1"/>
                      </a:cxn>
                      <a:cxn ang="T11">
                        <a:pos x="T2" y="T3"/>
                      </a:cxn>
                      <a:cxn ang="T12">
                        <a:pos x="T4" y="T5"/>
                      </a:cxn>
                      <a:cxn ang="T13">
                        <a:pos x="T6" y="T7"/>
                      </a:cxn>
                      <a:cxn ang="T14">
                        <a:pos x="T8" y="T9"/>
                      </a:cxn>
                    </a:cxnLst>
                    <a:rect l="T15" t="T16" r="T17" b="T18"/>
                    <a:pathLst>
                      <a:path w="89" h="190">
                        <a:moveTo>
                          <a:pt x="0" y="17"/>
                        </a:moveTo>
                        <a:lnTo>
                          <a:pt x="73" y="190"/>
                        </a:lnTo>
                        <a:lnTo>
                          <a:pt x="89" y="172"/>
                        </a:lnTo>
                        <a:lnTo>
                          <a:pt x="16" y="0"/>
                        </a:lnTo>
                        <a:lnTo>
                          <a:pt x="0" y="17"/>
                        </a:lnTo>
                        <a:close/>
                      </a:path>
                    </a:pathLst>
                  </a:custGeom>
                  <a:solidFill>
                    <a:srgbClr val="000000"/>
                  </a:solidFill>
                  <a:ln w="9525">
                    <a:noFill/>
                    <a:round/>
                    <a:headEnd/>
                    <a:tailEnd/>
                  </a:ln>
                </p:spPr>
                <p:txBody>
                  <a:bodyPr/>
                  <a:lstStyle/>
                  <a:p>
                    <a:endParaRPr lang="it-IT">
                      <a:solidFill>
                        <a:prstClr val="black"/>
                      </a:solidFill>
                    </a:endParaRPr>
                  </a:p>
                </p:txBody>
              </p:sp>
              <p:sp>
                <p:nvSpPr>
                  <p:cNvPr id="78" name="Line 79"/>
                  <p:cNvSpPr>
                    <a:spLocks noChangeShapeType="1"/>
                  </p:cNvSpPr>
                  <p:nvPr/>
                </p:nvSpPr>
                <p:spPr bwMode="auto">
                  <a:xfrm flipH="1">
                    <a:off x="1154" y="1053"/>
                    <a:ext cx="46" cy="48"/>
                  </a:xfrm>
                  <a:prstGeom prst="line">
                    <a:avLst/>
                  </a:prstGeom>
                  <a:noFill/>
                  <a:ln w="12700">
                    <a:solidFill>
                      <a:srgbClr val="000000"/>
                    </a:solidFill>
                    <a:round/>
                    <a:headEnd/>
                    <a:tailEnd/>
                  </a:ln>
                </p:spPr>
                <p:txBody>
                  <a:bodyPr/>
                  <a:lstStyle/>
                  <a:p>
                    <a:endParaRPr lang="it-IT">
                      <a:solidFill>
                        <a:prstClr val="black"/>
                      </a:solidFill>
                    </a:endParaRPr>
                  </a:p>
                </p:txBody>
              </p:sp>
              <p:sp>
                <p:nvSpPr>
                  <p:cNvPr id="79" name="Line 80"/>
                  <p:cNvSpPr>
                    <a:spLocks noChangeShapeType="1"/>
                  </p:cNvSpPr>
                  <p:nvPr/>
                </p:nvSpPr>
                <p:spPr bwMode="auto">
                  <a:xfrm flipH="1">
                    <a:off x="1087" y="883"/>
                    <a:ext cx="38" cy="39"/>
                  </a:xfrm>
                  <a:prstGeom prst="line">
                    <a:avLst/>
                  </a:prstGeom>
                  <a:noFill/>
                  <a:ln w="12700">
                    <a:solidFill>
                      <a:srgbClr val="000000"/>
                    </a:solidFill>
                    <a:round/>
                    <a:headEnd/>
                    <a:tailEnd/>
                  </a:ln>
                </p:spPr>
                <p:txBody>
                  <a:bodyPr/>
                  <a:lstStyle/>
                  <a:p>
                    <a:endParaRPr lang="it-IT">
                      <a:solidFill>
                        <a:prstClr val="black"/>
                      </a:solidFill>
                    </a:endParaRPr>
                  </a:p>
                </p:txBody>
              </p:sp>
              <p:sp>
                <p:nvSpPr>
                  <p:cNvPr id="80" name="Freeform 81"/>
                  <p:cNvSpPr>
                    <a:spLocks/>
                  </p:cNvSpPr>
                  <p:nvPr/>
                </p:nvSpPr>
                <p:spPr bwMode="auto">
                  <a:xfrm>
                    <a:off x="1031" y="965"/>
                    <a:ext cx="145" cy="129"/>
                  </a:xfrm>
                  <a:custGeom>
                    <a:avLst/>
                    <a:gdLst>
                      <a:gd name="T0" fmla="*/ 15 w 145"/>
                      <a:gd name="T1" fmla="*/ 0 h 129"/>
                      <a:gd name="T2" fmla="*/ 145 w 145"/>
                      <a:gd name="T3" fmla="*/ 114 h 129"/>
                      <a:gd name="T4" fmla="*/ 131 w 145"/>
                      <a:gd name="T5" fmla="*/ 129 h 129"/>
                      <a:gd name="T6" fmla="*/ 0 w 145"/>
                      <a:gd name="T7" fmla="*/ 15 h 129"/>
                      <a:gd name="T8" fmla="*/ 15 w 145"/>
                      <a:gd name="T9" fmla="*/ 0 h 129"/>
                      <a:gd name="T10" fmla="*/ 0 60000 65536"/>
                      <a:gd name="T11" fmla="*/ 0 60000 65536"/>
                      <a:gd name="T12" fmla="*/ 0 60000 65536"/>
                      <a:gd name="T13" fmla="*/ 0 60000 65536"/>
                      <a:gd name="T14" fmla="*/ 0 60000 65536"/>
                      <a:gd name="T15" fmla="*/ 0 w 145"/>
                      <a:gd name="T16" fmla="*/ 0 h 129"/>
                      <a:gd name="T17" fmla="*/ 145 w 145"/>
                      <a:gd name="T18" fmla="*/ 129 h 129"/>
                    </a:gdLst>
                    <a:ahLst/>
                    <a:cxnLst>
                      <a:cxn ang="T10">
                        <a:pos x="T0" y="T1"/>
                      </a:cxn>
                      <a:cxn ang="T11">
                        <a:pos x="T2" y="T3"/>
                      </a:cxn>
                      <a:cxn ang="T12">
                        <a:pos x="T4" y="T5"/>
                      </a:cxn>
                      <a:cxn ang="T13">
                        <a:pos x="T6" y="T7"/>
                      </a:cxn>
                      <a:cxn ang="T14">
                        <a:pos x="T8" y="T9"/>
                      </a:cxn>
                    </a:cxnLst>
                    <a:rect l="T15" t="T16" r="T17" b="T18"/>
                    <a:pathLst>
                      <a:path w="145" h="129">
                        <a:moveTo>
                          <a:pt x="15" y="0"/>
                        </a:moveTo>
                        <a:lnTo>
                          <a:pt x="145" y="114"/>
                        </a:lnTo>
                        <a:lnTo>
                          <a:pt x="131" y="129"/>
                        </a:lnTo>
                        <a:lnTo>
                          <a:pt x="0" y="15"/>
                        </a:lnTo>
                        <a:lnTo>
                          <a:pt x="15" y="0"/>
                        </a:lnTo>
                        <a:close/>
                      </a:path>
                    </a:pathLst>
                  </a:custGeom>
                  <a:solidFill>
                    <a:srgbClr val="000000"/>
                  </a:solidFill>
                  <a:ln w="9525">
                    <a:noFill/>
                    <a:round/>
                    <a:headEnd/>
                    <a:tailEnd/>
                  </a:ln>
                </p:spPr>
                <p:txBody>
                  <a:bodyPr/>
                  <a:lstStyle/>
                  <a:p>
                    <a:endParaRPr lang="it-IT">
                      <a:solidFill>
                        <a:prstClr val="black"/>
                      </a:solidFill>
                    </a:endParaRPr>
                  </a:p>
                </p:txBody>
              </p:sp>
              <p:sp>
                <p:nvSpPr>
                  <p:cNvPr id="81" name="Line 82"/>
                  <p:cNvSpPr>
                    <a:spLocks noChangeShapeType="1"/>
                  </p:cNvSpPr>
                  <p:nvPr/>
                </p:nvSpPr>
                <p:spPr bwMode="auto">
                  <a:xfrm>
                    <a:off x="1097" y="912"/>
                    <a:ext cx="9" cy="238"/>
                  </a:xfrm>
                  <a:prstGeom prst="line">
                    <a:avLst/>
                  </a:prstGeom>
                  <a:noFill/>
                  <a:ln w="12700">
                    <a:solidFill>
                      <a:srgbClr val="000000"/>
                    </a:solidFill>
                    <a:round/>
                    <a:headEnd/>
                    <a:tailEnd/>
                  </a:ln>
                </p:spPr>
                <p:txBody>
                  <a:bodyPr/>
                  <a:lstStyle/>
                  <a:p>
                    <a:endParaRPr lang="it-IT">
                      <a:solidFill>
                        <a:prstClr val="black"/>
                      </a:solidFill>
                    </a:endParaRPr>
                  </a:p>
                </p:txBody>
              </p:sp>
              <p:sp>
                <p:nvSpPr>
                  <p:cNvPr id="82" name="Line 83"/>
                  <p:cNvSpPr>
                    <a:spLocks noChangeShapeType="1"/>
                  </p:cNvSpPr>
                  <p:nvPr/>
                </p:nvSpPr>
                <p:spPr bwMode="auto">
                  <a:xfrm flipH="1">
                    <a:off x="1020" y="954"/>
                    <a:ext cx="34" cy="34"/>
                  </a:xfrm>
                  <a:prstGeom prst="line">
                    <a:avLst/>
                  </a:prstGeom>
                  <a:noFill/>
                  <a:ln w="12700">
                    <a:solidFill>
                      <a:srgbClr val="000000"/>
                    </a:solidFill>
                    <a:round/>
                    <a:headEnd/>
                    <a:tailEnd/>
                  </a:ln>
                </p:spPr>
                <p:txBody>
                  <a:bodyPr/>
                  <a:lstStyle/>
                  <a:p>
                    <a:endParaRPr lang="it-IT">
                      <a:solidFill>
                        <a:prstClr val="black"/>
                      </a:solidFill>
                    </a:endParaRPr>
                  </a:p>
                </p:txBody>
              </p:sp>
              <p:sp>
                <p:nvSpPr>
                  <p:cNvPr id="83" name="Line 84"/>
                  <p:cNvSpPr>
                    <a:spLocks noChangeShapeType="1"/>
                  </p:cNvSpPr>
                  <p:nvPr/>
                </p:nvSpPr>
                <p:spPr bwMode="auto">
                  <a:xfrm flipH="1">
                    <a:off x="1091" y="1131"/>
                    <a:ext cx="34" cy="34"/>
                  </a:xfrm>
                  <a:prstGeom prst="line">
                    <a:avLst/>
                  </a:prstGeom>
                  <a:noFill/>
                  <a:ln w="12700">
                    <a:solidFill>
                      <a:srgbClr val="000000"/>
                    </a:solidFill>
                    <a:round/>
                    <a:headEnd/>
                    <a:tailEnd/>
                  </a:ln>
                </p:spPr>
                <p:txBody>
                  <a:bodyPr/>
                  <a:lstStyle/>
                  <a:p>
                    <a:endParaRPr lang="it-IT">
                      <a:solidFill>
                        <a:prstClr val="black"/>
                      </a:solidFill>
                    </a:endParaRPr>
                  </a:p>
                </p:txBody>
              </p:sp>
            </p:grpSp>
            <p:grpSp>
              <p:nvGrpSpPr>
                <p:cNvPr id="28" name="Group 85"/>
                <p:cNvGrpSpPr>
                  <a:grpSpLocks/>
                </p:cNvGrpSpPr>
                <p:nvPr/>
              </p:nvGrpSpPr>
              <p:grpSpPr bwMode="auto">
                <a:xfrm>
                  <a:off x="781" y="1139"/>
                  <a:ext cx="262" cy="168"/>
                  <a:chOff x="781" y="1139"/>
                  <a:chExt cx="262" cy="168"/>
                </a:xfrm>
              </p:grpSpPr>
              <p:sp>
                <p:nvSpPr>
                  <p:cNvPr id="70" name="Freeform 86"/>
                  <p:cNvSpPr>
                    <a:spLocks/>
                  </p:cNvSpPr>
                  <p:nvPr/>
                </p:nvSpPr>
                <p:spPr bwMode="auto">
                  <a:xfrm>
                    <a:off x="791" y="1204"/>
                    <a:ext cx="246" cy="41"/>
                  </a:xfrm>
                  <a:custGeom>
                    <a:avLst/>
                    <a:gdLst>
                      <a:gd name="T0" fmla="*/ 0 w 246"/>
                      <a:gd name="T1" fmla="*/ 17 h 41"/>
                      <a:gd name="T2" fmla="*/ 228 w 246"/>
                      <a:gd name="T3" fmla="*/ 41 h 41"/>
                      <a:gd name="T4" fmla="*/ 246 w 246"/>
                      <a:gd name="T5" fmla="*/ 24 h 41"/>
                      <a:gd name="T6" fmla="*/ 17 w 246"/>
                      <a:gd name="T7" fmla="*/ 0 h 41"/>
                      <a:gd name="T8" fmla="*/ 0 w 246"/>
                      <a:gd name="T9" fmla="*/ 17 h 41"/>
                      <a:gd name="T10" fmla="*/ 0 60000 65536"/>
                      <a:gd name="T11" fmla="*/ 0 60000 65536"/>
                      <a:gd name="T12" fmla="*/ 0 60000 65536"/>
                      <a:gd name="T13" fmla="*/ 0 60000 65536"/>
                      <a:gd name="T14" fmla="*/ 0 60000 65536"/>
                      <a:gd name="T15" fmla="*/ 0 w 246"/>
                      <a:gd name="T16" fmla="*/ 0 h 41"/>
                      <a:gd name="T17" fmla="*/ 246 w 246"/>
                      <a:gd name="T18" fmla="*/ 41 h 41"/>
                    </a:gdLst>
                    <a:ahLst/>
                    <a:cxnLst>
                      <a:cxn ang="T10">
                        <a:pos x="T0" y="T1"/>
                      </a:cxn>
                      <a:cxn ang="T11">
                        <a:pos x="T2" y="T3"/>
                      </a:cxn>
                      <a:cxn ang="T12">
                        <a:pos x="T4" y="T5"/>
                      </a:cxn>
                      <a:cxn ang="T13">
                        <a:pos x="T6" y="T7"/>
                      </a:cxn>
                      <a:cxn ang="T14">
                        <a:pos x="T8" y="T9"/>
                      </a:cxn>
                    </a:cxnLst>
                    <a:rect l="T15" t="T16" r="T17" b="T18"/>
                    <a:pathLst>
                      <a:path w="246" h="41">
                        <a:moveTo>
                          <a:pt x="0" y="17"/>
                        </a:moveTo>
                        <a:lnTo>
                          <a:pt x="228" y="41"/>
                        </a:lnTo>
                        <a:lnTo>
                          <a:pt x="246" y="24"/>
                        </a:lnTo>
                        <a:lnTo>
                          <a:pt x="17" y="0"/>
                        </a:lnTo>
                        <a:lnTo>
                          <a:pt x="0" y="17"/>
                        </a:lnTo>
                        <a:close/>
                      </a:path>
                    </a:pathLst>
                  </a:custGeom>
                  <a:solidFill>
                    <a:srgbClr val="000000"/>
                  </a:solidFill>
                  <a:ln w="9525">
                    <a:noFill/>
                    <a:round/>
                    <a:headEnd/>
                    <a:tailEnd/>
                  </a:ln>
                </p:spPr>
                <p:txBody>
                  <a:bodyPr/>
                  <a:lstStyle/>
                  <a:p>
                    <a:endParaRPr lang="it-IT">
                      <a:solidFill>
                        <a:prstClr val="black"/>
                      </a:solidFill>
                    </a:endParaRPr>
                  </a:p>
                </p:txBody>
              </p:sp>
              <p:sp>
                <p:nvSpPr>
                  <p:cNvPr id="71" name="Line 87"/>
                  <p:cNvSpPr>
                    <a:spLocks noChangeShapeType="1"/>
                  </p:cNvSpPr>
                  <p:nvPr/>
                </p:nvSpPr>
                <p:spPr bwMode="auto">
                  <a:xfrm>
                    <a:off x="856" y="1158"/>
                    <a:ext cx="118" cy="132"/>
                  </a:xfrm>
                  <a:prstGeom prst="line">
                    <a:avLst/>
                  </a:prstGeom>
                  <a:noFill/>
                  <a:ln w="12700">
                    <a:solidFill>
                      <a:srgbClr val="000000"/>
                    </a:solidFill>
                    <a:round/>
                    <a:headEnd/>
                    <a:tailEnd/>
                  </a:ln>
                </p:spPr>
                <p:txBody>
                  <a:bodyPr/>
                  <a:lstStyle/>
                  <a:p>
                    <a:endParaRPr lang="it-IT">
                      <a:solidFill>
                        <a:prstClr val="black"/>
                      </a:solidFill>
                    </a:endParaRPr>
                  </a:p>
                </p:txBody>
              </p:sp>
              <p:grpSp>
                <p:nvGrpSpPr>
                  <p:cNvPr id="72" name="Group 88"/>
                  <p:cNvGrpSpPr>
                    <a:grpSpLocks/>
                  </p:cNvGrpSpPr>
                  <p:nvPr/>
                </p:nvGrpSpPr>
                <p:grpSpPr bwMode="auto">
                  <a:xfrm>
                    <a:off x="781" y="1139"/>
                    <a:ext cx="262" cy="168"/>
                    <a:chOff x="781" y="1139"/>
                    <a:chExt cx="262" cy="168"/>
                  </a:xfrm>
                </p:grpSpPr>
                <p:sp>
                  <p:nvSpPr>
                    <p:cNvPr id="73" name="Line 89"/>
                    <p:cNvSpPr>
                      <a:spLocks noChangeShapeType="1"/>
                    </p:cNvSpPr>
                    <p:nvPr/>
                  </p:nvSpPr>
                  <p:spPr bwMode="auto">
                    <a:xfrm flipH="1">
                      <a:off x="956" y="1272"/>
                      <a:ext cx="34" cy="35"/>
                    </a:xfrm>
                    <a:prstGeom prst="line">
                      <a:avLst/>
                    </a:prstGeom>
                    <a:noFill/>
                    <a:ln w="12700">
                      <a:solidFill>
                        <a:srgbClr val="000000"/>
                      </a:solidFill>
                      <a:round/>
                      <a:headEnd/>
                      <a:tailEnd/>
                    </a:ln>
                  </p:spPr>
                  <p:txBody>
                    <a:bodyPr/>
                    <a:lstStyle/>
                    <a:p>
                      <a:endParaRPr lang="it-IT">
                        <a:solidFill>
                          <a:prstClr val="black"/>
                        </a:solidFill>
                      </a:endParaRPr>
                    </a:p>
                  </p:txBody>
                </p:sp>
                <p:sp>
                  <p:nvSpPr>
                    <p:cNvPr id="74" name="Line 90"/>
                    <p:cNvSpPr>
                      <a:spLocks noChangeShapeType="1"/>
                    </p:cNvSpPr>
                    <p:nvPr/>
                  </p:nvSpPr>
                  <p:spPr bwMode="auto">
                    <a:xfrm flipH="1">
                      <a:off x="1010" y="1218"/>
                      <a:ext cx="33" cy="34"/>
                    </a:xfrm>
                    <a:prstGeom prst="line">
                      <a:avLst/>
                    </a:prstGeom>
                    <a:noFill/>
                    <a:ln w="12700">
                      <a:solidFill>
                        <a:srgbClr val="000000"/>
                      </a:solidFill>
                      <a:round/>
                      <a:headEnd/>
                      <a:tailEnd/>
                    </a:ln>
                  </p:spPr>
                  <p:txBody>
                    <a:bodyPr/>
                    <a:lstStyle/>
                    <a:p>
                      <a:endParaRPr lang="it-IT">
                        <a:solidFill>
                          <a:prstClr val="black"/>
                        </a:solidFill>
                      </a:endParaRPr>
                    </a:p>
                  </p:txBody>
                </p:sp>
                <p:sp>
                  <p:nvSpPr>
                    <p:cNvPr id="75" name="Line 91"/>
                    <p:cNvSpPr>
                      <a:spLocks noChangeShapeType="1"/>
                    </p:cNvSpPr>
                    <p:nvPr/>
                  </p:nvSpPr>
                  <p:spPr bwMode="auto">
                    <a:xfrm flipH="1">
                      <a:off x="837" y="1139"/>
                      <a:ext cx="34" cy="34"/>
                    </a:xfrm>
                    <a:prstGeom prst="line">
                      <a:avLst/>
                    </a:prstGeom>
                    <a:noFill/>
                    <a:ln w="12700">
                      <a:solidFill>
                        <a:srgbClr val="000000"/>
                      </a:solidFill>
                      <a:round/>
                      <a:headEnd/>
                      <a:tailEnd/>
                    </a:ln>
                  </p:spPr>
                  <p:txBody>
                    <a:bodyPr/>
                    <a:lstStyle/>
                    <a:p>
                      <a:endParaRPr lang="it-IT">
                        <a:solidFill>
                          <a:prstClr val="black"/>
                        </a:solidFill>
                      </a:endParaRPr>
                    </a:p>
                  </p:txBody>
                </p:sp>
                <p:sp>
                  <p:nvSpPr>
                    <p:cNvPr id="76" name="Line 92"/>
                    <p:cNvSpPr>
                      <a:spLocks noChangeShapeType="1"/>
                    </p:cNvSpPr>
                    <p:nvPr/>
                  </p:nvSpPr>
                  <p:spPr bwMode="auto">
                    <a:xfrm flipH="1">
                      <a:off x="781" y="1195"/>
                      <a:ext cx="33" cy="34"/>
                    </a:xfrm>
                    <a:prstGeom prst="line">
                      <a:avLst/>
                    </a:prstGeom>
                    <a:noFill/>
                    <a:ln w="12700">
                      <a:solidFill>
                        <a:srgbClr val="000000"/>
                      </a:solidFill>
                      <a:round/>
                      <a:headEnd/>
                      <a:tailEnd/>
                    </a:ln>
                  </p:spPr>
                  <p:txBody>
                    <a:bodyPr/>
                    <a:lstStyle/>
                    <a:p>
                      <a:endParaRPr lang="it-IT">
                        <a:solidFill>
                          <a:prstClr val="black"/>
                        </a:solidFill>
                      </a:endParaRPr>
                    </a:p>
                  </p:txBody>
                </p:sp>
              </p:grpSp>
            </p:grpSp>
            <p:grpSp>
              <p:nvGrpSpPr>
                <p:cNvPr id="29" name="Group 93"/>
                <p:cNvGrpSpPr>
                  <a:grpSpLocks/>
                </p:cNvGrpSpPr>
                <p:nvPr/>
              </p:nvGrpSpPr>
              <p:grpSpPr bwMode="auto">
                <a:xfrm>
                  <a:off x="1812" y="1174"/>
                  <a:ext cx="245" cy="131"/>
                  <a:chOff x="1812" y="1174"/>
                  <a:chExt cx="245" cy="131"/>
                </a:xfrm>
              </p:grpSpPr>
              <p:sp>
                <p:nvSpPr>
                  <p:cNvPr id="66" name="Freeform 94"/>
                  <p:cNvSpPr>
                    <a:spLocks/>
                  </p:cNvSpPr>
                  <p:nvPr/>
                </p:nvSpPr>
                <p:spPr bwMode="auto">
                  <a:xfrm>
                    <a:off x="1851" y="1215"/>
                    <a:ext cx="197" cy="79"/>
                  </a:xfrm>
                  <a:custGeom>
                    <a:avLst/>
                    <a:gdLst>
                      <a:gd name="T0" fmla="*/ 181 w 197"/>
                      <a:gd name="T1" fmla="*/ 0 h 79"/>
                      <a:gd name="T2" fmla="*/ 0 w 197"/>
                      <a:gd name="T3" fmla="*/ 62 h 79"/>
                      <a:gd name="T4" fmla="*/ 17 w 197"/>
                      <a:gd name="T5" fmla="*/ 79 h 79"/>
                      <a:gd name="T6" fmla="*/ 197 w 197"/>
                      <a:gd name="T7" fmla="*/ 16 h 79"/>
                      <a:gd name="T8" fmla="*/ 181 w 197"/>
                      <a:gd name="T9" fmla="*/ 0 h 79"/>
                      <a:gd name="T10" fmla="*/ 0 60000 65536"/>
                      <a:gd name="T11" fmla="*/ 0 60000 65536"/>
                      <a:gd name="T12" fmla="*/ 0 60000 65536"/>
                      <a:gd name="T13" fmla="*/ 0 60000 65536"/>
                      <a:gd name="T14" fmla="*/ 0 60000 65536"/>
                      <a:gd name="T15" fmla="*/ 0 w 197"/>
                      <a:gd name="T16" fmla="*/ 0 h 79"/>
                      <a:gd name="T17" fmla="*/ 197 w 197"/>
                      <a:gd name="T18" fmla="*/ 79 h 79"/>
                    </a:gdLst>
                    <a:ahLst/>
                    <a:cxnLst>
                      <a:cxn ang="T10">
                        <a:pos x="T0" y="T1"/>
                      </a:cxn>
                      <a:cxn ang="T11">
                        <a:pos x="T2" y="T3"/>
                      </a:cxn>
                      <a:cxn ang="T12">
                        <a:pos x="T4" y="T5"/>
                      </a:cxn>
                      <a:cxn ang="T13">
                        <a:pos x="T6" y="T7"/>
                      </a:cxn>
                      <a:cxn ang="T14">
                        <a:pos x="T8" y="T9"/>
                      </a:cxn>
                    </a:cxnLst>
                    <a:rect l="T15" t="T16" r="T17" b="T18"/>
                    <a:pathLst>
                      <a:path w="197" h="79">
                        <a:moveTo>
                          <a:pt x="181" y="0"/>
                        </a:moveTo>
                        <a:lnTo>
                          <a:pt x="0" y="62"/>
                        </a:lnTo>
                        <a:lnTo>
                          <a:pt x="17" y="79"/>
                        </a:lnTo>
                        <a:lnTo>
                          <a:pt x="197" y="16"/>
                        </a:lnTo>
                        <a:lnTo>
                          <a:pt x="181" y="0"/>
                        </a:lnTo>
                        <a:close/>
                      </a:path>
                    </a:pathLst>
                  </a:custGeom>
                  <a:solidFill>
                    <a:srgbClr val="000000"/>
                  </a:solidFill>
                  <a:ln w="9525">
                    <a:noFill/>
                    <a:round/>
                    <a:headEnd/>
                    <a:tailEnd/>
                  </a:ln>
                </p:spPr>
                <p:txBody>
                  <a:bodyPr/>
                  <a:lstStyle/>
                  <a:p>
                    <a:endParaRPr lang="it-IT">
                      <a:solidFill>
                        <a:prstClr val="black"/>
                      </a:solidFill>
                    </a:endParaRPr>
                  </a:p>
                </p:txBody>
              </p:sp>
              <p:sp>
                <p:nvSpPr>
                  <p:cNvPr id="67" name="Freeform 95"/>
                  <p:cNvSpPr>
                    <a:spLocks/>
                  </p:cNvSpPr>
                  <p:nvPr/>
                </p:nvSpPr>
                <p:spPr bwMode="auto">
                  <a:xfrm>
                    <a:off x="1823" y="1185"/>
                    <a:ext cx="196" cy="79"/>
                  </a:xfrm>
                  <a:custGeom>
                    <a:avLst/>
                    <a:gdLst>
                      <a:gd name="T0" fmla="*/ 180 w 196"/>
                      <a:gd name="T1" fmla="*/ 0 h 79"/>
                      <a:gd name="T2" fmla="*/ 0 w 196"/>
                      <a:gd name="T3" fmla="*/ 63 h 79"/>
                      <a:gd name="T4" fmla="*/ 17 w 196"/>
                      <a:gd name="T5" fmla="*/ 79 h 79"/>
                      <a:gd name="T6" fmla="*/ 196 w 196"/>
                      <a:gd name="T7" fmla="*/ 16 h 79"/>
                      <a:gd name="T8" fmla="*/ 180 w 196"/>
                      <a:gd name="T9" fmla="*/ 0 h 79"/>
                      <a:gd name="T10" fmla="*/ 0 60000 65536"/>
                      <a:gd name="T11" fmla="*/ 0 60000 65536"/>
                      <a:gd name="T12" fmla="*/ 0 60000 65536"/>
                      <a:gd name="T13" fmla="*/ 0 60000 65536"/>
                      <a:gd name="T14" fmla="*/ 0 60000 65536"/>
                      <a:gd name="T15" fmla="*/ 0 w 196"/>
                      <a:gd name="T16" fmla="*/ 0 h 79"/>
                      <a:gd name="T17" fmla="*/ 196 w 196"/>
                      <a:gd name="T18" fmla="*/ 79 h 79"/>
                    </a:gdLst>
                    <a:ahLst/>
                    <a:cxnLst>
                      <a:cxn ang="T10">
                        <a:pos x="T0" y="T1"/>
                      </a:cxn>
                      <a:cxn ang="T11">
                        <a:pos x="T2" y="T3"/>
                      </a:cxn>
                      <a:cxn ang="T12">
                        <a:pos x="T4" y="T5"/>
                      </a:cxn>
                      <a:cxn ang="T13">
                        <a:pos x="T6" y="T7"/>
                      </a:cxn>
                      <a:cxn ang="T14">
                        <a:pos x="T8" y="T9"/>
                      </a:cxn>
                    </a:cxnLst>
                    <a:rect l="T15" t="T16" r="T17" b="T18"/>
                    <a:pathLst>
                      <a:path w="196" h="79">
                        <a:moveTo>
                          <a:pt x="180" y="0"/>
                        </a:moveTo>
                        <a:lnTo>
                          <a:pt x="0" y="63"/>
                        </a:lnTo>
                        <a:lnTo>
                          <a:pt x="17" y="79"/>
                        </a:lnTo>
                        <a:lnTo>
                          <a:pt x="196" y="16"/>
                        </a:lnTo>
                        <a:lnTo>
                          <a:pt x="180" y="0"/>
                        </a:lnTo>
                        <a:close/>
                      </a:path>
                    </a:pathLst>
                  </a:custGeom>
                  <a:solidFill>
                    <a:srgbClr val="000000"/>
                  </a:solidFill>
                  <a:ln w="9525">
                    <a:noFill/>
                    <a:round/>
                    <a:headEnd/>
                    <a:tailEnd/>
                  </a:ln>
                </p:spPr>
                <p:txBody>
                  <a:bodyPr/>
                  <a:lstStyle/>
                  <a:p>
                    <a:endParaRPr lang="it-IT">
                      <a:solidFill>
                        <a:prstClr val="black"/>
                      </a:solidFill>
                    </a:endParaRPr>
                  </a:p>
                </p:txBody>
              </p:sp>
              <p:sp>
                <p:nvSpPr>
                  <p:cNvPr id="68" name="Line 96"/>
                  <p:cNvSpPr>
                    <a:spLocks noChangeShapeType="1"/>
                  </p:cNvSpPr>
                  <p:nvPr/>
                </p:nvSpPr>
                <p:spPr bwMode="auto">
                  <a:xfrm>
                    <a:off x="1991" y="1174"/>
                    <a:ext cx="66" cy="66"/>
                  </a:xfrm>
                  <a:prstGeom prst="line">
                    <a:avLst/>
                  </a:prstGeom>
                  <a:noFill/>
                  <a:ln w="12700">
                    <a:solidFill>
                      <a:srgbClr val="000000"/>
                    </a:solidFill>
                    <a:round/>
                    <a:headEnd/>
                    <a:tailEnd/>
                  </a:ln>
                </p:spPr>
                <p:txBody>
                  <a:bodyPr/>
                  <a:lstStyle/>
                  <a:p>
                    <a:endParaRPr lang="it-IT">
                      <a:solidFill>
                        <a:prstClr val="black"/>
                      </a:solidFill>
                    </a:endParaRPr>
                  </a:p>
                </p:txBody>
              </p:sp>
              <p:sp>
                <p:nvSpPr>
                  <p:cNvPr id="69" name="Line 97"/>
                  <p:cNvSpPr>
                    <a:spLocks noChangeShapeType="1"/>
                  </p:cNvSpPr>
                  <p:nvPr/>
                </p:nvSpPr>
                <p:spPr bwMode="auto">
                  <a:xfrm>
                    <a:off x="1812" y="1239"/>
                    <a:ext cx="66" cy="66"/>
                  </a:xfrm>
                  <a:prstGeom prst="line">
                    <a:avLst/>
                  </a:prstGeom>
                  <a:noFill/>
                  <a:ln w="12700">
                    <a:solidFill>
                      <a:srgbClr val="000000"/>
                    </a:solidFill>
                    <a:round/>
                    <a:headEnd/>
                    <a:tailEnd/>
                  </a:ln>
                </p:spPr>
                <p:txBody>
                  <a:bodyPr/>
                  <a:lstStyle/>
                  <a:p>
                    <a:endParaRPr lang="it-IT">
                      <a:solidFill>
                        <a:prstClr val="black"/>
                      </a:solidFill>
                    </a:endParaRPr>
                  </a:p>
                </p:txBody>
              </p:sp>
            </p:grpSp>
            <p:grpSp>
              <p:nvGrpSpPr>
                <p:cNvPr id="30" name="Group 98"/>
                <p:cNvGrpSpPr>
                  <a:grpSpLocks/>
                </p:cNvGrpSpPr>
                <p:nvPr/>
              </p:nvGrpSpPr>
              <p:grpSpPr bwMode="auto">
                <a:xfrm>
                  <a:off x="1889" y="1461"/>
                  <a:ext cx="170" cy="129"/>
                  <a:chOff x="1889" y="1461"/>
                  <a:chExt cx="170" cy="129"/>
                </a:xfrm>
              </p:grpSpPr>
              <p:sp>
                <p:nvSpPr>
                  <p:cNvPr id="60" name="Line 99"/>
                  <p:cNvSpPr>
                    <a:spLocks noChangeShapeType="1"/>
                  </p:cNvSpPr>
                  <p:nvPr/>
                </p:nvSpPr>
                <p:spPr bwMode="auto">
                  <a:xfrm flipV="1">
                    <a:off x="2058" y="1461"/>
                    <a:ext cx="1" cy="129"/>
                  </a:xfrm>
                  <a:prstGeom prst="line">
                    <a:avLst/>
                  </a:prstGeom>
                  <a:noFill/>
                  <a:ln w="12700">
                    <a:solidFill>
                      <a:srgbClr val="000000"/>
                    </a:solidFill>
                    <a:round/>
                    <a:headEnd/>
                    <a:tailEnd/>
                  </a:ln>
                </p:spPr>
                <p:txBody>
                  <a:bodyPr/>
                  <a:lstStyle/>
                  <a:p>
                    <a:endParaRPr lang="it-IT">
                      <a:solidFill>
                        <a:prstClr val="black"/>
                      </a:solidFill>
                    </a:endParaRPr>
                  </a:p>
                </p:txBody>
              </p:sp>
              <p:grpSp>
                <p:nvGrpSpPr>
                  <p:cNvPr id="61" name="Group 100"/>
                  <p:cNvGrpSpPr>
                    <a:grpSpLocks/>
                  </p:cNvGrpSpPr>
                  <p:nvPr/>
                </p:nvGrpSpPr>
                <p:grpSpPr bwMode="auto">
                  <a:xfrm>
                    <a:off x="1889" y="1475"/>
                    <a:ext cx="169" cy="100"/>
                    <a:chOff x="1889" y="1475"/>
                    <a:chExt cx="169" cy="100"/>
                  </a:xfrm>
                </p:grpSpPr>
                <p:sp>
                  <p:nvSpPr>
                    <p:cNvPr id="63" name="Rectangle 101"/>
                    <p:cNvSpPr>
                      <a:spLocks noChangeArrowheads="1"/>
                    </p:cNvSpPr>
                    <p:nvPr/>
                  </p:nvSpPr>
                  <p:spPr bwMode="auto">
                    <a:xfrm>
                      <a:off x="1889" y="1475"/>
                      <a:ext cx="169" cy="23"/>
                    </a:xfrm>
                    <a:prstGeom prst="rect">
                      <a:avLst/>
                    </a:prstGeom>
                    <a:solidFill>
                      <a:srgbClr val="000000"/>
                    </a:solidFill>
                    <a:ln w="9525">
                      <a:noFill/>
                      <a:miter lim="800000"/>
                      <a:headEnd/>
                      <a:tailEnd/>
                    </a:ln>
                  </p:spPr>
                  <p:txBody>
                    <a:bodyPr/>
                    <a:lstStyle/>
                    <a:p>
                      <a:endParaRPr lang="it-IT">
                        <a:solidFill>
                          <a:prstClr val="black"/>
                        </a:solidFill>
                        <a:latin typeface="Comic Sans MS" pitchFamily="66" charset="0"/>
                      </a:endParaRPr>
                    </a:p>
                  </p:txBody>
                </p:sp>
                <p:sp>
                  <p:nvSpPr>
                    <p:cNvPr id="64" name="Rectangle 102"/>
                    <p:cNvSpPr>
                      <a:spLocks noChangeArrowheads="1"/>
                    </p:cNvSpPr>
                    <p:nvPr/>
                  </p:nvSpPr>
                  <p:spPr bwMode="auto">
                    <a:xfrm>
                      <a:off x="1889" y="1512"/>
                      <a:ext cx="169" cy="24"/>
                    </a:xfrm>
                    <a:prstGeom prst="rect">
                      <a:avLst/>
                    </a:prstGeom>
                    <a:solidFill>
                      <a:srgbClr val="000000"/>
                    </a:solidFill>
                    <a:ln w="9525">
                      <a:noFill/>
                      <a:miter lim="800000"/>
                      <a:headEnd/>
                      <a:tailEnd/>
                    </a:ln>
                  </p:spPr>
                  <p:txBody>
                    <a:bodyPr/>
                    <a:lstStyle/>
                    <a:p>
                      <a:endParaRPr lang="it-IT">
                        <a:solidFill>
                          <a:prstClr val="black"/>
                        </a:solidFill>
                        <a:latin typeface="Comic Sans MS" pitchFamily="66" charset="0"/>
                      </a:endParaRPr>
                    </a:p>
                  </p:txBody>
                </p:sp>
                <p:sp>
                  <p:nvSpPr>
                    <p:cNvPr id="65" name="Rectangle 103"/>
                    <p:cNvSpPr>
                      <a:spLocks noChangeArrowheads="1"/>
                    </p:cNvSpPr>
                    <p:nvPr/>
                  </p:nvSpPr>
                  <p:spPr bwMode="auto">
                    <a:xfrm>
                      <a:off x="1889" y="1552"/>
                      <a:ext cx="169" cy="23"/>
                    </a:xfrm>
                    <a:prstGeom prst="rect">
                      <a:avLst/>
                    </a:prstGeom>
                    <a:solidFill>
                      <a:srgbClr val="000000"/>
                    </a:solidFill>
                    <a:ln w="9525">
                      <a:noFill/>
                      <a:miter lim="800000"/>
                      <a:headEnd/>
                      <a:tailEnd/>
                    </a:ln>
                  </p:spPr>
                  <p:txBody>
                    <a:bodyPr/>
                    <a:lstStyle/>
                    <a:p>
                      <a:endParaRPr lang="it-IT">
                        <a:solidFill>
                          <a:prstClr val="black"/>
                        </a:solidFill>
                        <a:latin typeface="Comic Sans MS" pitchFamily="66" charset="0"/>
                      </a:endParaRPr>
                    </a:p>
                  </p:txBody>
                </p:sp>
              </p:grpSp>
              <p:sp>
                <p:nvSpPr>
                  <p:cNvPr id="62" name="Line 104"/>
                  <p:cNvSpPr>
                    <a:spLocks noChangeShapeType="1"/>
                  </p:cNvSpPr>
                  <p:nvPr/>
                </p:nvSpPr>
                <p:spPr bwMode="auto">
                  <a:xfrm flipV="1">
                    <a:off x="1889" y="1461"/>
                    <a:ext cx="1" cy="129"/>
                  </a:xfrm>
                  <a:prstGeom prst="line">
                    <a:avLst/>
                  </a:prstGeom>
                  <a:noFill/>
                  <a:ln w="12700">
                    <a:solidFill>
                      <a:srgbClr val="000000"/>
                    </a:solidFill>
                    <a:round/>
                    <a:headEnd/>
                    <a:tailEnd/>
                  </a:ln>
                </p:spPr>
                <p:txBody>
                  <a:bodyPr/>
                  <a:lstStyle/>
                  <a:p>
                    <a:endParaRPr lang="it-IT">
                      <a:solidFill>
                        <a:prstClr val="black"/>
                      </a:solidFill>
                    </a:endParaRPr>
                  </a:p>
                </p:txBody>
              </p:sp>
            </p:grpSp>
            <p:grpSp>
              <p:nvGrpSpPr>
                <p:cNvPr id="31" name="Group 105"/>
                <p:cNvGrpSpPr>
                  <a:grpSpLocks/>
                </p:cNvGrpSpPr>
                <p:nvPr/>
              </p:nvGrpSpPr>
              <p:grpSpPr bwMode="auto">
                <a:xfrm>
                  <a:off x="1344" y="2001"/>
                  <a:ext cx="143" cy="170"/>
                  <a:chOff x="1344" y="2001"/>
                  <a:chExt cx="143" cy="170"/>
                </a:xfrm>
              </p:grpSpPr>
              <p:sp>
                <p:nvSpPr>
                  <p:cNvPr id="54" name="Line 106"/>
                  <p:cNvSpPr>
                    <a:spLocks noChangeShapeType="1"/>
                  </p:cNvSpPr>
                  <p:nvPr/>
                </p:nvSpPr>
                <p:spPr bwMode="auto">
                  <a:xfrm>
                    <a:off x="1344" y="2170"/>
                    <a:ext cx="143" cy="1"/>
                  </a:xfrm>
                  <a:prstGeom prst="line">
                    <a:avLst/>
                  </a:prstGeom>
                  <a:noFill/>
                  <a:ln w="12700">
                    <a:solidFill>
                      <a:srgbClr val="000000"/>
                    </a:solidFill>
                    <a:round/>
                    <a:headEnd/>
                    <a:tailEnd/>
                  </a:ln>
                </p:spPr>
                <p:txBody>
                  <a:bodyPr/>
                  <a:lstStyle/>
                  <a:p>
                    <a:endParaRPr lang="it-IT">
                      <a:solidFill>
                        <a:prstClr val="black"/>
                      </a:solidFill>
                    </a:endParaRPr>
                  </a:p>
                </p:txBody>
              </p:sp>
              <p:grpSp>
                <p:nvGrpSpPr>
                  <p:cNvPr id="55" name="Group 107"/>
                  <p:cNvGrpSpPr>
                    <a:grpSpLocks/>
                  </p:cNvGrpSpPr>
                  <p:nvPr/>
                </p:nvGrpSpPr>
                <p:grpSpPr bwMode="auto">
                  <a:xfrm>
                    <a:off x="1359" y="2001"/>
                    <a:ext cx="112" cy="170"/>
                    <a:chOff x="1359" y="2001"/>
                    <a:chExt cx="112" cy="170"/>
                  </a:xfrm>
                </p:grpSpPr>
                <p:sp>
                  <p:nvSpPr>
                    <p:cNvPr id="57" name="Rectangle 108"/>
                    <p:cNvSpPr>
                      <a:spLocks noChangeArrowheads="1"/>
                    </p:cNvSpPr>
                    <p:nvPr/>
                  </p:nvSpPr>
                  <p:spPr bwMode="auto">
                    <a:xfrm>
                      <a:off x="1359" y="2001"/>
                      <a:ext cx="23" cy="169"/>
                    </a:xfrm>
                    <a:prstGeom prst="rect">
                      <a:avLst/>
                    </a:prstGeom>
                    <a:solidFill>
                      <a:srgbClr val="000000"/>
                    </a:solidFill>
                    <a:ln w="9525">
                      <a:noFill/>
                      <a:miter lim="800000"/>
                      <a:headEnd/>
                      <a:tailEnd/>
                    </a:ln>
                  </p:spPr>
                  <p:txBody>
                    <a:bodyPr/>
                    <a:lstStyle/>
                    <a:p>
                      <a:endParaRPr lang="it-IT">
                        <a:solidFill>
                          <a:prstClr val="black"/>
                        </a:solidFill>
                        <a:latin typeface="Comic Sans MS" pitchFamily="66" charset="0"/>
                      </a:endParaRPr>
                    </a:p>
                  </p:txBody>
                </p:sp>
                <p:sp>
                  <p:nvSpPr>
                    <p:cNvPr id="58" name="Freeform 109"/>
                    <p:cNvSpPr>
                      <a:spLocks/>
                    </p:cNvSpPr>
                    <p:nvPr/>
                  </p:nvSpPr>
                  <p:spPr bwMode="auto">
                    <a:xfrm>
                      <a:off x="1422" y="2001"/>
                      <a:ext cx="49" cy="170"/>
                    </a:xfrm>
                    <a:custGeom>
                      <a:avLst/>
                      <a:gdLst>
                        <a:gd name="T0" fmla="*/ 0 w 49"/>
                        <a:gd name="T1" fmla="*/ 0 h 170"/>
                        <a:gd name="T2" fmla="*/ 21 w 49"/>
                        <a:gd name="T3" fmla="*/ 0 h 170"/>
                        <a:gd name="T4" fmla="*/ 49 w 49"/>
                        <a:gd name="T5" fmla="*/ 170 h 170"/>
                        <a:gd name="T6" fmla="*/ 27 w 49"/>
                        <a:gd name="T7" fmla="*/ 170 h 170"/>
                        <a:gd name="T8" fmla="*/ 0 w 49"/>
                        <a:gd name="T9" fmla="*/ 0 h 170"/>
                        <a:gd name="T10" fmla="*/ 0 60000 65536"/>
                        <a:gd name="T11" fmla="*/ 0 60000 65536"/>
                        <a:gd name="T12" fmla="*/ 0 60000 65536"/>
                        <a:gd name="T13" fmla="*/ 0 60000 65536"/>
                        <a:gd name="T14" fmla="*/ 0 60000 65536"/>
                        <a:gd name="T15" fmla="*/ 0 w 49"/>
                        <a:gd name="T16" fmla="*/ 0 h 170"/>
                        <a:gd name="T17" fmla="*/ 49 w 49"/>
                        <a:gd name="T18" fmla="*/ 170 h 170"/>
                      </a:gdLst>
                      <a:ahLst/>
                      <a:cxnLst>
                        <a:cxn ang="T10">
                          <a:pos x="T0" y="T1"/>
                        </a:cxn>
                        <a:cxn ang="T11">
                          <a:pos x="T2" y="T3"/>
                        </a:cxn>
                        <a:cxn ang="T12">
                          <a:pos x="T4" y="T5"/>
                        </a:cxn>
                        <a:cxn ang="T13">
                          <a:pos x="T6" y="T7"/>
                        </a:cxn>
                        <a:cxn ang="T14">
                          <a:pos x="T8" y="T9"/>
                        </a:cxn>
                      </a:cxnLst>
                      <a:rect l="T15" t="T16" r="T17" b="T18"/>
                      <a:pathLst>
                        <a:path w="49" h="170">
                          <a:moveTo>
                            <a:pt x="0" y="0"/>
                          </a:moveTo>
                          <a:lnTo>
                            <a:pt x="21" y="0"/>
                          </a:lnTo>
                          <a:lnTo>
                            <a:pt x="49" y="170"/>
                          </a:lnTo>
                          <a:lnTo>
                            <a:pt x="27" y="170"/>
                          </a:lnTo>
                          <a:lnTo>
                            <a:pt x="0" y="0"/>
                          </a:lnTo>
                          <a:close/>
                        </a:path>
                      </a:pathLst>
                    </a:custGeom>
                    <a:solidFill>
                      <a:srgbClr val="000000"/>
                    </a:solidFill>
                    <a:ln w="9525">
                      <a:noFill/>
                      <a:round/>
                      <a:headEnd/>
                      <a:tailEnd/>
                    </a:ln>
                  </p:spPr>
                  <p:txBody>
                    <a:bodyPr/>
                    <a:lstStyle/>
                    <a:p>
                      <a:endParaRPr lang="it-IT">
                        <a:solidFill>
                          <a:prstClr val="black"/>
                        </a:solidFill>
                      </a:endParaRPr>
                    </a:p>
                  </p:txBody>
                </p:sp>
                <p:sp>
                  <p:nvSpPr>
                    <p:cNvPr id="59" name="Line 110"/>
                    <p:cNvSpPr>
                      <a:spLocks noChangeShapeType="1"/>
                    </p:cNvSpPr>
                    <p:nvPr/>
                  </p:nvSpPr>
                  <p:spPr bwMode="auto">
                    <a:xfrm flipH="1">
                      <a:off x="1384" y="2001"/>
                      <a:ext cx="37" cy="169"/>
                    </a:xfrm>
                    <a:prstGeom prst="line">
                      <a:avLst/>
                    </a:prstGeom>
                    <a:noFill/>
                    <a:ln w="12700">
                      <a:solidFill>
                        <a:srgbClr val="000000"/>
                      </a:solidFill>
                      <a:round/>
                      <a:headEnd/>
                      <a:tailEnd/>
                    </a:ln>
                  </p:spPr>
                  <p:txBody>
                    <a:bodyPr/>
                    <a:lstStyle/>
                    <a:p>
                      <a:endParaRPr lang="it-IT">
                        <a:solidFill>
                          <a:prstClr val="black"/>
                        </a:solidFill>
                      </a:endParaRPr>
                    </a:p>
                  </p:txBody>
                </p:sp>
              </p:grpSp>
              <p:sp>
                <p:nvSpPr>
                  <p:cNvPr id="56" name="Line 111"/>
                  <p:cNvSpPr>
                    <a:spLocks noChangeShapeType="1"/>
                  </p:cNvSpPr>
                  <p:nvPr/>
                </p:nvSpPr>
                <p:spPr bwMode="auto">
                  <a:xfrm>
                    <a:off x="1344" y="2002"/>
                    <a:ext cx="143" cy="1"/>
                  </a:xfrm>
                  <a:prstGeom prst="line">
                    <a:avLst/>
                  </a:prstGeom>
                  <a:noFill/>
                  <a:ln w="12700">
                    <a:solidFill>
                      <a:srgbClr val="000000"/>
                    </a:solidFill>
                    <a:round/>
                    <a:headEnd/>
                    <a:tailEnd/>
                  </a:ln>
                </p:spPr>
                <p:txBody>
                  <a:bodyPr/>
                  <a:lstStyle/>
                  <a:p>
                    <a:endParaRPr lang="it-IT">
                      <a:solidFill>
                        <a:prstClr val="black"/>
                      </a:solidFill>
                    </a:endParaRPr>
                  </a:p>
                </p:txBody>
              </p:sp>
            </p:grpSp>
            <p:grpSp>
              <p:nvGrpSpPr>
                <p:cNvPr id="32" name="Group 112"/>
                <p:cNvGrpSpPr>
                  <a:grpSpLocks/>
                </p:cNvGrpSpPr>
                <p:nvPr/>
              </p:nvGrpSpPr>
              <p:grpSpPr bwMode="auto">
                <a:xfrm>
                  <a:off x="1755" y="1741"/>
                  <a:ext cx="309" cy="190"/>
                  <a:chOff x="1755" y="1741"/>
                  <a:chExt cx="309" cy="190"/>
                </a:xfrm>
              </p:grpSpPr>
              <p:sp>
                <p:nvSpPr>
                  <p:cNvPr id="45" name="Freeform 113"/>
                  <p:cNvSpPr>
                    <a:spLocks/>
                  </p:cNvSpPr>
                  <p:nvPr/>
                </p:nvSpPr>
                <p:spPr bwMode="auto">
                  <a:xfrm>
                    <a:off x="1768" y="1842"/>
                    <a:ext cx="197" cy="79"/>
                  </a:xfrm>
                  <a:custGeom>
                    <a:avLst/>
                    <a:gdLst>
                      <a:gd name="T0" fmla="*/ 181 w 197"/>
                      <a:gd name="T1" fmla="*/ 79 h 79"/>
                      <a:gd name="T2" fmla="*/ 0 w 197"/>
                      <a:gd name="T3" fmla="*/ 16 h 79"/>
                      <a:gd name="T4" fmla="*/ 17 w 197"/>
                      <a:gd name="T5" fmla="*/ 0 h 79"/>
                      <a:gd name="T6" fmla="*/ 197 w 197"/>
                      <a:gd name="T7" fmla="*/ 63 h 79"/>
                      <a:gd name="T8" fmla="*/ 181 w 197"/>
                      <a:gd name="T9" fmla="*/ 79 h 79"/>
                      <a:gd name="T10" fmla="*/ 0 60000 65536"/>
                      <a:gd name="T11" fmla="*/ 0 60000 65536"/>
                      <a:gd name="T12" fmla="*/ 0 60000 65536"/>
                      <a:gd name="T13" fmla="*/ 0 60000 65536"/>
                      <a:gd name="T14" fmla="*/ 0 60000 65536"/>
                      <a:gd name="T15" fmla="*/ 0 w 197"/>
                      <a:gd name="T16" fmla="*/ 0 h 79"/>
                      <a:gd name="T17" fmla="*/ 197 w 197"/>
                      <a:gd name="T18" fmla="*/ 79 h 79"/>
                    </a:gdLst>
                    <a:ahLst/>
                    <a:cxnLst>
                      <a:cxn ang="T10">
                        <a:pos x="T0" y="T1"/>
                      </a:cxn>
                      <a:cxn ang="T11">
                        <a:pos x="T2" y="T3"/>
                      </a:cxn>
                      <a:cxn ang="T12">
                        <a:pos x="T4" y="T5"/>
                      </a:cxn>
                      <a:cxn ang="T13">
                        <a:pos x="T6" y="T7"/>
                      </a:cxn>
                      <a:cxn ang="T14">
                        <a:pos x="T8" y="T9"/>
                      </a:cxn>
                    </a:cxnLst>
                    <a:rect l="T15" t="T16" r="T17" b="T18"/>
                    <a:pathLst>
                      <a:path w="197" h="79">
                        <a:moveTo>
                          <a:pt x="181" y="79"/>
                        </a:moveTo>
                        <a:lnTo>
                          <a:pt x="0" y="16"/>
                        </a:lnTo>
                        <a:lnTo>
                          <a:pt x="17" y="0"/>
                        </a:lnTo>
                        <a:lnTo>
                          <a:pt x="197" y="63"/>
                        </a:lnTo>
                        <a:lnTo>
                          <a:pt x="181" y="79"/>
                        </a:lnTo>
                        <a:close/>
                      </a:path>
                    </a:pathLst>
                  </a:custGeom>
                  <a:solidFill>
                    <a:srgbClr val="000000"/>
                  </a:solidFill>
                  <a:ln w="9525">
                    <a:noFill/>
                    <a:round/>
                    <a:headEnd/>
                    <a:tailEnd/>
                  </a:ln>
                </p:spPr>
                <p:txBody>
                  <a:bodyPr/>
                  <a:lstStyle/>
                  <a:p>
                    <a:endParaRPr lang="it-IT">
                      <a:solidFill>
                        <a:prstClr val="black"/>
                      </a:solidFill>
                    </a:endParaRPr>
                  </a:p>
                </p:txBody>
              </p:sp>
              <p:grpSp>
                <p:nvGrpSpPr>
                  <p:cNvPr id="46" name="Group 114"/>
                  <p:cNvGrpSpPr>
                    <a:grpSpLocks/>
                  </p:cNvGrpSpPr>
                  <p:nvPr/>
                </p:nvGrpSpPr>
                <p:grpSpPr bwMode="auto">
                  <a:xfrm>
                    <a:off x="1755" y="1741"/>
                    <a:ext cx="309" cy="190"/>
                    <a:chOff x="1755" y="1741"/>
                    <a:chExt cx="309" cy="190"/>
                  </a:xfrm>
                </p:grpSpPr>
                <p:sp>
                  <p:nvSpPr>
                    <p:cNvPr id="47" name="Freeform 115"/>
                    <p:cNvSpPr>
                      <a:spLocks/>
                    </p:cNvSpPr>
                    <p:nvPr/>
                  </p:nvSpPr>
                  <p:spPr bwMode="auto">
                    <a:xfrm>
                      <a:off x="1827" y="1783"/>
                      <a:ext cx="197" cy="79"/>
                    </a:xfrm>
                    <a:custGeom>
                      <a:avLst/>
                      <a:gdLst>
                        <a:gd name="T0" fmla="*/ 181 w 197"/>
                        <a:gd name="T1" fmla="*/ 79 h 79"/>
                        <a:gd name="T2" fmla="*/ 0 w 197"/>
                        <a:gd name="T3" fmla="*/ 16 h 79"/>
                        <a:gd name="T4" fmla="*/ 18 w 197"/>
                        <a:gd name="T5" fmla="*/ 0 h 79"/>
                        <a:gd name="T6" fmla="*/ 197 w 197"/>
                        <a:gd name="T7" fmla="*/ 63 h 79"/>
                        <a:gd name="T8" fmla="*/ 181 w 197"/>
                        <a:gd name="T9" fmla="*/ 79 h 79"/>
                        <a:gd name="T10" fmla="*/ 0 60000 65536"/>
                        <a:gd name="T11" fmla="*/ 0 60000 65536"/>
                        <a:gd name="T12" fmla="*/ 0 60000 65536"/>
                        <a:gd name="T13" fmla="*/ 0 60000 65536"/>
                        <a:gd name="T14" fmla="*/ 0 60000 65536"/>
                        <a:gd name="T15" fmla="*/ 0 w 197"/>
                        <a:gd name="T16" fmla="*/ 0 h 79"/>
                        <a:gd name="T17" fmla="*/ 197 w 197"/>
                        <a:gd name="T18" fmla="*/ 79 h 79"/>
                      </a:gdLst>
                      <a:ahLst/>
                      <a:cxnLst>
                        <a:cxn ang="T10">
                          <a:pos x="T0" y="T1"/>
                        </a:cxn>
                        <a:cxn ang="T11">
                          <a:pos x="T2" y="T3"/>
                        </a:cxn>
                        <a:cxn ang="T12">
                          <a:pos x="T4" y="T5"/>
                        </a:cxn>
                        <a:cxn ang="T13">
                          <a:pos x="T6" y="T7"/>
                        </a:cxn>
                        <a:cxn ang="T14">
                          <a:pos x="T8" y="T9"/>
                        </a:cxn>
                      </a:cxnLst>
                      <a:rect l="T15" t="T16" r="T17" b="T18"/>
                      <a:pathLst>
                        <a:path w="197" h="79">
                          <a:moveTo>
                            <a:pt x="181" y="79"/>
                          </a:moveTo>
                          <a:lnTo>
                            <a:pt x="0" y="16"/>
                          </a:lnTo>
                          <a:lnTo>
                            <a:pt x="18" y="0"/>
                          </a:lnTo>
                          <a:lnTo>
                            <a:pt x="197" y="63"/>
                          </a:lnTo>
                          <a:lnTo>
                            <a:pt x="181" y="79"/>
                          </a:lnTo>
                          <a:close/>
                        </a:path>
                      </a:pathLst>
                    </a:custGeom>
                    <a:solidFill>
                      <a:srgbClr val="000000"/>
                    </a:solidFill>
                    <a:ln w="9525">
                      <a:noFill/>
                      <a:round/>
                      <a:headEnd/>
                      <a:tailEnd/>
                    </a:ln>
                  </p:spPr>
                  <p:txBody>
                    <a:bodyPr/>
                    <a:lstStyle/>
                    <a:p>
                      <a:endParaRPr lang="it-IT">
                        <a:solidFill>
                          <a:prstClr val="black"/>
                        </a:solidFill>
                      </a:endParaRPr>
                    </a:p>
                  </p:txBody>
                </p:sp>
                <p:grpSp>
                  <p:nvGrpSpPr>
                    <p:cNvPr id="48" name="Group 116"/>
                    <p:cNvGrpSpPr>
                      <a:grpSpLocks/>
                    </p:cNvGrpSpPr>
                    <p:nvPr/>
                  </p:nvGrpSpPr>
                  <p:grpSpPr bwMode="auto">
                    <a:xfrm>
                      <a:off x="1797" y="1753"/>
                      <a:ext cx="255" cy="138"/>
                      <a:chOff x="1797" y="1753"/>
                      <a:chExt cx="255" cy="138"/>
                    </a:xfrm>
                  </p:grpSpPr>
                  <p:sp>
                    <p:nvSpPr>
                      <p:cNvPr id="52" name="Freeform 117"/>
                      <p:cNvSpPr>
                        <a:spLocks/>
                      </p:cNvSpPr>
                      <p:nvPr/>
                    </p:nvSpPr>
                    <p:spPr bwMode="auto">
                      <a:xfrm>
                        <a:off x="1856" y="1753"/>
                        <a:ext cx="196" cy="79"/>
                      </a:xfrm>
                      <a:custGeom>
                        <a:avLst/>
                        <a:gdLst>
                          <a:gd name="T0" fmla="*/ 181 w 196"/>
                          <a:gd name="T1" fmla="*/ 79 h 79"/>
                          <a:gd name="T2" fmla="*/ 0 w 196"/>
                          <a:gd name="T3" fmla="*/ 17 h 79"/>
                          <a:gd name="T4" fmla="*/ 17 w 196"/>
                          <a:gd name="T5" fmla="*/ 0 h 79"/>
                          <a:gd name="T6" fmla="*/ 196 w 196"/>
                          <a:gd name="T7" fmla="*/ 63 h 79"/>
                          <a:gd name="T8" fmla="*/ 181 w 196"/>
                          <a:gd name="T9" fmla="*/ 79 h 79"/>
                          <a:gd name="T10" fmla="*/ 0 60000 65536"/>
                          <a:gd name="T11" fmla="*/ 0 60000 65536"/>
                          <a:gd name="T12" fmla="*/ 0 60000 65536"/>
                          <a:gd name="T13" fmla="*/ 0 60000 65536"/>
                          <a:gd name="T14" fmla="*/ 0 60000 65536"/>
                          <a:gd name="T15" fmla="*/ 0 w 196"/>
                          <a:gd name="T16" fmla="*/ 0 h 79"/>
                          <a:gd name="T17" fmla="*/ 196 w 196"/>
                          <a:gd name="T18" fmla="*/ 79 h 79"/>
                        </a:gdLst>
                        <a:ahLst/>
                        <a:cxnLst>
                          <a:cxn ang="T10">
                            <a:pos x="T0" y="T1"/>
                          </a:cxn>
                          <a:cxn ang="T11">
                            <a:pos x="T2" y="T3"/>
                          </a:cxn>
                          <a:cxn ang="T12">
                            <a:pos x="T4" y="T5"/>
                          </a:cxn>
                          <a:cxn ang="T13">
                            <a:pos x="T6" y="T7"/>
                          </a:cxn>
                          <a:cxn ang="T14">
                            <a:pos x="T8" y="T9"/>
                          </a:cxn>
                        </a:cxnLst>
                        <a:rect l="T15" t="T16" r="T17" b="T18"/>
                        <a:pathLst>
                          <a:path w="196" h="79">
                            <a:moveTo>
                              <a:pt x="181" y="79"/>
                            </a:moveTo>
                            <a:lnTo>
                              <a:pt x="0" y="17"/>
                            </a:lnTo>
                            <a:lnTo>
                              <a:pt x="17" y="0"/>
                            </a:lnTo>
                            <a:lnTo>
                              <a:pt x="196" y="63"/>
                            </a:lnTo>
                            <a:lnTo>
                              <a:pt x="181" y="79"/>
                            </a:lnTo>
                            <a:close/>
                          </a:path>
                        </a:pathLst>
                      </a:custGeom>
                      <a:solidFill>
                        <a:srgbClr val="000000"/>
                      </a:solidFill>
                      <a:ln w="9525">
                        <a:noFill/>
                        <a:round/>
                        <a:headEnd/>
                        <a:tailEnd/>
                      </a:ln>
                    </p:spPr>
                    <p:txBody>
                      <a:bodyPr/>
                      <a:lstStyle/>
                      <a:p>
                        <a:endParaRPr lang="it-IT">
                          <a:solidFill>
                            <a:prstClr val="black"/>
                          </a:solidFill>
                        </a:endParaRPr>
                      </a:p>
                    </p:txBody>
                  </p:sp>
                  <p:sp>
                    <p:nvSpPr>
                      <p:cNvPr id="53" name="Freeform 118"/>
                      <p:cNvSpPr>
                        <a:spLocks/>
                      </p:cNvSpPr>
                      <p:nvPr/>
                    </p:nvSpPr>
                    <p:spPr bwMode="auto">
                      <a:xfrm>
                        <a:off x="1797" y="1812"/>
                        <a:ext cx="196" cy="79"/>
                      </a:xfrm>
                      <a:custGeom>
                        <a:avLst/>
                        <a:gdLst>
                          <a:gd name="T0" fmla="*/ 180 w 196"/>
                          <a:gd name="T1" fmla="*/ 79 h 79"/>
                          <a:gd name="T2" fmla="*/ 0 w 196"/>
                          <a:gd name="T3" fmla="*/ 17 h 79"/>
                          <a:gd name="T4" fmla="*/ 17 w 196"/>
                          <a:gd name="T5" fmla="*/ 0 h 79"/>
                          <a:gd name="T6" fmla="*/ 196 w 196"/>
                          <a:gd name="T7" fmla="*/ 63 h 79"/>
                          <a:gd name="T8" fmla="*/ 180 w 196"/>
                          <a:gd name="T9" fmla="*/ 79 h 79"/>
                          <a:gd name="T10" fmla="*/ 0 60000 65536"/>
                          <a:gd name="T11" fmla="*/ 0 60000 65536"/>
                          <a:gd name="T12" fmla="*/ 0 60000 65536"/>
                          <a:gd name="T13" fmla="*/ 0 60000 65536"/>
                          <a:gd name="T14" fmla="*/ 0 60000 65536"/>
                          <a:gd name="T15" fmla="*/ 0 w 196"/>
                          <a:gd name="T16" fmla="*/ 0 h 79"/>
                          <a:gd name="T17" fmla="*/ 196 w 196"/>
                          <a:gd name="T18" fmla="*/ 79 h 79"/>
                        </a:gdLst>
                        <a:ahLst/>
                        <a:cxnLst>
                          <a:cxn ang="T10">
                            <a:pos x="T0" y="T1"/>
                          </a:cxn>
                          <a:cxn ang="T11">
                            <a:pos x="T2" y="T3"/>
                          </a:cxn>
                          <a:cxn ang="T12">
                            <a:pos x="T4" y="T5"/>
                          </a:cxn>
                          <a:cxn ang="T13">
                            <a:pos x="T6" y="T7"/>
                          </a:cxn>
                          <a:cxn ang="T14">
                            <a:pos x="T8" y="T9"/>
                          </a:cxn>
                        </a:cxnLst>
                        <a:rect l="T15" t="T16" r="T17" b="T18"/>
                        <a:pathLst>
                          <a:path w="196" h="79">
                            <a:moveTo>
                              <a:pt x="180" y="79"/>
                            </a:moveTo>
                            <a:lnTo>
                              <a:pt x="0" y="17"/>
                            </a:lnTo>
                            <a:lnTo>
                              <a:pt x="17" y="0"/>
                            </a:lnTo>
                            <a:lnTo>
                              <a:pt x="196" y="63"/>
                            </a:lnTo>
                            <a:lnTo>
                              <a:pt x="180" y="79"/>
                            </a:lnTo>
                            <a:close/>
                          </a:path>
                        </a:pathLst>
                      </a:custGeom>
                      <a:solidFill>
                        <a:srgbClr val="000000"/>
                      </a:solidFill>
                      <a:ln w="9525">
                        <a:noFill/>
                        <a:round/>
                        <a:headEnd/>
                        <a:tailEnd/>
                      </a:ln>
                    </p:spPr>
                    <p:txBody>
                      <a:bodyPr/>
                      <a:lstStyle/>
                      <a:p>
                        <a:endParaRPr lang="it-IT">
                          <a:solidFill>
                            <a:prstClr val="black"/>
                          </a:solidFill>
                        </a:endParaRPr>
                      </a:p>
                    </p:txBody>
                  </p:sp>
                </p:grpSp>
                <p:grpSp>
                  <p:nvGrpSpPr>
                    <p:cNvPr id="49" name="Group 119"/>
                    <p:cNvGrpSpPr>
                      <a:grpSpLocks/>
                    </p:cNvGrpSpPr>
                    <p:nvPr/>
                  </p:nvGrpSpPr>
                  <p:grpSpPr bwMode="auto">
                    <a:xfrm>
                      <a:off x="1755" y="1741"/>
                      <a:ext cx="309" cy="190"/>
                      <a:chOff x="1755" y="1741"/>
                      <a:chExt cx="309" cy="190"/>
                    </a:xfrm>
                  </p:grpSpPr>
                  <p:sp>
                    <p:nvSpPr>
                      <p:cNvPr id="50" name="Line 120"/>
                      <p:cNvSpPr>
                        <a:spLocks noChangeShapeType="1"/>
                      </p:cNvSpPr>
                      <p:nvPr/>
                    </p:nvSpPr>
                    <p:spPr bwMode="auto">
                      <a:xfrm flipV="1">
                        <a:off x="1755" y="1741"/>
                        <a:ext cx="128" cy="128"/>
                      </a:xfrm>
                      <a:prstGeom prst="line">
                        <a:avLst/>
                      </a:prstGeom>
                      <a:noFill/>
                      <a:ln w="12700">
                        <a:solidFill>
                          <a:srgbClr val="000000"/>
                        </a:solidFill>
                        <a:round/>
                        <a:headEnd/>
                        <a:tailEnd/>
                      </a:ln>
                    </p:spPr>
                    <p:txBody>
                      <a:bodyPr/>
                      <a:lstStyle/>
                      <a:p>
                        <a:endParaRPr lang="it-IT">
                          <a:solidFill>
                            <a:prstClr val="black"/>
                          </a:solidFill>
                        </a:endParaRPr>
                      </a:p>
                    </p:txBody>
                  </p:sp>
                  <p:sp>
                    <p:nvSpPr>
                      <p:cNvPr id="51" name="Line 121"/>
                      <p:cNvSpPr>
                        <a:spLocks noChangeShapeType="1"/>
                      </p:cNvSpPr>
                      <p:nvPr/>
                    </p:nvSpPr>
                    <p:spPr bwMode="auto">
                      <a:xfrm flipV="1">
                        <a:off x="1935" y="1804"/>
                        <a:ext cx="129" cy="127"/>
                      </a:xfrm>
                      <a:prstGeom prst="line">
                        <a:avLst/>
                      </a:prstGeom>
                      <a:noFill/>
                      <a:ln w="12700">
                        <a:solidFill>
                          <a:srgbClr val="000000"/>
                        </a:solidFill>
                        <a:round/>
                        <a:headEnd/>
                        <a:tailEnd/>
                      </a:ln>
                    </p:spPr>
                    <p:txBody>
                      <a:bodyPr/>
                      <a:lstStyle/>
                      <a:p>
                        <a:endParaRPr lang="it-IT">
                          <a:solidFill>
                            <a:prstClr val="black"/>
                          </a:solidFill>
                        </a:endParaRPr>
                      </a:p>
                    </p:txBody>
                  </p:sp>
                </p:grpSp>
              </p:grpSp>
            </p:grpSp>
            <p:grpSp>
              <p:nvGrpSpPr>
                <p:cNvPr id="33" name="Group 122"/>
                <p:cNvGrpSpPr>
                  <a:grpSpLocks/>
                </p:cNvGrpSpPr>
                <p:nvPr/>
              </p:nvGrpSpPr>
              <p:grpSpPr bwMode="auto">
                <a:xfrm>
                  <a:off x="769" y="1745"/>
                  <a:ext cx="300" cy="240"/>
                  <a:chOff x="769" y="1745"/>
                  <a:chExt cx="300" cy="240"/>
                </a:xfrm>
              </p:grpSpPr>
              <p:sp>
                <p:nvSpPr>
                  <p:cNvPr id="34" name="Freeform 123"/>
                  <p:cNvSpPr>
                    <a:spLocks/>
                  </p:cNvSpPr>
                  <p:nvPr/>
                </p:nvSpPr>
                <p:spPr bwMode="auto">
                  <a:xfrm>
                    <a:off x="816" y="1788"/>
                    <a:ext cx="196" cy="79"/>
                  </a:xfrm>
                  <a:custGeom>
                    <a:avLst/>
                    <a:gdLst>
                      <a:gd name="T0" fmla="*/ 16 w 196"/>
                      <a:gd name="T1" fmla="*/ 79 h 79"/>
                      <a:gd name="T2" fmla="*/ 196 w 196"/>
                      <a:gd name="T3" fmla="*/ 17 h 79"/>
                      <a:gd name="T4" fmla="*/ 180 w 196"/>
                      <a:gd name="T5" fmla="*/ 0 h 79"/>
                      <a:gd name="T6" fmla="*/ 0 w 196"/>
                      <a:gd name="T7" fmla="*/ 63 h 79"/>
                      <a:gd name="T8" fmla="*/ 16 w 196"/>
                      <a:gd name="T9" fmla="*/ 79 h 79"/>
                      <a:gd name="T10" fmla="*/ 0 60000 65536"/>
                      <a:gd name="T11" fmla="*/ 0 60000 65536"/>
                      <a:gd name="T12" fmla="*/ 0 60000 65536"/>
                      <a:gd name="T13" fmla="*/ 0 60000 65536"/>
                      <a:gd name="T14" fmla="*/ 0 60000 65536"/>
                      <a:gd name="T15" fmla="*/ 0 w 196"/>
                      <a:gd name="T16" fmla="*/ 0 h 79"/>
                      <a:gd name="T17" fmla="*/ 196 w 196"/>
                      <a:gd name="T18" fmla="*/ 79 h 79"/>
                    </a:gdLst>
                    <a:ahLst/>
                    <a:cxnLst>
                      <a:cxn ang="T10">
                        <a:pos x="T0" y="T1"/>
                      </a:cxn>
                      <a:cxn ang="T11">
                        <a:pos x="T2" y="T3"/>
                      </a:cxn>
                      <a:cxn ang="T12">
                        <a:pos x="T4" y="T5"/>
                      </a:cxn>
                      <a:cxn ang="T13">
                        <a:pos x="T6" y="T7"/>
                      </a:cxn>
                      <a:cxn ang="T14">
                        <a:pos x="T8" y="T9"/>
                      </a:cxn>
                    </a:cxnLst>
                    <a:rect l="T15" t="T16" r="T17" b="T18"/>
                    <a:pathLst>
                      <a:path w="196" h="79">
                        <a:moveTo>
                          <a:pt x="16" y="79"/>
                        </a:moveTo>
                        <a:lnTo>
                          <a:pt x="196" y="17"/>
                        </a:lnTo>
                        <a:lnTo>
                          <a:pt x="180" y="0"/>
                        </a:lnTo>
                        <a:lnTo>
                          <a:pt x="0" y="63"/>
                        </a:lnTo>
                        <a:lnTo>
                          <a:pt x="16" y="79"/>
                        </a:lnTo>
                        <a:close/>
                      </a:path>
                    </a:pathLst>
                  </a:custGeom>
                  <a:solidFill>
                    <a:srgbClr val="000000"/>
                  </a:solidFill>
                  <a:ln w="9525">
                    <a:noFill/>
                    <a:round/>
                    <a:headEnd/>
                    <a:tailEnd/>
                  </a:ln>
                </p:spPr>
                <p:txBody>
                  <a:bodyPr/>
                  <a:lstStyle/>
                  <a:p>
                    <a:endParaRPr lang="it-IT">
                      <a:solidFill>
                        <a:prstClr val="black"/>
                      </a:solidFill>
                    </a:endParaRPr>
                  </a:p>
                </p:txBody>
              </p:sp>
              <p:grpSp>
                <p:nvGrpSpPr>
                  <p:cNvPr id="35" name="Group 124"/>
                  <p:cNvGrpSpPr>
                    <a:grpSpLocks/>
                  </p:cNvGrpSpPr>
                  <p:nvPr/>
                </p:nvGrpSpPr>
                <p:grpSpPr bwMode="auto">
                  <a:xfrm>
                    <a:off x="769" y="1745"/>
                    <a:ext cx="300" cy="240"/>
                    <a:chOff x="769" y="1745"/>
                    <a:chExt cx="300" cy="240"/>
                  </a:xfrm>
                </p:grpSpPr>
                <p:grpSp>
                  <p:nvGrpSpPr>
                    <p:cNvPr id="36" name="Group 125"/>
                    <p:cNvGrpSpPr>
                      <a:grpSpLocks/>
                    </p:cNvGrpSpPr>
                    <p:nvPr/>
                  </p:nvGrpSpPr>
                  <p:grpSpPr bwMode="auto">
                    <a:xfrm>
                      <a:off x="782" y="1757"/>
                      <a:ext cx="262" cy="142"/>
                      <a:chOff x="782" y="1757"/>
                      <a:chExt cx="262" cy="142"/>
                    </a:xfrm>
                  </p:grpSpPr>
                  <p:sp>
                    <p:nvSpPr>
                      <p:cNvPr id="43" name="Freeform 126"/>
                      <p:cNvSpPr>
                        <a:spLocks/>
                      </p:cNvSpPr>
                      <p:nvPr/>
                    </p:nvSpPr>
                    <p:spPr bwMode="auto">
                      <a:xfrm>
                        <a:off x="782" y="1757"/>
                        <a:ext cx="201" cy="81"/>
                      </a:xfrm>
                      <a:custGeom>
                        <a:avLst/>
                        <a:gdLst>
                          <a:gd name="T0" fmla="*/ 16 w 201"/>
                          <a:gd name="T1" fmla="*/ 81 h 81"/>
                          <a:gd name="T2" fmla="*/ 201 w 201"/>
                          <a:gd name="T3" fmla="*/ 17 h 81"/>
                          <a:gd name="T4" fmla="*/ 184 w 201"/>
                          <a:gd name="T5" fmla="*/ 0 h 81"/>
                          <a:gd name="T6" fmla="*/ 0 w 201"/>
                          <a:gd name="T7" fmla="*/ 64 h 81"/>
                          <a:gd name="T8" fmla="*/ 16 w 201"/>
                          <a:gd name="T9" fmla="*/ 81 h 81"/>
                          <a:gd name="T10" fmla="*/ 0 60000 65536"/>
                          <a:gd name="T11" fmla="*/ 0 60000 65536"/>
                          <a:gd name="T12" fmla="*/ 0 60000 65536"/>
                          <a:gd name="T13" fmla="*/ 0 60000 65536"/>
                          <a:gd name="T14" fmla="*/ 0 60000 65536"/>
                          <a:gd name="T15" fmla="*/ 0 w 201"/>
                          <a:gd name="T16" fmla="*/ 0 h 81"/>
                          <a:gd name="T17" fmla="*/ 201 w 201"/>
                          <a:gd name="T18" fmla="*/ 81 h 81"/>
                        </a:gdLst>
                        <a:ahLst/>
                        <a:cxnLst>
                          <a:cxn ang="T10">
                            <a:pos x="T0" y="T1"/>
                          </a:cxn>
                          <a:cxn ang="T11">
                            <a:pos x="T2" y="T3"/>
                          </a:cxn>
                          <a:cxn ang="T12">
                            <a:pos x="T4" y="T5"/>
                          </a:cxn>
                          <a:cxn ang="T13">
                            <a:pos x="T6" y="T7"/>
                          </a:cxn>
                          <a:cxn ang="T14">
                            <a:pos x="T8" y="T9"/>
                          </a:cxn>
                        </a:cxnLst>
                        <a:rect l="T15" t="T16" r="T17" b="T18"/>
                        <a:pathLst>
                          <a:path w="201" h="81">
                            <a:moveTo>
                              <a:pt x="16" y="81"/>
                            </a:moveTo>
                            <a:lnTo>
                              <a:pt x="201" y="17"/>
                            </a:lnTo>
                            <a:lnTo>
                              <a:pt x="184" y="0"/>
                            </a:lnTo>
                            <a:lnTo>
                              <a:pt x="0" y="64"/>
                            </a:lnTo>
                            <a:lnTo>
                              <a:pt x="16" y="81"/>
                            </a:lnTo>
                            <a:close/>
                          </a:path>
                        </a:pathLst>
                      </a:custGeom>
                      <a:solidFill>
                        <a:srgbClr val="000000"/>
                      </a:solidFill>
                      <a:ln w="9525">
                        <a:noFill/>
                        <a:round/>
                        <a:headEnd/>
                        <a:tailEnd/>
                      </a:ln>
                    </p:spPr>
                    <p:txBody>
                      <a:bodyPr/>
                      <a:lstStyle/>
                      <a:p>
                        <a:endParaRPr lang="it-IT">
                          <a:solidFill>
                            <a:prstClr val="black"/>
                          </a:solidFill>
                        </a:endParaRPr>
                      </a:p>
                    </p:txBody>
                  </p:sp>
                  <p:sp>
                    <p:nvSpPr>
                      <p:cNvPr id="44" name="Freeform 127"/>
                      <p:cNvSpPr>
                        <a:spLocks/>
                      </p:cNvSpPr>
                      <p:nvPr/>
                    </p:nvSpPr>
                    <p:spPr bwMode="auto">
                      <a:xfrm>
                        <a:off x="842" y="1817"/>
                        <a:ext cx="202" cy="82"/>
                      </a:xfrm>
                      <a:custGeom>
                        <a:avLst/>
                        <a:gdLst>
                          <a:gd name="T0" fmla="*/ 17 w 202"/>
                          <a:gd name="T1" fmla="*/ 82 h 82"/>
                          <a:gd name="T2" fmla="*/ 202 w 202"/>
                          <a:gd name="T3" fmla="*/ 17 h 82"/>
                          <a:gd name="T4" fmla="*/ 185 w 202"/>
                          <a:gd name="T5" fmla="*/ 0 h 82"/>
                          <a:gd name="T6" fmla="*/ 0 w 202"/>
                          <a:gd name="T7" fmla="*/ 65 h 82"/>
                          <a:gd name="T8" fmla="*/ 17 w 202"/>
                          <a:gd name="T9" fmla="*/ 82 h 82"/>
                          <a:gd name="T10" fmla="*/ 0 60000 65536"/>
                          <a:gd name="T11" fmla="*/ 0 60000 65536"/>
                          <a:gd name="T12" fmla="*/ 0 60000 65536"/>
                          <a:gd name="T13" fmla="*/ 0 60000 65536"/>
                          <a:gd name="T14" fmla="*/ 0 60000 65536"/>
                          <a:gd name="T15" fmla="*/ 0 w 202"/>
                          <a:gd name="T16" fmla="*/ 0 h 82"/>
                          <a:gd name="T17" fmla="*/ 202 w 202"/>
                          <a:gd name="T18" fmla="*/ 82 h 82"/>
                        </a:gdLst>
                        <a:ahLst/>
                        <a:cxnLst>
                          <a:cxn ang="T10">
                            <a:pos x="T0" y="T1"/>
                          </a:cxn>
                          <a:cxn ang="T11">
                            <a:pos x="T2" y="T3"/>
                          </a:cxn>
                          <a:cxn ang="T12">
                            <a:pos x="T4" y="T5"/>
                          </a:cxn>
                          <a:cxn ang="T13">
                            <a:pos x="T6" y="T7"/>
                          </a:cxn>
                          <a:cxn ang="T14">
                            <a:pos x="T8" y="T9"/>
                          </a:cxn>
                        </a:cxnLst>
                        <a:rect l="T15" t="T16" r="T17" b="T18"/>
                        <a:pathLst>
                          <a:path w="202" h="82">
                            <a:moveTo>
                              <a:pt x="17" y="82"/>
                            </a:moveTo>
                            <a:lnTo>
                              <a:pt x="202" y="17"/>
                            </a:lnTo>
                            <a:lnTo>
                              <a:pt x="185" y="0"/>
                            </a:lnTo>
                            <a:lnTo>
                              <a:pt x="0" y="65"/>
                            </a:lnTo>
                            <a:lnTo>
                              <a:pt x="17" y="82"/>
                            </a:lnTo>
                            <a:close/>
                          </a:path>
                        </a:pathLst>
                      </a:custGeom>
                      <a:solidFill>
                        <a:srgbClr val="000000"/>
                      </a:solidFill>
                      <a:ln w="9525">
                        <a:noFill/>
                        <a:round/>
                        <a:headEnd/>
                        <a:tailEnd/>
                      </a:ln>
                    </p:spPr>
                    <p:txBody>
                      <a:bodyPr/>
                      <a:lstStyle/>
                      <a:p>
                        <a:endParaRPr lang="it-IT">
                          <a:solidFill>
                            <a:prstClr val="black"/>
                          </a:solidFill>
                        </a:endParaRPr>
                      </a:p>
                    </p:txBody>
                  </p:sp>
                </p:grpSp>
                <p:sp>
                  <p:nvSpPr>
                    <p:cNvPr id="37" name="Line 128"/>
                    <p:cNvSpPr>
                      <a:spLocks noChangeShapeType="1"/>
                    </p:cNvSpPr>
                    <p:nvPr/>
                  </p:nvSpPr>
                  <p:spPr bwMode="auto">
                    <a:xfrm flipH="1" flipV="1">
                      <a:off x="955" y="1745"/>
                      <a:ext cx="114" cy="115"/>
                    </a:xfrm>
                    <a:prstGeom prst="line">
                      <a:avLst/>
                    </a:prstGeom>
                    <a:noFill/>
                    <a:ln w="12700">
                      <a:solidFill>
                        <a:srgbClr val="000000"/>
                      </a:solidFill>
                      <a:round/>
                      <a:headEnd/>
                      <a:tailEnd/>
                    </a:ln>
                  </p:spPr>
                  <p:txBody>
                    <a:bodyPr/>
                    <a:lstStyle/>
                    <a:p>
                      <a:endParaRPr lang="it-IT">
                        <a:solidFill>
                          <a:prstClr val="black"/>
                        </a:solidFill>
                      </a:endParaRPr>
                    </a:p>
                  </p:txBody>
                </p:sp>
                <p:sp>
                  <p:nvSpPr>
                    <p:cNvPr id="38" name="Line 129"/>
                    <p:cNvSpPr>
                      <a:spLocks noChangeShapeType="1"/>
                    </p:cNvSpPr>
                    <p:nvPr/>
                  </p:nvSpPr>
                  <p:spPr bwMode="auto">
                    <a:xfrm flipH="1" flipV="1">
                      <a:off x="769" y="1809"/>
                      <a:ext cx="115" cy="114"/>
                    </a:xfrm>
                    <a:prstGeom prst="line">
                      <a:avLst/>
                    </a:prstGeom>
                    <a:noFill/>
                    <a:ln w="12700">
                      <a:solidFill>
                        <a:srgbClr val="000000"/>
                      </a:solidFill>
                      <a:round/>
                      <a:headEnd/>
                      <a:tailEnd/>
                    </a:ln>
                  </p:spPr>
                  <p:txBody>
                    <a:bodyPr/>
                    <a:lstStyle/>
                    <a:p>
                      <a:endParaRPr lang="it-IT">
                        <a:solidFill>
                          <a:prstClr val="black"/>
                        </a:solidFill>
                      </a:endParaRPr>
                    </a:p>
                  </p:txBody>
                </p:sp>
                <p:grpSp>
                  <p:nvGrpSpPr>
                    <p:cNvPr id="39" name="Group 130"/>
                    <p:cNvGrpSpPr>
                      <a:grpSpLocks/>
                    </p:cNvGrpSpPr>
                    <p:nvPr/>
                  </p:nvGrpSpPr>
                  <p:grpSpPr bwMode="auto">
                    <a:xfrm>
                      <a:off x="875" y="1838"/>
                      <a:ext cx="185" cy="139"/>
                      <a:chOff x="875" y="1838"/>
                      <a:chExt cx="185" cy="139"/>
                    </a:xfrm>
                  </p:grpSpPr>
                  <p:sp>
                    <p:nvSpPr>
                      <p:cNvPr id="41" name="Freeform 131"/>
                      <p:cNvSpPr>
                        <a:spLocks/>
                      </p:cNvSpPr>
                      <p:nvPr/>
                    </p:nvSpPr>
                    <p:spPr bwMode="auto">
                      <a:xfrm>
                        <a:off x="922" y="1838"/>
                        <a:ext cx="138" cy="139"/>
                      </a:xfrm>
                      <a:custGeom>
                        <a:avLst/>
                        <a:gdLst>
                          <a:gd name="T0" fmla="*/ 0 w 138"/>
                          <a:gd name="T1" fmla="*/ 125 h 139"/>
                          <a:gd name="T2" fmla="*/ 125 w 138"/>
                          <a:gd name="T3" fmla="*/ 0 h 139"/>
                          <a:gd name="T4" fmla="*/ 138 w 138"/>
                          <a:gd name="T5" fmla="*/ 15 h 139"/>
                          <a:gd name="T6" fmla="*/ 14 w 138"/>
                          <a:gd name="T7" fmla="*/ 139 h 139"/>
                          <a:gd name="T8" fmla="*/ 0 w 138"/>
                          <a:gd name="T9" fmla="*/ 125 h 139"/>
                          <a:gd name="T10" fmla="*/ 0 60000 65536"/>
                          <a:gd name="T11" fmla="*/ 0 60000 65536"/>
                          <a:gd name="T12" fmla="*/ 0 60000 65536"/>
                          <a:gd name="T13" fmla="*/ 0 60000 65536"/>
                          <a:gd name="T14" fmla="*/ 0 60000 65536"/>
                          <a:gd name="T15" fmla="*/ 0 w 138"/>
                          <a:gd name="T16" fmla="*/ 0 h 139"/>
                          <a:gd name="T17" fmla="*/ 138 w 138"/>
                          <a:gd name="T18" fmla="*/ 139 h 139"/>
                        </a:gdLst>
                        <a:ahLst/>
                        <a:cxnLst>
                          <a:cxn ang="T10">
                            <a:pos x="T0" y="T1"/>
                          </a:cxn>
                          <a:cxn ang="T11">
                            <a:pos x="T2" y="T3"/>
                          </a:cxn>
                          <a:cxn ang="T12">
                            <a:pos x="T4" y="T5"/>
                          </a:cxn>
                          <a:cxn ang="T13">
                            <a:pos x="T6" y="T7"/>
                          </a:cxn>
                          <a:cxn ang="T14">
                            <a:pos x="T8" y="T9"/>
                          </a:cxn>
                        </a:cxnLst>
                        <a:rect l="T15" t="T16" r="T17" b="T18"/>
                        <a:pathLst>
                          <a:path w="138" h="139">
                            <a:moveTo>
                              <a:pt x="0" y="125"/>
                            </a:moveTo>
                            <a:lnTo>
                              <a:pt x="125" y="0"/>
                            </a:lnTo>
                            <a:lnTo>
                              <a:pt x="138" y="15"/>
                            </a:lnTo>
                            <a:lnTo>
                              <a:pt x="14" y="139"/>
                            </a:lnTo>
                            <a:lnTo>
                              <a:pt x="0" y="125"/>
                            </a:lnTo>
                            <a:close/>
                          </a:path>
                        </a:pathLst>
                      </a:custGeom>
                      <a:solidFill>
                        <a:srgbClr val="000000"/>
                      </a:solidFill>
                      <a:ln w="9525">
                        <a:noFill/>
                        <a:round/>
                        <a:headEnd/>
                        <a:tailEnd/>
                      </a:ln>
                    </p:spPr>
                    <p:txBody>
                      <a:bodyPr/>
                      <a:lstStyle/>
                      <a:p>
                        <a:endParaRPr lang="it-IT">
                          <a:solidFill>
                            <a:prstClr val="black"/>
                          </a:solidFill>
                        </a:endParaRPr>
                      </a:p>
                    </p:txBody>
                  </p:sp>
                  <p:sp>
                    <p:nvSpPr>
                      <p:cNvPr id="42" name="Line 132"/>
                      <p:cNvSpPr>
                        <a:spLocks noChangeShapeType="1"/>
                      </p:cNvSpPr>
                      <p:nvPr/>
                    </p:nvSpPr>
                    <p:spPr bwMode="auto">
                      <a:xfrm flipV="1">
                        <a:off x="875" y="1841"/>
                        <a:ext cx="172" cy="73"/>
                      </a:xfrm>
                      <a:prstGeom prst="line">
                        <a:avLst/>
                      </a:prstGeom>
                      <a:noFill/>
                      <a:ln w="12700">
                        <a:solidFill>
                          <a:srgbClr val="000000"/>
                        </a:solidFill>
                        <a:round/>
                        <a:headEnd/>
                        <a:tailEnd/>
                      </a:ln>
                    </p:spPr>
                    <p:txBody>
                      <a:bodyPr/>
                      <a:lstStyle/>
                      <a:p>
                        <a:endParaRPr lang="it-IT">
                          <a:solidFill>
                            <a:prstClr val="black"/>
                          </a:solidFill>
                        </a:endParaRPr>
                      </a:p>
                    </p:txBody>
                  </p:sp>
                </p:grpSp>
                <p:sp>
                  <p:nvSpPr>
                    <p:cNvPr id="40" name="Line 133"/>
                    <p:cNvSpPr>
                      <a:spLocks noChangeShapeType="1"/>
                    </p:cNvSpPr>
                    <p:nvPr/>
                  </p:nvSpPr>
                  <p:spPr bwMode="auto">
                    <a:xfrm>
                      <a:off x="909" y="1952"/>
                      <a:ext cx="36" cy="33"/>
                    </a:xfrm>
                    <a:prstGeom prst="line">
                      <a:avLst/>
                    </a:prstGeom>
                    <a:noFill/>
                    <a:ln w="12700">
                      <a:solidFill>
                        <a:srgbClr val="000000"/>
                      </a:solidFill>
                      <a:round/>
                      <a:headEnd/>
                      <a:tailEnd/>
                    </a:ln>
                  </p:spPr>
                  <p:txBody>
                    <a:bodyPr/>
                    <a:lstStyle/>
                    <a:p>
                      <a:endParaRPr lang="it-IT">
                        <a:solidFill>
                          <a:prstClr val="black"/>
                        </a:solidFill>
                      </a:endParaRPr>
                    </a:p>
                  </p:txBody>
                </p:sp>
              </p:grpSp>
            </p:grpSp>
          </p:grpSp>
        </p:grpSp>
        <p:sp>
          <p:nvSpPr>
            <p:cNvPr id="6" name="Rectangle 134"/>
            <p:cNvSpPr>
              <a:spLocks noChangeArrowheads="1"/>
            </p:cNvSpPr>
            <p:nvPr/>
          </p:nvSpPr>
          <p:spPr bwMode="auto">
            <a:xfrm>
              <a:off x="1060" y="1056"/>
              <a:ext cx="530" cy="578"/>
            </a:xfrm>
            <a:prstGeom prst="rect">
              <a:avLst/>
            </a:prstGeom>
            <a:solidFill>
              <a:srgbClr val="008000"/>
            </a:solidFill>
            <a:ln w="9525">
              <a:solidFill>
                <a:schemeClr val="tx1"/>
              </a:solidFill>
              <a:miter lim="800000"/>
              <a:headEnd/>
              <a:tailEnd/>
            </a:ln>
          </p:spPr>
          <p:txBody>
            <a:bodyPr wrap="none" anchor="ctr"/>
            <a:lstStyle/>
            <a:p>
              <a:endParaRPr lang="it-IT">
                <a:solidFill>
                  <a:prstClr val="black"/>
                </a:solidFill>
                <a:latin typeface="Comic Sans MS" pitchFamily="66" charset="0"/>
              </a:endParaRPr>
            </a:p>
          </p:txBody>
        </p:sp>
        <p:sp>
          <p:nvSpPr>
            <p:cNvPr id="7" name="Freeform 135"/>
            <p:cNvSpPr>
              <a:spLocks/>
            </p:cNvSpPr>
            <p:nvPr/>
          </p:nvSpPr>
          <p:spPr bwMode="auto">
            <a:xfrm>
              <a:off x="965" y="1056"/>
              <a:ext cx="625" cy="570"/>
            </a:xfrm>
            <a:custGeom>
              <a:avLst/>
              <a:gdLst>
                <a:gd name="T0" fmla="*/ 39 w 774"/>
                <a:gd name="T1" fmla="*/ 2 h 714"/>
                <a:gd name="T2" fmla="*/ 39 w 774"/>
                <a:gd name="T3" fmla="*/ 174 h 714"/>
                <a:gd name="T4" fmla="*/ 31 w 774"/>
                <a:gd name="T5" fmla="*/ 196 h 714"/>
                <a:gd name="T6" fmla="*/ 19 w 774"/>
                <a:gd name="T7" fmla="*/ 213 h 714"/>
                <a:gd name="T8" fmla="*/ 10 w 774"/>
                <a:gd name="T9" fmla="*/ 223 h 714"/>
                <a:gd name="T10" fmla="*/ 0 w 774"/>
                <a:gd name="T11" fmla="*/ 229 h 714"/>
                <a:gd name="T12" fmla="*/ 94 w 774"/>
                <a:gd name="T13" fmla="*/ 231 h 714"/>
                <a:gd name="T14" fmla="*/ 160 w 774"/>
                <a:gd name="T15" fmla="*/ 231 h 714"/>
                <a:gd name="T16" fmla="*/ 233 w 774"/>
                <a:gd name="T17" fmla="*/ 232 h 714"/>
                <a:gd name="T18" fmla="*/ 254 w 774"/>
                <a:gd name="T19" fmla="*/ 220 h 714"/>
                <a:gd name="T20" fmla="*/ 266 w 774"/>
                <a:gd name="T21" fmla="*/ 187 h 714"/>
                <a:gd name="T22" fmla="*/ 266 w 774"/>
                <a:gd name="T23" fmla="*/ 0 h 714"/>
                <a:gd name="T24" fmla="*/ 39 w 774"/>
                <a:gd name="T25" fmla="*/ 2 h 7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74"/>
                <a:gd name="T40" fmla="*/ 0 h 714"/>
                <a:gd name="T41" fmla="*/ 774 w 774"/>
                <a:gd name="T42" fmla="*/ 714 h 71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74" h="714">
                  <a:moveTo>
                    <a:pt x="114" y="8"/>
                  </a:moveTo>
                  <a:lnTo>
                    <a:pt x="114" y="538"/>
                  </a:lnTo>
                  <a:lnTo>
                    <a:pt x="92" y="606"/>
                  </a:lnTo>
                  <a:lnTo>
                    <a:pt x="54" y="658"/>
                  </a:lnTo>
                  <a:lnTo>
                    <a:pt x="30" y="686"/>
                  </a:lnTo>
                  <a:lnTo>
                    <a:pt x="0" y="706"/>
                  </a:lnTo>
                  <a:lnTo>
                    <a:pt x="276" y="710"/>
                  </a:lnTo>
                  <a:lnTo>
                    <a:pt x="464" y="712"/>
                  </a:lnTo>
                  <a:lnTo>
                    <a:pt x="678" y="714"/>
                  </a:lnTo>
                  <a:lnTo>
                    <a:pt x="740" y="676"/>
                  </a:lnTo>
                  <a:lnTo>
                    <a:pt x="774" y="576"/>
                  </a:lnTo>
                  <a:lnTo>
                    <a:pt x="774" y="0"/>
                  </a:lnTo>
                  <a:lnTo>
                    <a:pt x="114" y="8"/>
                  </a:lnTo>
                  <a:close/>
                </a:path>
              </a:pathLst>
            </a:custGeom>
            <a:solidFill>
              <a:schemeClr val="bg1"/>
            </a:solidFill>
            <a:ln w="9525">
              <a:solidFill>
                <a:schemeClr val="tx1"/>
              </a:solidFill>
              <a:round/>
              <a:headEnd/>
              <a:tailEnd/>
            </a:ln>
          </p:spPr>
          <p:txBody>
            <a:bodyPr wrap="none" anchor="ctr"/>
            <a:lstStyle/>
            <a:p>
              <a:endParaRPr lang="it-IT">
                <a:solidFill>
                  <a:prstClr val="black"/>
                </a:solidFill>
              </a:endParaRPr>
            </a:p>
          </p:txBody>
        </p:sp>
        <p:sp>
          <p:nvSpPr>
            <p:cNvPr id="8" name="Freeform 136"/>
            <p:cNvSpPr>
              <a:spLocks/>
            </p:cNvSpPr>
            <p:nvPr/>
          </p:nvSpPr>
          <p:spPr bwMode="auto">
            <a:xfrm>
              <a:off x="1231" y="1122"/>
              <a:ext cx="209" cy="262"/>
            </a:xfrm>
            <a:custGeom>
              <a:avLst/>
              <a:gdLst>
                <a:gd name="T0" fmla="*/ 2 w 356"/>
                <a:gd name="T1" fmla="*/ 7 h 472"/>
                <a:gd name="T2" fmla="*/ 3 w 356"/>
                <a:gd name="T3" fmla="*/ 2 h 472"/>
                <a:gd name="T4" fmla="*/ 8 w 356"/>
                <a:gd name="T5" fmla="*/ 1 h 472"/>
                <a:gd name="T6" fmla="*/ 19 w 356"/>
                <a:gd name="T7" fmla="*/ 0 h 472"/>
                <a:gd name="T8" fmla="*/ 24 w 356"/>
                <a:gd name="T9" fmla="*/ 3 h 472"/>
                <a:gd name="T10" fmla="*/ 25 w 356"/>
                <a:gd name="T11" fmla="*/ 10 h 472"/>
                <a:gd name="T12" fmla="*/ 17 w 356"/>
                <a:gd name="T13" fmla="*/ 16 h 472"/>
                <a:gd name="T14" fmla="*/ 9 w 356"/>
                <a:gd name="T15" fmla="*/ 19 h 472"/>
                <a:gd name="T16" fmla="*/ 5 w 356"/>
                <a:gd name="T17" fmla="*/ 21 h 472"/>
                <a:gd name="T18" fmla="*/ 1 w 356"/>
                <a:gd name="T19" fmla="*/ 23 h 472"/>
                <a:gd name="T20" fmla="*/ 0 w 356"/>
                <a:gd name="T21" fmla="*/ 24 h 472"/>
                <a:gd name="T22" fmla="*/ 8 w 356"/>
                <a:gd name="T23" fmla="*/ 24 h 472"/>
                <a:gd name="T24" fmla="*/ 15 w 356"/>
                <a:gd name="T25" fmla="*/ 24 h 472"/>
                <a:gd name="T26" fmla="*/ 21 w 356"/>
                <a:gd name="T27" fmla="*/ 24 h 472"/>
                <a:gd name="T28" fmla="*/ 23 w 356"/>
                <a:gd name="T29" fmla="*/ 24 h 472"/>
                <a:gd name="T30" fmla="*/ 22 w 356"/>
                <a:gd name="T31" fmla="*/ 24 h 4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56"/>
                <a:gd name="T49" fmla="*/ 0 h 472"/>
                <a:gd name="T50" fmla="*/ 356 w 356"/>
                <a:gd name="T51" fmla="*/ 472 h 47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56" h="472">
                  <a:moveTo>
                    <a:pt x="30" y="136"/>
                  </a:moveTo>
                  <a:lnTo>
                    <a:pt x="42" y="34"/>
                  </a:lnTo>
                  <a:lnTo>
                    <a:pt x="118" y="4"/>
                  </a:lnTo>
                  <a:lnTo>
                    <a:pt x="266" y="0"/>
                  </a:lnTo>
                  <a:lnTo>
                    <a:pt x="346" y="50"/>
                  </a:lnTo>
                  <a:lnTo>
                    <a:pt x="356" y="184"/>
                  </a:lnTo>
                  <a:lnTo>
                    <a:pt x="246" y="292"/>
                  </a:lnTo>
                  <a:lnTo>
                    <a:pt x="134" y="360"/>
                  </a:lnTo>
                  <a:lnTo>
                    <a:pt x="80" y="384"/>
                  </a:lnTo>
                  <a:lnTo>
                    <a:pt x="14" y="428"/>
                  </a:lnTo>
                  <a:lnTo>
                    <a:pt x="0" y="448"/>
                  </a:lnTo>
                  <a:lnTo>
                    <a:pt x="118" y="448"/>
                  </a:lnTo>
                  <a:lnTo>
                    <a:pt x="216" y="456"/>
                  </a:lnTo>
                  <a:lnTo>
                    <a:pt x="292" y="456"/>
                  </a:lnTo>
                  <a:lnTo>
                    <a:pt x="334" y="462"/>
                  </a:lnTo>
                  <a:lnTo>
                    <a:pt x="318" y="472"/>
                  </a:lnTo>
                </a:path>
              </a:pathLst>
            </a:custGeom>
            <a:noFill/>
            <a:ln w="76200">
              <a:solidFill>
                <a:srgbClr val="FF0000"/>
              </a:solidFill>
              <a:round/>
              <a:headEnd/>
              <a:tailEnd/>
            </a:ln>
          </p:spPr>
          <p:txBody>
            <a:bodyPr wrap="none" anchor="ctr"/>
            <a:lstStyle/>
            <a:p>
              <a:endParaRPr lang="it-IT">
                <a:solidFill>
                  <a:prstClr val="black"/>
                </a:solidFill>
              </a:endParaRPr>
            </a:p>
          </p:txBody>
        </p:sp>
        <p:sp>
          <p:nvSpPr>
            <p:cNvPr id="9" name="WordArt 137"/>
            <p:cNvSpPr>
              <a:spLocks noChangeArrowheads="1" noChangeShapeType="1" noTextEdit="1"/>
            </p:cNvSpPr>
            <p:nvPr/>
          </p:nvSpPr>
          <p:spPr bwMode="auto">
            <a:xfrm>
              <a:off x="1056" y="1462"/>
              <a:ext cx="483" cy="122"/>
            </a:xfrm>
            <a:prstGeom prst="rect">
              <a:avLst/>
            </a:prstGeom>
          </p:spPr>
          <p:txBody>
            <a:bodyPr wrap="none" fromWordArt="1">
              <a:prstTxWarp prst="textWave1">
                <a:avLst>
                  <a:gd name="adj1" fmla="val 0"/>
                  <a:gd name="adj2" fmla="val 2176"/>
                </a:avLst>
              </a:prstTxWarp>
            </a:bodyPr>
            <a:lstStyle/>
            <a:p>
              <a:pPr algn="ctr"/>
              <a:r>
                <a:rPr lang="it-IT" sz="2000" i="1" kern="10">
                  <a:ln w="9525">
                    <a:noFill/>
                    <a:round/>
                    <a:headEnd/>
                    <a:tailEnd/>
                  </a:ln>
                  <a:solidFill>
                    <a:prstClr val="black"/>
                  </a:solidFill>
                  <a:latin typeface="Times New Roman"/>
                  <a:cs typeface="Times New Roman"/>
                </a:rPr>
                <a:t>maggio</a:t>
              </a:r>
            </a:p>
          </p:txBody>
        </p:sp>
      </p:grpSp>
      <p:sp>
        <p:nvSpPr>
          <p:cNvPr id="139" name="Oval 138"/>
          <p:cNvSpPr>
            <a:spLocks noChangeArrowheads="1"/>
          </p:cNvSpPr>
          <p:nvPr/>
        </p:nvSpPr>
        <p:spPr bwMode="auto">
          <a:xfrm>
            <a:off x="4311650" y="4506913"/>
            <a:ext cx="776288" cy="733425"/>
          </a:xfrm>
          <a:prstGeom prst="ellipse">
            <a:avLst/>
          </a:prstGeom>
          <a:solidFill>
            <a:srgbClr val="66FFFF"/>
          </a:solidFill>
          <a:ln w="9525">
            <a:solidFill>
              <a:schemeClr val="tx2"/>
            </a:solidFill>
            <a:round/>
            <a:headEnd/>
            <a:tailEnd/>
          </a:ln>
        </p:spPr>
        <p:txBody>
          <a:bodyPr wrap="none" anchor="ctr"/>
          <a:lstStyle/>
          <a:p>
            <a:endParaRPr lang="it-IT">
              <a:solidFill>
                <a:prstClr val="black"/>
              </a:solidFill>
              <a:latin typeface="Comic Sans MS" pitchFamily="66" charset="0"/>
            </a:endParaRPr>
          </a:p>
        </p:txBody>
      </p:sp>
      <p:sp>
        <p:nvSpPr>
          <p:cNvPr id="140" name="Oval 139"/>
          <p:cNvSpPr>
            <a:spLocks noChangeArrowheads="1"/>
          </p:cNvSpPr>
          <p:nvPr/>
        </p:nvSpPr>
        <p:spPr bwMode="auto">
          <a:xfrm>
            <a:off x="4376738" y="4568825"/>
            <a:ext cx="646112" cy="611188"/>
          </a:xfrm>
          <a:prstGeom prst="ellipse">
            <a:avLst/>
          </a:prstGeom>
          <a:solidFill>
            <a:srgbClr val="FFFFCC"/>
          </a:solidFill>
          <a:ln w="9525">
            <a:solidFill>
              <a:schemeClr val="tx1"/>
            </a:solidFill>
            <a:round/>
            <a:headEnd/>
            <a:tailEnd/>
          </a:ln>
        </p:spPr>
        <p:txBody>
          <a:bodyPr wrap="none" anchor="ctr"/>
          <a:lstStyle/>
          <a:p>
            <a:endParaRPr lang="it-IT">
              <a:solidFill>
                <a:prstClr val="black"/>
              </a:solidFill>
              <a:latin typeface="Comic Sans MS" pitchFamily="66" charset="0"/>
            </a:endParaRPr>
          </a:p>
        </p:txBody>
      </p:sp>
      <p:sp>
        <p:nvSpPr>
          <p:cNvPr id="141" name="Rectangle 140"/>
          <p:cNvSpPr>
            <a:spLocks noChangeArrowheads="1"/>
          </p:cNvSpPr>
          <p:nvPr/>
        </p:nvSpPr>
        <p:spPr bwMode="auto">
          <a:xfrm>
            <a:off x="3851275" y="4125913"/>
            <a:ext cx="863600" cy="1528762"/>
          </a:xfrm>
          <a:prstGeom prst="rect">
            <a:avLst/>
          </a:prstGeom>
          <a:solidFill>
            <a:srgbClr val="66FFFF"/>
          </a:solidFill>
          <a:ln w="38100">
            <a:solidFill>
              <a:schemeClr val="tx1"/>
            </a:solidFill>
            <a:miter lim="800000"/>
            <a:headEnd/>
            <a:tailEnd/>
          </a:ln>
        </p:spPr>
        <p:txBody>
          <a:bodyPr wrap="none" anchor="ctr"/>
          <a:lstStyle/>
          <a:p>
            <a:endParaRPr lang="it-IT">
              <a:solidFill>
                <a:prstClr val="black"/>
              </a:solidFill>
              <a:latin typeface="Comic Sans MS" pitchFamily="66" charset="0"/>
            </a:endParaRPr>
          </a:p>
        </p:txBody>
      </p:sp>
      <p:sp>
        <p:nvSpPr>
          <p:cNvPr id="142" name="Freeform 141"/>
          <p:cNvSpPr>
            <a:spLocks/>
          </p:cNvSpPr>
          <p:nvPr/>
        </p:nvSpPr>
        <p:spPr bwMode="auto">
          <a:xfrm>
            <a:off x="2339975" y="3408363"/>
            <a:ext cx="4319588" cy="301625"/>
          </a:xfrm>
          <a:custGeom>
            <a:avLst/>
            <a:gdLst>
              <a:gd name="T0" fmla="*/ 0 w 3216"/>
              <a:gd name="T1" fmla="*/ 0 h 96"/>
              <a:gd name="T2" fmla="*/ 0 w 3216"/>
              <a:gd name="T3" fmla="*/ 2147483647 h 96"/>
              <a:gd name="T4" fmla="*/ 2147483647 w 3216"/>
              <a:gd name="T5" fmla="*/ 2147483647 h 96"/>
              <a:gd name="T6" fmla="*/ 2147483647 w 3216"/>
              <a:gd name="T7" fmla="*/ 0 h 96"/>
              <a:gd name="T8" fmla="*/ 0 60000 65536"/>
              <a:gd name="T9" fmla="*/ 0 60000 65536"/>
              <a:gd name="T10" fmla="*/ 0 60000 65536"/>
              <a:gd name="T11" fmla="*/ 0 60000 65536"/>
              <a:gd name="T12" fmla="*/ 0 w 3216"/>
              <a:gd name="T13" fmla="*/ 0 h 96"/>
              <a:gd name="T14" fmla="*/ 3216 w 3216"/>
              <a:gd name="T15" fmla="*/ 96 h 96"/>
            </a:gdLst>
            <a:ahLst/>
            <a:cxnLst>
              <a:cxn ang="T8">
                <a:pos x="T0" y="T1"/>
              </a:cxn>
              <a:cxn ang="T9">
                <a:pos x="T2" y="T3"/>
              </a:cxn>
              <a:cxn ang="T10">
                <a:pos x="T4" y="T5"/>
              </a:cxn>
              <a:cxn ang="T11">
                <a:pos x="T6" y="T7"/>
              </a:cxn>
            </a:cxnLst>
            <a:rect l="T12" t="T13" r="T14" b="T15"/>
            <a:pathLst>
              <a:path w="3216" h="96">
                <a:moveTo>
                  <a:pt x="0" y="0"/>
                </a:moveTo>
                <a:lnTo>
                  <a:pt x="0" y="96"/>
                </a:lnTo>
                <a:lnTo>
                  <a:pt x="3216" y="96"/>
                </a:lnTo>
                <a:lnTo>
                  <a:pt x="3216" y="0"/>
                </a:lnTo>
              </a:path>
            </a:pathLst>
          </a:custGeom>
          <a:noFill/>
          <a:ln w="76200">
            <a:solidFill>
              <a:srgbClr val="000099"/>
            </a:solidFill>
            <a:round/>
            <a:headEnd/>
            <a:tailEnd/>
          </a:ln>
        </p:spPr>
        <p:txBody>
          <a:bodyPr wrap="none" anchor="ctr"/>
          <a:lstStyle/>
          <a:p>
            <a:endParaRPr lang="it-IT">
              <a:solidFill>
                <a:prstClr val="black"/>
              </a:solidFill>
            </a:endParaRPr>
          </a:p>
        </p:txBody>
      </p:sp>
      <p:sp>
        <p:nvSpPr>
          <p:cNvPr id="143" name="Line 142"/>
          <p:cNvSpPr>
            <a:spLocks noChangeShapeType="1"/>
          </p:cNvSpPr>
          <p:nvPr/>
        </p:nvSpPr>
        <p:spPr bwMode="auto">
          <a:xfrm>
            <a:off x="4308475" y="3652838"/>
            <a:ext cx="0" cy="417512"/>
          </a:xfrm>
          <a:prstGeom prst="line">
            <a:avLst/>
          </a:prstGeom>
          <a:noFill/>
          <a:ln w="76200">
            <a:solidFill>
              <a:srgbClr val="000099"/>
            </a:solidFill>
            <a:round/>
            <a:headEnd/>
            <a:tailEnd type="triangle" w="med" len="med"/>
          </a:ln>
        </p:spPr>
        <p:txBody>
          <a:bodyPr wrap="none" anchor="ctr"/>
          <a:lstStyle/>
          <a:p>
            <a:endParaRPr lang="it-IT">
              <a:solidFill>
                <a:prstClr val="black"/>
              </a:solidFill>
            </a:endParaRPr>
          </a:p>
        </p:txBody>
      </p:sp>
      <p:grpSp>
        <p:nvGrpSpPr>
          <p:cNvPr id="144" name="Group 143"/>
          <p:cNvGrpSpPr>
            <a:grpSpLocks noChangeAspect="1"/>
          </p:cNvGrpSpPr>
          <p:nvPr/>
        </p:nvGrpSpPr>
        <p:grpSpPr bwMode="auto">
          <a:xfrm>
            <a:off x="5867400" y="1125538"/>
            <a:ext cx="1522413" cy="2260600"/>
            <a:chOff x="3696" y="709"/>
            <a:chExt cx="1142" cy="1695"/>
          </a:xfrm>
        </p:grpSpPr>
        <p:sp>
          <p:nvSpPr>
            <p:cNvPr id="145" name="Oval 144"/>
            <p:cNvSpPr>
              <a:spLocks noChangeAspect="1" noChangeArrowheads="1"/>
            </p:cNvSpPr>
            <p:nvPr/>
          </p:nvSpPr>
          <p:spPr bwMode="auto">
            <a:xfrm>
              <a:off x="4020" y="1628"/>
              <a:ext cx="544" cy="551"/>
            </a:xfrm>
            <a:prstGeom prst="ellipse">
              <a:avLst/>
            </a:prstGeom>
            <a:solidFill>
              <a:schemeClr val="accent1"/>
            </a:solidFill>
            <a:ln w="9525">
              <a:solidFill>
                <a:schemeClr val="tx1"/>
              </a:solidFill>
              <a:round/>
              <a:headEnd/>
              <a:tailEnd/>
            </a:ln>
          </p:spPr>
          <p:txBody>
            <a:bodyPr wrap="none" anchor="ctr"/>
            <a:lstStyle/>
            <a:p>
              <a:pPr algn="ctr"/>
              <a:r>
                <a:rPr lang="it-IT" sz="5400">
                  <a:solidFill>
                    <a:prstClr val="black"/>
                  </a:solidFill>
                  <a:latin typeface="Comic Sans MS" pitchFamily="66" charset="0"/>
                </a:rPr>
                <a:t>7</a:t>
              </a:r>
              <a:endParaRPr lang="it-IT">
                <a:solidFill>
                  <a:prstClr val="black"/>
                </a:solidFill>
                <a:latin typeface="Comic Sans MS" pitchFamily="66" charset="0"/>
              </a:endParaRPr>
            </a:p>
          </p:txBody>
        </p:sp>
        <p:grpSp>
          <p:nvGrpSpPr>
            <p:cNvPr id="146" name="Group 145"/>
            <p:cNvGrpSpPr>
              <a:grpSpLocks noChangeAspect="1"/>
            </p:cNvGrpSpPr>
            <p:nvPr/>
          </p:nvGrpSpPr>
          <p:grpSpPr bwMode="auto">
            <a:xfrm>
              <a:off x="3696" y="1325"/>
              <a:ext cx="1142" cy="1079"/>
              <a:chOff x="476" y="586"/>
              <a:chExt cx="1879" cy="1879"/>
            </a:xfrm>
          </p:grpSpPr>
          <p:sp>
            <p:nvSpPr>
              <p:cNvPr id="270" name="Freeform 146"/>
              <p:cNvSpPr>
                <a:spLocks noChangeAspect="1"/>
              </p:cNvSpPr>
              <p:nvPr/>
            </p:nvSpPr>
            <p:spPr bwMode="auto">
              <a:xfrm>
                <a:off x="476" y="586"/>
                <a:ext cx="609" cy="609"/>
              </a:xfrm>
              <a:custGeom>
                <a:avLst/>
                <a:gdLst>
                  <a:gd name="T0" fmla="*/ 522 w 609"/>
                  <a:gd name="T1" fmla="*/ 0 h 609"/>
                  <a:gd name="T2" fmla="*/ 609 w 609"/>
                  <a:gd name="T3" fmla="*/ 191 h 609"/>
                  <a:gd name="T4" fmla="*/ 191 w 609"/>
                  <a:gd name="T5" fmla="*/ 609 h 609"/>
                  <a:gd name="T6" fmla="*/ 0 w 609"/>
                  <a:gd name="T7" fmla="*/ 522 h 609"/>
                  <a:gd name="T8" fmla="*/ 522 w 609"/>
                  <a:gd name="T9" fmla="*/ 0 h 609"/>
                  <a:gd name="T10" fmla="*/ 0 60000 65536"/>
                  <a:gd name="T11" fmla="*/ 0 60000 65536"/>
                  <a:gd name="T12" fmla="*/ 0 60000 65536"/>
                  <a:gd name="T13" fmla="*/ 0 60000 65536"/>
                  <a:gd name="T14" fmla="*/ 0 60000 65536"/>
                  <a:gd name="T15" fmla="*/ 0 w 609"/>
                  <a:gd name="T16" fmla="*/ 0 h 609"/>
                  <a:gd name="T17" fmla="*/ 609 w 609"/>
                  <a:gd name="T18" fmla="*/ 609 h 609"/>
                </a:gdLst>
                <a:ahLst/>
                <a:cxnLst>
                  <a:cxn ang="T10">
                    <a:pos x="T0" y="T1"/>
                  </a:cxn>
                  <a:cxn ang="T11">
                    <a:pos x="T2" y="T3"/>
                  </a:cxn>
                  <a:cxn ang="T12">
                    <a:pos x="T4" y="T5"/>
                  </a:cxn>
                  <a:cxn ang="T13">
                    <a:pos x="T6" y="T7"/>
                  </a:cxn>
                  <a:cxn ang="T14">
                    <a:pos x="T8" y="T9"/>
                  </a:cxn>
                </a:cxnLst>
                <a:rect l="T15" t="T16" r="T17" b="T18"/>
                <a:pathLst>
                  <a:path w="609" h="609">
                    <a:moveTo>
                      <a:pt x="522" y="0"/>
                    </a:moveTo>
                    <a:lnTo>
                      <a:pt x="609" y="191"/>
                    </a:lnTo>
                    <a:lnTo>
                      <a:pt x="191" y="609"/>
                    </a:lnTo>
                    <a:lnTo>
                      <a:pt x="0" y="522"/>
                    </a:lnTo>
                    <a:lnTo>
                      <a:pt x="522" y="0"/>
                    </a:lnTo>
                    <a:close/>
                  </a:path>
                </a:pathLst>
              </a:custGeom>
              <a:solidFill>
                <a:srgbClr val="5F3F1F"/>
              </a:solidFill>
              <a:ln w="12700">
                <a:solidFill>
                  <a:srgbClr val="000000"/>
                </a:solidFill>
                <a:round/>
                <a:headEnd/>
                <a:tailEnd/>
              </a:ln>
            </p:spPr>
            <p:txBody>
              <a:bodyPr/>
              <a:lstStyle/>
              <a:p>
                <a:endParaRPr lang="it-IT">
                  <a:solidFill>
                    <a:prstClr val="black"/>
                  </a:solidFill>
                </a:endParaRPr>
              </a:p>
            </p:txBody>
          </p:sp>
          <p:sp>
            <p:nvSpPr>
              <p:cNvPr id="271" name="Freeform 147"/>
              <p:cNvSpPr>
                <a:spLocks noChangeAspect="1"/>
              </p:cNvSpPr>
              <p:nvPr/>
            </p:nvSpPr>
            <p:spPr bwMode="auto">
              <a:xfrm>
                <a:off x="998" y="586"/>
                <a:ext cx="835" cy="191"/>
              </a:xfrm>
              <a:custGeom>
                <a:avLst/>
                <a:gdLst>
                  <a:gd name="T0" fmla="*/ 0 w 835"/>
                  <a:gd name="T1" fmla="*/ 0 h 191"/>
                  <a:gd name="T2" fmla="*/ 87 w 835"/>
                  <a:gd name="T3" fmla="*/ 191 h 191"/>
                  <a:gd name="T4" fmla="*/ 748 w 835"/>
                  <a:gd name="T5" fmla="*/ 191 h 191"/>
                  <a:gd name="T6" fmla="*/ 835 w 835"/>
                  <a:gd name="T7" fmla="*/ 0 h 191"/>
                  <a:gd name="T8" fmla="*/ 0 w 835"/>
                  <a:gd name="T9" fmla="*/ 0 h 191"/>
                  <a:gd name="T10" fmla="*/ 0 60000 65536"/>
                  <a:gd name="T11" fmla="*/ 0 60000 65536"/>
                  <a:gd name="T12" fmla="*/ 0 60000 65536"/>
                  <a:gd name="T13" fmla="*/ 0 60000 65536"/>
                  <a:gd name="T14" fmla="*/ 0 60000 65536"/>
                  <a:gd name="T15" fmla="*/ 0 w 835"/>
                  <a:gd name="T16" fmla="*/ 0 h 191"/>
                  <a:gd name="T17" fmla="*/ 835 w 835"/>
                  <a:gd name="T18" fmla="*/ 191 h 191"/>
                </a:gdLst>
                <a:ahLst/>
                <a:cxnLst>
                  <a:cxn ang="T10">
                    <a:pos x="T0" y="T1"/>
                  </a:cxn>
                  <a:cxn ang="T11">
                    <a:pos x="T2" y="T3"/>
                  </a:cxn>
                  <a:cxn ang="T12">
                    <a:pos x="T4" y="T5"/>
                  </a:cxn>
                  <a:cxn ang="T13">
                    <a:pos x="T6" y="T7"/>
                  </a:cxn>
                  <a:cxn ang="T14">
                    <a:pos x="T8" y="T9"/>
                  </a:cxn>
                </a:cxnLst>
                <a:rect l="T15" t="T16" r="T17" b="T18"/>
                <a:pathLst>
                  <a:path w="835" h="191">
                    <a:moveTo>
                      <a:pt x="0" y="0"/>
                    </a:moveTo>
                    <a:lnTo>
                      <a:pt x="87" y="191"/>
                    </a:lnTo>
                    <a:lnTo>
                      <a:pt x="748" y="191"/>
                    </a:lnTo>
                    <a:lnTo>
                      <a:pt x="835" y="0"/>
                    </a:lnTo>
                    <a:lnTo>
                      <a:pt x="0" y="0"/>
                    </a:lnTo>
                    <a:close/>
                  </a:path>
                </a:pathLst>
              </a:custGeom>
              <a:solidFill>
                <a:srgbClr val="7F5F3F"/>
              </a:solidFill>
              <a:ln w="12700">
                <a:solidFill>
                  <a:srgbClr val="000000"/>
                </a:solidFill>
                <a:round/>
                <a:headEnd/>
                <a:tailEnd/>
              </a:ln>
            </p:spPr>
            <p:txBody>
              <a:bodyPr/>
              <a:lstStyle/>
              <a:p>
                <a:endParaRPr lang="it-IT">
                  <a:solidFill>
                    <a:prstClr val="black"/>
                  </a:solidFill>
                </a:endParaRPr>
              </a:p>
            </p:txBody>
          </p:sp>
          <p:sp>
            <p:nvSpPr>
              <p:cNvPr id="272" name="Freeform 148"/>
              <p:cNvSpPr>
                <a:spLocks noChangeAspect="1"/>
              </p:cNvSpPr>
              <p:nvPr/>
            </p:nvSpPr>
            <p:spPr bwMode="auto">
              <a:xfrm>
                <a:off x="1746" y="586"/>
                <a:ext cx="609" cy="609"/>
              </a:xfrm>
              <a:custGeom>
                <a:avLst/>
                <a:gdLst>
                  <a:gd name="T0" fmla="*/ 87 w 609"/>
                  <a:gd name="T1" fmla="*/ 0 h 609"/>
                  <a:gd name="T2" fmla="*/ 0 w 609"/>
                  <a:gd name="T3" fmla="*/ 191 h 609"/>
                  <a:gd name="T4" fmla="*/ 418 w 609"/>
                  <a:gd name="T5" fmla="*/ 609 h 609"/>
                  <a:gd name="T6" fmla="*/ 609 w 609"/>
                  <a:gd name="T7" fmla="*/ 522 h 609"/>
                  <a:gd name="T8" fmla="*/ 87 w 609"/>
                  <a:gd name="T9" fmla="*/ 0 h 609"/>
                  <a:gd name="T10" fmla="*/ 0 60000 65536"/>
                  <a:gd name="T11" fmla="*/ 0 60000 65536"/>
                  <a:gd name="T12" fmla="*/ 0 60000 65536"/>
                  <a:gd name="T13" fmla="*/ 0 60000 65536"/>
                  <a:gd name="T14" fmla="*/ 0 60000 65536"/>
                  <a:gd name="T15" fmla="*/ 0 w 609"/>
                  <a:gd name="T16" fmla="*/ 0 h 609"/>
                  <a:gd name="T17" fmla="*/ 609 w 609"/>
                  <a:gd name="T18" fmla="*/ 609 h 609"/>
                </a:gdLst>
                <a:ahLst/>
                <a:cxnLst>
                  <a:cxn ang="T10">
                    <a:pos x="T0" y="T1"/>
                  </a:cxn>
                  <a:cxn ang="T11">
                    <a:pos x="T2" y="T3"/>
                  </a:cxn>
                  <a:cxn ang="T12">
                    <a:pos x="T4" y="T5"/>
                  </a:cxn>
                  <a:cxn ang="T13">
                    <a:pos x="T6" y="T7"/>
                  </a:cxn>
                  <a:cxn ang="T14">
                    <a:pos x="T8" y="T9"/>
                  </a:cxn>
                </a:cxnLst>
                <a:rect l="T15" t="T16" r="T17" b="T18"/>
                <a:pathLst>
                  <a:path w="609" h="609">
                    <a:moveTo>
                      <a:pt x="87" y="0"/>
                    </a:moveTo>
                    <a:lnTo>
                      <a:pt x="0" y="191"/>
                    </a:lnTo>
                    <a:lnTo>
                      <a:pt x="418" y="609"/>
                    </a:lnTo>
                    <a:lnTo>
                      <a:pt x="609" y="522"/>
                    </a:lnTo>
                    <a:lnTo>
                      <a:pt x="87" y="0"/>
                    </a:lnTo>
                    <a:close/>
                  </a:path>
                </a:pathLst>
              </a:custGeom>
              <a:solidFill>
                <a:srgbClr val="9F7F5F"/>
              </a:solidFill>
              <a:ln w="12700">
                <a:solidFill>
                  <a:srgbClr val="000000"/>
                </a:solidFill>
                <a:round/>
                <a:headEnd/>
                <a:tailEnd/>
              </a:ln>
            </p:spPr>
            <p:txBody>
              <a:bodyPr/>
              <a:lstStyle/>
              <a:p>
                <a:endParaRPr lang="it-IT">
                  <a:solidFill>
                    <a:prstClr val="black"/>
                  </a:solidFill>
                </a:endParaRPr>
              </a:p>
            </p:txBody>
          </p:sp>
          <p:sp>
            <p:nvSpPr>
              <p:cNvPr id="273" name="Freeform 149"/>
              <p:cNvSpPr>
                <a:spLocks noChangeAspect="1"/>
              </p:cNvSpPr>
              <p:nvPr/>
            </p:nvSpPr>
            <p:spPr bwMode="auto">
              <a:xfrm>
                <a:off x="476" y="1855"/>
                <a:ext cx="609" cy="610"/>
              </a:xfrm>
              <a:custGeom>
                <a:avLst/>
                <a:gdLst>
                  <a:gd name="T0" fmla="*/ 522 w 609"/>
                  <a:gd name="T1" fmla="*/ 610 h 610"/>
                  <a:gd name="T2" fmla="*/ 609 w 609"/>
                  <a:gd name="T3" fmla="*/ 419 h 610"/>
                  <a:gd name="T4" fmla="*/ 191 w 609"/>
                  <a:gd name="T5" fmla="*/ 0 h 610"/>
                  <a:gd name="T6" fmla="*/ 0 w 609"/>
                  <a:gd name="T7" fmla="*/ 87 h 610"/>
                  <a:gd name="T8" fmla="*/ 522 w 609"/>
                  <a:gd name="T9" fmla="*/ 610 h 610"/>
                  <a:gd name="T10" fmla="*/ 0 60000 65536"/>
                  <a:gd name="T11" fmla="*/ 0 60000 65536"/>
                  <a:gd name="T12" fmla="*/ 0 60000 65536"/>
                  <a:gd name="T13" fmla="*/ 0 60000 65536"/>
                  <a:gd name="T14" fmla="*/ 0 60000 65536"/>
                  <a:gd name="T15" fmla="*/ 0 w 609"/>
                  <a:gd name="T16" fmla="*/ 0 h 610"/>
                  <a:gd name="T17" fmla="*/ 609 w 609"/>
                  <a:gd name="T18" fmla="*/ 610 h 610"/>
                </a:gdLst>
                <a:ahLst/>
                <a:cxnLst>
                  <a:cxn ang="T10">
                    <a:pos x="T0" y="T1"/>
                  </a:cxn>
                  <a:cxn ang="T11">
                    <a:pos x="T2" y="T3"/>
                  </a:cxn>
                  <a:cxn ang="T12">
                    <a:pos x="T4" y="T5"/>
                  </a:cxn>
                  <a:cxn ang="T13">
                    <a:pos x="T6" y="T7"/>
                  </a:cxn>
                  <a:cxn ang="T14">
                    <a:pos x="T8" y="T9"/>
                  </a:cxn>
                </a:cxnLst>
                <a:rect l="T15" t="T16" r="T17" b="T18"/>
                <a:pathLst>
                  <a:path w="609" h="610">
                    <a:moveTo>
                      <a:pt x="522" y="610"/>
                    </a:moveTo>
                    <a:lnTo>
                      <a:pt x="609" y="419"/>
                    </a:lnTo>
                    <a:lnTo>
                      <a:pt x="191" y="0"/>
                    </a:lnTo>
                    <a:lnTo>
                      <a:pt x="0" y="87"/>
                    </a:lnTo>
                    <a:lnTo>
                      <a:pt x="522" y="610"/>
                    </a:lnTo>
                    <a:close/>
                  </a:path>
                </a:pathLst>
              </a:custGeom>
              <a:solidFill>
                <a:srgbClr val="3F1F00"/>
              </a:solidFill>
              <a:ln w="12700">
                <a:solidFill>
                  <a:srgbClr val="000000"/>
                </a:solidFill>
                <a:round/>
                <a:headEnd/>
                <a:tailEnd/>
              </a:ln>
            </p:spPr>
            <p:txBody>
              <a:bodyPr/>
              <a:lstStyle/>
              <a:p>
                <a:endParaRPr lang="it-IT">
                  <a:solidFill>
                    <a:prstClr val="black"/>
                  </a:solidFill>
                </a:endParaRPr>
              </a:p>
            </p:txBody>
          </p:sp>
          <p:sp>
            <p:nvSpPr>
              <p:cNvPr id="274" name="Freeform 150"/>
              <p:cNvSpPr>
                <a:spLocks noChangeAspect="1"/>
              </p:cNvSpPr>
              <p:nvPr/>
            </p:nvSpPr>
            <p:spPr bwMode="auto">
              <a:xfrm>
                <a:off x="998" y="2274"/>
                <a:ext cx="835" cy="191"/>
              </a:xfrm>
              <a:custGeom>
                <a:avLst/>
                <a:gdLst>
                  <a:gd name="T0" fmla="*/ 0 w 835"/>
                  <a:gd name="T1" fmla="*/ 191 h 191"/>
                  <a:gd name="T2" fmla="*/ 87 w 835"/>
                  <a:gd name="T3" fmla="*/ 0 h 191"/>
                  <a:gd name="T4" fmla="*/ 748 w 835"/>
                  <a:gd name="T5" fmla="*/ 0 h 191"/>
                  <a:gd name="T6" fmla="*/ 835 w 835"/>
                  <a:gd name="T7" fmla="*/ 191 h 191"/>
                  <a:gd name="T8" fmla="*/ 0 w 835"/>
                  <a:gd name="T9" fmla="*/ 191 h 191"/>
                  <a:gd name="T10" fmla="*/ 0 60000 65536"/>
                  <a:gd name="T11" fmla="*/ 0 60000 65536"/>
                  <a:gd name="T12" fmla="*/ 0 60000 65536"/>
                  <a:gd name="T13" fmla="*/ 0 60000 65536"/>
                  <a:gd name="T14" fmla="*/ 0 60000 65536"/>
                  <a:gd name="T15" fmla="*/ 0 w 835"/>
                  <a:gd name="T16" fmla="*/ 0 h 191"/>
                  <a:gd name="T17" fmla="*/ 835 w 835"/>
                  <a:gd name="T18" fmla="*/ 191 h 191"/>
                </a:gdLst>
                <a:ahLst/>
                <a:cxnLst>
                  <a:cxn ang="T10">
                    <a:pos x="T0" y="T1"/>
                  </a:cxn>
                  <a:cxn ang="T11">
                    <a:pos x="T2" y="T3"/>
                  </a:cxn>
                  <a:cxn ang="T12">
                    <a:pos x="T4" y="T5"/>
                  </a:cxn>
                  <a:cxn ang="T13">
                    <a:pos x="T6" y="T7"/>
                  </a:cxn>
                  <a:cxn ang="T14">
                    <a:pos x="T8" y="T9"/>
                  </a:cxn>
                </a:cxnLst>
                <a:rect l="T15" t="T16" r="T17" b="T18"/>
                <a:pathLst>
                  <a:path w="835" h="191">
                    <a:moveTo>
                      <a:pt x="0" y="191"/>
                    </a:moveTo>
                    <a:lnTo>
                      <a:pt x="87" y="0"/>
                    </a:lnTo>
                    <a:lnTo>
                      <a:pt x="748" y="0"/>
                    </a:lnTo>
                    <a:lnTo>
                      <a:pt x="835" y="191"/>
                    </a:lnTo>
                    <a:lnTo>
                      <a:pt x="0" y="191"/>
                    </a:lnTo>
                    <a:close/>
                  </a:path>
                </a:pathLst>
              </a:custGeom>
              <a:solidFill>
                <a:srgbClr val="3F1F00"/>
              </a:solidFill>
              <a:ln w="12700">
                <a:solidFill>
                  <a:srgbClr val="000000"/>
                </a:solidFill>
                <a:round/>
                <a:headEnd/>
                <a:tailEnd/>
              </a:ln>
            </p:spPr>
            <p:txBody>
              <a:bodyPr/>
              <a:lstStyle/>
              <a:p>
                <a:endParaRPr lang="it-IT">
                  <a:solidFill>
                    <a:prstClr val="black"/>
                  </a:solidFill>
                </a:endParaRPr>
              </a:p>
            </p:txBody>
          </p:sp>
          <p:sp>
            <p:nvSpPr>
              <p:cNvPr id="275" name="Freeform 151"/>
              <p:cNvSpPr>
                <a:spLocks noChangeAspect="1"/>
              </p:cNvSpPr>
              <p:nvPr/>
            </p:nvSpPr>
            <p:spPr bwMode="auto">
              <a:xfrm>
                <a:off x="1746" y="1855"/>
                <a:ext cx="609" cy="610"/>
              </a:xfrm>
              <a:custGeom>
                <a:avLst/>
                <a:gdLst>
                  <a:gd name="T0" fmla="*/ 87 w 609"/>
                  <a:gd name="T1" fmla="*/ 610 h 610"/>
                  <a:gd name="T2" fmla="*/ 0 w 609"/>
                  <a:gd name="T3" fmla="*/ 419 h 610"/>
                  <a:gd name="T4" fmla="*/ 418 w 609"/>
                  <a:gd name="T5" fmla="*/ 0 h 610"/>
                  <a:gd name="T6" fmla="*/ 609 w 609"/>
                  <a:gd name="T7" fmla="*/ 87 h 610"/>
                  <a:gd name="T8" fmla="*/ 87 w 609"/>
                  <a:gd name="T9" fmla="*/ 610 h 610"/>
                  <a:gd name="T10" fmla="*/ 0 60000 65536"/>
                  <a:gd name="T11" fmla="*/ 0 60000 65536"/>
                  <a:gd name="T12" fmla="*/ 0 60000 65536"/>
                  <a:gd name="T13" fmla="*/ 0 60000 65536"/>
                  <a:gd name="T14" fmla="*/ 0 60000 65536"/>
                  <a:gd name="T15" fmla="*/ 0 w 609"/>
                  <a:gd name="T16" fmla="*/ 0 h 610"/>
                  <a:gd name="T17" fmla="*/ 609 w 609"/>
                  <a:gd name="T18" fmla="*/ 610 h 610"/>
                </a:gdLst>
                <a:ahLst/>
                <a:cxnLst>
                  <a:cxn ang="T10">
                    <a:pos x="T0" y="T1"/>
                  </a:cxn>
                  <a:cxn ang="T11">
                    <a:pos x="T2" y="T3"/>
                  </a:cxn>
                  <a:cxn ang="T12">
                    <a:pos x="T4" y="T5"/>
                  </a:cxn>
                  <a:cxn ang="T13">
                    <a:pos x="T6" y="T7"/>
                  </a:cxn>
                  <a:cxn ang="T14">
                    <a:pos x="T8" y="T9"/>
                  </a:cxn>
                </a:cxnLst>
                <a:rect l="T15" t="T16" r="T17" b="T18"/>
                <a:pathLst>
                  <a:path w="609" h="610">
                    <a:moveTo>
                      <a:pt x="87" y="610"/>
                    </a:moveTo>
                    <a:lnTo>
                      <a:pt x="0" y="419"/>
                    </a:lnTo>
                    <a:lnTo>
                      <a:pt x="418" y="0"/>
                    </a:lnTo>
                    <a:lnTo>
                      <a:pt x="609" y="87"/>
                    </a:lnTo>
                    <a:lnTo>
                      <a:pt x="87" y="610"/>
                    </a:lnTo>
                    <a:close/>
                  </a:path>
                </a:pathLst>
              </a:custGeom>
              <a:solidFill>
                <a:srgbClr val="5F3F1F"/>
              </a:solidFill>
              <a:ln w="12700">
                <a:solidFill>
                  <a:srgbClr val="000000"/>
                </a:solidFill>
                <a:round/>
                <a:headEnd/>
                <a:tailEnd/>
              </a:ln>
            </p:spPr>
            <p:txBody>
              <a:bodyPr/>
              <a:lstStyle/>
              <a:p>
                <a:endParaRPr lang="it-IT">
                  <a:solidFill>
                    <a:prstClr val="black"/>
                  </a:solidFill>
                </a:endParaRPr>
              </a:p>
            </p:txBody>
          </p:sp>
          <p:sp>
            <p:nvSpPr>
              <p:cNvPr id="276" name="Freeform 152"/>
              <p:cNvSpPr>
                <a:spLocks noChangeAspect="1"/>
              </p:cNvSpPr>
              <p:nvPr/>
            </p:nvSpPr>
            <p:spPr bwMode="auto">
              <a:xfrm>
                <a:off x="476" y="1108"/>
                <a:ext cx="191" cy="834"/>
              </a:xfrm>
              <a:custGeom>
                <a:avLst/>
                <a:gdLst>
                  <a:gd name="T0" fmla="*/ 0 w 191"/>
                  <a:gd name="T1" fmla="*/ 0 h 834"/>
                  <a:gd name="T2" fmla="*/ 0 w 191"/>
                  <a:gd name="T3" fmla="*/ 834 h 834"/>
                  <a:gd name="T4" fmla="*/ 191 w 191"/>
                  <a:gd name="T5" fmla="*/ 747 h 834"/>
                  <a:gd name="T6" fmla="*/ 191 w 191"/>
                  <a:gd name="T7" fmla="*/ 87 h 834"/>
                  <a:gd name="T8" fmla="*/ 0 w 191"/>
                  <a:gd name="T9" fmla="*/ 0 h 834"/>
                  <a:gd name="T10" fmla="*/ 0 60000 65536"/>
                  <a:gd name="T11" fmla="*/ 0 60000 65536"/>
                  <a:gd name="T12" fmla="*/ 0 60000 65536"/>
                  <a:gd name="T13" fmla="*/ 0 60000 65536"/>
                  <a:gd name="T14" fmla="*/ 0 60000 65536"/>
                  <a:gd name="T15" fmla="*/ 0 w 191"/>
                  <a:gd name="T16" fmla="*/ 0 h 834"/>
                  <a:gd name="T17" fmla="*/ 191 w 191"/>
                  <a:gd name="T18" fmla="*/ 834 h 834"/>
                </a:gdLst>
                <a:ahLst/>
                <a:cxnLst>
                  <a:cxn ang="T10">
                    <a:pos x="T0" y="T1"/>
                  </a:cxn>
                  <a:cxn ang="T11">
                    <a:pos x="T2" y="T3"/>
                  </a:cxn>
                  <a:cxn ang="T12">
                    <a:pos x="T4" y="T5"/>
                  </a:cxn>
                  <a:cxn ang="T13">
                    <a:pos x="T6" y="T7"/>
                  </a:cxn>
                  <a:cxn ang="T14">
                    <a:pos x="T8" y="T9"/>
                  </a:cxn>
                </a:cxnLst>
                <a:rect l="T15" t="T16" r="T17" b="T18"/>
                <a:pathLst>
                  <a:path w="191" h="834">
                    <a:moveTo>
                      <a:pt x="0" y="0"/>
                    </a:moveTo>
                    <a:lnTo>
                      <a:pt x="0" y="834"/>
                    </a:lnTo>
                    <a:lnTo>
                      <a:pt x="191" y="747"/>
                    </a:lnTo>
                    <a:lnTo>
                      <a:pt x="191" y="87"/>
                    </a:lnTo>
                    <a:lnTo>
                      <a:pt x="0" y="0"/>
                    </a:lnTo>
                    <a:close/>
                  </a:path>
                </a:pathLst>
              </a:custGeom>
              <a:solidFill>
                <a:srgbClr val="3F1F00"/>
              </a:solidFill>
              <a:ln w="12700">
                <a:solidFill>
                  <a:srgbClr val="000000"/>
                </a:solidFill>
                <a:round/>
                <a:headEnd/>
                <a:tailEnd/>
              </a:ln>
            </p:spPr>
            <p:txBody>
              <a:bodyPr/>
              <a:lstStyle/>
              <a:p>
                <a:endParaRPr lang="it-IT">
                  <a:solidFill>
                    <a:prstClr val="black"/>
                  </a:solidFill>
                </a:endParaRPr>
              </a:p>
            </p:txBody>
          </p:sp>
          <p:sp>
            <p:nvSpPr>
              <p:cNvPr id="277" name="Freeform 153"/>
              <p:cNvSpPr>
                <a:spLocks noChangeAspect="1"/>
              </p:cNvSpPr>
              <p:nvPr/>
            </p:nvSpPr>
            <p:spPr bwMode="auto">
              <a:xfrm>
                <a:off x="2164" y="1108"/>
                <a:ext cx="191" cy="834"/>
              </a:xfrm>
              <a:custGeom>
                <a:avLst/>
                <a:gdLst>
                  <a:gd name="T0" fmla="*/ 191 w 191"/>
                  <a:gd name="T1" fmla="*/ 0 h 834"/>
                  <a:gd name="T2" fmla="*/ 191 w 191"/>
                  <a:gd name="T3" fmla="*/ 834 h 834"/>
                  <a:gd name="T4" fmla="*/ 0 w 191"/>
                  <a:gd name="T5" fmla="*/ 747 h 834"/>
                  <a:gd name="T6" fmla="*/ 0 w 191"/>
                  <a:gd name="T7" fmla="*/ 87 h 834"/>
                  <a:gd name="T8" fmla="*/ 191 w 191"/>
                  <a:gd name="T9" fmla="*/ 0 h 834"/>
                  <a:gd name="T10" fmla="*/ 0 60000 65536"/>
                  <a:gd name="T11" fmla="*/ 0 60000 65536"/>
                  <a:gd name="T12" fmla="*/ 0 60000 65536"/>
                  <a:gd name="T13" fmla="*/ 0 60000 65536"/>
                  <a:gd name="T14" fmla="*/ 0 60000 65536"/>
                  <a:gd name="T15" fmla="*/ 0 w 191"/>
                  <a:gd name="T16" fmla="*/ 0 h 834"/>
                  <a:gd name="T17" fmla="*/ 191 w 191"/>
                  <a:gd name="T18" fmla="*/ 834 h 834"/>
                </a:gdLst>
                <a:ahLst/>
                <a:cxnLst>
                  <a:cxn ang="T10">
                    <a:pos x="T0" y="T1"/>
                  </a:cxn>
                  <a:cxn ang="T11">
                    <a:pos x="T2" y="T3"/>
                  </a:cxn>
                  <a:cxn ang="T12">
                    <a:pos x="T4" y="T5"/>
                  </a:cxn>
                  <a:cxn ang="T13">
                    <a:pos x="T6" y="T7"/>
                  </a:cxn>
                  <a:cxn ang="T14">
                    <a:pos x="T8" y="T9"/>
                  </a:cxn>
                </a:cxnLst>
                <a:rect l="T15" t="T16" r="T17" b="T18"/>
                <a:pathLst>
                  <a:path w="191" h="834">
                    <a:moveTo>
                      <a:pt x="191" y="0"/>
                    </a:moveTo>
                    <a:lnTo>
                      <a:pt x="191" y="834"/>
                    </a:lnTo>
                    <a:lnTo>
                      <a:pt x="0" y="747"/>
                    </a:lnTo>
                    <a:lnTo>
                      <a:pt x="0" y="87"/>
                    </a:lnTo>
                    <a:lnTo>
                      <a:pt x="191" y="0"/>
                    </a:lnTo>
                    <a:close/>
                  </a:path>
                </a:pathLst>
              </a:custGeom>
              <a:solidFill>
                <a:srgbClr val="7F5F3F"/>
              </a:solidFill>
              <a:ln w="12700">
                <a:solidFill>
                  <a:srgbClr val="000000"/>
                </a:solidFill>
                <a:round/>
                <a:headEnd/>
                <a:tailEnd/>
              </a:ln>
            </p:spPr>
            <p:txBody>
              <a:bodyPr/>
              <a:lstStyle/>
              <a:p>
                <a:endParaRPr lang="it-IT">
                  <a:solidFill>
                    <a:prstClr val="black"/>
                  </a:solidFill>
                </a:endParaRPr>
              </a:p>
            </p:txBody>
          </p:sp>
        </p:grpSp>
        <p:sp>
          <p:nvSpPr>
            <p:cNvPr id="147" name="Freeform 154"/>
            <p:cNvSpPr>
              <a:spLocks noChangeAspect="1"/>
            </p:cNvSpPr>
            <p:nvPr/>
          </p:nvSpPr>
          <p:spPr bwMode="auto">
            <a:xfrm>
              <a:off x="3810" y="1433"/>
              <a:ext cx="915" cy="863"/>
            </a:xfrm>
            <a:custGeom>
              <a:avLst/>
              <a:gdLst>
                <a:gd name="T0" fmla="*/ 35 w 1506"/>
                <a:gd name="T1" fmla="*/ 0 h 1505"/>
                <a:gd name="T2" fmla="*/ 90 w 1506"/>
                <a:gd name="T3" fmla="*/ 0 h 1505"/>
                <a:gd name="T4" fmla="*/ 125 w 1506"/>
                <a:gd name="T5" fmla="*/ 26 h 1505"/>
                <a:gd name="T6" fmla="*/ 125 w 1506"/>
                <a:gd name="T7" fmla="*/ 68 h 1505"/>
                <a:gd name="T8" fmla="*/ 90 w 1506"/>
                <a:gd name="T9" fmla="*/ 93 h 1505"/>
                <a:gd name="T10" fmla="*/ 35 w 1506"/>
                <a:gd name="T11" fmla="*/ 93 h 1505"/>
                <a:gd name="T12" fmla="*/ 0 w 1506"/>
                <a:gd name="T13" fmla="*/ 68 h 1505"/>
                <a:gd name="T14" fmla="*/ 0 w 1506"/>
                <a:gd name="T15" fmla="*/ 26 h 1505"/>
                <a:gd name="T16" fmla="*/ 35 w 1506"/>
                <a:gd name="T17" fmla="*/ 0 h 150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06"/>
                <a:gd name="T28" fmla="*/ 0 h 1505"/>
                <a:gd name="T29" fmla="*/ 1506 w 1506"/>
                <a:gd name="T30" fmla="*/ 1505 h 150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06" h="1505">
                  <a:moveTo>
                    <a:pt x="419" y="0"/>
                  </a:moveTo>
                  <a:lnTo>
                    <a:pt x="1087" y="0"/>
                  </a:lnTo>
                  <a:lnTo>
                    <a:pt x="1506" y="418"/>
                  </a:lnTo>
                  <a:lnTo>
                    <a:pt x="1506" y="1086"/>
                  </a:lnTo>
                  <a:lnTo>
                    <a:pt x="1087" y="1505"/>
                  </a:lnTo>
                  <a:lnTo>
                    <a:pt x="419" y="1505"/>
                  </a:lnTo>
                  <a:lnTo>
                    <a:pt x="0" y="1086"/>
                  </a:lnTo>
                  <a:lnTo>
                    <a:pt x="0" y="418"/>
                  </a:lnTo>
                  <a:lnTo>
                    <a:pt x="419" y="0"/>
                  </a:lnTo>
                  <a:close/>
                </a:path>
              </a:pathLst>
            </a:custGeom>
            <a:solidFill>
              <a:schemeClr val="bg1"/>
            </a:solidFill>
            <a:ln w="12700">
              <a:solidFill>
                <a:srgbClr val="000000"/>
              </a:solidFill>
              <a:round/>
              <a:headEnd/>
              <a:tailEnd/>
            </a:ln>
          </p:spPr>
          <p:txBody>
            <a:bodyPr/>
            <a:lstStyle/>
            <a:p>
              <a:endParaRPr lang="it-IT">
                <a:solidFill>
                  <a:prstClr val="black"/>
                </a:solidFill>
              </a:endParaRPr>
            </a:p>
          </p:txBody>
        </p:sp>
        <p:sp>
          <p:nvSpPr>
            <p:cNvPr id="148" name="Freeform 155"/>
            <p:cNvSpPr>
              <a:spLocks noChangeAspect="1"/>
            </p:cNvSpPr>
            <p:nvPr/>
          </p:nvSpPr>
          <p:spPr bwMode="auto">
            <a:xfrm>
              <a:off x="3827" y="1449"/>
              <a:ext cx="880" cy="831"/>
            </a:xfrm>
            <a:custGeom>
              <a:avLst/>
              <a:gdLst>
                <a:gd name="T0" fmla="*/ 33 w 1449"/>
                <a:gd name="T1" fmla="*/ 0 h 1448"/>
                <a:gd name="T2" fmla="*/ 86 w 1449"/>
                <a:gd name="T3" fmla="*/ 0 h 1448"/>
                <a:gd name="T4" fmla="*/ 120 w 1449"/>
                <a:gd name="T5" fmla="*/ 25 h 1448"/>
                <a:gd name="T6" fmla="*/ 120 w 1449"/>
                <a:gd name="T7" fmla="*/ 65 h 1448"/>
                <a:gd name="T8" fmla="*/ 86 w 1449"/>
                <a:gd name="T9" fmla="*/ 90 h 1448"/>
                <a:gd name="T10" fmla="*/ 33 w 1449"/>
                <a:gd name="T11" fmla="*/ 90 h 1448"/>
                <a:gd name="T12" fmla="*/ 0 w 1449"/>
                <a:gd name="T13" fmla="*/ 65 h 1448"/>
                <a:gd name="T14" fmla="*/ 0 w 1449"/>
                <a:gd name="T15" fmla="*/ 25 h 1448"/>
                <a:gd name="T16" fmla="*/ 33 w 1449"/>
                <a:gd name="T17" fmla="*/ 0 h 14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49"/>
                <a:gd name="T28" fmla="*/ 0 h 1448"/>
                <a:gd name="T29" fmla="*/ 1449 w 1449"/>
                <a:gd name="T30" fmla="*/ 1448 h 14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49" h="1448">
                  <a:moveTo>
                    <a:pt x="403" y="0"/>
                  </a:moveTo>
                  <a:lnTo>
                    <a:pt x="1046" y="0"/>
                  </a:lnTo>
                  <a:lnTo>
                    <a:pt x="1449" y="403"/>
                  </a:lnTo>
                  <a:lnTo>
                    <a:pt x="1449" y="1046"/>
                  </a:lnTo>
                  <a:lnTo>
                    <a:pt x="1046" y="1448"/>
                  </a:lnTo>
                  <a:lnTo>
                    <a:pt x="403" y="1448"/>
                  </a:lnTo>
                  <a:lnTo>
                    <a:pt x="0" y="1046"/>
                  </a:lnTo>
                  <a:lnTo>
                    <a:pt x="0" y="403"/>
                  </a:lnTo>
                  <a:lnTo>
                    <a:pt x="403" y="0"/>
                  </a:lnTo>
                </a:path>
              </a:pathLst>
            </a:custGeom>
            <a:noFill/>
            <a:ln w="12700">
              <a:solidFill>
                <a:srgbClr val="000000"/>
              </a:solidFill>
              <a:round/>
              <a:headEnd/>
              <a:tailEnd/>
            </a:ln>
          </p:spPr>
          <p:txBody>
            <a:bodyPr/>
            <a:lstStyle/>
            <a:p>
              <a:endParaRPr lang="it-IT">
                <a:solidFill>
                  <a:prstClr val="black"/>
                </a:solidFill>
              </a:endParaRPr>
            </a:p>
          </p:txBody>
        </p:sp>
        <p:sp>
          <p:nvSpPr>
            <p:cNvPr id="149" name="Freeform 156"/>
            <p:cNvSpPr>
              <a:spLocks noChangeAspect="1"/>
            </p:cNvSpPr>
            <p:nvPr/>
          </p:nvSpPr>
          <p:spPr bwMode="auto">
            <a:xfrm>
              <a:off x="3845" y="1465"/>
              <a:ext cx="844" cy="799"/>
            </a:xfrm>
            <a:custGeom>
              <a:avLst/>
              <a:gdLst>
                <a:gd name="T0" fmla="*/ 32 w 1389"/>
                <a:gd name="T1" fmla="*/ 0 h 1389"/>
                <a:gd name="T2" fmla="*/ 83 w 1389"/>
                <a:gd name="T3" fmla="*/ 0 h 1389"/>
                <a:gd name="T4" fmla="*/ 115 w 1389"/>
                <a:gd name="T5" fmla="*/ 25 h 1389"/>
                <a:gd name="T6" fmla="*/ 115 w 1389"/>
                <a:gd name="T7" fmla="*/ 63 h 1389"/>
                <a:gd name="T8" fmla="*/ 83 w 1389"/>
                <a:gd name="T9" fmla="*/ 87 h 1389"/>
                <a:gd name="T10" fmla="*/ 32 w 1389"/>
                <a:gd name="T11" fmla="*/ 87 h 1389"/>
                <a:gd name="T12" fmla="*/ 0 w 1389"/>
                <a:gd name="T13" fmla="*/ 63 h 1389"/>
                <a:gd name="T14" fmla="*/ 0 w 1389"/>
                <a:gd name="T15" fmla="*/ 25 h 1389"/>
                <a:gd name="T16" fmla="*/ 32 w 1389"/>
                <a:gd name="T17" fmla="*/ 0 h 138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89"/>
                <a:gd name="T28" fmla="*/ 0 h 1389"/>
                <a:gd name="T29" fmla="*/ 1389 w 1389"/>
                <a:gd name="T30" fmla="*/ 1389 h 138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89" h="1389">
                  <a:moveTo>
                    <a:pt x="386" y="0"/>
                  </a:moveTo>
                  <a:lnTo>
                    <a:pt x="1003" y="0"/>
                  </a:lnTo>
                  <a:lnTo>
                    <a:pt x="1389" y="386"/>
                  </a:lnTo>
                  <a:lnTo>
                    <a:pt x="1389" y="1003"/>
                  </a:lnTo>
                  <a:lnTo>
                    <a:pt x="1003" y="1389"/>
                  </a:lnTo>
                  <a:lnTo>
                    <a:pt x="386" y="1389"/>
                  </a:lnTo>
                  <a:lnTo>
                    <a:pt x="0" y="1003"/>
                  </a:lnTo>
                  <a:lnTo>
                    <a:pt x="0" y="386"/>
                  </a:lnTo>
                  <a:lnTo>
                    <a:pt x="386" y="0"/>
                  </a:lnTo>
                </a:path>
              </a:pathLst>
            </a:custGeom>
            <a:noFill/>
            <a:ln w="12700">
              <a:solidFill>
                <a:srgbClr val="000000"/>
              </a:solidFill>
              <a:round/>
              <a:headEnd/>
              <a:tailEnd/>
            </a:ln>
          </p:spPr>
          <p:txBody>
            <a:bodyPr/>
            <a:lstStyle/>
            <a:p>
              <a:endParaRPr lang="it-IT">
                <a:solidFill>
                  <a:prstClr val="black"/>
                </a:solidFill>
              </a:endParaRPr>
            </a:p>
          </p:txBody>
        </p:sp>
        <p:sp>
          <p:nvSpPr>
            <p:cNvPr id="150" name="Freeform 157"/>
            <p:cNvSpPr>
              <a:spLocks noChangeAspect="1"/>
            </p:cNvSpPr>
            <p:nvPr/>
          </p:nvSpPr>
          <p:spPr bwMode="auto">
            <a:xfrm>
              <a:off x="4015" y="1625"/>
              <a:ext cx="505" cy="478"/>
            </a:xfrm>
            <a:custGeom>
              <a:avLst/>
              <a:gdLst>
                <a:gd name="T0" fmla="*/ 19 w 832"/>
                <a:gd name="T1" fmla="*/ 0 h 832"/>
                <a:gd name="T2" fmla="*/ 50 w 832"/>
                <a:gd name="T3" fmla="*/ 0 h 832"/>
                <a:gd name="T4" fmla="*/ 69 w 832"/>
                <a:gd name="T5" fmla="*/ 14 h 832"/>
                <a:gd name="T6" fmla="*/ 69 w 832"/>
                <a:gd name="T7" fmla="*/ 37 h 832"/>
                <a:gd name="T8" fmla="*/ 50 w 832"/>
                <a:gd name="T9" fmla="*/ 52 h 832"/>
                <a:gd name="T10" fmla="*/ 19 w 832"/>
                <a:gd name="T11" fmla="*/ 52 h 832"/>
                <a:gd name="T12" fmla="*/ 0 w 832"/>
                <a:gd name="T13" fmla="*/ 37 h 832"/>
                <a:gd name="T14" fmla="*/ 0 w 832"/>
                <a:gd name="T15" fmla="*/ 14 h 832"/>
                <a:gd name="T16" fmla="*/ 19 w 832"/>
                <a:gd name="T17" fmla="*/ 0 h 8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32"/>
                <a:gd name="T28" fmla="*/ 0 h 832"/>
                <a:gd name="T29" fmla="*/ 832 w 832"/>
                <a:gd name="T30" fmla="*/ 832 h 83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32" h="832">
                  <a:moveTo>
                    <a:pt x="231" y="0"/>
                  </a:moveTo>
                  <a:lnTo>
                    <a:pt x="601" y="0"/>
                  </a:lnTo>
                  <a:lnTo>
                    <a:pt x="832" y="231"/>
                  </a:lnTo>
                  <a:lnTo>
                    <a:pt x="832" y="601"/>
                  </a:lnTo>
                  <a:lnTo>
                    <a:pt x="601" y="832"/>
                  </a:lnTo>
                  <a:lnTo>
                    <a:pt x="231" y="832"/>
                  </a:lnTo>
                  <a:lnTo>
                    <a:pt x="0" y="601"/>
                  </a:lnTo>
                  <a:lnTo>
                    <a:pt x="0" y="231"/>
                  </a:lnTo>
                  <a:lnTo>
                    <a:pt x="231" y="0"/>
                  </a:lnTo>
                </a:path>
              </a:pathLst>
            </a:custGeom>
            <a:solidFill>
              <a:schemeClr val="bg1"/>
            </a:solidFill>
            <a:ln w="12700">
              <a:solidFill>
                <a:srgbClr val="000000"/>
              </a:solidFill>
              <a:round/>
              <a:headEnd/>
              <a:tailEnd/>
            </a:ln>
          </p:spPr>
          <p:txBody>
            <a:bodyPr/>
            <a:lstStyle/>
            <a:p>
              <a:endParaRPr lang="it-IT">
                <a:solidFill>
                  <a:prstClr val="black"/>
                </a:solidFill>
              </a:endParaRPr>
            </a:p>
          </p:txBody>
        </p:sp>
        <p:sp>
          <p:nvSpPr>
            <p:cNvPr id="151" name="Oval 158"/>
            <p:cNvSpPr>
              <a:spLocks noChangeAspect="1" noChangeArrowheads="1"/>
            </p:cNvSpPr>
            <p:nvPr/>
          </p:nvSpPr>
          <p:spPr bwMode="auto">
            <a:xfrm>
              <a:off x="4241" y="1840"/>
              <a:ext cx="52" cy="49"/>
            </a:xfrm>
            <a:prstGeom prst="ellipse">
              <a:avLst/>
            </a:prstGeom>
            <a:solidFill>
              <a:schemeClr val="bg1"/>
            </a:solidFill>
            <a:ln w="12700">
              <a:solidFill>
                <a:srgbClr val="000000"/>
              </a:solidFill>
              <a:round/>
              <a:headEnd/>
              <a:tailEnd/>
            </a:ln>
          </p:spPr>
          <p:txBody>
            <a:bodyPr/>
            <a:lstStyle/>
            <a:p>
              <a:endParaRPr lang="it-IT">
                <a:solidFill>
                  <a:prstClr val="black"/>
                </a:solidFill>
                <a:latin typeface="Comic Sans MS" pitchFamily="66" charset="0"/>
              </a:endParaRPr>
            </a:p>
          </p:txBody>
        </p:sp>
        <p:grpSp>
          <p:nvGrpSpPr>
            <p:cNvPr id="152" name="Group 159"/>
            <p:cNvGrpSpPr>
              <a:grpSpLocks noChangeAspect="1"/>
            </p:cNvGrpSpPr>
            <p:nvPr/>
          </p:nvGrpSpPr>
          <p:grpSpPr bwMode="auto">
            <a:xfrm rot="-1282430">
              <a:off x="4138" y="1885"/>
              <a:ext cx="160" cy="128"/>
              <a:chOff x="1150" y="1535"/>
              <a:chExt cx="264" cy="224"/>
            </a:xfrm>
          </p:grpSpPr>
          <p:grpSp>
            <p:nvGrpSpPr>
              <p:cNvPr id="266" name="Group 160"/>
              <p:cNvGrpSpPr>
                <a:grpSpLocks noChangeAspect="1"/>
              </p:cNvGrpSpPr>
              <p:nvPr/>
            </p:nvGrpSpPr>
            <p:grpSpPr bwMode="auto">
              <a:xfrm>
                <a:off x="1150" y="1681"/>
                <a:ext cx="90" cy="78"/>
                <a:chOff x="1150" y="1681"/>
                <a:chExt cx="90" cy="78"/>
              </a:xfrm>
            </p:grpSpPr>
            <p:sp>
              <p:nvSpPr>
                <p:cNvPr id="268" name="Oval 161"/>
                <p:cNvSpPr>
                  <a:spLocks noChangeAspect="1" noChangeArrowheads="1"/>
                </p:cNvSpPr>
                <p:nvPr/>
              </p:nvSpPr>
              <p:spPr bwMode="auto">
                <a:xfrm>
                  <a:off x="1195" y="1681"/>
                  <a:ext cx="45" cy="45"/>
                </a:xfrm>
                <a:prstGeom prst="ellipse">
                  <a:avLst/>
                </a:prstGeom>
                <a:solidFill>
                  <a:schemeClr val="tx1"/>
                </a:solidFill>
                <a:ln w="9525">
                  <a:solidFill>
                    <a:schemeClr val="tx2"/>
                  </a:solidFill>
                  <a:round/>
                  <a:headEnd/>
                  <a:tailEnd/>
                </a:ln>
              </p:spPr>
              <p:txBody>
                <a:bodyPr/>
                <a:lstStyle/>
                <a:p>
                  <a:endParaRPr lang="it-IT">
                    <a:solidFill>
                      <a:prstClr val="black"/>
                    </a:solidFill>
                    <a:latin typeface="Comic Sans MS" pitchFamily="66" charset="0"/>
                  </a:endParaRPr>
                </a:p>
              </p:txBody>
            </p:sp>
            <p:sp>
              <p:nvSpPr>
                <p:cNvPr id="269" name="Freeform 162"/>
                <p:cNvSpPr>
                  <a:spLocks noChangeAspect="1"/>
                </p:cNvSpPr>
                <p:nvPr/>
              </p:nvSpPr>
              <p:spPr bwMode="auto">
                <a:xfrm>
                  <a:off x="1150" y="1690"/>
                  <a:ext cx="78" cy="69"/>
                </a:xfrm>
                <a:custGeom>
                  <a:avLst/>
                  <a:gdLst>
                    <a:gd name="T0" fmla="*/ 49 w 78"/>
                    <a:gd name="T1" fmla="*/ 0 h 69"/>
                    <a:gd name="T2" fmla="*/ 0 w 78"/>
                    <a:gd name="T3" fmla="*/ 61 h 69"/>
                    <a:gd name="T4" fmla="*/ 8 w 78"/>
                    <a:gd name="T5" fmla="*/ 69 h 69"/>
                    <a:gd name="T6" fmla="*/ 78 w 78"/>
                    <a:gd name="T7" fmla="*/ 33 h 69"/>
                    <a:gd name="T8" fmla="*/ 49 w 78"/>
                    <a:gd name="T9" fmla="*/ 0 h 69"/>
                    <a:gd name="T10" fmla="*/ 0 60000 65536"/>
                    <a:gd name="T11" fmla="*/ 0 60000 65536"/>
                    <a:gd name="T12" fmla="*/ 0 60000 65536"/>
                    <a:gd name="T13" fmla="*/ 0 60000 65536"/>
                    <a:gd name="T14" fmla="*/ 0 60000 65536"/>
                    <a:gd name="T15" fmla="*/ 0 w 78"/>
                    <a:gd name="T16" fmla="*/ 0 h 69"/>
                    <a:gd name="T17" fmla="*/ 78 w 78"/>
                    <a:gd name="T18" fmla="*/ 69 h 69"/>
                  </a:gdLst>
                  <a:ahLst/>
                  <a:cxnLst>
                    <a:cxn ang="T10">
                      <a:pos x="T0" y="T1"/>
                    </a:cxn>
                    <a:cxn ang="T11">
                      <a:pos x="T2" y="T3"/>
                    </a:cxn>
                    <a:cxn ang="T12">
                      <a:pos x="T4" y="T5"/>
                    </a:cxn>
                    <a:cxn ang="T13">
                      <a:pos x="T6" y="T7"/>
                    </a:cxn>
                    <a:cxn ang="T14">
                      <a:pos x="T8" y="T9"/>
                    </a:cxn>
                  </a:cxnLst>
                  <a:rect l="T15" t="T16" r="T17" b="T18"/>
                  <a:pathLst>
                    <a:path w="78" h="69">
                      <a:moveTo>
                        <a:pt x="49" y="0"/>
                      </a:moveTo>
                      <a:lnTo>
                        <a:pt x="0" y="61"/>
                      </a:lnTo>
                      <a:lnTo>
                        <a:pt x="8" y="69"/>
                      </a:lnTo>
                      <a:lnTo>
                        <a:pt x="78" y="33"/>
                      </a:lnTo>
                      <a:lnTo>
                        <a:pt x="49" y="0"/>
                      </a:lnTo>
                      <a:close/>
                    </a:path>
                  </a:pathLst>
                </a:custGeom>
                <a:solidFill>
                  <a:schemeClr val="tx1"/>
                </a:solidFill>
                <a:ln w="9525">
                  <a:solidFill>
                    <a:schemeClr val="tx2"/>
                  </a:solidFill>
                  <a:round/>
                  <a:headEnd/>
                  <a:tailEnd/>
                </a:ln>
              </p:spPr>
              <p:txBody>
                <a:bodyPr/>
                <a:lstStyle/>
                <a:p>
                  <a:endParaRPr lang="it-IT">
                    <a:solidFill>
                      <a:prstClr val="black"/>
                    </a:solidFill>
                  </a:endParaRPr>
                </a:p>
              </p:txBody>
            </p:sp>
          </p:grpSp>
          <p:sp>
            <p:nvSpPr>
              <p:cNvPr id="267" name="Freeform 163"/>
              <p:cNvSpPr>
                <a:spLocks noChangeAspect="1"/>
              </p:cNvSpPr>
              <p:nvPr/>
            </p:nvSpPr>
            <p:spPr bwMode="auto">
              <a:xfrm>
                <a:off x="1226" y="1535"/>
                <a:ext cx="188" cy="162"/>
              </a:xfrm>
              <a:custGeom>
                <a:avLst/>
                <a:gdLst>
                  <a:gd name="T0" fmla="*/ 0 w 188"/>
                  <a:gd name="T1" fmla="*/ 155 h 162"/>
                  <a:gd name="T2" fmla="*/ 180 w 188"/>
                  <a:gd name="T3" fmla="*/ 0 h 162"/>
                  <a:gd name="T4" fmla="*/ 188 w 188"/>
                  <a:gd name="T5" fmla="*/ 7 h 162"/>
                  <a:gd name="T6" fmla="*/ 7 w 188"/>
                  <a:gd name="T7" fmla="*/ 162 h 162"/>
                  <a:gd name="T8" fmla="*/ 0 w 188"/>
                  <a:gd name="T9" fmla="*/ 155 h 162"/>
                  <a:gd name="T10" fmla="*/ 0 60000 65536"/>
                  <a:gd name="T11" fmla="*/ 0 60000 65536"/>
                  <a:gd name="T12" fmla="*/ 0 60000 65536"/>
                  <a:gd name="T13" fmla="*/ 0 60000 65536"/>
                  <a:gd name="T14" fmla="*/ 0 60000 65536"/>
                  <a:gd name="T15" fmla="*/ 0 w 188"/>
                  <a:gd name="T16" fmla="*/ 0 h 162"/>
                  <a:gd name="T17" fmla="*/ 188 w 188"/>
                  <a:gd name="T18" fmla="*/ 162 h 162"/>
                </a:gdLst>
                <a:ahLst/>
                <a:cxnLst>
                  <a:cxn ang="T10">
                    <a:pos x="T0" y="T1"/>
                  </a:cxn>
                  <a:cxn ang="T11">
                    <a:pos x="T2" y="T3"/>
                  </a:cxn>
                  <a:cxn ang="T12">
                    <a:pos x="T4" y="T5"/>
                  </a:cxn>
                  <a:cxn ang="T13">
                    <a:pos x="T6" y="T7"/>
                  </a:cxn>
                  <a:cxn ang="T14">
                    <a:pos x="T8" y="T9"/>
                  </a:cxn>
                </a:cxnLst>
                <a:rect l="T15" t="T16" r="T17" b="T18"/>
                <a:pathLst>
                  <a:path w="188" h="162">
                    <a:moveTo>
                      <a:pt x="0" y="155"/>
                    </a:moveTo>
                    <a:lnTo>
                      <a:pt x="180" y="0"/>
                    </a:lnTo>
                    <a:lnTo>
                      <a:pt x="188" y="7"/>
                    </a:lnTo>
                    <a:lnTo>
                      <a:pt x="7" y="162"/>
                    </a:lnTo>
                    <a:lnTo>
                      <a:pt x="0" y="155"/>
                    </a:lnTo>
                    <a:close/>
                  </a:path>
                </a:pathLst>
              </a:custGeom>
              <a:solidFill>
                <a:schemeClr val="tx1"/>
              </a:solidFill>
              <a:ln w="9525">
                <a:solidFill>
                  <a:schemeClr val="tx2"/>
                </a:solidFill>
                <a:round/>
                <a:headEnd/>
                <a:tailEnd/>
              </a:ln>
            </p:spPr>
            <p:txBody>
              <a:bodyPr/>
              <a:lstStyle/>
              <a:p>
                <a:endParaRPr lang="it-IT">
                  <a:solidFill>
                    <a:prstClr val="black"/>
                  </a:solidFill>
                </a:endParaRPr>
              </a:p>
            </p:txBody>
          </p:sp>
        </p:grpSp>
        <p:grpSp>
          <p:nvGrpSpPr>
            <p:cNvPr id="153" name="Group 164"/>
            <p:cNvGrpSpPr>
              <a:grpSpLocks noChangeAspect="1"/>
            </p:cNvGrpSpPr>
            <p:nvPr/>
          </p:nvGrpSpPr>
          <p:grpSpPr bwMode="auto">
            <a:xfrm rot="2959934">
              <a:off x="4161" y="1618"/>
              <a:ext cx="219" cy="202"/>
              <a:chOff x="1040" y="1205"/>
              <a:chExt cx="380" cy="331"/>
            </a:xfrm>
          </p:grpSpPr>
          <p:grpSp>
            <p:nvGrpSpPr>
              <p:cNvPr id="262" name="Group 165"/>
              <p:cNvGrpSpPr>
                <a:grpSpLocks noChangeAspect="1"/>
              </p:cNvGrpSpPr>
              <p:nvPr/>
            </p:nvGrpSpPr>
            <p:grpSpPr bwMode="auto">
              <a:xfrm>
                <a:off x="1040" y="1205"/>
                <a:ext cx="96" cy="89"/>
                <a:chOff x="1040" y="1205"/>
                <a:chExt cx="96" cy="89"/>
              </a:xfrm>
            </p:grpSpPr>
            <p:sp>
              <p:nvSpPr>
                <p:cNvPr id="264" name="Oval 166"/>
                <p:cNvSpPr>
                  <a:spLocks noChangeAspect="1" noChangeArrowheads="1"/>
                </p:cNvSpPr>
                <p:nvPr/>
              </p:nvSpPr>
              <p:spPr bwMode="auto">
                <a:xfrm>
                  <a:off x="1091" y="1249"/>
                  <a:ext cx="45" cy="45"/>
                </a:xfrm>
                <a:prstGeom prst="ellipse">
                  <a:avLst/>
                </a:prstGeom>
                <a:solidFill>
                  <a:schemeClr val="tx1"/>
                </a:solidFill>
                <a:ln w="9525">
                  <a:solidFill>
                    <a:schemeClr val="tx2"/>
                  </a:solidFill>
                  <a:round/>
                  <a:headEnd/>
                  <a:tailEnd/>
                </a:ln>
              </p:spPr>
              <p:txBody>
                <a:bodyPr/>
                <a:lstStyle/>
                <a:p>
                  <a:endParaRPr lang="it-IT">
                    <a:solidFill>
                      <a:prstClr val="black"/>
                    </a:solidFill>
                    <a:latin typeface="Comic Sans MS" pitchFamily="66" charset="0"/>
                  </a:endParaRPr>
                </a:p>
              </p:txBody>
            </p:sp>
            <p:sp>
              <p:nvSpPr>
                <p:cNvPr id="265" name="Freeform 167"/>
                <p:cNvSpPr>
                  <a:spLocks noChangeAspect="1"/>
                </p:cNvSpPr>
                <p:nvPr/>
              </p:nvSpPr>
              <p:spPr bwMode="auto">
                <a:xfrm>
                  <a:off x="1040" y="1205"/>
                  <a:ext cx="86" cy="82"/>
                </a:xfrm>
                <a:custGeom>
                  <a:avLst/>
                  <a:gdLst>
                    <a:gd name="T0" fmla="*/ 56 w 86"/>
                    <a:gd name="T1" fmla="*/ 82 h 82"/>
                    <a:gd name="T2" fmla="*/ 0 w 86"/>
                    <a:gd name="T3" fmla="*/ 0 h 82"/>
                    <a:gd name="T4" fmla="*/ 86 w 86"/>
                    <a:gd name="T5" fmla="*/ 47 h 82"/>
                    <a:gd name="T6" fmla="*/ 56 w 86"/>
                    <a:gd name="T7" fmla="*/ 82 h 82"/>
                    <a:gd name="T8" fmla="*/ 0 60000 65536"/>
                    <a:gd name="T9" fmla="*/ 0 60000 65536"/>
                    <a:gd name="T10" fmla="*/ 0 60000 65536"/>
                    <a:gd name="T11" fmla="*/ 0 60000 65536"/>
                    <a:gd name="T12" fmla="*/ 0 w 86"/>
                    <a:gd name="T13" fmla="*/ 0 h 82"/>
                    <a:gd name="T14" fmla="*/ 86 w 86"/>
                    <a:gd name="T15" fmla="*/ 82 h 82"/>
                  </a:gdLst>
                  <a:ahLst/>
                  <a:cxnLst>
                    <a:cxn ang="T8">
                      <a:pos x="T0" y="T1"/>
                    </a:cxn>
                    <a:cxn ang="T9">
                      <a:pos x="T2" y="T3"/>
                    </a:cxn>
                    <a:cxn ang="T10">
                      <a:pos x="T4" y="T5"/>
                    </a:cxn>
                    <a:cxn ang="T11">
                      <a:pos x="T6" y="T7"/>
                    </a:cxn>
                  </a:cxnLst>
                  <a:rect l="T12" t="T13" r="T14" b="T15"/>
                  <a:pathLst>
                    <a:path w="86" h="82">
                      <a:moveTo>
                        <a:pt x="56" y="82"/>
                      </a:moveTo>
                      <a:lnTo>
                        <a:pt x="0" y="0"/>
                      </a:lnTo>
                      <a:lnTo>
                        <a:pt x="86" y="47"/>
                      </a:lnTo>
                      <a:lnTo>
                        <a:pt x="56" y="82"/>
                      </a:lnTo>
                      <a:close/>
                    </a:path>
                  </a:pathLst>
                </a:custGeom>
                <a:solidFill>
                  <a:schemeClr val="tx1"/>
                </a:solidFill>
                <a:ln w="9525">
                  <a:solidFill>
                    <a:schemeClr val="tx2"/>
                  </a:solidFill>
                  <a:round/>
                  <a:headEnd/>
                  <a:tailEnd/>
                </a:ln>
              </p:spPr>
              <p:txBody>
                <a:bodyPr/>
                <a:lstStyle/>
                <a:p>
                  <a:endParaRPr lang="it-IT">
                    <a:solidFill>
                      <a:prstClr val="black"/>
                    </a:solidFill>
                  </a:endParaRPr>
                </a:p>
              </p:txBody>
            </p:sp>
          </p:grpSp>
          <p:sp>
            <p:nvSpPr>
              <p:cNvPr id="263" name="Freeform 168"/>
              <p:cNvSpPr>
                <a:spLocks noChangeAspect="1"/>
              </p:cNvSpPr>
              <p:nvPr/>
            </p:nvSpPr>
            <p:spPr bwMode="auto">
              <a:xfrm>
                <a:off x="1122" y="1279"/>
                <a:ext cx="298" cy="257"/>
              </a:xfrm>
              <a:custGeom>
                <a:avLst/>
                <a:gdLst>
                  <a:gd name="T0" fmla="*/ 0 w 298"/>
                  <a:gd name="T1" fmla="*/ 8 h 257"/>
                  <a:gd name="T2" fmla="*/ 293 w 298"/>
                  <a:gd name="T3" fmla="*/ 257 h 257"/>
                  <a:gd name="T4" fmla="*/ 298 w 298"/>
                  <a:gd name="T5" fmla="*/ 248 h 257"/>
                  <a:gd name="T6" fmla="*/ 8 w 298"/>
                  <a:gd name="T7" fmla="*/ 0 h 257"/>
                  <a:gd name="T8" fmla="*/ 0 w 298"/>
                  <a:gd name="T9" fmla="*/ 8 h 257"/>
                  <a:gd name="T10" fmla="*/ 0 60000 65536"/>
                  <a:gd name="T11" fmla="*/ 0 60000 65536"/>
                  <a:gd name="T12" fmla="*/ 0 60000 65536"/>
                  <a:gd name="T13" fmla="*/ 0 60000 65536"/>
                  <a:gd name="T14" fmla="*/ 0 60000 65536"/>
                  <a:gd name="T15" fmla="*/ 0 w 298"/>
                  <a:gd name="T16" fmla="*/ 0 h 257"/>
                  <a:gd name="T17" fmla="*/ 298 w 298"/>
                  <a:gd name="T18" fmla="*/ 257 h 257"/>
                </a:gdLst>
                <a:ahLst/>
                <a:cxnLst>
                  <a:cxn ang="T10">
                    <a:pos x="T0" y="T1"/>
                  </a:cxn>
                  <a:cxn ang="T11">
                    <a:pos x="T2" y="T3"/>
                  </a:cxn>
                  <a:cxn ang="T12">
                    <a:pos x="T4" y="T5"/>
                  </a:cxn>
                  <a:cxn ang="T13">
                    <a:pos x="T6" y="T7"/>
                  </a:cxn>
                  <a:cxn ang="T14">
                    <a:pos x="T8" y="T9"/>
                  </a:cxn>
                </a:cxnLst>
                <a:rect l="T15" t="T16" r="T17" b="T18"/>
                <a:pathLst>
                  <a:path w="298" h="257">
                    <a:moveTo>
                      <a:pt x="0" y="8"/>
                    </a:moveTo>
                    <a:lnTo>
                      <a:pt x="293" y="257"/>
                    </a:lnTo>
                    <a:lnTo>
                      <a:pt x="298" y="248"/>
                    </a:lnTo>
                    <a:lnTo>
                      <a:pt x="8" y="0"/>
                    </a:lnTo>
                    <a:lnTo>
                      <a:pt x="0" y="8"/>
                    </a:lnTo>
                    <a:close/>
                  </a:path>
                </a:pathLst>
              </a:custGeom>
              <a:solidFill>
                <a:schemeClr val="tx1"/>
              </a:solidFill>
              <a:ln w="9525">
                <a:solidFill>
                  <a:schemeClr val="tx2"/>
                </a:solidFill>
                <a:round/>
                <a:headEnd/>
                <a:tailEnd/>
              </a:ln>
            </p:spPr>
            <p:txBody>
              <a:bodyPr/>
              <a:lstStyle/>
              <a:p>
                <a:endParaRPr lang="it-IT">
                  <a:solidFill>
                    <a:prstClr val="black"/>
                  </a:solidFill>
                </a:endParaRPr>
              </a:p>
            </p:txBody>
          </p:sp>
        </p:grpSp>
        <p:sp>
          <p:nvSpPr>
            <p:cNvPr id="154" name="Oval 169"/>
            <p:cNvSpPr>
              <a:spLocks noChangeAspect="1" noChangeArrowheads="1"/>
            </p:cNvSpPr>
            <p:nvPr/>
          </p:nvSpPr>
          <p:spPr bwMode="auto">
            <a:xfrm>
              <a:off x="4248" y="1846"/>
              <a:ext cx="39" cy="35"/>
            </a:xfrm>
            <a:prstGeom prst="ellipse">
              <a:avLst/>
            </a:prstGeom>
            <a:solidFill>
              <a:schemeClr val="bg1"/>
            </a:solidFill>
            <a:ln w="12700">
              <a:solidFill>
                <a:srgbClr val="000000"/>
              </a:solidFill>
              <a:round/>
              <a:headEnd/>
              <a:tailEnd/>
            </a:ln>
          </p:spPr>
          <p:txBody>
            <a:bodyPr/>
            <a:lstStyle/>
            <a:p>
              <a:endParaRPr lang="it-IT">
                <a:solidFill>
                  <a:prstClr val="black"/>
                </a:solidFill>
                <a:latin typeface="Comic Sans MS" pitchFamily="66" charset="0"/>
              </a:endParaRPr>
            </a:p>
          </p:txBody>
        </p:sp>
        <p:grpSp>
          <p:nvGrpSpPr>
            <p:cNvPr id="155" name="Group 170"/>
            <p:cNvGrpSpPr>
              <a:grpSpLocks noChangeAspect="1"/>
            </p:cNvGrpSpPr>
            <p:nvPr/>
          </p:nvGrpSpPr>
          <p:grpSpPr bwMode="auto">
            <a:xfrm>
              <a:off x="4457" y="1572"/>
              <a:ext cx="53" cy="75"/>
              <a:chOff x="1728" y="1017"/>
              <a:chExt cx="87" cy="130"/>
            </a:xfrm>
          </p:grpSpPr>
          <p:sp>
            <p:nvSpPr>
              <p:cNvPr id="260" name="Oval 171"/>
              <p:cNvSpPr>
                <a:spLocks noChangeAspect="1" noChangeArrowheads="1"/>
              </p:cNvSpPr>
              <p:nvPr/>
            </p:nvSpPr>
            <p:spPr bwMode="auto">
              <a:xfrm>
                <a:off x="1737" y="1017"/>
                <a:ext cx="78" cy="85"/>
              </a:xfrm>
              <a:prstGeom prst="ellipse">
                <a:avLst/>
              </a:prstGeom>
              <a:solidFill>
                <a:srgbClr val="FFFFFF"/>
              </a:solidFill>
              <a:ln w="9525">
                <a:noFill/>
                <a:round/>
                <a:headEnd/>
                <a:tailEnd/>
              </a:ln>
            </p:spPr>
            <p:txBody>
              <a:bodyPr/>
              <a:lstStyle/>
              <a:p>
                <a:endParaRPr lang="it-IT">
                  <a:solidFill>
                    <a:prstClr val="black"/>
                  </a:solidFill>
                  <a:latin typeface="Comic Sans MS" pitchFamily="66" charset="0"/>
                </a:endParaRPr>
              </a:p>
            </p:txBody>
          </p:sp>
          <p:sp>
            <p:nvSpPr>
              <p:cNvPr id="261" name="Oval 172"/>
              <p:cNvSpPr>
                <a:spLocks noChangeAspect="1" noChangeArrowheads="1"/>
              </p:cNvSpPr>
              <p:nvPr/>
            </p:nvSpPr>
            <p:spPr bwMode="auto">
              <a:xfrm>
                <a:off x="1728" y="1093"/>
                <a:ext cx="48" cy="54"/>
              </a:xfrm>
              <a:prstGeom prst="ellipse">
                <a:avLst/>
              </a:prstGeom>
              <a:solidFill>
                <a:srgbClr val="FFFFFF"/>
              </a:solidFill>
              <a:ln w="9525">
                <a:noFill/>
                <a:round/>
                <a:headEnd/>
                <a:tailEnd/>
              </a:ln>
            </p:spPr>
            <p:txBody>
              <a:bodyPr/>
              <a:lstStyle/>
              <a:p>
                <a:endParaRPr lang="it-IT">
                  <a:solidFill>
                    <a:prstClr val="black"/>
                  </a:solidFill>
                  <a:latin typeface="Comic Sans MS" pitchFamily="66" charset="0"/>
                </a:endParaRPr>
              </a:p>
            </p:txBody>
          </p:sp>
        </p:grpSp>
        <p:grpSp>
          <p:nvGrpSpPr>
            <p:cNvPr id="156" name="Group 173"/>
            <p:cNvGrpSpPr>
              <a:grpSpLocks noChangeAspect="1"/>
            </p:cNvGrpSpPr>
            <p:nvPr/>
          </p:nvGrpSpPr>
          <p:grpSpPr bwMode="auto">
            <a:xfrm>
              <a:off x="3874" y="1495"/>
              <a:ext cx="787" cy="743"/>
              <a:chOff x="769" y="883"/>
              <a:chExt cx="1295" cy="1292"/>
            </a:xfrm>
          </p:grpSpPr>
          <p:grpSp>
            <p:nvGrpSpPr>
              <p:cNvPr id="161" name="Group 174"/>
              <p:cNvGrpSpPr>
                <a:grpSpLocks noChangeAspect="1"/>
              </p:cNvGrpSpPr>
              <p:nvPr/>
            </p:nvGrpSpPr>
            <p:grpSpPr bwMode="auto">
              <a:xfrm>
                <a:off x="1337" y="883"/>
                <a:ext cx="157" cy="168"/>
                <a:chOff x="1337" y="883"/>
                <a:chExt cx="157" cy="168"/>
              </a:xfrm>
            </p:grpSpPr>
            <p:sp>
              <p:nvSpPr>
                <p:cNvPr id="252" name="Rectangle 175"/>
                <p:cNvSpPr>
                  <a:spLocks noChangeAspect="1" noChangeArrowheads="1"/>
                </p:cNvSpPr>
                <p:nvPr/>
              </p:nvSpPr>
              <p:spPr bwMode="auto">
                <a:xfrm>
                  <a:off x="1353" y="883"/>
                  <a:ext cx="24" cy="168"/>
                </a:xfrm>
                <a:prstGeom prst="rect">
                  <a:avLst/>
                </a:prstGeom>
                <a:solidFill>
                  <a:srgbClr val="000000"/>
                </a:solidFill>
                <a:ln w="9525">
                  <a:noFill/>
                  <a:miter lim="800000"/>
                  <a:headEnd/>
                  <a:tailEnd/>
                </a:ln>
              </p:spPr>
              <p:txBody>
                <a:bodyPr/>
                <a:lstStyle/>
                <a:p>
                  <a:endParaRPr lang="it-IT">
                    <a:solidFill>
                      <a:prstClr val="black"/>
                    </a:solidFill>
                    <a:latin typeface="Comic Sans MS" pitchFamily="66" charset="0"/>
                  </a:endParaRPr>
                </a:p>
              </p:txBody>
            </p:sp>
            <p:grpSp>
              <p:nvGrpSpPr>
                <p:cNvPr id="253" name="Group 176"/>
                <p:cNvGrpSpPr>
                  <a:grpSpLocks noChangeAspect="1"/>
                </p:cNvGrpSpPr>
                <p:nvPr/>
              </p:nvGrpSpPr>
              <p:grpSpPr bwMode="auto">
                <a:xfrm>
                  <a:off x="1386" y="883"/>
                  <a:ext cx="93" cy="168"/>
                  <a:chOff x="1386" y="883"/>
                  <a:chExt cx="93" cy="168"/>
                </a:xfrm>
              </p:grpSpPr>
              <p:sp>
                <p:nvSpPr>
                  <p:cNvPr id="258" name="Freeform 177"/>
                  <p:cNvSpPr>
                    <a:spLocks noChangeAspect="1"/>
                  </p:cNvSpPr>
                  <p:nvPr/>
                </p:nvSpPr>
                <p:spPr bwMode="auto">
                  <a:xfrm>
                    <a:off x="1387" y="885"/>
                    <a:ext cx="92" cy="166"/>
                  </a:xfrm>
                  <a:custGeom>
                    <a:avLst/>
                    <a:gdLst>
                      <a:gd name="T0" fmla="*/ 0 w 92"/>
                      <a:gd name="T1" fmla="*/ 0 h 166"/>
                      <a:gd name="T2" fmla="*/ 23 w 92"/>
                      <a:gd name="T3" fmla="*/ 0 h 166"/>
                      <a:gd name="T4" fmla="*/ 92 w 92"/>
                      <a:gd name="T5" fmla="*/ 166 h 166"/>
                      <a:gd name="T6" fmla="*/ 69 w 92"/>
                      <a:gd name="T7" fmla="*/ 166 h 166"/>
                      <a:gd name="T8" fmla="*/ 0 w 92"/>
                      <a:gd name="T9" fmla="*/ 0 h 166"/>
                      <a:gd name="T10" fmla="*/ 0 60000 65536"/>
                      <a:gd name="T11" fmla="*/ 0 60000 65536"/>
                      <a:gd name="T12" fmla="*/ 0 60000 65536"/>
                      <a:gd name="T13" fmla="*/ 0 60000 65536"/>
                      <a:gd name="T14" fmla="*/ 0 60000 65536"/>
                      <a:gd name="T15" fmla="*/ 0 w 92"/>
                      <a:gd name="T16" fmla="*/ 0 h 166"/>
                      <a:gd name="T17" fmla="*/ 92 w 92"/>
                      <a:gd name="T18" fmla="*/ 166 h 166"/>
                    </a:gdLst>
                    <a:ahLst/>
                    <a:cxnLst>
                      <a:cxn ang="T10">
                        <a:pos x="T0" y="T1"/>
                      </a:cxn>
                      <a:cxn ang="T11">
                        <a:pos x="T2" y="T3"/>
                      </a:cxn>
                      <a:cxn ang="T12">
                        <a:pos x="T4" y="T5"/>
                      </a:cxn>
                      <a:cxn ang="T13">
                        <a:pos x="T6" y="T7"/>
                      </a:cxn>
                      <a:cxn ang="T14">
                        <a:pos x="T8" y="T9"/>
                      </a:cxn>
                    </a:cxnLst>
                    <a:rect l="T15" t="T16" r="T17" b="T18"/>
                    <a:pathLst>
                      <a:path w="92" h="166">
                        <a:moveTo>
                          <a:pt x="0" y="0"/>
                        </a:moveTo>
                        <a:lnTo>
                          <a:pt x="23" y="0"/>
                        </a:lnTo>
                        <a:lnTo>
                          <a:pt x="92" y="166"/>
                        </a:lnTo>
                        <a:lnTo>
                          <a:pt x="69" y="166"/>
                        </a:lnTo>
                        <a:lnTo>
                          <a:pt x="0" y="0"/>
                        </a:lnTo>
                        <a:close/>
                      </a:path>
                    </a:pathLst>
                  </a:custGeom>
                  <a:solidFill>
                    <a:srgbClr val="000000"/>
                  </a:solidFill>
                  <a:ln w="9525">
                    <a:noFill/>
                    <a:round/>
                    <a:headEnd/>
                    <a:tailEnd/>
                  </a:ln>
                </p:spPr>
                <p:txBody>
                  <a:bodyPr/>
                  <a:lstStyle/>
                  <a:p>
                    <a:endParaRPr lang="it-IT">
                      <a:solidFill>
                        <a:prstClr val="black"/>
                      </a:solidFill>
                    </a:endParaRPr>
                  </a:p>
                </p:txBody>
              </p:sp>
              <p:sp>
                <p:nvSpPr>
                  <p:cNvPr id="259" name="Line 178"/>
                  <p:cNvSpPr>
                    <a:spLocks noChangeAspect="1" noChangeShapeType="1"/>
                  </p:cNvSpPr>
                  <p:nvPr/>
                </p:nvSpPr>
                <p:spPr bwMode="auto">
                  <a:xfrm flipH="1">
                    <a:off x="1386" y="883"/>
                    <a:ext cx="89" cy="165"/>
                  </a:xfrm>
                  <a:prstGeom prst="line">
                    <a:avLst/>
                  </a:prstGeom>
                  <a:noFill/>
                  <a:ln w="12700">
                    <a:solidFill>
                      <a:srgbClr val="000000"/>
                    </a:solidFill>
                    <a:round/>
                    <a:headEnd/>
                    <a:tailEnd/>
                  </a:ln>
                </p:spPr>
                <p:txBody>
                  <a:bodyPr/>
                  <a:lstStyle/>
                  <a:p>
                    <a:endParaRPr lang="it-IT">
                      <a:solidFill>
                        <a:prstClr val="black"/>
                      </a:solidFill>
                    </a:endParaRPr>
                  </a:p>
                </p:txBody>
              </p:sp>
            </p:grpSp>
            <p:sp>
              <p:nvSpPr>
                <p:cNvPr id="254" name="Line 179"/>
                <p:cNvSpPr>
                  <a:spLocks noChangeAspect="1" noChangeShapeType="1"/>
                </p:cNvSpPr>
                <p:nvPr/>
              </p:nvSpPr>
              <p:spPr bwMode="auto">
                <a:xfrm>
                  <a:off x="1337" y="883"/>
                  <a:ext cx="87" cy="1"/>
                </a:xfrm>
                <a:prstGeom prst="line">
                  <a:avLst/>
                </a:prstGeom>
                <a:noFill/>
                <a:ln w="12700">
                  <a:solidFill>
                    <a:srgbClr val="000000"/>
                  </a:solidFill>
                  <a:round/>
                  <a:headEnd/>
                  <a:tailEnd/>
                </a:ln>
              </p:spPr>
              <p:txBody>
                <a:bodyPr/>
                <a:lstStyle/>
                <a:p>
                  <a:endParaRPr lang="it-IT">
                    <a:solidFill>
                      <a:prstClr val="black"/>
                    </a:solidFill>
                  </a:endParaRPr>
                </a:p>
              </p:txBody>
            </p:sp>
            <p:sp>
              <p:nvSpPr>
                <p:cNvPr id="255" name="Line 180"/>
                <p:cNvSpPr>
                  <a:spLocks noChangeAspect="1" noChangeShapeType="1"/>
                </p:cNvSpPr>
                <p:nvPr/>
              </p:nvSpPr>
              <p:spPr bwMode="auto">
                <a:xfrm>
                  <a:off x="1337" y="1049"/>
                  <a:ext cx="82" cy="1"/>
                </a:xfrm>
                <a:prstGeom prst="line">
                  <a:avLst/>
                </a:prstGeom>
                <a:noFill/>
                <a:ln w="12700">
                  <a:solidFill>
                    <a:srgbClr val="000000"/>
                  </a:solidFill>
                  <a:round/>
                  <a:headEnd/>
                  <a:tailEnd/>
                </a:ln>
              </p:spPr>
              <p:txBody>
                <a:bodyPr/>
                <a:lstStyle/>
                <a:p>
                  <a:endParaRPr lang="it-IT">
                    <a:solidFill>
                      <a:prstClr val="black"/>
                    </a:solidFill>
                  </a:endParaRPr>
                </a:p>
              </p:txBody>
            </p:sp>
            <p:sp>
              <p:nvSpPr>
                <p:cNvPr id="256" name="Line 181"/>
                <p:cNvSpPr>
                  <a:spLocks noChangeAspect="1" noChangeShapeType="1"/>
                </p:cNvSpPr>
                <p:nvPr/>
              </p:nvSpPr>
              <p:spPr bwMode="auto">
                <a:xfrm>
                  <a:off x="1456" y="883"/>
                  <a:ext cx="38" cy="1"/>
                </a:xfrm>
                <a:prstGeom prst="line">
                  <a:avLst/>
                </a:prstGeom>
                <a:noFill/>
                <a:ln w="12700">
                  <a:solidFill>
                    <a:srgbClr val="000000"/>
                  </a:solidFill>
                  <a:round/>
                  <a:headEnd/>
                  <a:tailEnd/>
                </a:ln>
              </p:spPr>
              <p:txBody>
                <a:bodyPr/>
                <a:lstStyle/>
                <a:p>
                  <a:endParaRPr lang="it-IT">
                    <a:solidFill>
                      <a:prstClr val="black"/>
                    </a:solidFill>
                  </a:endParaRPr>
                </a:p>
              </p:txBody>
            </p:sp>
            <p:sp>
              <p:nvSpPr>
                <p:cNvPr id="257" name="Line 182"/>
                <p:cNvSpPr>
                  <a:spLocks noChangeAspect="1" noChangeShapeType="1"/>
                </p:cNvSpPr>
                <p:nvPr/>
              </p:nvSpPr>
              <p:spPr bwMode="auto">
                <a:xfrm>
                  <a:off x="1449" y="1049"/>
                  <a:ext cx="45" cy="1"/>
                </a:xfrm>
                <a:prstGeom prst="line">
                  <a:avLst/>
                </a:prstGeom>
                <a:noFill/>
                <a:ln w="12700">
                  <a:solidFill>
                    <a:srgbClr val="000000"/>
                  </a:solidFill>
                  <a:round/>
                  <a:headEnd/>
                  <a:tailEnd/>
                </a:ln>
              </p:spPr>
              <p:txBody>
                <a:bodyPr/>
                <a:lstStyle/>
                <a:p>
                  <a:endParaRPr lang="it-IT">
                    <a:solidFill>
                      <a:prstClr val="black"/>
                    </a:solidFill>
                  </a:endParaRPr>
                </a:p>
              </p:txBody>
            </p:sp>
          </p:grpSp>
          <p:grpSp>
            <p:nvGrpSpPr>
              <p:cNvPr id="162" name="Group 183"/>
              <p:cNvGrpSpPr>
                <a:grpSpLocks noChangeAspect="1"/>
              </p:cNvGrpSpPr>
              <p:nvPr/>
            </p:nvGrpSpPr>
            <p:grpSpPr bwMode="auto">
              <a:xfrm>
                <a:off x="1035" y="1889"/>
                <a:ext cx="186" cy="286"/>
                <a:chOff x="1035" y="1889"/>
                <a:chExt cx="186" cy="286"/>
              </a:xfrm>
            </p:grpSpPr>
            <p:sp>
              <p:nvSpPr>
                <p:cNvPr id="239" name="Line 184"/>
                <p:cNvSpPr>
                  <a:spLocks noChangeAspect="1" noChangeShapeType="1"/>
                </p:cNvSpPr>
                <p:nvPr/>
              </p:nvSpPr>
              <p:spPr bwMode="auto">
                <a:xfrm>
                  <a:off x="1035" y="2063"/>
                  <a:ext cx="63" cy="63"/>
                </a:xfrm>
                <a:prstGeom prst="line">
                  <a:avLst/>
                </a:prstGeom>
                <a:noFill/>
                <a:ln w="12700">
                  <a:solidFill>
                    <a:srgbClr val="000000"/>
                  </a:solidFill>
                  <a:round/>
                  <a:headEnd/>
                  <a:tailEnd/>
                </a:ln>
              </p:spPr>
              <p:txBody>
                <a:bodyPr/>
                <a:lstStyle/>
                <a:p>
                  <a:endParaRPr lang="it-IT">
                    <a:solidFill>
                      <a:prstClr val="black"/>
                    </a:solidFill>
                  </a:endParaRPr>
                </a:p>
              </p:txBody>
            </p:sp>
            <p:grpSp>
              <p:nvGrpSpPr>
                <p:cNvPr id="240" name="Group 185"/>
                <p:cNvGrpSpPr>
                  <a:grpSpLocks noChangeAspect="1"/>
                </p:cNvGrpSpPr>
                <p:nvPr/>
              </p:nvGrpSpPr>
              <p:grpSpPr bwMode="auto">
                <a:xfrm>
                  <a:off x="1043" y="1889"/>
                  <a:ext cx="178" cy="286"/>
                  <a:chOff x="1043" y="1889"/>
                  <a:chExt cx="178" cy="286"/>
                </a:xfrm>
              </p:grpSpPr>
              <p:grpSp>
                <p:nvGrpSpPr>
                  <p:cNvPr id="241" name="Group 186"/>
                  <p:cNvGrpSpPr>
                    <a:grpSpLocks noChangeAspect="1"/>
                  </p:cNvGrpSpPr>
                  <p:nvPr/>
                </p:nvGrpSpPr>
                <p:grpSpPr bwMode="auto">
                  <a:xfrm>
                    <a:off x="1092" y="1971"/>
                    <a:ext cx="129" cy="204"/>
                    <a:chOff x="1092" y="1971"/>
                    <a:chExt cx="129" cy="204"/>
                  </a:xfrm>
                </p:grpSpPr>
                <p:sp>
                  <p:nvSpPr>
                    <p:cNvPr id="247" name="Line 187"/>
                    <p:cNvSpPr>
                      <a:spLocks noChangeAspect="1" noChangeShapeType="1"/>
                    </p:cNvSpPr>
                    <p:nvPr/>
                  </p:nvSpPr>
                  <p:spPr bwMode="auto">
                    <a:xfrm>
                      <a:off x="1116" y="2144"/>
                      <a:ext cx="31" cy="31"/>
                    </a:xfrm>
                    <a:prstGeom prst="line">
                      <a:avLst/>
                    </a:prstGeom>
                    <a:noFill/>
                    <a:ln w="12700">
                      <a:solidFill>
                        <a:srgbClr val="000000"/>
                      </a:solidFill>
                      <a:round/>
                      <a:headEnd/>
                      <a:tailEnd/>
                    </a:ln>
                  </p:spPr>
                  <p:txBody>
                    <a:bodyPr/>
                    <a:lstStyle/>
                    <a:p>
                      <a:endParaRPr lang="it-IT">
                        <a:solidFill>
                          <a:prstClr val="black"/>
                        </a:solidFill>
                      </a:endParaRPr>
                    </a:p>
                  </p:txBody>
                </p:sp>
                <p:grpSp>
                  <p:nvGrpSpPr>
                    <p:cNvPr id="248" name="Group 188"/>
                    <p:cNvGrpSpPr>
                      <a:grpSpLocks noChangeAspect="1"/>
                    </p:cNvGrpSpPr>
                    <p:nvPr/>
                  </p:nvGrpSpPr>
                  <p:grpSpPr bwMode="auto">
                    <a:xfrm>
                      <a:off x="1092" y="1971"/>
                      <a:ext cx="129" cy="199"/>
                      <a:chOff x="1092" y="1971"/>
                      <a:chExt cx="129" cy="199"/>
                    </a:xfrm>
                  </p:grpSpPr>
                  <p:sp>
                    <p:nvSpPr>
                      <p:cNvPr id="249" name="Freeform 189"/>
                      <p:cNvSpPr>
                        <a:spLocks noChangeAspect="1"/>
                      </p:cNvSpPr>
                      <p:nvPr/>
                    </p:nvSpPr>
                    <p:spPr bwMode="auto">
                      <a:xfrm>
                        <a:off x="1126" y="1980"/>
                        <a:ext cx="90" cy="190"/>
                      </a:xfrm>
                      <a:custGeom>
                        <a:avLst/>
                        <a:gdLst>
                          <a:gd name="T0" fmla="*/ 90 w 90"/>
                          <a:gd name="T1" fmla="*/ 17 h 190"/>
                          <a:gd name="T2" fmla="*/ 16 w 90"/>
                          <a:gd name="T3" fmla="*/ 190 h 190"/>
                          <a:gd name="T4" fmla="*/ 0 w 90"/>
                          <a:gd name="T5" fmla="*/ 173 h 190"/>
                          <a:gd name="T6" fmla="*/ 73 w 90"/>
                          <a:gd name="T7" fmla="*/ 0 h 190"/>
                          <a:gd name="T8" fmla="*/ 90 w 90"/>
                          <a:gd name="T9" fmla="*/ 17 h 190"/>
                          <a:gd name="T10" fmla="*/ 0 60000 65536"/>
                          <a:gd name="T11" fmla="*/ 0 60000 65536"/>
                          <a:gd name="T12" fmla="*/ 0 60000 65536"/>
                          <a:gd name="T13" fmla="*/ 0 60000 65536"/>
                          <a:gd name="T14" fmla="*/ 0 60000 65536"/>
                          <a:gd name="T15" fmla="*/ 0 w 90"/>
                          <a:gd name="T16" fmla="*/ 0 h 190"/>
                          <a:gd name="T17" fmla="*/ 90 w 90"/>
                          <a:gd name="T18" fmla="*/ 190 h 190"/>
                        </a:gdLst>
                        <a:ahLst/>
                        <a:cxnLst>
                          <a:cxn ang="T10">
                            <a:pos x="T0" y="T1"/>
                          </a:cxn>
                          <a:cxn ang="T11">
                            <a:pos x="T2" y="T3"/>
                          </a:cxn>
                          <a:cxn ang="T12">
                            <a:pos x="T4" y="T5"/>
                          </a:cxn>
                          <a:cxn ang="T13">
                            <a:pos x="T6" y="T7"/>
                          </a:cxn>
                          <a:cxn ang="T14">
                            <a:pos x="T8" y="T9"/>
                          </a:cxn>
                        </a:cxnLst>
                        <a:rect l="T15" t="T16" r="T17" b="T18"/>
                        <a:pathLst>
                          <a:path w="90" h="190">
                            <a:moveTo>
                              <a:pt x="90" y="17"/>
                            </a:moveTo>
                            <a:lnTo>
                              <a:pt x="16" y="190"/>
                            </a:lnTo>
                            <a:lnTo>
                              <a:pt x="0" y="173"/>
                            </a:lnTo>
                            <a:lnTo>
                              <a:pt x="73" y="0"/>
                            </a:lnTo>
                            <a:lnTo>
                              <a:pt x="90" y="17"/>
                            </a:lnTo>
                            <a:close/>
                          </a:path>
                        </a:pathLst>
                      </a:custGeom>
                      <a:solidFill>
                        <a:srgbClr val="000000"/>
                      </a:solidFill>
                      <a:ln w="9525">
                        <a:noFill/>
                        <a:round/>
                        <a:headEnd/>
                        <a:tailEnd/>
                      </a:ln>
                    </p:spPr>
                    <p:txBody>
                      <a:bodyPr/>
                      <a:lstStyle/>
                      <a:p>
                        <a:endParaRPr lang="it-IT">
                          <a:solidFill>
                            <a:prstClr val="black"/>
                          </a:solidFill>
                        </a:endParaRPr>
                      </a:p>
                    </p:txBody>
                  </p:sp>
                  <p:sp>
                    <p:nvSpPr>
                      <p:cNvPr id="250" name="Line 190"/>
                      <p:cNvSpPr>
                        <a:spLocks noChangeAspect="1" noChangeShapeType="1"/>
                      </p:cNvSpPr>
                      <p:nvPr/>
                    </p:nvSpPr>
                    <p:spPr bwMode="auto">
                      <a:xfrm flipV="1">
                        <a:off x="1092" y="1980"/>
                        <a:ext cx="106" cy="139"/>
                      </a:xfrm>
                      <a:prstGeom prst="line">
                        <a:avLst/>
                      </a:prstGeom>
                      <a:noFill/>
                      <a:ln w="12700">
                        <a:solidFill>
                          <a:srgbClr val="000000"/>
                        </a:solidFill>
                        <a:round/>
                        <a:headEnd/>
                        <a:tailEnd/>
                      </a:ln>
                    </p:spPr>
                    <p:txBody>
                      <a:bodyPr/>
                      <a:lstStyle/>
                      <a:p>
                        <a:endParaRPr lang="it-IT">
                          <a:solidFill>
                            <a:prstClr val="black"/>
                          </a:solidFill>
                        </a:endParaRPr>
                      </a:p>
                    </p:txBody>
                  </p:sp>
                  <p:sp>
                    <p:nvSpPr>
                      <p:cNvPr id="251" name="Line 191"/>
                      <p:cNvSpPr>
                        <a:spLocks noChangeAspect="1" noChangeShapeType="1"/>
                      </p:cNvSpPr>
                      <p:nvPr/>
                    </p:nvSpPr>
                    <p:spPr bwMode="auto">
                      <a:xfrm>
                        <a:off x="1190" y="1971"/>
                        <a:ext cx="31" cy="31"/>
                      </a:xfrm>
                      <a:prstGeom prst="line">
                        <a:avLst/>
                      </a:prstGeom>
                      <a:noFill/>
                      <a:ln w="12700">
                        <a:solidFill>
                          <a:srgbClr val="000000"/>
                        </a:solidFill>
                        <a:round/>
                        <a:headEnd/>
                        <a:tailEnd/>
                      </a:ln>
                    </p:spPr>
                    <p:txBody>
                      <a:bodyPr/>
                      <a:lstStyle/>
                      <a:p>
                        <a:endParaRPr lang="it-IT">
                          <a:solidFill>
                            <a:prstClr val="black"/>
                          </a:solidFill>
                        </a:endParaRPr>
                      </a:p>
                    </p:txBody>
                  </p:sp>
                </p:grpSp>
              </p:grpSp>
              <p:grpSp>
                <p:nvGrpSpPr>
                  <p:cNvPr id="242" name="Group 192"/>
                  <p:cNvGrpSpPr>
                    <a:grpSpLocks noChangeAspect="1"/>
                  </p:cNvGrpSpPr>
                  <p:nvPr/>
                </p:nvGrpSpPr>
                <p:grpSpPr bwMode="auto">
                  <a:xfrm>
                    <a:off x="1043" y="1889"/>
                    <a:ext cx="122" cy="225"/>
                    <a:chOff x="1043" y="1889"/>
                    <a:chExt cx="122" cy="225"/>
                  </a:xfrm>
                </p:grpSpPr>
                <p:grpSp>
                  <p:nvGrpSpPr>
                    <p:cNvPr id="243" name="Group 193"/>
                    <p:cNvGrpSpPr>
                      <a:grpSpLocks noChangeAspect="1"/>
                    </p:cNvGrpSpPr>
                    <p:nvPr/>
                  </p:nvGrpSpPr>
                  <p:grpSpPr bwMode="auto">
                    <a:xfrm>
                      <a:off x="1043" y="1897"/>
                      <a:ext cx="116" cy="217"/>
                      <a:chOff x="1043" y="1897"/>
                      <a:chExt cx="116" cy="217"/>
                    </a:xfrm>
                  </p:grpSpPr>
                  <p:sp>
                    <p:nvSpPr>
                      <p:cNvPr id="245" name="Freeform 194"/>
                      <p:cNvSpPr>
                        <a:spLocks noChangeAspect="1"/>
                      </p:cNvSpPr>
                      <p:nvPr/>
                    </p:nvSpPr>
                    <p:spPr bwMode="auto">
                      <a:xfrm>
                        <a:off x="1069" y="1924"/>
                        <a:ext cx="90" cy="190"/>
                      </a:xfrm>
                      <a:custGeom>
                        <a:avLst/>
                        <a:gdLst>
                          <a:gd name="T0" fmla="*/ 90 w 90"/>
                          <a:gd name="T1" fmla="*/ 17 h 190"/>
                          <a:gd name="T2" fmla="*/ 16 w 90"/>
                          <a:gd name="T3" fmla="*/ 190 h 190"/>
                          <a:gd name="T4" fmla="*/ 0 w 90"/>
                          <a:gd name="T5" fmla="*/ 173 h 190"/>
                          <a:gd name="T6" fmla="*/ 73 w 90"/>
                          <a:gd name="T7" fmla="*/ 0 h 190"/>
                          <a:gd name="T8" fmla="*/ 90 w 90"/>
                          <a:gd name="T9" fmla="*/ 17 h 190"/>
                          <a:gd name="T10" fmla="*/ 0 60000 65536"/>
                          <a:gd name="T11" fmla="*/ 0 60000 65536"/>
                          <a:gd name="T12" fmla="*/ 0 60000 65536"/>
                          <a:gd name="T13" fmla="*/ 0 60000 65536"/>
                          <a:gd name="T14" fmla="*/ 0 60000 65536"/>
                          <a:gd name="T15" fmla="*/ 0 w 90"/>
                          <a:gd name="T16" fmla="*/ 0 h 190"/>
                          <a:gd name="T17" fmla="*/ 90 w 90"/>
                          <a:gd name="T18" fmla="*/ 190 h 190"/>
                        </a:gdLst>
                        <a:ahLst/>
                        <a:cxnLst>
                          <a:cxn ang="T10">
                            <a:pos x="T0" y="T1"/>
                          </a:cxn>
                          <a:cxn ang="T11">
                            <a:pos x="T2" y="T3"/>
                          </a:cxn>
                          <a:cxn ang="T12">
                            <a:pos x="T4" y="T5"/>
                          </a:cxn>
                          <a:cxn ang="T13">
                            <a:pos x="T6" y="T7"/>
                          </a:cxn>
                          <a:cxn ang="T14">
                            <a:pos x="T8" y="T9"/>
                          </a:cxn>
                        </a:cxnLst>
                        <a:rect l="T15" t="T16" r="T17" b="T18"/>
                        <a:pathLst>
                          <a:path w="90" h="190">
                            <a:moveTo>
                              <a:pt x="90" y="17"/>
                            </a:moveTo>
                            <a:lnTo>
                              <a:pt x="16" y="190"/>
                            </a:lnTo>
                            <a:lnTo>
                              <a:pt x="0" y="173"/>
                            </a:lnTo>
                            <a:lnTo>
                              <a:pt x="73" y="0"/>
                            </a:lnTo>
                            <a:lnTo>
                              <a:pt x="90" y="17"/>
                            </a:lnTo>
                            <a:close/>
                          </a:path>
                        </a:pathLst>
                      </a:custGeom>
                      <a:solidFill>
                        <a:srgbClr val="000000"/>
                      </a:solidFill>
                      <a:ln w="9525">
                        <a:noFill/>
                        <a:round/>
                        <a:headEnd/>
                        <a:tailEnd/>
                      </a:ln>
                    </p:spPr>
                    <p:txBody>
                      <a:bodyPr/>
                      <a:lstStyle/>
                      <a:p>
                        <a:endParaRPr lang="it-IT">
                          <a:solidFill>
                            <a:prstClr val="black"/>
                          </a:solidFill>
                        </a:endParaRPr>
                      </a:p>
                    </p:txBody>
                  </p:sp>
                  <p:sp>
                    <p:nvSpPr>
                      <p:cNvPr id="246" name="Freeform 195"/>
                      <p:cNvSpPr>
                        <a:spLocks noChangeAspect="1"/>
                      </p:cNvSpPr>
                      <p:nvPr/>
                    </p:nvSpPr>
                    <p:spPr bwMode="auto">
                      <a:xfrm>
                        <a:off x="1043" y="1897"/>
                        <a:ext cx="90" cy="189"/>
                      </a:xfrm>
                      <a:custGeom>
                        <a:avLst/>
                        <a:gdLst>
                          <a:gd name="T0" fmla="*/ 90 w 90"/>
                          <a:gd name="T1" fmla="*/ 16 h 189"/>
                          <a:gd name="T2" fmla="*/ 17 w 90"/>
                          <a:gd name="T3" fmla="*/ 189 h 189"/>
                          <a:gd name="T4" fmla="*/ 0 w 90"/>
                          <a:gd name="T5" fmla="*/ 172 h 189"/>
                          <a:gd name="T6" fmla="*/ 74 w 90"/>
                          <a:gd name="T7" fmla="*/ 0 h 189"/>
                          <a:gd name="T8" fmla="*/ 90 w 90"/>
                          <a:gd name="T9" fmla="*/ 16 h 189"/>
                          <a:gd name="T10" fmla="*/ 0 60000 65536"/>
                          <a:gd name="T11" fmla="*/ 0 60000 65536"/>
                          <a:gd name="T12" fmla="*/ 0 60000 65536"/>
                          <a:gd name="T13" fmla="*/ 0 60000 65536"/>
                          <a:gd name="T14" fmla="*/ 0 60000 65536"/>
                          <a:gd name="T15" fmla="*/ 0 w 90"/>
                          <a:gd name="T16" fmla="*/ 0 h 189"/>
                          <a:gd name="T17" fmla="*/ 90 w 90"/>
                          <a:gd name="T18" fmla="*/ 189 h 189"/>
                        </a:gdLst>
                        <a:ahLst/>
                        <a:cxnLst>
                          <a:cxn ang="T10">
                            <a:pos x="T0" y="T1"/>
                          </a:cxn>
                          <a:cxn ang="T11">
                            <a:pos x="T2" y="T3"/>
                          </a:cxn>
                          <a:cxn ang="T12">
                            <a:pos x="T4" y="T5"/>
                          </a:cxn>
                          <a:cxn ang="T13">
                            <a:pos x="T6" y="T7"/>
                          </a:cxn>
                          <a:cxn ang="T14">
                            <a:pos x="T8" y="T9"/>
                          </a:cxn>
                        </a:cxnLst>
                        <a:rect l="T15" t="T16" r="T17" b="T18"/>
                        <a:pathLst>
                          <a:path w="90" h="189">
                            <a:moveTo>
                              <a:pt x="90" y="16"/>
                            </a:moveTo>
                            <a:lnTo>
                              <a:pt x="17" y="189"/>
                            </a:lnTo>
                            <a:lnTo>
                              <a:pt x="0" y="172"/>
                            </a:lnTo>
                            <a:lnTo>
                              <a:pt x="74" y="0"/>
                            </a:lnTo>
                            <a:lnTo>
                              <a:pt x="90" y="16"/>
                            </a:lnTo>
                            <a:close/>
                          </a:path>
                        </a:pathLst>
                      </a:custGeom>
                      <a:solidFill>
                        <a:srgbClr val="000000"/>
                      </a:solidFill>
                      <a:ln w="9525">
                        <a:noFill/>
                        <a:round/>
                        <a:headEnd/>
                        <a:tailEnd/>
                      </a:ln>
                    </p:spPr>
                    <p:txBody>
                      <a:bodyPr/>
                      <a:lstStyle/>
                      <a:p>
                        <a:endParaRPr lang="it-IT">
                          <a:solidFill>
                            <a:prstClr val="black"/>
                          </a:solidFill>
                        </a:endParaRPr>
                      </a:p>
                    </p:txBody>
                  </p:sp>
                </p:grpSp>
                <p:sp>
                  <p:nvSpPr>
                    <p:cNvPr id="244" name="Line 196"/>
                    <p:cNvSpPr>
                      <a:spLocks noChangeAspect="1" noChangeShapeType="1"/>
                    </p:cNvSpPr>
                    <p:nvPr/>
                  </p:nvSpPr>
                  <p:spPr bwMode="auto">
                    <a:xfrm>
                      <a:off x="1108" y="1889"/>
                      <a:ext cx="57" cy="57"/>
                    </a:xfrm>
                    <a:prstGeom prst="line">
                      <a:avLst/>
                    </a:prstGeom>
                    <a:noFill/>
                    <a:ln w="12700">
                      <a:solidFill>
                        <a:srgbClr val="000000"/>
                      </a:solidFill>
                      <a:round/>
                      <a:headEnd/>
                      <a:tailEnd/>
                    </a:ln>
                  </p:spPr>
                  <p:txBody>
                    <a:bodyPr/>
                    <a:lstStyle/>
                    <a:p>
                      <a:endParaRPr lang="it-IT">
                        <a:solidFill>
                          <a:prstClr val="black"/>
                        </a:solidFill>
                      </a:endParaRPr>
                    </a:p>
                  </p:txBody>
                </p:sp>
              </p:grpSp>
            </p:grpSp>
          </p:grpSp>
          <p:grpSp>
            <p:nvGrpSpPr>
              <p:cNvPr id="163" name="Group 197"/>
              <p:cNvGrpSpPr>
                <a:grpSpLocks noChangeAspect="1"/>
              </p:cNvGrpSpPr>
              <p:nvPr/>
            </p:nvGrpSpPr>
            <p:grpSpPr bwMode="auto">
              <a:xfrm>
                <a:off x="1647" y="1951"/>
                <a:ext cx="147" cy="206"/>
                <a:chOff x="1647" y="1951"/>
                <a:chExt cx="147" cy="206"/>
              </a:xfrm>
            </p:grpSpPr>
            <p:sp>
              <p:nvSpPr>
                <p:cNvPr id="234" name="Line 198"/>
                <p:cNvSpPr>
                  <a:spLocks noChangeAspect="1" noChangeShapeType="1"/>
                </p:cNvSpPr>
                <p:nvPr/>
              </p:nvSpPr>
              <p:spPr bwMode="auto">
                <a:xfrm flipH="1">
                  <a:off x="1647" y="1951"/>
                  <a:ext cx="31" cy="31"/>
                </a:xfrm>
                <a:prstGeom prst="line">
                  <a:avLst/>
                </a:prstGeom>
                <a:noFill/>
                <a:ln w="12700">
                  <a:solidFill>
                    <a:srgbClr val="000000"/>
                  </a:solidFill>
                  <a:round/>
                  <a:headEnd/>
                  <a:tailEnd/>
                </a:ln>
              </p:spPr>
              <p:txBody>
                <a:bodyPr/>
                <a:lstStyle/>
                <a:p>
                  <a:endParaRPr lang="it-IT">
                    <a:solidFill>
                      <a:prstClr val="black"/>
                    </a:solidFill>
                  </a:endParaRPr>
                </a:p>
              </p:txBody>
            </p:sp>
            <p:sp>
              <p:nvSpPr>
                <p:cNvPr id="235" name="Freeform 199"/>
                <p:cNvSpPr>
                  <a:spLocks noChangeAspect="1"/>
                </p:cNvSpPr>
                <p:nvPr/>
              </p:nvSpPr>
              <p:spPr bwMode="auto">
                <a:xfrm>
                  <a:off x="1654" y="1960"/>
                  <a:ext cx="90" cy="189"/>
                </a:xfrm>
                <a:custGeom>
                  <a:avLst/>
                  <a:gdLst>
                    <a:gd name="T0" fmla="*/ 0 w 90"/>
                    <a:gd name="T1" fmla="*/ 16 h 189"/>
                    <a:gd name="T2" fmla="*/ 73 w 90"/>
                    <a:gd name="T3" fmla="*/ 189 h 189"/>
                    <a:gd name="T4" fmla="*/ 90 w 90"/>
                    <a:gd name="T5" fmla="*/ 173 h 189"/>
                    <a:gd name="T6" fmla="*/ 16 w 90"/>
                    <a:gd name="T7" fmla="*/ 0 h 189"/>
                    <a:gd name="T8" fmla="*/ 0 w 90"/>
                    <a:gd name="T9" fmla="*/ 16 h 189"/>
                    <a:gd name="T10" fmla="*/ 0 60000 65536"/>
                    <a:gd name="T11" fmla="*/ 0 60000 65536"/>
                    <a:gd name="T12" fmla="*/ 0 60000 65536"/>
                    <a:gd name="T13" fmla="*/ 0 60000 65536"/>
                    <a:gd name="T14" fmla="*/ 0 60000 65536"/>
                    <a:gd name="T15" fmla="*/ 0 w 90"/>
                    <a:gd name="T16" fmla="*/ 0 h 189"/>
                    <a:gd name="T17" fmla="*/ 90 w 90"/>
                    <a:gd name="T18" fmla="*/ 189 h 189"/>
                  </a:gdLst>
                  <a:ahLst/>
                  <a:cxnLst>
                    <a:cxn ang="T10">
                      <a:pos x="T0" y="T1"/>
                    </a:cxn>
                    <a:cxn ang="T11">
                      <a:pos x="T2" y="T3"/>
                    </a:cxn>
                    <a:cxn ang="T12">
                      <a:pos x="T4" y="T5"/>
                    </a:cxn>
                    <a:cxn ang="T13">
                      <a:pos x="T6" y="T7"/>
                    </a:cxn>
                    <a:cxn ang="T14">
                      <a:pos x="T8" y="T9"/>
                    </a:cxn>
                  </a:cxnLst>
                  <a:rect l="T15" t="T16" r="T17" b="T18"/>
                  <a:pathLst>
                    <a:path w="90" h="189">
                      <a:moveTo>
                        <a:pt x="0" y="16"/>
                      </a:moveTo>
                      <a:lnTo>
                        <a:pt x="73" y="189"/>
                      </a:lnTo>
                      <a:lnTo>
                        <a:pt x="90" y="173"/>
                      </a:lnTo>
                      <a:lnTo>
                        <a:pt x="16" y="0"/>
                      </a:lnTo>
                      <a:lnTo>
                        <a:pt x="0" y="16"/>
                      </a:lnTo>
                      <a:close/>
                    </a:path>
                  </a:pathLst>
                </a:custGeom>
                <a:solidFill>
                  <a:srgbClr val="000000"/>
                </a:solidFill>
                <a:ln w="9525">
                  <a:noFill/>
                  <a:round/>
                  <a:headEnd/>
                  <a:tailEnd/>
                </a:ln>
              </p:spPr>
              <p:txBody>
                <a:bodyPr/>
                <a:lstStyle/>
                <a:p>
                  <a:endParaRPr lang="it-IT">
                    <a:solidFill>
                      <a:prstClr val="black"/>
                    </a:solidFill>
                  </a:endParaRPr>
                </a:p>
              </p:txBody>
            </p:sp>
            <p:sp>
              <p:nvSpPr>
                <p:cNvPr id="236" name="Line 200"/>
                <p:cNvSpPr>
                  <a:spLocks noChangeAspect="1" noChangeShapeType="1"/>
                </p:cNvSpPr>
                <p:nvPr/>
              </p:nvSpPr>
              <p:spPr bwMode="auto">
                <a:xfrm flipH="1" flipV="1">
                  <a:off x="1670" y="1960"/>
                  <a:ext cx="106" cy="138"/>
                </a:xfrm>
                <a:prstGeom prst="line">
                  <a:avLst/>
                </a:prstGeom>
                <a:noFill/>
                <a:ln w="12700">
                  <a:solidFill>
                    <a:srgbClr val="000000"/>
                  </a:solidFill>
                  <a:round/>
                  <a:headEnd/>
                  <a:tailEnd/>
                </a:ln>
              </p:spPr>
              <p:txBody>
                <a:bodyPr/>
                <a:lstStyle/>
                <a:p>
                  <a:endParaRPr lang="it-IT">
                    <a:solidFill>
                      <a:prstClr val="black"/>
                    </a:solidFill>
                  </a:endParaRPr>
                </a:p>
              </p:txBody>
            </p:sp>
            <p:sp>
              <p:nvSpPr>
                <p:cNvPr id="237" name="Line 201"/>
                <p:cNvSpPr>
                  <a:spLocks noChangeAspect="1" noChangeShapeType="1"/>
                </p:cNvSpPr>
                <p:nvPr/>
              </p:nvSpPr>
              <p:spPr bwMode="auto">
                <a:xfrm flipV="1">
                  <a:off x="1716" y="2122"/>
                  <a:ext cx="34" cy="35"/>
                </a:xfrm>
                <a:prstGeom prst="line">
                  <a:avLst/>
                </a:prstGeom>
                <a:noFill/>
                <a:ln w="12700">
                  <a:solidFill>
                    <a:srgbClr val="000000"/>
                  </a:solidFill>
                  <a:round/>
                  <a:headEnd/>
                  <a:tailEnd/>
                </a:ln>
              </p:spPr>
              <p:txBody>
                <a:bodyPr/>
                <a:lstStyle/>
                <a:p>
                  <a:endParaRPr lang="it-IT">
                    <a:solidFill>
                      <a:prstClr val="black"/>
                    </a:solidFill>
                  </a:endParaRPr>
                </a:p>
              </p:txBody>
            </p:sp>
            <p:sp>
              <p:nvSpPr>
                <p:cNvPr id="238" name="Line 202"/>
                <p:cNvSpPr>
                  <a:spLocks noChangeAspect="1" noChangeShapeType="1"/>
                </p:cNvSpPr>
                <p:nvPr/>
              </p:nvSpPr>
              <p:spPr bwMode="auto">
                <a:xfrm flipV="1">
                  <a:off x="1760" y="2078"/>
                  <a:ext cx="34" cy="34"/>
                </a:xfrm>
                <a:prstGeom prst="line">
                  <a:avLst/>
                </a:prstGeom>
                <a:noFill/>
                <a:ln w="12700">
                  <a:solidFill>
                    <a:srgbClr val="000000"/>
                  </a:solidFill>
                  <a:round/>
                  <a:headEnd/>
                  <a:tailEnd/>
                </a:ln>
              </p:spPr>
              <p:txBody>
                <a:bodyPr/>
                <a:lstStyle/>
                <a:p>
                  <a:endParaRPr lang="it-IT">
                    <a:solidFill>
                      <a:prstClr val="black"/>
                    </a:solidFill>
                  </a:endParaRPr>
                </a:p>
              </p:txBody>
            </p:sp>
          </p:grpSp>
          <p:grpSp>
            <p:nvGrpSpPr>
              <p:cNvPr id="164" name="Group 203"/>
              <p:cNvGrpSpPr>
                <a:grpSpLocks noChangeAspect="1"/>
              </p:cNvGrpSpPr>
              <p:nvPr/>
            </p:nvGrpSpPr>
            <p:grpSpPr bwMode="auto">
              <a:xfrm>
                <a:off x="1642" y="895"/>
                <a:ext cx="105" cy="202"/>
                <a:chOff x="1642" y="895"/>
                <a:chExt cx="105" cy="202"/>
              </a:xfrm>
            </p:grpSpPr>
            <p:sp>
              <p:nvSpPr>
                <p:cNvPr id="231" name="Freeform 204"/>
                <p:cNvSpPr>
                  <a:spLocks noChangeAspect="1"/>
                </p:cNvSpPr>
                <p:nvPr/>
              </p:nvSpPr>
              <p:spPr bwMode="auto">
                <a:xfrm>
                  <a:off x="1649" y="902"/>
                  <a:ext cx="90" cy="190"/>
                </a:xfrm>
                <a:custGeom>
                  <a:avLst/>
                  <a:gdLst>
                    <a:gd name="T0" fmla="*/ 90 w 90"/>
                    <a:gd name="T1" fmla="*/ 17 h 190"/>
                    <a:gd name="T2" fmla="*/ 17 w 90"/>
                    <a:gd name="T3" fmla="*/ 190 h 190"/>
                    <a:gd name="T4" fmla="*/ 0 w 90"/>
                    <a:gd name="T5" fmla="*/ 173 h 190"/>
                    <a:gd name="T6" fmla="*/ 74 w 90"/>
                    <a:gd name="T7" fmla="*/ 0 h 190"/>
                    <a:gd name="T8" fmla="*/ 90 w 90"/>
                    <a:gd name="T9" fmla="*/ 17 h 190"/>
                    <a:gd name="T10" fmla="*/ 0 60000 65536"/>
                    <a:gd name="T11" fmla="*/ 0 60000 65536"/>
                    <a:gd name="T12" fmla="*/ 0 60000 65536"/>
                    <a:gd name="T13" fmla="*/ 0 60000 65536"/>
                    <a:gd name="T14" fmla="*/ 0 60000 65536"/>
                    <a:gd name="T15" fmla="*/ 0 w 90"/>
                    <a:gd name="T16" fmla="*/ 0 h 190"/>
                    <a:gd name="T17" fmla="*/ 90 w 90"/>
                    <a:gd name="T18" fmla="*/ 190 h 190"/>
                  </a:gdLst>
                  <a:ahLst/>
                  <a:cxnLst>
                    <a:cxn ang="T10">
                      <a:pos x="T0" y="T1"/>
                    </a:cxn>
                    <a:cxn ang="T11">
                      <a:pos x="T2" y="T3"/>
                    </a:cxn>
                    <a:cxn ang="T12">
                      <a:pos x="T4" y="T5"/>
                    </a:cxn>
                    <a:cxn ang="T13">
                      <a:pos x="T6" y="T7"/>
                    </a:cxn>
                    <a:cxn ang="T14">
                      <a:pos x="T8" y="T9"/>
                    </a:cxn>
                  </a:cxnLst>
                  <a:rect l="T15" t="T16" r="T17" b="T18"/>
                  <a:pathLst>
                    <a:path w="90" h="190">
                      <a:moveTo>
                        <a:pt x="90" y="17"/>
                      </a:moveTo>
                      <a:lnTo>
                        <a:pt x="17" y="190"/>
                      </a:lnTo>
                      <a:lnTo>
                        <a:pt x="0" y="173"/>
                      </a:lnTo>
                      <a:lnTo>
                        <a:pt x="74" y="0"/>
                      </a:lnTo>
                      <a:lnTo>
                        <a:pt x="90" y="17"/>
                      </a:lnTo>
                      <a:close/>
                    </a:path>
                  </a:pathLst>
                </a:custGeom>
                <a:solidFill>
                  <a:srgbClr val="000000"/>
                </a:solidFill>
                <a:ln w="9525">
                  <a:noFill/>
                  <a:round/>
                  <a:headEnd/>
                  <a:tailEnd/>
                </a:ln>
              </p:spPr>
              <p:txBody>
                <a:bodyPr/>
                <a:lstStyle/>
                <a:p>
                  <a:endParaRPr lang="it-IT">
                    <a:solidFill>
                      <a:prstClr val="black"/>
                    </a:solidFill>
                  </a:endParaRPr>
                </a:p>
              </p:txBody>
            </p:sp>
            <p:sp>
              <p:nvSpPr>
                <p:cNvPr id="232" name="Line 205"/>
                <p:cNvSpPr>
                  <a:spLocks noChangeAspect="1" noChangeShapeType="1"/>
                </p:cNvSpPr>
                <p:nvPr/>
              </p:nvSpPr>
              <p:spPr bwMode="auto">
                <a:xfrm>
                  <a:off x="1642" y="1066"/>
                  <a:ext cx="30" cy="31"/>
                </a:xfrm>
                <a:prstGeom prst="line">
                  <a:avLst/>
                </a:prstGeom>
                <a:noFill/>
                <a:ln w="12700">
                  <a:solidFill>
                    <a:srgbClr val="000000"/>
                  </a:solidFill>
                  <a:round/>
                  <a:headEnd/>
                  <a:tailEnd/>
                </a:ln>
              </p:spPr>
              <p:txBody>
                <a:bodyPr/>
                <a:lstStyle/>
                <a:p>
                  <a:endParaRPr lang="it-IT">
                    <a:solidFill>
                      <a:prstClr val="black"/>
                    </a:solidFill>
                  </a:endParaRPr>
                </a:p>
              </p:txBody>
            </p:sp>
            <p:sp>
              <p:nvSpPr>
                <p:cNvPr id="233" name="Line 206"/>
                <p:cNvSpPr>
                  <a:spLocks noChangeAspect="1" noChangeShapeType="1"/>
                </p:cNvSpPr>
                <p:nvPr/>
              </p:nvSpPr>
              <p:spPr bwMode="auto">
                <a:xfrm>
                  <a:off x="1716" y="895"/>
                  <a:ext cx="31" cy="31"/>
                </a:xfrm>
                <a:prstGeom prst="line">
                  <a:avLst/>
                </a:prstGeom>
                <a:noFill/>
                <a:ln w="12700">
                  <a:solidFill>
                    <a:srgbClr val="000000"/>
                  </a:solidFill>
                  <a:round/>
                  <a:headEnd/>
                  <a:tailEnd/>
                </a:ln>
              </p:spPr>
              <p:txBody>
                <a:bodyPr/>
                <a:lstStyle/>
                <a:p>
                  <a:endParaRPr lang="it-IT">
                    <a:solidFill>
                      <a:prstClr val="black"/>
                    </a:solidFill>
                  </a:endParaRPr>
                </a:p>
              </p:txBody>
            </p:sp>
          </p:grpSp>
          <p:grpSp>
            <p:nvGrpSpPr>
              <p:cNvPr id="165" name="Group 207"/>
              <p:cNvGrpSpPr>
                <a:grpSpLocks noChangeAspect="1"/>
              </p:cNvGrpSpPr>
              <p:nvPr/>
            </p:nvGrpSpPr>
            <p:grpSpPr bwMode="auto">
              <a:xfrm>
                <a:off x="775" y="1446"/>
                <a:ext cx="168" cy="157"/>
                <a:chOff x="775" y="1446"/>
                <a:chExt cx="168" cy="157"/>
              </a:xfrm>
            </p:grpSpPr>
            <p:sp>
              <p:nvSpPr>
                <p:cNvPr id="223" name="Rectangle 208"/>
                <p:cNvSpPr>
                  <a:spLocks noChangeAspect="1" noChangeArrowheads="1"/>
                </p:cNvSpPr>
                <p:nvPr/>
              </p:nvSpPr>
              <p:spPr bwMode="auto">
                <a:xfrm>
                  <a:off x="775" y="1563"/>
                  <a:ext cx="168" cy="23"/>
                </a:xfrm>
                <a:prstGeom prst="rect">
                  <a:avLst/>
                </a:prstGeom>
                <a:solidFill>
                  <a:srgbClr val="000000"/>
                </a:solidFill>
                <a:ln w="9525">
                  <a:noFill/>
                  <a:miter lim="800000"/>
                  <a:headEnd/>
                  <a:tailEnd/>
                </a:ln>
              </p:spPr>
              <p:txBody>
                <a:bodyPr/>
                <a:lstStyle/>
                <a:p>
                  <a:endParaRPr lang="it-IT">
                    <a:solidFill>
                      <a:prstClr val="black"/>
                    </a:solidFill>
                    <a:latin typeface="Comic Sans MS" pitchFamily="66" charset="0"/>
                  </a:endParaRPr>
                </a:p>
              </p:txBody>
            </p:sp>
            <p:grpSp>
              <p:nvGrpSpPr>
                <p:cNvPr id="224" name="Group 209"/>
                <p:cNvGrpSpPr>
                  <a:grpSpLocks noChangeAspect="1"/>
                </p:cNvGrpSpPr>
                <p:nvPr/>
              </p:nvGrpSpPr>
              <p:grpSpPr bwMode="auto">
                <a:xfrm>
                  <a:off x="775" y="1462"/>
                  <a:ext cx="167" cy="92"/>
                  <a:chOff x="775" y="1462"/>
                  <a:chExt cx="167" cy="92"/>
                </a:xfrm>
              </p:grpSpPr>
              <p:sp>
                <p:nvSpPr>
                  <p:cNvPr id="229" name="Freeform 210"/>
                  <p:cNvSpPr>
                    <a:spLocks noChangeAspect="1"/>
                  </p:cNvSpPr>
                  <p:nvPr/>
                </p:nvSpPr>
                <p:spPr bwMode="auto">
                  <a:xfrm>
                    <a:off x="775" y="1462"/>
                    <a:ext cx="167" cy="92"/>
                  </a:xfrm>
                  <a:custGeom>
                    <a:avLst/>
                    <a:gdLst>
                      <a:gd name="T0" fmla="*/ 167 w 167"/>
                      <a:gd name="T1" fmla="*/ 92 h 92"/>
                      <a:gd name="T2" fmla="*/ 167 w 167"/>
                      <a:gd name="T3" fmla="*/ 69 h 92"/>
                      <a:gd name="T4" fmla="*/ 0 w 167"/>
                      <a:gd name="T5" fmla="*/ 0 h 92"/>
                      <a:gd name="T6" fmla="*/ 0 w 167"/>
                      <a:gd name="T7" fmla="*/ 23 h 92"/>
                      <a:gd name="T8" fmla="*/ 167 w 167"/>
                      <a:gd name="T9" fmla="*/ 92 h 92"/>
                      <a:gd name="T10" fmla="*/ 0 60000 65536"/>
                      <a:gd name="T11" fmla="*/ 0 60000 65536"/>
                      <a:gd name="T12" fmla="*/ 0 60000 65536"/>
                      <a:gd name="T13" fmla="*/ 0 60000 65536"/>
                      <a:gd name="T14" fmla="*/ 0 60000 65536"/>
                      <a:gd name="T15" fmla="*/ 0 w 167"/>
                      <a:gd name="T16" fmla="*/ 0 h 92"/>
                      <a:gd name="T17" fmla="*/ 167 w 167"/>
                      <a:gd name="T18" fmla="*/ 92 h 92"/>
                    </a:gdLst>
                    <a:ahLst/>
                    <a:cxnLst>
                      <a:cxn ang="T10">
                        <a:pos x="T0" y="T1"/>
                      </a:cxn>
                      <a:cxn ang="T11">
                        <a:pos x="T2" y="T3"/>
                      </a:cxn>
                      <a:cxn ang="T12">
                        <a:pos x="T4" y="T5"/>
                      </a:cxn>
                      <a:cxn ang="T13">
                        <a:pos x="T6" y="T7"/>
                      </a:cxn>
                      <a:cxn ang="T14">
                        <a:pos x="T8" y="T9"/>
                      </a:cxn>
                    </a:cxnLst>
                    <a:rect l="T15" t="T16" r="T17" b="T18"/>
                    <a:pathLst>
                      <a:path w="167" h="92">
                        <a:moveTo>
                          <a:pt x="167" y="92"/>
                        </a:moveTo>
                        <a:lnTo>
                          <a:pt x="167" y="69"/>
                        </a:lnTo>
                        <a:lnTo>
                          <a:pt x="0" y="0"/>
                        </a:lnTo>
                        <a:lnTo>
                          <a:pt x="0" y="23"/>
                        </a:lnTo>
                        <a:lnTo>
                          <a:pt x="167" y="92"/>
                        </a:lnTo>
                        <a:close/>
                      </a:path>
                    </a:pathLst>
                  </a:custGeom>
                  <a:solidFill>
                    <a:srgbClr val="000000"/>
                  </a:solidFill>
                  <a:ln w="9525">
                    <a:noFill/>
                    <a:round/>
                    <a:headEnd/>
                    <a:tailEnd/>
                  </a:ln>
                </p:spPr>
                <p:txBody>
                  <a:bodyPr/>
                  <a:lstStyle/>
                  <a:p>
                    <a:endParaRPr lang="it-IT">
                      <a:solidFill>
                        <a:prstClr val="black"/>
                      </a:solidFill>
                    </a:endParaRPr>
                  </a:p>
                </p:txBody>
              </p:sp>
              <p:sp>
                <p:nvSpPr>
                  <p:cNvPr id="230" name="Line 211"/>
                  <p:cNvSpPr>
                    <a:spLocks noChangeAspect="1" noChangeShapeType="1"/>
                  </p:cNvSpPr>
                  <p:nvPr/>
                </p:nvSpPr>
                <p:spPr bwMode="auto">
                  <a:xfrm flipV="1">
                    <a:off x="778" y="1465"/>
                    <a:ext cx="164" cy="89"/>
                  </a:xfrm>
                  <a:prstGeom prst="line">
                    <a:avLst/>
                  </a:prstGeom>
                  <a:noFill/>
                  <a:ln w="12700">
                    <a:solidFill>
                      <a:srgbClr val="000000"/>
                    </a:solidFill>
                    <a:round/>
                    <a:headEnd/>
                    <a:tailEnd/>
                  </a:ln>
                </p:spPr>
                <p:txBody>
                  <a:bodyPr/>
                  <a:lstStyle/>
                  <a:p>
                    <a:endParaRPr lang="it-IT">
                      <a:solidFill>
                        <a:prstClr val="black"/>
                      </a:solidFill>
                    </a:endParaRPr>
                  </a:p>
                </p:txBody>
              </p:sp>
            </p:grpSp>
            <p:sp>
              <p:nvSpPr>
                <p:cNvPr id="225" name="Line 212"/>
                <p:cNvSpPr>
                  <a:spLocks noChangeAspect="1" noChangeShapeType="1"/>
                </p:cNvSpPr>
                <p:nvPr/>
              </p:nvSpPr>
              <p:spPr bwMode="auto">
                <a:xfrm>
                  <a:off x="942" y="1515"/>
                  <a:ext cx="1" cy="87"/>
                </a:xfrm>
                <a:prstGeom prst="line">
                  <a:avLst/>
                </a:prstGeom>
                <a:noFill/>
                <a:ln w="12700">
                  <a:solidFill>
                    <a:srgbClr val="000000"/>
                  </a:solidFill>
                  <a:round/>
                  <a:headEnd/>
                  <a:tailEnd/>
                </a:ln>
              </p:spPr>
              <p:txBody>
                <a:bodyPr/>
                <a:lstStyle/>
                <a:p>
                  <a:endParaRPr lang="it-IT">
                    <a:solidFill>
                      <a:prstClr val="black"/>
                    </a:solidFill>
                  </a:endParaRPr>
                </a:p>
              </p:txBody>
            </p:sp>
            <p:sp>
              <p:nvSpPr>
                <p:cNvPr id="226" name="Line 213"/>
                <p:cNvSpPr>
                  <a:spLocks noChangeAspect="1" noChangeShapeType="1"/>
                </p:cNvSpPr>
                <p:nvPr/>
              </p:nvSpPr>
              <p:spPr bwMode="auto">
                <a:xfrm>
                  <a:off x="776" y="1520"/>
                  <a:ext cx="1" cy="83"/>
                </a:xfrm>
                <a:prstGeom prst="line">
                  <a:avLst/>
                </a:prstGeom>
                <a:noFill/>
                <a:ln w="12700">
                  <a:solidFill>
                    <a:srgbClr val="000000"/>
                  </a:solidFill>
                  <a:round/>
                  <a:headEnd/>
                  <a:tailEnd/>
                </a:ln>
              </p:spPr>
              <p:txBody>
                <a:bodyPr/>
                <a:lstStyle/>
                <a:p>
                  <a:endParaRPr lang="it-IT">
                    <a:solidFill>
                      <a:prstClr val="black"/>
                    </a:solidFill>
                  </a:endParaRPr>
                </a:p>
              </p:txBody>
            </p:sp>
            <p:sp>
              <p:nvSpPr>
                <p:cNvPr id="227" name="Line 214"/>
                <p:cNvSpPr>
                  <a:spLocks noChangeAspect="1" noChangeShapeType="1"/>
                </p:cNvSpPr>
                <p:nvPr/>
              </p:nvSpPr>
              <p:spPr bwMode="auto">
                <a:xfrm>
                  <a:off x="942" y="1446"/>
                  <a:ext cx="1" cy="38"/>
                </a:xfrm>
                <a:prstGeom prst="line">
                  <a:avLst/>
                </a:prstGeom>
                <a:noFill/>
                <a:ln w="12700">
                  <a:solidFill>
                    <a:srgbClr val="000000"/>
                  </a:solidFill>
                  <a:round/>
                  <a:headEnd/>
                  <a:tailEnd/>
                </a:ln>
              </p:spPr>
              <p:txBody>
                <a:bodyPr/>
                <a:lstStyle/>
                <a:p>
                  <a:endParaRPr lang="it-IT">
                    <a:solidFill>
                      <a:prstClr val="black"/>
                    </a:solidFill>
                  </a:endParaRPr>
                </a:p>
              </p:txBody>
            </p:sp>
            <p:sp>
              <p:nvSpPr>
                <p:cNvPr id="228" name="Line 215"/>
                <p:cNvSpPr>
                  <a:spLocks noChangeAspect="1" noChangeShapeType="1"/>
                </p:cNvSpPr>
                <p:nvPr/>
              </p:nvSpPr>
              <p:spPr bwMode="auto">
                <a:xfrm>
                  <a:off x="776" y="1446"/>
                  <a:ext cx="1" cy="45"/>
                </a:xfrm>
                <a:prstGeom prst="line">
                  <a:avLst/>
                </a:prstGeom>
                <a:noFill/>
                <a:ln w="12700">
                  <a:solidFill>
                    <a:srgbClr val="000000"/>
                  </a:solidFill>
                  <a:round/>
                  <a:headEnd/>
                  <a:tailEnd/>
                </a:ln>
              </p:spPr>
              <p:txBody>
                <a:bodyPr/>
                <a:lstStyle/>
                <a:p>
                  <a:endParaRPr lang="it-IT">
                    <a:solidFill>
                      <a:prstClr val="black"/>
                    </a:solidFill>
                  </a:endParaRPr>
                </a:p>
              </p:txBody>
            </p:sp>
          </p:grpSp>
          <p:grpSp>
            <p:nvGrpSpPr>
              <p:cNvPr id="166" name="Group 216"/>
              <p:cNvGrpSpPr>
                <a:grpSpLocks noChangeAspect="1"/>
              </p:cNvGrpSpPr>
              <p:nvPr/>
            </p:nvGrpSpPr>
            <p:grpSpPr bwMode="auto">
              <a:xfrm>
                <a:off x="1020" y="883"/>
                <a:ext cx="180" cy="282"/>
                <a:chOff x="1020" y="883"/>
                <a:chExt cx="180" cy="282"/>
              </a:xfrm>
            </p:grpSpPr>
            <p:sp>
              <p:nvSpPr>
                <p:cNvPr id="216" name="Freeform 217"/>
                <p:cNvSpPr>
                  <a:spLocks noChangeAspect="1"/>
                </p:cNvSpPr>
                <p:nvPr/>
              </p:nvSpPr>
              <p:spPr bwMode="auto">
                <a:xfrm>
                  <a:off x="1104" y="890"/>
                  <a:ext cx="89" cy="190"/>
                </a:xfrm>
                <a:custGeom>
                  <a:avLst/>
                  <a:gdLst>
                    <a:gd name="T0" fmla="*/ 0 w 89"/>
                    <a:gd name="T1" fmla="*/ 17 h 190"/>
                    <a:gd name="T2" fmla="*/ 73 w 89"/>
                    <a:gd name="T3" fmla="*/ 190 h 190"/>
                    <a:gd name="T4" fmla="*/ 89 w 89"/>
                    <a:gd name="T5" fmla="*/ 172 h 190"/>
                    <a:gd name="T6" fmla="*/ 16 w 89"/>
                    <a:gd name="T7" fmla="*/ 0 h 190"/>
                    <a:gd name="T8" fmla="*/ 0 w 89"/>
                    <a:gd name="T9" fmla="*/ 17 h 190"/>
                    <a:gd name="T10" fmla="*/ 0 60000 65536"/>
                    <a:gd name="T11" fmla="*/ 0 60000 65536"/>
                    <a:gd name="T12" fmla="*/ 0 60000 65536"/>
                    <a:gd name="T13" fmla="*/ 0 60000 65536"/>
                    <a:gd name="T14" fmla="*/ 0 60000 65536"/>
                    <a:gd name="T15" fmla="*/ 0 w 89"/>
                    <a:gd name="T16" fmla="*/ 0 h 190"/>
                    <a:gd name="T17" fmla="*/ 89 w 89"/>
                    <a:gd name="T18" fmla="*/ 190 h 190"/>
                  </a:gdLst>
                  <a:ahLst/>
                  <a:cxnLst>
                    <a:cxn ang="T10">
                      <a:pos x="T0" y="T1"/>
                    </a:cxn>
                    <a:cxn ang="T11">
                      <a:pos x="T2" y="T3"/>
                    </a:cxn>
                    <a:cxn ang="T12">
                      <a:pos x="T4" y="T5"/>
                    </a:cxn>
                    <a:cxn ang="T13">
                      <a:pos x="T6" y="T7"/>
                    </a:cxn>
                    <a:cxn ang="T14">
                      <a:pos x="T8" y="T9"/>
                    </a:cxn>
                  </a:cxnLst>
                  <a:rect l="T15" t="T16" r="T17" b="T18"/>
                  <a:pathLst>
                    <a:path w="89" h="190">
                      <a:moveTo>
                        <a:pt x="0" y="17"/>
                      </a:moveTo>
                      <a:lnTo>
                        <a:pt x="73" y="190"/>
                      </a:lnTo>
                      <a:lnTo>
                        <a:pt x="89" y="172"/>
                      </a:lnTo>
                      <a:lnTo>
                        <a:pt x="16" y="0"/>
                      </a:lnTo>
                      <a:lnTo>
                        <a:pt x="0" y="17"/>
                      </a:lnTo>
                      <a:close/>
                    </a:path>
                  </a:pathLst>
                </a:custGeom>
                <a:solidFill>
                  <a:srgbClr val="000000"/>
                </a:solidFill>
                <a:ln w="9525">
                  <a:noFill/>
                  <a:round/>
                  <a:headEnd/>
                  <a:tailEnd/>
                </a:ln>
              </p:spPr>
              <p:txBody>
                <a:bodyPr/>
                <a:lstStyle/>
                <a:p>
                  <a:endParaRPr lang="it-IT">
                    <a:solidFill>
                      <a:prstClr val="black"/>
                    </a:solidFill>
                  </a:endParaRPr>
                </a:p>
              </p:txBody>
            </p:sp>
            <p:sp>
              <p:nvSpPr>
                <p:cNvPr id="217" name="Line 218"/>
                <p:cNvSpPr>
                  <a:spLocks noChangeAspect="1" noChangeShapeType="1"/>
                </p:cNvSpPr>
                <p:nvPr/>
              </p:nvSpPr>
              <p:spPr bwMode="auto">
                <a:xfrm flipH="1">
                  <a:off x="1154" y="1053"/>
                  <a:ext cx="46" cy="48"/>
                </a:xfrm>
                <a:prstGeom prst="line">
                  <a:avLst/>
                </a:prstGeom>
                <a:noFill/>
                <a:ln w="12700">
                  <a:solidFill>
                    <a:srgbClr val="000000"/>
                  </a:solidFill>
                  <a:round/>
                  <a:headEnd/>
                  <a:tailEnd/>
                </a:ln>
              </p:spPr>
              <p:txBody>
                <a:bodyPr/>
                <a:lstStyle/>
                <a:p>
                  <a:endParaRPr lang="it-IT">
                    <a:solidFill>
                      <a:prstClr val="black"/>
                    </a:solidFill>
                  </a:endParaRPr>
                </a:p>
              </p:txBody>
            </p:sp>
            <p:sp>
              <p:nvSpPr>
                <p:cNvPr id="218" name="Line 219"/>
                <p:cNvSpPr>
                  <a:spLocks noChangeAspect="1" noChangeShapeType="1"/>
                </p:cNvSpPr>
                <p:nvPr/>
              </p:nvSpPr>
              <p:spPr bwMode="auto">
                <a:xfrm flipH="1">
                  <a:off x="1087" y="883"/>
                  <a:ext cx="38" cy="39"/>
                </a:xfrm>
                <a:prstGeom prst="line">
                  <a:avLst/>
                </a:prstGeom>
                <a:noFill/>
                <a:ln w="12700">
                  <a:solidFill>
                    <a:srgbClr val="000000"/>
                  </a:solidFill>
                  <a:round/>
                  <a:headEnd/>
                  <a:tailEnd/>
                </a:ln>
              </p:spPr>
              <p:txBody>
                <a:bodyPr/>
                <a:lstStyle/>
                <a:p>
                  <a:endParaRPr lang="it-IT">
                    <a:solidFill>
                      <a:prstClr val="black"/>
                    </a:solidFill>
                  </a:endParaRPr>
                </a:p>
              </p:txBody>
            </p:sp>
            <p:sp>
              <p:nvSpPr>
                <p:cNvPr id="219" name="Freeform 220"/>
                <p:cNvSpPr>
                  <a:spLocks noChangeAspect="1"/>
                </p:cNvSpPr>
                <p:nvPr/>
              </p:nvSpPr>
              <p:spPr bwMode="auto">
                <a:xfrm>
                  <a:off x="1031" y="965"/>
                  <a:ext cx="145" cy="129"/>
                </a:xfrm>
                <a:custGeom>
                  <a:avLst/>
                  <a:gdLst>
                    <a:gd name="T0" fmla="*/ 15 w 145"/>
                    <a:gd name="T1" fmla="*/ 0 h 129"/>
                    <a:gd name="T2" fmla="*/ 145 w 145"/>
                    <a:gd name="T3" fmla="*/ 114 h 129"/>
                    <a:gd name="T4" fmla="*/ 131 w 145"/>
                    <a:gd name="T5" fmla="*/ 129 h 129"/>
                    <a:gd name="T6" fmla="*/ 0 w 145"/>
                    <a:gd name="T7" fmla="*/ 15 h 129"/>
                    <a:gd name="T8" fmla="*/ 15 w 145"/>
                    <a:gd name="T9" fmla="*/ 0 h 129"/>
                    <a:gd name="T10" fmla="*/ 0 60000 65536"/>
                    <a:gd name="T11" fmla="*/ 0 60000 65536"/>
                    <a:gd name="T12" fmla="*/ 0 60000 65536"/>
                    <a:gd name="T13" fmla="*/ 0 60000 65536"/>
                    <a:gd name="T14" fmla="*/ 0 60000 65536"/>
                    <a:gd name="T15" fmla="*/ 0 w 145"/>
                    <a:gd name="T16" fmla="*/ 0 h 129"/>
                    <a:gd name="T17" fmla="*/ 145 w 145"/>
                    <a:gd name="T18" fmla="*/ 129 h 129"/>
                  </a:gdLst>
                  <a:ahLst/>
                  <a:cxnLst>
                    <a:cxn ang="T10">
                      <a:pos x="T0" y="T1"/>
                    </a:cxn>
                    <a:cxn ang="T11">
                      <a:pos x="T2" y="T3"/>
                    </a:cxn>
                    <a:cxn ang="T12">
                      <a:pos x="T4" y="T5"/>
                    </a:cxn>
                    <a:cxn ang="T13">
                      <a:pos x="T6" y="T7"/>
                    </a:cxn>
                    <a:cxn ang="T14">
                      <a:pos x="T8" y="T9"/>
                    </a:cxn>
                  </a:cxnLst>
                  <a:rect l="T15" t="T16" r="T17" b="T18"/>
                  <a:pathLst>
                    <a:path w="145" h="129">
                      <a:moveTo>
                        <a:pt x="15" y="0"/>
                      </a:moveTo>
                      <a:lnTo>
                        <a:pt x="145" y="114"/>
                      </a:lnTo>
                      <a:lnTo>
                        <a:pt x="131" y="129"/>
                      </a:lnTo>
                      <a:lnTo>
                        <a:pt x="0" y="15"/>
                      </a:lnTo>
                      <a:lnTo>
                        <a:pt x="15" y="0"/>
                      </a:lnTo>
                      <a:close/>
                    </a:path>
                  </a:pathLst>
                </a:custGeom>
                <a:solidFill>
                  <a:srgbClr val="000000"/>
                </a:solidFill>
                <a:ln w="9525">
                  <a:noFill/>
                  <a:round/>
                  <a:headEnd/>
                  <a:tailEnd/>
                </a:ln>
              </p:spPr>
              <p:txBody>
                <a:bodyPr/>
                <a:lstStyle/>
                <a:p>
                  <a:endParaRPr lang="it-IT">
                    <a:solidFill>
                      <a:prstClr val="black"/>
                    </a:solidFill>
                  </a:endParaRPr>
                </a:p>
              </p:txBody>
            </p:sp>
            <p:sp>
              <p:nvSpPr>
                <p:cNvPr id="220" name="Line 221"/>
                <p:cNvSpPr>
                  <a:spLocks noChangeAspect="1" noChangeShapeType="1"/>
                </p:cNvSpPr>
                <p:nvPr/>
              </p:nvSpPr>
              <p:spPr bwMode="auto">
                <a:xfrm>
                  <a:off x="1097" y="912"/>
                  <a:ext cx="9" cy="238"/>
                </a:xfrm>
                <a:prstGeom prst="line">
                  <a:avLst/>
                </a:prstGeom>
                <a:noFill/>
                <a:ln w="12700">
                  <a:solidFill>
                    <a:srgbClr val="000000"/>
                  </a:solidFill>
                  <a:round/>
                  <a:headEnd/>
                  <a:tailEnd/>
                </a:ln>
              </p:spPr>
              <p:txBody>
                <a:bodyPr/>
                <a:lstStyle/>
                <a:p>
                  <a:endParaRPr lang="it-IT">
                    <a:solidFill>
                      <a:prstClr val="black"/>
                    </a:solidFill>
                  </a:endParaRPr>
                </a:p>
              </p:txBody>
            </p:sp>
            <p:sp>
              <p:nvSpPr>
                <p:cNvPr id="221" name="Line 222"/>
                <p:cNvSpPr>
                  <a:spLocks noChangeAspect="1" noChangeShapeType="1"/>
                </p:cNvSpPr>
                <p:nvPr/>
              </p:nvSpPr>
              <p:spPr bwMode="auto">
                <a:xfrm flipH="1">
                  <a:off x="1020" y="954"/>
                  <a:ext cx="34" cy="34"/>
                </a:xfrm>
                <a:prstGeom prst="line">
                  <a:avLst/>
                </a:prstGeom>
                <a:noFill/>
                <a:ln w="12700">
                  <a:solidFill>
                    <a:srgbClr val="000000"/>
                  </a:solidFill>
                  <a:round/>
                  <a:headEnd/>
                  <a:tailEnd/>
                </a:ln>
              </p:spPr>
              <p:txBody>
                <a:bodyPr/>
                <a:lstStyle/>
                <a:p>
                  <a:endParaRPr lang="it-IT">
                    <a:solidFill>
                      <a:prstClr val="black"/>
                    </a:solidFill>
                  </a:endParaRPr>
                </a:p>
              </p:txBody>
            </p:sp>
            <p:sp>
              <p:nvSpPr>
                <p:cNvPr id="222" name="Line 223"/>
                <p:cNvSpPr>
                  <a:spLocks noChangeAspect="1" noChangeShapeType="1"/>
                </p:cNvSpPr>
                <p:nvPr/>
              </p:nvSpPr>
              <p:spPr bwMode="auto">
                <a:xfrm flipH="1">
                  <a:off x="1091" y="1131"/>
                  <a:ext cx="34" cy="34"/>
                </a:xfrm>
                <a:prstGeom prst="line">
                  <a:avLst/>
                </a:prstGeom>
                <a:noFill/>
                <a:ln w="12700">
                  <a:solidFill>
                    <a:srgbClr val="000000"/>
                  </a:solidFill>
                  <a:round/>
                  <a:headEnd/>
                  <a:tailEnd/>
                </a:ln>
              </p:spPr>
              <p:txBody>
                <a:bodyPr/>
                <a:lstStyle/>
                <a:p>
                  <a:endParaRPr lang="it-IT">
                    <a:solidFill>
                      <a:prstClr val="black"/>
                    </a:solidFill>
                  </a:endParaRPr>
                </a:p>
              </p:txBody>
            </p:sp>
          </p:grpSp>
          <p:grpSp>
            <p:nvGrpSpPr>
              <p:cNvPr id="167" name="Group 224"/>
              <p:cNvGrpSpPr>
                <a:grpSpLocks noChangeAspect="1"/>
              </p:cNvGrpSpPr>
              <p:nvPr/>
            </p:nvGrpSpPr>
            <p:grpSpPr bwMode="auto">
              <a:xfrm>
                <a:off x="781" y="1139"/>
                <a:ext cx="262" cy="168"/>
                <a:chOff x="781" y="1139"/>
                <a:chExt cx="262" cy="168"/>
              </a:xfrm>
            </p:grpSpPr>
            <p:sp>
              <p:nvSpPr>
                <p:cNvPr id="209" name="Freeform 225"/>
                <p:cNvSpPr>
                  <a:spLocks noChangeAspect="1"/>
                </p:cNvSpPr>
                <p:nvPr/>
              </p:nvSpPr>
              <p:spPr bwMode="auto">
                <a:xfrm>
                  <a:off x="791" y="1204"/>
                  <a:ext cx="246" cy="41"/>
                </a:xfrm>
                <a:custGeom>
                  <a:avLst/>
                  <a:gdLst>
                    <a:gd name="T0" fmla="*/ 0 w 246"/>
                    <a:gd name="T1" fmla="*/ 17 h 41"/>
                    <a:gd name="T2" fmla="*/ 228 w 246"/>
                    <a:gd name="T3" fmla="*/ 41 h 41"/>
                    <a:gd name="T4" fmla="*/ 246 w 246"/>
                    <a:gd name="T5" fmla="*/ 24 h 41"/>
                    <a:gd name="T6" fmla="*/ 17 w 246"/>
                    <a:gd name="T7" fmla="*/ 0 h 41"/>
                    <a:gd name="T8" fmla="*/ 0 w 246"/>
                    <a:gd name="T9" fmla="*/ 17 h 41"/>
                    <a:gd name="T10" fmla="*/ 0 60000 65536"/>
                    <a:gd name="T11" fmla="*/ 0 60000 65536"/>
                    <a:gd name="T12" fmla="*/ 0 60000 65536"/>
                    <a:gd name="T13" fmla="*/ 0 60000 65536"/>
                    <a:gd name="T14" fmla="*/ 0 60000 65536"/>
                    <a:gd name="T15" fmla="*/ 0 w 246"/>
                    <a:gd name="T16" fmla="*/ 0 h 41"/>
                    <a:gd name="T17" fmla="*/ 246 w 246"/>
                    <a:gd name="T18" fmla="*/ 41 h 41"/>
                  </a:gdLst>
                  <a:ahLst/>
                  <a:cxnLst>
                    <a:cxn ang="T10">
                      <a:pos x="T0" y="T1"/>
                    </a:cxn>
                    <a:cxn ang="T11">
                      <a:pos x="T2" y="T3"/>
                    </a:cxn>
                    <a:cxn ang="T12">
                      <a:pos x="T4" y="T5"/>
                    </a:cxn>
                    <a:cxn ang="T13">
                      <a:pos x="T6" y="T7"/>
                    </a:cxn>
                    <a:cxn ang="T14">
                      <a:pos x="T8" y="T9"/>
                    </a:cxn>
                  </a:cxnLst>
                  <a:rect l="T15" t="T16" r="T17" b="T18"/>
                  <a:pathLst>
                    <a:path w="246" h="41">
                      <a:moveTo>
                        <a:pt x="0" y="17"/>
                      </a:moveTo>
                      <a:lnTo>
                        <a:pt x="228" y="41"/>
                      </a:lnTo>
                      <a:lnTo>
                        <a:pt x="246" y="24"/>
                      </a:lnTo>
                      <a:lnTo>
                        <a:pt x="17" y="0"/>
                      </a:lnTo>
                      <a:lnTo>
                        <a:pt x="0" y="17"/>
                      </a:lnTo>
                      <a:close/>
                    </a:path>
                  </a:pathLst>
                </a:custGeom>
                <a:solidFill>
                  <a:srgbClr val="000000"/>
                </a:solidFill>
                <a:ln w="9525">
                  <a:noFill/>
                  <a:round/>
                  <a:headEnd/>
                  <a:tailEnd/>
                </a:ln>
              </p:spPr>
              <p:txBody>
                <a:bodyPr/>
                <a:lstStyle/>
                <a:p>
                  <a:endParaRPr lang="it-IT">
                    <a:solidFill>
                      <a:prstClr val="black"/>
                    </a:solidFill>
                  </a:endParaRPr>
                </a:p>
              </p:txBody>
            </p:sp>
            <p:sp>
              <p:nvSpPr>
                <p:cNvPr id="210" name="Line 226"/>
                <p:cNvSpPr>
                  <a:spLocks noChangeAspect="1" noChangeShapeType="1"/>
                </p:cNvSpPr>
                <p:nvPr/>
              </p:nvSpPr>
              <p:spPr bwMode="auto">
                <a:xfrm>
                  <a:off x="856" y="1158"/>
                  <a:ext cx="118" cy="132"/>
                </a:xfrm>
                <a:prstGeom prst="line">
                  <a:avLst/>
                </a:prstGeom>
                <a:noFill/>
                <a:ln w="12700">
                  <a:solidFill>
                    <a:srgbClr val="000000"/>
                  </a:solidFill>
                  <a:round/>
                  <a:headEnd/>
                  <a:tailEnd/>
                </a:ln>
              </p:spPr>
              <p:txBody>
                <a:bodyPr/>
                <a:lstStyle/>
                <a:p>
                  <a:endParaRPr lang="it-IT">
                    <a:solidFill>
                      <a:prstClr val="black"/>
                    </a:solidFill>
                  </a:endParaRPr>
                </a:p>
              </p:txBody>
            </p:sp>
            <p:grpSp>
              <p:nvGrpSpPr>
                <p:cNvPr id="211" name="Group 227"/>
                <p:cNvGrpSpPr>
                  <a:grpSpLocks noChangeAspect="1"/>
                </p:cNvGrpSpPr>
                <p:nvPr/>
              </p:nvGrpSpPr>
              <p:grpSpPr bwMode="auto">
                <a:xfrm>
                  <a:off x="781" y="1139"/>
                  <a:ext cx="262" cy="168"/>
                  <a:chOff x="781" y="1139"/>
                  <a:chExt cx="262" cy="168"/>
                </a:xfrm>
              </p:grpSpPr>
              <p:sp>
                <p:nvSpPr>
                  <p:cNvPr id="212" name="Line 228"/>
                  <p:cNvSpPr>
                    <a:spLocks noChangeAspect="1" noChangeShapeType="1"/>
                  </p:cNvSpPr>
                  <p:nvPr/>
                </p:nvSpPr>
                <p:spPr bwMode="auto">
                  <a:xfrm flipH="1">
                    <a:off x="956" y="1272"/>
                    <a:ext cx="34" cy="35"/>
                  </a:xfrm>
                  <a:prstGeom prst="line">
                    <a:avLst/>
                  </a:prstGeom>
                  <a:noFill/>
                  <a:ln w="12700">
                    <a:solidFill>
                      <a:srgbClr val="000000"/>
                    </a:solidFill>
                    <a:round/>
                    <a:headEnd/>
                    <a:tailEnd/>
                  </a:ln>
                </p:spPr>
                <p:txBody>
                  <a:bodyPr/>
                  <a:lstStyle/>
                  <a:p>
                    <a:endParaRPr lang="it-IT">
                      <a:solidFill>
                        <a:prstClr val="black"/>
                      </a:solidFill>
                    </a:endParaRPr>
                  </a:p>
                </p:txBody>
              </p:sp>
              <p:sp>
                <p:nvSpPr>
                  <p:cNvPr id="213" name="Line 229"/>
                  <p:cNvSpPr>
                    <a:spLocks noChangeAspect="1" noChangeShapeType="1"/>
                  </p:cNvSpPr>
                  <p:nvPr/>
                </p:nvSpPr>
                <p:spPr bwMode="auto">
                  <a:xfrm flipH="1">
                    <a:off x="1010" y="1218"/>
                    <a:ext cx="33" cy="34"/>
                  </a:xfrm>
                  <a:prstGeom prst="line">
                    <a:avLst/>
                  </a:prstGeom>
                  <a:noFill/>
                  <a:ln w="12700">
                    <a:solidFill>
                      <a:srgbClr val="000000"/>
                    </a:solidFill>
                    <a:round/>
                    <a:headEnd/>
                    <a:tailEnd/>
                  </a:ln>
                </p:spPr>
                <p:txBody>
                  <a:bodyPr/>
                  <a:lstStyle/>
                  <a:p>
                    <a:endParaRPr lang="it-IT">
                      <a:solidFill>
                        <a:prstClr val="black"/>
                      </a:solidFill>
                    </a:endParaRPr>
                  </a:p>
                </p:txBody>
              </p:sp>
              <p:sp>
                <p:nvSpPr>
                  <p:cNvPr id="214" name="Line 230"/>
                  <p:cNvSpPr>
                    <a:spLocks noChangeAspect="1" noChangeShapeType="1"/>
                  </p:cNvSpPr>
                  <p:nvPr/>
                </p:nvSpPr>
                <p:spPr bwMode="auto">
                  <a:xfrm flipH="1">
                    <a:off x="837" y="1139"/>
                    <a:ext cx="34" cy="34"/>
                  </a:xfrm>
                  <a:prstGeom prst="line">
                    <a:avLst/>
                  </a:prstGeom>
                  <a:noFill/>
                  <a:ln w="12700">
                    <a:solidFill>
                      <a:srgbClr val="000000"/>
                    </a:solidFill>
                    <a:round/>
                    <a:headEnd/>
                    <a:tailEnd/>
                  </a:ln>
                </p:spPr>
                <p:txBody>
                  <a:bodyPr/>
                  <a:lstStyle/>
                  <a:p>
                    <a:endParaRPr lang="it-IT">
                      <a:solidFill>
                        <a:prstClr val="black"/>
                      </a:solidFill>
                    </a:endParaRPr>
                  </a:p>
                </p:txBody>
              </p:sp>
              <p:sp>
                <p:nvSpPr>
                  <p:cNvPr id="215" name="Line 231"/>
                  <p:cNvSpPr>
                    <a:spLocks noChangeAspect="1" noChangeShapeType="1"/>
                  </p:cNvSpPr>
                  <p:nvPr/>
                </p:nvSpPr>
                <p:spPr bwMode="auto">
                  <a:xfrm flipH="1">
                    <a:off x="781" y="1195"/>
                    <a:ext cx="33" cy="34"/>
                  </a:xfrm>
                  <a:prstGeom prst="line">
                    <a:avLst/>
                  </a:prstGeom>
                  <a:noFill/>
                  <a:ln w="12700">
                    <a:solidFill>
                      <a:srgbClr val="000000"/>
                    </a:solidFill>
                    <a:round/>
                    <a:headEnd/>
                    <a:tailEnd/>
                  </a:ln>
                </p:spPr>
                <p:txBody>
                  <a:bodyPr/>
                  <a:lstStyle/>
                  <a:p>
                    <a:endParaRPr lang="it-IT">
                      <a:solidFill>
                        <a:prstClr val="black"/>
                      </a:solidFill>
                    </a:endParaRPr>
                  </a:p>
                </p:txBody>
              </p:sp>
            </p:grpSp>
          </p:grpSp>
          <p:grpSp>
            <p:nvGrpSpPr>
              <p:cNvPr id="168" name="Group 232"/>
              <p:cNvGrpSpPr>
                <a:grpSpLocks noChangeAspect="1"/>
              </p:cNvGrpSpPr>
              <p:nvPr/>
            </p:nvGrpSpPr>
            <p:grpSpPr bwMode="auto">
              <a:xfrm>
                <a:off x="1812" y="1174"/>
                <a:ext cx="245" cy="131"/>
                <a:chOff x="1812" y="1174"/>
                <a:chExt cx="245" cy="131"/>
              </a:xfrm>
            </p:grpSpPr>
            <p:sp>
              <p:nvSpPr>
                <p:cNvPr id="205" name="Freeform 233"/>
                <p:cNvSpPr>
                  <a:spLocks noChangeAspect="1"/>
                </p:cNvSpPr>
                <p:nvPr/>
              </p:nvSpPr>
              <p:spPr bwMode="auto">
                <a:xfrm>
                  <a:off x="1851" y="1215"/>
                  <a:ext cx="197" cy="79"/>
                </a:xfrm>
                <a:custGeom>
                  <a:avLst/>
                  <a:gdLst>
                    <a:gd name="T0" fmla="*/ 181 w 197"/>
                    <a:gd name="T1" fmla="*/ 0 h 79"/>
                    <a:gd name="T2" fmla="*/ 0 w 197"/>
                    <a:gd name="T3" fmla="*/ 62 h 79"/>
                    <a:gd name="T4" fmla="*/ 17 w 197"/>
                    <a:gd name="T5" fmla="*/ 79 h 79"/>
                    <a:gd name="T6" fmla="*/ 197 w 197"/>
                    <a:gd name="T7" fmla="*/ 16 h 79"/>
                    <a:gd name="T8" fmla="*/ 181 w 197"/>
                    <a:gd name="T9" fmla="*/ 0 h 79"/>
                    <a:gd name="T10" fmla="*/ 0 60000 65536"/>
                    <a:gd name="T11" fmla="*/ 0 60000 65536"/>
                    <a:gd name="T12" fmla="*/ 0 60000 65536"/>
                    <a:gd name="T13" fmla="*/ 0 60000 65536"/>
                    <a:gd name="T14" fmla="*/ 0 60000 65536"/>
                    <a:gd name="T15" fmla="*/ 0 w 197"/>
                    <a:gd name="T16" fmla="*/ 0 h 79"/>
                    <a:gd name="T17" fmla="*/ 197 w 197"/>
                    <a:gd name="T18" fmla="*/ 79 h 79"/>
                  </a:gdLst>
                  <a:ahLst/>
                  <a:cxnLst>
                    <a:cxn ang="T10">
                      <a:pos x="T0" y="T1"/>
                    </a:cxn>
                    <a:cxn ang="T11">
                      <a:pos x="T2" y="T3"/>
                    </a:cxn>
                    <a:cxn ang="T12">
                      <a:pos x="T4" y="T5"/>
                    </a:cxn>
                    <a:cxn ang="T13">
                      <a:pos x="T6" y="T7"/>
                    </a:cxn>
                    <a:cxn ang="T14">
                      <a:pos x="T8" y="T9"/>
                    </a:cxn>
                  </a:cxnLst>
                  <a:rect l="T15" t="T16" r="T17" b="T18"/>
                  <a:pathLst>
                    <a:path w="197" h="79">
                      <a:moveTo>
                        <a:pt x="181" y="0"/>
                      </a:moveTo>
                      <a:lnTo>
                        <a:pt x="0" y="62"/>
                      </a:lnTo>
                      <a:lnTo>
                        <a:pt x="17" y="79"/>
                      </a:lnTo>
                      <a:lnTo>
                        <a:pt x="197" y="16"/>
                      </a:lnTo>
                      <a:lnTo>
                        <a:pt x="181" y="0"/>
                      </a:lnTo>
                      <a:close/>
                    </a:path>
                  </a:pathLst>
                </a:custGeom>
                <a:solidFill>
                  <a:srgbClr val="000000"/>
                </a:solidFill>
                <a:ln w="9525">
                  <a:noFill/>
                  <a:round/>
                  <a:headEnd/>
                  <a:tailEnd/>
                </a:ln>
              </p:spPr>
              <p:txBody>
                <a:bodyPr/>
                <a:lstStyle/>
                <a:p>
                  <a:endParaRPr lang="it-IT">
                    <a:solidFill>
                      <a:prstClr val="black"/>
                    </a:solidFill>
                  </a:endParaRPr>
                </a:p>
              </p:txBody>
            </p:sp>
            <p:sp>
              <p:nvSpPr>
                <p:cNvPr id="206" name="Freeform 234"/>
                <p:cNvSpPr>
                  <a:spLocks noChangeAspect="1"/>
                </p:cNvSpPr>
                <p:nvPr/>
              </p:nvSpPr>
              <p:spPr bwMode="auto">
                <a:xfrm>
                  <a:off x="1823" y="1185"/>
                  <a:ext cx="196" cy="79"/>
                </a:xfrm>
                <a:custGeom>
                  <a:avLst/>
                  <a:gdLst>
                    <a:gd name="T0" fmla="*/ 180 w 196"/>
                    <a:gd name="T1" fmla="*/ 0 h 79"/>
                    <a:gd name="T2" fmla="*/ 0 w 196"/>
                    <a:gd name="T3" fmla="*/ 63 h 79"/>
                    <a:gd name="T4" fmla="*/ 17 w 196"/>
                    <a:gd name="T5" fmla="*/ 79 h 79"/>
                    <a:gd name="T6" fmla="*/ 196 w 196"/>
                    <a:gd name="T7" fmla="*/ 16 h 79"/>
                    <a:gd name="T8" fmla="*/ 180 w 196"/>
                    <a:gd name="T9" fmla="*/ 0 h 79"/>
                    <a:gd name="T10" fmla="*/ 0 60000 65536"/>
                    <a:gd name="T11" fmla="*/ 0 60000 65536"/>
                    <a:gd name="T12" fmla="*/ 0 60000 65536"/>
                    <a:gd name="T13" fmla="*/ 0 60000 65536"/>
                    <a:gd name="T14" fmla="*/ 0 60000 65536"/>
                    <a:gd name="T15" fmla="*/ 0 w 196"/>
                    <a:gd name="T16" fmla="*/ 0 h 79"/>
                    <a:gd name="T17" fmla="*/ 196 w 196"/>
                    <a:gd name="T18" fmla="*/ 79 h 79"/>
                  </a:gdLst>
                  <a:ahLst/>
                  <a:cxnLst>
                    <a:cxn ang="T10">
                      <a:pos x="T0" y="T1"/>
                    </a:cxn>
                    <a:cxn ang="T11">
                      <a:pos x="T2" y="T3"/>
                    </a:cxn>
                    <a:cxn ang="T12">
                      <a:pos x="T4" y="T5"/>
                    </a:cxn>
                    <a:cxn ang="T13">
                      <a:pos x="T6" y="T7"/>
                    </a:cxn>
                    <a:cxn ang="T14">
                      <a:pos x="T8" y="T9"/>
                    </a:cxn>
                  </a:cxnLst>
                  <a:rect l="T15" t="T16" r="T17" b="T18"/>
                  <a:pathLst>
                    <a:path w="196" h="79">
                      <a:moveTo>
                        <a:pt x="180" y="0"/>
                      </a:moveTo>
                      <a:lnTo>
                        <a:pt x="0" y="63"/>
                      </a:lnTo>
                      <a:lnTo>
                        <a:pt x="17" y="79"/>
                      </a:lnTo>
                      <a:lnTo>
                        <a:pt x="196" y="16"/>
                      </a:lnTo>
                      <a:lnTo>
                        <a:pt x="180" y="0"/>
                      </a:lnTo>
                      <a:close/>
                    </a:path>
                  </a:pathLst>
                </a:custGeom>
                <a:solidFill>
                  <a:srgbClr val="000000"/>
                </a:solidFill>
                <a:ln w="9525">
                  <a:noFill/>
                  <a:round/>
                  <a:headEnd/>
                  <a:tailEnd/>
                </a:ln>
              </p:spPr>
              <p:txBody>
                <a:bodyPr/>
                <a:lstStyle/>
                <a:p>
                  <a:endParaRPr lang="it-IT">
                    <a:solidFill>
                      <a:prstClr val="black"/>
                    </a:solidFill>
                  </a:endParaRPr>
                </a:p>
              </p:txBody>
            </p:sp>
            <p:sp>
              <p:nvSpPr>
                <p:cNvPr id="207" name="Line 235"/>
                <p:cNvSpPr>
                  <a:spLocks noChangeAspect="1" noChangeShapeType="1"/>
                </p:cNvSpPr>
                <p:nvPr/>
              </p:nvSpPr>
              <p:spPr bwMode="auto">
                <a:xfrm>
                  <a:off x="1991" y="1174"/>
                  <a:ext cx="66" cy="66"/>
                </a:xfrm>
                <a:prstGeom prst="line">
                  <a:avLst/>
                </a:prstGeom>
                <a:noFill/>
                <a:ln w="12700">
                  <a:solidFill>
                    <a:srgbClr val="000000"/>
                  </a:solidFill>
                  <a:round/>
                  <a:headEnd/>
                  <a:tailEnd/>
                </a:ln>
              </p:spPr>
              <p:txBody>
                <a:bodyPr/>
                <a:lstStyle/>
                <a:p>
                  <a:endParaRPr lang="it-IT">
                    <a:solidFill>
                      <a:prstClr val="black"/>
                    </a:solidFill>
                  </a:endParaRPr>
                </a:p>
              </p:txBody>
            </p:sp>
            <p:sp>
              <p:nvSpPr>
                <p:cNvPr id="208" name="Line 236"/>
                <p:cNvSpPr>
                  <a:spLocks noChangeAspect="1" noChangeShapeType="1"/>
                </p:cNvSpPr>
                <p:nvPr/>
              </p:nvSpPr>
              <p:spPr bwMode="auto">
                <a:xfrm>
                  <a:off x="1812" y="1239"/>
                  <a:ext cx="66" cy="66"/>
                </a:xfrm>
                <a:prstGeom prst="line">
                  <a:avLst/>
                </a:prstGeom>
                <a:noFill/>
                <a:ln w="12700">
                  <a:solidFill>
                    <a:srgbClr val="000000"/>
                  </a:solidFill>
                  <a:round/>
                  <a:headEnd/>
                  <a:tailEnd/>
                </a:ln>
              </p:spPr>
              <p:txBody>
                <a:bodyPr/>
                <a:lstStyle/>
                <a:p>
                  <a:endParaRPr lang="it-IT">
                    <a:solidFill>
                      <a:prstClr val="black"/>
                    </a:solidFill>
                  </a:endParaRPr>
                </a:p>
              </p:txBody>
            </p:sp>
          </p:grpSp>
          <p:grpSp>
            <p:nvGrpSpPr>
              <p:cNvPr id="169" name="Group 237"/>
              <p:cNvGrpSpPr>
                <a:grpSpLocks noChangeAspect="1"/>
              </p:cNvGrpSpPr>
              <p:nvPr/>
            </p:nvGrpSpPr>
            <p:grpSpPr bwMode="auto">
              <a:xfrm>
                <a:off x="1889" y="1461"/>
                <a:ext cx="170" cy="129"/>
                <a:chOff x="1889" y="1461"/>
                <a:chExt cx="170" cy="129"/>
              </a:xfrm>
            </p:grpSpPr>
            <p:sp>
              <p:nvSpPr>
                <p:cNvPr id="199" name="Line 238"/>
                <p:cNvSpPr>
                  <a:spLocks noChangeAspect="1" noChangeShapeType="1"/>
                </p:cNvSpPr>
                <p:nvPr/>
              </p:nvSpPr>
              <p:spPr bwMode="auto">
                <a:xfrm flipV="1">
                  <a:off x="2058" y="1461"/>
                  <a:ext cx="1" cy="129"/>
                </a:xfrm>
                <a:prstGeom prst="line">
                  <a:avLst/>
                </a:prstGeom>
                <a:noFill/>
                <a:ln w="12700">
                  <a:solidFill>
                    <a:srgbClr val="000000"/>
                  </a:solidFill>
                  <a:round/>
                  <a:headEnd/>
                  <a:tailEnd/>
                </a:ln>
              </p:spPr>
              <p:txBody>
                <a:bodyPr/>
                <a:lstStyle/>
                <a:p>
                  <a:endParaRPr lang="it-IT">
                    <a:solidFill>
                      <a:prstClr val="black"/>
                    </a:solidFill>
                  </a:endParaRPr>
                </a:p>
              </p:txBody>
            </p:sp>
            <p:grpSp>
              <p:nvGrpSpPr>
                <p:cNvPr id="200" name="Group 239"/>
                <p:cNvGrpSpPr>
                  <a:grpSpLocks noChangeAspect="1"/>
                </p:cNvGrpSpPr>
                <p:nvPr/>
              </p:nvGrpSpPr>
              <p:grpSpPr bwMode="auto">
                <a:xfrm>
                  <a:off x="1889" y="1475"/>
                  <a:ext cx="169" cy="100"/>
                  <a:chOff x="1889" y="1475"/>
                  <a:chExt cx="169" cy="100"/>
                </a:xfrm>
              </p:grpSpPr>
              <p:sp>
                <p:nvSpPr>
                  <p:cNvPr id="202" name="Rectangle 240"/>
                  <p:cNvSpPr>
                    <a:spLocks noChangeAspect="1" noChangeArrowheads="1"/>
                  </p:cNvSpPr>
                  <p:nvPr/>
                </p:nvSpPr>
                <p:spPr bwMode="auto">
                  <a:xfrm>
                    <a:off x="1889" y="1475"/>
                    <a:ext cx="169" cy="23"/>
                  </a:xfrm>
                  <a:prstGeom prst="rect">
                    <a:avLst/>
                  </a:prstGeom>
                  <a:solidFill>
                    <a:srgbClr val="000000"/>
                  </a:solidFill>
                  <a:ln w="9525">
                    <a:noFill/>
                    <a:miter lim="800000"/>
                    <a:headEnd/>
                    <a:tailEnd/>
                  </a:ln>
                </p:spPr>
                <p:txBody>
                  <a:bodyPr/>
                  <a:lstStyle/>
                  <a:p>
                    <a:endParaRPr lang="it-IT">
                      <a:solidFill>
                        <a:prstClr val="black"/>
                      </a:solidFill>
                      <a:latin typeface="Comic Sans MS" pitchFamily="66" charset="0"/>
                    </a:endParaRPr>
                  </a:p>
                </p:txBody>
              </p:sp>
              <p:sp>
                <p:nvSpPr>
                  <p:cNvPr id="203" name="Rectangle 241"/>
                  <p:cNvSpPr>
                    <a:spLocks noChangeAspect="1" noChangeArrowheads="1"/>
                  </p:cNvSpPr>
                  <p:nvPr/>
                </p:nvSpPr>
                <p:spPr bwMode="auto">
                  <a:xfrm>
                    <a:off x="1889" y="1512"/>
                    <a:ext cx="169" cy="24"/>
                  </a:xfrm>
                  <a:prstGeom prst="rect">
                    <a:avLst/>
                  </a:prstGeom>
                  <a:solidFill>
                    <a:srgbClr val="000000"/>
                  </a:solidFill>
                  <a:ln w="9525">
                    <a:noFill/>
                    <a:miter lim="800000"/>
                    <a:headEnd/>
                    <a:tailEnd/>
                  </a:ln>
                </p:spPr>
                <p:txBody>
                  <a:bodyPr/>
                  <a:lstStyle/>
                  <a:p>
                    <a:endParaRPr lang="it-IT">
                      <a:solidFill>
                        <a:prstClr val="black"/>
                      </a:solidFill>
                      <a:latin typeface="Comic Sans MS" pitchFamily="66" charset="0"/>
                    </a:endParaRPr>
                  </a:p>
                </p:txBody>
              </p:sp>
              <p:sp>
                <p:nvSpPr>
                  <p:cNvPr id="204" name="Rectangle 242"/>
                  <p:cNvSpPr>
                    <a:spLocks noChangeAspect="1" noChangeArrowheads="1"/>
                  </p:cNvSpPr>
                  <p:nvPr/>
                </p:nvSpPr>
                <p:spPr bwMode="auto">
                  <a:xfrm>
                    <a:off x="1889" y="1552"/>
                    <a:ext cx="169" cy="23"/>
                  </a:xfrm>
                  <a:prstGeom prst="rect">
                    <a:avLst/>
                  </a:prstGeom>
                  <a:solidFill>
                    <a:srgbClr val="000000"/>
                  </a:solidFill>
                  <a:ln w="9525">
                    <a:noFill/>
                    <a:miter lim="800000"/>
                    <a:headEnd/>
                    <a:tailEnd/>
                  </a:ln>
                </p:spPr>
                <p:txBody>
                  <a:bodyPr/>
                  <a:lstStyle/>
                  <a:p>
                    <a:endParaRPr lang="it-IT">
                      <a:solidFill>
                        <a:prstClr val="black"/>
                      </a:solidFill>
                      <a:latin typeface="Comic Sans MS" pitchFamily="66" charset="0"/>
                    </a:endParaRPr>
                  </a:p>
                </p:txBody>
              </p:sp>
            </p:grpSp>
            <p:sp>
              <p:nvSpPr>
                <p:cNvPr id="201" name="Line 243"/>
                <p:cNvSpPr>
                  <a:spLocks noChangeAspect="1" noChangeShapeType="1"/>
                </p:cNvSpPr>
                <p:nvPr/>
              </p:nvSpPr>
              <p:spPr bwMode="auto">
                <a:xfrm flipV="1">
                  <a:off x="1889" y="1461"/>
                  <a:ext cx="1" cy="129"/>
                </a:xfrm>
                <a:prstGeom prst="line">
                  <a:avLst/>
                </a:prstGeom>
                <a:noFill/>
                <a:ln w="12700">
                  <a:solidFill>
                    <a:srgbClr val="000000"/>
                  </a:solidFill>
                  <a:round/>
                  <a:headEnd/>
                  <a:tailEnd/>
                </a:ln>
              </p:spPr>
              <p:txBody>
                <a:bodyPr/>
                <a:lstStyle/>
                <a:p>
                  <a:endParaRPr lang="it-IT">
                    <a:solidFill>
                      <a:prstClr val="black"/>
                    </a:solidFill>
                  </a:endParaRPr>
                </a:p>
              </p:txBody>
            </p:sp>
          </p:grpSp>
          <p:grpSp>
            <p:nvGrpSpPr>
              <p:cNvPr id="170" name="Group 244"/>
              <p:cNvGrpSpPr>
                <a:grpSpLocks noChangeAspect="1"/>
              </p:cNvGrpSpPr>
              <p:nvPr/>
            </p:nvGrpSpPr>
            <p:grpSpPr bwMode="auto">
              <a:xfrm>
                <a:off x="1344" y="2001"/>
                <a:ext cx="143" cy="170"/>
                <a:chOff x="1344" y="2001"/>
                <a:chExt cx="143" cy="170"/>
              </a:xfrm>
            </p:grpSpPr>
            <p:sp>
              <p:nvSpPr>
                <p:cNvPr id="193" name="Line 245"/>
                <p:cNvSpPr>
                  <a:spLocks noChangeAspect="1" noChangeShapeType="1"/>
                </p:cNvSpPr>
                <p:nvPr/>
              </p:nvSpPr>
              <p:spPr bwMode="auto">
                <a:xfrm>
                  <a:off x="1344" y="2170"/>
                  <a:ext cx="143" cy="1"/>
                </a:xfrm>
                <a:prstGeom prst="line">
                  <a:avLst/>
                </a:prstGeom>
                <a:noFill/>
                <a:ln w="12700">
                  <a:solidFill>
                    <a:srgbClr val="000000"/>
                  </a:solidFill>
                  <a:round/>
                  <a:headEnd/>
                  <a:tailEnd/>
                </a:ln>
              </p:spPr>
              <p:txBody>
                <a:bodyPr/>
                <a:lstStyle/>
                <a:p>
                  <a:endParaRPr lang="it-IT">
                    <a:solidFill>
                      <a:prstClr val="black"/>
                    </a:solidFill>
                  </a:endParaRPr>
                </a:p>
              </p:txBody>
            </p:sp>
            <p:grpSp>
              <p:nvGrpSpPr>
                <p:cNvPr id="194" name="Group 246"/>
                <p:cNvGrpSpPr>
                  <a:grpSpLocks noChangeAspect="1"/>
                </p:cNvGrpSpPr>
                <p:nvPr/>
              </p:nvGrpSpPr>
              <p:grpSpPr bwMode="auto">
                <a:xfrm>
                  <a:off x="1359" y="2001"/>
                  <a:ext cx="112" cy="170"/>
                  <a:chOff x="1359" y="2001"/>
                  <a:chExt cx="112" cy="170"/>
                </a:xfrm>
              </p:grpSpPr>
              <p:sp>
                <p:nvSpPr>
                  <p:cNvPr id="196" name="Rectangle 247"/>
                  <p:cNvSpPr>
                    <a:spLocks noChangeAspect="1" noChangeArrowheads="1"/>
                  </p:cNvSpPr>
                  <p:nvPr/>
                </p:nvSpPr>
                <p:spPr bwMode="auto">
                  <a:xfrm>
                    <a:off x="1359" y="2001"/>
                    <a:ext cx="23" cy="169"/>
                  </a:xfrm>
                  <a:prstGeom prst="rect">
                    <a:avLst/>
                  </a:prstGeom>
                  <a:solidFill>
                    <a:srgbClr val="000000"/>
                  </a:solidFill>
                  <a:ln w="9525">
                    <a:noFill/>
                    <a:miter lim="800000"/>
                    <a:headEnd/>
                    <a:tailEnd/>
                  </a:ln>
                </p:spPr>
                <p:txBody>
                  <a:bodyPr/>
                  <a:lstStyle/>
                  <a:p>
                    <a:endParaRPr lang="it-IT">
                      <a:solidFill>
                        <a:prstClr val="black"/>
                      </a:solidFill>
                      <a:latin typeface="Comic Sans MS" pitchFamily="66" charset="0"/>
                    </a:endParaRPr>
                  </a:p>
                </p:txBody>
              </p:sp>
              <p:sp>
                <p:nvSpPr>
                  <p:cNvPr id="197" name="Freeform 248"/>
                  <p:cNvSpPr>
                    <a:spLocks noChangeAspect="1"/>
                  </p:cNvSpPr>
                  <p:nvPr/>
                </p:nvSpPr>
                <p:spPr bwMode="auto">
                  <a:xfrm>
                    <a:off x="1422" y="2001"/>
                    <a:ext cx="49" cy="170"/>
                  </a:xfrm>
                  <a:custGeom>
                    <a:avLst/>
                    <a:gdLst>
                      <a:gd name="T0" fmla="*/ 0 w 49"/>
                      <a:gd name="T1" fmla="*/ 0 h 170"/>
                      <a:gd name="T2" fmla="*/ 21 w 49"/>
                      <a:gd name="T3" fmla="*/ 0 h 170"/>
                      <a:gd name="T4" fmla="*/ 49 w 49"/>
                      <a:gd name="T5" fmla="*/ 170 h 170"/>
                      <a:gd name="T6" fmla="*/ 27 w 49"/>
                      <a:gd name="T7" fmla="*/ 170 h 170"/>
                      <a:gd name="T8" fmla="*/ 0 w 49"/>
                      <a:gd name="T9" fmla="*/ 0 h 170"/>
                      <a:gd name="T10" fmla="*/ 0 60000 65536"/>
                      <a:gd name="T11" fmla="*/ 0 60000 65536"/>
                      <a:gd name="T12" fmla="*/ 0 60000 65536"/>
                      <a:gd name="T13" fmla="*/ 0 60000 65536"/>
                      <a:gd name="T14" fmla="*/ 0 60000 65536"/>
                      <a:gd name="T15" fmla="*/ 0 w 49"/>
                      <a:gd name="T16" fmla="*/ 0 h 170"/>
                      <a:gd name="T17" fmla="*/ 49 w 49"/>
                      <a:gd name="T18" fmla="*/ 170 h 170"/>
                    </a:gdLst>
                    <a:ahLst/>
                    <a:cxnLst>
                      <a:cxn ang="T10">
                        <a:pos x="T0" y="T1"/>
                      </a:cxn>
                      <a:cxn ang="T11">
                        <a:pos x="T2" y="T3"/>
                      </a:cxn>
                      <a:cxn ang="T12">
                        <a:pos x="T4" y="T5"/>
                      </a:cxn>
                      <a:cxn ang="T13">
                        <a:pos x="T6" y="T7"/>
                      </a:cxn>
                      <a:cxn ang="T14">
                        <a:pos x="T8" y="T9"/>
                      </a:cxn>
                    </a:cxnLst>
                    <a:rect l="T15" t="T16" r="T17" b="T18"/>
                    <a:pathLst>
                      <a:path w="49" h="170">
                        <a:moveTo>
                          <a:pt x="0" y="0"/>
                        </a:moveTo>
                        <a:lnTo>
                          <a:pt x="21" y="0"/>
                        </a:lnTo>
                        <a:lnTo>
                          <a:pt x="49" y="170"/>
                        </a:lnTo>
                        <a:lnTo>
                          <a:pt x="27" y="170"/>
                        </a:lnTo>
                        <a:lnTo>
                          <a:pt x="0" y="0"/>
                        </a:lnTo>
                        <a:close/>
                      </a:path>
                    </a:pathLst>
                  </a:custGeom>
                  <a:solidFill>
                    <a:srgbClr val="000000"/>
                  </a:solidFill>
                  <a:ln w="9525">
                    <a:noFill/>
                    <a:round/>
                    <a:headEnd/>
                    <a:tailEnd/>
                  </a:ln>
                </p:spPr>
                <p:txBody>
                  <a:bodyPr/>
                  <a:lstStyle/>
                  <a:p>
                    <a:endParaRPr lang="it-IT">
                      <a:solidFill>
                        <a:prstClr val="black"/>
                      </a:solidFill>
                    </a:endParaRPr>
                  </a:p>
                </p:txBody>
              </p:sp>
              <p:sp>
                <p:nvSpPr>
                  <p:cNvPr id="198" name="Line 249"/>
                  <p:cNvSpPr>
                    <a:spLocks noChangeAspect="1" noChangeShapeType="1"/>
                  </p:cNvSpPr>
                  <p:nvPr/>
                </p:nvSpPr>
                <p:spPr bwMode="auto">
                  <a:xfrm flipH="1">
                    <a:off x="1384" y="2001"/>
                    <a:ext cx="37" cy="169"/>
                  </a:xfrm>
                  <a:prstGeom prst="line">
                    <a:avLst/>
                  </a:prstGeom>
                  <a:noFill/>
                  <a:ln w="12700">
                    <a:solidFill>
                      <a:srgbClr val="000000"/>
                    </a:solidFill>
                    <a:round/>
                    <a:headEnd/>
                    <a:tailEnd/>
                  </a:ln>
                </p:spPr>
                <p:txBody>
                  <a:bodyPr/>
                  <a:lstStyle/>
                  <a:p>
                    <a:endParaRPr lang="it-IT">
                      <a:solidFill>
                        <a:prstClr val="black"/>
                      </a:solidFill>
                    </a:endParaRPr>
                  </a:p>
                </p:txBody>
              </p:sp>
            </p:grpSp>
            <p:sp>
              <p:nvSpPr>
                <p:cNvPr id="195" name="Line 250"/>
                <p:cNvSpPr>
                  <a:spLocks noChangeAspect="1" noChangeShapeType="1"/>
                </p:cNvSpPr>
                <p:nvPr/>
              </p:nvSpPr>
              <p:spPr bwMode="auto">
                <a:xfrm>
                  <a:off x="1344" y="2002"/>
                  <a:ext cx="143" cy="1"/>
                </a:xfrm>
                <a:prstGeom prst="line">
                  <a:avLst/>
                </a:prstGeom>
                <a:noFill/>
                <a:ln w="12700">
                  <a:solidFill>
                    <a:srgbClr val="000000"/>
                  </a:solidFill>
                  <a:round/>
                  <a:headEnd/>
                  <a:tailEnd/>
                </a:ln>
              </p:spPr>
              <p:txBody>
                <a:bodyPr/>
                <a:lstStyle/>
                <a:p>
                  <a:endParaRPr lang="it-IT">
                    <a:solidFill>
                      <a:prstClr val="black"/>
                    </a:solidFill>
                  </a:endParaRPr>
                </a:p>
              </p:txBody>
            </p:sp>
          </p:grpSp>
          <p:grpSp>
            <p:nvGrpSpPr>
              <p:cNvPr id="171" name="Group 251"/>
              <p:cNvGrpSpPr>
                <a:grpSpLocks noChangeAspect="1"/>
              </p:cNvGrpSpPr>
              <p:nvPr/>
            </p:nvGrpSpPr>
            <p:grpSpPr bwMode="auto">
              <a:xfrm>
                <a:off x="1755" y="1741"/>
                <a:ext cx="309" cy="190"/>
                <a:chOff x="1755" y="1741"/>
                <a:chExt cx="309" cy="190"/>
              </a:xfrm>
            </p:grpSpPr>
            <p:sp>
              <p:nvSpPr>
                <p:cNvPr id="184" name="Freeform 252"/>
                <p:cNvSpPr>
                  <a:spLocks noChangeAspect="1"/>
                </p:cNvSpPr>
                <p:nvPr/>
              </p:nvSpPr>
              <p:spPr bwMode="auto">
                <a:xfrm>
                  <a:off x="1768" y="1842"/>
                  <a:ext cx="197" cy="79"/>
                </a:xfrm>
                <a:custGeom>
                  <a:avLst/>
                  <a:gdLst>
                    <a:gd name="T0" fmla="*/ 181 w 197"/>
                    <a:gd name="T1" fmla="*/ 79 h 79"/>
                    <a:gd name="T2" fmla="*/ 0 w 197"/>
                    <a:gd name="T3" fmla="*/ 16 h 79"/>
                    <a:gd name="T4" fmla="*/ 17 w 197"/>
                    <a:gd name="T5" fmla="*/ 0 h 79"/>
                    <a:gd name="T6" fmla="*/ 197 w 197"/>
                    <a:gd name="T7" fmla="*/ 63 h 79"/>
                    <a:gd name="T8" fmla="*/ 181 w 197"/>
                    <a:gd name="T9" fmla="*/ 79 h 79"/>
                    <a:gd name="T10" fmla="*/ 0 60000 65536"/>
                    <a:gd name="T11" fmla="*/ 0 60000 65536"/>
                    <a:gd name="T12" fmla="*/ 0 60000 65536"/>
                    <a:gd name="T13" fmla="*/ 0 60000 65536"/>
                    <a:gd name="T14" fmla="*/ 0 60000 65536"/>
                    <a:gd name="T15" fmla="*/ 0 w 197"/>
                    <a:gd name="T16" fmla="*/ 0 h 79"/>
                    <a:gd name="T17" fmla="*/ 197 w 197"/>
                    <a:gd name="T18" fmla="*/ 79 h 79"/>
                  </a:gdLst>
                  <a:ahLst/>
                  <a:cxnLst>
                    <a:cxn ang="T10">
                      <a:pos x="T0" y="T1"/>
                    </a:cxn>
                    <a:cxn ang="T11">
                      <a:pos x="T2" y="T3"/>
                    </a:cxn>
                    <a:cxn ang="T12">
                      <a:pos x="T4" y="T5"/>
                    </a:cxn>
                    <a:cxn ang="T13">
                      <a:pos x="T6" y="T7"/>
                    </a:cxn>
                    <a:cxn ang="T14">
                      <a:pos x="T8" y="T9"/>
                    </a:cxn>
                  </a:cxnLst>
                  <a:rect l="T15" t="T16" r="T17" b="T18"/>
                  <a:pathLst>
                    <a:path w="197" h="79">
                      <a:moveTo>
                        <a:pt x="181" y="79"/>
                      </a:moveTo>
                      <a:lnTo>
                        <a:pt x="0" y="16"/>
                      </a:lnTo>
                      <a:lnTo>
                        <a:pt x="17" y="0"/>
                      </a:lnTo>
                      <a:lnTo>
                        <a:pt x="197" y="63"/>
                      </a:lnTo>
                      <a:lnTo>
                        <a:pt x="181" y="79"/>
                      </a:lnTo>
                      <a:close/>
                    </a:path>
                  </a:pathLst>
                </a:custGeom>
                <a:solidFill>
                  <a:srgbClr val="000000"/>
                </a:solidFill>
                <a:ln w="9525">
                  <a:noFill/>
                  <a:round/>
                  <a:headEnd/>
                  <a:tailEnd/>
                </a:ln>
              </p:spPr>
              <p:txBody>
                <a:bodyPr/>
                <a:lstStyle/>
                <a:p>
                  <a:endParaRPr lang="it-IT">
                    <a:solidFill>
                      <a:prstClr val="black"/>
                    </a:solidFill>
                  </a:endParaRPr>
                </a:p>
              </p:txBody>
            </p:sp>
            <p:grpSp>
              <p:nvGrpSpPr>
                <p:cNvPr id="185" name="Group 253"/>
                <p:cNvGrpSpPr>
                  <a:grpSpLocks noChangeAspect="1"/>
                </p:cNvGrpSpPr>
                <p:nvPr/>
              </p:nvGrpSpPr>
              <p:grpSpPr bwMode="auto">
                <a:xfrm>
                  <a:off x="1755" y="1741"/>
                  <a:ext cx="309" cy="190"/>
                  <a:chOff x="1755" y="1741"/>
                  <a:chExt cx="309" cy="190"/>
                </a:xfrm>
              </p:grpSpPr>
              <p:sp>
                <p:nvSpPr>
                  <p:cNvPr id="186" name="Freeform 254"/>
                  <p:cNvSpPr>
                    <a:spLocks noChangeAspect="1"/>
                  </p:cNvSpPr>
                  <p:nvPr/>
                </p:nvSpPr>
                <p:spPr bwMode="auto">
                  <a:xfrm>
                    <a:off x="1827" y="1783"/>
                    <a:ext cx="197" cy="79"/>
                  </a:xfrm>
                  <a:custGeom>
                    <a:avLst/>
                    <a:gdLst>
                      <a:gd name="T0" fmla="*/ 181 w 197"/>
                      <a:gd name="T1" fmla="*/ 79 h 79"/>
                      <a:gd name="T2" fmla="*/ 0 w 197"/>
                      <a:gd name="T3" fmla="*/ 16 h 79"/>
                      <a:gd name="T4" fmla="*/ 18 w 197"/>
                      <a:gd name="T5" fmla="*/ 0 h 79"/>
                      <a:gd name="T6" fmla="*/ 197 w 197"/>
                      <a:gd name="T7" fmla="*/ 63 h 79"/>
                      <a:gd name="T8" fmla="*/ 181 w 197"/>
                      <a:gd name="T9" fmla="*/ 79 h 79"/>
                      <a:gd name="T10" fmla="*/ 0 60000 65536"/>
                      <a:gd name="T11" fmla="*/ 0 60000 65536"/>
                      <a:gd name="T12" fmla="*/ 0 60000 65536"/>
                      <a:gd name="T13" fmla="*/ 0 60000 65536"/>
                      <a:gd name="T14" fmla="*/ 0 60000 65536"/>
                      <a:gd name="T15" fmla="*/ 0 w 197"/>
                      <a:gd name="T16" fmla="*/ 0 h 79"/>
                      <a:gd name="T17" fmla="*/ 197 w 197"/>
                      <a:gd name="T18" fmla="*/ 79 h 79"/>
                    </a:gdLst>
                    <a:ahLst/>
                    <a:cxnLst>
                      <a:cxn ang="T10">
                        <a:pos x="T0" y="T1"/>
                      </a:cxn>
                      <a:cxn ang="T11">
                        <a:pos x="T2" y="T3"/>
                      </a:cxn>
                      <a:cxn ang="T12">
                        <a:pos x="T4" y="T5"/>
                      </a:cxn>
                      <a:cxn ang="T13">
                        <a:pos x="T6" y="T7"/>
                      </a:cxn>
                      <a:cxn ang="T14">
                        <a:pos x="T8" y="T9"/>
                      </a:cxn>
                    </a:cxnLst>
                    <a:rect l="T15" t="T16" r="T17" b="T18"/>
                    <a:pathLst>
                      <a:path w="197" h="79">
                        <a:moveTo>
                          <a:pt x="181" y="79"/>
                        </a:moveTo>
                        <a:lnTo>
                          <a:pt x="0" y="16"/>
                        </a:lnTo>
                        <a:lnTo>
                          <a:pt x="18" y="0"/>
                        </a:lnTo>
                        <a:lnTo>
                          <a:pt x="197" y="63"/>
                        </a:lnTo>
                        <a:lnTo>
                          <a:pt x="181" y="79"/>
                        </a:lnTo>
                        <a:close/>
                      </a:path>
                    </a:pathLst>
                  </a:custGeom>
                  <a:solidFill>
                    <a:srgbClr val="000000"/>
                  </a:solidFill>
                  <a:ln w="9525">
                    <a:noFill/>
                    <a:round/>
                    <a:headEnd/>
                    <a:tailEnd/>
                  </a:ln>
                </p:spPr>
                <p:txBody>
                  <a:bodyPr/>
                  <a:lstStyle/>
                  <a:p>
                    <a:endParaRPr lang="it-IT">
                      <a:solidFill>
                        <a:prstClr val="black"/>
                      </a:solidFill>
                    </a:endParaRPr>
                  </a:p>
                </p:txBody>
              </p:sp>
              <p:grpSp>
                <p:nvGrpSpPr>
                  <p:cNvPr id="187" name="Group 255"/>
                  <p:cNvGrpSpPr>
                    <a:grpSpLocks noChangeAspect="1"/>
                  </p:cNvGrpSpPr>
                  <p:nvPr/>
                </p:nvGrpSpPr>
                <p:grpSpPr bwMode="auto">
                  <a:xfrm>
                    <a:off x="1797" y="1753"/>
                    <a:ext cx="255" cy="138"/>
                    <a:chOff x="1797" y="1753"/>
                    <a:chExt cx="255" cy="138"/>
                  </a:xfrm>
                </p:grpSpPr>
                <p:sp>
                  <p:nvSpPr>
                    <p:cNvPr id="191" name="Freeform 256"/>
                    <p:cNvSpPr>
                      <a:spLocks noChangeAspect="1"/>
                    </p:cNvSpPr>
                    <p:nvPr/>
                  </p:nvSpPr>
                  <p:spPr bwMode="auto">
                    <a:xfrm>
                      <a:off x="1856" y="1753"/>
                      <a:ext cx="196" cy="79"/>
                    </a:xfrm>
                    <a:custGeom>
                      <a:avLst/>
                      <a:gdLst>
                        <a:gd name="T0" fmla="*/ 181 w 196"/>
                        <a:gd name="T1" fmla="*/ 79 h 79"/>
                        <a:gd name="T2" fmla="*/ 0 w 196"/>
                        <a:gd name="T3" fmla="*/ 17 h 79"/>
                        <a:gd name="T4" fmla="*/ 17 w 196"/>
                        <a:gd name="T5" fmla="*/ 0 h 79"/>
                        <a:gd name="T6" fmla="*/ 196 w 196"/>
                        <a:gd name="T7" fmla="*/ 63 h 79"/>
                        <a:gd name="T8" fmla="*/ 181 w 196"/>
                        <a:gd name="T9" fmla="*/ 79 h 79"/>
                        <a:gd name="T10" fmla="*/ 0 60000 65536"/>
                        <a:gd name="T11" fmla="*/ 0 60000 65536"/>
                        <a:gd name="T12" fmla="*/ 0 60000 65536"/>
                        <a:gd name="T13" fmla="*/ 0 60000 65536"/>
                        <a:gd name="T14" fmla="*/ 0 60000 65536"/>
                        <a:gd name="T15" fmla="*/ 0 w 196"/>
                        <a:gd name="T16" fmla="*/ 0 h 79"/>
                        <a:gd name="T17" fmla="*/ 196 w 196"/>
                        <a:gd name="T18" fmla="*/ 79 h 79"/>
                      </a:gdLst>
                      <a:ahLst/>
                      <a:cxnLst>
                        <a:cxn ang="T10">
                          <a:pos x="T0" y="T1"/>
                        </a:cxn>
                        <a:cxn ang="T11">
                          <a:pos x="T2" y="T3"/>
                        </a:cxn>
                        <a:cxn ang="T12">
                          <a:pos x="T4" y="T5"/>
                        </a:cxn>
                        <a:cxn ang="T13">
                          <a:pos x="T6" y="T7"/>
                        </a:cxn>
                        <a:cxn ang="T14">
                          <a:pos x="T8" y="T9"/>
                        </a:cxn>
                      </a:cxnLst>
                      <a:rect l="T15" t="T16" r="T17" b="T18"/>
                      <a:pathLst>
                        <a:path w="196" h="79">
                          <a:moveTo>
                            <a:pt x="181" y="79"/>
                          </a:moveTo>
                          <a:lnTo>
                            <a:pt x="0" y="17"/>
                          </a:lnTo>
                          <a:lnTo>
                            <a:pt x="17" y="0"/>
                          </a:lnTo>
                          <a:lnTo>
                            <a:pt x="196" y="63"/>
                          </a:lnTo>
                          <a:lnTo>
                            <a:pt x="181" y="79"/>
                          </a:lnTo>
                          <a:close/>
                        </a:path>
                      </a:pathLst>
                    </a:custGeom>
                    <a:solidFill>
                      <a:srgbClr val="000000"/>
                    </a:solidFill>
                    <a:ln w="9525">
                      <a:noFill/>
                      <a:round/>
                      <a:headEnd/>
                      <a:tailEnd/>
                    </a:ln>
                  </p:spPr>
                  <p:txBody>
                    <a:bodyPr/>
                    <a:lstStyle/>
                    <a:p>
                      <a:endParaRPr lang="it-IT">
                        <a:solidFill>
                          <a:prstClr val="black"/>
                        </a:solidFill>
                      </a:endParaRPr>
                    </a:p>
                  </p:txBody>
                </p:sp>
                <p:sp>
                  <p:nvSpPr>
                    <p:cNvPr id="192" name="Freeform 257"/>
                    <p:cNvSpPr>
                      <a:spLocks noChangeAspect="1"/>
                    </p:cNvSpPr>
                    <p:nvPr/>
                  </p:nvSpPr>
                  <p:spPr bwMode="auto">
                    <a:xfrm>
                      <a:off x="1797" y="1812"/>
                      <a:ext cx="196" cy="79"/>
                    </a:xfrm>
                    <a:custGeom>
                      <a:avLst/>
                      <a:gdLst>
                        <a:gd name="T0" fmla="*/ 180 w 196"/>
                        <a:gd name="T1" fmla="*/ 79 h 79"/>
                        <a:gd name="T2" fmla="*/ 0 w 196"/>
                        <a:gd name="T3" fmla="*/ 17 h 79"/>
                        <a:gd name="T4" fmla="*/ 17 w 196"/>
                        <a:gd name="T5" fmla="*/ 0 h 79"/>
                        <a:gd name="T6" fmla="*/ 196 w 196"/>
                        <a:gd name="T7" fmla="*/ 63 h 79"/>
                        <a:gd name="T8" fmla="*/ 180 w 196"/>
                        <a:gd name="T9" fmla="*/ 79 h 79"/>
                        <a:gd name="T10" fmla="*/ 0 60000 65536"/>
                        <a:gd name="T11" fmla="*/ 0 60000 65536"/>
                        <a:gd name="T12" fmla="*/ 0 60000 65536"/>
                        <a:gd name="T13" fmla="*/ 0 60000 65536"/>
                        <a:gd name="T14" fmla="*/ 0 60000 65536"/>
                        <a:gd name="T15" fmla="*/ 0 w 196"/>
                        <a:gd name="T16" fmla="*/ 0 h 79"/>
                        <a:gd name="T17" fmla="*/ 196 w 196"/>
                        <a:gd name="T18" fmla="*/ 79 h 79"/>
                      </a:gdLst>
                      <a:ahLst/>
                      <a:cxnLst>
                        <a:cxn ang="T10">
                          <a:pos x="T0" y="T1"/>
                        </a:cxn>
                        <a:cxn ang="T11">
                          <a:pos x="T2" y="T3"/>
                        </a:cxn>
                        <a:cxn ang="T12">
                          <a:pos x="T4" y="T5"/>
                        </a:cxn>
                        <a:cxn ang="T13">
                          <a:pos x="T6" y="T7"/>
                        </a:cxn>
                        <a:cxn ang="T14">
                          <a:pos x="T8" y="T9"/>
                        </a:cxn>
                      </a:cxnLst>
                      <a:rect l="T15" t="T16" r="T17" b="T18"/>
                      <a:pathLst>
                        <a:path w="196" h="79">
                          <a:moveTo>
                            <a:pt x="180" y="79"/>
                          </a:moveTo>
                          <a:lnTo>
                            <a:pt x="0" y="17"/>
                          </a:lnTo>
                          <a:lnTo>
                            <a:pt x="17" y="0"/>
                          </a:lnTo>
                          <a:lnTo>
                            <a:pt x="196" y="63"/>
                          </a:lnTo>
                          <a:lnTo>
                            <a:pt x="180" y="79"/>
                          </a:lnTo>
                          <a:close/>
                        </a:path>
                      </a:pathLst>
                    </a:custGeom>
                    <a:solidFill>
                      <a:srgbClr val="000000"/>
                    </a:solidFill>
                    <a:ln w="9525">
                      <a:noFill/>
                      <a:round/>
                      <a:headEnd/>
                      <a:tailEnd/>
                    </a:ln>
                  </p:spPr>
                  <p:txBody>
                    <a:bodyPr/>
                    <a:lstStyle/>
                    <a:p>
                      <a:endParaRPr lang="it-IT">
                        <a:solidFill>
                          <a:prstClr val="black"/>
                        </a:solidFill>
                      </a:endParaRPr>
                    </a:p>
                  </p:txBody>
                </p:sp>
              </p:grpSp>
              <p:grpSp>
                <p:nvGrpSpPr>
                  <p:cNvPr id="188" name="Group 258"/>
                  <p:cNvGrpSpPr>
                    <a:grpSpLocks noChangeAspect="1"/>
                  </p:cNvGrpSpPr>
                  <p:nvPr/>
                </p:nvGrpSpPr>
                <p:grpSpPr bwMode="auto">
                  <a:xfrm>
                    <a:off x="1755" y="1741"/>
                    <a:ext cx="309" cy="190"/>
                    <a:chOff x="1755" y="1741"/>
                    <a:chExt cx="309" cy="190"/>
                  </a:xfrm>
                </p:grpSpPr>
                <p:sp>
                  <p:nvSpPr>
                    <p:cNvPr id="189" name="Line 259"/>
                    <p:cNvSpPr>
                      <a:spLocks noChangeAspect="1" noChangeShapeType="1"/>
                    </p:cNvSpPr>
                    <p:nvPr/>
                  </p:nvSpPr>
                  <p:spPr bwMode="auto">
                    <a:xfrm flipV="1">
                      <a:off x="1755" y="1741"/>
                      <a:ext cx="128" cy="128"/>
                    </a:xfrm>
                    <a:prstGeom prst="line">
                      <a:avLst/>
                    </a:prstGeom>
                    <a:noFill/>
                    <a:ln w="12700">
                      <a:solidFill>
                        <a:srgbClr val="000000"/>
                      </a:solidFill>
                      <a:round/>
                      <a:headEnd/>
                      <a:tailEnd/>
                    </a:ln>
                  </p:spPr>
                  <p:txBody>
                    <a:bodyPr/>
                    <a:lstStyle/>
                    <a:p>
                      <a:endParaRPr lang="it-IT">
                        <a:solidFill>
                          <a:prstClr val="black"/>
                        </a:solidFill>
                      </a:endParaRPr>
                    </a:p>
                  </p:txBody>
                </p:sp>
                <p:sp>
                  <p:nvSpPr>
                    <p:cNvPr id="190" name="Line 260"/>
                    <p:cNvSpPr>
                      <a:spLocks noChangeAspect="1" noChangeShapeType="1"/>
                    </p:cNvSpPr>
                    <p:nvPr/>
                  </p:nvSpPr>
                  <p:spPr bwMode="auto">
                    <a:xfrm flipV="1">
                      <a:off x="1935" y="1804"/>
                      <a:ext cx="129" cy="127"/>
                    </a:xfrm>
                    <a:prstGeom prst="line">
                      <a:avLst/>
                    </a:prstGeom>
                    <a:noFill/>
                    <a:ln w="12700">
                      <a:solidFill>
                        <a:srgbClr val="000000"/>
                      </a:solidFill>
                      <a:round/>
                      <a:headEnd/>
                      <a:tailEnd/>
                    </a:ln>
                  </p:spPr>
                  <p:txBody>
                    <a:bodyPr/>
                    <a:lstStyle/>
                    <a:p>
                      <a:endParaRPr lang="it-IT">
                        <a:solidFill>
                          <a:prstClr val="black"/>
                        </a:solidFill>
                      </a:endParaRPr>
                    </a:p>
                  </p:txBody>
                </p:sp>
              </p:grpSp>
            </p:grpSp>
          </p:grpSp>
          <p:grpSp>
            <p:nvGrpSpPr>
              <p:cNvPr id="172" name="Group 261"/>
              <p:cNvGrpSpPr>
                <a:grpSpLocks noChangeAspect="1"/>
              </p:cNvGrpSpPr>
              <p:nvPr/>
            </p:nvGrpSpPr>
            <p:grpSpPr bwMode="auto">
              <a:xfrm>
                <a:off x="769" y="1745"/>
                <a:ext cx="300" cy="240"/>
                <a:chOff x="769" y="1745"/>
                <a:chExt cx="300" cy="240"/>
              </a:xfrm>
            </p:grpSpPr>
            <p:sp>
              <p:nvSpPr>
                <p:cNvPr id="173" name="Freeform 262"/>
                <p:cNvSpPr>
                  <a:spLocks noChangeAspect="1"/>
                </p:cNvSpPr>
                <p:nvPr/>
              </p:nvSpPr>
              <p:spPr bwMode="auto">
                <a:xfrm>
                  <a:off x="816" y="1788"/>
                  <a:ext cx="196" cy="79"/>
                </a:xfrm>
                <a:custGeom>
                  <a:avLst/>
                  <a:gdLst>
                    <a:gd name="T0" fmla="*/ 16 w 196"/>
                    <a:gd name="T1" fmla="*/ 79 h 79"/>
                    <a:gd name="T2" fmla="*/ 196 w 196"/>
                    <a:gd name="T3" fmla="*/ 17 h 79"/>
                    <a:gd name="T4" fmla="*/ 180 w 196"/>
                    <a:gd name="T5" fmla="*/ 0 h 79"/>
                    <a:gd name="T6" fmla="*/ 0 w 196"/>
                    <a:gd name="T7" fmla="*/ 63 h 79"/>
                    <a:gd name="T8" fmla="*/ 16 w 196"/>
                    <a:gd name="T9" fmla="*/ 79 h 79"/>
                    <a:gd name="T10" fmla="*/ 0 60000 65536"/>
                    <a:gd name="T11" fmla="*/ 0 60000 65536"/>
                    <a:gd name="T12" fmla="*/ 0 60000 65536"/>
                    <a:gd name="T13" fmla="*/ 0 60000 65536"/>
                    <a:gd name="T14" fmla="*/ 0 60000 65536"/>
                    <a:gd name="T15" fmla="*/ 0 w 196"/>
                    <a:gd name="T16" fmla="*/ 0 h 79"/>
                    <a:gd name="T17" fmla="*/ 196 w 196"/>
                    <a:gd name="T18" fmla="*/ 79 h 79"/>
                  </a:gdLst>
                  <a:ahLst/>
                  <a:cxnLst>
                    <a:cxn ang="T10">
                      <a:pos x="T0" y="T1"/>
                    </a:cxn>
                    <a:cxn ang="T11">
                      <a:pos x="T2" y="T3"/>
                    </a:cxn>
                    <a:cxn ang="T12">
                      <a:pos x="T4" y="T5"/>
                    </a:cxn>
                    <a:cxn ang="T13">
                      <a:pos x="T6" y="T7"/>
                    </a:cxn>
                    <a:cxn ang="T14">
                      <a:pos x="T8" y="T9"/>
                    </a:cxn>
                  </a:cxnLst>
                  <a:rect l="T15" t="T16" r="T17" b="T18"/>
                  <a:pathLst>
                    <a:path w="196" h="79">
                      <a:moveTo>
                        <a:pt x="16" y="79"/>
                      </a:moveTo>
                      <a:lnTo>
                        <a:pt x="196" y="17"/>
                      </a:lnTo>
                      <a:lnTo>
                        <a:pt x="180" y="0"/>
                      </a:lnTo>
                      <a:lnTo>
                        <a:pt x="0" y="63"/>
                      </a:lnTo>
                      <a:lnTo>
                        <a:pt x="16" y="79"/>
                      </a:lnTo>
                      <a:close/>
                    </a:path>
                  </a:pathLst>
                </a:custGeom>
                <a:solidFill>
                  <a:srgbClr val="000000"/>
                </a:solidFill>
                <a:ln w="9525">
                  <a:noFill/>
                  <a:round/>
                  <a:headEnd/>
                  <a:tailEnd/>
                </a:ln>
              </p:spPr>
              <p:txBody>
                <a:bodyPr/>
                <a:lstStyle/>
                <a:p>
                  <a:endParaRPr lang="it-IT">
                    <a:solidFill>
                      <a:prstClr val="black"/>
                    </a:solidFill>
                  </a:endParaRPr>
                </a:p>
              </p:txBody>
            </p:sp>
            <p:grpSp>
              <p:nvGrpSpPr>
                <p:cNvPr id="174" name="Group 263"/>
                <p:cNvGrpSpPr>
                  <a:grpSpLocks noChangeAspect="1"/>
                </p:cNvGrpSpPr>
                <p:nvPr/>
              </p:nvGrpSpPr>
              <p:grpSpPr bwMode="auto">
                <a:xfrm>
                  <a:off x="769" y="1745"/>
                  <a:ext cx="300" cy="240"/>
                  <a:chOff x="769" y="1745"/>
                  <a:chExt cx="300" cy="240"/>
                </a:xfrm>
              </p:grpSpPr>
              <p:grpSp>
                <p:nvGrpSpPr>
                  <p:cNvPr id="175" name="Group 264"/>
                  <p:cNvGrpSpPr>
                    <a:grpSpLocks noChangeAspect="1"/>
                  </p:cNvGrpSpPr>
                  <p:nvPr/>
                </p:nvGrpSpPr>
                <p:grpSpPr bwMode="auto">
                  <a:xfrm>
                    <a:off x="782" y="1757"/>
                    <a:ext cx="262" cy="142"/>
                    <a:chOff x="782" y="1757"/>
                    <a:chExt cx="262" cy="142"/>
                  </a:xfrm>
                </p:grpSpPr>
                <p:sp>
                  <p:nvSpPr>
                    <p:cNvPr id="182" name="Freeform 265"/>
                    <p:cNvSpPr>
                      <a:spLocks noChangeAspect="1"/>
                    </p:cNvSpPr>
                    <p:nvPr/>
                  </p:nvSpPr>
                  <p:spPr bwMode="auto">
                    <a:xfrm>
                      <a:off x="782" y="1757"/>
                      <a:ext cx="201" cy="81"/>
                    </a:xfrm>
                    <a:custGeom>
                      <a:avLst/>
                      <a:gdLst>
                        <a:gd name="T0" fmla="*/ 16 w 201"/>
                        <a:gd name="T1" fmla="*/ 81 h 81"/>
                        <a:gd name="T2" fmla="*/ 201 w 201"/>
                        <a:gd name="T3" fmla="*/ 17 h 81"/>
                        <a:gd name="T4" fmla="*/ 184 w 201"/>
                        <a:gd name="T5" fmla="*/ 0 h 81"/>
                        <a:gd name="T6" fmla="*/ 0 w 201"/>
                        <a:gd name="T7" fmla="*/ 64 h 81"/>
                        <a:gd name="T8" fmla="*/ 16 w 201"/>
                        <a:gd name="T9" fmla="*/ 81 h 81"/>
                        <a:gd name="T10" fmla="*/ 0 60000 65536"/>
                        <a:gd name="T11" fmla="*/ 0 60000 65536"/>
                        <a:gd name="T12" fmla="*/ 0 60000 65536"/>
                        <a:gd name="T13" fmla="*/ 0 60000 65536"/>
                        <a:gd name="T14" fmla="*/ 0 60000 65536"/>
                        <a:gd name="T15" fmla="*/ 0 w 201"/>
                        <a:gd name="T16" fmla="*/ 0 h 81"/>
                        <a:gd name="T17" fmla="*/ 201 w 201"/>
                        <a:gd name="T18" fmla="*/ 81 h 81"/>
                      </a:gdLst>
                      <a:ahLst/>
                      <a:cxnLst>
                        <a:cxn ang="T10">
                          <a:pos x="T0" y="T1"/>
                        </a:cxn>
                        <a:cxn ang="T11">
                          <a:pos x="T2" y="T3"/>
                        </a:cxn>
                        <a:cxn ang="T12">
                          <a:pos x="T4" y="T5"/>
                        </a:cxn>
                        <a:cxn ang="T13">
                          <a:pos x="T6" y="T7"/>
                        </a:cxn>
                        <a:cxn ang="T14">
                          <a:pos x="T8" y="T9"/>
                        </a:cxn>
                      </a:cxnLst>
                      <a:rect l="T15" t="T16" r="T17" b="T18"/>
                      <a:pathLst>
                        <a:path w="201" h="81">
                          <a:moveTo>
                            <a:pt x="16" y="81"/>
                          </a:moveTo>
                          <a:lnTo>
                            <a:pt x="201" y="17"/>
                          </a:lnTo>
                          <a:lnTo>
                            <a:pt x="184" y="0"/>
                          </a:lnTo>
                          <a:lnTo>
                            <a:pt x="0" y="64"/>
                          </a:lnTo>
                          <a:lnTo>
                            <a:pt x="16" y="81"/>
                          </a:lnTo>
                          <a:close/>
                        </a:path>
                      </a:pathLst>
                    </a:custGeom>
                    <a:solidFill>
                      <a:srgbClr val="000000"/>
                    </a:solidFill>
                    <a:ln w="9525">
                      <a:noFill/>
                      <a:round/>
                      <a:headEnd/>
                      <a:tailEnd/>
                    </a:ln>
                  </p:spPr>
                  <p:txBody>
                    <a:bodyPr/>
                    <a:lstStyle/>
                    <a:p>
                      <a:endParaRPr lang="it-IT">
                        <a:solidFill>
                          <a:prstClr val="black"/>
                        </a:solidFill>
                      </a:endParaRPr>
                    </a:p>
                  </p:txBody>
                </p:sp>
                <p:sp>
                  <p:nvSpPr>
                    <p:cNvPr id="183" name="Freeform 266"/>
                    <p:cNvSpPr>
                      <a:spLocks noChangeAspect="1"/>
                    </p:cNvSpPr>
                    <p:nvPr/>
                  </p:nvSpPr>
                  <p:spPr bwMode="auto">
                    <a:xfrm>
                      <a:off x="842" y="1817"/>
                      <a:ext cx="202" cy="82"/>
                    </a:xfrm>
                    <a:custGeom>
                      <a:avLst/>
                      <a:gdLst>
                        <a:gd name="T0" fmla="*/ 17 w 202"/>
                        <a:gd name="T1" fmla="*/ 82 h 82"/>
                        <a:gd name="T2" fmla="*/ 202 w 202"/>
                        <a:gd name="T3" fmla="*/ 17 h 82"/>
                        <a:gd name="T4" fmla="*/ 185 w 202"/>
                        <a:gd name="T5" fmla="*/ 0 h 82"/>
                        <a:gd name="T6" fmla="*/ 0 w 202"/>
                        <a:gd name="T7" fmla="*/ 65 h 82"/>
                        <a:gd name="T8" fmla="*/ 17 w 202"/>
                        <a:gd name="T9" fmla="*/ 82 h 82"/>
                        <a:gd name="T10" fmla="*/ 0 60000 65536"/>
                        <a:gd name="T11" fmla="*/ 0 60000 65536"/>
                        <a:gd name="T12" fmla="*/ 0 60000 65536"/>
                        <a:gd name="T13" fmla="*/ 0 60000 65536"/>
                        <a:gd name="T14" fmla="*/ 0 60000 65536"/>
                        <a:gd name="T15" fmla="*/ 0 w 202"/>
                        <a:gd name="T16" fmla="*/ 0 h 82"/>
                        <a:gd name="T17" fmla="*/ 202 w 202"/>
                        <a:gd name="T18" fmla="*/ 82 h 82"/>
                      </a:gdLst>
                      <a:ahLst/>
                      <a:cxnLst>
                        <a:cxn ang="T10">
                          <a:pos x="T0" y="T1"/>
                        </a:cxn>
                        <a:cxn ang="T11">
                          <a:pos x="T2" y="T3"/>
                        </a:cxn>
                        <a:cxn ang="T12">
                          <a:pos x="T4" y="T5"/>
                        </a:cxn>
                        <a:cxn ang="T13">
                          <a:pos x="T6" y="T7"/>
                        </a:cxn>
                        <a:cxn ang="T14">
                          <a:pos x="T8" y="T9"/>
                        </a:cxn>
                      </a:cxnLst>
                      <a:rect l="T15" t="T16" r="T17" b="T18"/>
                      <a:pathLst>
                        <a:path w="202" h="82">
                          <a:moveTo>
                            <a:pt x="17" y="82"/>
                          </a:moveTo>
                          <a:lnTo>
                            <a:pt x="202" y="17"/>
                          </a:lnTo>
                          <a:lnTo>
                            <a:pt x="185" y="0"/>
                          </a:lnTo>
                          <a:lnTo>
                            <a:pt x="0" y="65"/>
                          </a:lnTo>
                          <a:lnTo>
                            <a:pt x="17" y="82"/>
                          </a:lnTo>
                          <a:close/>
                        </a:path>
                      </a:pathLst>
                    </a:custGeom>
                    <a:solidFill>
                      <a:srgbClr val="000000"/>
                    </a:solidFill>
                    <a:ln w="9525">
                      <a:noFill/>
                      <a:round/>
                      <a:headEnd/>
                      <a:tailEnd/>
                    </a:ln>
                  </p:spPr>
                  <p:txBody>
                    <a:bodyPr/>
                    <a:lstStyle/>
                    <a:p>
                      <a:endParaRPr lang="it-IT">
                        <a:solidFill>
                          <a:prstClr val="black"/>
                        </a:solidFill>
                      </a:endParaRPr>
                    </a:p>
                  </p:txBody>
                </p:sp>
              </p:grpSp>
              <p:sp>
                <p:nvSpPr>
                  <p:cNvPr id="176" name="Line 267"/>
                  <p:cNvSpPr>
                    <a:spLocks noChangeAspect="1" noChangeShapeType="1"/>
                  </p:cNvSpPr>
                  <p:nvPr/>
                </p:nvSpPr>
                <p:spPr bwMode="auto">
                  <a:xfrm flipH="1" flipV="1">
                    <a:off x="955" y="1745"/>
                    <a:ext cx="114" cy="115"/>
                  </a:xfrm>
                  <a:prstGeom prst="line">
                    <a:avLst/>
                  </a:prstGeom>
                  <a:noFill/>
                  <a:ln w="12700">
                    <a:solidFill>
                      <a:srgbClr val="000000"/>
                    </a:solidFill>
                    <a:round/>
                    <a:headEnd/>
                    <a:tailEnd/>
                  </a:ln>
                </p:spPr>
                <p:txBody>
                  <a:bodyPr/>
                  <a:lstStyle/>
                  <a:p>
                    <a:endParaRPr lang="it-IT">
                      <a:solidFill>
                        <a:prstClr val="black"/>
                      </a:solidFill>
                    </a:endParaRPr>
                  </a:p>
                </p:txBody>
              </p:sp>
              <p:sp>
                <p:nvSpPr>
                  <p:cNvPr id="177" name="Line 268"/>
                  <p:cNvSpPr>
                    <a:spLocks noChangeAspect="1" noChangeShapeType="1"/>
                  </p:cNvSpPr>
                  <p:nvPr/>
                </p:nvSpPr>
                <p:spPr bwMode="auto">
                  <a:xfrm flipH="1" flipV="1">
                    <a:off x="769" y="1809"/>
                    <a:ext cx="115" cy="114"/>
                  </a:xfrm>
                  <a:prstGeom prst="line">
                    <a:avLst/>
                  </a:prstGeom>
                  <a:noFill/>
                  <a:ln w="12700">
                    <a:solidFill>
                      <a:srgbClr val="000000"/>
                    </a:solidFill>
                    <a:round/>
                    <a:headEnd/>
                    <a:tailEnd/>
                  </a:ln>
                </p:spPr>
                <p:txBody>
                  <a:bodyPr/>
                  <a:lstStyle/>
                  <a:p>
                    <a:endParaRPr lang="it-IT">
                      <a:solidFill>
                        <a:prstClr val="black"/>
                      </a:solidFill>
                    </a:endParaRPr>
                  </a:p>
                </p:txBody>
              </p:sp>
              <p:grpSp>
                <p:nvGrpSpPr>
                  <p:cNvPr id="178" name="Group 269"/>
                  <p:cNvGrpSpPr>
                    <a:grpSpLocks noChangeAspect="1"/>
                  </p:cNvGrpSpPr>
                  <p:nvPr/>
                </p:nvGrpSpPr>
                <p:grpSpPr bwMode="auto">
                  <a:xfrm>
                    <a:off x="875" y="1838"/>
                    <a:ext cx="185" cy="139"/>
                    <a:chOff x="875" y="1838"/>
                    <a:chExt cx="185" cy="139"/>
                  </a:xfrm>
                </p:grpSpPr>
                <p:sp>
                  <p:nvSpPr>
                    <p:cNvPr id="180" name="Freeform 270"/>
                    <p:cNvSpPr>
                      <a:spLocks noChangeAspect="1"/>
                    </p:cNvSpPr>
                    <p:nvPr/>
                  </p:nvSpPr>
                  <p:spPr bwMode="auto">
                    <a:xfrm>
                      <a:off x="922" y="1838"/>
                      <a:ext cx="138" cy="139"/>
                    </a:xfrm>
                    <a:custGeom>
                      <a:avLst/>
                      <a:gdLst>
                        <a:gd name="T0" fmla="*/ 0 w 138"/>
                        <a:gd name="T1" fmla="*/ 125 h 139"/>
                        <a:gd name="T2" fmla="*/ 125 w 138"/>
                        <a:gd name="T3" fmla="*/ 0 h 139"/>
                        <a:gd name="T4" fmla="*/ 138 w 138"/>
                        <a:gd name="T5" fmla="*/ 15 h 139"/>
                        <a:gd name="T6" fmla="*/ 14 w 138"/>
                        <a:gd name="T7" fmla="*/ 139 h 139"/>
                        <a:gd name="T8" fmla="*/ 0 w 138"/>
                        <a:gd name="T9" fmla="*/ 125 h 139"/>
                        <a:gd name="T10" fmla="*/ 0 60000 65536"/>
                        <a:gd name="T11" fmla="*/ 0 60000 65536"/>
                        <a:gd name="T12" fmla="*/ 0 60000 65536"/>
                        <a:gd name="T13" fmla="*/ 0 60000 65536"/>
                        <a:gd name="T14" fmla="*/ 0 60000 65536"/>
                        <a:gd name="T15" fmla="*/ 0 w 138"/>
                        <a:gd name="T16" fmla="*/ 0 h 139"/>
                        <a:gd name="T17" fmla="*/ 138 w 138"/>
                        <a:gd name="T18" fmla="*/ 139 h 139"/>
                      </a:gdLst>
                      <a:ahLst/>
                      <a:cxnLst>
                        <a:cxn ang="T10">
                          <a:pos x="T0" y="T1"/>
                        </a:cxn>
                        <a:cxn ang="T11">
                          <a:pos x="T2" y="T3"/>
                        </a:cxn>
                        <a:cxn ang="T12">
                          <a:pos x="T4" y="T5"/>
                        </a:cxn>
                        <a:cxn ang="T13">
                          <a:pos x="T6" y="T7"/>
                        </a:cxn>
                        <a:cxn ang="T14">
                          <a:pos x="T8" y="T9"/>
                        </a:cxn>
                      </a:cxnLst>
                      <a:rect l="T15" t="T16" r="T17" b="T18"/>
                      <a:pathLst>
                        <a:path w="138" h="139">
                          <a:moveTo>
                            <a:pt x="0" y="125"/>
                          </a:moveTo>
                          <a:lnTo>
                            <a:pt x="125" y="0"/>
                          </a:lnTo>
                          <a:lnTo>
                            <a:pt x="138" y="15"/>
                          </a:lnTo>
                          <a:lnTo>
                            <a:pt x="14" y="139"/>
                          </a:lnTo>
                          <a:lnTo>
                            <a:pt x="0" y="125"/>
                          </a:lnTo>
                          <a:close/>
                        </a:path>
                      </a:pathLst>
                    </a:custGeom>
                    <a:solidFill>
                      <a:srgbClr val="000000"/>
                    </a:solidFill>
                    <a:ln w="9525">
                      <a:noFill/>
                      <a:round/>
                      <a:headEnd/>
                      <a:tailEnd/>
                    </a:ln>
                  </p:spPr>
                  <p:txBody>
                    <a:bodyPr/>
                    <a:lstStyle/>
                    <a:p>
                      <a:endParaRPr lang="it-IT">
                        <a:solidFill>
                          <a:prstClr val="black"/>
                        </a:solidFill>
                      </a:endParaRPr>
                    </a:p>
                  </p:txBody>
                </p:sp>
                <p:sp>
                  <p:nvSpPr>
                    <p:cNvPr id="181" name="Line 271"/>
                    <p:cNvSpPr>
                      <a:spLocks noChangeAspect="1" noChangeShapeType="1"/>
                    </p:cNvSpPr>
                    <p:nvPr/>
                  </p:nvSpPr>
                  <p:spPr bwMode="auto">
                    <a:xfrm flipV="1">
                      <a:off x="875" y="1841"/>
                      <a:ext cx="172" cy="73"/>
                    </a:xfrm>
                    <a:prstGeom prst="line">
                      <a:avLst/>
                    </a:prstGeom>
                    <a:noFill/>
                    <a:ln w="12700">
                      <a:solidFill>
                        <a:srgbClr val="000000"/>
                      </a:solidFill>
                      <a:round/>
                      <a:headEnd/>
                      <a:tailEnd/>
                    </a:ln>
                  </p:spPr>
                  <p:txBody>
                    <a:bodyPr/>
                    <a:lstStyle/>
                    <a:p>
                      <a:endParaRPr lang="it-IT">
                        <a:solidFill>
                          <a:prstClr val="black"/>
                        </a:solidFill>
                      </a:endParaRPr>
                    </a:p>
                  </p:txBody>
                </p:sp>
              </p:grpSp>
              <p:sp>
                <p:nvSpPr>
                  <p:cNvPr id="179" name="Line 272"/>
                  <p:cNvSpPr>
                    <a:spLocks noChangeAspect="1" noChangeShapeType="1"/>
                  </p:cNvSpPr>
                  <p:nvPr/>
                </p:nvSpPr>
                <p:spPr bwMode="auto">
                  <a:xfrm>
                    <a:off x="909" y="1952"/>
                    <a:ext cx="36" cy="33"/>
                  </a:xfrm>
                  <a:prstGeom prst="line">
                    <a:avLst/>
                  </a:prstGeom>
                  <a:noFill/>
                  <a:ln w="12700">
                    <a:solidFill>
                      <a:srgbClr val="000000"/>
                    </a:solidFill>
                    <a:round/>
                    <a:headEnd/>
                    <a:tailEnd/>
                  </a:ln>
                </p:spPr>
                <p:txBody>
                  <a:bodyPr/>
                  <a:lstStyle/>
                  <a:p>
                    <a:endParaRPr lang="it-IT">
                      <a:solidFill>
                        <a:prstClr val="black"/>
                      </a:solidFill>
                    </a:endParaRPr>
                  </a:p>
                </p:txBody>
              </p:sp>
            </p:grpSp>
          </p:grpSp>
        </p:grpSp>
        <p:sp>
          <p:nvSpPr>
            <p:cNvPr id="157" name="Rectangle 273"/>
            <p:cNvSpPr>
              <a:spLocks noChangeAspect="1" noChangeArrowheads="1"/>
            </p:cNvSpPr>
            <p:nvPr/>
          </p:nvSpPr>
          <p:spPr bwMode="auto">
            <a:xfrm>
              <a:off x="4036" y="709"/>
              <a:ext cx="530" cy="578"/>
            </a:xfrm>
            <a:prstGeom prst="rect">
              <a:avLst/>
            </a:prstGeom>
            <a:solidFill>
              <a:srgbClr val="008000"/>
            </a:solidFill>
            <a:ln w="9525">
              <a:solidFill>
                <a:schemeClr val="tx1"/>
              </a:solidFill>
              <a:miter lim="800000"/>
              <a:headEnd/>
              <a:tailEnd/>
            </a:ln>
          </p:spPr>
          <p:txBody>
            <a:bodyPr wrap="none" anchor="ctr"/>
            <a:lstStyle/>
            <a:p>
              <a:endParaRPr lang="it-IT">
                <a:solidFill>
                  <a:prstClr val="black"/>
                </a:solidFill>
                <a:latin typeface="Comic Sans MS" pitchFamily="66" charset="0"/>
              </a:endParaRPr>
            </a:p>
          </p:txBody>
        </p:sp>
        <p:sp>
          <p:nvSpPr>
            <p:cNvPr id="158" name="Freeform 274"/>
            <p:cNvSpPr>
              <a:spLocks noChangeAspect="1"/>
            </p:cNvSpPr>
            <p:nvPr/>
          </p:nvSpPr>
          <p:spPr bwMode="auto">
            <a:xfrm>
              <a:off x="3941" y="709"/>
              <a:ext cx="625" cy="570"/>
            </a:xfrm>
            <a:custGeom>
              <a:avLst/>
              <a:gdLst>
                <a:gd name="T0" fmla="*/ 39 w 774"/>
                <a:gd name="T1" fmla="*/ 2 h 714"/>
                <a:gd name="T2" fmla="*/ 39 w 774"/>
                <a:gd name="T3" fmla="*/ 174 h 714"/>
                <a:gd name="T4" fmla="*/ 31 w 774"/>
                <a:gd name="T5" fmla="*/ 196 h 714"/>
                <a:gd name="T6" fmla="*/ 19 w 774"/>
                <a:gd name="T7" fmla="*/ 213 h 714"/>
                <a:gd name="T8" fmla="*/ 10 w 774"/>
                <a:gd name="T9" fmla="*/ 223 h 714"/>
                <a:gd name="T10" fmla="*/ 0 w 774"/>
                <a:gd name="T11" fmla="*/ 229 h 714"/>
                <a:gd name="T12" fmla="*/ 94 w 774"/>
                <a:gd name="T13" fmla="*/ 231 h 714"/>
                <a:gd name="T14" fmla="*/ 160 w 774"/>
                <a:gd name="T15" fmla="*/ 231 h 714"/>
                <a:gd name="T16" fmla="*/ 233 w 774"/>
                <a:gd name="T17" fmla="*/ 232 h 714"/>
                <a:gd name="T18" fmla="*/ 254 w 774"/>
                <a:gd name="T19" fmla="*/ 220 h 714"/>
                <a:gd name="T20" fmla="*/ 266 w 774"/>
                <a:gd name="T21" fmla="*/ 187 h 714"/>
                <a:gd name="T22" fmla="*/ 266 w 774"/>
                <a:gd name="T23" fmla="*/ 0 h 714"/>
                <a:gd name="T24" fmla="*/ 39 w 774"/>
                <a:gd name="T25" fmla="*/ 2 h 7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74"/>
                <a:gd name="T40" fmla="*/ 0 h 714"/>
                <a:gd name="T41" fmla="*/ 774 w 774"/>
                <a:gd name="T42" fmla="*/ 714 h 71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74" h="714">
                  <a:moveTo>
                    <a:pt x="114" y="8"/>
                  </a:moveTo>
                  <a:lnTo>
                    <a:pt x="114" y="538"/>
                  </a:lnTo>
                  <a:lnTo>
                    <a:pt x="92" y="606"/>
                  </a:lnTo>
                  <a:lnTo>
                    <a:pt x="54" y="658"/>
                  </a:lnTo>
                  <a:lnTo>
                    <a:pt x="30" y="686"/>
                  </a:lnTo>
                  <a:lnTo>
                    <a:pt x="0" y="706"/>
                  </a:lnTo>
                  <a:lnTo>
                    <a:pt x="276" y="710"/>
                  </a:lnTo>
                  <a:lnTo>
                    <a:pt x="464" y="712"/>
                  </a:lnTo>
                  <a:lnTo>
                    <a:pt x="678" y="714"/>
                  </a:lnTo>
                  <a:lnTo>
                    <a:pt x="740" y="676"/>
                  </a:lnTo>
                  <a:lnTo>
                    <a:pt x="774" y="576"/>
                  </a:lnTo>
                  <a:lnTo>
                    <a:pt x="774" y="0"/>
                  </a:lnTo>
                  <a:lnTo>
                    <a:pt x="114" y="8"/>
                  </a:lnTo>
                  <a:close/>
                </a:path>
              </a:pathLst>
            </a:custGeom>
            <a:solidFill>
              <a:schemeClr val="bg1"/>
            </a:solidFill>
            <a:ln w="9525">
              <a:solidFill>
                <a:schemeClr val="tx1"/>
              </a:solidFill>
              <a:round/>
              <a:headEnd/>
              <a:tailEnd/>
            </a:ln>
          </p:spPr>
          <p:txBody>
            <a:bodyPr wrap="none" anchor="ctr"/>
            <a:lstStyle/>
            <a:p>
              <a:endParaRPr lang="it-IT">
                <a:solidFill>
                  <a:prstClr val="black"/>
                </a:solidFill>
              </a:endParaRPr>
            </a:p>
          </p:txBody>
        </p:sp>
        <p:sp>
          <p:nvSpPr>
            <p:cNvPr id="159" name="Freeform 275"/>
            <p:cNvSpPr>
              <a:spLocks noChangeAspect="1"/>
            </p:cNvSpPr>
            <p:nvPr/>
          </p:nvSpPr>
          <p:spPr bwMode="auto">
            <a:xfrm>
              <a:off x="4173" y="786"/>
              <a:ext cx="233" cy="283"/>
            </a:xfrm>
            <a:custGeom>
              <a:avLst/>
              <a:gdLst>
                <a:gd name="T0" fmla="*/ 1 w 396"/>
                <a:gd name="T1" fmla="*/ 1 h 510"/>
                <a:gd name="T2" fmla="*/ 26 w 396"/>
                <a:gd name="T3" fmla="*/ 0 h 510"/>
                <a:gd name="T4" fmla="*/ 2 w 396"/>
                <a:gd name="T5" fmla="*/ 12 h 510"/>
                <a:gd name="T6" fmla="*/ 24 w 396"/>
                <a:gd name="T7" fmla="*/ 13 h 510"/>
                <a:gd name="T8" fmla="*/ 28 w 396"/>
                <a:gd name="T9" fmla="*/ 19 h 510"/>
                <a:gd name="T10" fmla="*/ 16 w 396"/>
                <a:gd name="T11" fmla="*/ 27 h 510"/>
                <a:gd name="T12" fmla="*/ 0 w 396"/>
                <a:gd name="T13" fmla="*/ 24 h 510"/>
                <a:gd name="T14" fmla="*/ 0 60000 65536"/>
                <a:gd name="T15" fmla="*/ 0 60000 65536"/>
                <a:gd name="T16" fmla="*/ 0 60000 65536"/>
                <a:gd name="T17" fmla="*/ 0 60000 65536"/>
                <a:gd name="T18" fmla="*/ 0 60000 65536"/>
                <a:gd name="T19" fmla="*/ 0 60000 65536"/>
                <a:gd name="T20" fmla="*/ 0 60000 65536"/>
                <a:gd name="T21" fmla="*/ 0 w 396"/>
                <a:gd name="T22" fmla="*/ 0 h 510"/>
                <a:gd name="T23" fmla="*/ 396 w 396"/>
                <a:gd name="T24" fmla="*/ 510 h 5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96" h="510">
                  <a:moveTo>
                    <a:pt x="21" y="6"/>
                  </a:moveTo>
                  <a:lnTo>
                    <a:pt x="369" y="0"/>
                  </a:lnTo>
                  <a:lnTo>
                    <a:pt x="30" y="222"/>
                  </a:lnTo>
                  <a:lnTo>
                    <a:pt x="342" y="246"/>
                  </a:lnTo>
                  <a:lnTo>
                    <a:pt x="396" y="363"/>
                  </a:lnTo>
                  <a:lnTo>
                    <a:pt x="231" y="510"/>
                  </a:lnTo>
                  <a:lnTo>
                    <a:pt x="0" y="462"/>
                  </a:lnTo>
                </a:path>
              </a:pathLst>
            </a:custGeom>
            <a:noFill/>
            <a:ln w="76200">
              <a:solidFill>
                <a:srgbClr val="FF0000"/>
              </a:solidFill>
              <a:round/>
              <a:headEnd/>
              <a:tailEnd/>
            </a:ln>
          </p:spPr>
          <p:txBody>
            <a:bodyPr wrap="none" anchor="ctr"/>
            <a:lstStyle/>
            <a:p>
              <a:endParaRPr lang="it-IT">
                <a:solidFill>
                  <a:prstClr val="black"/>
                </a:solidFill>
              </a:endParaRPr>
            </a:p>
          </p:txBody>
        </p:sp>
        <p:sp>
          <p:nvSpPr>
            <p:cNvPr id="160" name="WordArt 276"/>
            <p:cNvSpPr>
              <a:spLocks noChangeAspect="1" noChangeArrowheads="1" noChangeShapeType="1" noTextEdit="1"/>
            </p:cNvSpPr>
            <p:nvPr/>
          </p:nvSpPr>
          <p:spPr bwMode="auto">
            <a:xfrm>
              <a:off x="4025" y="1141"/>
              <a:ext cx="483" cy="122"/>
            </a:xfrm>
            <a:prstGeom prst="rect">
              <a:avLst/>
            </a:prstGeom>
          </p:spPr>
          <p:txBody>
            <a:bodyPr wrap="none" fromWordArt="1">
              <a:prstTxWarp prst="textWave1">
                <a:avLst>
                  <a:gd name="adj1" fmla="val 0"/>
                  <a:gd name="adj2" fmla="val 2176"/>
                </a:avLst>
              </a:prstTxWarp>
            </a:bodyPr>
            <a:lstStyle/>
            <a:p>
              <a:pPr algn="ctr"/>
              <a:r>
                <a:rPr lang="it-IT" sz="2000" i="1" kern="10">
                  <a:ln w="9525">
                    <a:noFill/>
                    <a:round/>
                    <a:headEnd/>
                    <a:tailEnd/>
                  </a:ln>
                  <a:solidFill>
                    <a:prstClr val="black"/>
                  </a:solidFill>
                  <a:latin typeface="Times New Roman"/>
                  <a:cs typeface="Times New Roman"/>
                </a:rPr>
                <a:t>maggio</a:t>
              </a:r>
            </a:p>
          </p:txBody>
        </p:sp>
      </p:grpSp>
      <p:sp>
        <p:nvSpPr>
          <p:cNvPr id="278" name="Rectangle 277"/>
          <p:cNvSpPr>
            <a:spLocks noChangeArrowheads="1"/>
          </p:cNvSpPr>
          <p:nvPr/>
        </p:nvSpPr>
        <p:spPr bwMode="auto">
          <a:xfrm>
            <a:off x="3857625" y="4598988"/>
            <a:ext cx="847725" cy="1039812"/>
          </a:xfrm>
          <a:prstGeom prst="rect">
            <a:avLst/>
          </a:prstGeom>
          <a:solidFill>
            <a:srgbClr val="FFFF00"/>
          </a:solidFill>
          <a:ln w="9525">
            <a:solidFill>
              <a:schemeClr val="tx1"/>
            </a:solidFill>
            <a:miter lim="800000"/>
            <a:headEnd/>
            <a:tailEnd/>
          </a:ln>
        </p:spPr>
        <p:txBody>
          <a:bodyPr wrap="none" anchor="ctr"/>
          <a:lstStyle/>
          <a:p>
            <a:endParaRPr lang="it-IT">
              <a:solidFill>
                <a:prstClr val="black"/>
              </a:solidFill>
              <a:latin typeface="Comic Sans MS" pitchFamily="66" charset="0"/>
            </a:endParaRPr>
          </a:p>
        </p:txBody>
      </p:sp>
      <p:grpSp>
        <p:nvGrpSpPr>
          <p:cNvPr id="279" name="Group 278"/>
          <p:cNvGrpSpPr>
            <a:grpSpLocks/>
          </p:cNvGrpSpPr>
          <p:nvPr/>
        </p:nvGrpSpPr>
        <p:grpSpPr bwMode="auto">
          <a:xfrm>
            <a:off x="1547813" y="3357563"/>
            <a:ext cx="1504950" cy="2087562"/>
            <a:chOff x="828" y="2784"/>
            <a:chExt cx="948" cy="1315"/>
          </a:xfrm>
        </p:grpSpPr>
        <p:sp>
          <p:nvSpPr>
            <p:cNvPr id="280" name="Rectangle 279"/>
            <p:cNvSpPr>
              <a:spLocks noChangeArrowheads="1"/>
            </p:cNvSpPr>
            <p:nvPr/>
          </p:nvSpPr>
          <p:spPr bwMode="auto">
            <a:xfrm>
              <a:off x="838" y="3059"/>
              <a:ext cx="938" cy="1040"/>
            </a:xfrm>
            <a:prstGeom prst="rect">
              <a:avLst/>
            </a:prstGeom>
            <a:solidFill>
              <a:srgbClr val="000099"/>
            </a:solidFill>
            <a:ln w="9525">
              <a:solidFill>
                <a:schemeClr val="tx1"/>
              </a:solidFill>
              <a:miter lim="800000"/>
              <a:headEnd/>
              <a:tailEnd/>
            </a:ln>
          </p:spPr>
          <p:txBody>
            <a:bodyPr wrap="none" anchor="ctr"/>
            <a:lstStyle/>
            <a:p>
              <a:endParaRPr lang="it-IT">
                <a:solidFill>
                  <a:prstClr val="black"/>
                </a:solidFill>
                <a:latin typeface="Comic Sans MS" pitchFamily="66" charset="0"/>
              </a:endParaRPr>
            </a:p>
          </p:txBody>
        </p:sp>
        <p:graphicFrame>
          <p:nvGraphicFramePr>
            <p:cNvPr id="281" name="Object 280"/>
            <p:cNvGraphicFramePr>
              <a:graphicFrameLocks noChangeAspect="1"/>
            </p:cNvGraphicFramePr>
            <p:nvPr/>
          </p:nvGraphicFramePr>
          <p:xfrm>
            <a:off x="1080" y="3136"/>
            <a:ext cx="622" cy="934"/>
          </p:xfrm>
          <a:graphic>
            <a:graphicData uri="http://schemas.openxmlformats.org/presentationml/2006/ole">
              <mc:AlternateContent xmlns:mc="http://schemas.openxmlformats.org/markup-compatibility/2006">
                <mc:Choice xmlns:v="urn:schemas-microsoft-com:vml" Requires="v">
                  <p:oleObj spid="_x0000_s8215" name="Immagine bitmap" r:id="rId3" imgW="1162212" imgH="1848108" progId="PBrush">
                    <p:embed/>
                  </p:oleObj>
                </mc:Choice>
                <mc:Fallback>
                  <p:oleObj name="Immagine bitmap" r:id="rId3" imgW="1162212" imgH="1848108" progId="PBrush">
                    <p:embed/>
                    <p:pic>
                      <p:nvPicPr>
                        <p:cNvPr id="0"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0" y="3136"/>
                          <a:ext cx="622" cy="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82" name="Freeform 281"/>
            <p:cNvSpPr>
              <a:spLocks/>
            </p:cNvSpPr>
            <p:nvPr/>
          </p:nvSpPr>
          <p:spPr bwMode="auto">
            <a:xfrm>
              <a:off x="828" y="3372"/>
              <a:ext cx="610" cy="284"/>
            </a:xfrm>
            <a:custGeom>
              <a:avLst/>
              <a:gdLst>
                <a:gd name="T0" fmla="*/ 0 w 717"/>
                <a:gd name="T1" fmla="*/ 0 h 354"/>
                <a:gd name="T2" fmla="*/ 320 w 717"/>
                <a:gd name="T3" fmla="*/ 118 h 354"/>
                <a:gd name="T4" fmla="*/ 0 60000 65536"/>
                <a:gd name="T5" fmla="*/ 0 60000 65536"/>
                <a:gd name="T6" fmla="*/ 0 w 717"/>
                <a:gd name="T7" fmla="*/ 0 h 354"/>
                <a:gd name="T8" fmla="*/ 717 w 717"/>
                <a:gd name="T9" fmla="*/ 354 h 354"/>
              </a:gdLst>
              <a:ahLst/>
              <a:cxnLst>
                <a:cxn ang="T4">
                  <a:pos x="T0" y="T1"/>
                </a:cxn>
                <a:cxn ang="T5">
                  <a:pos x="T2" y="T3"/>
                </a:cxn>
              </a:cxnLst>
              <a:rect l="T6" t="T7" r="T8" b="T9"/>
              <a:pathLst>
                <a:path w="717" h="354">
                  <a:moveTo>
                    <a:pt x="0" y="0"/>
                  </a:moveTo>
                  <a:cubicBezTo>
                    <a:pt x="489" y="39"/>
                    <a:pt x="696" y="231"/>
                    <a:pt x="717" y="354"/>
                  </a:cubicBezTo>
                </a:path>
              </a:pathLst>
            </a:custGeom>
            <a:noFill/>
            <a:ln w="76200">
              <a:solidFill>
                <a:srgbClr val="FFFF00"/>
              </a:solidFill>
              <a:round/>
              <a:headEnd/>
              <a:tailEnd/>
            </a:ln>
          </p:spPr>
          <p:txBody>
            <a:bodyPr wrap="none" anchor="ctr"/>
            <a:lstStyle/>
            <a:p>
              <a:endParaRPr lang="it-IT">
                <a:solidFill>
                  <a:prstClr val="black"/>
                </a:solidFill>
              </a:endParaRPr>
            </a:p>
          </p:txBody>
        </p:sp>
        <p:sp>
          <p:nvSpPr>
            <p:cNvPr id="283" name="Freeform 282"/>
            <p:cNvSpPr>
              <a:spLocks/>
            </p:cNvSpPr>
            <p:nvPr/>
          </p:nvSpPr>
          <p:spPr bwMode="auto">
            <a:xfrm>
              <a:off x="831" y="3367"/>
              <a:ext cx="553" cy="282"/>
            </a:xfrm>
            <a:custGeom>
              <a:avLst/>
              <a:gdLst>
                <a:gd name="T0" fmla="*/ 0 w 651"/>
                <a:gd name="T1" fmla="*/ 0 h 351"/>
                <a:gd name="T2" fmla="*/ 288 w 651"/>
                <a:gd name="T3" fmla="*/ 117 h 351"/>
                <a:gd name="T4" fmla="*/ 0 60000 65536"/>
                <a:gd name="T5" fmla="*/ 0 60000 65536"/>
                <a:gd name="T6" fmla="*/ 0 w 651"/>
                <a:gd name="T7" fmla="*/ 0 h 351"/>
                <a:gd name="T8" fmla="*/ 651 w 651"/>
                <a:gd name="T9" fmla="*/ 351 h 351"/>
              </a:gdLst>
              <a:ahLst/>
              <a:cxnLst>
                <a:cxn ang="T4">
                  <a:pos x="T0" y="T1"/>
                </a:cxn>
                <a:cxn ang="T5">
                  <a:pos x="T2" y="T3"/>
                </a:cxn>
              </a:cxnLst>
              <a:rect l="T6" t="T7" r="T8" b="T9"/>
              <a:pathLst>
                <a:path w="651" h="351">
                  <a:moveTo>
                    <a:pt x="0" y="0"/>
                  </a:moveTo>
                  <a:cubicBezTo>
                    <a:pt x="489" y="39"/>
                    <a:pt x="630" y="228"/>
                    <a:pt x="651" y="351"/>
                  </a:cubicBezTo>
                </a:path>
              </a:pathLst>
            </a:custGeom>
            <a:noFill/>
            <a:ln w="38100">
              <a:solidFill>
                <a:srgbClr val="FFFF00"/>
              </a:solidFill>
              <a:round/>
              <a:headEnd/>
              <a:tailEnd/>
            </a:ln>
          </p:spPr>
          <p:txBody>
            <a:bodyPr wrap="none" anchor="ctr"/>
            <a:lstStyle/>
            <a:p>
              <a:endParaRPr lang="it-IT">
                <a:solidFill>
                  <a:prstClr val="black"/>
                </a:solidFill>
              </a:endParaRPr>
            </a:p>
          </p:txBody>
        </p:sp>
        <p:sp>
          <p:nvSpPr>
            <p:cNvPr id="284" name="Freeform 283"/>
            <p:cNvSpPr>
              <a:spLocks/>
            </p:cNvSpPr>
            <p:nvPr/>
          </p:nvSpPr>
          <p:spPr bwMode="auto">
            <a:xfrm>
              <a:off x="831" y="3367"/>
              <a:ext cx="676" cy="284"/>
            </a:xfrm>
            <a:custGeom>
              <a:avLst/>
              <a:gdLst>
                <a:gd name="T0" fmla="*/ 0 w 795"/>
                <a:gd name="T1" fmla="*/ 0 h 354"/>
                <a:gd name="T2" fmla="*/ 354 w 795"/>
                <a:gd name="T3" fmla="*/ 118 h 354"/>
                <a:gd name="T4" fmla="*/ 0 60000 65536"/>
                <a:gd name="T5" fmla="*/ 0 60000 65536"/>
                <a:gd name="T6" fmla="*/ 0 w 795"/>
                <a:gd name="T7" fmla="*/ 0 h 354"/>
                <a:gd name="T8" fmla="*/ 795 w 795"/>
                <a:gd name="T9" fmla="*/ 354 h 354"/>
              </a:gdLst>
              <a:ahLst/>
              <a:cxnLst>
                <a:cxn ang="T4">
                  <a:pos x="T0" y="T1"/>
                </a:cxn>
                <a:cxn ang="T5">
                  <a:pos x="T2" y="T3"/>
                </a:cxn>
              </a:cxnLst>
              <a:rect l="T6" t="T7" r="T8" b="T9"/>
              <a:pathLst>
                <a:path w="795" h="354">
                  <a:moveTo>
                    <a:pt x="0" y="0"/>
                  </a:moveTo>
                  <a:cubicBezTo>
                    <a:pt x="489" y="39"/>
                    <a:pt x="774" y="231"/>
                    <a:pt x="795" y="354"/>
                  </a:cubicBezTo>
                </a:path>
              </a:pathLst>
            </a:custGeom>
            <a:noFill/>
            <a:ln w="38100">
              <a:solidFill>
                <a:srgbClr val="FFFF00"/>
              </a:solidFill>
              <a:round/>
              <a:headEnd/>
              <a:tailEnd/>
            </a:ln>
          </p:spPr>
          <p:txBody>
            <a:bodyPr wrap="none" anchor="ctr"/>
            <a:lstStyle/>
            <a:p>
              <a:endParaRPr lang="it-IT">
                <a:solidFill>
                  <a:prstClr val="black"/>
                </a:solidFill>
              </a:endParaRPr>
            </a:p>
          </p:txBody>
        </p:sp>
        <p:sp>
          <p:nvSpPr>
            <p:cNvPr id="285" name="Line 284"/>
            <p:cNvSpPr>
              <a:spLocks noChangeShapeType="1"/>
            </p:cNvSpPr>
            <p:nvPr/>
          </p:nvSpPr>
          <p:spPr bwMode="auto">
            <a:xfrm>
              <a:off x="1296" y="2784"/>
              <a:ext cx="0" cy="288"/>
            </a:xfrm>
            <a:prstGeom prst="line">
              <a:avLst/>
            </a:prstGeom>
            <a:noFill/>
            <a:ln w="76200">
              <a:solidFill>
                <a:srgbClr val="FF0000"/>
              </a:solidFill>
              <a:round/>
              <a:headEnd/>
              <a:tailEnd type="triangle" w="med" len="med"/>
            </a:ln>
          </p:spPr>
          <p:txBody>
            <a:bodyPr wrap="none" anchor="ctr"/>
            <a:lstStyle/>
            <a:p>
              <a:endParaRPr lang="it-IT">
                <a:solidFill>
                  <a:prstClr val="black"/>
                </a:solidFill>
              </a:endParaRPr>
            </a:p>
          </p:txBody>
        </p:sp>
      </p:grpSp>
      <p:sp>
        <p:nvSpPr>
          <p:cNvPr id="286" name="Text Box 285"/>
          <p:cNvSpPr txBox="1">
            <a:spLocks noChangeArrowheads="1"/>
          </p:cNvSpPr>
          <p:nvPr/>
        </p:nvSpPr>
        <p:spPr bwMode="auto">
          <a:xfrm>
            <a:off x="34925" y="3838575"/>
            <a:ext cx="1525588" cy="1492250"/>
          </a:xfrm>
          <a:prstGeom prst="rect">
            <a:avLst/>
          </a:prstGeom>
          <a:noFill/>
          <a:ln w="9525">
            <a:noFill/>
            <a:miter lim="800000"/>
            <a:headEnd/>
            <a:tailEnd/>
          </a:ln>
        </p:spPr>
        <p:txBody>
          <a:bodyPr wrap="none">
            <a:spAutoFit/>
          </a:bodyPr>
          <a:lstStyle/>
          <a:p>
            <a:r>
              <a:rPr lang="it-IT" sz="2200">
                <a:solidFill>
                  <a:prstClr val="black"/>
                </a:solidFill>
                <a:latin typeface="Comic Sans MS" pitchFamily="66" charset="0"/>
              </a:rPr>
              <a:t>alle ore 7</a:t>
            </a:r>
          </a:p>
          <a:p>
            <a:r>
              <a:rPr lang="it-IT" sz="2200">
                <a:solidFill>
                  <a:prstClr val="black"/>
                </a:solidFill>
                <a:latin typeface="Comic Sans MS" pitchFamily="66" charset="0"/>
              </a:rPr>
              <a:t>il paziente</a:t>
            </a:r>
          </a:p>
          <a:p>
            <a:r>
              <a:rPr lang="it-IT" b="1" u="sng">
                <a:solidFill>
                  <a:prstClr val="black"/>
                </a:solidFill>
                <a:latin typeface="Comic Sans MS" pitchFamily="66" charset="0"/>
              </a:rPr>
              <a:t>urina nel</a:t>
            </a:r>
          </a:p>
          <a:p>
            <a:r>
              <a:rPr lang="it-IT" b="1" u="sng">
                <a:solidFill>
                  <a:prstClr val="black"/>
                </a:solidFill>
                <a:latin typeface="Comic Sans MS" pitchFamily="66" charset="0"/>
              </a:rPr>
              <a:t>water</a:t>
            </a:r>
            <a:r>
              <a:rPr lang="it-IT" b="1">
                <a:solidFill>
                  <a:prstClr val="black"/>
                </a:solidFill>
                <a:latin typeface="Comic Sans MS" pitchFamily="66" charset="0"/>
              </a:rPr>
              <a:t> !</a:t>
            </a:r>
          </a:p>
        </p:txBody>
      </p:sp>
      <p:sp>
        <p:nvSpPr>
          <p:cNvPr id="287" name="Text Box 286"/>
          <p:cNvSpPr txBox="1">
            <a:spLocks noChangeArrowheads="1"/>
          </p:cNvSpPr>
          <p:nvPr/>
        </p:nvSpPr>
        <p:spPr bwMode="auto">
          <a:xfrm>
            <a:off x="5219700" y="4005263"/>
            <a:ext cx="3924300" cy="2554287"/>
          </a:xfrm>
          <a:prstGeom prst="rect">
            <a:avLst/>
          </a:prstGeom>
          <a:noFill/>
          <a:ln w="9525">
            <a:noFill/>
            <a:miter lim="800000"/>
            <a:headEnd/>
            <a:tailEnd/>
          </a:ln>
        </p:spPr>
        <p:txBody>
          <a:bodyPr>
            <a:spAutoFit/>
          </a:bodyPr>
          <a:lstStyle/>
          <a:p>
            <a:r>
              <a:rPr lang="it-IT" sz="2000">
                <a:solidFill>
                  <a:prstClr val="black"/>
                </a:solidFill>
                <a:latin typeface="Comic Sans MS" pitchFamily="66" charset="0"/>
              </a:rPr>
              <a:t>dalle 7 del 1° giorno alle 7 </a:t>
            </a:r>
            <a:r>
              <a:rPr lang="it-IT" sz="2000" u="sng">
                <a:solidFill>
                  <a:prstClr val="black"/>
                </a:solidFill>
                <a:latin typeface="Comic Sans MS" pitchFamily="66" charset="0"/>
              </a:rPr>
              <a:t>comprese</a:t>
            </a:r>
            <a:r>
              <a:rPr lang="it-IT" sz="2000">
                <a:solidFill>
                  <a:prstClr val="black"/>
                </a:solidFill>
                <a:latin typeface="Comic Sans MS" pitchFamily="66" charset="0"/>
              </a:rPr>
              <a:t> del 2°, raccoglie tutte le urine in un </a:t>
            </a:r>
            <a:r>
              <a:rPr lang="it-IT" sz="2000" u="sng">
                <a:solidFill>
                  <a:prstClr val="black"/>
                </a:solidFill>
                <a:latin typeface="Comic Sans MS" pitchFamily="66" charset="0"/>
              </a:rPr>
              <a:t>unico</a:t>
            </a:r>
            <a:r>
              <a:rPr lang="it-IT" sz="2000">
                <a:solidFill>
                  <a:prstClr val="black"/>
                </a:solidFill>
                <a:latin typeface="Comic Sans MS" pitchFamily="66" charset="0"/>
              </a:rPr>
              <a:t> contenitore !</a:t>
            </a:r>
          </a:p>
          <a:p>
            <a:endParaRPr lang="it-IT" sz="2000">
              <a:solidFill>
                <a:prstClr val="black"/>
              </a:solidFill>
              <a:latin typeface="Comic Sans MS" pitchFamily="66" charset="0"/>
            </a:endParaRPr>
          </a:p>
          <a:p>
            <a:r>
              <a:rPr lang="it-IT" sz="2000">
                <a:solidFill>
                  <a:prstClr val="black"/>
                </a:solidFill>
                <a:latin typeface="Comic Sans MS" pitchFamily="66" charset="0"/>
              </a:rPr>
              <a:t>Misura e scrive i ml/die sull’etichetta della provetta che porterà al laboratorio</a:t>
            </a:r>
          </a:p>
        </p:txBody>
      </p:sp>
      <p:sp>
        <p:nvSpPr>
          <p:cNvPr id="288" name="AutoShape 287"/>
          <p:cNvSpPr>
            <a:spLocks noChangeArrowheads="1"/>
          </p:cNvSpPr>
          <p:nvPr/>
        </p:nvSpPr>
        <p:spPr bwMode="auto">
          <a:xfrm>
            <a:off x="468313" y="2781300"/>
            <a:ext cx="647700" cy="935038"/>
          </a:xfrm>
          <a:prstGeom prst="downArrow">
            <a:avLst>
              <a:gd name="adj1" fmla="val 50000"/>
              <a:gd name="adj2" fmla="val 36091"/>
            </a:avLst>
          </a:prstGeom>
          <a:solidFill>
            <a:srgbClr val="000099"/>
          </a:solidFill>
          <a:ln w="9525">
            <a:solidFill>
              <a:schemeClr val="tx1"/>
            </a:solidFill>
            <a:miter lim="800000"/>
            <a:headEnd/>
            <a:tailEnd/>
          </a:ln>
        </p:spPr>
        <p:txBody>
          <a:bodyPr wrap="none" anchor="ctr"/>
          <a:lstStyle/>
          <a:p>
            <a:endParaRPr lang="it-IT">
              <a:solidFill>
                <a:prstClr val="black"/>
              </a:solidFill>
              <a:latin typeface="Comic Sans MS" pitchFamily="66" charset="0"/>
            </a:endParaRPr>
          </a:p>
        </p:txBody>
      </p:sp>
      <p:sp>
        <p:nvSpPr>
          <p:cNvPr id="289" name="Rettangolo 288"/>
          <p:cNvSpPr>
            <a:spLocks noChangeArrowheads="1"/>
          </p:cNvSpPr>
          <p:nvPr/>
        </p:nvSpPr>
        <p:spPr bwMode="auto">
          <a:xfrm>
            <a:off x="3203575" y="2557463"/>
            <a:ext cx="2305050" cy="1016000"/>
          </a:xfrm>
          <a:prstGeom prst="rect">
            <a:avLst/>
          </a:prstGeom>
          <a:noFill/>
          <a:ln w="9525">
            <a:noFill/>
            <a:miter lim="800000"/>
            <a:headEnd/>
            <a:tailEnd/>
          </a:ln>
        </p:spPr>
        <p:txBody>
          <a:bodyPr>
            <a:spAutoFit/>
          </a:bodyPr>
          <a:lstStyle/>
          <a:p>
            <a:pPr algn="ctr"/>
            <a:r>
              <a:rPr lang="it-IT" sz="2000">
                <a:solidFill>
                  <a:srgbClr val="000000"/>
                </a:solidFill>
                <a:latin typeface="Comic Sans MS" pitchFamily="66" charset="0"/>
              </a:rPr>
              <a:t>Bere molto in modo da urinare almeno 1500 ml.</a:t>
            </a:r>
          </a:p>
        </p:txBody>
      </p:sp>
    </p:spTree>
    <p:extLst>
      <p:ext uri="{BB962C8B-B14F-4D97-AF65-F5344CB8AC3E}">
        <p14:creationId xmlns:p14="http://schemas.microsoft.com/office/powerpoint/2010/main" val="1368150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79"/>
                                        </p:tgtEl>
                                        <p:attrNameLst>
                                          <p:attrName>style.visibility</p:attrName>
                                        </p:attrNameLst>
                                      </p:cBhvr>
                                      <p:to>
                                        <p:strVal val="visible"/>
                                      </p:to>
                                    </p:set>
                                    <p:animEffect transition="in" filter="wipe(up)">
                                      <p:cBhvr>
                                        <p:cTn id="7" dur="500"/>
                                        <p:tgtEl>
                                          <p:spTgt spid="2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765163" y="2404635"/>
            <a:ext cx="4805363" cy="1169987"/>
          </a:xfrm>
          <a:prstGeom prst="rect">
            <a:avLst/>
          </a:prstGeom>
          <a:solidFill>
            <a:schemeClr val="bg1"/>
          </a:solidFill>
          <a:ln w="9525">
            <a:solidFill>
              <a:srgbClr val="000099"/>
            </a:solidFill>
            <a:miter lim="800000"/>
            <a:headEnd/>
            <a:tailEnd/>
          </a:ln>
        </p:spPr>
        <p:txBody>
          <a:bodyPr wrap="none">
            <a:spAutoFit/>
          </a:bodyPr>
          <a:lstStyle/>
          <a:p>
            <a:pPr>
              <a:tabLst>
                <a:tab pos="1262063" algn="l"/>
              </a:tabLst>
            </a:pPr>
            <a:r>
              <a:rPr lang="it-IT" sz="1400" b="1" u="sng" dirty="0">
                <a:solidFill>
                  <a:srgbClr val="FF0000"/>
                </a:solidFill>
                <a:latin typeface="Arial" pitchFamily="34" charset="0"/>
                <a:cs typeface="Arial" pitchFamily="34" charset="0"/>
              </a:rPr>
              <a:t>Formula di </a:t>
            </a:r>
            <a:r>
              <a:rPr lang="it-IT" sz="1400" b="1" u="sng" dirty="0" err="1">
                <a:solidFill>
                  <a:srgbClr val="FF0000"/>
                </a:solidFill>
                <a:latin typeface="Arial" pitchFamily="34" charset="0"/>
                <a:cs typeface="Arial" pitchFamily="34" charset="0"/>
              </a:rPr>
              <a:t>Cockroft-Gault</a:t>
            </a:r>
            <a:endParaRPr lang="it-IT" sz="1400" b="1" u="sng" dirty="0">
              <a:solidFill>
                <a:srgbClr val="FF0000"/>
              </a:solidFill>
              <a:latin typeface="Arial" pitchFamily="34" charset="0"/>
              <a:cs typeface="Arial" pitchFamily="34" charset="0"/>
            </a:endParaRPr>
          </a:p>
          <a:p>
            <a:pPr>
              <a:tabLst>
                <a:tab pos="1262063" algn="l"/>
              </a:tabLst>
            </a:pPr>
            <a:r>
              <a:rPr lang="it-IT" sz="1400" dirty="0">
                <a:solidFill>
                  <a:prstClr val="black"/>
                </a:solidFill>
                <a:latin typeface="Arial" pitchFamily="34" charset="0"/>
                <a:cs typeface="Arial" pitchFamily="34" charset="0"/>
              </a:rPr>
              <a:t>Uomini 	Cl. </a:t>
            </a:r>
            <a:r>
              <a:rPr lang="it-IT" sz="1400" dirty="0" err="1">
                <a:solidFill>
                  <a:prstClr val="black"/>
                </a:solidFill>
                <a:latin typeface="Arial" pitchFamily="34" charset="0"/>
                <a:cs typeface="Arial" pitchFamily="34" charset="0"/>
              </a:rPr>
              <a:t>Creat</a:t>
            </a:r>
            <a:r>
              <a:rPr lang="it-IT" sz="1400" dirty="0">
                <a:solidFill>
                  <a:prstClr val="black"/>
                </a:solidFill>
                <a:latin typeface="Arial" pitchFamily="34" charset="0"/>
                <a:cs typeface="Arial" pitchFamily="34" charset="0"/>
              </a:rPr>
              <a:t>. = </a:t>
            </a:r>
            <a:r>
              <a:rPr lang="it-IT" sz="1400" u="sng" dirty="0">
                <a:solidFill>
                  <a:prstClr val="black"/>
                </a:solidFill>
                <a:latin typeface="Arial" pitchFamily="34" charset="0"/>
                <a:cs typeface="Arial" pitchFamily="34" charset="0"/>
              </a:rPr>
              <a:t>(140-età)  x  peso ideale (kg)  </a:t>
            </a:r>
          </a:p>
          <a:p>
            <a:pPr>
              <a:tabLst>
                <a:tab pos="1262063" algn="l"/>
              </a:tabLst>
            </a:pPr>
            <a:r>
              <a:rPr lang="it-IT" sz="1400" dirty="0">
                <a:solidFill>
                  <a:prstClr val="black"/>
                </a:solidFill>
                <a:latin typeface="Arial" pitchFamily="34" charset="0"/>
                <a:cs typeface="Arial" pitchFamily="34" charset="0"/>
              </a:rPr>
              <a:t>   			     72 x Creatininemia</a:t>
            </a:r>
          </a:p>
          <a:p>
            <a:pPr>
              <a:tabLst>
                <a:tab pos="1262063" algn="l"/>
              </a:tabLst>
            </a:pPr>
            <a:r>
              <a:rPr lang="it-IT" sz="1400" dirty="0">
                <a:solidFill>
                  <a:prstClr val="black"/>
                </a:solidFill>
                <a:latin typeface="Arial" pitchFamily="34" charset="0"/>
                <a:cs typeface="Arial" pitchFamily="34" charset="0"/>
              </a:rPr>
              <a:t>Donne 	Cl. </a:t>
            </a:r>
            <a:r>
              <a:rPr lang="it-IT" sz="1400" dirty="0" err="1">
                <a:solidFill>
                  <a:prstClr val="black"/>
                </a:solidFill>
                <a:latin typeface="Arial" pitchFamily="34" charset="0"/>
                <a:cs typeface="Arial" pitchFamily="34" charset="0"/>
              </a:rPr>
              <a:t>Creat</a:t>
            </a:r>
            <a:r>
              <a:rPr lang="it-IT" sz="1400" dirty="0">
                <a:solidFill>
                  <a:prstClr val="black"/>
                </a:solidFill>
                <a:latin typeface="Arial" pitchFamily="34" charset="0"/>
                <a:cs typeface="Arial" pitchFamily="34" charset="0"/>
              </a:rPr>
              <a:t>. =  idem x 0,85</a:t>
            </a:r>
          </a:p>
          <a:p>
            <a:pPr>
              <a:tabLst>
                <a:tab pos="1262063" algn="l"/>
              </a:tabLst>
            </a:pPr>
            <a:r>
              <a:rPr lang="it-IT" sz="1400" dirty="0">
                <a:solidFill>
                  <a:prstClr val="black"/>
                </a:solidFill>
                <a:latin typeface="Arial" pitchFamily="34" charset="0"/>
                <a:cs typeface="Arial" pitchFamily="34" charset="0"/>
              </a:rPr>
              <a:t>Poi </a:t>
            </a:r>
            <a:r>
              <a:rPr lang="it-IT" sz="1400" dirty="0">
                <a:solidFill>
                  <a:srgbClr val="FF0000"/>
                </a:solidFill>
                <a:latin typeface="Arial" pitchFamily="34" charset="0"/>
                <a:cs typeface="Arial" pitchFamily="34" charset="0"/>
              </a:rPr>
              <a:t>va normalizzata </a:t>
            </a:r>
            <a:r>
              <a:rPr lang="it-IT" sz="1400" dirty="0">
                <a:solidFill>
                  <a:prstClr val="black"/>
                </a:solidFill>
                <a:latin typeface="Arial" pitchFamily="34" charset="0"/>
                <a:cs typeface="Arial" pitchFamily="34" charset="0"/>
              </a:rPr>
              <a:t>per la superficie corporea</a:t>
            </a:r>
          </a:p>
        </p:txBody>
      </p:sp>
      <p:sp>
        <p:nvSpPr>
          <p:cNvPr id="4" name="Text Box 4"/>
          <p:cNvSpPr txBox="1">
            <a:spLocks noChangeArrowheads="1"/>
          </p:cNvSpPr>
          <p:nvPr/>
        </p:nvSpPr>
        <p:spPr bwMode="auto">
          <a:xfrm>
            <a:off x="251520" y="404664"/>
            <a:ext cx="8642350" cy="1768475"/>
          </a:xfrm>
          <a:prstGeom prst="rect">
            <a:avLst/>
          </a:prstGeom>
          <a:noFill/>
          <a:ln w="9525">
            <a:noFill/>
            <a:miter lim="800000"/>
            <a:headEnd/>
            <a:tailEnd/>
          </a:ln>
        </p:spPr>
        <p:txBody>
          <a:bodyPr>
            <a:spAutoFit/>
          </a:bodyPr>
          <a:lstStyle/>
          <a:p>
            <a:pPr algn="just"/>
            <a:r>
              <a:rPr lang="it-IT" sz="2000" dirty="0">
                <a:solidFill>
                  <a:prstClr val="white"/>
                </a:solidFill>
              </a:rPr>
              <a:t>Tuttavia, non sempre si ha a disposizione la </a:t>
            </a:r>
            <a:r>
              <a:rPr lang="it-IT" sz="2000" dirty="0" err="1">
                <a:solidFill>
                  <a:prstClr val="white"/>
                </a:solidFill>
              </a:rPr>
              <a:t>creatininuria</a:t>
            </a:r>
            <a:r>
              <a:rPr lang="it-IT" sz="2000" dirty="0">
                <a:solidFill>
                  <a:prstClr val="white"/>
                </a:solidFill>
              </a:rPr>
              <a:t>, oppure (anziani, pazienti non collaboranti) non è possibile effettuare correttamente la raccolta delle urine.</a:t>
            </a:r>
          </a:p>
          <a:p>
            <a:pPr algn="just"/>
            <a:endParaRPr lang="it-IT" sz="1000" dirty="0">
              <a:solidFill>
                <a:prstClr val="white"/>
              </a:solidFill>
            </a:endParaRPr>
          </a:p>
          <a:p>
            <a:pPr algn="just"/>
            <a:r>
              <a:rPr lang="it-IT" sz="2000" dirty="0">
                <a:solidFill>
                  <a:prstClr val="white"/>
                </a:solidFill>
                <a:sym typeface="Symbol" pitchFamily="18" charset="2"/>
              </a:rPr>
              <a:t> F</a:t>
            </a:r>
            <a:r>
              <a:rPr lang="it-IT" sz="2000" dirty="0">
                <a:solidFill>
                  <a:prstClr val="white"/>
                </a:solidFill>
              </a:rPr>
              <a:t>ormule per “stimare” la Cl Cr basandosi su: creatininemia, dati anagrafici e antropometrici</a:t>
            </a:r>
          </a:p>
        </p:txBody>
      </p:sp>
      <p:sp>
        <p:nvSpPr>
          <p:cNvPr id="5" name="Text Box 5"/>
          <p:cNvSpPr txBox="1">
            <a:spLocks noChangeArrowheads="1"/>
          </p:cNvSpPr>
          <p:nvPr/>
        </p:nvSpPr>
        <p:spPr bwMode="auto">
          <a:xfrm>
            <a:off x="314450" y="3844795"/>
            <a:ext cx="5706789" cy="1079500"/>
          </a:xfrm>
          <a:prstGeom prst="rect">
            <a:avLst/>
          </a:prstGeom>
          <a:solidFill>
            <a:schemeClr val="bg1"/>
          </a:solidFill>
          <a:ln w="9525">
            <a:solidFill>
              <a:srgbClr val="000099"/>
            </a:solidFill>
            <a:miter lim="800000"/>
            <a:headEnd/>
            <a:tailEnd/>
          </a:ln>
        </p:spPr>
        <p:txBody>
          <a:bodyPr wrap="square">
            <a:spAutoFit/>
          </a:bodyPr>
          <a:lstStyle/>
          <a:p>
            <a:pPr>
              <a:tabLst>
                <a:tab pos="544513" algn="l"/>
                <a:tab pos="2857500" algn="l"/>
              </a:tabLst>
            </a:pPr>
            <a:r>
              <a:rPr lang="it-IT" sz="1600" b="1" u="sng" dirty="0">
                <a:solidFill>
                  <a:srgbClr val="FF0000"/>
                </a:solidFill>
              </a:rPr>
              <a:t>Formula MDRD</a:t>
            </a:r>
          </a:p>
          <a:p>
            <a:pPr>
              <a:tabLst>
                <a:tab pos="544513" algn="l"/>
                <a:tab pos="2857500" algn="l"/>
              </a:tabLst>
            </a:pPr>
            <a:r>
              <a:rPr lang="it-IT" sz="1600" b="1" dirty="0">
                <a:solidFill>
                  <a:srgbClr val="000099"/>
                </a:solidFill>
              </a:rPr>
              <a:t>Cl. </a:t>
            </a:r>
            <a:r>
              <a:rPr lang="it-IT" sz="1600" b="1" dirty="0" err="1">
                <a:solidFill>
                  <a:srgbClr val="000099"/>
                </a:solidFill>
              </a:rPr>
              <a:t>Creat</a:t>
            </a:r>
            <a:r>
              <a:rPr lang="it-IT" sz="1600" b="1" dirty="0">
                <a:solidFill>
                  <a:srgbClr val="000099"/>
                </a:solidFill>
              </a:rPr>
              <a:t>. = 1,86 x Creat</a:t>
            </a:r>
            <a:r>
              <a:rPr lang="it-IT" sz="1600" b="1" baseline="30000" dirty="0">
                <a:solidFill>
                  <a:srgbClr val="000099"/>
                </a:solidFill>
              </a:rPr>
              <a:t>-1,154</a:t>
            </a:r>
            <a:r>
              <a:rPr lang="it-IT" sz="1600" b="1" dirty="0">
                <a:solidFill>
                  <a:srgbClr val="000099"/>
                </a:solidFill>
              </a:rPr>
              <a:t> x età-0.203 x K1 x K2.</a:t>
            </a:r>
          </a:p>
          <a:p>
            <a:pPr>
              <a:tabLst>
                <a:tab pos="544513" algn="l"/>
                <a:tab pos="2857500" algn="l"/>
              </a:tabLst>
            </a:pPr>
            <a:r>
              <a:rPr lang="it-IT" sz="1600" b="1" dirty="0">
                <a:solidFill>
                  <a:srgbClr val="000099"/>
                </a:solidFill>
              </a:rPr>
              <a:t>	razza bianca: K1 = 1,00;		razza nera: K1 = 1,21</a:t>
            </a:r>
          </a:p>
          <a:p>
            <a:pPr>
              <a:tabLst>
                <a:tab pos="544513" algn="l"/>
                <a:tab pos="2857500" algn="l"/>
              </a:tabLst>
            </a:pPr>
            <a:r>
              <a:rPr lang="it-IT" sz="1600" b="1" dirty="0">
                <a:solidFill>
                  <a:srgbClr val="000099"/>
                </a:solidFill>
              </a:rPr>
              <a:t>	maschio:        K2 = 1,00; 	femmina:    K2 = 0,742</a:t>
            </a:r>
          </a:p>
        </p:txBody>
      </p:sp>
      <p:sp>
        <p:nvSpPr>
          <p:cNvPr id="9" name="Text Box 5"/>
          <p:cNvSpPr txBox="1">
            <a:spLocks noChangeArrowheads="1"/>
          </p:cNvSpPr>
          <p:nvPr/>
        </p:nvSpPr>
        <p:spPr bwMode="auto">
          <a:xfrm>
            <a:off x="215516" y="5171127"/>
            <a:ext cx="5904656" cy="1354217"/>
          </a:xfrm>
          <a:prstGeom prst="rect">
            <a:avLst/>
          </a:prstGeom>
          <a:solidFill>
            <a:schemeClr val="bg1"/>
          </a:solidFill>
          <a:ln w="9525">
            <a:solidFill>
              <a:srgbClr val="000099"/>
            </a:solidFill>
            <a:miter lim="800000"/>
            <a:headEnd/>
            <a:tailEnd/>
          </a:ln>
        </p:spPr>
        <p:txBody>
          <a:bodyPr wrap="square">
            <a:spAutoFit/>
          </a:bodyPr>
          <a:lstStyle/>
          <a:p>
            <a:pPr>
              <a:tabLst>
                <a:tab pos="544513" algn="l"/>
                <a:tab pos="2857500" algn="l"/>
              </a:tabLst>
            </a:pPr>
            <a:r>
              <a:rPr lang="it-IT" b="1" u="sng" dirty="0">
                <a:solidFill>
                  <a:srgbClr val="FF0000"/>
                </a:solidFill>
              </a:rPr>
              <a:t>Formula CKD-EPI</a:t>
            </a:r>
          </a:p>
          <a:p>
            <a:pPr>
              <a:tabLst>
                <a:tab pos="544513" algn="l"/>
                <a:tab pos="2857500" algn="l"/>
              </a:tabLst>
            </a:pPr>
            <a:r>
              <a:rPr lang="it-IT" sz="1600" b="1" dirty="0">
                <a:solidFill>
                  <a:srgbClr val="000066"/>
                </a:solidFill>
              </a:rPr>
              <a:t>GFR = 141 x min(</a:t>
            </a:r>
            <a:r>
              <a:rPr lang="it-IT" sz="1600" b="1" dirty="0" err="1">
                <a:solidFill>
                  <a:srgbClr val="000066"/>
                </a:solidFill>
              </a:rPr>
              <a:t>Creat</a:t>
            </a:r>
            <a:r>
              <a:rPr lang="it-IT" sz="1600" b="1" dirty="0">
                <a:solidFill>
                  <a:srgbClr val="000066"/>
                </a:solidFill>
              </a:rPr>
              <a:t>/κ,1)</a:t>
            </a:r>
            <a:r>
              <a:rPr lang="it-IT" sz="1600" b="1" baseline="30000" dirty="0">
                <a:solidFill>
                  <a:srgbClr val="000066"/>
                </a:solidFill>
              </a:rPr>
              <a:t>α</a:t>
            </a:r>
            <a:r>
              <a:rPr lang="it-IT" sz="1600" b="1" dirty="0">
                <a:solidFill>
                  <a:srgbClr val="000066"/>
                </a:solidFill>
              </a:rPr>
              <a:t> x </a:t>
            </a:r>
            <a:r>
              <a:rPr lang="it-IT" sz="1600" b="1" dirty="0" err="1">
                <a:solidFill>
                  <a:srgbClr val="000066"/>
                </a:solidFill>
              </a:rPr>
              <a:t>max</a:t>
            </a:r>
            <a:r>
              <a:rPr lang="it-IT" sz="1600" b="1" dirty="0">
                <a:solidFill>
                  <a:srgbClr val="000066"/>
                </a:solidFill>
              </a:rPr>
              <a:t>(</a:t>
            </a:r>
            <a:r>
              <a:rPr lang="it-IT" sz="1600" b="1" dirty="0" err="1">
                <a:solidFill>
                  <a:srgbClr val="000066"/>
                </a:solidFill>
              </a:rPr>
              <a:t>Creat</a:t>
            </a:r>
            <a:r>
              <a:rPr lang="it-IT" sz="1600" b="1" dirty="0">
                <a:solidFill>
                  <a:srgbClr val="000066"/>
                </a:solidFill>
              </a:rPr>
              <a:t>/κ,1) </a:t>
            </a:r>
            <a:r>
              <a:rPr lang="it-IT" sz="1600" b="1" dirty="0">
                <a:solidFill>
                  <a:srgbClr val="000066"/>
                </a:solidFill>
                <a:latin typeface="Comic Sans MS" pitchFamily="66" charset="0"/>
              </a:rPr>
              <a:t>–</a:t>
            </a:r>
            <a:r>
              <a:rPr lang="it-IT" sz="1600" b="1" dirty="0">
                <a:solidFill>
                  <a:srgbClr val="000066"/>
                </a:solidFill>
              </a:rPr>
              <a:t> 1.209 x 0.993</a:t>
            </a:r>
            <a:r>
              <a:rPr lang="it-IT" sz="1600" b="1" baseline="30000" dirty="0">
                <a:solidFill>
                  <a:srgbClr val="000066"/>
                </a:solidFill>
              </a:rPr>
              <a:t>Età</a:t>
            </a:r>
            <a:r>
              <a:rPr lang="it-IT" sz="1600" b="1" dirty="0">
                <a:solidFill>
                  <a:srgbClr val="000066"/>
                </a:solidFill>
              </a:rPr>
              <a:t> x  C</a:t>
            </a:r>
          </a:p>
          <a:p>
            <a:pPr>
              <a:tabLst>
                <a:tab pos="544513" algn="l"/>
                <a:tab pos="2857500" algn="l"/>
              </a:tabLst>
            </a:pPr>
            <a:r>
              <a:rPr lang="it-IT" sz="1600" b="1" dirty="0">
                <a:solidFill>
                  <a:srgbClr val="000066"/>
                </a:solidFill>
              </a:rPr>
              <a:t>C: maschio/bianco = 1; femmina = 1.018; nero = 1.159</a:t>
            </a:r>
          </a:p>
          <a:p>
            <a:pPr>
              <a:tabLst>
                <a:tab pos="544513" algn="l"/>
                <a:tab pos="2857500" algn="l"/>
              </a:tabLst>
            </a:pPr>
            <a:r>
              <a:rPr lang="it-IT" sz="1600" b="1" dirty="0">
                <a:solidFill>
                  <a:srgbClr val="000066"/>
                </a:solidFill>
              </a:rPr>
              <a:t>k:  maschi = 0,9; femmine = 0.7 </a:t>
            </a:r>
          </a:p>
          <a:p>
            <a:pPr>
              <a:tabLst>
                <a:tab pos="544513" algn="l"/>
                <a:tab pos="2857500" algn="l"/>
              </a:tabLst>
            </a:pPr>
            <a:r>
              <a:rPr lang="el-GR" sz="1600" b="1" dirty="0">
                <a:solidFill>
                  <a:srgbClr val="000066"/>
                </a:solidFill>
                <a:cs typeface="Arial" charset="0"/>
              </a:rPr>
              <a:t>α</a:t>
            </a:r>
            <a:r>
              <a:rPr lang="it-IT" sz="1600" b="1" dirty="0">
                <a:solidFill>
                  <a:srgbClr val="000066"/>
                </a:solidFill>
              </a:rPr>
              <a:t>: maschi: </a:t>
            </a:r>
            <a:r>
              <a:rPr lang="it-IT" sz="1600" b="1" dirty="0">
                <a:solidFill>
                  <a:srgbClr val="000066"/>
                </a:solidFill>
                <a:latin typeface="Comic Sans MS" pitchFamily="66" charset="0"/>
              </a:rPr>
              <a:t>–</a:t>
            </a:r>
            <a:r>
              <a:rPr lang="it-IT" sz="1600" dirty="0">
                <a:solidFill>
                  <a:prstClr val="black"/>
                </a:solidFill>
              </a:rPr>
              <a:t> </a:t>
            </a:r>
            <a:r>
              <a:rPr lang="it-IT" sz="1600" b="1" dirty="0">
                <a:solidFill>
                  <a:srgbClr val="000066"/>
                </a:solidFill>
              </a:rPr>
              <a:t>0,411; femmine: </a:t>
            </a:r>
            <a:r>
              <a:rPr lang="it-IT" sz="1600" b="1" dirty="0">
                <a:solidFill>
                  <a:srgbClr val="000066"/>
                </a:solidFill>
                <a:latin typeface="Comic Sans MS" pitchFamily="66" charset="0"/>
              </a:rPr>
              <a:t>–</a:t>
            </a:r>
            <a:r>
              <a:rPr lang="it-IT" sz="1600" b="1" dirty="0">
                <a:solidFill>
                  <a:srgbClr val="000066"/>
                </a:solidFill>
              </a:rPr>
              <a:t> </a:t>
            </a:r>
            <a:r>
              <a:rPr lang="it-IT" sz="1600" b="1" dirty="0" smtClean="0">
                <a:solidFill>
                  <a:srgbClr val="000066"/>
                </a:solidFill>
              </a:rPr>
              <a:t>0.329</a:t>
            </a:r>
            <a:endParaRPr lang="it-IT" sz="1600" b="1" dirty="0">
              <a:solidFill>
                <a:srgbClr val="000066"/>
              </a:solidFill>
            </a:endParaRPr>
          </a:p>
        </p:txBody>
      </p:sp>
      <p:sp>
        <p:nvSpPr>
          <p:cNvPr id="10" name="Rettangolo 9"/>
          <p:cNvSpPr/>
          <p:nvPr/>
        </p:nvSpPr>
        <p:spPr>
          <a:xfrm>
            <a:off x="6300192" y="2780928"/>
            <a:ext cx="2490233" cy="369332"/>
          </a:xfrm>
          <a:prstGeom prst="rect">
            <a:avLst/>
          </a:prstGeom>
        </p:spPr>
        <p:txBody>
          <a:bodyPr wrap="none">
            <a:spAutoFit/>
          </a:bodyPr>
          <a:lstStyle/>
          <a:p>
            <a:pPr>
              <a:tabLst>
                <a:tab pos="544513" algn="l"/>
                <a:tab pos="2857500" algn="l"/>
              </a:tabLst>
            </a:pPr>
            <a:r>
              <a:rPr lang="it-IT" b="1" i="1" dirty="0" smtClean="0">
                <a:solidFill>
                  <a:prstClr val="white"/>
                </a:solidFill>
              </a:rPr>
              <a:t>Validata per GFR 15 - 60</a:t>
            </a:r>
            <a:endParaRPr lang="it-IT" b="1" i="1" dirty="0">
              <a:solidFill>
                <a:prstClr val="white"/>
              </a:solidFill>
            </a:endParaRPr>
          </a:p>
        </p:txBody>
      </p:sp>
      <p:sp>
        <p:nvSpPr>
          <p:cNvPr id="11" name="Rettangolo 10"/>
          <p:cNvSpPr/>
          <p:nvPr/>
        </p:nvSpPr>
        <p:spPr>
          <a:xfrm>
            <a:off x="6300192" y="4195122"/>
            <a:ext cx="2490233" cy="369332"/>
          </a:xfrm>
          <a:prstGeom prst="rect">
            <a:avLst/>
          </a:prstGeom>
        </p:spPr>
        <p:txBody>
          <a:bodyPr wrap="none">
            <a:spAutoFit/>
          </a:bodyPr>
          <a:lstStyle/>
          <a:p>
            <a:pPr>
              <a:tabLst>
                <a:tab pos="544513" algn="l"/>
                <a:tab pos="2857500" algn="l"/>
              </a:tabLst>
            </a:pPr>
            <a:r>
              <a:rPr lang="it-IT" b="1" i="1" dirty="0" smtClean="0">
                <a:solidFill>
                  <a:prstClr val="white"/>
                </a:solidFill>
              </a:rPr>
              <a:t>Validata per GFR 15 - 60</a:t>
            </a:r>
            <a:endParaRPr lang="it-IT" b="1" i="1" dirty="0">
              <a:solidFill>
                <a:prstClr val="white"/>
              </a:solidFill>
            </a:endParaRPr>
          </a:p>
        </p:txBody>
      </p:sp>
      <p:sp>
        <p:nvSpPr>
          <p:cNvPr id="12" name="Rettangolo 11"/>
          <p:cNvSpPr/>
          <p:nvPr/>
        </p:nvSpPr>
        <p:spPr>
          <a:xfrm>
            <a:off x="6300192" y="5661248"/>
            <a:ext cx="2490233" cy="369332"/>
          </a:xfrm>
          <a:prstGeom prst="rect">
            <a:avLst/>
          </a:prstGeom>
        </p:spPr>
        <p:txBody>
          <a:bodyPr wrap="none">
            <a:spAutoFit/>
          </a:bodyPr>
          <a:lstStyle/>
          <a:p>
            <a:pPr>
              <a:tabLst>
                <a:tab pos="544513" algn="l"/>
                <a:tab pos="2857500" algn="l"/>
              </a:tabLst>
            </a:pPr>
            <a:r>
              <a:rPr lang="it-IT" b="1" i="1" dirty="0" smtClean="0">
                <a:solidFill>
                  <a:srgbClr val="FFFF00"/>
                </a:solidFill>
              </a:rPr>
              <a:t>Validata per GFR 15 - 90</a:t>
            </a:r>
            <a:endParaRPr lang="it-IT" b="1" i="1" dirty="0">
              <a:solidFill>
                <a:srgbClr val="FFFF00"/>
              </a:solidFill>
            </a:endParaRPr>
          </a:p>
        </p:txBody>
      </p:sp>
    </p:spTree>
    <p:extLst>
      <p:ext uri="{BB962C8B-B14F-4D97-AF65-F5344CB8AC3E}">
        <p14:creationId xmlns:p14="http://schemas.microsoft.com/office/powerpoint/2010/main" val="3982030721"/>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8"/>
          <p:cNvSpPr txBox="1"/>
          <p:nvPr/>
        </p:nvSpPr>
        <p:spPr>
          <a:xfrm>
            <a:off x="683568" y="1196752"/>
            <a:ext cx="7873002" cy="646331"/>
          </a:xfrm>
          <a:prstGeom prst="rect">
            <a:avLst/>
          </a:prstGeom>
          <a:solidFill>
            <a:srgbClr val="D9D9D9"/>
          </a:solidFill>
          <a:ln>
            <a:noFill/>
          </a:ln>
        </p:spPr>
        <p:txBody>
          <a:bodyPr vert="horz" wrap="square" lIns="91440" tIns="45720" rIns="91440" bIns="45720" anchor="ctr" anchorCtr="1" compatLnSpc="1">
            <a:spAutoFit/>
          </a:bodyPr>
          <a:lstStyle/>
          <a:p>
            <a:pPr algn="ctr" defTabSz="457200">
              <a:defRPr sz="1800" b="0" i="0" u="none" strike="noStrike" kern="0" cap="none" spc="0" baseline="0">
                <a:solidFill>
                  <a:srgbClr val="000000"/>
                </a:solidFill>
                <a:uFillTx/>
              </a:defRPr>
            </a:pPr>
            <a:r>
              <a:rPr lang="it-IT" sz="3600" b="1" kern="0" dirty="0" smtClean="0">
                <a:solidFill>
                  <a:srgbClr val="1F497D"/>
                </a:solidFill>
                <a:latin typeface="Arial Narrow"/>
                <a:cs typeface="Arial Narrow"/>
              </a:rPr>
              <a:t>Anamnesi Patologica Remota</a:t>
            </a:r>
            <a:endParaRPr lang="it-IT" sz="4800" b="1" kern="0" dirty="0">
              <a:solidFill>
                <a:srgbClr val="1F497D"/>
              </a:solidFill>
              <a:latin typeface="Arial Narrow"/>
              <a:cs typeface="Arial Narrow"/>
            </a:endParaRPr>
          </a:p>
        </p:txBody>
      </p:sp>
      <p:sp>
        <p:nvSpPr>
          <p:cNvPr id="6" name="Titolo 1"/>
          <p:cNvSpPr txBox="1">
            <a:spLocks noGrp="1"/>
          </p:cNvSpPr>
          <p:nvPr>
            <p:ph type="title"/>
          </p:nvPr>
        </p:nvSpPr>
        <p:spPr>
          <a:xfrm>
            <a:off x="0" y="188640"/>
            <a:ext cx="9144000" cy="936104"/>
          </a:xfrm>
          <a:solidFill>
            <a:srgbClr val="00CCFF">
              <a:alpha val="51000"/>
            </a:srgbClr>
          </a:solidFill>
        </p:spPr>
        <p:txBody>
          <a:bodyPr/>
          <a:lstStyle/>
          <a:p>
            <a:pPr lvl="0"/>
            <a:r>
              <a:rPr lang="it-IT" b="1" dirty="0" smtClean="0">
                <a:latin typeface="Arial Narrow"/>
              </a:rPr>
              <a:t>LUISA 67 </a:t>
            </a:r>
            <a:r>
              <a:rPr lang="it-IT" b="1" dirty="0">
                <a:latin typeface="Arial Narrow"/>
              </a:rPr>
              <a:t>aa</a:t>
            </a:r>
          </a:p>
        </p:txBody>
      </p:sp>
      <p:sp>
        <p:nvSpPr>
          <p:cNvPr id="8" name="Segnaposto contenuto 2"/>
          <p:cNvSpPr txBox="1">
            <a:spLocks noGrp="1"/>
          </p:cNvSpPr>
          <p:nvPr>
            <p:ph idx="1"/>
          </p:nvPr>
        </p:nvSpPr>
        <p:spPr>
          <a:xfrm>
            <a:off x="316867" y="1988840"/>
            <a:ext cx="8557256" cy="4680520"/>
          </a:xfrm>
          <a:ln w="9528">
            <a:solidFill>
              <a:srgbClr val="1F497D"/>
            </a:solidFill>
            <a:prstDash val="solid"/>
          </a:ln>
        </p:spPr>
        <p:txBody>
          <a:bodyPr anchor="ctr">
            <a:normAutofit/>
          </a:bodyPr>
          <a:lstStyle/>
          <a:p>
            <a:pPr fontAlgn="t"/>
            <a:r>
              <a:rPr lang="it-IT" sz="2800" u="sng" dirty="0" smtClean="0"/>
              <a:t>Epatite C con epatopatia evoluta</a:t>
            </a:r>
            <a:r>
              <a:rPr lang="it-IT" sz="2800" dirty="0" smtClean="0"/>
              <a:t> (in </a:t>
            </a:r>
            <a:r>
              <a:rPr lang="it-IT" sz="2800" dirty="0" err="1" smtClean="0"/>
              <a:t>tp</a:t>
            </a:r>
            <a:r>
              <a:rPr lang="it-IT" sz="2800" dirty="0" smtClean="0"/>
              <a:t> con IFN e </a:t>
            </a:r>
            <a:r>
              <a:rPr lang="it-IT" sz="2800" dirty="0" err="1" smtClean="0"/>
              <a:t>ribavirina</a:t>
            </a:r>
            <a:r>
              <a:rPr lang="it-IT" sz="2800" dirty="0" smtClean="0"/>
              <a:t>)</a:t>
            </a:r>
            <a:endParaRPr lang="it-IT" sz="2800" u="sng" dirty="0" smtClean="0"/>
          </a:p>
          <a:p>
            <a:pPr fontAlgn="t"/>
            <a:r>
              <a:rPr lang="it-IT" sz="2800" u="sng" dirty="0" smtClean="0"/>
              <a:t>Insufficienza Renale Cronica CKD3a + proteinuria</a:t>
            </a:r>
          </a:p>
          <a:p>
            <a:pPr fontAlgn="t"/>
            <a:r>
              <a:rPr lang="it-IT" sz="2800" b="1" u="sng" dirty="0" smtClean="0">
                <a:solidFill>
                  <a:srgbClr val="FF0000"/>
                </a:solidFill>
              </a:rPr>
              <a:t>DM2 scompensato</a:t>
            </a:r>
            <a:r>
              <a:rPr lang="it-IT" sz="2800" b="1" dirty="0" smtClean="0">
                <a:solidFill>
                  <a:srgbClr val="FF0000"/>
                </a:solidFill>
              </a:rPr>
              <a:t> (Metformina 500 mg X 3 + Acarbose 50 mg X 2 </a:t>
            </a:r>
            <a:r>
              <a:rPr lang="it-IT" sz="2800" b="1" dirty="0" smtClean="0">
                <a:solidFill>
                  <a:srgbClr val="FF0000"/>
                </a:solidFill>
                <a:sym typeface="Wingdings" pitchFamily="2" charset="2"/>
              </a:rPr>
              <a:t> </a:t>
            </a:r>
            <a:r>
              <a:rPr lang="it-IT" sz="2800" b="1" dirty="0" err="1" smtClean="0">
                <a:solidFill>
                  <a:srgbClr val="FF0000"/>
                </a:solidFill>
                <a:sym typeface="Wingdings" pitchFamily="2" charset="2"/>
              </a:rPr>
              <a:t>switch</a:t>
            </a:r>
            <a:r>
              <a:rPr lang="it-IT" sz="2800" b="1" dirty="0" smtClean="0">
                <a:solidFill>
                  <a:srgbClr val="FF0000"/>
                </a:solidFill>
                <a:sym typeface="Wingdings" pitchFamily="2" charset="2"/>
              </a:rPr>
              <a:t> verso </a:t>
            </a:r>
            <a:r>
              <a:rPr lang="it-IT" sz="2800" b="1" dirty="0" err="1" smtClean="0">
                <a:solidFill>
                  <a:srgbClr val="FF0000"/>
                </a:solidFill>
                <a:sym typeface="Wingdings" pitchFamily="2" charset="2"/>
              </a:rPr>
              <a:t>tp</a:t>
            </a:r>
            <a:r>
              <a:rPr lang="it-IT" sz="2800" b="1" dirty="0" smtClean="0">
                <a:solidFill>
                  <a:srgbClr val="FF0000"/>
                </a:solidFill>
                <a:sym typeface="Wingdings" pitchFamily="2" charset="2"/>
              </a:rPr>
              <a:t> insulinica)</a:t>
            </a:r>
            <a:endParaRPr lang="it-IT" sz="2800" b="1" u="sng" dirty="0" smtClean="0">
              <a:solidFill>
                <a:srgbClr val="FF0000"/>
              </a:solidFill>
            </a:endParaRPr>
          </a:p>
          <a:p>
            <a:pPr fontAlgn="t"/>
            <a:r>
              <a:rPr lang="it-IT" sz="2800" u="sng" dirty="0" err="1" smtClean="0"/>
              <a:t>Polimialgia</a:t>
            </a:r>
            <a:r>
              <a:rPr lang="it-IT" sz="2800" u="sng" dirty="0" smtClean="0"/>
              <a:t> Reumatica con Arterite di </a:t>
            </a:r>
            <a:r>
              <a:rPr lang="it-IT" sz="2800" u="sng" dirty="0" err="1" smtClean="0"/>
              <a:t>Horton</a:t>
            </a:r>
            <a:endParaRPr lang="it-IT" sz="2800" u="sng" dirty="0" smtClean="0"/>
          </a:p>
          <a:p>
            <a:pPr fontAlgn="t"/>
            <a:r>
              <a:rPr lang="it-IT" sz="2800" u="sng" dirty="0" smtClean="0"/>
              <a:t>Ipertensione arteriosa </a:t>
            </a:r>
            <a:r>
              <a:rPr lang="it-IT" sz="2800" dirty="0" smtClean="0"/>
              <a:t>in </a:t>
            </a:r>
            <a:r>
              <a:rPr lang="it-IT" sz="2800" dirty="0" err="1" smtClean="0"/>
              <a:t>trattam</a:t>
            </a:r>
            <a:r>
              <a:rPr lang="it-IT" sz="2800" dirty="0" smtClean="0"/>
              <a:t> con Amlodipina</a:t>
            </a:r>
          </a:p>
        </p:txBody>
      </p:sp>
    </p:spTree>
    <p:extLst>
      <p:ext uri="{BB962C8B-B14F-4D97-AF65-F5344CB8AC3E}">
        <p14:creationId xmlns:p14="http://schemas.microsoft.com/office/powerpoint/2010/main" val="4020576417"/>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p:cNvPicPr>
            <a:picLocks noGrp="1" noChangeAspect="1"/>
          </p:cNvPicPr>
          <p:nvPr>
            <p:ph idx="1"/>
          </p:nvPr>
        </p:nvPicPr>
        <p:blipFill>
          <a:blip r:embed="rId3" cstate="print"/>
          <a:stretch>
            <a:fillRect/>
          </a:stretch>
        </p:blipFill>
        <p:spPr>
          <a:xfrm>
            <a:off x="5143504" y="3483292"/>
            <a:ext cx="2027378" cy="2033940"/>
          </a:xfrm>
          <a:prstGeom prst="rect">
            <a:avLst/>
          </a:prstGeom>
        </p:spPr>
      </p:pic>
      <p:pic>
        <p:nvPicPr>
          <p:cNvPr id="7" name="Immagine 6" descr="download (1).jpg"/>
          <p:cNvPicPr>
            <a:picLocks noChangeAspect="1"/>
          </p:cNvPicPr>
          <p:nvPr/>
        </p:nvPicPr>
        <p:blipFill>
          <a:blip r:embed="rId4" cstate="print"/>
          <a:stretch>
            <a:fillRect/>
          </a:stretch>
        </p:blipFill>
        <p:spPr>
          <a:xfrm>
            <a:off x="1142976" y="3140968"/>
            <a:ext cx="2428875" cy="2520280"/>
          </a:xfrm>
          <a:prstGeom prst="rect">
            <a:avLst/>
          </a:prstGeom>
        </p:spPr>
      </p:pic>
      <p:sp>
        <p:nvSpPr>
          <p:cNvPr id="8" name="CasellaDiTesto 7"/>
          <p:cNvSpPr txBox="1"/>
          <p:nvPr/>
        </p:nvSpPr>
        <p:spPr>
          <a:xfrm>
            <a:off x="-32225" y="262574"/>
            <a:ext cx="2448272" cy="523220"/>
          </a:xfrm>
          <a:prstGeom prst="rect">
            <a:avLst/>
          </a:prstGeom>
          <a:noFill/>
        </p:spPr>
        <p:txBody>
          <a:bodyPr wrap="square" rtlCol="0">
            <a:spAutoFit/>
          </a:bodyPr>
          <a:lstStyle/>
          <a:p>
            <a:pPr algn="ctr"/>
            <a:r>
              <a:rPr lang="it-IT" sz="2800" b="1" dirty="0" smtClean="0"/>
              <a:t>20 marzo 2014</a:t>
            </a:r>
            <a:endParaRPr lang="it-IT" sz="2800" b="1" dirty="0"/>
          </a:p>
        </p:txBody>
      </p:sp>
      <p:sp>
        <p:nvSpPr>
          <p:cNvPr id="9" name="CasellaDiTesto 8"/>
          <p:cNvSpPr txBox="1"/>
          <p:nvPr/>
        </p:nvSpPr>
        <p:spPr>
          <a:xfrm>
            <a:off x="0" y="1340768"/>
            <a:ext cx="8748464" cy="1384995"/>
          </a:xfrm>
          <a:prstGeom prst="rect">
            <a:avLst/>
          </a:prstGeom>
          <a:noFill/>
        </p:spPr>
        <p:txBody>
          <a:bodyPr wrap="square" rtlCol="0">
            <a:spAutoFit/>
          </a:bodyPr>
          <a:lstStyle/>
          <a:p>
            <a:pPr algn="ctr"/>
            <a:r>
              <a:rPr lang="it-IT" sz="2800" b="1" dirty="0" smtClean="0"/>
              <a:t>Sospetto quadro di </a:t>
            </a:r>
            <a:r>
              <a:rPr lang="it-IT" sz="2800" b="1" dirty="0" err="1" smtClean="0"/>
              <a:t>polimialgia</a:t>
            </a:r>
            <a:r>
              <a:rPr lang="it-IT" sz="2800" b="1" dirty="0" smtClean="0"/>
              <a:t> reumatica in fase acuta?</a:t>
            </a:r>
          </a:p>
          <a:p>
            <a:pPr algn="ctr"/>
            <a:endParaRPr lang="it-IT" sz="2800" b="1" dirty="0" smtClean="0"/>
          </a:p>
          <a:p>
            <a:pPr algn="ctr"/>
            <a:r>
              <a:rPr lang="it-IT" sz="2800" b="1" dirty="0" smtClean="0"/>
              <a:t>I sintomi sono compatibili con arterite temporale?</a:t>
            </a:r>
            <a:endParaRPr lang="it-IT" sz="2800" b="1" dirty="0"/>
          </a:p>
        </p:txBody>
      </p:sp>
    </p:spTree>
    <p:extLst>
      <p:ext uri="{BB962C8B-B14F-4D97-AF65-F5344CB8AC3E}">
        <p14:creationId xmlns:p14="http://schemas.microsoft.com/office/powerpoint/2010/main" val="2283278769"/>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668552" y="836712"/>
            <a:ext cx="5112568" cy="5616624"/>
          </a:xfrm>
        </p:spPr>
        <p:txBody>
          <a:bodyPr>
            <a:noAutofit/>
          </a:bodyPr>
          <a:lstStyle/>
          <a:p>
            <a:pPr algn="l"/>
            <a:r>
              <a:rPr lang="it-IT" sz="2400" dirty="0" smtClean="0"/>
              <a:t/>
            </a:r>
            <a:br>
              <a:rPr lang="it-IT" sz="2400" dirty="0" smtClean="0"/>
            </a:br>
            <a:endParaRPr lang="it-IT" sz="2400" dirty="0">
              <a:solidFill>
                <a:srgbClr val="FF0000"/>
              </a:solidFill>
            </a:endParaRPr>
          </a:p>
        </p:txBody>
      </p:sp>
      <p:sp>
        <p:nvSpPr>
          <p:cNvPr id="5" name="Titolo 1"/>
          <p:cNvSpPr txBox="1">
            <a:spLocks/>
          </p:cNvSpPr>
          <p:nvPr/>
        </p:nvSpPr>
        <p:spPr>
          <a:xfrm>
            <a:off x="0" y="76699"/>
            <a:ext cx="9144000" cy="760013"/>
          </a:xfrm>
          <a:prstGeom prst="rect">
            <a:avLst/>
          </a:prstGeom>
          <a:solidFill>
            <a:srgbClr val="00CCFF">
              <a:alpha val="51000"/>
            </a:srgbClr>
          </a:solidFill>
        </p:spPr>
        <p:txBody>
          <a:bodyPr vert="horz" lIns="91440" tIns="45720" rIns="91440" bIns="45720" rtlCol="0" anchor="ctr">
            <a:normAutofit fontScale="97500"/>
          </a:bodyPr>
          <a:lstStyle/>
          <a:p>
            <a:pPr algn="ctr">
              <a:spcBef>
                <a:spcPct val="0"/>
              </a:spcBef>
              <a:defRPr/>
            </a:pPr>
            <a:r>
              <a:rPr lang="it-IT" sz="4400" b="1" dirty="0" smtClean="0">
                <a:solidFill>
                  <a:prstClr val="black"/>
                </a:solidFill>
                <a:latin typeface="Arial Narrow"/>
                <a:ea typeface="+mj-ea"/>
                <a:cs typeface="+mj-cs"/>
              </a:rPr>
              <a:t>Esami ematochimici eseguiti in mattinata</a:t>
            </a:r>
            <a:endParaRPr lang="it-IT" sz="4400" b="1" dirty="0">
              <a:solidFill>
                <a:prstClr val="black"/>
              </a:solidFill>
              <a:latin typeface="Arial Narrow"/>
              <a:ea typeface="+mj-ea"/>
              <a:cs typeface="+mj-cs"/>
            </a:endParaRPr>
          </a:p>
        </p:txBody>
      </p:sp>
      <p:sp>
        <p:nvSpPr>
          <p:cNvPr id="7" name="Rettangolo 6"/>
          <p:cNvSpPr/>
          <p:nvPr/>
        </p:nvSpPr>
        <p:spPr>
          <a:xfrm>
            <a:off x="323528" y="1124744"/>
            <a:ext cx="8064388" cy="4893647"/>
          </a:xfrm>
          <a:prstGeom prst="rect">
            <a:avLst/>
          </a:prstGeom>
        </p:spPr>
        <p:txBody>
          <a:bodyPr wrap="square" numCol="2">
            <a:spAutoFit/>
          </a:bodyPr>
          <a:lstStyle/>
          <a:p>
            <a:r>
              <a:rPr lang="it-IT" sz="2400" dirty="0" smtClean="0">
                <a:solidFill>
                  <a:prstClr val="black"/>
                </a:solidFill>
              </a:rPr>
              <a:t>GR 4,02 </a:t>
            </a:r>
            <a:r>
              <a:rPr lang="it-IT" sz="2400" dirty="0" smtClean="0">
                <a:solidFill>
                  <a:srgbClr val="FF0000"/>
                </a:solidFill>
                <a:sym typeface="Wingdings" panose="05000000000000000000" pitchFamily="2" charset="2"/>
              </a:rPr>
              <a:t></a:t>
            </a:r>
            <a:r>
              <a:rPr lang="it-IT" sz="2400" dirty="0" smtClean="0">
                <a:solidFill>
                  <a:srgbClr val="FF0000"/>
                </a:solidFill>
              </a:rPr>
              <a:t>3.88 </a:t>
            </a:r>
            <a:r>
              <a:rPr lang="it-IT" sz="2400" dirty="0" smtClean="0">
                <a:solidFill>
                  <a:prstClr val="black"/>
                </a:solidFill>
              </a:rPr>
              <a:t>x 10⁶/</a:t>
            </a:r>
            <a:r>
              <a:rPr lang="it-IT" sz="2400" dirty="0" err="1" smtClean="0">
                <a:solidFill>
                  <a:prstClr val="black"/>
                </a:solidFill>
              </a:rPr>
              <a:t>mL</a:t>
            </a:r>
            <a:r>
              <a:rPr lang="it-IT" sz="2400" dirty="0" smtClean="0">
                <a:solidFill>
                  <a:prstClr val="black"/>
                </a:solidFill>
              </a:rPr>
              <a:t> </a:t>
            </a:r>
          </a:p>
          <a:p>
            <a:r>
              <a:rPr lang="it-IT" sz="2400" dirty="0" err="1" smtClean="0">
                <a:solidFill>
                  <a:prstClr val="black"/>
                </a:solidFill>
              </a:rPr>
              <a:t>Hb</a:t>
            </a:r>
            <a:r>
              <a:rPr lang="it-IT" sz="2400" dirty="0" smtClean="0">
                <a:solidFill>
                  <a:prstClr val="black"/>
                </a:solidFill>
              </a:rPr>
              <a:t> 11.8 </a:t>
            </a:r>
            <a:r>
              <a:rPr lang="it-IT" sz="2400" dirty="0" smtClean="0">
                <a:solidFill>
                  <a:srgbClr val="FF0000"/>
                </a:solidFill>
                <a:sym typeface="Wingdings" panose="05000000000000000000" pitchFamily="2" charset="2"/>
              </a:rPr>
              <a:t></a:t>
            </a:r>
            <a:r>
              <a:rPr lang="it-IT" sz="2400" dirty="0" smtClean="0">
                <a:solidFill>
                  <a:prstClr val="black"/>
                </a:solidFill>
                <a:sym typeface="Wingdings" panose="05000000000000000000" pitchFamily="2" charset="2"/>
              </a:rPr>
              <a:t> </a:t>
            </a:r>
            <a:r>
              <a:rPr lang="it-IT" sz="2400" dirty="0" smtClean="0">
                <a:solidFill>
                  <a:srgbClr val="FF0000"/>
                </a:solidFill>
              </a:rPr>
              <a:t>11.2</a:t>
            </a:r>
            <a:r>
              <a:rPr lang="it-IT" sz="2400" dirty="0" smtClean="0">
                <a:solidFill>
                  <a:prstClr val="black"/>
                </a:solidFill>
              </a:rPr>
              <a:t> g/</a:t>
            </a:r>
            <a:r>
              <a:rPr lang="it-IT" sz="2400" dirty="0" err="1" smtClean="0">
                <a:solidFill>
                  <a:prstClr val="black"/>
                </a:solidFill>
              </a:rPr>
              <a:t>dL</a:t>
            </a:r>
            <a:r>
              <a:rPr lang="it-IT" sz="2400" dirty="0">
                <a:solidFill>
                  <a:prstClr val="black"/>
                </a:solidFill>
              </a:rPr>
              <a:t> </a:t>
            </a:r>
            <a:r>
              <a:rPr lang="it-IT" sz="2400" dirty="0" smtClean="0">
                <a:solidFill>
                  <a:prstClr val="black"/>
                </a:solidFill>
              </a:rPr>
              <a:t/>
            </a:r>
            <a:br>
              <a:rPr lang="it-IT" sz="2400" dirty="0" smtClean="0">
                <a:solidFill>
                  <a:prstClr val="black"/>
                </a:solidFill>
              </a:rPr>
            </a:br>
            <a:r>
              <a:rPr lang="it-IT" sz="2400" dirty="0" err="1" smtClean="0">
                <a:solidFill>
                  <a:prstClr val="black"/>
                </a:solidFill>
              </a:rPr>
              <a:t>Hct</a:t>
            </a:r>
            <a:r>
              <a:rPr lang="it-IT" sz="2400" dirty="0" smtClean="0">
                <a:solidFill>
                  <a:prstClr val="black"/>
                </a:solidFill>
              </a:rPr>
              <a:t> 44 </a:t>
            </a:r>
            <a:r>
              <a:rPr lang="it-IT" sz="2400" dirty="0" smtClean="0">
                <a:solidFill>
                  <a:srgbClr val="FF0000"/>
                </a:solidFill>
                <a:sym typeface="Wingdings" panose="05000000000000000000" pitchFamily="2" charset="2"/>
              </a:rPr>
              <a:t></a:t>
            </a:r>
            <a:r>
              <a:rPr lang="it-IT" sz="2400" dirty="0" smtClean="0">
                <a:solidFill>
                  <a:srgbClr val="FF0000"/>
                </a:solidFill>
              </a:rPr>
              <a:t>42</a:t>
            </a:r>
            <a:r>
              <a:rPr lang="it-IT" sz="2400" dirty="0" smtClean="0">
                <a:solidFill>
                  <a:prstClr val="black"/>
                </a:solidFill>
              </a:rPr>
              <a:t> %</a:t>
            </a:r>
            <a:br>
              <a:rPr lang="it-IT" sz="2400" dirty="0" smtClean="0">
                <a:solidFill>
                  <a:prstClr val="black"/>
                </a:solidFill>
              </a:rPr>
            </a:br>
            <a:r>
              <a:rPr lang="it-IT" sz="2400" dirty="0" smtClean="0">
                <a:solidFill>
                  <a:prstClr val="black"/>
                </a:solidFill>
              </a:rPr>
              <a:t>MCV 80 </a:t>
            </a:r>
            <a:r>
              <a:rPr lang="it-IT" sz="2400" dirty="0" smtClean="0">
                <a:solidFill>
                  <a:srgbClr val="FF0000"/>
                </a:solidFill>
                <a:sym typeface="Wingdings" panose="05000000000000000000" pitchFamily="2" charset="2"/>
              </a:rPr>
              <a:t></a:t>
            </a:r>
            <a:r>
              <a:rPr lang="it-IT" sz="2400" dirty="0" smtClean="0">
                <a:solidFill>
                  <a:prstClr val="black"/>
                </a:solidFill>
              </a:rPr>
              <a:t> </a:t>
            </a:r>
            <a:r>
              <a:rPr lang="it-IT" sz="2400" dirty="0" smtClean="0">
                <a:solidFill>
                  <a:srgbClr val="FF0000"/>
                </a:solidFill>
              </a:rPr>
              <a:t>85</a:t>
            </a:r>
            <a:r>
              <a:rPr lang="it-IT" sz="2400" dirty="0" smtClean="0">
                <a:solidFill>
                  <a:prstClr val="black"/>
                </a:solidFill>
              </a:rPr>
              <a:t> </a:t>
            </a:r>
            <a:r>
              <a:rPr lang="it-IT" sz="2400" dirty="0" err="1" smtClean="0">
                <a:solidFill>
                  <a:prstClr val="black"/>
                </a:solidFill>
              </a:rPr>
              <a:t>fL</a:t>
            </a:r>
            <a:r>
              <a:rPr lang="it-IT" sz="2400" dirty="0" smtClean="0">
                <a:solidFill>
                  <a:prstClr val="black"/>
                </a:solidFill>
              </a:rPr>
              <a:t> </a:t>
            </a:r>
          </a:p>
          <a:p>
            <a:r>
              <a:rPr lang="it-IT" sz="2400" dirty="0">
                <a:solidFill>
                  <a:prstClr val="black"/>
                </a:solidFill>
              </a:rPr>
              <a:t>GB 6.08 x </a:t>
            </a:r>
            <a:r>
              <a:rPr lang="it-IT" sz="2400" dirty="0" smtClean="0">
                <a:solidFill>
                  <a:prstClr val="black"/>
                </a:solidFill>
              </a:rPr>
              <a:t>10³/</a:t>
            </a:r>
            <a:r>
              <a:rPr lang="it-IT" sz="2400" dirty="0" err="1" smtClean="0">
                <a:solidFill>
                  <a:prstClr val="black"/>
                </a:solidFill>
              </a:rPr>
              <a:t>mL</a:t>
            </a:r>
            <a:endParaRPr lang="it-IT" sz="2400" dirty="0" smtClean="0">
              <a:solidFill>
                <a:prstClr val="black"/>
              </a:solidFill>
            </a:endParaRPr>
          </a:p>
          <a:p>
            <a:r>
              <a:rPr lang="it-IT" sz="2400" dirty="0" smtClean="0">
                <a:solidFill>
                  <a:prstClr val="black"/>
                </a:solidFill>
              </a:rPr>
              <a:t>PLT 109 </a:t>
            </a:r>
            <a:r>
              <a:rPr lang="it-IT" sz="2400" dirty="0" smtClean="0">
                <a:solidFill>
                  <a:srgbClr val="FF0000"/>
                </a:solidFill>
                <a:sym typeface="Wingdings" pitchFamily="2" charset="2"/>
              </a:rPr>
              <a:t></a:t>
            </a:r>
            <a:r>
              <a:rPr lang="it-IT" sz="2400" dirty="0" smtClean="0">
                <a:solidFill>
                  <a:prstClr val="black"/>
                </a:solidFill>
                <a:sym typeface="Wingdings" pitchFamily="2" charset="2"/>
              </a:rPr>
              <a:t> 90</a:t>
            </a:r>
            <a:r>
              <a:rPr lang="it-IT" sz="2400" dirty="0" smtClean="0">
                <a:solidFill>
                  <a:prstClr val="black"/>
                </a:solidFill>
              </a:rPr>
              <a:t> x 10³/</a:t>
            </a:r>
            <a:r>
              <a:rPr lang="it-IT" sz="2400" dirty="0" err="1" smtClean="0">
                <a:solidFill>
                  <a:prstClr val="black"/>
                </a:solidFill>
              </a:rPr>
              <a:t>mL</a:t>
            </a:r>
            <a:r>
              <a:rPr lang="it-IT" sz="2400" dirty="0" smtClean="0">
                <a:solidFill>
                  <a:prstClr val="black"/>
                </a:solidFill>
              </a:rPr>
              <a:t/>
            </a:r>
            <a:br>
              <a:rPr lang="it-IT" sz="2400" dirty="0" smtClean="0">
                <a:solidFill>
                  <a:prstClr val="black"/>
                </a:solidFill>
              </a:rPr>
            </a:br>
            <a:r>
              <a:rPr lang="it-IT" sz="2400" dirty="0" smtClean="0">
                <a:solidFill>
                  <a:prstClr val="black"/>
                </a:solidFill>
              </a:rPr>
              <a:t>VES  80</a:t>
            </a:r>
          </a:p>
          <a:p>
            <a:r>
              <a:rPr lang="it-IT" sz="2400" dirty="0" smtClean="0">
                <a:solidFill>
                  <a:prstClr val="black"/>
                </a:solidFill>
              </a:rPr>
              <a:t>PCR  28 (v.n. &lt;0,5 mg/dl)</a:t>
            </a:r>
          </a:p>
          <a:p>
            <a:r>
              <a:rPr lang="it-IT" sz="2400" dirty="0" smtClean="0">
                <a:solidFill>
                  <a:prstClr val="black"/>
                </a:solidFill>
              </a:rPr>
              <a:t>Reuma test  positivo</a:t>
            </a:r>
          </a:p>
          <a:p>
            <a:r>
              <a:rPr lang="it-IT" sz="2400" dirty="0">
                <a:solidFill>
                  <a:prstClr val="black"/>
                </a:solidFill>
              </a:rPr>
              <a:t>Glicemia 120 </a:t>
            </a:r>
            <a:r>
              <a:rPr lang="it-IT" sz="2400" dirty="0">
                <a:solidFill>
                  <a:srgbClr val="FF0000"/>
                </a:solidFill>
                <a:sym typeface="Wingdings" panose="05000000000000000000" pitchFamily="2" charset="2"/>
              </a:rPr>
              <a:t></a:t>
            </a:r>
            <a:r>
              <a:rPr lang="it-IT" sz="2400" dirty="0">
                <a:solidFill>
                  <a:prstClr val="black"/>
                </a:solidFill>
                <a:sym typeface="Wingdings" panose="05000000000000000000" pitchFamily="2" charset="2"/>
              </a:rPr>
              <a:t> </a:t>
            </a:r>
            <a:r>
              <a:rPr lang="it-IT" sz="2400" dirty="0" smtClean="0">
                <a:solidFill>
                  <a:srgbClr val="FF0000"/>
                </a:solidFill>
              </a:rPr>
              <a:t>172</a:t>
            </a:r>
            <a:r>
              <a:rPr lang="it-IT" sz="2400" dirty="0" smtClean="0">
                <a:solidFill>
                  <a:prstClr val="black"/>
                </a:solidFill>
              </a:rPr>
              <a:t> </a:t>
            </a:r>
            <a:r>
              <a:rPr lang="it-IT" sz="2400" dirty="0">
                <a:solidFill>
                  <a:prstClr val="black"/>
                </a:solidFill>
              </a:rPr>
              <a:t>mg/</a:t>
            </a:r>
            <a:r>
              <a:rPr lang="it-IT" sz="2400" dirty="0" err="1">
                <a:solidFill>
                  <a:prstClr val="black"/>
                </a:solidFill>
              </a:rPr>
              <a:t>dL</a:t>
            </a:r>
            <a:r>
              <a:rPr lang="it-IT" sz="2400" dirty="0">
                <a:solidFill>
                  <a:prstClr val="black"/>
                </a:solidFill>
              </a:rPr>
              <a:t> </a:t>
            </a:r>
            <a:br>
              <a:rPr lang="it-IT" sz="2400" dirty="0">
                <a:solidFill>
                  <a:prstClr val="black"/>
                </a:solidFill>
              </a:rPr>
            </a:br>
            <a:r>
              <a:rPr lang="it-IT" sz="2400" dirty="0">
                <a:solidFill>
                  <a:prstClr val="black"/>
                </a:solidFill>
              </a:rPr>
              <a:t>Hb1Ac </a:t>
            </a:r>
            <a:r>
              <a:rPr lang="it-IT" sz="2400" dirty="0" smtClean="0">
                <a:solidFill>
                  <a:prstClr val="black"/>
                </a:solidFill>
              </a:rPr>
              <a:t>55 </a:t>
            </a:r>
            <a:r>
              <a:rPr lang="it-IT" sz="2400" dirty="0" smtClean="0">
                <a:solidFill>
                  <a:srgbClr val="FF0000"/>
                </a:solidFill>
                <a:sym typeface="Wingdings" panose="05000000000000000000" pitchFamily="2" charset="2"/>
              </a:rPr>
              <a:t></a:t>
            </a:r>
            <a:r>
              <a:rPr lang="it-IT" sz="2400" dirty="0" smtClean="0">
                <a:solidFill>
                  <a:prstClr val="black"/>
                </a:solidFill>
                <a:sym typeface="Wingdings" panose="05000000000000000000" pitchFamily="2" charset="2"/>
              </a:rPr>
              <a:t> </a:t>
            </a:r>
            <a:r>
              <a:rPr lang="it-IT" sz="2400" dirty="0" smtClean="0">
                <a:solidFill>
                  <a:srgbClr val="FF0000"/>
                </a:solidFill>
                <a:sym typeface="Wingdings" panose="05000000000000000000" pitchFamily="2" charset="2"/>
              </a:rPr>
              <a:t>66</a:t>
            </a:r>
            <a:r>
              <a:rPr lang="it-IT" sz="2400" dirty="0">
                <a:solidFill>
                  <a:prstClr val="black"/>
                </a:solidFill>
              </a:rPr>
              <a:t> </a:t>
            </a:r>
            <a:r>
              <a:rPr lang="it-IT" sz="2400" dirty="0" err="1">
                <a:solidFill>
                  <a:prstClr val="black"/>
                </a:solidFill>
              </a:rPr>
              <a:t>mmol</a:t>
            </a:r>
            <a:r>
              <a:rPr lang="it-IT" sz="2400" dirty="0">
                <a:solidFill>
                  <a:prstClr val="black"/>
                </a:solidFill>
              </a:rPr>
              <a:t>/</a:t>
            </a:r>
            <a:r>
              <a:rPr lang="it-IT" sz="2400" dirty="0" err="1">
                <a:solidFill>
                  <a:prstClr val="black"/>
                </a:solidFill>
              </a:rPr>
              <a:t>mol</a:t>
            </a:r>
            <a:r>
              <a:rPr lang="it-IT" sz="2400" dirty="0">
                <a:solidFill>
                  <a:prstClr val="black"/>
                </a:solidFill>
              </a:rPr>
              <a:t> (</a:t>
            </a:r>
            <a:r>
              <a:rPr lang="it-IT" sz="2400" dirty="0" smtClean="0">
                <a:solidFill>
                  <a:prstClr val="black"/>
                </a:solidFill>
              </a:rPr>
              <a:t>7,2% </a:t>
            </a:r>
            <a:r>
              <a:rPr lang="it-IT" sz="2400" dirty="0">
                <a:solidFill>
                  <a:prstClr val="black"/>
                </a:solidFill>
                <a:sym typeface="Wingdings" panose="05000000000000000000" pitchFamily="2" charset="2"/>
              </a:rPr>
              <a:t> </a:t>
            </a:r>
            <a:r>
              <a:rPr lang="it-IT" sz="2400" dirty="0">
                <a:solidFill>
                  <a:srgbClr val="FF0000"/>
                </a:solidFill>
              </a:rPr>
              <a:t>8,2</a:t>
            </a:r>
            <a:r>
              <a:rPr lang="it-IT" sz="2400" dirty="0" smtClean="0">
                <a:solidFill>
                  <a:prstClr val="black"/>
                </a:solidFill>
              </a:rPr>
              <a:t>%)</a:t>
            </a:r>
          </a:p>
          <a:p>
            <a:r>
              <a:rPr lang="it-IT" sz="2400" dirty="0" smtClean="0">
                <a:solidFill>
                  <a:prstClr val="black"/>
                </a:solidFill>
              </a:rPr>
              <a:t>Na 140 </a:t>
            </a:r>
            <a:r>
              <a:rPr lang="it-IT" sz="2400" dirty="0" err="1" smtClean="0">
                <a:solidFill>
                  <a:prstClr val="black"/>
                </a:solidFill>
              </a:rPr>
              <a:t>mEq</a:t>
            </a:r>
            <a:r>
              <a:rPr lang="it-IT" sz="2400" dirty="0" smtClean="0">
                <a:solidFill>
                  <a:prstClr val="black"/>
                </a:solidFill>
              </a:rPr>
              <a:t>/L</a:t>
            </a:r>
          </a:p>
          <a:p>
            <a:r>
              <a:rPr lang="it-IT" sz="2400" dirty="0" err="1">
                <a:solidFill>
                  <a:prstClr val="black"/>
                </a:solidFill>
              </a:rPr>
              <a:t>Cre</a:t>
            </a:r>
            <a:r>
              <a:rPr lang="it-IT" sz="2400" dirty="0">
                <a:solidFill>
                  <a:prstClr val="black"/>
                </a:solidFill>
              </a:rPr>
              <a:t> 1,2 </a:t>
            </a:r>
            <a:r>
              <a:rPr lang="it-IT" sz="2400" dirty="0">
                <a:solidFill>
                  <a:srgbClr val="FF0000"/>
                </a:solidFill>
                <a:sym typeface="Wingdings" panose="05000000000000000000" pitchFamily="2" charset="2"/>
              </a:rPr>
              <a:t></a:t>
            </a:r>
            <a:r>
              <a:rPr lang="it-IT" sz="2400" dirty="0">
                <a:solidFill>
                  <a:srgbClr val="FF0000"/>
                </a:solidFill>
              </a:rPr>
              <a:t>1,6</a:t>
            </a:r>
            <a:r>
              <a:rPr lang="it-IT" sz="2400" dirty="0">
                <a:solidFill>
                  <a:prstClr val="black"/>
                </a:solidFill>
              </a:rPr>
              <a:t> mg/dl</a:t>
            </a:r>
          </a:p>
          <a:p>
            <a:r>
              <a:rPr lang="it-IT" sz="2400" dirty="0" smtClean="0">
                <a:solidFill>
                  <a:prstClr val="black"/>
                </a:solidFill>
              </a:rPr>
              <a:t>K 4,2 </a:t>
            </a:r>
            <a:r>
              <a:rPr lang="it-IT" sz="2400" dirty="0" smtClean="0">
                <a:solidFill>
                  <a:srgbClr val="FF0000"/>
                </a:solidFill>
                <a:sym typeface="Wingdings" panose="05000000000000000000" pitchFamily="2" charset="2"/>
              </a:rPr>
              <a:t></a:t>
            </a:r>
            <a:r>
              <a:rPr lang="it-IT" sz="2400" dirty="0" smtClean="0">
                <a:solidFill>
                  <a:prstClr val="black"/>
                </a:solidFill>
                <a:sym typeface="Wingdings" panose="05000000000000000000" pitchFamily="2" charset="2"/>
              </a:rPr>
              <a:t> </a:t>
            </a:r>
            <a:r>
              <a:rPr lang="it-IT" sz="2400" dirty="0" smtClean="0">
                <a:solidFill>
                  <a:srgbClr val="FF0000"/>
                </a:solidFill>
              </a:rPr>
              <a:t>4.4</a:t>
            </a:r>
            <a:r>
              <a:rPr lang="it-IT" sz="2400" dirty="0" smtClean="0">
                <a:solidFill>
                  <a:prstClr val="black"/>
                </a:solidFill>
              </a:rPr>
              <a:t> </a:t>
            </a:r>
            <a:r>
              <a:rPr lang="it-IT" sz="2400" dirty="0" err="1" smtClean="0">
                <a:solidFill>
                  <a:prstClr val="black"/>
                </a:solidFill>
              </a:rPr>
              <a:t>mEq</a:t>
            </a:r>
            <a:r>
              <a:rPr lang="it-IT" sz="2400" dirty="0" smtClean="0">
                <a:solidFill>
                  <a:prstClr val="black"/>
                </a:solidFill>
              </a:rPr>
              <a:t>/L </a:t>
            </a:r>
            <a:r>
              <a:rPr lang="it-IT" sz="2400" dirty="0">
                <a:solidFill>
                  <a:prstClr val="black"/>
                </a:solidFill>
              </a:rPr>
              <a:t/>
            </a:r>
            <a:br>
              <a:rPr lang="it-IT" sz="2400" dirty="0">
                <a:solidFill>
                  <a:prstClr val="black"/>
                </a:solidFill>
              </a:rPr>
            </a:br>
            <a:r>
              <a:rPr lang="it-IT" sz="2400" dirty="0" smtClean="0">
                <a:solidFill>
                  <a:prstClr val="black"/>
                </a:solidFill>
              </a:rPr>
              <a:t>Azotemia  65</a:t>
            </a:r>
            <a:r>
              <a:rPr lang="it-IT" sz="2400" dirty="0">
                <a:solidFill>
                  <a:prstClr val="black"/>
                </a:solidFill>
              </a:rPr>
              <a:t/>
            </a:r>
            <a:br>
              <a:rPr lang="it-IT" sz="2400" dirty="0">
                <a:solidFill>
                  <a:prstClr val="black"/>
                </a:solidFill>
              </a:rPr>
            </a:br>
            <a:r>
              <a:rPr lang="it-IT" sz="2400" dirty="0" smtClean="0">
                <a:solidFill>
                  <a:prstClr val="black"/>
                </a:solidFill>
              </a:rPr>
              <a:t>AST   40 U/L</a:t>
            </a:r>
            <a:r>
              <a:rPr lang="it-IT" sz="2400" dirty="0">
                <a:solidFill>
                  <a:prstClr val="black"/>
                </a:solidFill>
              </a:rPr>
              <a:t/>
            </a:r>
            <a:br>
              <a:rPr lang="it-IT" sz="2400" dirty="0">
                <a:solidFill>
                  <a:prstClr val="black"/>
                </a:solidFill>
              </a:rPr>
            </a:br>
            <a:r>
              <a:rPr lang="it-IT" sz="2400" dirty="0">
                <a:solidFill>
                  <a:prstClr val="black"/>
                </a:solidFill>
              </a:rPr>
              <a:t>ALT  </a:t>
            </a:r>
            <a:r>
              <a:rPr lang="it-IT" sz="2400" dirty="0" smtClean="0">
                <a:solidFill>
                  <a:prstClr val="black"/>
                </a:solidFill>
              </a:rPr>
              <a:t>46 </a:t>
            </a:r>
            <a:r>
              <a:rPr lang="it-IT" sz="2400" dirty="0">
                <a:solidFill>
                  <a:prstClr val="black"/>
                </a:solidFill>
              </a:rPr>
              <a:t>U/L</a:t>
            </a:r>
            <a:br>
              <a:rPr lang="it-IT" sz="2400" dirty="0">
                <a:solidFill>
                  <a:prstClr val="black"/>
                </a:solidFill>
              </a:rPr>
            </a:br>
            <a:r>
              <a:rPr lang="it-IT" sz="2400" dirty="0">
                <a:solidFill>
                  <a:prstClr val="black"/>
                </a:solidFill>
              </a:rPr>
              <a:t>GGT </a:t>
            </a:r>
            <a:r>
              <a:rPr lang="it-IT" sz="2400" dirty="0" smtClean="0">
                <a:solidFill>
                  <a:prstClr val="black"/>
                </a:solidFill>
              </a:rPr>
              <a:t>58 </a:t>
            </a:r>
            <a:r>
              <a:rPr lang="it-IT" sz="2400" dirty="0">
                <a:solidFill>
                  <a:prstClr val="black"/>
                </a:solidFill>
              </a:rPr>
              <a:t>U/L </a:t>
            </a:r>
            <a:r>
              <a:rPr lang="it-IT" sz="2400" dirty="0" smtClean="0">
                <a:solidFill>
                  <a:prstClr val="black"/>
                </a:solidFill>
              </a:rPr>
              <a:t> </a:t>
            </a:r>
          </a:p>
          <a:p>
            <a:r>
              <a:rPr lang="it-IT" sz="2400" dirty="0" smtClean="0">
                <a:solidFill>
                  <a:prstClr val="black"/>
                </a:solidFill>
              </a:rPr>
              <a:t>Esame </a:t>
            </a:r>
            <a:r>
              <a:rPr lang="it-IT" sz="2400" dirty="0">
                <a:solidFill>
                  <a:prstClr val="black"/>
                </a:solidFill>
              </a:rPr>
              <a:t>urine  </a:t>
            </a:r>
            <a:r>
              <a:rPr lang="it-IT" sz="2400" dirty="0" smtClean="0">
                <a:solidFill>
                  <a:prstClr val="black"/>
                </a:solidFill>
              </a:rPr>
              <a:t>proteinuria 0,8 g/die</a:t>
            </a:r>
            <a:r>
              <a:rPr lang="it-IT" sz="2400" dirty="0">
                <a:solidFill>
                  <a:prstClr val="black"/>
                </a:solidFill>
              </a:rPr>
              <a:t/>
            </a:r>
            <a:br>
              <a:rPr lang="it-IT" sz="2400" dirty="0">
                <a:solidFill>
                  <a:prstClr val="black"/>
                </a:solidFill>
              </a:rPr>
            </a:br>
            <a:r>
              <a:rPr lang="it-IT" sz="2400" dirty="0" smtClean="0">
                <a:solidFill>
                  <a:prstClr val="black"/>
                </a:solidFill>
              </a:rPr>
              <a:t>Elettroforesi : lieve </a:t>
            </a:r>
            <a:r>
              <a:rPr lang="it-IT" sz="2400" dirty="0" err="1" smtClean="0">
                <a:solidFill>
                  <a:prstClr val="black"/>
                </a:solidFill>
              </a:rPr>
              <a:t>ipergammaglobulinemia</a:t>
            </a:r>
            <a:endParaRPr lang="it-IT" sz="2400" dirty="0" smtClean="0">
              <a:solidFill>
                <a:prstClr val="black"/>
              </a:solidFill>
            </a:endParaRPr>
          </a:p>
          <a:p>
            <a:r>
              <a:rPr lang="it-IT" sz="2400" dirty="0" smtClean="0">
                <a:solidFill>
                  <a:prstClr val="black"/>
                </a:solidFill>
              </a:rPr>
              <a:t>PT/INR  </a:t>
            </a:r>
            <a:r>
              <a:rPr lang="it-IT" sz="2400" dirty="0">
                <a:solidFill>
                  <a:prstClr val="black"/>
                </a:solidFill>
              </a:rPr>
              <a:t>1,3</a:t>
            </a:r>
            <a:br>
              <a:rPr lang="it-IT" sz="2400" dirty="0">
                <a:solidFill>
                  <a:prstClr val="black"/>
                </a:solidFill>
              </a:rPr>
            </a:br>
            <a:endParaRPr lang="it-IT" sz="2400" dirty="0">
              <a:solidFill>
                <a:prstClr val="black"/>
              </a:solidFill>
            </a:endParaRPr>
          </a:p>
        </p:txBody>
      </p:sp>
      <p:sp>
        <p:nvSpPr>
          <p:cNvPr id="8" name="CasellaDiTesto 7"/>
          <p:cNvSpPr txBox="1"/>
          <p:nvPr/>
        </p:nvSpPr>
        <p:spPr>
          <a:xfrm>
            <a:off x="7631832" y="6237312"/>
            <a:ext cx="1512168" cy="369332"/>
          </a:xfrm>
          <a:prstGeom prst="rect">
            <a:avLst/>
          </a:prstGeom>
          <a:noFill/>
        </p:spPr>
        <p:txBody>
          <a:bodyPr wrap="square" rtlCol="0">
            <a:spAutoFit/>
          </a:bodyPr>
          <a:lstStyle/>
          <a:p>
            <a:r>
              <a:rPr lang="it-IT" dirty="0" err="1" smtClean="0">
                <a:solidFill>
                  <a:prstClr val="black"/>
                </a:solidFill>
              </a:rPr>
              <a:t>*calcolato</a:t>
            </a:r>
            <a:endParaRPr lang="it-IT" dirty="0">
              <a:solidFill>
                <a:prstClr val="black"/>
              </a:solidFill>
            </a:endParaRPr>
          </a:p>
        </p:txBody>
      </p:sp>
      <p:sp>
        <p:nvSpPr>
          <p:cNvPr id="3" name="Segnaposto contenuto 2"/>
          <p:cNvSpPr>
            <a:spLocks noGrp="1"/>
          </p:cNvSpPr>
          <p:nvPr>
            <p:ph idx="1"/>
          </p:nvPr>
        </p:nvSpPr>
        <p:spPr>
          <a:xfrm>
            <a:off x="4531736" y="5445224"/>
            <a:ext cx="3386200" cy="1008112"/>
          </a:xfrm>
        </p:spPr>
        <p:txBody>
          <a:bodyPr>
            <a:normAutofit/>
          </a:bodyPr>
          <a:lstStyle/>
          <a:p>
            <a:pPr marL="0" indent="0">
              <a:buNone/>
            </a:pPr>
            <a:r>
              <a:rPr lang="it-IT" sz="2800" b="1" dirty="0" smtClean="0">
                <a:solidFill>
                  <a:srgbClr val="FF0000"/>
                </a:solidFill>
              </a:rPr>
              <a:t>Il quadro di Luisa è peggiorato</a:t>
            </a:r>
            <a:endParaRPr lang="it-IT" sz="2800" b="1" dirty="0">
              <a:solidFill>
                <a:srgbClr val="FF0000"/>
              </a:solidFill>
            </a:endParaRPr>
          </a:p>
        </p:txBody>
      </p:sp>
      <p:sp>
        <p:nvSpPr>
          <p:cNvPr id="6" name="Rettangolo 5"/>
          <p:cNvSpPr/>
          <p:nvPr/>
        </p:nvSpPr>
        <p:spPr>
          <a:xfrm>
            <a:off x="323528" y="1198200"/>
            <a:ext cx="3453544" cy="1438712"/>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it-IT">
              <a:solidFill>
                <a:prstClr val="black"/>
              </a:solidFill>
            </a:endParaRPr>
          </a:p>
        </p:txBody>
      </p:sp>
      <p:sp>
        <p:nvSpPr>
          <p:cNvPr id="9" name="Rettangolo 8"/>
          <p:cNvSpPr/>
          <p:nvPr/>
        </p:nvSpPr>
        <p:spPr>
          <a:xfrm>
            <a:off x="323528" y="4437112"/>
            <a:ext cx="3528900" cy="1152128"/>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it-IT">
              <a:solidFill>
                <a:prstClr val="black"/>
              </a:solidFill>
            </a:endParaRPr>
          </a:p>
        </p:txBody>
      </p:sp>
      <p:sp>
        <p:nvSpPr>
          <p:cNvPr id="10" name="Rettangolo 9"/>
          <p:cNvSpPr/>
          <p:nvPr/>
        </p:nvSpPr>
        <p:spPr>
          <a:xfrm>
            <a:off x="4139952" y="1124744"/>
            <a:ext cx="2952328" cy="792088"/>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it-IT">
              <a:solidFill>
                <a:prstClr val="black"/>
              </a:solidFill>
            </a:endParaRPr>
          </a:p>
        </p:txBody>
      </p:sp>
      <p:pic>
        <p:nvPicPr>
          <p:cNvPr id="4" name="Immagine 3"/>
          <p:cNvPicPr>
            <a:picLocks noChangeAspect="1"/>
          </p:cNvPicPr>
          <p:nvPr/>
        </p:nvPicPr>
        <p:blipFill>
          <a:blip r:embed="rId3"/>
          <a:stretch>
            <a:fillRect/>
          </a:stretch>
        </p:blipFill>
        <p:spPr>
          <a:xfrm>
            <a:off x="323528" y="3396924"/>
            <a:ext cx="3528900" cy="752155"/>
          </a:xfrm>
          <a:prstGeom prst="rect">
            <a:avLst/>
          </a:prstGeom>
        </p:spPr>
      </p:pic>
    </p:spTree>
    <p:extLst>
      <p:ext uri="{BB962C8B-B14F-4D97-AF65-F5344CB8AC3E}">
        <p14:creationId xmlns:p14="http://schemas.microsoft.com/office/powerpoint/2010/main" val="1427188600"/>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79512" y="908720"/>
            <a:ext cx="8712968" cy="4985980"/>
          </a:xfrm>
          <a:prstGeom prst="rect">
            <a:avLst/>
          </a:prstGeom>
          <a:noFill/>
        </p:spPr>
        <p:txBody>
          <a:bodyPr wrap="square" rtlCol="0">
            <a:spAutoFit/>
          </a:bodyPr>
          <a:lstStyle/>
          <a:p>
            <a:pPr>
              <a:tabLst>
                <a:tab pos="1252538" algn="l"/>
              </a:tabLst>
            </a:pPr>
            <a:r>
              <a:rPr lang="it-IT" sz="2400" b="1" dirty="0" smtClean="0">
                <a:solidFill>
                  <a:srgbClr val="FF0000"/>
                </a:solidFill>
              </a:rPr>
              <a:t>Diabete</a:t>
            </a:r>
            <a:r>
              <a:rPr lang="it-IT" dirty="0" smtClean="0">
                <a:solidFill>
                  <a:prstClr val="black"/>
                </a:solidFill>
              </a:rPr>
              <a:t> 	da quanto tempo dura ?</a:t>
            </a:r>
          </a:p>
          <a:p>
            <a:pPr>
              <a:tabLst>
                <a:tab pos="1252538" algn="l"/>
              </a:tabLst>
            </a:pPr>
            <a:r>
              <a:rPr lang="it-IT" dirty="0" smtClean="0">
                <a:solidFill>
                  <a:prstClr val="black"/>
                </a:solidFill>
              </a:rPr>
              <a:t>	ha/</a:t>
            </a:r>
            <a:r>
              <a:rPr lang="it-IT" dirty="0" err="1" smtClean="0">
                <a:solidFill>
                  <a:prstClr val="black"/>
                </a:solidFill>
              </a:rPr>
              <a:t>ha</a:t>
            </a:r>
            <a:r>
              <a:rPr lang="it-IT" dirty="0" smtClean="0">
                <a:solidFill>
                  <a:prstClr val="black"/>
                </a:solidFill>
              </a:rPr>
              <a:t> avuto microangiopatia</a:t>
            </a:r>
          </a:p>
          <a:p>
            <a:pPr>
              <a:tabLst>
                <a:tab pos="1252538" algn="l"/>
              </a:tabLst>
            </a:pPr>
            <a:r>
              <a:rPr lang="it-IT" dirty="0" smtClean="0">
                <a:solidFill>
                  <a:prstClr val="black"/>
                </a:solidFill>
              </a:rPr>
              <a:t>	ha/</a:t>
            </a:r>
            <a:r>
              <a:rPr lang="it-IT" dirty="0" err="1" smtClean="0">
                <a:solidFill>
                  <a:prstClr val="black"/>
                </a:solidFill>
              </a:rPr>
              <a:t>ha</a:t>
            </a:r>
            <a:r>
              <a:rPr lang="it-IT" dirty="0" smtClean="0">
                <a:solidFill>
                  <a:prstClr val="black"/>
                </a:solidFill>
              </a:rPr>
              <a:t> avuto macroangiopatia ?</a:t>
            </a:r>
          </a:p>
          <a:p>
            <a:pPr>
              <a:tabLst>
                <a:tab pos="1252538" algn="l"/>
              </a:tabLst>
            </a:pPr>
            <a:r>
              <a:rPr lang="it-IT" dirty="0" smtClean="0">
                <a:solidFill>
                  <a:prstClr val="black"/>
                </a:solidFill>
              </a:rPr>
              <a:t>	da quanto tempo è associata ipertensione ?</a:t>
            </a:r>
          </a:p>
          <a:p>
            <a:pPr>
              <a:tabLst>
                <a:tab pos="1252538" algn="l"/>
              </a:tabLst>
            </a:pPr>
            <a:endParaRPr lang="it-IT" dirty="0" smtClean="0">
              <a:solidFill>
                <a:prstClr val="black"/>
              </a:solidFill>
            </a:endParaRPr>
          </a:p>
          <a:p>
            <a:pPr>
              <a:tabLst>
                <a:tab pos="1252538" algn="l"/>
              </a:tabLst>
            </a:pPr>
            <a:r>
              <a:rPr lang="it-IT" sz="2400" b="1" dirty="0" smtClean="0">
                <a:solidFill>
                  <a:srgbClr val="FF0000"/>
                </a:solidFill>
              </a:rPr>
              <a:t>Da esami di laboratorio:</a:t>
            </a:r>
          </a:p>
          <a:p>
            <a:pPr>
              <a:tabLst>
                <a:tab pos="1252538" algn="l"/>
              </a:tabLst>
            </a:pPr>
            <a:r>
              <a:rPr lang="it-IT" dirty="0" smtClean="0">
                <a:solidFill>
                  <a:prstClr val="black"/>
                </a:solidFill>
              </a:rPr>
              <a:t>	la proteinuria potrebbe essere da nefropatia diabetica, ma bisogna sapere: </a:t>
            </a:r>
          </a:p>
          <a:p>
            <a:pPr>
              <a:tabLst>
                <a:tab pos="1252538" algn="l"/>
              </a:tabLst>
            </a:pPr>
            <a:r>
              <a:rPr lang="it-IT" dirty="0" smtClean="0">
                <a:solidFill>
                  <a:prstClr val="black"/>
                </a:solidFill>
              </a:rPr>
              <a:t>		-quanta è</a:t>
            </a:r>
          </a:p>
          <a:p>
            <a:pPr>
              <a:tabLst>
                <a:tab pos="1252538" algn="l"/>
              </a:tabLst>
            </a:pPr>
            <a:r>
              <a:rPr lang="it-IT" dirty="0" smtClean="0">
                <a:solidFill>
                  <a:prstClr val="black"/>
                </a:solidFill>
              </a:rPr>
              <a:t>		-di che tipo è</a:t>
            </a:r>
          </a:p>
          <a:p>
            <a:pPr>
              <a:tabLst>
                <a:tab pos="1252538" algn="l"/>
              </a:tabLst>
            </a:pPr>
            <a:r>
              <a:rPr lang="it-IT" dirty="0" smtClean="0">
                <a:solidFill>
                  <a:prstClr val="black"/>
                </a:solidFill>
              </a:rPr>
              <a:t>	</a:t>
            </a:r>
          </a:p>
          <a:p>
            <a:pPr>
              <a:tabLst>
                <a:tab pos="1252538" algn="l"/>
              </a:tabLst>
            </a:pPr>
            <a:r>
              <a:rPr lang="it-IT" sz="2400" b="1" dirty="0" smtClean="0">
                <a:solidFill>
                  <a:srgbClr val="FF0000"/>
                </a:solidFill>
              </a:rPr>
              <a:t>Questa proteinuria mi spiega la ridotta funzione renale ?</a:t>
            </a:r>
          </a:p>
          <a:p>
            <a:pPr>
              <a:tabLst>
                <a:tab pos="1252538" algn="l"/>
              </a:tabLst>
            </a:pPr>
            <a:endParaRPr lang="it-IT" dirty="0" smtClean="0">
              <a:solidFill>
                <a:prstClr val="black"/>
              </a:solidFill>
            </a:endParaRPr>
          </a:p>
          <a:p>
            <a:pPr>
              <a:tabLst>
                <a:tab pos="1252538" algn="l"/>
              </a:tabLst>
            </a:pPr>
            <a:r>
              <a:rPr lang="it-IT" sz="2400" b="1" dirty="0" smtClean="0">
                <a:solidFill>
                  <a:srgbClr val="FF0000"/>
                </a:solidFill>
              </a:rPr>
              <a:t>Ho un’ecografia renale ?  </a:t>
            </a:r>
            <a:r>
              <a:rPr lang="it-IT" dirty="0" smtClean="0">
                <a:solidFill>
                  <a:prstClr val="black"/>
                </a:solidFill>
              </a:rPr>
              <a:t>(nefropatia diabetica ha dimensioni aumentate dei reni)</a:t>
            </a:r>
            <a:endParaRPr lang="it-IT" dirty="0">
              <a:solidFill>
                <a:prstClr val="black"/>
              </a:solidFill>
            </a:endParaRPr>
          </a:p>
          <a:p>
            <a:pPr>
              <a:tabLst>
                <a:tab pos="1252538" algn="l"/>
              </a:tabLst>
            </a:pPr>
            <a:endParaRPr lang="it-IT" dirty="0" smtClean="0">
              <a:solidFill>
                <a:prstClr val="black"/>
              </a:solidFill>
            </a:endParaRPr>
          </a:p>
          <a:p>
            <a:pPr>
              <a:tabLst>
                <a:tab pos="1252538" algn="l"/>
              </a:tabLst>
            </a:pPr>
            <a:r>
              <a:rPr lang="it-IT" sz="2400" b="1" dirty="0" smtClean="0">
                <a:solidFill>
                  <a:srgbClr val="FF0000"/>
                </a:solidFill>
              </a:rPr>
              <a:t>Perché non è stato chiesto un esame delle urine ?</a:t>
            </a:r>
          </a:p>
          <a:p>
            <a:pPr>
              <a:tabLst>
                <a:tab pos="1252538" algn="l"/>
              </a:tabLst>
            </a:pPr>
            <a:r>
              <a:rPr lang="it-IT" dirty="0" smtClean="0">
                <a:solidFill>
                  <a:prstClr val="black"/>
                </a:solidFill>
              </a:rPr>
              <a:t>C’è anche microematuria?  (modestissima ci può essere nella nefropatia diabetica)</a:t>
            </a:r>
          </a:p>
        </p:txBody>
      </p:sp>
    </p:spTree>
    <p:extLst>
      <p:ext uri="{BB962C8B-B14F-4D97-AF65-F5344CB8AC3E}">
        <p14:creationId xmlns:p14="http://schemas.microsoft.com/office/powerpoint/2010/main" val="29636785"/>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683568" y="2204864"/>
            <a:ext cx="7848872" cy="1938992"/>
          </a:xfrm>
          <a:prstGeom prst="rect">
            <a:avLst/>
          </a:prstGeom>
          <a:noFill/>
        </p:spPr>
        <p:txBody>
          <a:bodyPr wrap="square" rtlCol="0">
            <a:spAutoFit/>
          </a:bodyPr>
          <a:lstStyle/>
          <a:p>
            <a:pPr algn="ctr"/>
            <a:r>
              <a:rPr lang="it-IT" sz="4000" dirty="0" smtClean="0">
                <a:solidFill>
                  <a:srgbClr val="FF0000"/>
                </a:solidFill>
              </a:rPr>
              <a:t>Potrebbe avere una nefropatia</a:t>
            </a:r>
          </a:p>
          <a:p>
            <a:pPr algn="ctr"/>
            <a:r>
              <a:rPr lang="it-IT" sz="4000" dirty="0" smtClean="0">
                <a:solidFill>
                  <a:srgbClr val="FF0000"/>
                </a:solidFill>
              </a:rPr>
              <a:t>che nulla ha a che vedere</a:t>
            </a:r>
          </a:p>
          <a:p>
            <a:pPr algn="ctr"/>
            <a:r>
              <a:rPr lang="it-IT" sz="4000" dirty="0" smtClean="0">
                <a:solidFill>
                  <a:srgbClr val="FF0000"/>
                </a:solidFill>
              </a:rPr>
              <a:t>con diabete e ipertensione ?</a:t>
            </a:r>
            <a:endParaRPr lang="it-IT" sz="4000" dirty="0">
              <a:solidFill>
                <a:srgbClr val="FF0000"/>
              </a:solidFill>
            </a:endParaRPr>
          </a:p>
        </p:txBody>
      </p:sp>
    </p:spTree>
    <p:extLst>
      <p:ext uri="{BB962C8B-B14F-4D97-AF65-F5344CB8AC3E}">
        <p14:creationId xmlns:p14="http://schemas.microsoft.com/office/powerpoint/2010/main" val="3710617440"/>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8"/>
          <p:cNvSpPr txBox="1"/>
          <p:nvPr/>
        </p:nvSpPr>
        <p:spPr>
          <a:xfrm>
            <a:off x="683568" y="1196752"/>
            <a:ext cx="7873002" cy="646331"/>
          </a:xfrm>
          <a:prstGeom prst="rect">
            <a:avLst/>
          </a:prstGeom>
          <a:solidFill>
            <a:srgbClr val="D9D9D9"/>
          </a:solidFill>
          <a:ln>
            <a:noFill/>
          </a:ln>
        </p:spPr>
        <p:txBody>
          <a:bodyPr vert="horz" wrap="square" lIns="91440" tIns="45720" rIns="91440" bIns="45720" anchor="ctr" anchorCtr="1" compatLnSpc="1">
            <a:spAutoFit/>
          </a:bodyPr>
          <a:lstStyle/>
          <a:p>
            <a:pPr algn="ctr" defTabSz="457200">
              <a:defRPr sz="1800" b="0" i="0" u="none" strike="noStrike" kern="0" cap="none" spc="0" baseline="0">
                <a:solidFill>
                  <a:srgbClr val="000000"/>
                </a:solidFill>
                <a:uFillTx/>
              </a:defRPr>
            </a:pPr>
            <a:r>
              <a:rPr lang="it-IT" sz="3600" b="1" kern="0" dirty="0" smtClean="0">
                <a:solidFill>
                  <a:srgbClr val="1F497D"/>
                </a:solidFill>
                <a:latin typeface="Arial Narrow"/>
                <a:cs typeface="Arial Narrow"/>
              </a:rPr>
              <a:t>Anamnesi Patologica Remota</a:t>
            </a:r>
            <a:endParaRPr lang="it-IT" sz="4800" b="1" kern="0" dirty="0">
              <a:solidFill>
                <a:srgbClr val="1F497D"/>
              </a:solidFill>
              <a:latin typeface="Arial Narrow"/>
              <a:cs typeface="Arial Narrow"/>
            </a:endParaRPr>
          </a:p>
        </p:txBody>
      </p:sp>
      <p:sp>
        <p:nvSpPr>
          <p:cNvPr id="6" name="Titolo 1"/>
          <p:cNvSpPr txBox="1">
            <a:spLocks noGrp="1"/>
          </p:cNvSpPr>
          <p:nvPr>
            <p:ph type="title"/>
          </p:nvPr>
        </p:nvSpPr>
        <p:spPr>
          <a:xfrm>
            <a:off x="0" y="188640"/>
            <a:ext cx="9144000" cy="936104"/>
          </a:xfrm>
          <a:solidFill>
            <a:srgbClr val="00CCFF">
              <a:alpha val="51000"/>
            </a:srgbClr>
          </a:solidFill>
        </p:spPr>
        <p:txBody>
          <a:bodyPr/>
          <a:lstStyle/>
          <a:p>
            <a:pPr lvl="0"/>
            <a:r>
              <a:rPr lang="it-IT" b="1" dirty="0" smtClean="0">
                <a:latin typeface="Arial Narrow"/>
              </a:rPr>
              <a:t>LUISA 67 </a:t>
            </a:r>
            <a:r>
              <a:rPr lang="it-IT" b="1" dirty="0">
                <a:latin typeface="Arial Narrow"/>
              </a:rPr>
              <a:t>aa</a:t>
            </a:r>
          </a:p>
        </p:txBody>
      </p:sp>
      <p:sp>
        <p:nvSpPr>
          <p:cNvPr id="7" name="Segnaposto contenuto 2"/>
          <p:cNvSpPr txBox="1">
            <a:spLocks noGrp="1"/>
          </p:cNvSpPr>
          <p:nvPr>
            <p:ph idx="1"/>
          </p:nvPr>
        </p:nvSpPr>
        <p:spPr>
          <a:xfrm>
            <a:off x="316867" y="1988840"/>
            <a:ext cx="8557256" cy="4680520"/>
          </a:xfrm>
          <a:ln w="9528">
            <a:solidFill>
              <a:srgbClr val="1F497D"/>
            </a:solidFill>
            <a:prstDash val="solid"/>
          </a:ln>
        </p:spPr>
        <p:txBody>
          <a:bodyPr anchor="ctr">
            <a:normAutofit/>
          </a:bodyPr>
          <a:lstStyle/>
          <a:p>
            <a:pPr fontAlgn="t"/>
            <a:r>
              <a:rPr lang="it-IT" sz="2800" b="1" u="sng" dirty="0" smtClean="0">
                <a:solidFill>
                  <a:srgbClr val="FF0000"/>
                </a:solidFill>
              </a:rPr>
              <a:t>Epatite C con epatopatia evoluta</a:t>
            </a:r>
            <a:r>
              <a:rPr lang="it-IT" sz="2800" b="1" dirty="0" smtClean="0">
                <a:solidFill>
                  <a:srgbClr val="FF0000"/>
                </a:solidFill>
              </a:rPr>
              <a:t> (in </a:t>
            </a:r>
            <a:r>
              <a:rPr lang="it-IT" sz="2800" b="1" dirty="0" err="1" smtClean="0">
                <a:solidFill>
                  <a:srgbClr val="FF0000"/>
                </a:solidFill>
              </a:rPr>
              <a:t>tp</a:t>
            </a:r>
            <a:r>
              <a:rPr lang="it-IT" sz="2800" b="1" dirty="0" smtClean="0">
                <a:solidFill>
                  <a:srgbClr val="FF0000"/>
                </a:solidFill>
              </a:rPr>
              <a:t> con IFN e </a:t>
            </a:r>
            <a:r>
              <a:rPr lang="it-IT" sz="2800" b="1" dirty="0" err="1" smtClean="0">
                <a:solidFill>
                  <a:srgbClr val="FF0000"/>
                </a:solidFill>
              </a:rPr>
              <a:t>ribavirina</a:t>
            </a:r>
            <a:r>
              <a:rPr lang="it-IT" sz="2800" b="1" dirty="0" smtClean="0">
                <a:solidFill>
                  <a:srgbClr val="FF0000"/>
                </a:solidFill>
              </a:rPr>
              <a:t>)</a:t>
            </a:r>
            <a:endParaRPr lang="it-IT" sz="2800" b="1" u="sng" dirty="0" smtClean="0">
              <a:solidFill>
                <a:srgbClr val="FF0000"/>
              </a:solidFill>
            </a:endParaRPr>
          </a:p>
          <a:p>
            <a:pPr fontAlgn="t"/>
            <a:r>
              <a:rPr lang="it-IT" sz="2800" u="sng" dirty="0" smtClean="0"/>
              <a:t>Insufficienza Renale Cronica CKD3a + proteinuria</a:t>
            </a:r>
          </a:p>
          <a:p>
            <a:pPr fontAlgn="t"/>
            <a:r>
              <a:rPr lang="it-IT" sz="2800" u="sng" dirty="0" smtClean="0"/>
              <a:t>DM2 scompensato</a:t>
            </a:r>
            <a:r>
              <a:rPr lang="it-IT" sz="2800" dirty="0" smtClean="0"/>
              <a:t> (Metformina 500 mg X 3 + Acarbose 50 mg X 2 </a:t>
            </a:r>
            <a:r>
              <a:rPr lang="it-IT" sz="2800" dirty="0" smtClean="0">
                <a:sym typeface="Wingdings" pitchFamily="2" charset="2"/>
              </a:rPr>
              <a:t> </a:t>
            </a:r>
            <a:r>
              <a:rPr lang="it-IT" sz="2800" dirty="0" err="1" smtClean="0">
                <a:sym typeface="Wingdings" pitchFamily="2" charset="2"/>
              </a:rPr>
              <a:t>switch</a:t>
            </a:r>
            <a:r>
              <a:rPr lang="it-IT" sz="2800" dirty="0" smtClean="0">
                <a:sym typeface="Wingdings" pitchFamily="2" charset="2"/>
              </a:rPr>
              <a:t> verso </a:t>
            </a:r>
            <a:r>
              <a:rPr lang="it-IT" sz="2800" dirty="0" err="1" smtClean="0">
                <a:sym typeface="Wingdings" pitchFamily="2" charset="2"/>
              </a:rPr>
              <a:t>tp</a:t>
            </a:r>
            <a:r>
              <a:rPr lang="it-IT" sz="2800" dirty="0" smtClean="0">
                <a:sym typeface="Wingdings" pitchFamily="2" charset="2"/>
              </a:rPr>
              <a:t> insulinica)</a:t>
            </a:r>
            <a:endParaRPr lang="it-IT" sz="2800" u="sng" dirty="0" smtClean="0"/>
          </a:p>
          <a:p>
            <a:pPr fontAlgn="t"/>
            <a:r>
              <a:rPr lang="it-IT" sz="2800" u="sng" dirty="0" err="1" smtClean="0"/>
              <a:t>Polimialgia</a:t>
            </a:r>
            <a:r>
              <a:rPr lang="it-IT" sz="2800" u="sng" dirty="0" smtClean="0"/>
              <a:t> Reumatica con Arterite di </a:t>
            </a:r>
            <a:r>
              <a:rPr lang="it-IT" sz="2800" u="sng" dirty="0" err="1" smtClean="0"/>
              <a:t>Horton</a:t>
            </a:r>
            <a:endParaRPr lang="it-IT" sz="2800" u="sng" dirty="0" smtClean="0"/>
          </a:p>
          <a:p>
            <a:pPr fontAlgn="t"/>
            <a:r>
              <a:rPr lang="it-IT" sz="2800" u="sng" dirty="0" smtClean="0"/>
              <a:t>Ipertensione arteriosa </a:t>
            </a:r>
            <a:r>
              <a:rPr lang="it-IT" sz="2800" dirty="0" smtClean="0"/>
              <a:t>in </a:t>
            </a:r>
            <a:r>
              <a:rPr lang="it-IT" sz="2800" dirty="0" err="1" smtClean="0"/>
              <a:t>trattam</a:t>
            </a:r>
            <a:r>
              <a:rPr lang="it-IT" sz="2800" dirty="0" smtClean="0"/>
              <a:t> con Amlodipina</a:t>
            </a:r>
          </a:p>
        </p:txBody>
      </p:sp>
    </p:spTree>
    <p:extLst>
      <p:ext uri="{BB962C8B-B14F-4D97-AF65-F5344CB8AC3E}">
        <p14:creationId xmlns:p14="http://schemas.microsoft.com/office/powerpoint/2010/main" val="3676245178"/>
      </p:ext>
    </p:extLst>
  </p:cSld>
  <p:clrMapOvr>
    <a:masterClrMapping/>
  </p:clrMapOvr>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95536" y="620688"/>
            <a:ext cx="8496944" cy="4524315"/>
          </a:xfrm>
          <a:prstGeom prst="rect">
            <a:avLst/>
          </a:prstGeom>
          <a:noFill/>
        </p:spPr>
        <p:txBody>
          <a:bodyPr wrap="square" rtlCol="0">
            <a:spAutoFit/>
          </a:bodyPr>
          <a:lstStyle/>
          <a:p>
            <a:r>
              <a:rPr lang="it-IT" dirty="0" smtClean="0">
                <a:solidFill>
                  <a:prstClr val="black"/>
                </a:solidFill>
              </a:rPr>
              <a:t>Ha:	artralgie?</a:t>
            </a:r>
          </a:p>
          <a:p>
            <a:r>
              <a:rPr lang="it-IT" dirty="0" smtClean="0">
                <a:solidFill>
                  <a:prstClr val="black"/>
                </a:solidFill>
              </a:rPr>
              <a:t>	porpora?</a:t>
            </a:r>
          </a:p>
          <a:p>
            <a:r>
              <a:rPr lang="it-IT" dirty="0" smtClean="0">
                <a:solidFill>
                  <a:prstClr val="black"/>
                </a:solidFill>
              </a:rPr>
              <a:t>	neuropatia</a:t>
            </a:r>
          </a:p>
          <a:p>
            <a:r>
              <a:rPr lang="it-IT" dirty="0" smtClean="0">
                <a:solidFill>
                  <a:prstClr val="black"/>
                </a:solidFill>
              </a:rPr>
              <a:t>	crioglobuline presenti ?</a:t>
            </a:r>
          </a:p>
          <a:p>
            <a:r>
              <a:rPr lang="it-IT" dirty="0" smtClean="0">
                <a:solidFill>
                  <a:prstClr val="black"/>
                </a:solidFill>
              </a:rPr>
              <a:t>	RA test + ?</a:t>
            </a:r>
          </a:p>
          <a:p>
            <a:r>
              <a:rPr lang="it-IT" dirty="0" smtClean="0">
                <a:solidFill>
                  <a:prstClr val="black"/>
                </a:solidFill>
              </a:rPr>
              <a:t>Che ci stanno per </a:t>
            </a:r>
            <a:r>
              <a:rPr lang="it-IT" dirty="0" err="1" smtClean="0">
                <a:solidFill>
                  <a:prstClr val="black"/>
                </a:solidFill>
              </a:rPr>
              <a:t>crioglobulinemia</a:t>
            </a:r>
            <a:r>
              <a:rPr lang="it-IT" dirty="0" smtClean="0">
                <a:solidFill>
                  <a:prstClr val="black"/>
                </a:solidFill>
              </a:rPr>
              <a:t> tipo 2 con glomerulonefrite secondaria.</a:t>
            </a:r>
          </a:p>
          <a:p>
            <a:endParaRPr lang="it-IT" dirty="0" smtClean="0">
              <a:solidFill>
                <a:prstClr val="black"/>
              </a:solidFill>
            </a:endParaRPr>
          </a:p>
          <a:p>
            <a:r>
              <a:rPr lang="it-IT" dirty="0" smtClean="0">
                <a:solidFill>
                  <a:prstClr val="black"/>
                </a:solidFill>
              </a:rPr>
              <a:t>La presenza di epatite C e proteinuria orienta, tuttavia, a più possibilità:</a:t>
            </a:r>
          </a:p>
          <a:p>
            <a:r>
              <a:rPr lang="it-IT" dirty="0" smtClean="0">
                <a:solidFill>
                  <a:prstClr val="black"/>
                </a:solidFill>
              </a:rPr>
              <a:t>	Glomerulonefrite </a:t>
            </a:r>
            <a:r>
              <a:rPr lang="it-IT" dirty="0" err="1" smtClean="0">
                <a:solidFill>
                  <a:prstClr val="black"/>
                </a:solidFill>
              </a:rPr>
              <a:t>membrano-proliferativa</a:t>
            </a:r>
            <a:r>
              <a:rPr lang="it-IT" dirty="0" smtClean="0">
                <a:solidFill>
                  <a:prstClr val="black"/>
                </a:solidFill>
              </a:rPr>
              <a:t> da crioglobuline di tipo 2 </a:t>
            </a:r>
          </a:p>
          <a:p>
            <a:r>
              <a:rPr lang="it-IT" dirty="0" smtClean="0">
                <a:solidFill>
                  <a:prstClr val="black"/>
                </a:solidFill>
              </a:rPr>
              <a:t>	Glomerulonefrite </a:t>
            </a:r>
            <a:r>
              <a:rPr lang="it-IT" dirty="0" err="1" smtClean="0">
                <a:solidFill>
                  <a:prstClr val="black"/>
                </a:solidFill>
              </a:rPr>
              <a:t>membrano-proliferativa</a:t>
            </a:r>
            <a:r>
              <a:rPr lang="it-IT" dirty="0" smtClean="0">
                <a:solidFill>
                  <a:prstClr val="black"/>
                </a:solidFill>
              </a:rPr>
              <a:t> da HCV non </a:t>
            </a:r>
            <a:r>
              <a:rPr lang="it-IT" dirty="0" err="1" smtClean="0">
                <a:solidFill>
                  <a:prstClr val="black"/>
                </a:solidFill>
              </a:rPr>
              <a:t>crio-correlata</a:t>
            </a:r>
            <a:endParaRPr lang="it-IT" dirty="0" smtClean="0">
              <a:solidFill>
                <a:prstClr val="black"/>
              </a:solidFill>
            </a:endParaRPr>
          </a:p>
          <a:p>
            <a:r>
              <a:rPr lang="it-IT" dirty="0" smtClean="0">
                <a:solidFill>
                  <a:prstClr val="black"/>
                </a:solidFill>
              </a:rPr>
              <a:t>	</a:t>
            </a:r>
            <a:r>
              <a:rPr lang="it-IT" dirty="0" err="1" smtClean="0">
                <a:solidFill>
                  <a:prstClr val="black"/>
                </a:solidFill>
              </a:rPr>
              <a:t>Glomerulopatia</a:t>
            </a:r>
            <a:r>
              <a:rPr lang="it-IT" dirty="0" smtClean="0">
                <a:solidFill>
                  <a:prstClr val="black"/>
                </a:solidFill>
              </a:rPr>
              <a:t> membranosa HCV correlata</a:t>
            </a:r>
          </a:p>
          <a:p>
            <a:endParaRPr lang="it-IT" dirty="0" smtClean="0">
              <a:solidFill>
                <a:prstClr val="black"/>
              </a:solidFill>
            </a:endParaRPr>
          </a:p>
          <a:p>
            <a:r>
              <a:rPr lang="it-IT" dirty="0" smtClean="0">
                <a:solidFill>
                  <a:prstClr val="black"/>
                </a:solidFill>
              </a:rPr>
              <a:t>Se è epatopatica ed ha aumento delle IgA potrebbe avere nefropatia da IgA secondaria</a:t>
            </a:r>
          </a:p>
          <a:p>
            <a:endParaRPr lang="it-IT" dirty="0" smtClean="0">
              <a:solidFill>
                <a:prstClr val="black"/>
              </a:solidFill>
            </a:endParaRPr>
          </a:p>
          <a:p>
            <a:r>
              <a:rPr lang="it-IT" dirty="0" smtClean="0">
                <a:solidFill>
                  <a:prstClr val="black"/>
                </a:solidFill>
              </a:rPr>
              <a:t>Generalmente le urine sono più nefritiche !</a:t>
            </a:r>
          </a:p>
          <a:p>
            <a:r>
              <a:rPr lang="it-IT" dirty="0" smtClean="0">
                <a:solidFill>
                  <a:prstClr val="black"/>
                </a:solidFill>
              </a:rPr>
              <a:t>Complemento ??  </a:t>
            </a:r>
          </a:p>
        </p:txBody>
      </p:sp>
    </p:spTree>
    <p:extLst>
      <p:ext uri="{BB962C8B-B14F-4D97-AF65-F5344CB8AC3E}">
        <p14:creationId xmlns:p14="http://schemas.microsoft.com/office/powerpoint/2010/main" val="736793291"/>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95536" y="620688"/>
            <a:ext cx="8496944" cy="4801314"/>
          </a:xfrm>
          <a:prstGeom prst="rect">
            <a:avLst/>
          </a:prstGeom>
          <a:noFill/>
        </p:spPr>
        <p:txBody>
          <a:bodyPr wrap="square" rtlCol="0">
            <a:spAutoFit/>
          </a:bodyPr>
          <a:lstStyle/>
          <a:p>
            <a:r>
              <a:rPr lang="it-IT" dirty="0" smtClean="0">
                <a:solidFill>
                  <a:prstClr val="black"/>
                </a:solidFill>
              </a:rPr>
              <a:t>Ha:	artralgie?</a:t>
            </a:r>
          </a:p>
          <a:p>
            <a:r>
              <a:rPr lang="it-IT" dirty="0" smtClean="0">
                <a:solidFill>
                  <a:prstClr val="black"/>
                </a:solidFill>
              </a:rPr>
              <a:t>	porpora?</a:t>
            </a:r>
          </a:p>
          <a:p>
            <a:r>
              <a:rPr lang="it-IT" dirty="0" smtClean="0">
                <a:solidFill>
                  <a:prstClr val="black"/>
                </a:solidFill>
              </a:rPr>
              <a:t>	neuropatia</a:t>
            </a:r>
          </a:p>
          <a:p>
            <a:r>
              <a:rPr lang="it-IT" dirty="0" smtClean="0">
                <a:solidFill>
                  <a:prstClr val="black"/>
                </a:solidFill>
              </a:rPr>
              <a:t>	crioglobuline presenti ?</a:t>
            </a:r>
          </a:p>
          <a:p>
            <a:r>
              <a:rPr lang="it-IT" dirty="0" smtClean="0">
                <a:solidFill>
                  <a:prstClr val="black"/>
                </a:solidFill>
              </a:rPr>
              <a:t>	RA test + ?</a:t>
            </a:r>
          </a:p>
          <a:p>
            <a:r>
              <a:rPr lang="it-IT" dirty="0" smtClean="0">
                <a:solidFill>
                  <a:prstClr val="black"/>
                </a:solidFill>
              </a:rPr>
              <a:t>Che ci stanno per </a:t>
            </a:r>
            <a:r>
              <a:rPr lang="it-IT" dirty="0" err="1" smtClean="0">
                <a:solidFill>
                  <a:prstClr val="black"/>
                </a:solidFill>
              </a:rPr>
              <a:t>crioglobulinemia</a:t>
            </a:r>
            <a:r>
              <a:rPr lang="it-IT" dirty="0" smtClean="0">
                <a:solidFill>
                  <a:prstClr val="black"/>
                </a:solidFill>
              </a:rPr>
              <a:t> tipo 2 con glomerulonefrite secondaria.</a:t>
            </a:r>
          </a:p>
          <a:p>
            <a:endParaRPr lang="it-IT" dirty="0" smtClean="0">
              <a:solidFill>
                <a:prstClr val="black"/>
              </a:solidFill>
            </a:endParaRPr>
          </a:p>
          <a:p>
            <a:r>
              <a:rPr lang="it-IT" dirty="0" smtClean="0">
                <a:solidFill>
                  <a:prstClr val="black"/>
                </a:solidFill>
              </a:rPr>
              <a:t>La presenza di epatite C e proteinuria orienta, tuttavia, a più possibilità:</a:t>
            </a:r>
          </a:p>
          <a:p>
            <a:r>
              <a:rPr lang="it-IT" dirty="0" smtClean="0">
                <a:solidFill>
                  <a:prstClr val="black"/>
                </a:solidFill>
              </a:rPr>
              <a:t>	</a:t>
            </a:r>
            <a:r>
              <a:rPr lang="it-IT" b="1" dirty="0" smtClean="0">
                <a:solidFill>
                  <a:srgbClr val="FF0000"/>
                </a:solidFill>
              </a:rPr>
              <a:t>Glomerulonefrite </a:t>
            </a:r>
            <a:r>
              <a:rPr lang="it-IT" b="1" dirty="0" err="1" smtClean="0">
                <a:solidFill>
                  <a:srgbClr val="FF0000"/>
                </a:solidFill>
              </a:rPr>
              <a:t>membrano-proliferativa</a:t>
            </a:r>
            <a:r>
              <a:rPr lang="it-IT" b="1" dirty="0" smtClean="0">
                <a:solidFill>
                  <a:srgbClr val="FF0000"/>
                </a:solidFill>
              </a:rPr>
              <a:t> da crioglobuline di tipo 2 </a:t>
            </a:r>
          </a:p>
          <a:p>
            <a:r>
              <a:rPr lang="it-IT" b="1" dirty="0" smtClean="0">
                <a:solidFill>
                  <a:prstClr val="black"/>
                </a:solidFill>
              </a:rPr>
              <a:t>	</a:t>
            </a:r>
            <a:r>
              <a:rPr lang="it-IT" b="1" dirty="0" smtClean="0">
                <a:solidFill>
                  <a:srgbClr val="FF0000"/>
                </a:solidFill>
              </a:rPr>
              <a:t>Glomerulonefrite </a:t>
            </a:r>
            <a:r>
              <a:rPr lang="it-IT" b="1" dirty="0" err="1" smtClean="0">
                <a:solidFill>
                  <a:srgbClr val="FF0000"/>
                </a:solidFill>
              </a:rPr>
              <a:t>membrano-proliferativa</a:t>
            </a:r>
            <a:r>
              <a:rPr lang="it-IT" b="1" dirty="0" smtClean="0">
                <a:solidFill>
                  <a:srgbClr val="FF0000"/>
                </a:solidFill>
              </a:rPr>
              <a:t> da HCV non </a:t>
            </a:r>
            <a:r>
              <a:rPr lang="it-IT" b="1" dirty="0" err="1" smtClean="0">
                <a:solidFill>
                  <a:srgbClr val="FF0000"/>
                </a:solidFill>
              </a:rPr>
              <a:t>crio-correlata</a:t>
            </a:r>
            <a:endParaRPr lang="it-IT" b="1" dirty="0" smtClean="0">
              <a:solidFill>
                <a:srgbClr val="FF0000"/>
              </a:solidFill>
            </a:endParaRPr>
          </a:p>
          <a:p>
            <a:r>
              <a:rPr lang="it-IT" dirty="0" smtClean="0">
                <a:solidFill>
                  <a:prstClr val="black"/>
                </a:solidFill>
              </a:rPr>
              <a:t>	</a:t>
            </a:r>
            <a:r>
              <a:rPr lang="it-IT" dirty="0" err="1" smtClean="0">
                <a:solidFill>
                  <a:prstClr val="black"/>
                </a:solidFill>
              </a:rPr>
              <a:t>Glomerulopatia</a:t>
            </a:r>
            <a:r>
              <a:rPr lang="it-IT" dirty="0" smtClean="0">
                <a:solidFill>
                  <a:prstClr val="black"/>
                </a:solidFill>
              </a:rPr>
              <a:t> membranosa HCV correlata</a:t>
            </a:r>
          </a:p>
          <a:p>
            <a:endParaRPr lang="it-IT" dirty="0" smtClean="0">
              <a:solidFill>
                <a:prstClr val="black"/>
              </a:solidFill>
            </a:endParaRPr>
          </a:p>
          <a:p>
            <a:r>
              <a:rPr lang="it-IT" dirty="0" smtClean="0">
                <a:solidFill>
                  <a:prstClr val="black"/>
                </a:solidFill>
              </a:rPr>
              <a:t>Se è epatopatica ed ha aumento delle IgA potrebbe avere </a:t>
            </a:r>
            <a:r>
              <a:rPr lang="it-IT" b="1" dirty="0" smtClean="0">
                <a:solidFill>
                  <a:srgbClr val="FF0000"/>
                </a:solidFill>
              </a:rPr>
              <a:t>nefropatia da IgA </a:t>
            </a:r>
            <a:r>
              <a:rPr lang="it-IT" dirty="0" smtClean="0">
                <a:solidFill>
                  <a:prstClr val="black"/>
                </a:solidFill>
              </a:rPr>
              <a:t>secondaria</a:t>
            </a:r>
          </a:p>
          <a:p>
            <a:endParaRPr lang="it-IT" dirty="0" smtClean="0">
              <a:solidFill>
                <a:prstClr val="black"/>
              </a:solidFill>
            </a:endParaRPr>
          </a:p>
          <a:p>
            <a:r>
              <a:rPr lang="it-IT" b="1" dirty="0" smtClean="0">
                <a:solidFill>
                  <a:srgbClr val="FF0000"/>
                </a:solidFill>
              </a:rPr>
              <a:t>Generalmente le urine sono più nefritiche !</a:t>
            </a:r>
          </a:p>
          <a:p>
            <a:endParaRPr lang="it-IT" b="1" dirty="0" smtClean="0">
              <a:solidFill>
                <a:srgbClr val="FF0000"/>
              </a:solidFill>
            </a:endParaRPr>
          </a:p>
          <a:p>
            <a:r>
              <a:rPr lang="it-IT" b="1" dirty="0" smtClean="0">
                <a:solidFill>
                  <a:srgbClr val="FF0000"/>
                </a:solidFill>
              </a:rPr>
              <a:t>Oltre a crioglobuline, valutare anche Complemento (ACT, C3, C4)</a:t>
            </a:r>
            <a:endParaRPr lang="it-IT" b="1" dirty="0">
              <a:solidFill>
                <a:srgbClr val="FF0000"/>
              </a:solidFill>
            </a:endParaRPr>
          </a:p>
        </p:txBody>
      </p:sp>
    </p:spTree>
    <p:extLst>
      <p:ext uri="{BB962C8B-B14F-4D97-AF65-F5344CB8AC3E}">
        <p14:creationId xmlns:p14="http://schemas.microsoft.com/office/powerpoint/2010/main" val="208295969"/>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115616" y="692696"/>
            <a:ext cx="7053854" cy="769441"/>
          </a:xfrm>
          <a:prstGeom prst="rect">
            <a:avLst/>
          </a:prstGeom>
          <a:noFill/>
        </p:spPr>
        <p:txBody>
          <a:bodyPr wrap="none" rtlCol="0">
            <a:spAutoFit/>
          </a:bodyPr>
          <a:lstStyle/>
          <a:p>
            <a:r>
              <a:rPr lang="it-IT" sz="4400" dirty="0" smtClean="0">
                <a:solidFill>
                  <a:prstClr val="black"/>
                </a:solidFill>
              </a:rPr>
              <a:t>Facciamo una biopsia renale ?</a:t>
            </a:r>
            <a:endParaRPr lang="it-IT" sz="4400" dirty="0">
              <a:solidFill>
                <a:prstClr val="black"/>
              </a:solidFill>
            </a:endParaRPr>
          </a:p>
        </p:txBody>
      </p:sp>
      <p:sp>
        <p:nvSpPr>
          <p:cNvPr id="3" name="CasellaDiTesto 2"/>
          <p:cNvSpPr txBox="1"/>
          <p:nvPr/>
        </p:nvSpPr>
        <p:spPr>
          <a:xfrm>
            <a:off x="395536" y="1916832"/>
            <a:ext cx="8352928" cy="2308324"/>
          </a:xfrm>
          <a:prstGeom prst="rect">
            <a:avLst/>
          </a:prstGeom>
          <a:noFill/>
        </p:spPr>
        <p:txBody>
          <a:bodyPr wrap="square" rtlCol="0">
            <a:spAutoFit/>
          </a:bodyPr>
          <a:lstStyle/>
          <a:p>
            <a:r>
              <a:rPr lang="it-IT" dirty="0" smtClean="0">
                <a:solidFill>
                  <a:prstClr val="black"/>
                </a:solidFill>
              </a:rPr>
              <a:t>L’indicazione ci sarebbe poiché la paziente ha la possibilità di avere tipi diversi di glomerulonefrite con diversa terapia :</a:t>
            </a:r>
          </a:p>
          <a:p>
            <a:endParaRPr lang="it-IT" dirty="0" smtClean="0">
              <a:solidFill>
                <a:prstClr val="black"/>
              </a:solidFill>
            </a:endParaRPr>
          </a:p>
          <a:p>
            <a:pPr>
              <a:buFontTx/>
              <a:buChar char="-"/>
            </a:pPr>
            <a:r>
              <a:rPr lang="it-IT" dirty="0" smtClean="0">
                <a:solidFill>
                  <a:prstClr val="black"/>
                </a:solidFill>
              </a:rPr>
              <a:t> n. diabetica (controllo glicemico)</a:t>
            </a:r>
          </a:p>
          <a:p>
            <a:pPr>
              <a:buFontTx/>
              <a:buChar char="-"/>
            </a:pPr>
            <a:endParaRPr lang="it-IT" dirty="0" smtClean="0">
              <a:solidFill>
                <a:prstClr val="black"/>
              </a:solidFill>
            </a:endParaRPr>
          </a:p>
          <a:p>
            <a:pPr>
              <a:buFontTx/>
              <a:buChar char="-"/>
            </a:pPr>
            <a:r>
              <a:rPr lang="it-IT" dirty="0" smtClean="0">
                <a:solidFill>
                  <a:prstClr val="black"/>
                </a:solidFill>
              </a:rPr>
              <a:t> </a:t>
            </a:r>
            <a:r>
              <a:rPr lang="it-IT" dirty="0" err="1" smtClean="0">
                <a:solidFill>
                  <a:prstClr val="black"/>
                </a:solidFill>
              </a:rPr>
              <a:t>glom</a:t>
            </a:r>
            <a:r>
              <a:rPr lang="it-IT" dirty="0" smtClean="0">
                <a:solidFill>
                  <a:prstClr val="black"/>
                </a:solidFill>
              </a:rPr>
              <a:t>. membrano proliferativa da </a:t>
            </a:r>
            <a:r>
              <a:rPr lang="it-IT" dirty="0" err="1" smtClean="0">
                <a:solidFill>
                  <a:prstClr val="black"/>
                </a:solidFill>
              </a:rPr>
              <a:t>crio</a:t>
            </a:r>
            <a:r>
              <a:rPr lang="it-IT" dirty="0" smtClean="0">
                <a:solidFill>
                  <a:prstClr val="black"/>
                </a:solidFill>
              </a:rPr>
              <a:t> (terapia antivirale e/o cortisone e/o Rituximab)</a:t>
            </a:r>
          </a:p>
          <a:p>
            <a:pPr>
              <a:buFontTx/>
              <a:buChar char="-"/>
            </a:pPr>
            <a:endParaRPr lang="it-IT" dirty="0" smtClean="0">
              <a:solidFill>
                <a:prstClr val="black"/>
              </a:solidFill>
            </a:endParaRPr>
          </a:p>
          <a:p>
            <a:r>
              <a:rPr lang="it-IT" dirty="0" smtClean="0">
                <a:solidFill>
                  <a:prstClr val="black"/>
                </a:solidFill>
              </a:rPr>
              <a:t>- </a:t>
            </a:r>
            <a:r>
              <a:rPr lang="it-IT" dirty="0" err="1" smtClean="0">
                <a:solidFill>
                  <a:prstClr val="black"/>
                </a:solidFill>
              </a:rPr>
              <a:t>glom</a:t>
            </a:r>
            <a:r>
              <a:rPr lang="it-IT" dirty="0" smtClean="0">
                <a:solidFill>
                  <a:prstClr val="black"/>
                </a:solidFill>
              </a:rPr>
              <a:t>. membranosa (ciclo steroide e </a:t>
            </a:r>
            <a:r>
              <a:rPr lang="it-IT" dirty="0" err="1" smtClean="0">
                <a:solidFill>
                  <a:prstClr val="black"/>
                </a:solidFill>
              </a:rPr>
              <a:t>ciclofosfamide</a:t>
            </a:r>
            <a:r>
              <a:rPr lang="it-IT" dirty="0" smtClean="0">
                <a:solidFill>
                  <a:prstClr val="black"/>
                </a:solidFill>
              </a:rPr>
              <a:t>)</a:t>
            </a:r>
            <a:endParaRPr lang="it-IT" dirty="0">
              <a:solidFill>
                <a:prstClr val="black"/>
              </a:solidFill>
            </a:endParaRPr>
          </a:p>
        </p:txBody>
      </p:sp>
    </p:spTree>
    <p:extLst>
      <p:ext uri="{BB962C8B-B14F-4D97-AF65-F5344CB8AC3E}">
        <p14:creationId xmlns:p14="http://schemas.microsoft.com/office/powerpoint/2010/main" val="599701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115616" y="692696"/>
            <a:ext cx="7053854" cy="769441"/>
          </a:xfrm>
          <a:prstGeom prst="rect">
            <a:avLst/>
          </a:prstGeom>
          <a:noFill/>
        </p:spPr>
        <p:txBody>
          <a:bodyPr wrap="none" rtlCol="0">
            <a:spAutoFit/>
          </a:bodyPr>
          <a:lstStyle/>
          <a:p>
            <a:r>
              <a:rPr lang="it-IT" sz="4400" dirty="0" smtClean="0">
                <a:solidFill>
                  <a:prstClr val="black"/>
                </a:solidFill>
              </a:rPr>
              <a:t>Facciamo una biopsia renale ?</a:t>
            </a:r>
            <a:endParaRPr lang="it-IT" sz="4400" dirty="0">
              <a:solidFill>
                <a:prstClr val="black"/>
              </a:solidFill>
            </a:endParaRPr>
          </a:p>
        </p:txBody>
      </p:sp>
      <p:sp>
        <p:nvSpPr>
          <p:cNvPr id="3" name="CasellaDiTesto 2"/>
          <p:cNvSpPr txBox="1"/>
          <p:nvPr/>
        </p:nvSpPr>
        <p:spPr>
          <a:xfrm>
            <a:off x="395536" y="1916832"/>
            <a:ext cx="8352928" cy="2308324"/>
          </a:xfrm>
          <a:prstGeom prst="rect">
            <a:avLst/>
          </a:prstGeom>
          <a:noFill/>
        </p:spPr>
        <p:txBody>
          <a:bodyPr wrap="square" rtlCol="0">
            <a:spAutoFit/>
          </a:bodyPr>
          <a:lstStyle/>
          <a:p>
            <a:r>
              <a:rPr lang="it-IT" dirty="0" smtClean="0">
                <a:solidFill>
                  <a:prstClr val="black"/>
                </a:solidFill>
              </a:rPr>
              <a:t>L’indicazione ci sarebbe poiché la paziente ha la possibilità di avere tipi diversi di glomerulonefrite con diversa terapia :</a:t>
            </a:r>
          </a:p>
          <a:p>
            <a:endParaRPr lang="it-IT" dirty="0" smtClean="0">
              <a:solidFill>
                <a:prstClr val="black"/>
              </a:solidFill>
            </a:endParaRPr>
          </a:p>
          <a:p>
            <a:pPr>
              <a:buFontTx/>
              <a:buChar char="-"/>
            </a:pPr>
            <a:r>
              <a:rPr lang="it-IT" dirty="0" smtClean="0">
                <a:solidFill>
                  <a:prstClr val="black"/>
                </a:solidFill>
              </a:rPr>
              <a:t> n. diabetica (controllo glicemico)</a:t>
            </a:r>
          </a:p>
          <a:p>
            <a:pPr>
              <a:buFontTx/>
              <a:buChar char="-"/>
            </a:pPr>
            <a:endParaRPr lang="it-IT" dirty="0" smtClean="0">
              <a:solidFill>
                <a:prstClr val="black"/>
              </a:solidFill>
            </a:endParaRPr>
          </a:p>
          <a:p>
            <a:pPr>
              <a:buFontTx/>
              <a:buChar char="-"/>
            </a:pPr>
            <a:r>
              <a:rPr lang="it-IT" dirty="0" smtClean="0">
                <a:solidFill>
                  <a:prstClr val="black"/>
                </a:solidFill>
              </a:rPr>
              <a:t> </a:t>
            </a:r>
            <a:r>
              <a:rPr lang="it-IT" dirty="0" err="1" smtClean="0">
                <a:solidFill>
                  <a:prstClr val="black"/>
                </a:solidFill>
              </a:rPr>
              <a:t>glom</a:t>
            </a:r>
            <a:r>
              <a:rPr lang="it-IT" dirty="0" smtClean="0">
                <a:solidFill>
                  <a:prstClr val="black"/>
                </a:solidFill>
              </a:rPr>
              <a:t>. membrano proliferativa da </a:t>
            </a:r>
            <a:r>
              <a:rPr lang="it-IT" dirty="0" err="1" smtClean="0">
                <a:solidFill>
                  <a:prstClr val="black"/>
                </a:solidFill>
              </a:rPr>
              <a:t>crio</a:t>
            </a:r>
            <a:r>
              <a:rPr lang="it-IT" dirty="0" smtClean="0">
                <a:solidFill>
                  <a:prstClr val="black"/>
                </a:solidFill>
              </a:rPr>
              <a:t> (terapia antivirale e/o </a:t>
            </a:r>
            <a:r>
              <a:rPr lang="it-IT" dirty="0" smtClean="0">
                <a:solidFill>
                  <a:srgbClr val="FF0000"/>
                </a:solidFill>
              </a:rPr>
              <a:t>cortisone</a:t>
            </a:r>
            <a:r>
              <a:rPr lang="it-IT" dirty="0" smtClean="0">
                <a:solidFill>
                  <a:prstClr val="black"/>
                </a:solidFill>
              </a:rPr>
              <a:t> e/o Rituximab)</a:t>
            </a:r>
          </a:p>
          <a:p>
            <a:pPr>
              <a:buFontTx/>
              <a:buChar char="-"/>
            </a:pPr>
            <a:endParaRPr lang="it-IT" dirty="0" smtClean="0">
              <a:solidFill>
                <a:prstClr val="black"/>
              </a:solidFill>
            </a:endParaRPr>
          </a:p>
          <a:p>
            <a:r>
              <a:rPr lang="it-IT" dirty="0" smtClean="0">
                <a:solidFill>
                  <a:prstClr val="black"/>
                </a:solidFill>
              </a:rPr>
              <a:t>- </a:t>
            </a:r>
            <a:r>
              <a:rPr lang="it-IT" dirty="0" err="1" smtClean="0">
                <a:solidFill>
                  <a:prstClr val="black"/>
                </a:solidFill>
              </a:rPr>
              <a:t>glom</a:t>
            </a:r>
            <a:r>
              <a:rPr lang="it-IT" dirty="0" smtClean="0">
                <a:solidFill>
                  <a:prstClr val="black"/>
                </a:solidFill>
              </a:rPr>
              <a:t>. membranosa (</a:t>
            </a:r>
            <a:r>
              <a:rPr lang="it-IT" dirty="0" smtClean="0">
                <a:solidFill>
                  <a:srgbClr val="FF0000"/>
                </a:solidFill>
              </a:rPr>
              <a:t>ciclo steroide </a:t>
            </a:r>
            <a:r>
              <a:rPr lang="it-IT" dirty="0" smtClean="0">
                <a:solidFill>
                  <a:prstClr val="black"/>
                </a:solidFill>
              </a:rPr>
              <a:t>e ciclofosfamide o Rituximab)</a:t>
            </a:r>
            <a:endParaRPr lang="it-IT" dirty="0">
              <a:solidFill>
                <a:prstClr val="black"/>
              </a:solidFill>
            </a:endParaRPr>
          </a:p>
        </p:txBody>
      </p:sp>
      <p:sp>
        <p:nvSpPr>
          <p:cNvPr id="4" name="CasellaDiTesto 3"/>
          <p:cNvSpPr txBox="1"/>
          <p:nvPr/>
        </p:nvSpPr>
        <p:spPr>
          <a:xfrm>
            <a:off x="683568" y="4797152"/>
            <a:ext cx="3343736" cy="646331"/>
          </a:xfrm>
          <a:prstGeom prst="rect">
            <a:avLst/>
          </a:prstGeom>
          <a:noFill/>
        </p:spPr>
        <p:txBody>
          <a:bodyPr wrap="none" rtlCol="0">
            <a:spAutoFit/>
          </a:bodyPr>
          <a:lstStyle/>
          <a:p>
            <a:r>
              <a:rPr lang="it-IT" dirty="0" err="1" smtClean="0">
                <a:solidFill>
                  <a:prstClr val="black"/>
                </a:solidFill>
              </a:rPr>
              <a:t>Streoide</a:t>
            </a:r>
            <a:r>
              <a:rPr lang="it-IT" dirty="0" smtClean="0">
                <a:solidFill>
                  <a:prstClr val="black"/>
                </a:solidFill>
              </a:rPr>
              <a:t>: 		col diabete ?</a:t>
            </a:r>
          </a:p>
          <a:p>
            <a:r>
              <a:rPr lang="it-IT" dirty="0" smtClean="0">
                <a:solidFill>
                  <a:prstClr val="black"/>
                </a:solidFill>
              </a:rPr>
              <a:t>Ciclofosfamide: 	con l’epatite ?</a:t>
            </a:r>
            <a:endParaRPr lang="it-IT" dirty="0">
              <a:solidFill>
                <a:prstClr val="black"/>
              </a:solidFill>
            </a:endParaRPr>
          </a:p>
        </p:txBody>
      </p:sp>
    </p:spTree>
    <p:extLst>
      <p:ext uri="{BB962C8B-B14F-4D97-AF65-F5344CB8AC3E}">
        <p14:creationId xmlns:p14="http://schemas.microsoft.com/office/powerpoint/2010/main" val="92436227"/>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a:spLocks noChangeAspect="1"/>
          </p:cNvSpPr>
          <p:nvPr/>
        </p:nvSpPr>
        <p:spPr bwMode="auto">
          <a:xfrm>
            <a:off x="2304008" y="1484784"/>
            <a:ext cx="1331913" cy="1331912"/>
          </a:xfrm>
          <a:prstGeom prst="rect">
            <a:avLst/>
          </a:prstGeom>
          <a:solidFill>
            <a:schemeClr val="bg1"/>
          </a:solidFill>
          <a:ln w="9525" cap="flat" cmpd="sng" algn="ctr">
            <a:solidFill>
              <a:schemeClr val="tx1"/>
            </a:solidFill>
            <a:prstDash val="solid"/>
            <a:round/>
            <a:headEnd type="none" w="med" len="med"/>
            <a:tailEnd type="none" w="med" len="med"/>
          </a:ln>
          <a:effectLst>
            <a:outerShdw blurRad="50800" dist="114300" dir="2400000" algn="ctr" rotWithShape="0">
              <a:schemeClr val="bg2">
                <a:lumMod val="40000"/>
                <a:lumOff val="60000"/>
              </a:schemeClr>
            </a:outerShdw>
          </a:effectLst>
          <a:extLst/>
        </p:spPr>
        <p:txBody>
          <a:bodyPr/>
          <a:lstStyle/>
          <a:p>
            <a:pPr algn="ctr">
              <a:buFont typeface="Times New Roman" pitchFamily="16" charset="0"/>
              <a:buNone/>
              <a:defRPr/>
            </a:pPr>
            <a:r>
              <a:rPr lang="it-IT" sz="9600" b="1" dirty="0">
                <a:solidFill>
                  <a:srgbClr val="0000CC"/>
                </a:solidFill>
                <a:latin typeface="Arial" charset="0"/>
                <a:cs typeface="Arial Unicode MS" charset="0"/>
              </a:rPr>
              <a:t>C</a:t>
            </a:r>
          </a:p>
        </p:txBody>
      </p:sp>
      <p:sp>
        <p:nvSpPr>
          <p:cNvPr id="3" name="Rettangolo 2"/>
          <p:cNvSpPr>
            <a:spLocks noChangeAspect="1"/>
          </p:cNvSpPr>
          <p:nvPr/>
        </p:nvSpPr>
        <p:spPr bwMode="auto">
          <a:xfrm>
            <a:off x="3704183" y="1484784"/>
            <a:ext cx="1331913" cy="1331912"/>
          </a:xfrm>
          <a:prstGeom prst="rect">
            <a:avLst/>
          </a:prstGeom>
          <a:solidFill>
            <a:schemeClr val="bg1"/>
          </a:solidFill>
          <a:ln w="9525" cap="flat" cmpd="sng" algn="ctr">
            <a:solidFill>
              <a:schemeClr val="tx1"/>
            </a:solidFill>
            <a:prstDash val="solid"/>
            <a:round/>
            <a:headEnd type="none" w="med" len="med"/>
            <a:tailEnd type="none" w="med" len="med"/>
          </a:ln>
          <a:effectLst>
            <a:outerShdw blurRad="50800" dist="114300" dir="2400000" algn="ctr" rotWithShape="0">
              <a:schemeClr val="bg2">
                <a:lumMod val="40000"/>
                <a:lumOff val="60000"/>
              </a:schemeClr>
            </a:outerShdw>
          </a:effectLst>
          <a:extLst/>
        </p:spPr>
        <p:txBody>
          <a:bodyPr/>
          <a:lstStyle/>
          <a:p>
            <a:pPr algn="ctr">
              <a:buFont typeface="Times New Roman" pitchFamily="16" charset="0"/>
              <a:buNone/>
              <a:defRPr/>
            </a:pPr>
            <a:r>
              <a:rPr lang="it-IT" sz="9600" b="1" dirty="0">
                <a:solidFill>
                  <a:srgbClr val="0000CC"/>
                </a:solidFill>
                <a:latin typeface="Arial" charset="0"/>
                <a:cs typeface="Arial Unicode MS" charset="0"/>
              </a:rPr>
              <a:t>O</a:t>
            </a:r>
          </a:p>
        </p:txBody>
      </p:sp>
      <p:sp>
        <p:nvSpPr>
          <p:cNvPr id="4" name="Rettangolo 3"/>
          <p:cNvSpPr>
            <a:spLocks noChangeAspect="1"/>
          </p:cNvSpPr>
          <p:nvPr/>
        </p:nvSpPr>
        <p:spPr bwMode="auto">
          <a:xfrm>
            <a:off x="5112296" y="1484784"/>
            <a:ext cx="1331912" cy="1331912"/>
          </a:xfrm>
          <a:prstGeom prst="rect">
            <a:avLst/>
          </a:prstGeom>
          <a:solidFill>
            <a:schemeClr val="bg1"/>
          </a:solidFill>
          <a:ln w="9525" cap="flat" cmpd="sng" algn="ctr">
            <a:solidFill>
              <a:schemeClr val="tx1"/>
            </a:solidFill>
            <a:prstDash val="solid"/>
            <a:round/>
            <a:headEnd type="none" w="med" len="med"/>
            <a:tailEnd type="none" w="med" len="med"/>
          </a:ln>
          <a:effectLst>
            <a:outerShdw blurRad="50800" dist="114300" dir="2400000" algn="ctr" rotWithShape="0">
              <a:schemeClr val="bg2">
                <a:lumMod val="40000"/>
                <a:lumOff val="60000"/>
              </a:schemeClr>
            </a:outerShdw>
          </a:effectLst>
          <a:extLst/>
        </p:spPr>
        <p:txBody>
          <a:bodyPr/>
          <a:lstStyle/>
          <a:p>
            <a:pPr algn="ctr">
              <a:buFont typeface="Times New Roman" pitchFamily="16" charset="0"/>
              <a:buNone/>
              <a:defRPr/>
            </a:pPr>
            <a:r>
              <a:rPr lang="it-IT" sz="9600" b="1" dirty="0">
                <a:solidFill>
                  <a:srgbClr val="0000CC"/>
                </a:solidFill>
                <a:latin typeface="Arial" charset="0"/>
                <a:cs typeface="Arial Unicode MS" charset="0"/>
              </a:rPr>
              <a:t>N</a:t>
            </a:r>
          </a:p>
        </p:txBody>
      </p:sp>
      <p:sp>
        <p:nvSpPr>
          <p:cNvPr id="5" name="Rettangolo 4"/>
          <p:cNvSpPr>
            <a:spLocks noChangeAspect="1"/>
          </p:cNvSpPr>
          <p:nvPr/>
        </p:nvSpPr>
        <p:spPr bwMode="auto">
          <a:xfrm>
            <a:off x="2304008" y="2911946"/>
            <a:ext cx="1331913" cy="1331913"/>
          </a:xfrm>
          <a:prstGeom prst="rect">
            <a:avLst/>
          </a:prstGeom>
          <a:solidFill>
            <a:schemeClr val="bg1"/>
          </a:solidFill>
          <a:ln w="9525" cap="flat" cmpd="sng" algn="ctr">
            <a:solidFill>
              <a:schemeClr val="tx1"/>
            </a:solidFill>
            <a:prstDash val="solid"/>
            <a:round/>
            <a:headEnd type="none" w="med" len="med"/>
            <a:tailEnd type="none" w="med" len="med"/>
          </a:ln>
          <a:effectLst>
            <a:outerShdw blurRad="50800" dist="114300" dir="2400000" algn="ctr" rotWithShape="0">
              <a:schemeClr val="bg2">
                <a:lumMod val="40000"/>
                <a:lumOff val="60000"/>
              </a:schemeClr>
            </a:outerShdw>
          </a:effectLst>
          <a:extLst/>
        </p:spPr>
        <p:txBody>
          <a:bodyPr/>
          <a:lstStyle/>
          <a:p>
            <a:pPr algn="ctr">
              <a:buFont typeface="Times New Roman" pitchFamily="16" charset="0"/>
              <a:buNone/>
              <a:defRPr/>
            </a:pPr>
            <a:r>
              <a:rPr lang="it-IT" sz="9600" b="1" dirty="0">
                <a:solidFill>
                  <a:srgbClr val="0000CC"/>
                </a:solidFill>
                <a:latin typeface="Arial" charset="0"/>
                <a:cs typeface="Arial Unicode MS" charset="0"/>
              </a:rPr>
              <a:t>T</a:t>
            </a:r>
          </a:p>
        </p:txBody>
      </p:sp>
      <p:sp>
        <p:nvSpPr>
          <p:cNvPr id="6" name="Rettangolo 5"/>
          <p:cNvSpPr>
            <a:spLocks noChangeAspect="1"/>
          </p:cNvSpPr>
          <p:nvPr/>
        </p:nvSpPr>
        <p:spPr bwMode="auto">
          <a:xfrm>
            <a:off x="5112296" y="2911946"/>
            <a:ext cx="1331912" cy="1331913"/>
          </a:xfrm>
          <a:prstGeom prst="rect">
            <a:avLst/>
          </a:prstGeom>
          <a:solidFill>
            <a:schemeClr val="bg1"/>
          </a:solidFill>
          <a:ln w="9525" cap="flat" cmpd="sng" algn="ctr">
            <a:solidFill>
              <a:schemeClr val="tx1"/>
            </a:solidFill>
            <a:prstDash val="solid"/>
            <a:round/>
            <a:headEnd type="none" w="med" len="med"/>
            <a:tailEnd type="none" w="med" len="med"/>
          </a:ln>
          <a:effectLst>
            <a:outerShdw blurRad="50800" dist="114300" dir="2400000" algn="ctr" rotWithShape="0">
              <a:schemeClr val="bg2">
                <a:lumMod val="40000"/>
                <a:lumOff val="60000"/>
              </a:schemeClr>
            </a:outerShdw>
          </a:effectLst>
          <a:extLst/>
        </p:spPr>
        <p:txBody>
          <a:bodyPr/>
          <a:lstStyle/>
          <a:p>
            <a:pPr algn="ctr">
              <a:buFont typeface="Times New Roman" pitchFamily="16" charset="0"/>
              <a:buNone/>
              <a:defRPr/>
            </a:pPr>
            <a:r>
              <a:rPr lang="it-IT" sz="9600" b="1" dirty="0">
                <a:solidFill>
                  <a:srgbClr val="0000CC"/>
                </a:solidFill>
                <a:latin typeface="Arial" charset="0"/>
                <a:cs typeface="Arial Unicode MS" charset="0"/>
              </a:rPr>
              <a:t>E</a:t>
            </a:r>
          </a:p>
        </p:txBody>
      </p:sp>
      <p:sp>
        <p:nvSpPr>
          <p:cNvPr id="7" name="Rettangolo 6"/>
          <p:cNvSpPr>
            <a:spLocks noChangeAspect="1"/>
          </p:cNvSpPr>
          <p:nvPr/>
        </p:nvSpPr>
        <p:spPr bwMode="auto">
          <a:xfrm>
            <a:off x="2304008" y="4305771"/>
            <a:ext cx="1331913" cy="1331913"/>
          </a:xfrm>
          <a:prstGeom prst="rect">
            <a:avLst/>
          </a:prstGeom>
          <a:solidFill>
            <a:schemeClr val="bg1"/>
          </a:solidFill>
          <a:ln w="9525" cap="flat" cmpd="sng" algn="ctr">
            <a:solidFill>
              <a:schemeClr val="tx1"/>
            </a:solidFill>
            <a:prstDash val="solid"/>
            <a:round/>
            <a:headEnd type="none" w="med" len="med"/>
            <a:tailEnd type="none" w="med" len="med"/>
          </a:ln>
          <a:effectLst>
            <a:outerShdw blurRad="50800" dist="114300" dir="2400000" algn="ctr" rotWithShape="0">
              <a:schemeClr val="bg2">
                <a:lumMod val="40000"/>
                <a:lumOff val="60000"/>
              </a:schemeClr>
            </a:outerShdw>
          </a:effectLst>
          <a:extLst/>
        </p:spPr>
        <p:txBody>
          <a:bodyPr/>
          <a:lstStyle/>
          <a:p>
            <a:pPr algn="ctr">
              <a:buFont typeface="Times New Roman" pitchFamily="16" charset="0"/>
              <a:buNone/>
              <a:defRPr/>
            </a:pPr>
            <a:r>
              <a:rPr lang="it-IT" sz="9600" b="1" dirty="0">
                <a:solidFill>
                  <a:srgbClr val="0000CC"/>
                </a:solidFill>
                <a:latin typeface="Arial" charset="0"/>
                <a:cs typeface="Arial Unicode MS" charset="0"/>
              </a:rPr>
              <a:t>S</a:t>
            </a:r>
          </a:p>
        </p:txBody>
      </p:sp>
      <p:sp>
        <p:nvSpPr>
          <p:cNvPr id="8" name="Rettangolo 7"/>
          <p:cNvSpPr>
            <a:spLocks noChangeAspect="1"/>
          </p:cNvSpPr>
          <p:nvPr/>
        </p:nvSpPr>
        <p:spPr bwMode="auto">
          <a:xfrm>
            <a:off x="3704183" y="4305771"/>
            <a:ext cx="1331913" cy="1331913"/>
          </a:xfrm>
          <a:prstGeom prst="rect">
            <a:avLst/>
          </a:prstGeom>
          <a:solidFill>
            <a:schemeClr val="bg1"/>
          </a:solidFill>
          <a:ln w="9525" cap="flat" cmpd="sng" algn="ctr">
            <a:solidFill>
              <a:schemeClr val="tx1"/>
            </a:solidFill>
            <a:prstDash val="solid"/>
            <a:round/>
            <a:headEnd type="none" w="med" len="med"/>
            <a:tailEnd type="none" w="med" len="med"/>
          </a:ln>
          <a:effectLst>
            <a:outerShdw blurRad="50800" dist="114300" dir="2400000" algn="ctr" rotWithShape="0">
              <a:schemeClr val="bg2">
                <a:lumMod val="40000"/>
                <a:lumOff val="60000"/>
              </a:schemeClr>
            </a:outerShdw>
          </a:effectLst>
          <a:extLst/>
        </p:spPr>
        <p:txBody>
          <a:bodyPr/>
          <a:lstStyle/>
          <a:p>
            <a:pPr algn="ctr">
              <a:buFont typeface="Times New Roman" pitchFamily="16" charset="0"/>
              <a:buNone/>
              <a:defRPr/>
            </a:pPr>
            <a:r>
              <a:rPr lang="it-IT" sz="9600" b="1" dirty="0">
                <a:solidFill>
                  <a:srgbClr val="0000CC"/>
                </a:solidFill>
                <a:latin typeface="Arial" charset="0"/>
                <a:cs typeface="Arial Unicode MS" charset="0"/>
              </a:rPr>
              <a:t>T</a:t>
            </a:r>
          </a:p>
        </p:txBody>
      </p:sp>
      <p:sp>
        <p:nvSpPr>
          <p:cNvPr id="9" name="Rettangolo 8"/>
          <p:cNvSpPr>
            <a:spLocks noChangeAspect="1"/>
          </p:cNvSpPr>
          <p:nvPr/>
        </p:nvSpPr>
        <p:spPr bwMode="auto">
          <a:xfrm>
            <a:off x="5112296" y="4305771"/>
            <a:ext cx="1331912" cy="1331913"/>
          </a:xfrm>
          <a:prstGeom prst="rect">
            <a:avLst/>
          </a:prstGeom>
          <a:solidFill>
            <a:schemeClr val="bg1"/>
          </a:solidFill>
          <a:ln w="9525" cap="flat" cmpd="sng" algn="ctr">
            <a:solidFill>
              <a:schemeClr val="tx1"/>
            </a:solidFill>
            <a:prstDash val="solid"/>
            <a:round/>
            <a:headEnd type="none" w="med" len="med"/>
            <a:tailEnd type="none" w="med" len="med"/>
          </a:ln>
          <a:effectLst>
            <a:outerShdw blurRad="50800" dist="114300" dir="2400000" algn="ctr" rotWithShape="0">
              <a:schemeClr val="bg2">
                <a:lumMod val="40000"/>
                <a:lumOff val="60000"/>
              </a:schemeClr>
            </a:outerShdw>
          </a:effectLst>
          <a:extLst/>
        </p:spPr>
        <p:txBody>
          <a:bodyPr/>
          <a:lstStyle/>
          <a:p>
            <a:pPr algn="ctr">
              <a:buFont typeface="Times New Roman" pitchFamily="16" charset="0"/>
              <a:buNone/>
              <a:defRPr/>
            </a:pPr>
            <a:r>
              <a:rPr lang="it-IT" sz="9600" b="1" dirty="0">
                <a:solidFill>
                  <a:srgbClr val="0000CC"/>
                </a:solidFill>
                <a:latin typeface="Arial" charset="0"/>
                <a:cs typeface="Arial Unicode MS" charset="0"/>
              </a:rPr>
              <a:t>O</a:t>
            </a:r>
          </a:p>
        </p:txBody>
      </p:sp>
      <p:sp>
        <p:nvSpPr>
          <p:cNvPr id="10" name="Ovale 9"/>
          <p:cNvSpPr>
            <a:spLocks noChangeAspect="1"/>
          </p:cNvSpPr>
          <p:nvPr/>
        </p:nvSpPr>
        <p:spPr bwMode="auto">
          <a:xfrm>
            <a:off x="3960663" y="3068984"/>
            <a:ext cx="900100" cy="900000"/>
          </a:xfrm>
          <a:prstGeom prst="ellipse">
            <a:avLst/>
          </a:prstGeom>
          <a:gradFill flip="none" rotWithShape="1">
            <a:gsLst>
              <a:gs pos="0">
                <a:schemeClr val="bg1"/>
              </a:gs>
              <a:gs pos="50000">
                <a:srgbClr val="FF0000">
                  <a:shade val="67500"/>
                  <a:satMod val="115000"/>
                </a:srgbClr>
              </a:gs>
              <a:gs pos="100000">
                <a:srgbClr val="FF0000">
                  <a:shade val="100000"/>
                  <a:satMod val="115000"/>
                </a:srgbClr>
              </a:gs>
            </a:gsLst>
            <a:path path="circle">
              <a:fillToRect l="50000" t="50000" r="50000" b="50000"/>
            </a:path>
            <a:tileRect/>
          </a:gradFill>
          <a:ln w="9525" cap="flat" cmpd="sng" algn="ctr">
            <a:solidFill>
              <a:srgbClr val="FF0000"/>
            </a:solidFill>
            <a:prstDash val="solid"/>
            <a:round/>
            <a:headEnd type="none" w="med" len="med"/>
            <a:tailEnd type="none" w="med" len="med"/>
          </a:ln>
          <a:effectLst>
            <a:outerShdw blurRad="203200" dist="127000" dir="1680000" sx="85000" sy="85000" algn="ctr" rotWithShape="0">
              <a:srgbClr val="000000">
                <a:alpha val="78000"/>
              </a:srgbClr>
            </a:outerShdw>
          </a:effectLst>
          <a:scene3d>
            <a:camera prst="orthographicFront"/>
            <a:lightRig rig="threePt" dir="t"/>
          </a:scene3d>
          <a:sp3d extrusionH="76200" contourW="12700">
            <a:extrusionClr>
              <a:srgbClr val="FF0000"/>
            </a:extrusionClr>
            <a:contourClr>
              <a:schemeClr val="bg1"/>
            </a:contourClr>
          </a:sp3d>
          <a:extLst/>
        </p:spPr>
        <p:txBody>
          <a:bodyPr/>
          <a:lstStyle/>
          <a:p>
            <a:pPr>
              <a:buFont typeface="Times New Roman" pitchFamily="16" charset="0"/>
              <a:buNone/>
              <a:defRPr/>
            </a:pPr>
            <a:endParaRPr lang="it-IT">
              <a:solidFill>
                <a:prstClr val="black"/>
              </a:solidFill>
              <a:latin typeface="Arial" charset="0"/>
              <a:cs typeface="Arial Unicode MS" charset="0"/>
            </a:endParaRPr>
          </a:p>
        </p:txBody>
      </p:sp>
      <p:sp>
        <p:nvSpPr>
          <p:cNvPr id="11" name="CasellaDiTesto 10"/>
          <p:cNvSpPr txBox="1"/>
          <p:nvPr/>
        </p:nvSpPr>
        <p:spPr>
          <a:xfrm>
            <a:off x="251520" y="1484784"/>
            <a:ext cx="1717137" cy="769441"/>
          </a:xfrm>
          <a:prstGeom prst="rect">
            <a:avLst/>
          </a:prstGeom>
          <a:noFill/>
        </p:spPr>
        <p:txBody>
          <a:bodyPr wrap="none" rtlCol="0">
            <a:spAutoFit/>
          </a:bodyPr>
          <a:lstStyle/>
          <a:p>
            <a:r>
              <a:rPr lang="it-IT" sz="4400" b="1" dirty="0" smtClean="0">
                <a:solidFill>
                  <a:prstClr val="black"/>
                </a:solidFill>
              </a:rPr>
              <a:t>In che </a:t>
            </a:r>
            <a:endParaRPr lang="it-IT" sz="4400" b="1" dirty="0">
              <a:solidFill>
                <a:prstClr val="black"/>
              </a:solidFill>
            </a:endParaRPr>
          </a:p>
        </p:txBody>
      </p:sp>
      <p:sp>
        <p:nvSpPr>
          <p:cNvPr id="12" name="CasellaDiTesto 11"/>
          <p:cNvSpPr txBox="1"/>
          <p:nvPr/>
        </p:nvSpPr>
        <p:spPr>
          <a:xfrm>
            <a:off x="6660232" y="4869160"/>
            <a:ext cx="2018501" cy="769441"/>
          </a:xfrm>
          <a:prstGeom prst="rect">
            <a:avLst/>
          </a:prstGeom>
          <a:noFill/>
        </p:spPr>
        <p:txBody>
          <a:bodyPr wrap="none" rtlCol="0">
            <a:spAutoFit/>
          </a:bodyPr>
          <a:lstStyle/>
          <a:p>
            <a:r>
              <a:rPr lang="it-IT" sz="4400" b="1" dirty="0" smtClean="0">
                <a:solidFill>
                  <a:prstClr val="black"/>
                </a:solidFill>
              </a:rPr>
              <a:t>siamo ?</a:t>
            </a:r>
            <a:endParaRPr lang="it-IT" sz="4400" b="1" dirty="0">
              <a:solidFill>
                <a:prstClr val="black"/>
              </a:solidFill>
            </a:endParaRPr>
          </a:p>
        </p:txBody>
      </p:sp>
    </p:spTree>
    <p:extLst>
      <p:ext uri="{BB962C8B-B14F-4D97-AF65-F5344CB8AC3E}">
        <p14:creationId xmlns:p14="http://schemas.microsoft.com/office/powerpoint/2010/main" val="1572354828"/>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8"/>
          <p:cNvSpPr txBox="1"/>
          <p:nvPr/>
        </p:nvSpPr>
        <p:spPr>
          <a:xfrm>
            <a:off x="683568" y="1196752"/>
            <a:ext cx="7873002" cy="646331"/>
          </a:xfrm>
          <a:prstGeom prst="rect">
            <a:avLst/>
          </a:prstGeom>
          <a:solidFill>
            <a:srgbClr val="D9D9D9"/>
          </a:solidFill>
          <a:ln>
            <a:noFill/>
          </a:ln>
        </p:spPr>
        <p:txBody>
          <a:bodyPr vert="horz" wrap="square" lIns="91440" tIns="45720" rIns="91440" bIns="45720" anchor="ctr" anchorCtr="1" compatLnSpc="1">
            <a:spAutoFit/>
          </a:bodyPr>
          <a:lstStyle/>
          <a:p>
            <a:pPr algn="ctr" defTabSz="457200">
              <a:defRPr sz="1800" b="0" i="0" u="none" strike="noStrike" kern="0" cap="none" spc="0" baseline="0">
                <a:solidFill>
                  <a:srgbClr val="000000"/>
                </a:solidFill>
                <a:uFillTx/>
              </a:defRPr>
            </a:pPr>
            <a:r>
              <a:rPr lang="it-IT" sz="3600" b="1" kern="0" dirty="0" smtClean="0">
                <a:solidFill>
                  <a:srgbClr val="1F497D"/>
                </a:solidFill>
                <a:latin typeface="Arial Narrow"/>
                <a:cs typeface="Arial Narrow"/>
              </a:rPr>
              <a:t>Anamnesi Patologica Remota</a:t>
            </a:r>
            <a:endParaRPr lang="it-IT" sz="4800" b="1" kern="0" dirty="0">
              <a:solidFill>
                <a:srgbClr val="1F497D"/>
              </a:solidFill>
              <a:latin typeface="Arial Narrow"/>
              <a:cs typeface="Arial Narrow"/>
            </a:endParaRPr>
          </a:p>
        </p:txBody>
      </p:sp>
      <p:sp>
        <p:nvSpPr>
          <p:cNvPr id="6" name="Titolo 1"/>
          <p:cNvSpPr txBox="1">
            <a:spLocks noGrp="1"/>
          </p:cNvSpPr>
          <p:nvPr>
            <p:ph type="title"/>
          </p:nvPr>
        </p:nvSpPr>
        <p:spPr>
          <a:xfrm>
            <a:off x="0" y="188640"/>
            <a:ext cx="9144000" cy="936104"/>
          </a:xfrm>
          <a:solidFill>
            <a:srgbClr val="00CCFF">
              <a:alpha val="51000"/>
            </a:srgbClr>
          </a:solidFill>
        </p:spPr>
        <p:txBody>
          <a:bodyPr/>
          <a:lstStyle/>
          <a:p>
            <a:pPr lvl="0"/>
            <a:r>
              <a:rPr lang="it-IT" b="1" dirty="0" smtClean="0">
                <a:latin typeface="Arial Narrow"/>
              </a:rPr>
              <a:t>LUISA 67 </a:t>
            </a:r>
            <a:r>
              <a:rPr lang="it-IT" b="1" dirty="0">
                <a:latin typeface="Arial Narrow"/>
              </a:rPr>
              <a:t>aa</a:t>
            </a:r>
          </a:p>
        </p:txBody>
      </p:sp>
      <p:sp>
        <p:nvSpPr>
          <p:cNvPr id="7" name="Segnaposto contenuto 2"/>
          <p:cNvSpPr txBox="1">
            <a:spLocks noGrp="1"/>
          </p:cNvSpPr>
          <p:nvPr>
            <p:ph idx="1"/>
          </p:nvPr>
        </p:nvSpPr>
        <p:spPr>
          <a:xfrm>
            <a:off x="316867" y="1988840"/>
            <a:ext cx="8557256" cy="4680520"/>
          </a:xfrm>
          <a:ln w="9528">
            <a:solidFill>
              <a:srgbClr val="1F497D"/>
            </a:solidFill>
            <a:prstDash val="solid"/>
          </a:ln>
        </p:spPr>
        <p:txBody>
          <a:bodyPr anchor="ctr">
            <a:normAutofit/>
          </a:bodyPr>
          <a:lstStyle/>
          <a:p>
            <a:pPr fontAlgn="t"/>
            <a:r>
              <a:rPr lang="it-IT" sz="2800" u="sng" dirty="0" smtClean="0">
                <a:solidFill>
                  <a:srgbClr val="FF0000"/>
                </a:solidFill>
              </a:rPr>
              <a:t>Epatite C</a:t>
            </a:r>
            <a:r>
              <a:rPr lang="it-IT" sz="2800" dirty="0" smtClean="0">
                <a:solidFill>
                  <a:srgbClr val="FF0000"/>
                </a:solidFill>
              </a:rPr>
              <a:t> con epatopatia evoluta</a:t>
            </a:r>
            <a:r>
              <a:rPr lang="it-IT" sz="2800" dirty="0" smtClean="0"/>
              <a:t>(in </a:t>
            </a:r>
            <a:r>
              <a:rPr lang="it-IT" sz="2800" dirty="0" err="1" smtClean="0"/>
              <a:t>tp</a:t>
            </a:r>
            <a:r>
              <a:rPr lang="it-IT" sz="2800" dirty="0" smtClean="0"/>
              <a:t> con IFN e </a:t>
            </a:r>
            <a:r>
              <a:rPr lang="it-IT" sz="2800" dirty="0" err="1" smtClean="0"/>
              <a:t>ribavirina</a:t>
            </a:r>
            <a:r>
              <a:rPr lang="it-IT" sz="2800" dirty="0" smtClean="0"/>
              <a:t>)</a:t>
            </a:r>
            <a:endParaRPr lang="it-IT" sz="2800" u="sng" dirty="0" smtClean="0"/>
          </a:p>
          <a:p>
            <a:pPr fontAlgn="t"/>
            <a:r>
              <a:rPr lang="it-IT" sz="2800" u="sng" dirty="0" smtClean="0">
                <a:solidFill>
                  <a:srgbClr val="FF0000"/>
                </a:solidFill>
              </a:rPr>
              <a:t>Insufficienza Renale Cronica CKD3a + proteinuria</a:t>
            </a:r>
          </a:p>
          <a:p>
            <a:pPr fontAlgn="t"/>
            <a:r>
              <a:rPr lang="it-IT" sz="2800" u="sng" dirty="0" smtClean="0">
                <a:solidFill>
                  <a:srgbClr val="FF0000"/>
                </a:solidFill>
              </a:rPr>
              <a:t>DM2 scompensato</a:t>
            </a:r>
            <a:r>
              <a:rPr lang="it-IT" sz="2800" dirty="0" smtClean="0">
                <a:solidFill>
                  <a:srgbClr val="FF0000"/>
                </a:solidFill>
              </a:rPr>
              <a:t> </a:t>
            </a:r>
            <a:r>
              <a:rPr lang="it-IT" sz="2800" dirty="0" smtClean="0"/>
              <a:t>(Metformina 500 mg X 3 + Acarbose 50 mg X 2 </a:t>
            </a:r>
            <a:r>
              <a:rPr lang="it-IT" sz="2800" dirty="0" smtClean="0">
                <a:sym typeface="Wingdings" pitchFamily="2" charset="2"/>
              </a:rPr>
              <a:t> </a:t>
            </a:r>
            <a:r>
              <a:rPr lang="it-IT" sz="2800" dirty="0" err="1" smtClean="0">
                <a:sym typeface="Wingdings" pitchFamily="2" charset="2"/>
              </a:rPr>
              <a:t>switch</a:t>
            </a:r>
            <a:r>
              <a:rPr lang="it-IT" sz="2800" dirty="0" smtClean="0">
                <a:sym typeface="Wingdings" pitchFamily="2" charset="2"/>
              </a:rPr>
              <a:t> verso </a:t>
            </a:r>
            <a:r>
              <a:rPr lang="it-IT" sz="2800" dirty="0" err="1" smtClean="0">
                <a:sym typeface="Wingdings" pitchFamily="2" charset="2"/>
              </a:rPr>
              <a:t>tp</a:t>
            </a:r>
            <a:r>
              <a:rPr lang="it-IT" sz="2800" dirty="0" smtClean="0">
                <a:sym typeface="Wingdings" pitchFamily="2" charset="2"/>
              </a:rPr>
              <a:t> insulinica)</a:t>
            </a:r>
            <a:endParaRPr lang="it-IT" sz="2800" u="sng" dirty="0" smtClean="0"/>
          </a:p>
          <a:p>
            <a:pPr fontAlgn="t"/>
            <a:r>
              <a:rPr lang="it-IT" sz="2800" u="sng" dirty="0" err="1" smtClean="0">
                <a:solidFill>
                  <a:srgbClr val="FF0000"/>
                </a:solidFill>
              </a:rPr>
              <a:t>Polimialgia</a:t>
            </a:r>
            <a:r>
              <a:rPr lang="it-IT" sz="2800" u="sng" dirty="0" smtClean="0">
                <a:solidFill>
                  <a:srgbClr val="FF0000"/>
                </a:solidFill>
              </a:rPr>
              <a:t> Reumatica con Arterite di </a:t>
            </a:r>
            <a:r>
              <a:rPr lang="it-IT" sz="2800" u="sng" dirty="0" err="1" smtClean="0">
                <a:solidFill>
                  <a:srgbClr val="FF0000"/>
                </a:solidFill>
              </a:rPr>
              <a:t>Horton</a:t>
            </a:r>
            <a:endParaRPr lang="it-IT" sz="2800" u="sng" dirty="0" smtClean="0">
              <a:solidFill>
                <a:srgbClr val="FF0000"/>
              </a:solidFill>
            </a:endParaRPr>
          </a:p>
          <a:p>
            <a:pPr fontAlgn="t"/>
            <a:r>
              <a:rPr lang="it-IT" sz="2800" u="sng" dirty="0" smtClean="0">
                <a:solidFill>
                  <a:srgbClr val="FF0000"/>
                </a:solidFill>
              </a:rPr>
              <a:t>Ipertensione arteriosa </a:t>
            </a:r>
            <a:r>
              <a:rPr lang="it-IT" sz="2800" dirty="0" smtClean="0"/>
              <a:t>in </a:t>
            </a:r>
            <a:r>
              <a:rPr lang="it-IT" sz="2800" dirty="0" err="1" smtClean="0"/>
              <a:t>trattam</a:t>
            </a:r>
            <a:r>
              <a:rPr lang="it-IT" sz="2800" dirty="0" smtClean="0"/>
              <a:t> con Amlodipina</a:t>
            </a:r>
          </a:p>
        </p:txBody>
      </p:sp>
    </p:spTree>
    <p:extLst>
      <p:ext uri="{BB962C8B-B14F-4D97-AF65-F5344CB8AC3E}">
        <p14:creationId xmlns:p14="http://schemas.microsoft.com/office/powerpoint/2010/main" val="3396253272"/>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96" y="0"/>
            <a:ext cx="9109724" cy="6974632"/>
          </a:xfrm>
          <a:prstGeom prst="rect">
            <a:avLst/>
          </a:prstGeom>
        </p:spPr>
      </p:pic>
      <p:sp>
        <p:nvSpPr>
          <p:cNvPr id="5" name="CasellaDiTesto 4"/>
          <p:cNvSpPr txBox="1"/>
          <p:nvPr/>
        </p:nvSpPr>
        <p:spPr>
          <a:xfrm>
            <a:off x="358032" y="-16496"/>
            <a:ext cx="3650071" cy="584776"/>
          </a:xfrm>
          <a:prstGeom prst="rect">
            <a:avLst/>
          </a:prstGeom>
          <a:noFill/>
        </p:spPr>
        <p:txBody>
          <a:bodyPr wrap="square" rtlCol="0">
            <a:spAutoFit/>
          </a:bodyPr>
          <a:lstStyle/>
          <a:p>
            <a:pPr algn="ctr"/>
            <a:r>
              <a:rPr lang="it-IT" sz="3200" b="1" dirty="0" smtClean="0"/>
              <a:t>LUISA</a:t>
            </a:r>
            <a:endParaRPr lang="it-IT" sz="3200" b="1" dirty="0"/>
          </a:p>
        </p:txBody>
      </p:sp>
      <p:sp>
        <p:nvSpPr>
          <p:cNvPr id="6" name="CasellaDiTesto 5"/>
          <p:cNvSpPr txBox="1"/>
          <p:nvPr/>
        </p:nvSpPr>
        <p:spPr>
          <a:xfrm>
            <a:off x="395536" y="2204864"/>
            <a:ext cx="5732244" cy="1200329"/>
          </a:xfrm>
          <a:prstGeom prst="rect">
            <a:avLst/>
          </a:prstGeom>
          <a:noFill/>
        </p:spPr>
        <p:txBody>
          <a:bodyPr wrap="square" rtlCol="0">
            <a:spAutoFit/>
          </a:bodyPr>
          <a:lstStyle/>
          <a:p>
            <a:r>
              <a:rPr lang="it-IT" b="1" dirty="0" smtClean="0"/>
              <a:t>EMOCROMO CON FORMULA, VES, PCR,  Reuma test, GLICEMIA, HB1aC, AST,ALT, GGT, PT, Na, K, Azotemia, Creatinina, ESAME URINE, microalbuminuria, Elettroforesi proteica</a:t>
            </a:r>
          </a:p>
        </p:txBody>
      </p:sp>
      <p:sp>
        <p:nvSpPr>
          <p:cNvPr id="7" name="CasellaDiTesto 6"/>
          <p:cNvSpPr txBox="1"/>
          <p:nvPr/>
        </p:nvSpPr>
        <p:spPr>
          <a:xfrm>
            <a:off x="7384472" y="2636912"/>
            <a:ext cx="504056" cy="584775"/>
          </a:xfrm>
          <a:prstGeom prst="rect">
            <a:avLst/>
          </a:prstGeom>
          <a:noFill/>
        </p:spPr>
        <p:txBody>
          <a:bodyPr wrap="square" rtlCol="0">
            <a:spAutoFit/>
          </a:bodyPr>
          <a:lstStyle/>
          <a:p>
            <a:r>
              <a:rPr lang="it-IT" sz="3200" b="1" dirty="0" smtClean="0"/>
              <a:t>X</a:t>
            </a:r>
            <a:endParaRPr lang="it-IT" b="1" dirty="0"/>
          </a:p>
        </p:txBody>
      </p:sp>
      <p:pic>
        <p:nvPicPr>
          <p:cNvPr id="2" name="Immagine 1"/>
          <p:cNvPicPr>
            <a:picLocks noChangeAspect="1"/>
          </p:cNvPicPr>
          <p:nvPr/>
        </p:nvPicPr>
        <p:blipFill>
          <a:blip r:embed="rId4"/>
          <a:stretch>
            <a:fillRect/>
          </a:stretch>
        </p:blipFill>
        <p:spPr>
          <a:xfrm>
            <a:off x="331392" y="3384326"/>
            <a:ext cx="5834378" cy="774259"/>
          </a:xfrm>
          <a:prstGeom prst="rect">
            <a:avLst/>
          </a:prstGeom>
        </p:spPr>
      </p:pic>
      <p:sp>
        <p:nvSpPr>
          <p:cNvPr id="9" name="CasellaDiTesto 8"/>
          <p:cNvSpPr txBox="1"/>
          <p:nvPr/>
        </p:nvSpPr>
        <p:spPr>
          <a:xfrm>
            <a:off x="4612198" y="3866197"/>
            <a:ext cx="1849468" cy="523220"/>
          </a:xfrm>
          <a:prstGeom prst="rect">
            <a:avLst/>
          </a:prstGeom>
          <a:noFill/>
        </p:spPr>
        <p:txBody>
          <a:bodyPr wrap="square" rtlCol="0">
            <a:spAutoFit/>
          </a:bodyPr>
          <a:lstStyle/>
          <a:p>
            <a:r>
              <a:rPr lang="it-IT" sz="2800" dirty="0" smtClean="0"/>
              <a:t>2 0 0 3 1 4</a:t>
            </a:r>
            <a:endParaRPr lang="it-IT" sz="1600" dirty="0"/>
          </a:p>
        </p:txBody>
      </p:sp>
    </p:spTree>
    <p:extLst>
      <p:ext uri="{BB962C8B-B14F-4D97-AF65-F5344CB8AC3E}">
        <p14:creationId xmlns:p14="http://schemas.microsoft.com/office/powerpoint/2010/main" val="1278778469"/>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539552" y="836712"/>
            <a:ext cx="5733877" cy="3785652"/>
          </a:xfrm>
          <a:prstGeom prst="rect">
            <a:avLst/>
          </a:prstGeom>
          <a:noFill/>
        </p:spPr>
        <p:txBody>
          <a:bodyPr wrap="none" rtlCol="0">
            <a:spAutoFit/>
          </a:bodyPr>
          <a:lstStyle/>
          <a:p>
            <a:r>
              <a:rPr lang="it-IT" dirty="0" smtClean="0">
                <a:solidFill>
                  <a:prstClr val="black"/>
                </a:solidFill>
              </a:rPr>
              <a:t>Quale è il problema attuale principale della paziente ?</a:t>
            </a:r>
          </a:p>
          <a:p>
            <a:endParaRPr lang="it-IT" dirty="0" smtClean="0">
              <a:solidFill>
                <a:prstClr val="black"/>
              </a:solidFill>
            </a:endParaRPr>
          </a:p>
          <a:p>
            <a:endParaRPr lang="it-IT" dirty="0" smtClean="0">
              <a:solidFill>
                <a:prstClr val="black"/>
              </a:solidFill>
            </a:endParaRPr>
          </a:p>
          <a:p>
            <a:r>
              <a:rPr lang="it-IT" sz="2400" dirty="0" err="1" smtClean="0">
                <a:solidFill>
                  <a:srgbClr val="FF0000"/>
                </a:solidFill>
              </a:rPr>
              <a:t>Polimialgia</a:t>
            </a:r>
            <a:r>
              <a:rPr lang="it-IT" sz="2400" dirty="0" smtClean="0">
                <a:solidFill>
                  <a:srgbClr val="FF0000"/>
                </a:solidFill>
              </a:rPr>
              <a:t> Reumatica con Arterite di </a:t>
            </a:r>
            <a:r>
              <a:rPr lang="it-IT" sz="2400" dirty="0" err="1" smtClean="0">
                <a:solidFill>
                  <a:srgbClr val="FF0000"/>
                </a:solidFill>
              </a:rPr>
              <a:t>Horton</a:t>
            </a:r>
            <a:endParaRPr lang="it-IT" sz="2400" dirty="0" smtClean="0">
              <a:solidFill>
                <a:srgbClr val="FF0000"/>
              </a:solidFill>
            </a:endParaRPr>
          </a:p>
          <a:p>
            <a:r>
              <a:rPr lang="it-IT" sz="2400" dirty="0" smtClean="0">
                <a:solidFill>
                  <a:srgbClr val="FF0000"/>
                </a:solidFill>
              </a:rPr>
              <a:t>e</a:t>
            </a:r>
          </a:p>
          <a:p>
            <a:r>
              <a:rPr lang="it-IT" sz="2400" dirty="0" smtClean="0">
                <a:solidFill>
                  <a:srgbClr val="FF0000"/>
                </a:solidFill>
              </a:rPr>
              <a:t>Diabete mellito non ben controllato</a:t>
            </a:r>
          </a:p>
          <a:p>
            <a:r>
              <a:rPr lang="it-IT" sz="2400" dirty="0" smtClean="0">
                <a:solidFill>
                  <a:srgbClr val="FF0000"/>
                </a:solidFill>
              </a:rPr>
              <a:t>e</a:t>
            </a:r>
          </a:p>
          <a:p>
            <a:r>
              <a:rPr lang="it-IT" sz="2400" dirty="0" smtClean="0">
                <a:solidFill>
                  <a:srgbClr val="FF0000"/>
                </a:solidFill>
              </a:rPr>
              <a:t>Epatite C</a:t>
            </a:r>
          </a:p>
          <a:p>
            <a:r>
              <a:rPr lang="it-IT" sz="2400" dirty="0" smtClean="0">
                <a:solidFill>
                  <a:srgbClr val="FF0000"/>
                </a:solidFill>
              </a:rPr>
              <a:t>e</a:t>
            </a:r>
          </a:p>
          <a:p>
            <a:r>
              <a:rPr lang="it-IT" sz="2400" dirty="0" smtClean="0">
                <a:solidFill>
                  <a:srgbClr val="FF0000"/>
                </a:solidFill>
              </a:rPr>
              <a:t>Cardiopatia ipertensiva</a:t>
            </a:r>
          </a:p>
          <a:p>
            <a:endParaRPr lang="it-IT" dirty="0" smtClean="0">
              <a:solidFill>
                <a:srgbClr val="FF0000"/>
              </a:solidFill>
            </a:endParaRPr>
          </a:p>
        </p:txBody>
      </p:sp>
      <p:sp>
        <p:nvSpPr>
          <p:cNvPr id="3" name="Rettangolo 2"/>
          <p:cNvSpPr/>
          <p:nvPr/>
        </p:nvSpPr>
        <p:spPr>
          <a:xfrm>
            <a:off x="1691680" y="4725144"/>
            <a:ext cx="5256584" cy="584775"/>
          </a:xfrm>
          <a:prstGeom prst="rect">
            <a:avLst/>
          </a:prstGeom>
        </p:spPr>
        <p:txBody>
          <a:bodyPr wrap="square">
            <a:spAutoFit/>
          </a:bodyPr>
          <a:lstStyle/>
          <a:p>
            <a:r>
              <a:rPr lang="it-IT" sz="3200" b="1" dirty="0" smtClean="0">
                <a:solidFill>
                  <a:srgbClr val="FF0000"/>
                </a:solidFill>
              </a:rPr>
              <a:t>Dove situo proteinuria e IRC ?</a:t>
            </a:r>
            <a:endParaRPr lang="it-IT" sz="3200" b="1" dirty="0">
              <a:solidFill>
                <a:srgbClr val="FF0000"/>
              </a:solidFill>
            </a:endParaRPr>
          </a:p>
        </p:txBody>
      </p:sp>
    </p:spTree>
    <p:extLst>
      <p:ext uri="{BB962C8B-B14F-4D97-AF65-F5344CB8AC3E}">
        <p14:creationId xmlns:p14="http://schemas.microsoft.com/office/powerpoint/2010/main" val="655752842"/>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539552" y="836712"/>
            <a:ext cx="6906891" cy="4154984"/>
          </a:xfrm>
          <a:prstGeom prst="rect">
            <a:avLst/>
          </a:prstGeom>
          <a:noFill/>
        </p:spPr>
        <p:txBody>
          <a:bodyPr wrap="none" rtlCol="0">
            <a:spAutoFit/>
          </a:bodyPr>
          <a:lstStyle/>
          <a:p>
            <a:r>
              <a:rPr lang="it-IT" sz="2400" dirty="0" smtClean="0">
                <a:solidFill>
                  <a:prstClr val="black"/>
                </a:solidFill>
              </a:rPr>
              <a:t>Quale è il problema attuale principale della paziente ?</a:t>
            </a:r>
          </a:p>
          <a:p>
            <a:endParaRPr lang="it-IT" sz="2400" dirty="0" smtClean="0">
              <a:solidFill>
                <a:prstClr val="black"/>
              </a:solidFill>
            </a:endParaRPr>
          </a:p>
          <a:p>
            <a:endParaRPr lang="it-IT" sz="2400" dirty="0" smtClean="0">
              <a:solidFill>
                <a:prstClr val="black"/>
              </a:solidFill>
            </a:endParaRPr>
          </a:p>
          <a:p>
            <a:r>
              <a:rPr lang="it-IT" sz="2400" dirty="0" err="1" smtClean="0">
                <a:solidFill>
                  <a:srgbClr val="FF0000"/>
                </a:solidFill>
              </a:rPr>
              <a:t>Polimialgia</a:t>
            </a:r>
            <a:r>
              <a:rPr lang="it-IT" sz="2400" dirty="0" smtClean="0">
                <a:solidFill>
                  <a:srgbClr val="FF0000"/>
                </a:solidFill>
              </a:rPr>
              <a:t> Reumatica con Arterite di </a:t>
            </a:r>
            <a:r>
              <a:rPr lang="it-IT" sz="2400" dirty="0" err="1" smtClean="0">
                <a:solidFill>
                  <a:srgbClr val="FF0000"/>
                </a:solidFill>
              </a:rPr>
              <a:t>Horton</a:t>
            </a:r>
            <a:endParaRPr lang="it-IT" sz="2400" dirty="0" smtClean="0">
              <a:solidFill>
                <a:srgbClr val="FF0000"/>
              </a:solidFill>
            </a:endParaRPr>
          </a:p>
          <a:p>
            <a:r>
              <a:rPr lang="it-IT" sz="2400" dirty="0" smtClean="0">
                <a:solidFill>
                  <a:srgbClr val="FF0000"/>
                </a:solidFill>
              </a:rPr>
              <a:t>e</a:t>
            </a:r>
          </a:p>
          <a:p>
            <a:r>
              <a:rPr lang="it-IT" sz="2400" dirty="0" smtClean="0">
                <a:solidFill>
                  <a:srgbClr val="FF0000"/>
                </a:solidFill>
              </a:rPr>
              <a:t>Diabete mellito non ben controllato</a:t>
            </a:r>
          </a:p>
          <a:p>
            <a:r>
              <a:rPr lang="it-IT" sz="2400" dirty="0" smtClean="0">
                <a:solidFill>
                  <a:srgbClr val="FF0000"/>
                </a:solidFill>
              </a:rPr>
              <a:t>e</a:t>
            </a:r>
          </a:p>
          <a:p>
            <a:r>
              <a:rPr lang="it-IT" sz="2400" dirty="0" smtClean="0">
                <a:solidFill>
                  <a:srgbClr val="FF0000"/>
                </a:solidFill>
              </a:rPr>
              <a:t>Epatite C</a:t>
            </a:r>
          </a:p>
          <a:p>
            <a:r>
              <a:rPr lang="it-IT" sz="2400" dirty="0" smtClean="0">
                <a:solidFill>
                  <a:srgbClr val="FF0000"/>
                </a:solidFill>
              </a:rPr>
              <a:t>e</a:t>
            </a:r>
          </a:p>
          <a:p>
            <a:r>
              <a:rPr lang="it-IT" sz="2400" dirty="0" smtClean="0">
                <a:solidFill>
                  <a:srgbClr val="FF0000"/>
                </a:solidFill>
              </a:rPr>
              <a:t>Cardiopatia ipertensiva</a:t>
            </a:r>
          </a:p>
          <a:p>
            <a:endParaRPr lang="it-IT" sz="2400" dirty="0" smtClean="0">
              <a:solidFill>
                <a:srgbClr val="FF0000"/>
              </a:solidFill>
            </a:endParaRPr>
          </a:p>
        </p:txBody>
      </p:sp>
      <p:sp>
        <p:nvSpPr>
          <p:cNvPr id="3" name="Rettangolo 2"/>
          <p:cNvSpPr/>
          <p:nvPr/>
        </p:nvSpPr>
        <p:spPr>
          <a:xfrm>
            <a:off x="4644008" y="3789040"/>
            <a:ext cx="3337124" cy="461665"/>
          </a:xfrm>
          <a:prstGeom prst="rect">
            <a:avLst/>
          </a:prstGeom>
        </p:spPr>
        <p:txBody>
          <a:bodyPr wrap="square">
            <a:spAutoFit/>
          </a:bodyPr>
          <a:lstStyle/>
          <a:p>
            <a:r>
              <a:rPr lang="it-IT" sz="2400" dirty="0" smtClean="0">
                <a:solidFill>
                  <a:srgbClr val="FF0000"/>
                </a:solidFill>
              </a:rPr>
              <a:t>Proteinuria e IRC ?</a:t>
            </a:r>
            <a:endParaRPr lang="it-IT" sz="2400" dirty="0">
              <a:solidFill>
                <a:srgbClr val="FF0000"/>
              </a:solidFill>
            </a:endParaRPr>
          </a:p>
        </p:txBody>
      </p:sp>
      <p:sp>
        <p:nvSpPr>
          <p:cNvPr id="4" name="Freccia a destra 3"/>
          <p:cNvSpPr/>
          <p:nvPr/>
        </p:nvSpPr>
        <p:spPr>
          <a:xfrm flipH="1">
            <a:off x="3779912" y="3861048"/>
            <a:ext cx="864096"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00">
              <a:solidFill>
                <a:prstClr val="white"/>
              </a:solidFill>
            </a:endParaRPr>
          </a:p>
        </p:txBody>
      </p:sp>
    </p:spTree>
    <p:extLst>
      <p:ext uri="{BB962C8B-B14F-4D97-AF65-F5344CB8AC3E}">
        <p14:creationId xmlns:p14="http://schemas.microsoft.com/office/powerpoint/2010/main" val="787060401"/>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539552" y="476672"/>
            <a:ext cx="6906891" cy="4154984"/>
          </a:xfrm>
          <a:prstGeom prst="rect">
            <a:avLst/>
          </a:prstGeom>
          <a:noFill/>
        </p:spPr>
        <p:txBody>
          <a:bodyPr wrap="none" rtlCol="0">
            <a:spAutoFit/>
          </a:bodyPr>
          <a:lstStyle/>
          <a:p>
            <a:r>
              <a:rPr lang="it-IT" sz="2400" dirty="0" smtClean="0">
                <a:solidFill>
                  <a:prstClr val="black"/>
                </a:solidFill>
              </a:rPr>
              <a:t>Quale è il problema attuale principale della paziente ?</a:t>
            </a:r>
          </a:p>
          <a:p>
            <a:endParaRPr lang="it-IT" sz="2400" dirty="0" smtClean="0">
              <a:solidFill>
                <a:prstClr val="black"/>
              </a:solidFill>
            </a:endParaRPr>
          </a:p>
          <a:p>
            <a:endParaRPr lang="it-IT" sz="2400" dirty="0" smtClean="0">
              <a:solidFill>
                <a:prstClr val="black"/>
              </a:solidFill>
            </a:endParaRPr>
          </a:p>
          <a:p>
            <a:r>
              <a:rPr lang="it-IT" sz="2400" dirty="0" err="1" smtClean="0">
                <a:solidFill>
                  <a:srgbClr val="FF0000"/>
                </a:solidFill>
              </a:rPr>
              <a:t>Polimialgia</a:t>
            </a:r>
            <a:r>
              <a:rPr lang="it-IT" sz="2400" dirty="0" smtClean="0">
                <a:solidFill>
                  <a:srgbClr val="FF0000"/>
                </a:solidFill>
              </a:rPr>
              <a:t> Reumatica con Arterite di </a:t>
            </a:r>
            <a:r>
              <a:rPr lang="it-IT" sz="2400" dirty="0" err="1" smtClean="0">
                <a:solidFill>
                  <a:srgbClr val="FF0000"/>
                </a:solidFill>
              </a:rPr>
              <a:t>Horton</a:t>
            </a:r>
            <a:endParaRPr lang="it-IT" sz="2400" dirty="0" smtClean="0">
              <a:solidFill>
                <a:srgbClr val="FF0000"/>
              </a:solidFill>
            </a:endParaRPr>
          </a:p>
          <a:p>
            <a:r>
              <a:rPr lang="it-IT" sz="2400" dirty="0" smtClean="0">
                <a:solidFill>
                  <a:srgbClr val="FF0000"/>
                </a:solidFill>
              </a:rPr>
              <a:t>e</a:t>
            </a:r>
          </a:p>
          <a:p>
            <a:r>
              <a:rPr lang="it-IT" sz="2400" dirty="0" smtClean="0">
                <a:solidFill>
                  <a:srgbClr val="FF0000"/>
                </a:solidFill>
              </a:rPr>
              <a:t>Diabete mellito non ben controllato</a:t>
            </a:r>
          </a:p>
          <a:p>
            <a:r>
              <a:rPr lang="it-IT" sz="2400" dirty="0" smtClean="0">
                <a:solidFill>
                  <a:srgbClr val="FF0000"/>
                </a:solidFill>
              </a:rPr>
              <a:t>e</a:t>
            </a:r>
          </a:p>
          <a:p>
            <a:r>
              <a:rPr lang="it-IT" sz="2400" dirty="0" smtClean="0">
                <a:solidFill>
                  <a:srgbClr val="FF0000"/>
                </a:solidFill>
              </a:rPr>
              <a:t>Epatite C</a:t>
            </a:r>
          </a:p>
          <a:p>
            <a:r>
              <a:rPr lang="it-IT" sz="2400" dirty="0" smtClean="0">
                <a:solidFill>
                  <a:srgbClr val="FF0000"/>
                </a:solidFill>
              </a:rPr>
              <a:t>e</a:t>
            </a:r>
          </a:p>
          <a:p>
            <a:r>
              <a:rPr lang="it-IT" sz="2400" dirty="0" smtClean="0">
                <a:solidFill>
                  <a:srgbClr val="FF0000"/>
                </a:solidFill>
              </a:rPr>
              <a:t>Cardiopatia ipertensiva</a:t>
            </a:r>
          </a:p>
          <a:p>
            <a:endParaRPr lang="it-IT" sz="2400" dirty="0" smtClean="0">
              <a:solidFill>
                <a:srgbClr val="FF0000"/>
              </a:solidFill>
            </a:endParaRPr>
          </a:p>
        </p:txBody>
      </p:sp>
      <p:sp>
        <p:nvSpPr>
          <p:cNvPr id="3" name="Rettangolo 2"/>
          <p:cNvSpPr/>
          <p:nvPr/>
        </p:nvSpPr>
        <p:spPr>
          <a:xfrm>
            <a:off x="4716016" y="3543399"/>
            <a:ext cx="3337124" cy="461665"/>
          </a:xfrm>
          <a:prstGeom prst="rect">
            <a:avLst/>
          </a:prstGeom>
        </p:spPr>
        <p:txBody>
          <a:bodyPr wrap="square">
            <a:spAutoFit/>
          </a:bodyPr>
          <a:lstStyle/>
          <a:p>
            <a:r>
              <a:rPr lang="it-IT" sz="2400" dirty="0" smtClean="0">
                <a:solidFill>
                  <a:srgbClr val="FF0000"/>
                </a:solidFill>
              </a:rPr>
              <a:t>Proteinuria e IRC ?</a:t>
            </a:r>
            <a:endParaRPr lang="it-IT" sz="2400" dirty="0">
              <a:solidFill>
                <a:srgbClr val="FF0000"/>
              </a:solidFill>
            </a:endParaRPr>
          </a:p>
        </p:txBody>
      </p:sp>
      <p:sp>
        <p:nvSpPr>
          <p:cNvPr id="4" name="Freccia a destra 3"/>
          <p:cNvSpPr/>
          <p:nvPr/>
        </p:nvSpPr>
        <p:spPr>
          <a:xfrm flipH="1">
            <a:off x="3779912" y="3543399"/>
            <a:ext cx="864096"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00">
              <a:solidFill>
                <a:prstClr val="white"/>
              </a:solidFill>
            </a:endParaRPr>
          </a:p>
        </p:txBody>
      </p:sp>
      <p:sp>
        <p:nvSpPr>
          <p:cNvPr id="5" name="CasellaDiTesto 4"/>
          <p:cNvSpPr txBox="1"/>
          <p:nvPr/>
        </p:nvSpPr>
        <p:spPr>
          <a:xfrm>
            <a:off x="323528" y="4509120"/>
            <a:ext cx="8813631" cy="1569660"/>
          </a:xfrm>
          <a:prstGeom prst="rect">
            <a:avLst/>
          </a:prstGeom>
          <a:noFill/>
        </p:spPr>
        <p:txBody>
          <a:bodyPr wrap="none" rtlCol="0">
            <a:spAutoFit/>
          </a:bodyPr>
          <a:lstStyle/>
          <a:p>
            <a:r>
              <a:rPr lang="it-IT" sz="2400" dirty="0" smtClean="0">
                <a:solidFill>
                  <a:prstClr val="black"/>
                </a:solidFill>
              </a:rPr>
              <a:t>Il posizionamento è corretto se:</a:t>
            </a:r>
          </a:p>
          <a:p>
            <a:pPr marL="342900" indent="-342900">
              <a:buFontTx/>
              <a:buAutoNum type="alphaLcParenR"/>
            </a:pPr>
            <a:r>
              <a:rPr lang="it-IT" sz="2400" dirty="0" smtClean="0">
                <a:solidFill>
                  <a:prstClr val="black"/>
                </a:solidFill>
              </a:rPr>
              <a:t>Clearance della creatinina è stabile</a:t>
            </a:r>
          </a:p>
          <a:p>
            <a:pPr marL="342900" indent="-342900">
              <a:buFontTx/>
              <a:buAutoNum type="alphaLcParenR"/>
            </a:pPr>
            <a:r>
              <a:rPr lang="it-IT" sz="2400" dirty="0" smtClean="0">
                <a:solidFill>
                  <a:prstClr val="black"/>
                </a:solidFill>
              </a:rPr>
              <a:t>La proteinuria non è nefrosica</a:t>
            </a:r>
          </a:p>
          <a:p>
            <a:pPr marL="342900" indent="-342900">
              <a:buFontTx/>
              <a:buAutoNum type="alphaLcParenR"/>
            </a:pPr>
            <a:r>
              <a:rPr lang="it-IT" sz="2400" dirty="0" smtClean="0">
                <a:solidFill>
                  <a:prstClr val="black"/>
                </a:solidFill>
              </a:rPr>
              <a:t>Ecografia: dimensioni reni aumentate (diabete), senza idronefrosi. </a:t>
            </a:r>
            <a:endParaRPr lang="it-IT" sz="2400" dirty="0">
              <a:solidFill>
                <a:prstClr val="black"/>
              </a:solidFill>
            </a:endParaRPr>
          </a:p>
        </p:txBody>
      </p:sp>
    </p:spTree>
    <p:extLst>
      <p:ext uri="{BB962C8B-B14F-4D97-AF65-F5344CB8AC3E}">
        <p14:creationId xmlns:p14="http://schemas.microsoft.com/office/powerpoint/2010/main" val="3288200824"/>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539552" y="476672"/>
            <a:ext cx="6906891" cy="4154984"/>
          </a:xfrm>
          <a:prstGeom prst="rect">
            <a:avLst/>
          </a:prstGeom>
          <a:noFill/>
        </p:spPr>
        <p:txBody>
          <a:bodyPr wrap="none" rtlCol="0">
            <a:spAutoFit/>
          </a:bodyPr>
          <a:lstStyle/>
          <a:p>
            <a:r>
              <a:rPr lang="it-IT" sz="2400" dirty="0" smtClean="0">
                <a:solidFill>
                  <a:prstClr val="black"/>
                </a:solidFill>
              </a:rPr>
              <a:t>Quale è il problema attuale principale della paziente ?</a:t>
            </a:r>
          </a:p>
          <a:p>
            <a:endParaRPr lang="it-IT" sz="2400" dirty="0" smtClean="0">
              <a:solidFill>
                <a:prstClr val="black"/>
              </a:solidFill>
            </a:endParaRPr>
          </a:p>
          <a:p>
            <a:endParaRPr lang="it-IT" sz="2400" dirty="0" smtClean="0">
              <a:solidFill>
                <a:prstClr val="black"/>
              </a:solidFill>
            </a:endParaRPr>
          </a:p>
          <a:p>
            <a:r>
              <a:rPr lang="it-IT" sz="2400" dirty="0" err="1" smtClean="0">
                <a:solidFill>
                  <a:srgbClr val="FF0000"/>
                </a:solidFill>
              </a:rPr>
              <a:t>Polimialgia</a:t>
            </a:r>
            <a:r>
              <a:rPr lang="it-IT" sz="2400" dirty="0" smtClean="0">
                <a:solidFill>
                  <a:srgbClr val="FF0000"/>
                </a:solidFill>
              </a:rPr>
              <a:t> Reumatica con Arterite di </a:t>
            </a:r>
            <a:r>
              <a:rPr lang="it-IT" sz="2400" dirty="0" err="1" smtClean="0">
                <a:solidFill>
                  <a:srgbClr val="FF0000"/>
                </a:solidFill>
              </a:rPr>
              <a:t>Horton</a:t>
            </a:r>
            <a:endParaRPr lang="it-IT" sz="2400" dirty="0" smtClean="0">
              <a:solidFill>
                <a:srgbClr val="FF0000"/>
              </a:solidFill>
            </a:endParaRPr>
          </a:p>
          <a:p>
            <a:r>
              <a:rPr lang="it-IT" sz="2400" dirty="0" smtClean="0">
                <a:solidFill>
                  <a:srgbClr val="FF0000"/>
                </a:solidFill>
              </a:rPr>
              <a:t>e</a:t>
            </a:r>
          </a:p>
          <a:p>
            <a:r>
              <a:rPr lang="it-IT" sz="2400" dirty="0" smtClean="0">
                <a:solidFill>
                  <a:srgbClr val="FF0000"/>
                </a:solidFill>
              </a:rPr>
              <a:t>Diabete mellito non ben controllato</a:t>
            </a:r>
          </a:p>
          <a:p>
            <a:r>
              <a:rPr lang="it-IT" sz="2400" dirty="0" smtClean="0">
                <a:solidFill>
                  <a:srgbClr val="FF0000"/>
                </a:solidFill>
              </a:rPr>
              <a:t>e</a:t>
            </a:r>
          </a:p>
          <a:p>
            <a:r>
              <a:rPr lang="it-IT" sz="2400" dirty="0" smtClean="0">
                <a:solidFill>
                  <a:srgbClr val="FF0000"/>
                </a:solidFill>
              </a:rPr>
              <a:t>Epatite C</a:t>
            </a:r>
          </a:p>
          <a:p>
            <a:r>
              <a:rPr lang="it-IT" sz="2400" dirty="0" smtClean="0">
                <a:solidFill>
                  <a:srgbClr val="FF0000"/>
                </a:solidFill>
              </a:rPr>
              <a:t>e</a:t>
            </a:r>
          </a:p>
          <a:p>
            <a:r>
              <a:rPr lang="it-IT" sz="2400" dirty="0" smtClean="0">
                <a:solidFill>
                  <a:srgbClr val="FF0000"/>
                </a:solidFill>
              </a:rPr>
              <a:t>Cardiopatia ipertensiva</a:t>
            </a:r>
          </a:p>
          <a:p>
            <a:endParaRPr lang="it-IT" sz="2400" dirty="0" smtClean="0">
              <a:solidFill>
                <a:srgbClr val="FF0000"/>
              </a:solidFill>
            </a:endParaRPr>
          </a:p>
        </p:txBody>
      </p:sp>
      <p:sp>
        <p:nvSpPr>
          <p:cNvPr id="3" name="Rettangolo 2"/>
          <p:cNvSpPr/>
          <p:nvPr/>
        </p:nvSpPr>
        <p:spPr>
          <a:xfrm>
            <a:off x="4716016" y="3543399"/>
            <a:ext cx="3337124" cy="461665"/>
          </a:xfrm>
          <a:prstGeom prst="rect">
            <a:avLst/>
          </a:prstGeom>
        </p:spPr>
        <p:txBody>
          <a:bodyPr wrap="square">
            <a:spAutoFit/>
          </a:bodyPr>
          <a:lstStyle/>
          <a:p>
            <a:r>
              <a:rPr lang="it-IT" sz="2400" dirty="0" smtClean="0">
                <a:solidFill>
                  <a:srgbClr val="FF0000"/>
                </a:solidFill>
              </a:rPr>
              <a:t>Proteinuria e IRC ?</a:t>
            </a:r>
            <a:endParaRPr lang="it-IT" sz="2400" dirty="0">
              <a:solidFill>
                <a:srgbClr val="FF0000"/>
              </a:solidFill>
            </a:endParaRPr>
          </a:p>
        </p:txBody>
      </p:sp>
      <p:sp>
        <p:nvSpPr>
          <p:cNvPr id="4" name="Freccia a destra 3"/>
          <p:cNvSpPr/>
          <p:nvPr/>
        </p:nvSpPr>
        <p:spPr>
          <a:xfrm flipH="1">
            <a:off x="3779912" y="3543399"/>
            <a:ext cx="864096"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00">
              <a:solidFill>
                <a:prstClr val="white"/>
              </a:solidFill>
            </a:endParaRPr>
          </a:p>
        </p:txBody>
      </p:sp>
      <p:sp>
        <p:nvSpPr>
          <p:cNvPr id="6" name="CasellaDiTesto 5"/>
          <p:cNvSpPr txBox="1"/>
          <p:nvPr/>
        </p:nvSpPr>
        <p:spPr>
          <a:xfrm>
            <a:off x="683568" y="4725144"/>
            <a:ext cx="4906536" cy="1200329"/>
          </a:xfrm>
          <a:prstGeom prst="rect">
            <a:avLst/>
          </a:prstGeom>
          <a:noFill/>
        </p:spPr>
        <p:txBody>
          <a:bodyPr wrap="none" rtlCol="0">
            <a:spAutoFit/>
          </a:bodyPr>
          <a:lstStyle/>
          <a:p>
            <a:r>
              <a:rPr lang="it-IT" sz="2400" dirty="0" smtClean="0">
                <a:solidFill>
                  <a:prstClr val="black"/>
                </a:solidFill>
              </a:rPr>
              <a:t>Il posizionamento </a:t>
            </a:r>
            <a:r>
              <a:rPr lang="it-IT" sz="2400" b="1" u="sng" dirty="0" smtClean="0">
                <a:solidFill>
                  <a:srgbClr val="FF0000"/>
                </a:solidFill>
              </a:rPr>
              <a:t>NON è corretto </a:t>
            </a:r>
            <a:r>
              <a:rPr lang="it-IT" sz="2400" dirty="0" smtClean="0">
                <a:solidFill>
                  <a:prstClr val="black"/>
                </a:solidFill>
              </a:rPr>
              <a:t>se:</a:t>
            </a:r>
          </a:p>
          <a:p>
            <a:pPr marL="342900" indent="-342900">
              <a:buFontTx/>
              <a:buAutoNum type="alphaLcParenR"/>
            </a:pPr>
            <a:r>
              <a:rPr lang="it-IT" sz="2400" dirty="0" smtClean="0">
                <a:solidFill>
                  <a:prstClr val="black"/>
                </a:solidFill>
              </a:rPr>
              <a:t>Clearance della creatinina peggiora</a:t>
            </a:r>
          </a:p>
          <a:p>
            <a:pPr marL="342900" indent="-342900">
              <a:buFontTx/>
              <a:buAutoNum type="alphaLcParenR"/>
            </a:pPr>
            <a:r>
              <a:rPr lang="it-IT" sz="2400" dirty="0" smtClean="0">
                <a:solidFill>
                  <a:prstClr val="black"/>
                </a:solidFill>
              </a:rPr>
              <a:t>La proteinuria diventa  nefrosica</a:t>
            </a:r>
          </a:p>
        </p:txBody>
      </p:sp>
    </p:spTree>
    <p:extLst>
      <p:ext uri="{BB962C8B-B14F-4D97-AF65-F5344CB8AC3E}">
        <p14:creationId xmlns:p14="http://schemas.microsoft.com/office/powerpoint/2010/main" val="1033750874"/>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274638"/>
            <a:ext cx="9144000" cy="1143000"/>
          </a:xfrm>
        </p:spPr>
        <p:txBody>
          <a:bodyPr>
            <a:normAutofit fontScale="90000"/>
          </a:bodyPr>
          <a:lstStyle/>
          <a:p>
            <a:r>
              <a:rPr lang="it-IT" sz="3600" b="1" dirty="0" smtClean="0"/>
              <a:t>VOTAZIONE</a:t>
            </a:r>
            <a:br>
              <a:rPr lang="it-IT" sz="3600" b="1" dirty="0" smtClean="0"/>
            </a:br>
            <a:r>
              <a:rPr lang="it-IT" sz="3600" b="1" dirty="0" smtClean="0"/>
              <a:t>Cambiereste l’antipertensivo (Amlodipina)?</a:t>
            </a:r>
            <a:br>
              <a:rPr lang="it-IT" sz="3600" b="1" dirty="0" smtClean="0"/>
            </a:br>
            <a:endParaRPr lang="it-IT" sz="3600" b="1" dirty="0"/>
          </a:p>
        </p:txBody>
      </p:sp>
      <p:sp>
        <p:nvSpPr>
          <p:cNvPr id="3" name="Segnaposto contenuto 2"/>
          <p:cNvSpPr>
            <a:spLocks noGrp="1"/>
          </p:cNvSpPr>
          <p:nvPr>
            <p:ph idx="1"/>
          </p:nvPr>
        </p:nvSpPr>
        <p:spPr/>
        <p:txBody>
          <a:bodyPr/>
          <a:lstStyle/>
          <a:p>
            <a:pPr>
              <a:buNone/>
            </a:pPr>
            <a:r>
              <a:rPr lang="it-IT" b="1" dirty="0" smtClean="0">
                <a:solidFill>
                  <a:srgbClr val="00B050"/>
                </a:solidFill>
              </a:rPr>
              <a:t>FAVOREVOLI</a:t>
            </a:r>
            <a:r>
              <a:rPr lang="it-IT" dirty="0" smtClean="0"/>
              <a:t>                                            </a:t>
            </a:r>
            <a:r>
              <a:rPr lang="it-IT" b="1" dirty="0" smtClean="0">
                <a:solidFill>
                  <a:srgbClr val="FF0000"/>
                </a:solidFill>
              </a:rPr>
              <a:t>CONTRARI</a:t>
            </a:r>
          </a:p>
          <a:p>
            <a:pPr>
              <a:buNone/>
            </a:pPr>
            <a:r>
              <a:rPr lang="it-IT" dirty="0" smtClean="0"/>
              <a:t>n°                                                              n° </a:t>
            </a:r>
            <a:endParaRPr lang="it-IT" dirty="0"/>
          </a:p>
        </p:txBody>
      </p:sp>
      <p:pic>
        <p:nvPicPr>
          <p:cNvPr id="4" name="Picture 2" descr="C:\Users\Elvira\Desktop\Dibattito.jpg"/>
          <p:cNvPicPr>
            <a:picLocks noChangeAspect="1" noChangeArrowheads="1"/>
          </p:cNvPicPr>
          <p:nvPr/>
        </p:nvPicPr>
        <p:blipFill>
          <a:blip r:embed="rId3" cstate="print"/>
          <a:srcRect/>
          <a:stretch>
            <a:fillRect/>
          </a:stretch>
        </p:blipFill>
        <p:spPr bwMode="auto">
          <a:xfrm>
            <a:off x="2051720" y="3042553"/>
            <a:ext cx="5093020" cy="3815447"/>
          </a:xfrm>
          <a:prstGeom prst="rect">
            <a:avLst/>
          </a:prstGeom>
          <a:noFill/>
        </p:spPr>
      </p:pic>
    </p:spTree>
    <p:extLst>
      <p:ext uri="{BB962C8B-B14F-4D97-AF65-F5344CB8AC3E}">
        <p14:creationId xmlns:p14="http://schemas.microsoft.com/office/powerpoint/2010/main" val="1446117479"/>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23528" y="188640"/>
            <a:ext cx="5646289" cy="1015663"/>
          </a:xfrm>
          <a:prstGeom prst="rect">
            <a:avLst/>
          </a:prstGeom>
          <a:noFill/>
        </p:spPr>
        <p:txBody>
          <a:bodyPr wrap="none" rtlCol="0">
            <a:spAutoFit/>
          </a:bodyPr>
          <a:lstStyle/>
          <a:p>
            <a:r>
              <a:rPr lang="it-IT" sz="2000" dirty="0" smtClean="0">
                <a:solidFill>
                  <a:prstClr val="black"/>
                </a:solidFill>
              </a:rPr>
              <a:t>Nell’attesa che gli altri Specialisti scelgano la terapia:</a:t>
            </a:r>
          </a:p>
          <a:p>
            <a:endParaRPr lang="it-IT" sz="2000" dirty="0" smtClean="0">
              <a:solidFill>
                <a:prstClr val="black"/>
              </a:solidFill>
            </a:endParaRPr>
          </a:p>
          <a:p>
            <a:pPr marL="342900" indent="-342900">
              <a:buFontTx/>
              <a:buAutoNum type="arabicParenR"/>
            </a:pPr>
            <a:r>
              <a:rPr lang="it-IT" sz="2000" dirty="0" smtClean="0">
                <a:solidFill>
                  <a:prstClr val="black"/>
                </a:solidFill>
              </a:rPr>
              <a:t>Posso cercare di ridurre la proteinuria?</a:t>
            </a:r>
          </a:p>
        </p:txBody>
      </p:sp>
      <p:sp>
        <p:nvSpPr>
          <p:cNvPr id="3" name="CasellaDiTesto 2"/>
          <p:cNvSpPr txBox="1"/>
          <p:nvPr/>
        </p:nvSpPr>
        <p:spPr>
          <a:xfrm>
            <a:off x="4932040" y="764704"/>
            <a:ext cx="375424" cy="400110"/>
          </a:xfrm>
          <a:prstGeom prst="rect">
            <a:avLst/>
          </a:prstGeom>
          <a:noFill/>
        </p:spPr>
        <p:txBody>
          <a:bodyPr wrap="none" rtlCol="0">
            <a:spAutoFit/>
          </a:bodyPr>
          <a:lstStyle/>
          <a:p>
            <a:r>
              <a:rPr lang="it-IT" sz="2000" b="1" dirty="0" smtClean="0">
                <a:solidFill>
                  <a:srgbClr val="FF0000"/>
                </a:solidFill>
              </a:rPr>
              <a:t>SI</a:t>
            </a:r>
            <a:endParaRPr lang="it-IT" sz="2000" b="1" dirty="0">
              <a:solidFill>
                <a:srgbClr val="FF0000"/>
              </a:solidFill>
            </a:endParaRPr>
          </a:p>
        </p:txBody>
      </p:sp>
      <p:sp>
        <p:nvSpPr>
          <p:cNvPr id="4" name="Rettangolo 3"/>
          <p:cNvSpPr/>
          <p:nvPr/>
        </p:nvSpPr>
        <p:spPr>
          <a:xfrm>
            <a:off x="323528" y="1365434"/>
            <a:ext cx="3160170" cy="400110"/>
          </a:xfrm>
          <a:prstGeom prst="rect">
            <a:avLst/>
          </a:prstGeom>
        </p:spPr>
        <p:txBody>
          <a:bodyPr wrap="square">
            <a:spAutoFit/>
          </a:bodyPr>
          <a:lstStyle/>
          <a:p>
            <a:pPr marL="342900" indent="-342900">
              <a:buFontTx/>
              <a:buAutoNum type="arabicParenR" startAt="2"/>
            </a:pPr>
            <a:r>
              <a:rPr lang="it-IT" sz="2000" dirty="0" smtClean="0">
                <a:solidFill>
                  <a:prstClr val="black"/>
                </a:solidFill>
              </a:rPr>
              <a:t>Che farmaci devo usare ?</a:t>
            </a:r>
          </a:p>
        </p:txBody>
      </p:sp>
      <p:sp>
        <p:nvSpPr>
          <p:cNvPr id="5" name="Rettangolo 4"/>
          <p:cNvSpPr/>
          <p:nvPr/>
        </p:nvSpPr>
        <p:spPr>
          <a:xfrm>
            <a:off x="3707904" y="1340768"/>
            <a:ext cx="3564888" cy="707886"/>
          </a:xfrm>
          <a:prstGeom prst="rect">
            <a:avLst/>
          </a:prstGeom>
        </p:spPr>
        <p:txBody>
          <a:bodyPr wrap="square">
            <a:spAutoFit/>
          </a:bodyPr>
          <a:lstStyle/>
          <a:p>
            <a:pPr algn="just"/>
            <a:r>
              <a:rPr lang="it-IT" sz="2000" b="1" dirty="0" smtClean="0">
                <a:solidFill>
                  <a:srgbClr val="FF0000"/>
                </a:solidFill>
              </a:rPr>
              <a:t>ACE-inibitori/</a:t>
            </a:r>
            <a:r>
              <a:rPr lang="it-IT" sz="2000" b="1" dirty="0" err="1" smtClean="0">
                <a:solidFill>
                  <a:srgbClr val="FF0000"/>
                </a:solidFill>
              </a:rPr>
              <a:t>sartani</a:t>
            </a:r>
            <a:r>
              <a:rPr lang="it-IT" sz="2000" b="1" dirty="0" smtClean="0">
                <a:solidFill>
                  <a:srgbClr val="FF0000"/>
                </a:solidFill>
              </a:rPr>
              <a:t> per ridurre la pressione </a:t>
            </a:r>
            <a:r>
              <a:rPr lang="it-IT" sz="2000" b="1" dirty="0" err="1" smtClean="0">
                <a:solidFill>
                  <a:srgbClr val="FF0000"/>
                </a:solidFill>
              </a:rPr>
              <a:t>intraglomerulare</a:t>
            </a:r>
            <a:r>
              <a:rPr lang="it-IT" sz="2000" b="1" dirty="0" smtClean="0">
                <a:solidFill>
                  <a:srgbClr val="FF0000"/>
                </a:solidFill>
              </a:rPr>
              <a:t>.</a:t>
            </a:r>
            <a:endParaRPr lang="it-IT" sz="2000" b="1" dirty="0">
              <a:solidFill>
                <a:srgbClr val="FF0000"/>
              </a:solidFill>
            </a:endParaRPr>
          </a:p>
        </p:txBody>
      </p:sp>
      <p:sp>
        <p:nvSpPr>
          <p:cNvPr id="6" name="Rettangolo 5"/>
          <p:cNvSpPr/>
          <p:nvPr/>
        </p:nvSpPr>
        <p:spPr>
          <a:xfrm>
            <a:off x="323528" y="2132856"/>
            <a:ext cx="4911540" cy="400110"/>
          </a:xfrm>
          <a:prstGeom prst="rect">
            <a:avLst/>
          </a:prstGeom>
        </p:spPr>
        <p:txBody>
          <a:bodyPr wrap="square">
            <a:spAutoFit/>
          </a:bodyPr>
          <a:lstStyle/>
          <a:p>
            <a:pPr marL="342900" indent="-342900" algn="just"/>
            <a:r>
              <a:rPr lang="it-IT" sz="2000" dirty="0" smtClean="0">
                <a:solidFill>
                  <a:prstClr val="black"/>
                </a:solidFill>
              </a:rPr>
              <a:t>3)	Rischi con questi farmaci ?</a:t>
            </a:r>
          </a:p>
        </p:txBody>
      </p:sp>
      <p:sp>
        <p:nvSpPr>
          <p:cNvPr id="7" name="Rettangolo 6"/>
          <p:cNvSpPr/>
          <p:nvPr/>
        </p:nvSpPr>
        <p:spPr>
          <a:xfrm>
            <a:off x="3851921" y="2204864"/>
            <a:ext cx="3744416" cy="707886"/>
          </a:xfrm>
          <a:prstGeom prst="rect">
            <a:avLst/>
          </a:prstGeom>
        </p:spPr>
        <p:txBody>
          <a:bodyPr wrap="square">
            <a:spAutoFit/>
          </a:bodyPr>
          <a:lstStyle/>
          <a:p>
            <a:r>
              <a:rPr lang="it-IT" sz="2000" b="1" dirty="0" smtClean="0">
                <a:solidFill>
                  <a:srgbClr val="FF0000"/>
                </a:solidFill>
              </a:rPr>
              <a:t>Riduzione della funzione renale; </a:t>
            </a:r>
            <a:r>
              <a:rPr lang="it-IT" sz="2000" b="1" dirty="0" err="1" smtClean="0">
                <a:solidFill>
                  <a:srgbClr val="FF0000"/>
                </a:solidFill>
              </a:rPr>
              <a:t>Iperpotassiemia</a:t>
            </a:r>
            <a:endParaRPr lang="it-IT" sz="2000" dirty="0">
              <a:solidFill>
                <a:prstClr val="black"/>
              </a:solidFill>
            </a:endParaRPr>
          </a:p>
        </p:txBody>
      </p:sp>
      <p:sp>
        <p:nvSpPr>
          <p:cNvPr id="8" name="Rettangolo 7"/>
          <p:cNvSpPr/>
          <p:nvPr/>
        </p:nvSpPr>
        <p:spPr>
          <a:xfrm>
            <a:off x="323528" y="3140968"/>
            <a:ext cx="3671225" cy="400110"/>
          </a:xfrm>
          <a:prstGeom prst="rect">
            <a:avLst/>
          </a:prstGeom>
        </p:spPr>
        <p:txBody>
          <a:bodyPr wrap="square">
            <a:spAutoFit/>
          </a:bodyPr>
          <a:lstStyle/>
          <a:p>
            <a:pPr marL="342900" indent="-342900" algn="just"/>
            <a:r>
              <a:rPr lang="it-IT" sz="2000" dirty="0" smtClean="0">
                <a:solidFill>
                  <a:prstClr val="black"/>
                </a:solidFill>
              </a:rPr>
              <a:t>4)  Come posso ridurre il rischio ?</a:t>
            </a:r>
          </a:p>
        </p:txBody>
      </p:sp>
      <p:sp>
        <p:nvSpPr>
          <p:cNvPr id="9" name="Rettangolo 8"/>
          <p:cNvSpPr/>
          <p:nvPr/>
        </p:nvSpPr>
        <p:spPr>
          <a:xfrm>
            <a:off x="539552" y="3573016"/>
            <a:ext cx="8424936" cy="1323439"/>
          </a:xfrm>
          <a:prstGeom prst="rect">
            <a:avLst/>
          </a:prstGeom>
        </p:spPr>
        <p:txBody>
          <a:bodyPr wrap="square">
            <a:spAutoFit/>
          </a:bodyPr>
          <a:lstStyle/>
          <a:p>
            <a:pPr marL="457200" indent="-457200" algn="just"/>
            <a:r>
              <a:rPr lang="it-IT" sz="2000" b="1" dirty="0" smtClean="0">
                <a:solidFill>
                  <a:srgbClr val="FF0000"/>
                </a:solidFill>
              </a:rPr>
              <a:t>Avvisare il paziente che:	se si riduce molto la diuresi,  va avvisato il medico</a:t>
            </a:r>
          </a:p>
          <a:p>
            <a:pPr marL="914400" lvl="1" indent="-457200" algn="just"/>
            <a:r>
              <a:rPr lang="it-IT" sz="2000" b="1" dirty="0" smtClean="0">
                <a:solidFill>
                  <a:srgbClr val="FF0000"/>
                </a:solidFill>
              </a:rPr>
              <a:t>			se ha diarrea o vomito deve sospenderli</a:t>
            </a:r>
            <a:r>
              <a:rPr lang="it-IT" sz="2000" b="1" dirty="0" smtClean="0">
                <a:solidFill>
                  <a:srgbClr val="FF0000"/>
                </a:solidFill>
                <a:sym typeface="Symbol"/>
              </a:rPr>
              <a:t>medico</a:t>
            </a:r>
            <a:endParaRPr lang="it-IT" sz="2000" b="1" dirty="0" smtClean="0">
              <a:solidFill>
                <a:srgbClr val="FF0000"/>
              </a:solidFill>
            </a:endParaRPr>
          </a:p>
          <a:p>
            <a:pPr marL="1371600" lvl="2" indent="-457200" algn="just"/>
            <a:r>
              <a:rPr lang="it-IT" sz="2000" b="1" dirty="0" smtClean="0">
                <a:solidFill>
                  <a:srgbClr val="FF0000"/>
                </a:solidFill>
              </a:rPr>
              <a:t>			di non prendere FANS !</a:t>
            </a:r>
          </a:p>
          <a:p>
            <a:pPr marL="457200" indent="-457200" algn="just"/>
            <a:r>
              <a:rPr lang="it-IT" sz="2000" b="1" dirty="0" smtClean="0">
                <a:solidFill>
                  <a:srgbClr val="FF0000"/>
                </a:solidFill>
              </a:rPr>
              <a:t>Educare il paziente a modulare la terapia diuretica</a:t>
            </a:r>
            <a:endParaRPr lang="it-IT" sz="2000" dirty="0">
              <a:solidFill>
                <a:prstClr val="black"/>
              </a:solidFill>
            </a:endParaRPr>
          </a:p>
        </p:txBody>
      </p:sp>
      <p:sp>
        <p:nvSpPr>
          <p:cNvPr id="10" name="Rettangolo 9"/>
          <p:cNvSpPr/>
          <p:nvPr/>
        </p:nvSpPr>
        <p:spPr>
          <a:xfrm>
            <a:off x="323528" y="5013176"/>
            <a:ext cx="8352928" cy="707886"/>
          </a:xfrm>
          <a:prstGeom prst="rect">
            <a:avLst/>
          </a:prstGeom>
        </p:spPr>
        <p:txBody>
          <a:bodyPr wrap="square">
            <a:spAutoFit/>
          </a:bodyPr>
          <a:lstStyle/>
          <a:p>
            <a:pPr marL="457200" indent="-457200" algn="just"/>
            <a:r>
              <a:rPr lang="it-IT" sz="2000" dirty="0" smtClean="0">
                <a:solidFill>
                  <a:prstClr val="black"/>
                </a:solidFill>
              </a:rPr>
              <a:t>5) se il paziente non vi ascolta, ad esempio ha diarrea, non riduce diuretico e usa FANS, cosa può succedere ?</a:t>
            </a:r>
          </a:p>
        </p:txBody>
      </p:sp>
      <p:sp>
        <p:nvSpPr>
          <p:cNvPr id="11" name="Rettangolo 10"/>
          <p:cNvSpPr/>
          <p:nvPr/>
        </p:nvSpPr>
        <p:spPr>
          <a:xfrm>
            <a:off x="3419872" y="5661248"/>
            <a:ext cx="4572000" cy="707886"/>
          </a:xfrm>
          <a:prstGeom prst="rect">
            <a:avLst/>
          </a:prstGeom>
        </p:spPr>
        <p:txBody>
          <a:bodyPr>
            <a:spAutoFit/>
          </a:bodyPr>
          <a:lstStyle/>
          <a:p>
            <a:pPr marL="457200" indent="-457200" algn="just"/>
            <a:r>
              <a:rPr lang="it-IT" sz="2000" b="1" dirty="0" smtClean="0">
                <a:solidFill>
                  <a:srgbClr val="FF0000"/>
                </a:solidFill>
              </a:rPr>
              <a:t>IRA funzionale (si risolve in poche ore)</a:t>
            </a:r>
          </a:p>
          <a:p>
            <a:pPr marL="457200" indent="-457200" algn="just"/>
            <a:r>
              <a:rPr lang="it-IT" sz="2000" b="1" dirty="0" err="1" smtClean="0">
                <a:solidFill>
                  <a:srgbClr val="FF0000"/>
                </a:solidFill>
              </a:rPr>
              <a:t>Iperpotassiemia</a:t>
            </a:r>
            <a:r>
              <a:rPr lang="it-IT" sz="2000" b="1" dirty="0" smtClean="0">
                <a:solidFill>
                  <a:srgbClr val="FF0000"/>
                </a:solidFill>
              </a:rPr>
              <a:t> (si può morire) </a:t>
            </a:r>
          </a:p>
        </p:txBody>
      </p:sp>
    </p:spTree>
    <p:extLst>
      <p:ext uri="{BB962C8B-B14F-4D97-AF65-F5344CB8AC3E}">
        <p14:creationId xmlns:p14="http://schemas.microsoft.com/office/powerpoint/2010/main" val="2717798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1" grpId="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907704" y="2852936"/>
            <a:ext cx="5605638" cy="769441"/>
          </a:xfrm>
          <a:prstGeom prst="rect">
            <a:avLst/>
          </a:prstGeom>
          <a:noFill/>
        </p:spPr>
        <p:txBody>
          <a:bodyPr wrap="none" rtlCol="0">
            <a:spAutoFit/>
          </a:bodyPr>
          <a:lstStyle/>
          <a:p>
            <a:pPr algn="ctr"/>
            <a:r>
              <a:rPr lang="it-IT" sz="4400" b="1" dirty="0" smtClean="0">
                <a:solidFill>
                  <a:srgbClr val="FF0000"/>
                </a:solidFill>
              </a:rPr>
              <a:t>NON SUCCEDE ALTRO ?</a:t>
            </a:r>
            <a:endParaRPr lang="it-IT" sz="4400" b="1" dirty="0">
              <a:solidFill>
                <a:srgbClr val="FF0000"/>
              </a:solidFill>
            </a:endParaRPr>
          </a:p>
        </p:txBody>
      </p:sp>
    </p:spTree>
    <p:extLst>
      <p:ext uri="{BB962C8B-B14F-4D97-AF65-F5344CB8AC3E}">
        <p14:creationId xmlns:p14="http://schemas.microsoft.com/office/powerpoint/2010/main" val="4117844319"/>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8"/>
          <p:cNvSpPr txBox="1"/>
          <p:nvPr/>
        </p:nvSpPr>
        <p:spPr>
          <a:xfrm>
            <a:off x="683568" y="1196752"/>
            <a:ext cx="7873002" cy="646331"/>
          </a:xfrm>
          <a:prstGeom prst="rect">
            <a:avLst/>
          </a:prstGeom>
          <a:solidFill>
            <a:srgbClr val="D9D9D9"/>
          </a:solidFill>
          <a:ln>
            <a:noFill/>
          </a:ln>
        </p:spPr>
        <p:txBody>
          <a:bodyPr vert="horz" wrap="square" lIns="91440" tIns="45720" rIns="91440" bIns="45720" anchor="ctr" anchorCtr="1" compatLnSpc="1">
            <a:spAutoFit/>
          </a:bodyPr>
          <a:lstStyle/>
          <a:p>
            <a:pPr algn="ctr" defTabSz="457200">
              <a:defRPr sz="1800" b="0" i="0" u="none" strike="noStrike" kern="0" cap="none" spc="0" baseline="0">
                <a:solidFill>
                  <a:srgbClr val="000000"/>
                </a:solidFill>
                <a:uFillTx/>
              </a:defRPr>
            </a:pPr>
            <a:r>
              <a:rPr lang="it-IT" sz="3600" b="1" kern="0" dirty="0" smtClean="0">
                <a:solidFill>
                  <a:srgbClr val="1F497D"/>
                </a:solidFill>
                <a:latin typeface="Arial Narrow"/>
                <a:cs typeface="Arial Narrow"/>
              </a:rPr>
              <a:t>Anamnesi Patologica Remota</a:t>
            </a:r>
            <a:endParaRPr lang="it-IT" sz="4800" b="1" kern="0" dirty="0">
              <a:solidFill>
                <a:srgbClr val="1F497D"/>
              </a:solidFill>
              <a:latin typeface="Arial Narrow"/>
              <a:cs typeface="Arial Narrow"/>
            </a:endParaRPr>
          </a:p>
        </p:txBody>
      </p:sp>
      <p:sp>
        <p:nvSpPr>
          <p:cNvPr id="6" name="Titolo 1"/>
          <p:cNvSpPr txBox="1">
            <a:spLocks noGrp="1"/>
          </p:cNvSpPr>
          <p:nvPr>
            <p:ph type="title"/>
          </p:nvPr>
        </p:nvSpPr>
        <p:spPr>
          <a:xfrm>
            <a:off x="0" y="188640"/>
            <a:ext cx="9144000" cy="936104"/>
          </a:xfrm>
          <a:solidFill>
            <a:srgbClr val="00CCFF">
              <a:alpha val="51000"/>
            </a:srgbClr>
          </a:solidFill>
        </p:spPr>
        <p:txBody>
          <a:bodyPr/>
          <a:lstStyle/>
          <a:p>
            <a:pPr lvl="0"/>
            <a:r>
              <a:rPr lang="it-IT" b="1" dirty="0" smtClean="0">
                <a:latin typeface="Arial Narrow"/>
              </a:rPr>
              <a:t>LUISA 67 </a:t>
            </a:r>
            <a:r>
              <a:rPr lang="it-IT" b="1" dirty="0">
                <a:latin typeface="Arial Narrow"/>
              </a:rPr>
              <a:t>aa</a:t>
            </a:r>
          </a:p>
        </p:txBody>
      </p:sp>
      <p:sp>
        <p:nvSpPr>
          <p:cNvPr id="7" name="Segnaposto contenuto 2"/>
          <p:cNvSpPr txBox="1">
            <a:spLocks noGrp="1"/>
          </p:cNvSpPr>
          <p:nvPr>
            <p:ph idx="1"/>
          </p:nvPr>
        </p:nvSpPr>
        <p:spPr>
          <a:xfrm>
            <a:off x="316867" y="1988840"/>
            <a:ext cx="8557256" cy="4680520"/>
          </a:xfrm>
          <a:ln w="9528">
            <a:solidFill>
              <a:srgbClr val="1F497D"/>
            </a:solidFill>
            <a:prstDash val="solid"/>
          </a:ln>
        </p:spPr>
        <p:txBody>
          <a:bodyPr anchor="ctr">
            <a:normAutofit/>
          </a:bodyPr>
          <a:lstStyle/>
          <a:p>
            <a:pPr fontAlgn="t"/>
            <a:r>
              <a:rPr lang="it-IT" sz="2800" u="sng" dirty="0" smtClean="0"/>
              <a:t>Epatite C con epatopatia evoluta</a:t>
            </a:r>
            <a:r>
              <a:rPr lang="it-IT" sz="2800" dirty="0" smtClean="0"/>
              <a:t> (in </a:t>
            </a:r>
            <a:r>
              <a:rPr lang="it-IT" sz="2800" dirty="0" err="1" smtClean="0"/>
              <a:t>tp</a:t>
            </a:r>
            <a:r>
              <a:rPr lang="it-IT" sz="2800" dirty="0" smtClean="0"/>
              <a:t> con IFN e </a:t>
            </a:r>
            <a:r>
              <a:rPr lang="it-IT" sz="2800" dirty="0" err="1" smtClean="0"/>
              <a:t>ribavirina</a:t>
            </a:r>
            <a:r>
              <a:rPr lang="it-IT" sz="2800" dirty="0" smtClean="0"/>
              <a:t>)</a:t>
            </a:r>
            <a:endParaRPr lang="it-IT" sz="2800" u="sng" dirty="0" smtClean="0"/>
          </a:p>
          <a:p>
            <a:pPr fontAlgn="t"/>
            <a:r>
              <a:rPr lang="it-IT" sz="2800" u="sng" dirty="0" smtClean="0"/>
              <a:t>Insufficienza Renale Cronica CKD3a + proteinuria</a:t>
            </a:r>
          </a:p>
          <a:p>
            <a:pPr fontAlgn="t"/>
            <a:r>
              <a:rPr lang="it-IT" sz="2800" u="sng" dirty="0" smtClean="0"/>
              <a:t>DM2 scompensato</a:t>
            </a:r>
            <a:r>
              <a:rPr lang="it-IT" sz="2800" dirty="0" smtClean="0"/>
              <a:t> (</a:t>
            </a:r>
            <a:r>
              <a:rPr lang="it-IT" sz="2800" b="1" dirty="0" smtClean="0">
                <a:solidFill>
                  <a:srgbClr val="FF0000"/>
                </a:solidFill>
              </a:rPr>
              <a:t>Metformina 500 mg </a:t>
            </a:r>
            <a:r>
              <a:rPr lang="it-IT" sz="2800" dirty="0" smtClean="0"/>
              <a:t>X 3 + Acarbose 50 mg X 2 </a:t>
            </a:r>
            <a:r>
              <a:rPr lang="it-IT" sz="2800" dirty="0" smtClean="0">
                <a:sym typeface="Wingdings" pitchFamily="2" charset="2"/>
              </a:rPr>
              <a:t> </a:t>
            </a:r>
            <a:r>
              <a:rPr lang="it-IT" sz="2800" dirty="0" err="1" smtClean="0">
                <a:sym typeface="Wingdings" pitchFamily="2" charset="2"/>
              </a:rPr>
              <a:t>switch</a:t>
            </a:r>
            <a:r>
              <a:rPr lang="it-IT" sz="2800" dirty="0" smtClean="0">
                <a:sym typeface="Wingdings" pitchFamily="2" charset="2"/>
              </a:rPr>
              <a:t> verso </a:t>
            </a:r>
            <a:r>
              <a:rPr lang="it-IT" sz="2800" dirty="0" err="1" smtClean="0">
                <a:sym typeface="Wingdings" pitchFamily="2" charset="2"/>
              </a:rPr>
              <a:t>tp</a:t>
            </a:r>
            <a:r>
              <a:rPr lang="it-IT" sz="2800" dirty="0" smtClean="0">
                <a:sym typeface="Wingdings" pitchFamily="2" charset="2"/>
              </a:rPr>
              <a:t> insulinica)</a:t>
            </a:r>
            <a:endParaRPr lang="it-IT" sz="2800" u="sng" dirty="0" smtClean="0"/>
          </a:p>
          <a:p>
            <a:pPr fontAlgn="t"/>
            <a:r>
              <a:rPr lang="it-IT" sz="2800" u="sng" dirty="0" err="1" smtClean="0"/>
              <a:t>Polimialgia</a:t>
            </a:r>
            <a:r>
              <a:rPr lang="it-IT" sz="2800" u="sng" dirty="0" smtClean="0"/>
              <a:t> Reumatica con Arterite di </a:t>
            </a:r>
            <a:r>
              <a:rPr lang="it-IT" sz="2800" u="sng" dirty="0" err="1" smtClean="0"/>
              <a:t>Horton</a:t>
            </a:r>
            <a:endParaRPr lang="it-IT" sz="2800" u="sng" dirty="0" smtClean="0"/>
          </a:p>
          <a:p>
            <a:pPr fontAlgn="t"/>
            <a:r>
              <a:rPr lang="it-IT" sz="2800" u="sng" dirty="0" smtClean="0"/>
              <a:t>Ipertensione arteriosa </a:t>
            </a:r>
            <a:r>
              <a:rPr lang="it-IT" sz="2800" dirty="0" smtClean="0"/>
              <a:t>in </a:t>
            </a:r>
            <a:r>
              <a:rPr lang="it-IT" sz="2800" dirty="0" err="1" smtClean="0"/>
              <a:t>trattam</a:t>
            </a:r>
            <a:r>
              <a:rPr lang="it-IT" sz="2800" dirty="0" smtClean="0"/>
              <a:t> con Amlodipina</a:t>
            </a:r>
          </a:p>
        </p:txBody>
      </p:sp>
    </p:spTree>
    <p:extLst>
      <p:ext uri="{BB962C8B-B14F-4D97-AF65-F5344CB8AC3E}">
        <p14:creationId xmlns:p14="http://schemas.microsoft.com/office/powerpoint/2010/main" val="3666444015"/>
      </p:ext>
    </p:extLst>
  </p:cSld>
  <p:clrMapOvr>
    <a:masterClrMapping/>
  </p:clrMapOvr>
  <p:transition/>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R.I.P."/>
          <p:cNvPicPr>
            <a:picLocks noChangeAspect="1" noChangeArrowheads="1"/>
          </p:cNvPicPr>
          <p:nvPr/>
        </p:nvPicPr>
        <p:blipFill>
          <a:blip r:embed="rId2" cstate="print"/>
          <a:srcRect/>
          <a:stretch>
            <a:fillRect/>
          </a:stretch>
        </p:blipFill>
        <p:spPr bwMode="auto">
          <a:xfrm>
            <a:off x="2267744" y="1412776"/>
            <a:ext cx="3880842" cy="3812155"/>
          </a:xfrm>
          <a:prstGeom prst="rect">
            <a:avLst/>
          </a:prstGeom>
          <a:noFill/>
        </p:spPr>
      </p:pic>
    </p:spTree>
    <p:extLst>
      <p:ext uri="{BB962C8B-B14F-4D97-AF65-F5344CB8AC3E}">
        <p14:creationId xmlns:p14="http://schemas.microsoft.com/office/powerpoint/2010/main" val="2010649905"/>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467544" y="404664"/>
            <a:ext cx="7992888" cy="2554545"/>
          </a:xfrm>
          <a:prstGeom prst="rect">
            <a:avLst/>
          </a:prstGeom>
          <a:noFill/>
        </p:spPr>
        <p:txBody>
          <a:bodyPr wrap="square" rtlCol="0">
            <a:spAutoFit/>
          </a:bodyPr>
          <a:lstStyle/>
          <a:p>
            <a:r>
              <a:rPr lang="it-IT" sz="1600" dirty="0" smtClean="0">
                <a:solidFill>
                  <a:prstClr val="black"/>
                </a:solidFill>
              </a:rPr>
              <a:t>Metformina……..</a:t>
            </a:r>
          </a:p>
          <a:p>
            <a:endParaRPr lang="it-IT" sz="1600" dirty="0" smtClean="0">
              <a:solidFill>
                <a:prstClr val="black"/>
              </a:solidFill>
            </a:endParaRPr>
          </a:p>
          <a:p>
            <a:r>
              <a:rPr lang="it-IT" sz="1600" dirty="0" smtClean="0">
                <a:solidFill>
                  <a:prstClr val="black"/>
                </a:solidFill>
              </a:rPr>
              <a:t>“</a:t>
            </a:r>
            <a:r>
              <a:rPr lang="it-IT" sz="1600" b="1" dirty="0" smtClean="0">
                <a:solidFill>
                  <a:prstClr val="black"/>
                </a:solidFill>
              </a:rPr>
              <a:t>Anziani</a:t>
            </a:r>
          </a:p>
          <a:p>
            <a:r>
              <a:rPr lang="it-IT" sz="1600" dirty="0" smtClean="0">
                <a:solidFill>
                  <a:prstClr val="black"/>
                </a:solidFill>
              </a:rPr>
              <a:t>A causa della possibilità di ridotta funzione renale in pazienti anziani, la dose di </a:t>
            </a:r>
            <a:r>
              <a:rPr lang="it-IT" sz="1600" dirty="0" err="1" smtClean="0">
                <a:solidFill>
                  <a:prstClr val="black"/>
                </a:solidFill>
              </a:rPr>
              <a:t>metformina</a:t>
            </a:r>
            <a:r>
              <a:rPr lang="it-IT" sz="1600" dirty="0" smtClean="0">
                <a:solidFill>
                  <a:prstClr val="black"/>
                </a:solidFill>
              </a:rPr>
              <a:t> deve essere regolata in base alla funzione renale. È necessario un regolare controllo della funzione renale”</a:t>
            </a:r>
          </a:p>
          <a:p>
            <a:endParaRPr lang="it-IT" sz="1600" dirty="0" smtClean="0">
              <a:solidFill>
                <a:prstClr val="black"/>
              </a:solidFill>
            </a:endParaRPr>
          </a:p>
          <a:p>
            <a:r>
              <a:rPr lang="it-IT" sz="1600" b="1" dirty="0" smtClean="0">
                <a:solidFill>
                  <a:prstClr val="black"/>
                </a:solidFill>
              </a:rPr>
              <a:t>Controindicazioni </a:t>
            </a:r>
            <a:r>
              <a:rPr lang="it-IT" sz="1600" dirty="0" smtClean="0">
                <a:solidFill>
                  <a:prstClr val="black"/>
                </a:solidFill>
              </a:rPr>
              <a:t> </a:t>
            </a:r>
          </a:p>
          <a:p>
            <a:r>
              <a:rPr lang="it-IT" sz="1600" dirty="0" smtClean="0">
                <a:solidFill>
                  <a:prstClr val="black"/>
                </a:solidFill>
              </a:rPr>
              <a:t>Insufficienza renale o disfunzione renale (per esempio clearance della creatinina &lt; 60 ml/min).</a:t>
            </a:r>
            <a:br>
              <a:rPr lang="it-IT" sz="1600" dirty="0" smtClean="0">
                <a:solidFill>
                  <a:prstClr val="black"/>
                </a:solidFill>
              </a:rPr>
            </a:br>
            <a:endParaRPr lang="it-IT" sz="1600" dirty="0" smtClean="0">
              <a:solidFill>
                <a:prstClr val="black"/>
              </a:solidFill>
            </a:endParaRPr>
          </a:p>
        </p:txBody>
      </p:sp>
    </p:spTree>
    <p:extLst>
      <p:ext uri="{BB962C8B-B14F-4D97-AF65-F5344CB8AC3E}">
        <p14:creationId xmlns:p14="http://schemas.microsoft.com/office/powerpoint/2010/main" val="50640460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3" cstate="print"/>
          <a:stretch>
            <a:fillRect/>
          </a:stretch>
        </p:blipFill>
        <p:spPr>
          <a:xfrm>
            <a:off x="0" y="0"/>
            <a:ext cx="9144000" cy="6995604"/>
          </a:xfrm>
          <a:prstGeom prst="rect">
            <a:avLst/>
          </a:prstGeom>
        </p:spPr>
      </p:pic>
      <p:sp>
        <p:nvSpPr>
          <p:cNvPr id="7" name="CasellaDiTesto 6"/>
          <p:cNvSpPr txBox="1"/>
          <p:nvPr/>
        </p:nvSpPr>
        <p:spPr>
          <a:xfrm>
            <a:off x="358032" y="-16496"/>
            <a:ext cx="3650071" cy="584776"/>
          </a:xfrm>
          <a:prstGeom prst="rect">
            <a:avLst/>
          </a:prstGeom>
          <a:noFill/>
        </p:spPr>
        <p:txBody>
          <a:bodyPr wrap="square" rtlCol="0">
            <a:spAutoFit/>
          </a:bodyPr>
          <a:lstStyle/>
          <a:p>
            <a:pPr algn="ctr"/>
            <a:r>
              <a:rPr lang="it-IT" sz="3200" b="1" dirty="0" smtClean="0"/>
              <a:t>LUISA</a:t>
            </a:r>
            <a:endParaRPr lang="it-IT" sz="3200" b="1" dirty="0"/>
          </a:p>
        </p:txBody>
      </p:sp>
      <p:sp>
        <p:nvSpPr>
          <p:cNvPr id="9" name="Rettangolo 8"/>
          <p:cNvSpPr/>
          <p:nvPr/>
        </p:nvSpPr>
        <p:spPr>
          <a:xfrm>
            <a:off x="445345" y="1303144"/>
            <a:ext cx="1418505" cy="1814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2" name="CasellaDiTesto 11"/>
          <p:cNvSpPr txBox="1"/>
          <p:nvPr/>
        </p:nvSpPr>
        <p:spPr>
          <a:xfrm>
            <a:off x="395536" y="2204864"/>
            <a:ext cx="4248472" cy="400110"/>
          </a:xfrm>
          <a:prstGeom prst="rect">
            <a:avLst/>
          </a:prstGeom>
          <a:noFill/>
        </p:spPr>
        <p:txBody>
          <a:bodyPr wrap="square" rtlCol="0">
            <a:spAutoFit/>
          </a:bodyPr>
          <a:lstStyle/>
          <a:p>
            <a:r>
              <a:rPr lang="it-IT" sz="2000" b="1" dirty="0" smtClean="0"/>
              <a:t>VISITA REUMATOLOGICA</a:t>
            </a:r>
            <a:endParaRPr lang="it-IT" sz="2000" b="1" dirty="0"/>
          </a:p>
        </p:txBody>
      </p:sp>
      <p:pic>
        <p:nvPicPr>
          <p:cNvPr id="8" name="Immagine 7" descr="images.jpg"/>
          <p:cNvPicPr>
            <a:picLocks noChangeAspect="1"/>
          </p:cNvPicPr>
          <p:nvPr/>
        </p:nvPicPr>
        <p:blipFill>
          <a:blip r:embed="rId4" cstate="print"/>
          <a:srcRect b="36500"/>
          <a:stretch>
            <a:fillRect/>
          </a:stretch>
        </p:blipFill>
        <p:spPr>
          <a:xfrm>
            <a:off x="467544" y="2636912"/>
            <a:ext cx="1800200" cy="566504"/>
          </a:xfrm>
          <a:prstGeom prst="rect">
            <a:avLst/>
          </a:prstGeom>
        </p:spPr>
      </p:pic>
      <p:sp>
        <p:nvSpPr>
          <p:cNvPr id="13" name="CasellaDiTesto 12"/>
          <p:cNvSpPr txBox="1"/>
          <p:nvPr/>
        </p:nvSpPr>
        <p:spPr>
          <a:xfrm>
            <a:off x="7380312" y="2564904"/>
            <a:ext cx="504056" cy="584775"/>
          </a:xfrm>
          <a:prstGeom prst="rect">
            <a:avLst/>
          </a:prstGeom>
          <a:noFill/>
        </p:spPr>
        <p:txBody>
          <a:bodyPr wrap="square" rtlCol="0">
            <a:spAutoFit/>
          </a:bodyPr>
          <a:lstStyle/>
          <a:p>
            <a:r>
              <a:rPr lang="it-IT" sz="3200" b="1" dirty="0" smtClean="0"/>
              <a:t>X</a:t>
            </a:r>
            <a:endParaRPr lang="it-IT" b="1" dirty="0"/>
          </a:p>
        </p:txBody>
      </p:sp>
      <p:sp>
        <p:nvSpPr>
          <p:cNvPr id="2" name="CasellaDiTesto 1"/>
          <p:cNvSpPr txBox="1"/>
          <p:nvPr/>
        </p:nvSpPr>
        <p:spPr>
          <a:xfrm>
            <a:off x="358032" y="3356743"/>
            <a:ext cx="5760640" cy="646331"/>
          </a:xfrm>
          <a:prstGeom prst="rect">
            <a:avLst/>
          </a:prstGeom>
          <a:noFill/>
        </p:spPr>
        <p:txBody>
          <a:bodyPr wrap="square" rtlCol="0">
            <a:spAutoFit/>
          </a:bodyPr>
          <a:lstStyle/>
          <a:p>
            <a:r>
              <a:rPr lang="it-IT" i="1" dirty="0" smtClean="0"/>
              <a:t>Sospetta </a:t>
            </a:r>
            <a:r>
              <a:rPr lang="it-IT" i="1" dirty="0" err="1" smtClean="0"/>
              <a:t>polimialgia</a:t>
            </a:r>
            <a:r>
              <a:rPr lang="it-IT" i="1" dirty="0" smtClean="0"/>
              <a:t> reumatica con quadro compatibile con Arterite temporale</a:t>
            </a:r>
            <a:endParaRPr lang="it-IT" i="1" dirty="0"/>
          </a:p>
        </p:txBody>
      </p:sp>
      <p:sp>
        <p:nvSpPr>
          <p:cNvPr id="10" name="CasellaDiTesto 9"/>
          <p:cNvSpPr txBox="1"/>
          <p:nvPr/>
        </p:nvSpPr>
        <p:spPr>
          <a:xfrm>
            <a:off x="4612198" y="3866197"/>
            <a:ext cx="1849468" cy="523220"/>
          </a:xfrm>
          <a:prstGeom prst="rect">
            <a:avLst/>
          </a:prstGeom>
          <a:noFill/>
        </p:spPr>
        <p:txBody>
          <a:bodyPr wrap="square" rtlCol="0">
            <a:spAutoFit/>
          </a:bodyPr>
          <a:lstStyle/>
          <a:p>
            <a:r>
              <a:rPr lang="it-IT" sz="2800" dirty="0" smtClean="0"/>
              <a:t>2 0 0 3 1 4</a:t>
            </a:r>
            <a:endParaRPr lang="it-IT" sz="1600" dirty="0"/>
          </a:p>
        </p:txBody>
      </p:sp>
    </p:spTree>
    <p:extLst>
      <p:ext uri="{BB962C8B-B14F-4D97-AF65-F5344CB8AC3E}">
        <p14:creationId xmlns:p14="http://schemas.microsoft.com/office/powerpoint/2010/main" val="2301013045"/>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467544" y="404664"/>
            <a:ext cx="7632848" cy="4278094"/>
          </a:xfrm>
          <a:prstGeom prst="rect">
            <a:avLst/>
          </a:prstGeom>
          <a:noFill/>
        </p:spPr>
        <p:txBody>
          <a:bodyPr wrap="square" rtlCol="0">
            <a:spAutoFit/>
          </a:bodyPr>
          <a:lstStyle/>
          <a:p>
            <a:r>
              <a:rPr lang="it-IT" sz="1600" dirty="0" smtClean="0">
                <a:solidFill>
                  <a:prstClr val="black"/>
                </a:solidFill>
              </a:rPr>
              <a:t/>
            </a:r>
            <a:br>
              <a:rPr lang="it-IT" sz="1600" dirty="0" smtClean="0">
                <a:solidFill>
                  <a:prstClr val="black"/>
                </a:solidFill>
              </a:rPr>
            </a:br>
            <a:r>
              <a:rPr lang="it-IT" sz="1600" dirty="0" smtClean="0">
                <a:solidFill>
                  <a:prstClr val="black"/>
                </a:solidFill>
              </a:rPr>
              <a:t>Opportuno fare terapia antivirale, ma:</a:t>
            </a:r>
          </a:p>
          <a:p>
            <a:endParaRPr lang="it-IT" sz="1600" dirty="0" smtClean="0">
              <a:solidFill>
                <a:prstClr val="black"/>
              </a:solidFill>
            </a:endParaRPr>
          </a:p>
          <a:p>
            <a:endParaRPr lang="it-IT" sz="1600" dirty="0" smtClean="0">
              <a:solidFill>
                <a:prstClr val="black"/>
              </a:solidFill>
            </a:endParaRPr>
          </a:p>
          <a:p>
            <a:r>
              <a:rPr lang="it-IT" sz="1600" dirty="0" smtClean="0">
                <a:solidFill>
                  <a:prstClr val="black"/>
                </a:solidFill>
              </a:rPr>
              <a:t>Ribavirina e rene </a:t>
            </a:r>
          </a:p>
          <a:p>
            <a:r>
              <a:rPr lang="it-IT" sz="1600" dirty="0" smtClean="0">
                <a:solidFill>
                  <a:prstClr val="black"/>
                </a:solidFill>
              </a:rPr>
              <a:t>Ribavirina dà anemia emolitica; partire con dosi basse; sotto i 30 di clearance è sconsigliata da linee-guida; ma è stata data anche in dialisi a  dosi molto basse; 200 mg)</a:t>
            </a:r>
          </a:p>
          <a:p>
            <a:r>
              <a:rPr lang="it-IT" sz="1600" dirty="0" smtClean="0">
                <a:solidFill>
                  <a:prstClr val="black"/>
                </a:solidFill>
              </a:rPr>
              <a:t>La paziente ha già </a:t>
            </a:r>
            <a:r>
              <a:rPr lang="it-IT" sz="1600" dirty="0" err="1" smtClean="0">
                <a:solidFill>
                  <a:prstClr val="black"/>
                </a:solidFill>
              </a:rPr>
              <a:t>anemia……</a:t>
            </a:r>
            <a:endParaRPr lang="it-IT" sz="1600" dirty="0" smtClean="0">
              <a:solidFill>
                <a:prstClr val="black"/>
              </a:solidFill>
            </a:endParaRPr>
          </a:p>
          <a:p>
            <a:endParaRPr lang="it-IT" sz="1600" dirty="0" smtClean="0">
              <a:solidFill>
                <a:prstClr val="black"/>
              </a:solidFill>
            </a:endParaRPr>
          </a:p>
          <a:p>
            <a:endParaRPr lang="it-IT" sz="1600" dirty="0" smtClean="0">
              <a:solidFill>
                <a:prstClr val="black"/>
              </a:solidFill>
            </a:endParaRPr>
          </a:p>
          <a:p>
            <a:r>
              <a:rPr lang="it-IT" sz="1600" dirty="0" smtClean="0">
                <a:solidFill>
                  <a:prstClr val="black"/>
                </a:solidFill>
              </a:rPr>
              <a:t>Interferon e rene </a:t>
            </a:r>
          </a:p>
          <a:p>
            <a:r>
              <a:rPr lang="it-IT" sz="1600" dirty="0" smtClean="0">
                <a:solidFill>
                  <a:prstClr val="black"/>
                </a:solidFill>
              </a:rPr>
              <a:t>Interferon può stimolare infiammazione e </a:t>
            </a:r>
            <a:r>
              <a:rPr lang="it-IT" sz="1600" dirty="0" err="1" smtClean="0">
                <a:solidFill>
                  <a:prstClr val="black"/>
                </a:solidFill>
              </a:rPr>
              <a:t>autoimunità</a:t>
            </a:r>
            <a:r>
              <a:rPr lang="it-IT" sz="1600" dirty="0" smtClean="0">
                <a:solidFill>
                  <a:prstClr val="black"/>
                </a:solidFill>
              </a:rPr>
              <a:t> </a:t>
            </a:r>
          </a:p>
          <a:p>
            <a:r>
              <a:rPr lang="it-IT" sz="1600" dirty="0" smtClean="0">
                <a:solidFill>
                  <a:prstClr val="black"/>
                </a:solidFill>
              </a:rPr>
              <a:t>Nefropatie da interferone con </a:t>
            </a:r>
            <a:r>
              <a:rPr lang="it-IT" sz="1600" dirty="0" err="1" smtClean="0">
                <a:solidFill>
                  <a:prstClr val="black"/>
                </a:solidFill>
              </a:rPr>
              <a:t>mesangiolisi…</a:t>
            </a:r>
            <a:endParaRPr lang="it-IT" sz="1600" dirty="0" smtClean="0">
              <a:solidFill>
                <a:prstClr val="black"/>
              </a:solidFill>
            </a:endParaRPr>
          </a:p>
          <a:p>
            <a:endParaRPr lang="it-IT" sz="1600" dirty="0" smtClean="0">
              <a:solidFill>
                <a:prstClr val="black"/>
              </a:solidFill>
            </a:endParaRPr>
          </a:p>
          <a:p>
            <a:endParaRPr lang="it-IT" sz="1600" dirty="0" smtClean="0">
              <a:solidFill>
                <a:prstClr val="black"/>
              </a:solidFill>
            </a:endParaRPr>
          </a:p>
          <a:p>
            <a:endParaRPr lang="it-IT" sz="1600" dirty="0" smtClean="0">
              <a:solidFill>
                <a:prstClr val="black"/>
              </a:solidFill>
            </a:endParaRPr>
          </a:p>
          <a:p>
            <a:endParaRPr lang="it-IT" sz="1600" dirty="0" smtClean="0">
              <a:solidFill>
                <a:prstClr val="black"/>
              </a:solidFill>
            </a:endParaRPr>
          </a:p>
        </p:txBody>
      </p:sp>
    </p:spTree>
    <p:extLst>
      <p:ext uri="{BB962C8B-B14F-4D97-AF65-F5344CB8AC3E}">
        <p14:creationId xmlns:p14="http://schemas.microsoft.com/office/powerpoint/2010/main" val="3143934942"/>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p:txBody>
          <a:bodyPr>
            <a:normAutofit/>
          </a:bodyPr>
          <a:lstStyle/>
          <a:p>
            <a:pPr marL="0" indent="0" algn="ctr">
              <a:buNone/>
            </a:pPr>
            <a:endParaRPr lang="it-IT" sz="11500" b="1" dirty="0" smtClean="0">
              <a:solidFill>
                <a:srgbClr val="C00000"/>
              </a:solidFill>
            </a:endParaRPr>
          </a:p>
          <a:p>
            <a:pPr marL="0" indent="0" algn="ctr">
              <a:buNone/>
            </a:pPr>
            <a:r>
              <a:rPr lang="it-IT" sz="11500" b="1" dirty="0" smtClean="0">
                <a:solidFill>
                  <a:srgbClr val="C00000"/>
                </a:solidFill>
              </a:rPr>
              <a:t>Pausa caffè</a:t>
            </a:r>
            <a:endParaRPr lang="it-IT" sz="11500" b="1" dirty="0">
              <a:solidFill>
                <a:srgbClr val="C00000"/>
              </a:solidFill>
            </a:endParaRPr>
          </a:p>
        </p:txBody>
      </p:sp>
      <p:pic>
        <p:nvPicPr>
          <p:cNvPr id="4" name="Segnaposto contenuto 3" descr="logo.png"/>
          <p:cNvPicPr>
            <a:picLocks noGrp="1" noChangeAspect="1"/>
          </p:cNvPicPr>
          <p:nvPr>
            <p:ph idx="1"/>
          </p:nvPr>
        </p:nvPicPr>
        <p:blipFill>
          <a:blip r:embed="rId2" cstate="print"/>
          <a:stretch>
            <a:fillRect/>
          </a:stretch>
        </p:blipFill>
        <p:spPr>
          <a:xfrm>
            <a:off x="395536" y="548680"/>
            <a:ext cx="8136904" cy="1296144"/>
          </a:xfrm>
        </p:spPr>
      </p:pic>
    </p:spTree>
    <p:extLst>
      <p:ext uri="{BB962C8B-B14F-4D97-AF65-F5344CB8AC3E}">
        <p14:creationId xmlns:p14="http://schemas.microsoft.com/office/powerpoint/2010/main" val="2755158010"/>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logo.png"/>
          <p:cNvPicPr>
            <a:picLocks noGrp="1" noChangeAspect="1"/>
          </p:cNvPicPr>
          <p:nvPr>
            <p:ph idx="1"/>
          </p:nvPr>
        </p:nvPicPr>
        <p:blipFill>
          <a:blip r:embed="rId2" cstate="print"/>
          <a:stretch>
            <a:fillRect/>
          </a:stretch>
        </p:blipFill>
        <p:spPr>
          <a:xfrm>
            <a:off x="395536" y="548680"/>
            <a:ext cx="8136904" cy="1296144"/>
          </a:xfrm>
        </p:spPr>
      </p:pic>
      <p:sp>
        <p:nvSpPr>
          <p:cNvPr id="6" name="Titolo 1"/>
          <p:cNvSpPr>
            <a:spLocks noGrp="1"/>
          </p:cNvSpPr>
          <p:nvPr>
            <p:ph type="title"/>
          </p:nvPr>
        </p:nvSpPr>
        <p:spPr>
          <a:xfrm>
            <a:off x="395536" y="1942465"/>
            <a:ext cx="8229600" cy="1872208"/>
          </a:xfrm>
          <a:ln>
            <a:solidFill>
              <a:schemeClr val="tx1"/>
            </a:solidFill>
          </a:ln>
        </p:spPr>
        <p:txBody>
          <a:bodyPr>
            <a:normAutofit/>
          </a:bodyPr>
          <a:lstStyle/>
          <a:p>
            <a:r>
              <a:rPr lang="it-IT" sz="3600" b="1" dirty="0" smtClean="0"/>
              <a:t>Inquadramento clinico generale della Sig.a Luisa a seguito delle indicazioni degli specialisti.</a:t>
            </a:r>
            <a:endParaRPr lang="it-IT" b="1" dirty="0"/>
          </a:p>
        </p:txBody>
      </p:sp>
      <p:sp>
        <p:nvSpPr>
          <p:cNvPr id="5" name="Titolo 1"/>
          <p:cNvSpPr txBox="1">
            <a:spLocks/>
          </p:cNvSpPr>
          <p:nvPr/>
        </p:nvSpPr>
        <p:spPr>
          <a:xfrm>
            <a:off x="395536" y="4293096"/>
            <a:ext cx="8229600" cy="1872208"/>
          </a:xfrm>
          <a:prstGeom prst="rect">
            <a:avLst/>
          </a:prstGeom>
          <a:ln>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it-IT" b="1" dirty="0" smtClean="0"/>
              <a:t>       Luisa torna dal MMG</a:t>
            </a:r>
            <a:endParaRPr lang="it-IT" b="1" dirty="0"/>
          </a:p>
        </p:txBody>
      </p:sp>
      <p:pic>
        <p:nvPicPr>
          <p:cNvPr id="7" name="Immagine 6"/>
          <p:cNvPicPr/>
          <p:nvPr/>
        </p:nvPicPr>
        <p:blipFill>
          <a:blip r:embed="rId3" cstate="print"/>
          <a:srcRect/>
          <a:stretch>
            <a:fillRect/>
          </a:stretch>
        </p:blipFill>
        <p:spPr bwMode="auto">
          <a:xfrm>
            <a:off x="6490992" y="4390737"/>
            <a:ext cx="2016224" cy="1581225"/>
          </a:xfrm>
          <a:prstGeom prst="rect">
            <a:avLst/>
          </a:prstGeom>
          <a:noFill/>
          <a:ln w="9525">
            <a:noFill/>
            <a:miter lim="800000"/>
            <a:headEnd/>
            <a:tailEnd/>
          </a:ln>
        </p:spPr>
      </p:pic>
    </p:spTree>
    <p:extLst>
      <p:ext uri="{BB962C8B-B14F-4D97-AF65-F5344CB8AC3E}">
        <p14:creationId xmlns:p14="http://schemas.microsoft.com/office/powerpoint/2010/main" val="2078371362"/>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txBox="1">
            <a:spLocks noGrp="1"/>
          </p:cNvSpPr>
          <p:nvPr>
            <p:ph idx="1"/>
          </p:nvPr>
        </p:nvSpPr>
        <p:spPr>
          <a:xfrm>
            <a:off x="263216" y="2492896"/>
            <a:ext cx="8557256" cy="4320480"/>
          </a:xfrm>
          <a:ln w="9528">
            <a:solidFill>
              <a:srgbClr val="1F497D"/>
            </a:solidFill>
            <a:prstDash val="solid"/>
          </a:ln>
        </p:spPr>
        <p:txBody>
          <a:bodyPr anchor="ctr">
            <a:normAutofit/>
          </a:bodyPr>
          <a:lstStyle/>
          <a:p>
            <a:pPr fontAlgn="t"/>
            <a:r>
              <a:rPr lang="it-IT" sz="2800" u="sng" dirty="0" smtClean="0"/>
              <a:t>Epatite C con epatopatia evoluta</a:t>
            </a:r>
          </a:p>
          <a:p>
            <a:pPr fontAlgn="t"/>
            <a:r>
              <a:rPr lang="it-IT" sz="2800" u="sng" dirty="0" smtClean="0"/>
              <a:t>Insufficienza Renale Cronica</a:t>
            </a:r>
            <a:endParaRPr lang="it-IT" sz="2800" u="sng" dirty="0" smtClean="0">
              <a:solidFill>
                <a:srgbClr val="FF0000"/>
              </a:solidFill>
            </a:endParaRPr>
          </a:p>
          <a:p>
            <a:pPr fontAlgn="t"/>
            <a:r>
              <a:rPr lang="it-IT" sz="2800" u="sng" dirty="0" smtClean="0"/>
              <a:t>DM2 da 8 anni</a:t>
            </a:r>
            <a:endParaRPr lang="it-IT" sz="2800" u="sng" dirty="0" smtClean="0">
              <a:solidFill>
                <a:srgbClr val="FF0000"/>
              </a:solidFill>
            </a:endParaRPr>
          </a:p>
          <a:p>
            <a:pPr fontAlgn="t"/>
            <a:r>
              <a:rPr lang="it-IT" sz="2800" u="sng" dirty="0" smtClean="0"/>
              <a:t>Ipertensione</a:t>
            </a:r>
            <a:endParaRPr lang="it-IT" sz="2800" u="sng" dirty="0" smtClean="0">
              <a:solidFill>
                <a:srgbClr val="FF0000"/>
              </a:solidFill>
              <a:sym typeface="Wingdings" panose="05000000000000000000" pitchFamily="2" charset="2"/>
            </a:endParaRPr>
          </a:p>
          <a:p>
            <a:pPr fontAlgn="t"/>
            <a:r>
              <a:rPr lang="it-IT" sz="2800" u="sng" dirty="0" smtClean="0">
                <a:sym typeface="Wingdings" panose="05000000000000000000" pitchFamily="2" charset="2"/>
              </a:rPr>
              <a:t>Gonartrosi</a:t>
            </a:r>
            <a:endParaRPr lang="it-IT" sz="2800" dirty="0">
              <a:sym typeface="Wingdings" panose="05000000000000000000" pitchFamily="2" charset="2"/>
            </a:endParaRPr>
          </a:p>
          <a:p>
            <a:pPr fontAlgn="t"/>
            <a:r>
              <a:rPr lang="it-IT" sz="2800" u="sng" dirty="0" err="1" smtClean="0">
                <a:solidFill>
                  <a:srgbClr val="FF0000"/>
                </a:solidFill>
                <a:sym typeface="Wingdings" panose="05000000000000000000" pitchFamily="2" charset="2"/>
              </a:rPr>
              <a:t>Polimialgia</a:t>
            </a:r>
            <a:r>
              <a:rPr lang="it-IT" sz="2800" u="sng" dirty="0" smtClean="0">
                <a:solidFill>
                  <a:srgbClr val="FF0000"/>
                </a:solidFill>
                <a:sym typeface="Wingdings" panose="05000000000000000000" pitchFamily="2" charset="2"/>
              </a:rPr>
              <a:t> reumatica con arterite temporale</a:t>
            </a:r>
          </a:p>
          <a:p>
            <a:pPr marL="0" indent="0" fontAlgn="t">
              <a:buNone/>
            </a:pPr>
            <a:endParaRPr lang="it-IT" sz="2800" u="sng" dirty="0" smtClean="0">
              <a:solidFill>
                <a:srgbClr val="FF0000"/>
              </a:solidFill>
              <a:sym typeface="Wingdings" panose="05000000000000000000" pitchFamily="2" charset="2"/>
            </a:endParaRPr>
          </a:p>
        </p:txBody>
      </p:sp>
      <p:sp>
        <p:nvSpPr>
          <p:cNvPr id="6" name="Titolo 1"/>
          <p:cNvSpPr txBox="1">
            <a:spLocks noGrp="1"/>
          </p:cNvSpPr>
          <p:nvPr>
            <p:ph type="title"/>
          </p:nvPr>
        </p:nvSpPr>
        <p:spPr>
          <a:xfrm>
            <a:off x="0" y="188640"/>
            <a:ext cx="9144000" cy="936104"/>
          </a:xfrm>
          <a:solidFill>
            <a:srgbClr val="00CCFF">
              <a:alpha val="51000"/>
            </a:srgbClr>
          </a:solidFill>
        </p:spPr>
        <p:txBody>
          <a:bodyPr/>
          <a:lstStyle/>
          <a:p>
            <a:pPr lvl="0"/>
            <a:r>
              <a:rPr lang="it-IT" b="1" dirty="0" smtClean="0">
                <a:latin typeface="Arial Narrow"/>
              </a:rPr>
              <a:t>LUISA 67 </a:t>
            </a:r>
            <a:r>
              <a:rPr lang="it-IT" b="1" dirty="0" err="1">
                <a:latin typeface="Arial Narrow"/>
              </a:rPr>
              <a:t>aa</a:t>
            </a:r>
            <a:endParaRPr lang="it-IT" b="1" dirty="0">
              <a:latin typeface="Arial Narrow"/>
            </a:endParaRPr>
          </a:p>
        </p:txBody>
      </p:sp>
      <p:sp>
        <p:nvSpPr>
          <p:cNvPr id="7" name="CasellaDiTesto 8"/>
          <p:cNvSpPr txBox="1"/>
          <p:nvPr/>
        </p:nvSpPr>
        <p:spPr>
          <a:xfrm>
            <a:off x="635499" y="1196752"/>
            <a:ext cx="7873002" cy="1200329"/>
          </a:xfrm>
          <a:prstGeom prst="rect">
            <a:avLst/>
          </a:prstGeom>
          <a:solidFill>
            <a:srgbClr val="D9D9D9"/>
          </a:solidFill>
          <a:ln>
            <a:noFill/>
          </a:ln>
        </p:spPr>
        <p:txBody>
          <a:bodyPr vert="horz" wrap="square" lIns="91440" tIns="45720" rIns="91440" bIns="45720" anchor="ctr" anchorCtr="1" compatLnSpc="1">
            <a:sp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3600" b="1" i="0" u="none" strike="noStrike" kern="1200" cap="none" spc="0" baseline="0" dirty="0" smtClean="0">
                <a:solidFill>
                  <a:srgbClr val="1F497D"/>
                </a:solidFill>
                <a:uFillTx/>
                <a:latin typeface="Arial Narrow"/>
                <a:cs typeface="Arial Narrow"/>
              </a:rPr>
              <a:t>Piano terapeutico attuale</a:t>
            </a:r>
            <a:r>
              <a:rPr lang="it-IT" sz="3600" b="1" i="0" u="none" strike="noStrike" kern="1200" cap="none" spc="0" dirty="0" smtClean="0">
                <a:solidFill>
                  <a:srgbClr val="1F497D"/>
                </a:solidFill>
                <a:uFillTx/>
                <a:latin typeface="Arial Narrow"/>
                <a:cs typeface="Arial Narrow"/>
              </a:rPr>
              <a:t> dopo indicazioni specialisti</a:t>
            </a:r>
            <a:endParaRPr lang="it-IT" sz="4800" b="1" i="0" u="none" strike="noStrike" kern="1200" cap="none" spc="0" baseline="0" dirty="0">
              <a:solidFill>
                <a:srgbClr val="1F497D"/>
              </a:solidFill>
              <a:uFillTx/>
              <a:latin typeface="Arial Narrow"/>
              <a:cs typeface="Arial Narrow"/>
            </a:endParaRPr>
          </a:p>
        </p:txBody>
      </p:sp>
    </p:spTree>
    <p:extLst>
      <p:ext uri="{BB962C8B-B14F-4D97-AF65-F5344CB8AC3E}">
        <p14:creationId xmlns:p14="http://schemas.microsoft.com/office/powerpoint/2010/main" val="984727317"/>
      </p:ext>
    </p:extLst>
  </p:cSld>
  <p:clrMapOvr>
    <a:masterClrMapping/>
  </p:clrMapOvr>
  <p:transition/>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txBox="1">
            <a:spLocks noGrp="1"/>
          </p:cNvSpPr>
          <p:nvPr>
            <p:ph idx="1"/>
          </p:nvPr>
        </p:nvSpPr>
        <p:spPr>
          <a:xfrm>
            <a:off x="179512" y="2469089"/>
            <a:ext cx="8557256" cy="599871"/>
          </a:xfrm>
          <a:ln w="9528">
            <a:solidFill>
              <a:srgbClr val="1F497D"/>
            </a:solidFill>
            <a:prstDash val="solid"/>
          </a:ln>
        </p:spPr>
        <p:txBody>
          <a:bodyPr anchor="ctr">
            <a:normAutofit/>
          </a:bodyPr>
          <a:lstStyle/>
          <a:p>
            <a:pPr fontAlgn="t"/>
            <a:r>
              <a:rPr lang="it-IT" sz="2800" u="sng" dirty="0" err="1" smtClean="0">
                <a:sym typeface="Wingdings" panose="05000000000000000000" pitchFamily="2" charset="2"/>
              </a:rPr>
              <a:t>Polimialgia</a:t>
            </a:r>
            <a:r>
              <a:rPr lang="it-IT" sz="2800" u="sng" dirty="0" smtClean="0">
                <a:sym typeface="Wingdings" panose="05000000000000000000" pitchFamily="2" charset="2"/>
              </a:rPr>
              <a:t> reumatica con arterite temporale:</a:t>
            </a:r>
          </a:p>
        </p:txBody>
      </p:sp>
      <p:sp>
        <p:nvSpPr>
          <p:cNvPr id="6" name="Titolo 1"/>
          <p:cNvSpPr txBox="1">
            <a:spLocks noGrp="1"/>
          </p:cNvSpPr>
          <p:nvPr>
            <p:ph type="title"/>
          </p:nvPr>
        </p:nvSpPr>
        <p:spPr>
          <a:xfrm>
            <a:off x="0" y="188640"/>
            <a:ext cx="9144000" cy="936104"/>
          </a:xfrm>
          <a:solidFill>
            <a:srgbClr val="00CCFF">
              <a:alpha val="51000"/>
            </a:srgbClr>
          </a:solidFill>
        </p:spPr>
        <p:txBody>
          <a:bodyPr/>
          <a:lstStyle/>
          <a:p>
            <a:pPr lvl="0"/>
            <a:r>
              <a:rPr lang="it-IT" b="1" dirty="0" smtClean="0">
                <a:latin typeface="Arial Narrow"/>
              </a:rPr>
              <a:t>LUISA 67 </a:t>
            </a:r>
            <a:r>
              <a:rPr lang="it-IT" b="1" dirty="0" err="1">
                <a:latin typeface="Arial Narrow"/>
              </a:rPr>
              <a:t>aa</a:t>
            </a:r>
            <a:endParaRPr lang="it-IT" b="1" dirty="0">
              <a:latin typeface="Arial Narrow"/>
            </a:endParaRPr>
          </a:p>
        </p:txBody>
      </p:sp>
      <p:sp>
        <p:nvSpPr>
          <p:cNvPr id="7" name="CasellaDiTesto 8"/>
          <p:cNvSpPr txBox="1"/>
          <p:nvPr/>
        </p:nvSpPr>
        <p:spPr>
          <a:xfrm>
            <a:off x="635499" y="1196752"/>
            <a:ext cx="7873002" cy="1200329"/>
          </a:xfrm>
          <a:prstGeom prst="rect">
            <a:avLst/>
          </a:prstGeom>
          <a:solidFill>
            <a:srgbClr val="D9D9D9"/>
          </a:solidFill>
          <a:ln>
            <a:noFill/>
          </a:ln>
        </p:spPr>
        <p:txBody>
          <a:bodyPr vert="horz" wrap="square" lIns="91440" tIns="45720" rIns="91440" bIns="45720" anchor="ctr" anchorCtr="1" compatLnSpc="1">
            <a:sp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3600" b="1" i="0" u="none" strike="noStrike" kern="1200" cap="none" spc="0" baseline="0" dirty="0" smtClean="0">
                <a:solidFill>
                  <a:srgbClr val="1F497D"/>
                </a:solidFill>
                <a:uFillTx/>
                <a:latin typeface="Arial Narrow"/>
                <a:cs typeface="Arial Narrow"/>
              </a:rPr>
              <a:t>Piano terapeutico attuale</a:t>
            </a:r>
            <a:r>
              <a:rPr lang="it-IT" sz="3600" b="1" i="0" u="none" strike="noStrike" kern="1200" cap="none" spc="0" dirty="0" smtClean="0">
                <a:solidFill>
                  <a:srgbClr val="1F497D"/>
                </a:solidFill>
                <a:uFillTx/>
                <a:latin typeface="Arial Narrow"/>
                <a:cs typeface="Arial Narrow"/>
              </a:rPr>
              <a:t> dopo indicazioni specialisti</a:t>
            </a:r>
            <a:endParaRPr lang="it-IT" sz="4800" b="1" i="0" u="none" strike="noStrike" kern="1200" cap="none" spc="0" baseline="0" dirty="0">
              <a:solidFill>
                <a:srgbClr val="1F497D"/>
              </a:solidFill>
              <a:uFillTx/>
              <a:latin typeface="Arial Narrow"/>
              <a:cs typeface="Arial Narrow"/>
            </a:endParaRPr>
          </a:p>
        </p:txBody>
      </p:sp>
      <p:sp>
        <p:nvSpPr>
          <p:cNvPr id="2" name="CasellaDiTesto 1"/>
          <p:cNvSpPr txBox="1"/>
          <p:nvPr/>
        </p:nvSpPr>
        <p:spPr>
          <a:xfrm>
            <a:off x="539552" y="3132990"/>
            <a:ext cx="8627910" cy="3200876"/>
          </a:xfrm>
          <a:prstGeom prst="rect">
            <a:avLst/>
          </a:prstGeom>
          <a:noFill/>
        </p:spPr>
        <p:txBody>
          <a:bodyPr wrap="square" rtlCol="0">
            <a:spAutoFit/>
          </a:bodyPr>
          <a:lstStyle/>
          <a:p>
            <a:pPr marL="400050" lvl="1" indent="0">
              <a:buNone/>
            </a:pPr>
            <a:r>
              <a:rPr lang="it-IT" sz="3200" dirty="0" smtClean="0">
                <a:solidFill>
                  <a:prstClr val="black"/>
                </a:solidFill>
                <a:sym typeface="Wingdings" panose="05000000000000000000" pitchFamily="2" charset="2"/>
              </a:rPr>
              <a:t></a:t>
            </a:r>
            <a:r>
              <a:rPr lang="it-IT" dirty="0" smtClean="0">
                <a:solidFill>
                  <a:prstClr val="black"/>
                </a:solidFill>
                <a:sym typeface="Wingdings" panose="05000000000000000000" pitchFamily="2" charset="2"/>
              </a:rPr>
              <a:t>	</a:t>
            </a:r>
            <a:r>
              <a:rPr lang="it-IT" sz="2800" dirty="0" smtClean="0">
                <a:solidFill>
                  <a:prstClr val="black"/>
                </a:solidFill>
              </a:rPr>
              <a:t>Prednisone </a:t>
            </a:r>
            <a:r>
              <a:rPr lang="it-IT" sz="2800" dirty="0">
                <a:solidFill>
                  <a:prstClr val="black"/>
                </a:solidFill>
              </a:rPr>
              <a:t>50 mg/die per 4 settimane</a:t>
            </a:r>
          </a:p>
          <a:p>
            <a:pPr marL="400050" lvl="1" indent="0">
              <a:buNone/>
            </a:pPr>
            <a:r>
              <a:rPr lang="it-IT" sz="2800" dirty="0" smtClean="0">
                <a:solidFill>
                  <a:prstClr val="black"/>
                </a:solidFill>
              </a:rPr>
              <a:t>	Calcio </a:t>
            </a:r>
            <a:r>
              <a:rPr lang="it-IT" sz="2800" dirty="0">
                <a:solidFill>
                  <a:prstClr val="black"/>
                </a:solidFill>
              </a:rPr>
              <a:t>carbonato 1 g/die</a:t>
            </a:r>
          </a:p>
          <a:p>
            <a:pPr marL="400050" lvl="1" indent="0">
              <a:buNone/>
            </a:pPr>
            <a:r>
              <a:rPr lang="it-IT" sz="2800" dirty="0" smtClean="0">
                <a:solidFill>
                  <a:prstClr val="black"/>
                </a:solidFill>
              </a:rPr>
              <a:t>	</a:t>
            </a:r>
            <a:r>
              <a:rPr lang="it-IT" sz="2800" dirty="0" err="1" smtClean="0">
                <a:solidFill>
                  <a:prstClr val="black"/>
                </a:solidFill>
              </a:rPr>
              <a:t>Colecalciferolo</a:t>
            </a:r>
            <a:r>
              <a:rPr lang="it-IT" sz="2800" dirty="0" smtClean="0">
                <a:solidFill>
                  <a:prstClr val="black"/>
                </a:solidFill>
              </a:rPr>
              <a:t> </a:t>
            </a:r>
            <a:r>
              <a:rPr lang="it-IT" sz="2800" dirty="0">
                <a:solidFill>
                  <a:prstClr val="black"/>
                </a:solidFill>
              </a:rPr>
              <a:t>25000 UI/2,5ml ogni 4 </a:t>
            </a:r>
            <a:r>
              <a:rPr lang="it-IT" sz="2800" dirty="0" smtClean="0">
                <a:solidFill>
                  <a:prstClr val="black"/>
                </a:solidFill>
              </a:rPr>
              <a:t>settimane</a:t>
            </a:r>
            <a:endParaRPr lang="it-IT" sz="2800" dirty="0">
              <a:solidFill>
                <a:prstClr val="black"/>
              </a:solidFill>
            </a:endParaRPr>
          </a:p>
          <a:p>
            <a:pPr marL="400050" lvl="1" indent="0">
              <a:buNone/>
            </a:pPr>
            <a:r>
              <a:rPr lang="it-IT" sz="2800" dirty="0" smtClean="0">
                <a:solidFill>
                  <a:prstClr val="black"/>
                </a:solidFill>
              </a:rPr>
              <a:t>	</a:t>
            </a:r>
            <a:r>
              <a:rPr lang="it-IT" sz="2800" dirty="0" err="1" smtClean="0">
                <a:solidFill>
                  <a:prstClr val="black"/>
                </a:solidFill>
              </a:rPr>
              <a:t>Alendronato</a:t>
            </a:r>
            <a:r>
              <a:rPr lang="it-IT" sz="2800" dirty="0" smtClean="0">
                <a:solidFill>
                  <a:prstClr val="black"/>
                </a:solidFill>
              </a:rPr>
              <a:t> </a:t>
            </a:r>
            <a:r>
              <a:rPr lang="it-IT" sz="2800" dirty="0">
                <a:solidFill>
                  <a:prstClr val="black"/>
                </a:solidFill>
              </a:rPr>
              <a:t>70 mg ogni 7 giorni</a:t>
            </a:r>
          </a:p>
          <a:p>
            <a:pPr marL="400050" lvl="1" indent="0">
              <a:buNone/>
            </a:pPr>
            <a:r>
              <a:rPr lang="it-IT" sz="2800" dirty="0" smtClean="0">
                <a:solidFill>
                  <a:prstClr val="black"/>
                </a:solidFill>
              </a:rPr>
              <a:t>	</a:t>
            </a:r>
            <a:r>
              <a:rPr lang="it-IT" sz="2800" dirty="0" err="1" smtClean="0">
                <a:solidFill>
                  <a:prstClr val="black"/>
                </a:solidFill>
              </a:rPr>
              <a:t>Cardioaspirin</a:t>
            </a:r>
            <a:r>
              <a:rPr lang="it-IT" sz="2800" dirty="0" smtClean="0">
                <a:solidFill>
                  <a:prstClr val="black"/>
                </a:solidFill>
              </a:rPr>
              <a:t> </a:t>
            </a:r>
            <a:r>
              <a:rPr lang="it-IT" sz="2800" dirty="0">
                <a:solidFill>
                  <a:prstClr val="black"/>
                </a:solidFill>
              </a:rPr>
              <a:t>100 mg/die </a:t>
            </a:r>
            <a:r>
              <a:rPr lang="it-IT" sz="1100" dirty="0">
                <a:solidFill>
                  <a:prstClr val="black"/>
                </a:solidFill>
              </a:rPr>
              <a:t>(dopo biopsia TA)</a:t>
            </a:r>
          </a:p>
          <a:p>
            <a:pPr marL="400050" lvl="1" indent="0">
              <a:buNone/>
            </a:pPr>
            <a:r>
              <a:rPr lang="it-IT" sz="1000" dirty="0" smtClean="0">
                <a:solidFill>
                  <a:prstClr val="black"/>
                </a:solidFill>
              </a:rPr>
              <a:t>	ASA </a:t>
            </a:r>
            <a:r>
              <a:rPr lang="it-IT" sz="1000" dirty="0">
                <a:solidFill>
                  <a:prstClr val="black"/>
                </a:solidFill>
              </a:rPr>
              <a:t>100 mg riduce il rischio di cecità e ictus nelle recidive (</a:t>
            </a:r>
            <a:r>
              <a:rPr lang="it-IT" sz="1000" dirty="0" err="1">
                <a:solidFill>
                  <a:prstClr val="black"/>
                </a:solidFill>
              </a:rPr>
              <a:t>Nesher</a:t>
            </a:r>
            <a:r>
              <a:rPr lang="it-IT" sz="1000" dirty="0">
                <a:solidFill>
                  <a:prstClr val="black"/>
                </a:solidFill>
              </a:rPr>
              <a:t> G et al. </a:t>
            </a:r>
            <a:r>
              <a:rPr lang="it-IT" sz="1000" dirty="0" err="1">
                <a:solidFill>
                  <a:prstClr val="black"/>
                </a:solidFill>
              </a:rPr>
              <a:t>Arthritis</a:t>
            </a:r>
            <a:r>
              <a:rPr lang="it-IT" sz="1000" dirty="0">
                <a:solidFill>
                  <a:prstClr val="black"/>
                </a:solidFill>
              </a:rPr>
              <a:t> </a:t>
            </a:r>
            <a:r>
              <a:rPr lang="it-IT" sz="1000" dirty="0" err="1">
                <a:solidFill>
                  <a:prstClr val="black"/>
                </a:solidFill>
              </a:rPr>
              <a:t>Rheum</a:t>
            </a:r>
            <a:r>
              <a:rPr lang="it-IT" sz="1000" dirty="0">
                <a:solidFill>
                  <a:prstClr val="black"/>
                </a:solidFill>
              </a:rPr>
              <a:t> 2004; 50:1332-7)</a:t>
            </a:r>
          </a:p>
          <a:p>
            <a:pPr marL="400050" lvl="1" indent="0">
              <a:buNone/>
            </a:pPr>
            <a:r>
              <a:rPr lang="it-IT" sz="2800" dirty="0" smtClean="0">
                <a:solidFill>
                  <a:prstClr val="black"/>
                </a:solidFill>
              </a:rPr>
              <a:t>	</a:t>
            </a:r>
            <a:r>
              <a:rPr lang="it-IT" sz="2800" dirty="0" err="1" smtClean="0">
                <a:solidFill>
                  <a:prstClr val="black"/>
                </a:solidFill>
              </a:rPr>
              <a:t>Lansoprazolo</a:t>
            </a:r>
            <a:r>
              <a:rPr lang="it-IT" sz="2800" dirty="0" smtClean="0">
                <a:solidFill>
                  <a:prstClr val="black"/>
                </a:solidFill>
              </a:rPr>
              <a:t> </a:t>
            </a:r>
            <a:r>
              <a:rPr lang="it-IT" sz="2800" dirty="0">
                <a:solidFill>
                  <a:prstClr val="black"/>
                </a:solidFill>
              </a:rPr>
              <a:t>15 mg/die</a:t>
            </a:r>
          </a:p>
          <a:p>
            <a:endParaRPr lang="it-IT" sz="2000" dirty="0"/>
          </a:p>
        </p:txBody>
      </p:sp>
    </p:spTree>
    <p:extLst>
      <p:ext uri="{BB962C8B-B14F-4D97-AF65-F5344CB8AC3E}">
        <p14:creationId xmlns:p14="http://schemas.microsoft.com/office/powerpoint/2010/main" val="3761396410"/>
      </p:ext>
    </p:extLst>
  </p:cSld>
  <p:clrMapOvr>
    <a:masterClrMapping/>
  </p:clrMapOvr>
  <p:transition/>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txBox="1">
            <a:spLocks noGrp="1"/>
          </p:cNvSpPr>
          <p:nvPr>
            <p:ph idx="1"/>
          </p:nvPr>
        </p:nvSpPr>
        <p:spPr>
          <a:xfrm>
            <a:off x="263216" y="2492896"/>
            <a:ext cx="8557256" cy="4320480"/>
          </a:xfrm>
          <a:ln w="9528">
            <a:solidFill>
              <a:srgbClr val="1F497D"/>
            </a:solidFill>
            <a:prstDash val="solid"/>
          </a:ln>
        </p:spPr>
        <p:txBody>
          <a:bodyPr anchor="ctr">
            <a:normAutofit/>
          </a:bodyPr>
          <a:lstStyle/>
          <a:p>
            <a:pPr fontAlgn="t"/>
            <a:r>
              <a:rPr lang="it-IT" sz="2800" u="sng" dirty="0" smtClean="0"/>
              <a:t>Epatite C con </a:t>
            </a:r>
            <a:r>
              <a:rPr lang="it-IT" sz="2800" u="sng" dirty="0" err="1" smtClean="0"/>
              <a:t>epatoepatia</a:t>
            </a:r>
            <a:r>
              <a:rPr lang="it-IT" sz="2800" u="sng" dirty="0" smtClean="0"/>
              <a:t> evoluta </a:t>
            </a:r>
            <a:r>
              <a:rPr lang="it-IT" sz="2800" dirty="0" smtClean="0"/>
              <a:t> </a:t>
            </a:r>
          </a:p>
          <a:p>
            <a:pPr marL="0" indent="0" fontAlgn="t">
              <a:buNone/>
            </a:pPr>
            <a:r>
              <a:rPr lang="it-IT" sz="2800" dirty="0">
                <a:sym typeface="Wingdings" panose="05000000000000000000" pitchFamily="2" charset="2"/>
              </a:rPr>
              <a:t> </a:t>
            </a:r>
            <a:r>
              <a:rPr lang="it-IT" sz="2800" dirty="0" smtClean="0">
                <a:sym typeface="Wingdings" panose="05000000000000000000" pitchFamily="2" charset="2"/>
              </a:rPr>
              <a:t>                 SOSPESA/Ridotta </a:t>
            </a:r>
            <a:r>
              <a:rPr lang="it-IT" sz="2800" dirty="0" err="1" smtClean="0">
                <a:sym typeface="Wingdings" panose="05000000000000000000" pitchFamily="2" charset="2"/>
              </a:rPr>
              <a:t>Ribavirina</a:t>
            </a:r>
            <a:r>
              <a:rPr lang="it-IT" sz="2800" dirty="0" smtClean="0">
                <a:sym typeface="Wingdings" panose="05000000000000000000" pitchFamily="2" charset="2"/>
              </a:rPr>
              <a:t>,</a:t>
            </a:r>
          </a:p>
          <a:p>
            <a:pPr marL="0" indent="0" fontAlgn="t">
              <a:buNone/>
            </a:pPr>
            <a:r>
              <a:rPr lang="it-IT" sz="2800" dirty="0">
                <a:sym typeface="Wingdings" panose="05000000000000000000" pitchFamily="2" charset="2"/>
              </a:rPr>
              <a:t> </a:t>
            </a:r>
            <a:r>
              <a:rPr lang="it-IT" sz="2800" dirty="0" smtClean="0">
                <a:sym typeface="Wingdings" panose="05000000000000000000" pitchFamily="2" charset="2"/>
              </a:rPr>
              <a:t>                 mantiene </a:t>
            </a:r>
            <a:r>
              <a:rPr lang="it-IT" sz="2800" dirty="0" err="1" smtClean="0">
                <a:sym typeface="Wingdings" panose="05000000000000000000" pitchFamily="2" charset="2"/>
              </a:rPr>
              <a:t>tp</a:t>
            </a:r>
            <a:r>
              <a:rPr lang="it-IT" sz="2800" dirty="0" smtClean="0">
                <a:sym typeface="Wingdings" panose="05000000000000000000" pitchFamily="2" charset="2"/>
              </a:rPr>
              <a:t> con IFN</a:t>
            </a:r>
            <a:endParaRPr lang="it-IT" sz="2800" u="sng" dirty="0" smtClean="0">
              <a:solidFill>
                <a:srgbClr val="FF0000"/>
              </a:solidFill>
              <a:sym typeface="Wingdings" panose="05000000000000000000" pitchFamily="2" charset="2"/>
            </a:endParaRPr>
          </a:p>
        </p:txBody>
      </p:sp>
      <p:sp>
        <p:nvSpPr>
          <p:cNvPr id="6" name="Titolo 1"/>
          <p:cNvSpPr txBox="1">
            <a:spLocks noGrp="1"/>
          </p:cNvSpPr>
          <p:nvPr>
            <p:ph type="title"/>
          </p:nvPr>
        </p:nvSpPr>
        <p:spPr>
          <a:xfrm>
            <a:off x="0" y="188640"/>
            <a:ext cx="9144000" cy="936104"/>
          </a:xfrm>
          <a:solidFill>
            <a:srgbClr val="00CCFF">
              <a:alpha val="51000"/>
            </a:srgbClr>
          </a:solidFill>
        </p:spPr>
        <p:txBody>
          <a:bodyPr/>
          <a:lstStyle/>
          <a:p>
            <a:pPr lvl="0"/>
            <a:r>
              <a:rPr lang="it-IT" b="1" dirty="0" smtClean="0">
                <a:latin typeface="Arial Narrow"/>
              </a:rPr>
              <a:t>LUISA 67 </a:t>
            </a:r>
            <a:r>
              <a:rPr lang="it-IT" b="1" dirty="0" err="1">
                <a:latin typeface="Arial Narrow"/>
              </a:rPr>
              <a:t>aa</a:t>
            </a:r>
            <a:endParaRPr lang="it-IT" b="1" dirty="0">
              <a:latin typeface="Arial Narrow"/>
            </a:endParaRPr>
          </a:p>
        </p:txBody>
      </p:sp>
      <p:sp>
        <p:nvSpPr>
          <p:cNvPr id="7" name="CasellaDiTesto 8"/>
          <p:cNvSpPr txBox="1"/>
          <p:nvPr/>
        </p:nvSpPr>
        <p:spPr>
          <a:xfrm>
            <a:off x="635499" y="1196752"/>
            <a:ext cx="7873002" cy="1200329"/>
          </a:xfrm>
          <a:prstGeom prst="rect">
            <a:avLst/>
          </a:prstGeom>
          <a:solidFill>
            <a:srgbClr val="D9D9D9"/>
          </a:solidFill>
          <a:ln>
            <a:noFill/>
          </a:ln>
        </p:spPr>
        <p:txBody>
          <a:bodyPr vert="horz" wrap="square" lIns="91440" tIns="45720" rIns="91440" bIns="45720" anchor="ctr" anchorCtr="1" compatLnSpc="1">
            <a:sp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3600" b="1" i="0" u="none" strike="noStrike" kern="1200" cap="none" spc="0" baseline="0" dirty="0" smtClean="0">
                <a:solidFill>
                  <a:srgbClr val="1F497D"/>
                </a:solidFill>
                <a:uFillTx/>
                <a:latin typeface="Arial Narrow"/>
                <a:cs typeface="Arial Narrow"/>
              </a:rPr>
              <a:t>Piano terapeutico attuale</a:t>
            </a:r>
            <a:r>
              <a:rPr lang="it-IT" sz="3600" b="1" i="0" u="none" strike="noStrike" kern="1200" cap="none" spc="0" dirty="0" smtClean="0">
                <a:solidFill>
                  <a:srgbClr val="1F497D"/>
                </a:solidFill>
                <a:uFillTx/>
                <a:latin typeface="Arial Narrow"/>
                <a:cs typeface="Arial Narrow"/>
              </a:rPr>
              <a:t> dopo indicazioni specialisti</a:t>
            </a:r>
            <a:endParaRPr lang="it-IT" sz="4800" b="1" i="0" u="none" strike="noStrike" kern="1200" cap="none" spc="0" baseline="0" dirty="0">
              <a:solidFill>
                <a:srgbClr val="1F497D"/>
              </a:solidFill>
              <a:uFillTx/>
              <a:latin typeface="Arial Narrow"/>
              <a:cs typeface="Arial Narrow"/>
            </a:endParaRPr>
          </a:p>
        </p:txBody>
      </p:sp>
    </p:spTree>
    <p:extLst>
      <p:ext uri="{BB962C8B-B14F-4D97-AF65-F5344CB8AC3E}">
        <p14:creationId xmlns:p14="http://schemas.microsoft.com/office/powerpoint/2010/main" val="773031118"/>
      </p:ext>
    </p:extLst>
  </p:cSld>
  <p:clrMapOvr>
    <a:masterClrMapping/>
  </p:clrMapOvr>
  <p:transition/>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txBox="1">
            <a:spLocks noGrp="1"/>
          </p:cNvSpPr>
          <p:nvPr>
            <p:ph idx="1"/>
          </p:nvPr>
        </p:nvSpPr>
        <p:spPr>
          <a:xfrm>
            <a:off x="263216" y="2492896"/>
            <a:ext cx="8557256" cy="4320480"/>
          </a:xfrm>
          <a:ln w="9528">
            <a:solidFill>
              <a:srgbClr val="1F497D"/>
            </a:solidFill>
            <a:prstDash val="solid"/>
          </a:ln>
        </p:spPr>
        <p:txBody>
          <a:bodyPr anchor="ctr">
            <a:normAutofit/>
          </a:bodyPr>
          <a:lstStyle/>
          <a:p>
            <a:pPr fontAlgn="t"/>
            <a:r>
              <a:rPr lang="it-IT" sz="2800" u="sng" dirty="0" smtClean="0"/>
              <a:t>DM2   </a:t>
            </a:r>
          </a:p>
          <a:p>
            <a:pPr fontAlgn="t"/>
            <a:r>
              <a:rPr lang="it-IT" sz="2800" b="1" dirty="0" smtClean="0">
                <a:solidFill>
                  <a:srgbClr val="0000FF"/>
                </a:solidFill>
              </a:rPr>
              <a:t>Ridurre</a:t>
            </a:r>
            <a:r>
              <a:rPr lang="it-IT" sz="2800" dirty="0" smtClean="0"/>
              <a:t> </a:t>
            </a:r>
            <a:r>
              <a:rPr lang="it-IT" sz="2800" dirty="0"/>
              <a:t>(</a:t>
            </a:r>
            <a:r>
              <a:rPr lang="it-IT" sz="2800" b="1" dirty="0"/>
              <a:t>sospendere</a:t>
            </a:r>
            <a:r>
              <a:rPr lang="it-IT" sz="2800" dirty="0"/>
              <a:t> ?) Metformina a 500mg x 2</a:t>
            </a:r>
          </a:p>
          <a:p>
            <a:pPr fontAlgn="t"/>
            <a:r>
              <a:rPr lang="it-IT" sz="2800" b="1" dirty="0">
                <a:solidFill>
                  <a:srgbClr val="0000FF"/>
                </a:solidFill>
              </a:rPr>
              <a:t>Sospendere</a:t>
            </a:r>
            <a:r>
              <a:rPr lang="it-IT" sz="2800" dirty="0"/>
              <a:t> Acarbose </a:t>
            </a:r>
          </a:p>
          <a:p>
            <a:pPr fontAlgn="t"/>
            <a:r>
              <a:rPr lang="it-IT" sz="2800" b="1" dirty="0">
                <a:solidFill>
                  <a:srgbClr val="0000FF"/>
                </a:solidFill>
              </a:rPr>
              <a:t>Insulina 0,4 U/kg</a:t>
            </a:r>
          </a:p>
          <a:p>
            <a:pPr fontAlgn="t"/>
            <a:r>
              <a:rPr lang="it-IT" sz="2800" b="1" dirty="0">
                <a:solidFill>
                  <a:srgbClr val="0000FF"/>
                </a:solidFill>
              </a:rPr>
              <a:t>Basale 40% </a:t>
            </a:r>
            <a:r>
              <a:rPr lang="it-IT" sz="2800" dirty="0"/>
              <a:t>dose totale</a:t>
            </a:r>
          </a:p>
          <a:p>
            <a:pPr fontAlgn="t"/>
            <a:r>
              <a:rPr lang="it-IT" sz="2800" b="1" dirty="0">
                <a:solidFill>
                  <a:srgbClr val="0000FF"/>
                </a:solidFill>
              </a:rPr>
              <a:t>Boli 60% </a:t>
            </a:r>
            <a:r>
              <a:rPr lang="it-IT" sz="2800" dirty="0"/>
              <a:t>dose totale, con distribuzione in base a terapia steroidea</a:t>
            </a:r>
          </a:p>
          <a:p>
            <a:pPr marL="400050" lvl="1" indent="0" fontAlgn="t">
              <a:buNone/>
            </a:pPr>
            <a:endParaRPr lang="it-IT" sz="2800" u="sng" dirty="0" smtClean="0">
              <a:solidFill>
                <a:srgbClr val="FF0000"/>
              </a:solidFill>
            </a:endParaRPr>
          </a:p>
        </p:txBody>
      </p:sp>
      <p:sp>
        <p:nvSpPr>
          <p:cNvPr id="6" name="Titolo 1"/>
          <p:cNvSpPr txBox="1">
            <a:spLocks noGrp="1"/>
          </p:cNvSpPr>
          <p:nvPr>
            <p:ph type="title"/>
          </p:nvPr>
        </p:nvSpPr>
        <p:spPr>
          <a:xfrm>
            <a:off x="0" y="188640"/>
            <a:ext cx="9144000" cy="936104"/>
          </a:xfrm>
          <a:solidFill>
            <a:srgbClr val="00CCFF">
              <a:alpha val="51000"/>
            </a:srgbClr>
          </a:solidFill>
        </p:spPr>
        <p:txBody>
          <a:bodyPr/>
          <a:lstStyle/>
          <a:p>
            <a:pPr lvl="0"/>
            <a:r>
              <a:rPr lang="it-IT" b="1" dirty="0" smtClean="0">
                <a:latin typeface="Arial Narrow"/>
              </a:rPr>
              <a:t>LUISA 67 </a:t>
            </a:r>
            <a:r>
              <a:rPr lang="it-IT" b="1" dirty="0" err="1">
                <a:latin typeface="Arial Narrow"/>
              </a:rPr>
              <a:t>aa</a:t>
            </a:r>
            <a:endParaRPr lang="it-IT" b="1" dirty="0">
              <a:latin typeface="Arial Narrow"/>
            </a:endParaRPr>
          </a:p>
        </p:txBody>
      </p:sp>
      <p:sp>
        <p:nvSpPr>
          <p:cNvPr id="7" name="CasellaDiTesto 8"/>
          <p:cNvSpPr txBox="1"/>
          <p:nvPr/>
        </p:nvSpPr>
        <p:spPr>
          <a:xfrm>
            <a:off x="635499" y="1196752"/>
            <a:ext cx="7873002" cy="1200329"/>
          </a:xfrm>
          <a:prstGeom prst="rect">
            <a:avLst/>
          </a:prstGeom>
          <a:solidFill>
            <a:srgbClr val="D9D9D9"/>
          </a:solidFill>
          <a:ln>
            <a:noFill/>
          </a:ln>
        </p:spPr>
        <p:txBody>
          <a:bodyPr vert="horz" wrap="square" lIns="91440" tIns="45720" rIns="91440" bIns="45720" anchor="ctr" anchorCtr="1" compatLnSpc="1">
            <a:sp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3600" b="1" i="0" u="none" strike="noStrike" kern="1200" cap="none" spc="0" baseline="0" dirty="0" smtClean="0">
                <a:solidFill>
                  <a:srgbClr val="1F497D"/>
                </a:solidFill>
                <a:uFillTx/>
                <a:latin typeface="Arial Narrow"/>
                <a:cs typeface="Arial Narrow"/>
              </a:rPr>
              <a:t>Piano terapeutico attuale</a:t>
            </a:r>
            <a:r>
              <a:rPr lang="it-IT" sz="3600" b="1" i="0" u="none" strike="noStrike" kern="1200" cap="none" spc="0" dirty="0" smtClean="0">
                <a:solidFill>
                  <a:srgbClr val="1F497D"/>
                </a:solidFill>
                <a:uFillTx/>
                <a:latin typeface="Arial Narrow"/>
                <a:cs typeface="Arial Narrow"/>
              </a:rPr>
              <a:t> dopo indicazioni specialisti</a:t>
            </a:r>
            <a:endParaRPr lang="it-IT" sz="4800" b="1" i="0" u="none" strike="noStrike" kern="1200" cap="none" spc="0" baseline="0" dirty="0">
              <a:solidFill>
                <a:srgbClr val="1F497D"/>
              </a:solidFill>
              <a:uFillTx/>
              <a:latin typeface="Arial Narrow"/>
              <a:cs typeface="Arial Narrow"/>
            </a:endParaRPr>
          </a:p>
        </p:txBody>
      </p:sp>
    </p:spTree>
    <p:extLst>
      <p:ext uri="{BB962C8B-B14F-4D97-AF65-F5344CB8AC3E}">
        <p14:creationId xmlns:p14="http://schemas.microsoft.com/office/powerpoint/2010/main" val="2807496950"/>
      </p:ext>
    </p:extLst>
  </p:cSld>
  <p:clrMapOvr>
    <a:masterClrMapping/>
  </p:clrMapOvr>
  <p:transition/>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txBox="1">
            <a:spLocks noGrp="1"/>
          </p:cNvSpPr>
          <p:nvPr>
            <p:ph idx="1"/>
          </p:nvPr>
        </p:nvSpPr>
        <p:spPr>
          <a:xfrm>
            <a:off x="263216" y="2492896"/>
            <a:ext cx="8557256" cy="4320480"/>
          </a:xfrm>
          <a:ln w="9528">
            <a:solidFill>
              <a:srgbClr val="1F497D"/>
            </a:solidFill>
            <a:prstDash val="solid"/>
          </a:ln>
        </p:spPr>
        <p:txBody>
          <a:bodyPr anchor="ctr">
            <a:normAutofit/>
          </a:bodyPr>
          <a:lstStyle/>
          <a:p>
            <a:pPr fontAlgn="t"/>
            <a:r>
              <a:rPr lang="it-IT" sz="2800" u="sng" dirty="0" smtClean="0"/>
              <a:t>Ipertensione</a:t>
            </a:r>
          </a:p>
          <a:p>
            <a:pPr fontAlgn="t"/>
            <a:r>
              <a:rPr lang="it-IT" sz="2800" u="sng" dirty="0" smtClean="0"/>
              <a:t>Insufficienza Renale Cronica</a:t>
            </a:r>
            <a:r>
              <a:rPr lang="it-IT" sz="2800" dirty="0" smtClean="0"/>
              <a:t> </a:t>
            </a:r>
            <a:r>
              <a:rPr lang="it-IT" sz="2800" dirty="0" smtClean="0">
                <a:sym typeface="Wingdings" panose="05000000000000000000" pitchFamily="2" charset="2"/>
              </a:rPr>
              <a:t> Sostituzione Amlodipina   </a:t>
            </a:r>
          </a:p>
          <a:p>
            <a:pPr marL="0" indent="0" fontAlgn="t">
              <a:buNone/>
            </a:pPr>
            <a:r>
              <a:rPr lang="it-IT" sz="2800" dirty="0" smtClean="0">
                <a:sym typeface="Wingdings" panose="05000000000000000000" pitchFamily="2" charset="2"/>
              </a:rPr>
              <a:t>                                                             con ACE </a:t>
            </a:r>
            <a:r>
              <a:rPr lang="it-IT" sz="2800" dirty="0">
                <a:sym typeface="Wingdings" panose="05000000000000000000" pitchFamily="2" charset="2"/>
              </a:rPr>
              <a:t>i</a:t>
            </a:r>
            <a:r>
              <a:rPr lang="it-IT" sz="2800" dirty="0" smtClean="0">
                <a:sym typeface="Wingdings" panose="05000000000000000000" pitchFamily="2" charset="2"/>
              </a:rPr>
              <a:t>nibitore</a:t>
            </a:r>
            <a:endParaRPr lang="it-IT" sz="4000" u="sng" dirty="0" smtClean="0">
              <a:solidFill>
                <a:srgbClr val="FF0000"/>
              </a:solidFill>
              <a:sym typeface="Wingdings" panose="05000000000000000000" pitchFamily="2" charset="2"/>
            </a:endParaRPr>
          </a:p>
        </p:txBody>
      </p:sp>
      <p:sp>
        <p:nvSpPr>
          <p:cNvPr id="6" name="Titolo 1"/>
          <p:cNvSpPr txBox="1">
            <a:spLocks noGrp="1"/>
          </p:cNvSpPr>
          <p:nvPr>
            <p:ph type="title"/>
          </p:nvPr>
        </p:nvSpPr>
        <p:spPr>
          <a:xfrm>
            <a:off x="0" y="188640"/>
            <a:ext cx="9144000" cy="936104"/>
          </a:xfrm>
          <a:solidFill>
            <a:srgbClr val="00CCFF">
              <a:alpha val="51000"/>
            </a:srgbClr>
          </a:solidFill>
        </p:spPr>
        <p:txBody>
          <a:bodyPr/>
          <a:lstStyle/>
          <a:p>
            <a:pPr lvl="0"/>
            <a:r>
              <a:rPr lang="it-IT" b="1" dirty="0" smtClean="0">
                <a:latin typeface="Arial Narrow"/>
              </a:rPr>
              <a:t>LUISA 67 </a:t>
            </a:r>
            <a:r>
              <a:rPr lang="it-IT" b="1" dirty="0" err="1">
                <a:latin typeface="Arial Narrow"/>
              </a:rPr>
              <a:t>aa</a:t>
            </a:r>
            <a:endParaRPr lang="it-IT" b="1" dirty="0">
              <a:latin typeface="Arial Narrow"/>
            </a:endParaRPr>
          </a:p>
        </p:txBody>
      </p:sp>
      <p:sp>
        <p:nvSpPr>
          <p:cNvPr id="7" name="CasellaDiTesto 8"/>
          <p:cNvSpPr txBox="1"/>
          <p:nvPr/>
        </p:nvSpPr>
        <p:spPr>
          <a:xfrm>
            <a:off x="635499" y="1196752"/>
            <a:ext cx="7873002" cy="1200329"/>
          </a:xfrm>
          <a:prstGeom prst="rect">
            <a:avLst/>
          </a:prstGeom>
          <a:solidFill>
            <a:srgbClr val="D9D9D9"/>
          </a:solidFill>
          <a:ln>
            <a:noFill/>
          </a:ln>
        </p:spPr>
        <p:txBody>
          <a:bodyPr vert="horz" wrap="square" lIns="91440" tIns="45720" rIns="91440" bIns="45720" anchor="ctr" anchorCtr="1" compatLnSpc="1">
            <a:sp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3600" b="1" i="0" u="none" strike="noStrike" kern="1200" cap="none" spc="0" baseline="0" dirty="0" smtClean="0">
                <a:solidFill>
                  <a:srgbClr val="1F497D"/>
                </a:solidFill>
                <a:uFillTx/>
                <a:latin typeface="Arial Narrow"/>
                <a:cs typeface="Arial Narrow"/>
              </a:rPr>
              <a:t>Piano terapeutico attuale</a:t>
            </a:r>
            <a:r>
              <a:rPr lang="it-IT" sz="3600" b="1" i="0" u="none" strike="noStrike" kern="1200" cap="none" spc="0" dirty="0" smtClean="0">
                <a:solidFill>
                  <a:srgbClr val="1F497D"/>
                </a:solidFill>
                <a:uFillTx/>
                <a:latin typeface="Arial Narrow"/>
                <a:cs typeface="Arial Narrow"/>
              </a:rPr>
              <a:t> dopo indicazioni specialisti</a:t>
            </a:r>
            <a:endParaRPr lang="it-IT" sz="4800" b="1" i="0" u="none" strike="noStrike" kern="1200" cap="none" spc="0" baseline="0" dirty="0">
              <a:solidFill>
                <a:srgbClr val="1F497D"/>
              </a:solidFill>
              <a:uFillTx/>
              <a:latin typeface="Arial Narrow"/>
              <a:cs typeface="Arial Narrow"/>
            </a:endParaRPr>
          </a:p>
        </p:txBody>
      </p:sp>
    </p:spTree>
    <p:extLst>
      <p:ext uri="{BB962C8B-B14F-4D97-AF65-F5344CB8AC3E}">
        <p14:creationId xmlns:p14="http://schemas.microsoft.com/office/powerpoint/2010/main" val="2217747730"/>
      </p:ext>
    </p:extLst>
  </p:cSld>
  <p:clrMapOvr>
    <a:masterClrMapping/>
  </p:clrMapOvr>
  <p:transition/>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txBox="1">
            <a:spLocks noGrp="1"/>
          </p:cNvSpPr>
          <p:nvPr>
            <p:ph idx="1"/>
          </p:nvPr>
        </p:nvSpPr>
        <p:spPr>
          <a:xfrm>
            <a:off x="263216" y="2492896"/>
            <a:ext cx="8557256" cy="4320480"/>
          </a:xfrm>
          <a:ln w="9528">
            <a:solidFill>
              <a:srgbClr val="1F497D"/>
            </a:solidFill>
            <a:prstDash val="solid"/>
          </a:ln>
        </p:spPr>
        <p:txBody>
          <a:bodyPr anchor="ctr">
            <a:normAutofit/>
          </a:bodyPr>
          <a:lstStyle/>
          <a:p>
            <a:pPr fontAlgn="t"/>
            <a:r>
              <a:rPr lang="it-IT" sz="2800" u="sng" dirty="0" smtClean="0"/>
              <a:t>Gonartrosi</a:t>
            </a:r>
            <a:r>
              <a:rPr lang="it-IT" sz="2800" dirty="0" smtClean="0"/>
              <a:t> </a:t>
            </a:r>
            <a:r>
              <a:rPr lang="it-IT" sz="2800" dirty="0" smtClean="0">
                <a:sym typeface="Wingdings" panose="05000000000000000000" pitchFamily="2" charset="2"/>
              </a:rPr>
              <a:t> non utilizzare FANS</a:t>
            </a:r>
            <a:endParaRPr lang="it-IT" sz="2800" u="sng" dirty="0" smtClean="0"/>
          </a:p>
          <a:p>
            <a:pPr marL="0" indent="0" fontAlgn="t">
              <a:buNone/>
            </a:pPr>
            <a:endParaRPr lang="it-IT" sz="2800" u="sng" dirty="0" smtClean="0">
              <a:solidFill>
                <a:srgbClr val="FF0000"/>
              </a:solidFill>
              <a:sym typeface="Wingdings" panose="05000000000000000000" pitchFamily="2" charset="2"/>
            </a:endParaRPr>
          </a:p>
        </p:txBody>
      </p:sp>
      <p:sp>
        <p:nvSpPr>
          <p:cNvPr id="6" name="Titolo 1"/>
          <p:cNvSpPr txBox="1">
            <a:spLocks noGrp="1"/>
          </p:cNvSpPr>
          <p:nvPr>
            <p:ph type="title"/>
          </p:nvPr>
        </p:nvSpPr>
        <p:spPr>
          <a:xfrm>
            <a:off x="0" y="188640"/>
            <a:ext cx="9144000" cy="936104"/>
          </a:xfrm>
          <a:solidFill>
            <a:srgbClr val="00CCFF">
              <a:alpha val="51000"/>
            </a:srgbClr>
          </a:solidFill>
        </p:spPr>
        <p:txBody>
          <a:bodyPr/>
          <a:lstStyle/>
          <a:p>
            <a:pPr lvl="0"/>
            <a:r>
              <a:rPr lang="it-IT" b="1" dirty="0" smtClean="0">
                <a:latin typeface="Arial Narrow"/>
              </a:rPr>
              <a:t>LUISA 67 </a:t>
            </a:r>
            <a:r>
              <a:rPr lang="it-IT" b="1" dirty="0" err="1">
                <a:latin typeface="Arial Narrow"/>
              </a:rPr>
              <a:t>aa</a:t>
            </a:r>
            <a:endParaRPr lang="it-IT" b="1" dirty="0">
              <a:latin typeface="Arial Narrow"/>
            </a:endParaRPr>
          </a:p>
        </p:txBody>
      </p:sp>
      <p:sp>
        <p:nvSpPr>
          <p:cNvPr id="7" name="CasellaDiTesto 8"/>
          <p:cNvSpPr txBox="1"/>
          <p:nvPr/>
        </p:nvSpPr>
        <p:spPr>
          <a:xfrm>
            <a:off x="635499" y="1196752"/>
            <a:ext cx="7873002" cy="1200329"/>
          </a:xfrm>
          <a:prstGeom prst="rect">
            <a:avLst/>
          </a:prstGeom>
          <a:solidFill>
            <a:srgbClr val="D9D9D9"/>
          </a:solidFill>
          <a:ln>
            <a:noFill/>
          </a:ln>
        </p:spPr>
        <p:txBody>
          <a:bodyPr vert="horz" wrap="square" lIns="91440" tIns="45720" rIns="91440" bIns="45720" anchor="ctr" anchorCtr="1" compatLnSpc="1">
            <a:sp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3600" b="1" i="0" u="none" strike="noStrike" kern="1200" cap="none" spc="0" baseline="0" dirty="0" smtClean="0">
                <a:solidFill>
                  <a:srgbClr val="1F497D"/>
                </a:solidFill>
                <a:uFillTx/>
                <a:latin typeface="Arial Narrow"/>
                <a:cs typeface="Arial Narrow"/>
              </a:rPr>
              <a:t>Piano terapeutico attuale</a:t>
            </a:r>
            <a:r>
              <a:rPr lang="it-IT" sz="3600" b="1" i="0" u="none" strike="noStrike" kern="1200" cap="none" spc="0" dirty="0" smtClean="0">
                <a:solidFill>
                  <a:srgbClr val="1F497D"/>
                </a:solidFill>
                <a:uFillTx/>
                <a:latin typeface="Arial Narrow"/>
                <a:cs typeface="Arial Narrow"/>
              </a:rPr>
              <a:t> dopo indicazioni specialisti</a:t>
            </a:r>
            <a:endParaRPr lang="it-IT" sz="4800" b="1" i="0" u="none" strike="noStrike" kern="1200" cap="none" spc="0" baseline="0" dirty="0">
              <a:solidFill>
                <a:srgbClr val="1F497D"/>
              </a:solidFill>
              <a:uFillTx/>
              <a:latin typeface="Arial Narrow"/>
              <a:cs typeface="Arial Narrow"/>
            </a:endParaRPr>
          </a:p>
        </p:txBody>
      </p:sp>
    </p:spTree>
    <p:extLst>
      <p:ext uri="{BB962C8B-B14F-4D97-AF65-F5344CB8AC3E}">
        <p14:creationId xmlns:p14="http://schemas.microsoft.com/office/powerpoint/2010/main" val="4008100192"/>
      </p:ext>
    </p:extLst>
  </p:cSld>
  <p:clrMapOvr>
    <a:masterClrMapping/>
  </p:clrMapOvr>
  <p:transition/>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contenuto 10"/>
          <p:cNvSpPr txBox="1">
            <a:spLocks/>
          </p:cNvSpPr>
          <p:nvPr/>
        </p:nvSpPr>
        <p:spPr>
          <a:xfrm>
            <a:off x="107504" y="1124744"/>
            <a:ext cx="9145016" cy="4752528"/>
          </a:xfrm>
          <a:prstGeom prst="rect">
            <a:avLst/>
          </a:prstGeom>
        </p:spPr>
        <p:txBody>
          <a:bodyPr numCol="2">
            <a:normAutofit fontScale="2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t"/>
            <a:r>
              <a:rPr lang="it-IT" sz="9600" b="1" strike="sngStrike" dirty="0"/>
              <a:t>Amlodipina 5 mg h </a:t>
            </a:r>
            <a:r>
              <a:rPr lang="it-IT" sz="9600" b="1" strike="sngStrike" dirty="0" smtClean="0"/>
              <a:t>8-20  </a:t>
            </a:r>
            <a:r>
              <a:rPr lang="it-IT" sz="9600" b="1" strike="sngStrike" dirty="0"/>
              <a:t> </a:t>
            </a:r>
            <a:endParaRPr lang="it-IT" sz="9600" b="1" strike="sngStrike" dirty="0" smtClean="0"/>
          </a:p>
          <a:p>
            <a:pPr fontAlgn="t"/>
            <a:r>
              <a:rPr lang="it-IT" sz="9600" b="1" dirty="0" smtClean="0">
                <a:solidFill>
                  <a:srgbClr val="FF0000"/>
                </a:solidFill>
              </a:rPr>
              <a:t>Ace inibitore</a:t>
            </a:r>
            <a:r>
              <a:rPr lang="it-IT" sz="9600" b="1" dirty="0" smtClean="0"/>
              <a:t> </a:t>
            </a:r>
          </a:p>
          <a:p>
            <a:pPr fontAlgn="t"/>
            <a:r>
              <a:rPr lang="it-IT" sz="9600" b="1" strike="sngStrike" dirty="0" smtClean="0"/>
              <a:t>Metformina 500 </a:t>
            </a:r>
            <a:r>
              <a:rPr lang="it-IT" sz="9600" b="1" strike="sngStrike" dirty="0"/>
              <a:t>mg </a:t>
            </a:r>
            <a:r>
              <a:rPr lang="it-IT" sz="9600" b="1" strike="sngStrike" dirty="0" smtClean="0"/>
              <a:t>h 8-12-20</a:t>
            </a:r>
            <a:endParaRPr lang="it-IT" sz="9600" b="1" strike="sngStrike" dirty="0">
              <a:solidFill>
                <a:srgbClr val="FF0000"/>
              </a:solidFill>
            </a:endParaRPr>
          </a:p>
          <a:p>
            <a:pPr fontAlgn="t"/>
            <a:r>
              <a:rPr lang="it-IT" sz="9600" b="1" strike="sngStrike" dirty="0"/>
              <a:t>Acarbose 50 mg </a:t>
            </a:r>
            <a:r>
              <a:rPr lang="it-IT" sz="9600" b="1" strike="sngStrike" dirty="0" smtClean="0"/>
              <a:t>x3</a:t>
            </a:r>
          </a:p>
          <a:p>
            <a:pPr fontAlgn="t"/>
            <a:r>
              <a:rPr lang="it-IT" sz="9600" b="1" dirty="0" smtClean="0">
                <a:solidFill>
                  <a:srgbClr val="FF0000"/>
                </a:solidFill>
              </a:rPr>
              <a:t>Insulina secondo schema </a:t>
            </a:r>
            <a:r>
              <a:rPr lang="it-IT" sz="9600" b="1" dirty="0" err="1" smtClean="0">
                <a:solidFill>
                  <a:srgbClr val="FF0000"/>
                </a:solidFill>
              </a:rPr>
              <a:t>Basal</a:t>
            </a:r>
            <a:r>
              <a:rPr lang="it-IT" sz="9600" b="1" dirty="0" smtClean="0">
                <a:solidFill>
                  <a:srgbClr val="FF0000"/>
                </a:solidFill>
              </a:rPr>
              <a:t>/</a:t>
            </a:r>
            <a:r>
              <a:rPr lang="it-IT" sz="9600" b="1" dirty="0" err="1" smtClean="0">
                <a:solidFill>
                  <a:srgbClr val="FF0000"/>
                </a:solidFill>
              </a:rPr>
              <a:t>Bolus</a:t>
            </a:r>
            <a:r>
              <a:rPr lang="it-IT" sz="9600" b="1" dirty="0" smtClean="0">
                <a:solidFill>
                  <a:srgbClr val="FF0000"/>
                </a:solidFill>
              </a:rPr>
              <a:t> 0,4U/kg</a:t>
            </a:r>
            <a:endParaRPr lang="it-IT" sz="9600" b="1" dirty="0">
              <a:solidFill>
                <a:srgbClr val="FF0000"/>
              </a:solidFill>
            </a:endParaRPr>
          </a:p>
          <a:p>
            <a:pPr fontAlgn="t">
              <a:buFont typeface="Arial" charset="0"/>
              <a:buChar char="•"/>
            </a:pPr>
            <a:r>
              <a:rPr lang="it-IT" sz="9600" b="1" dirty="0" smtClean="0">
                <a:latin typeface="Calibri" pitchFamily="34" charset="0"/>
              </a:rPr>
              <a:t>PegInterferone alfa 2b (1.5 mcg/Kg/sett il ven)</a:t>
            </a:r>
          </a:p>
          <a:p>
            <a:pPr fontAlgn="t">
              <a:buFont typeface="Arial" charset="0"/>
              <a:buChar char="•"/>
            </a:pPr>
            <a:r>
              <a:rPr lang="it-IT" sz="9600" b="1" strike="sngStrike" dirty="0" smtClean="0">
                <a:latin typeface="Calibri" pitchFamily="34" charset="0"/>
              </a:rPr>
              <a:t>Ribavirina 15 mg/Kg/die</a:t>
            </a:r>
            <a:endParaRPr lang="it-IT" sz="9600" b="1" strike="sngStrike" dirty="0" smtClean="0"/>
          </a:p>
          <a:p>
            <a:pPr fontAlgn="t"/>
            <a:r>
              <a:rPr lang="it-IT" sz="9600" b="1" dirty="0" smtClean="0"/>
              <a:t>Tachipirina </a:t>
            </a:r>
            <a:r>
              <a:rPr lang="it-IT" sz="9600" b="1" dirty="0"/>
              <a:t>1g AB</a:t>
            </a:r>
          </a:p>
          <a:p>
            <a:pPr fontAlgn="t"/>
            <a:r>
              <a:rPr lang="it-IT" sz="9600" b="1" strike="sngStrike" dirty="0" smtClean="0"/>
              <a:t>Ketoprofene, </a:t>
            </a:r>
            <a:r>
              <a:rPr lang="it-IT" sz="9600" b="1" strike="sngStrike" dirty="0"/>
              <a:t>D</a:t>
            </a:r>
            <a:r>
              <a:rPr lang="it-IT" sz="9600" b="1" strike="sngStrike" dirty="0" smtClean="0"/>
              <a:t>iclofenac  AB</a:t>
            </a:r>
            <a:endParaRPr lang="it-IT" sz="9600" b="1" strike="sngStrike" dirty="0"/>
          </a:p>
          <a:p>
            <a:pPr fontAlgn="t"/>
            <a:r>
              <a:rPr lang="it-IT" sz="9600" b="1" dirty="0" smtClean="0"/>
              <a:t>Lorazepam 1mg alla sera</a:t>
            </a:r>
          </a:p>
          <a:p>
            <a:pPr fontAlgn="t"/>
            <a:r>
              <a:rPr lang="it-IT" sz="9600" b="1" dirty="0" smtClean="0"/>
              <a:t>Simvastatina 20 mg alla sera</a:t>
            </a:r>
            <a:endParaRPr lang="it-IT" sz="9600" b="1" dirty="0">
              <a:solidFill>
                <a:srgbClr val="FF0000"/>
              </a:solidFill>
            </a:endParaRPr>
          </a:p>
          <a:p>
            <a:pPr fontAlgn="t"/>
            <a:r>
              <a:rPr lang="it-IT" sz="9600" b="1" dirty="0" smtClean="0">
                <a:solidFill>
                  <a:srgbClr val="FF0000"/>
                </a:solidFill>
              </a:rPr>
              <a:t>Calcio carbonato 1g/die</a:t>
            </a:r>
          </a:p>
          <a:p>
            <a:pPr fontAlgn="t"/>
            <a:r>
              <a:rPr lang="it-IT" sz="9600" b="1" dirty="0" err="1" smtClean="0">
                <a:solidFill>
                  <a:srgbClr val="FF0000"/>
                </a:solidFill>
              </a:rPr>
              <a:t>Colecalciferolo</a:t>
            </a:r>
            <a:r>
              <a:rPr lang="it-IT" sz="9600" b="1" dirty="0" smtClean="0">
                <a:solidFill>
                  <a:srgbClr val="FF0000"/>
                </a:solidFill>
              </a:rPr>
              <a:t> </a:t>
            </a:r>
            <a:r>
              <a:rPr lang="it-IT" sz="9600" b="1" dirty="0">
                <a:solidFill>
                  <a:srgbClr val="FF0000"/>
                </a:solidFill>
              </a:rPr>
              <a:t>25000 UIU/2,5ml ogni 4 sett</a:t>
            </a:r>
          </a:p>
          <a:p>
            <a:pPr fontAlgn="t"/>
            <a:r>
              <a:rPr lang="it-IT" sz="9600" b="1" dirty="0" err="1">
                <a:solidFill>
                  <a:srgbClr val="FF0000"/>
                </a:solidFill>
              </a:rPr>
              <a:t>Alendronato</a:t>
            </a:r>
            <a:r>
              <a:rPr lang="it-IT" sz="9600" b="1" dirty="0">
                <a:solidFill>
                  <a:srgbClr val="FF0000"/>
                </a:solidFill>
              </a:rPr>
              <a:t> 70 mg ogni 7 giorni</a:t>
            </a:r>
          </a:p>
          <a:p>
            <a:pPr fontAlgn="t"/>
            <a:r>
              <a:rPr lang="it-IT" sz="9600" b="1" dirty="0" err="1" smtClean="0">
                <a:solidFill>
                  <a:srgbClr val="FF0000"/>
                </a:solidFill>
              </a:rPr>
              <a:t>Cardioaspirina</a:t>
            </a:r>
            <a:r>
              <a:rPr lang="it-IT" sz="9600" b="1" dirty="0" smtClean="0">
                <a:solidFill>
                  <a:srgbClr val="FF0000"/>
                </a:solidFill>
              </a:rPr>
              <a:t> 100 mg </a:t>
            </a:r>
          </a:p>
          <a:p>
            <a:pPr fontAlgn="t"/>
            <a:r>
              <a:rPr lang="it-IT" sz="9600" b="1" dirty="0" err="1" smtClean="0">
                <a:solidFill>
                  <a:srgbClr val="FF0000"/>
                </a:solidFill>
              </a:rPr>
              <a:t>Lansoprazolo</a:t>
            </a:r>
            <a:r>
              <a:rPr lang="it-IT" sz="9600" b="1" dirty="0" smtClean="0">
                <a:solidFill>
                  <a:srgbClr val="FF0000"/>
                </a:solidFill>
              </a:rPr>
              <a:t> 15 mg</a:t>
            </a:r>
          </a:p>
          <a:p>
            <a:pPr fontAlgn="t"/>
            <a:r>
              <a:rPr lang="it-IT" sz="9600" b="1" dirty="0" smtClean="0">
                <a:solidFill>
                  <a:srgbClr val="FF0000"/>
                </a:solidFill>
              </a:rPr>
              <a:t>Prednisone </a:t>
            </a:r>
            <a:r>
              <a:rPr lang="it-IT" sz="9600" b="1" dirty="0">
                <a:solidFill>
                  <a:srgbClr val="FF0000"/>
                </a:solidFill>
              </a:rPr>
              <a:t>50 mg/die per 4 </a:t>
            </a:r>
            <a:r>
              <a:rPr lang="it-IT" sz="9600" b="1" dirty="0" smtClean="0">
                <a:solidFill>
                  <a:srgbClr val="FF0000"/>
                </a:solidFill>
              </a:rPr>
              <a:t>sett</a:t>
            </a:r>
          </a:p>
          <a:p>
            <a:pPr fontAlgn="t"/>
            <a:endParaRPr lang="it-IT" sz="4800" b="1" dirty="0" smtClean="0"/>
          </a:p>
          <a:p>
            <a:pPr fontAlgn="t"/>
            <a:endParaRPr lang="it-IT" sz="2400" b="1" dirty="0" smtClean="0"/>
          </a:p>
          <a:p>
            <a:pPr fontAlgn="t"/>
            <a:endParaRPr lang="it-IT" sz="2800" b="1" dirty="0"/>
          </a:p>
          <a:p>
            <a:pPr fontAlgn="t"/>
            <a:endParaRPr lang="it-IT" sz="3100" b="1" dirty="0"/>
          </a:p>
        </p:txBody>
      </p:sp>
      <p:sp>
        <p:nvSpPr>
          <p:cNvPr id="5" name="Titolo 1"/>
          <p:cNvSpPr txBox="1">
            <a:spLocks/>
          </p:cNvSpPr>
          <p:nvPr/>
        </p:nvSpPr>
        <p:spPr>
          <a:xfrm>
            <a:off x="0" y="76699"/>
            <a:ext cx="9144000" cy="760013"/>
          </a:xfrm>
          <a:prstGeom prst="rect">
            <a:avLst/>
          </a:prstGeom>
          <a:solidFill>
            <a:srgbClr val="00CCFF">
              <a:alpha val="51000"/>
            </a:srgbClr>
          </a:solidFill>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it-IT" sz="3600" b="1" dirty="0" smtClean="0">
                <a:latin typeface="Arial Narrow"/>
                <a:ea typeface="+mj-ea"/>
                <a:cs typeface="+mj-cs"/>
              </a:rPr>
              <a:t>PIANO TERAPEUTICO ATTUALE</a:t>
            </a:r>
            <a:endParaRPr kumimoji="0" lang="it-IT" sz="3600" b="1" i="0" u="none" strike="noStrike" kern="1200" cap="none" spc="0" normalizeH="0" baseline="0" noProof="0" dirty="0">
              <a:ln>
                <a:noFill/>
              </a:ln>
              <a:solidFill>
                <a:schemeClr val="tx1"/>
              </a:solidFill>
              <a:effectLst/>
              <a:uLnTx/>
              <a:uFillTx/>
              <a:latin typeface="Arial Narrow"/>
              <a:ea typeface="+mj-ea"/>
              <a:cs typeface="+mj-cs"/>
            </a:endParaRPr>
          </a:p>
        </p:txBody>
      </p:sp>
    </p:spTree>
    <p:extLst>
      <p:ext uri="{BB962C8B-B14F-4D97-AF65-F5344CB8AC3E}">
        <p14:creationId xmlns:p14="http://schemas.microsoft.com/office/powerpoint/2010/main" val="254218936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04" y="29240"/>
            <a:ext cx="8957388" cy="6858000"/>
          </a:xfrm>
          <a:prstGeom prst="rect">
            <a:avLst/>
          </a:prstGeom>
        </p:spPr>
      </p:pic>
      <p:sp>
        <p:nvSpPr>
          <p:cNvPr id="5" name="CasellaDiTesto 4"/>
          <p:cNvSpPr txBox="1"/>
          <p:nvPr/>
        </p:nvSpPr>
        <p:spPr>
          <a:xfrm>
            <a:off x="358032" y="-16496"/>
            <a:ext cx="3650071" cy="584776"/>
          </a:xfrm>
          <a:prstGeom prst="rect">
            <a:avLst/>
          </a:prstGeom>
          <a:noFill/>
        </p:spPr>
        <p:txBody>
          <a:bodyPr wrap="square" rtlCol="0">
            <a:spAutoFit/>
          </a:bodyPr>
          <a:lstStyle/>
          <a:p>
            <a:pPr algn="ctr"/>
            <a:r>
              <a:rPr lang="it-IT" sz="3200" b="1" dirty="0" smtClean="0"/>
              <a:t>LUISA</a:t>
            </a:r>
            <a:endParaRPr lang="it-IT" sz="3200" b="1" dirty="0"/>
          </a:p>
        </p:txBody>
      </p:sp>
      <p:sp>
        <p:nvSpPr>
          <p:cNvPr id="6" name="CasellaDiTesto 5"/>
          <p:cNvSpPr txBox="1"/>
          <p:nvPr/>
        </p:nvSpPr>
        <p:spPr>
          <a:xfrm>
            <a:off x="611560" y="2348880"/>
            <a:ext cx="5184576" cy="1323439"/>
          </a:xfrm>
          <a:prstGeom prst="rect">
            <a:avLst/>
          </a:prstGeom>
          <a:noFill/>
        </p:spPr>
        <p:txBody>
          <a:bodyPr wrap="square" rtlCol="0">
            <a:spAutoFit/>
          </a:bodyPr>
          <a:lstStyle/>
          <a:p>
            <a:endParaRPr lang="it-IT" sz="2000" b="1" dirty="0" smtClean="0"/>
          </a:p>
          <a:p>
            <a:r>
              <a:rPr lang="it-IT" sz="2000" b="1" dirty="0" smtClean="0"/>
              <a:t>PARACETAMOLO + CODEINA  500 </a:t>
            </a:r>
            <a:r>
              <a:rPr lang="it-IT" sz="2000" b="1" dirty="0" err="1" smtClean="0"/>
              <a:t>mg+</a:t>
            </a:r>
            <a:r>
              <a:rPr lang="it-IT" sz="2000" b="1" dirty="0" smtClean="0"/>
              <a:t> 30 mg</a:t>
            </a:r>
          </a:p>
          <a:p>
            <a:endParaRPr lang="it-IT" sz="2000" b="1" dirty="0" smtClean="0"/>
          </a:p>
          <a:p>
            <a:r>
              <a:rPr lang="it-IT" sz="2000" b="1" dirty="0" smtClean="0"/>
              <a:t>Dosaggio:  1 </a:t>
            </a:r>
            <a:r>
              <a:rPr lang="it-IT" sz="2000" b="1" dirty="0" err="1" smtClean="0"/>
              <a:t>cp</a:t>
            </a:r>
            <a:r>
              <a:rPr lang="it-IT" sz="2000" b="1" dirty="0" smtClean="0"/>
              <a:t>/3 volte die </a:t>
            </a:r>
            <a:endParaRPr lang="it-IT" sz="2000" b="1" dirty="0"/>
          </a:p>
        </p:txBody>
      </p:sp>
      <p:sp>
        <p:nvSpPr>
          <p:cNvPr id="8" name="CasellaDiTesto 7"/>
          <p:cNvSpPr txBox="1"/>
          <p:nvPr/>
        </p:nvSpPr>
        <p:spPr>
          <a:xfrm>
            <a:off x="4499992" y="3841884"/>
            <a:ext cx="1849468" cy="523220"/>
          </a:xfrm>
          <a:prstGeom prst="rect">
            <a:avLst/>
          </a:prstGeom>
          <a:noFill/>
        </p:spPr>
        <p:txBody>
          <a:bodyPr wrap="square" rtlCol="0">
            <a:spAutoFit/>
          </a:bodyPr>
          <a:lstStyle/>
          <a:p>
            <a:r>
              <a:rPr lang="it-IT" sz="2800" dirty="0" smtClean="0"/>
              <a:t>2 0 0 3 1 4</a:t>
            </a:r>
            <a:endParaRPr lang="it-IT" sz="1600" dirty="0"/>
          </a:p>
        </p:txBody>
      </p:sp>
    </p:spTree>
    <p:extLst>
      <p:ext uri="{BB962C8B-B14F-4D97-AF65-F5344CB8AC3E}">
        <p14:creationId xmlns:p14="http://schemas.microsoft.com/office/powerpoint/2010/main" val="3057713257"/>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p:cNvSpPr txBox="1">
            <a:spLocks/>
          </p:cNvSpPr>
          <p:nvPr/>
        </p:nvSpPr>
        <p:spPr>
          <a:xfrm>
            <a:off x="5985" y="4199"/>
            <a:ext cx="9144000" cy="1048045"/>
          </a:xfrm>
          <a:prstGeom prst="rect">
            <a:avLst/>
          </a:prstGeom>
          <a:solidFill>
            <a:srgbClr val="00CCFF">
              <a:alpha val="51000"/>
            </a:srgbClr>
          </a:solidFill>
        </p:spPr>
        <p:txBody>
          <a:bodyPr vert="horz" lIns="91440" tIns="45720" rIns="91440" bIns="45720" rtlCol="0" anchor="ctr">
            <a:normAutofit fontScale="900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it-IT" sz="3600" b="1" dirty="0" smtClean="0">
                <a:latin typeface="Arial Narrow"/>
                <a:ea typeface="+mj-ea"/>
                <a:cs typeface="+mj-cs"/>
              </a:rPr>
              <a:t>FOLLOW UP</a:t>
            </a:r>
          </a:p>
          <a:p>
            <a:pPr marL="0" marR="0" lvl="0" indent="0" algn="ctr" defTabSz="914400" rtl="0" eaLnBrk="1" fontAlgn="auto" latinLnBrk="0" hangingPunct="1">
              <a:lnSpc>
                <a:spcPct val="100000"/>
              </a:lnSpc>
              <a:spcBef>
                <a:spcPct val="0"/>
              </a:spcBef>
              <a:spcAft>
                <a:spcPts val="0"/>
              </a:spcAft>
              <a:buClrTx/>
              <a:buSzTx/>
              <a:buFontTx/>
              <a:buNone/>
              <a:tabLst/>
              <a:defRPr/>
            </a:pPr>
            <a:r>
              <a:rPr lang="it-IT" sz="3600" b="1" dirty="0" smtClean="0">
                <a:latin typeface="Arial Narrow"/>
                <a:ea typeface="+mj-ea"/>
                <a:cs typeface="+mj-cs"/>
              </a:rPr>
              <a:t> dopo consulenze specialistiche</a:t>
            </a:r>
            <a:endParaRPr kumimoji="0" lang="it-IT" sz="3600" b="1" i="0" u="none" strike="noStrike" kern="1200" cap="none" spc="0" normalizeH="0" baseline="0" noProof="0" dirty="0">
              <a:ln>
                <a:noFill/>
              </a:ln>
              <a:solidFill>
                <a:schemeClr val="tx1"/>
              </a:solidFill>
              <a:effectLst/>
              <a:uLnTx/>
              <a:uFillTx/>
              <a:latin typeface="Arial Narrow"/>
              <a:ea typeface="+mj-ea"/>
              <a:cs typeface="+mj-cs"/>
            </a:endParaRPr>
          </a:p>
        </p:txBody>
      </p:sp>
      <p:sp>
        <p:nvSpPr>
          <p:cNvPr id="6" name="Segnaposto contenuto 2"/>
          <p:cNvSpPr>
            <a:spLocks noGrp="1"/>
          </p:cNvSpPr>
          <p:nvPr>
            <p:ph idx="1"/>
          </p:nvPr>
        </p:nvSpPr>
        <p:spPr>
          <a:xfrm>
            <a:off x="5985" y="1106039"/>
            <a:ext cx="4349991" cy="2538985"/>
          </a:xfrm>
        </p:spPr>
        <p:txBody>
          <a:bodyPr>
            <a:noAutofit/>
          </a:bodyPr>
          <a:lstStyle/>
          <a:p>
            <a:pPr marL="0" indent="0">
              <a:buNone/>
            </a:pPr>
            <a:r>
              <a:rPr lang="it-IT" sz="1800" b="1" dirty="0"/>
              <a:t>R</a:t>
            </a:r>
            <a:r>
              <a:rPr lang="it-IT" sz="1800" b="1" dirty="0" smtClean="0"/>
              <a:t>eumatologo</a:t>
            </a:r>
          </a:p>
          <a:p>
            <a:pPr marL="285750" indent="-285750"/>
            <a:r>
              <a:rPr lang="it-IT" sz="1800" b="1" dirty="0" smtClean="0"/>
              <a:t>Un mese</a:t>
            </a:r>
            <a:r>
              <a:rPr lang="it-IT" sz="1800" dirty="0" smtClean="0"/>
              <a:t>: Emocromo</a:t>
            </a:r>
            <a:r>
              <a:rPr lang="it-IT" sz="1800" dirty="0"/>
              <a:t>, esame urine, creatinina, glicemia, AST, ALT, PCR, VES</a:t>
            </a:r>
          </a:p>
          <a:p>
            <a:pPr marL="285750" indent="-285750"/>
            <a:r>
              <a:rPr lang="it-IT" sz="1800" dirty="0"/>
              <a:t>Poi rivalutazioni </a:t>
            </a:r>
            <a:r>
              <a:rPr lang="it-IT" sz="1800" b="1" dirty="0"/>
              <a:t>semestrali </a:t>
            </a:r>
            <a:r>
              <a:rPr lang="it-IT" sz="1800" dirty="0"/>
              <a:t>con esami precedenti</a:t>
            </a:r>
          </a:p>
          <a:p>
            <a:pPr marL="285750" indent="-285750"/>
            <a:r>
              <a:rPr lang="it-IT" sz="1800" dirty="0"/>
              <a:t>+/- rivalutazione </a:t>
            </a:r>
            <a:r>
              <a:rPr lang="it-IT" sz="1800" b="1" dirty="0"/>
              <a:t>annuale</a:t>
            </a:r>
            <a:r>
              <a:rPr lang="it-IT" sz="1800" dirty="0"/>
              <a:t> di </a:t>
            </a:r>
            <a:r>
              <a:rPr lang="it-IT" sz="1800" dirty="0" err="1"/>
              <a:t>Rx</a:t>
            </a:r>
            <a:r>
              <a:rPr lang="it-IT" sz="1800" dirty="0"/>
              <a:t> torace, Eco addome, Ecocardiogramma</a:t>
            </a:r>
          </a:p>
          <a:p>
            <a:pPr marL="285750" indent="-285750"/>
            <a:r>
              <a:rPr lang="it-IT" sz="1800" dirty="0"/>
              <a:t>Rivalutazione clinica con Indici di flogosi in caso di ripresa dei sintomi</a:t>
            </a:r>
          </a:p>
          <a:p>
            <a:pPr>
              <a:buNone/>
            </a:pPr>
            <a:r>
              <a:rPr lang="it-IT" sz="1800" u="sng" dirty="0" smtClean="0"/>
              <a:t>Durata del trattamento 2-3 anni</a:t>
            </a:r>
            <a:endParaRPr lang="it-IT" sz="1800" dirty="0"/>
          </a:p>
        </p:txBody>
      </p:sp>
      <p:sp>
        <p:nvSpPr>
          <p:cNvPr id="2" name="Rettangolo 1"/>
          <p:cNvSpPr/>
          <p:nvPr/>
        </p:nvSpPr>
        <p:spPr>
          <a:xfrm>
            <a:off x="4139952" y="1124744"/>
            <a:ext cx="4896544" cy="2585323"/>
          </a:xfrm>
          <a:prstGeom prst="rect">
            <a:avLst/>
          </a:prstGeom>
        </p:spPr>
        <p:txBody>
          <a:bodyPr wrap="square">
            <a:spAutoFit/>
          </a:bodyPr>
          <a:lstStyle/>
          <a:p>
            <a:r>
              <a:rPr lang="it-IT" b="1" dirty="0" smtClean="0"/>
              <a:t>Infettivologo</a:t>
            </a:r>
          </a:p>
          <a:p>
            <a:pPr marL="285750" indent="-285750">
              <a:buFont typeface="Arial" panose="020B0604020202020204" pitchFamily="34" charset="0"/>
              <a:buChar char="•"/>
            </a:pPr>
            <a:r>
              <a:rPr lang="it-IT" b="1" dirty="0" smtClean="0"/>
              <a:t>Ogni 3 mesi</a:t>
            </a:r>
            <a:r>
              <a:rPr lang="it-IT" dirty="0" smtClean="0"/>
              <a:t>: HCV-RNA per </a:t>
            </a:r>
            <a:r>
              <a:rPr lang="it-IT" dirty="0"/>
              <a:t>ulteriori 6 mesi dopo </a:t>
            </a:r>
            <a:r>
              <a:rPr lang="it-IT" dirty="0" err="1"/>
              <a:t>Rx</a:t>
            </a:r>
            <a:r>
              <a:rPr lang="it-IT" dirty="0"/>
              <a:t> stop </a:t>
            </a:r>
          </a:p>
          <a:p>
            <a:pPr marL="285750" indent="-285750">
              <a:buFont typeface="Arial" panose="020B0604020202020204" pitchFamily="34" charset="0"/>
              <a:buChar char="•"/>
            </a:pPr>
            <a:r>
              <a:rPr lang="it-IT" b="1" dirty="0" smtClean="0"/>
              <a:t>Ogni 3 mesi</a:t>
            </a:r>
            <a:r>
              <a:rPr lang="it-IT" dirty="0" smtClean="0"/>
              <a:t>: AST</a:t>
            </a:r>
            <a:r>
              <a:rPr lang="it-IT" dirty="0"/>
              <a:t>, ALT, GGT </a:t>
            </a:r>
            <a:endParaRPr lang="it-IT" dirty="0" smtClean="0"/>
          </a:p>
          <a:p>
            <a:pPr marL="285750" indent="-285750">
              <a:buFont typeface="Arial" panose="020B0604020202020204" pitchFamily="34" charset="0"/>
              <a:buChar char="•"/>
            </a:pPr>
            <a:r>
              <a:rPr lang="it-IT" b="1" dirty="0" smtClean="0"/>
              <a:t>Ogni 6 mesi</a:t>
            </a:r>
            <a:r>
              <a:rPr lang="it-IT" dirty="0" smtClean="0"/>
              <a:t>: Eco </a:t>
            </a:r>
            <a:r>
              <a:rPr lang="it-IT" dirty="0"/>
              <a:t>addome </a:t>
            </a:r>
          </a:p>
          <a:p>
            <a:r>
              <a:rPr lang="it-IT" dirty="0" smtClean="0"/>
              <a:t>        +</a:t>
            </a:r>
            <a:r>
              <a:rPr lang="it-IT" dirty="0" err="1" smtClean="0"/>
              <a:t>Emoc</a:t>
            </a:r>
            <a:r>
              <a:rPr lang="it-IT" dirty="0" smtClean="0"/>
              <a:t> con    formula</a:t>
            </a:r>
            <a:r>
              <a:rPr lang="it-IT" dirty="0"/>
              <a:t>, Elettroforesi proteica, BILD, BILT, COL, GLIC, </a:t>
            </a:r>
            <a:r>
              <a:rPr lang="it-IT" dirty="0" err="1"/>
              <a:t>Urine+sedimento</a:t>
            </a:r>
            <a:r>
              <a:rPr lang="it-IT" dirty="0"/>
              <a:t>, PT, AFP, </a:t>
            </a:r>
            <a:r>
              <a:rPr lang="it-IT" dirty="0" err="1" smtClean="0"/>
              <a:t>cr</a:t>
            </a:r>
            <a:r>
              <a:rPr lang="it-IT" dirty="0" smtClean="0"/>
              <a:t>.</a:t>
            </a:r>
            <a:endParaRPr lang="it-IT" dirty="0"/>
          </a:p>
          <a:p>
            <a:pPr marL="285750" indent="-285750">
              <a:buFont typeface="Arial" panose="020B0604020202020204" pitchFamily="34" charset="0"/>
              <a:buChar char="•"/>
            </a:pPr>
            <a:r>
              <a:rPr lang="it-IT" b="1" dirty="0" smtClean="0"/>
              <a:t>Ogni 12 mesi</a:t>
            </a:r>
            <a:r>
              <a:rPr lang="it-IT" dirty="0" smtClean="0"/>
              <a:t>: controllare </a:t>
            </a:r>
            <a:r>
              <a:rPr lang="it-IT" dirty="0" err="1"/>
              <a:t>crioglobuline</a:t>
            </a:r>
            <a:r>
              <a:rPr lang="it-IT" dirty="0"/>
              <a:t> e </a:t>
            </a:r>
            <a:r>
              <a:rPr lang="it-IT" dirty="0" err="1"/>
              <a:t>criocrito</a:t>
            </a:r>
            <a:r>
              <a:rPr lang="it-IT" dirty="0"/>
              <a:t>.</a:t>
            </a:r>
          </a:p>
        </p:txBody>
      </p:sp>
      <p:sp>
        <p:nvSpPr>
          <p:cNvPr id="7" name="Rettangolo 6"/>
          <p:cNvSpPr/>
          <p:nvPr/>
        </p:nvSpPr>
        <p:spPr>
          <a:xfrm>
            <a:off x="107504" y="4221088"/>
            <a:ext cx="4824536" cy="2585323"/>
          </a:xfrm>
          <a:prstGeom prst="rect">
            <a:avLst/>
          </a:prstGeom>
        </p:spPr>
        <p:txBody>
          <a:bodyPr wrap="square">
            <a:spAutoFit/>
          </a:bodyPr>
          <a:lstStyle/>
          <a:p>
            <a:r>
              <a:rPr lang="it-IT" b="1" dirty="0" smtClean="0"/>
              <a:t>Nefrologo:</a:t>
            </a:r>
            <a:endParaRPr lang="it-IT" dirty="0"/>
          </a:p>
          <a:p>
            <a:pPr marL="285750" indent="-285750">
              <a:buFont typeface="Arial" panose="020B0604020202020204" pitchFamily="34" charset="0"/>
              <a:buChar char="•"/>
            </a:pPr>
            <a:r>
              <a:rPr lang="it-IT" b="1" dirty="0" smtClean="0"/>
              <a:t>Ogni 6 mesi</a:t>
            </a:r>
            <a:r>
              <a:rPr lang="it-IT" dirty="0" smtClean="0"/>
              <a:t>: Emocromo , </a:t>
            </a:r>
            <a:r>
              <a:rPr lang="it-IT" dirty="0" err="1" smtClean="0"/>
              <a:t>Clcr</a:t>
            </a:r>
            <a:r>
              <a:rPr lang="it-IT" dirty="0" smtClean="0"/>
              <a:t>, Assetto lipidico, Na, K, Bicarbonati, Ca, P, Glu, Azotemia, </a:t>
            </a:r>
            <a:r>
              <a:rPr lang="it-IT" dirty="0" err="1" smtClean="0"/>
              <a:t>Urucemia</a:t>
            </a:r>
            <a:r>
              <a:rPr lang="it-IT" dirty="0" smtClean="0"/>
              <a:t>, </a:t>
            </a:r>
            <a:r>
              <a:rPr lang="it-IT" dirty="0" err="1" smtClean="0"/>
              <a:t>sodiuria</a:t>
            </a:r>
            <a:r>
              <a:rPr lang="it-IT" dirty="0" smtClean="0"/>
              <a:t>-</a:t>
            </a:r>
            <a:r>
              <a:rPr lang="it-IT" dirty="0" err="1" smtClean="0"/>
              <a:t>potassiuria</a:t>
            </a:r>
            <a:r>
              <a:rPr lang="it-IT" dirty="0" smtClean="0"/>
              <a:t>-azoturia 24h, es. urine </a:t>
            </a:r>
          </a:p>
          <a:p>
            <a:pPr marL="285750" indent="-285750">
              <a:buFont typeface="Arial" panose="020B0604020202020204" pitchFamily="34" charset="0"/>
              <a:buChar char="•"/>
            </a:pPr>
            <a:r>
              <a:rPr lang="it-IT" b="1" dirty="0" smtClean="0"/>
              <a:t>Ogni 12 mesi</a:t>
            </a:r>
            <a:r>
              <a:rPr lang="it-IT" dirty="0" smtClean="0"/>
              <a:t>: </a:t>
            </a:r>
            <a:r>
              <a:rPr lang="it-IT" dirty="0" err="1" smtClean="0"/>
              <a:t>PTHi</a:t>
            </a:r>
            <a:r>
              <a:rPr lang="it-IT" dirty="0" smtClean="0"/>
              <a:t>, ALP, PCR, Albumina, proteinuria/24h, </a:t>
            </a:r>
            <a:r>
              <a:rPr lang="it-IT" dirty="0" err="1" smtClean="0"/>
              <a:t>protidemia</a:t>
            </a:r>
            <a:r>
              <a:rPr lang="it-IT" dirty="0" smtClean="0"/>
              <a:t>, </a:t>
            </a:r>
            <a:r>
              <a:rPr lang="it-IT" dirty="0" err="1" smtClean="0"/>
              <a:t>elettroforesi,albuminuria</a:t>
            </a:r>
            <a:r>
              <a:rPr lang="it-IT" dirty="0" smtClean="0"/>
              <a:t> (</a:t>
            </a:r>
            <a:r>
              <a:rPr lang="it-IT" dirty="0" err="1" smtClean="0"/>
              <a:t>Urinocoltura</a:t>
            </a:r>
            <a:r>
              <a:rPr lang="it-IT" dirty="0" smtClean="0"/>
              <a:t> se pregressa IVU).</a:t>
            </a:r>
            <a:endParaRPr lang="it-IT" dirty="0"/>
          </a:p>
        </p:txBody>
      </p:sp>
      <p:sp>
        <p:nvSpPr>
          <p:cNvPr id="8" name="Rettangolo 7"/>
          <p:cNvSpPr/>
          <p:nvPr/>
        </p:nvSpPr>
        <p:spPr>
          <a:xfrm>
            <a:off x="4788024" y="3680723"/>
            <a:ext cx="4355976" cy="3139321"/>
          </a:xfrm>
          <a:prstGeom prst="rect">
            <a:avLst/>
          </a:prstGeom>
        </p:spPr>
        <p:txBody>
          <a:bodyPr wrap="square">
            <a:spAutoFit/>
          </a:bodyPr>
          <a:lstStyle/>
          <a:p>
            <a:r>
              <a:rPr lang="it-IT" b="1" dirty="0" smtClean="0"/>
              <a:t>Diabetologo:</a:t>
            </a:r>
          </a:p>
          <a:p>
            <a:pPr marL="285750" indent="-285750">
              <a:buFont typeface="Arial" panose="020B0604020202020204" pitchFamily="34" charset="0"/>
              <a:buChar char="•"/>
            </a:pPr>
            <a:r>
              <a:rPr lang="it-IT" b="1" dirty="0" smtClean="0"/>
              <a:t>1 sett/15gg/1mese verificare gestione terapia insulinica, controllo glicemico e attività fisica</a:t>
            </a:r>
          </a:p>
          <a:p>
            <a:pPr marL="285750" indent="-285750">
              <a:buFont typeface="Arial" panose="020B0604020202020204" pitchFamily="34" charset="0"/>
              <a:buChar char="•"/>
            </a:pPr>
            <a:r>
              <a:rPr lang="it-IT" b="1" dirty="0"/>
              <a:t>Ogni 3 mesi </a:t>
            </a:r>
            <a:r>
              <a:rPr lang="it-IT" dirty="0" smtClean="0"/>
              <a:t>: Glicemia </a:t>
            </a:r>
            <a:r>
              <a:rPr lang="it-IT" dirty="0"/>
              <a:t>a </a:t>
            </a:r>
            <a:r>
              <a:rPr lang="it-IT" dirty="0" smtClean="0"/>
              <a:t>digiuno, HBA1c,Es.urine, PA, peso</a:t>
            </a:r>
          </a:p>
          <a:p>
            <a:pPr marL="285750" indent="-285750">
              <a:buFont typeface="Arial" panose="020B0604020202020204" pitchFamily="34" charset="0"/>
              <a:buChar char="•"/>
            </a:pPr>
            <a:r>
              <a:rPr lang="it-IT" b="1" dirty="0" smtClean="0"/>
              <a:t>Ogni </a:t>
            </a:r>
            <a:r>
              <a:rPr lang="it-IT" b="1" dirty="0"/>
              <a:t>6 </a:t>
            </a:r>
            <a:r>
              <a:rPr lang="it-IT" b="1" dirty="0" smtClean="0"/>
              <a:t>mesi</a:t>
            </a:r>
            <a:r>
              <a:rPr lang="it-IT" dirty="0" smtClean="0"/>
              <a:t>: Visita </a:t>
            </a:r>
            <a:r>
              <a:rPr lang="it-IT" dirty="0"/>
              <a:t>medica </a:t>
            </a:r>
            <a:r>
              <a:rPr lang="it-IT" dirty="0" err="1" smtClean="0"/>
              <a:t>gen</a:t>
            </a:r>
            <a:endParaRPr lang="it-IT" dirty="0"/>
          </a:p>
          <a:p>
            <a:pPr marL="285750" indent="-285750">
              <a:buFont typeface="Arial" panose="020B0604020202020204" pitchFamily="34" charset="0"/>
              <a:buChar char="•"/>
            </a:pPr>
            <a:r>
              <a:rPr lang="it-IT" b="1" dirty="0" smtClean="0"/>
              <a:t>Ogni </a:t>
            </a:r>
            <a:r>
              <a:rPr lang="it-IT" b="1" dirty="0"/>
              <a:t>anno </a:t>
            </a:r>
            <a:r>
              <a:rPr lang="it-IT" dirty="0" smtClean="0"/>
              <a:t>: Cl </a:t>
            </a:r>
            <a:r>
              <a:rPr lang="it-IT" dirty="0" err="1" smtClean="0"/>
              <a:t>cr</a:t>
            </a:r>
            <a:r>
              <a:rPr lang="it-IT" dirty="0" smtClean="0"/>
              <a:t>, Uricemia, assetto lipidico, microalbuminuria24h, ECG/visita </a:t>
            </a:r>
            <a:r>
              <a:rPr lang="it-IT" dirty="0"/>
              <a:t>cardiologica </a:t>
            </a:r>
          </a:p>
          <a:p>
            <a:pPr marL="285750" indent="-285750">
              <a:buFont typeface="Arial" panose="020B0604020202020204" pitchFamily="34" charset="0"/>
              <a:buChar char="•"/>
            </a:pPr>
            <a:r>
              <a:rPr lang="it-IT" b="1" dirty="0" smtClean="0"/>
              <a:t>Ogni due anni</a:t>
            </a:r>
            <a:r>
              <a:rPr lang="it-IT" dirty="0" smtClean="0"/>
              <a:t>: </a:t>
            </a:r>
            <a:r>
              <a:rPr lang="it-IT" dirty="0" err="1" smtClean="0"/>
              <a:t>Fundus</a:t>
            </a:r>
            <a:r>
              <a:rPr lang="it-IT" dirty="0" smtClean="0"/>
              <a:t> Oculi</a:t>
            </a:r>
            <a:endParaRPr lang="it-IT" dirty="0"/>
          </a:p>
        </p:txBody>
      </p:sp>
    </p:spTree>
    <p:extLst>
      <p:ext uri="{BB962C8B-B14F-4D97-AF65-F5344CB8AC3E}">
        <p14:creationId xmlns:p14="http://schemas.microsoft.com/office/powerpoint/2010/main" val="1338211798"/>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p:cNvSpPr txBox="1">
            <a:spLocks/>
          </p:cNvSpPr>
          <p:nvPr/>
        </p:nvSpPr>
        <p:spPr>
          <a:xfrm>
            <a:off x="0" y="76699"/>
            <a:ext cx="9144000" cy="1048045"/>
          </a:xfrm>
          <a:prstGeom prst="rect">
            <a:avLst/>
          </a:prstGeom>
          <a:solidFill>
            <a:srgbClr val="00CCFF">
              <a:alpha val="51000"/>
            </a:srgbClr>
          </a:solidFill>
        </p:spPr>
        <p:txBody>
          <a:bodyPr vert="horz" lIns="91440" tIns="45720" rIns="91440" bIns="45720" rtlCol="0" anchor="ctr">
            <a:normAutofit fontScale="900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it-IT" sz="3600" b="1" dirty="0" smtClean="0">
                <a:latin typeface="Arial Narrow"/>
                <a:ea typeface="+mj-ea"/>
                <a:cs typeface="+mj-cs"/>
              </a:rPr>
              <a:t>FOLLOW UP</a:t>
            </a:r>
          </a:p>
          <a:p>
            <a:pPr marL="0" marR="0" lvl="0" indent="0" algn="ctr" defTabSz="914400" rtl="0" eaLnBrk="1" fontAlgn="auto" latinLnBrk="0" hangingPunct="1">
              <a:lnSpc>
                <a:spcPct val="100000"/>
              </a:lnSpc>
              <a:spcBef>
                <a:spcPct val="0"/>
              </a:spcBef>
              <a:spcAft>
                <a:spcPts val="0"/>
              </a:spcAft>
              <a:buClrTx/>
              <a:buSzTx/>
              <a:buFontTx/>
              <a:buNone/>
              <a:tabLst/>
              <a:defRPr/>
            </a:pPr>
            <a:r>
              <a:rPr lang="it-IT" sz="3600" b="1" dirty="0" smtClean="0">
                <a:latin typeface="Arial Narrow"/>
                <a:ea typeface="+mj-ea"/>
                <a:cs typeface="+mj-cs"/>
              </a:rPr>
              <a:t> dopo consulenze specialistiche</a:t>
            </a:r>
            <a:endParaRPr kumimoji="0" lang="it-IT" sz="3600" b="1" i="0" u="none" strike="noStrike" kern="1200" cap="none" spc="0" normalizeH="0" baseline="0" noProof="0" dirty="0">
              <a:ln>
                <a:noFill/>
              </a:ln>
              <a:solidFill>
                <a:schemeClr val="tx1"/>
              </a:solidFill>
              <a:effectLst/>
              <a:uLnTx/>
              <a:uFillTx/>
              <a:latin typeface="Arial Narrow"/>
              <a:ea typeface="+mj-ea"/>
              <a:cs typeface="+mj-cs"/>
            </a:endParaRPr>
          </a:p>
        </p:txBody>
      </p:sp>
      <p:sp>
        <p:nvSpPr>
          <p:cNvPr id="4" name="CasellaDiTesto 3"/>
          <p:cNvSpPr txBox="1"/>
          <p:nvPr/>
        </p:nvSpPr>
        <p:spPr>
          <a:xfrm>
            <a:off x="287016" y="1217914"/>
            <a:ext cx="8640960" cy="5401479"/>
          </a:xfrm>
          <a:prstGeom prst="rect">
            <a:avLst/>
          </a:prstGeom>
          <a:noFill/>
        </p:spPr>
        <p:txBody>
          <a:bodyPr wrap="square" rtlCol="0">
            <a:spAutoFit/>
          </a:bodyPr>
          <a:lstStyle/>
          <a:p>
            <a:r>
              <a:rPr lang="it-IT" b="1" dirty="0" smtClean="0"/>
              <a:t>1 sett/15gg/1 mese</a:t>
            </a:r>
            <a:r>
              <a:rPr lang="it-IT" b="1" dirty="0"/>
              <a:t>:  </a:t>
            </a:r>
            <a:r>
              <a:rPr lang="it-IT" dirty="0"/>
              <a:t>verificare gestione terapia insulinica, controllo glicemico e attività fisica</a:t>
            </a:r>
          </a:p>
          <a:p>
            <a:endParaRPr lang="it-IT" b="1" dirty="0" smtClean="0"/>
          </a:p>
          <a:p>
            <a:r>
              <a:rPr lang="it-IT" b="1" dirty="0" smtClean="0"/>
              <a:t>1 mese:  </a:t>
            </a:r>
            <a:r>
              <a:rPr lang="it-IT" dirty="0" smtClean="0"/>
              <a:t>Emocromo, Es. urine, Cr, Gli, AST, ALT, VES, PCR</a:t>
            </a:r>
          </a:p>
          <a:p>
            <a:endParaRPr lang="it-IT" dirty="0"/>
          </a:p>
          <a:p>
            <a:r>
              <a:rPr lang="it-IT" b="1" dirty="0" smtClean="0"/>
              <a:t>Ogni </a:t>
            </a:r>
            <a:r>
              <a:rPr lang="it-IT" b="1" dirty="0"/>
              <a:t>3 </a:t>
            </a:r>
            <a:r>
              <a:rPr lang="it-IT" b="1" dirty="0" smtClean="0"/>
              <a:t>mesi</a:t>
            </a:r>
            <a:r>
              <a:rPr lang="it-IT" dirty="0" smtClean="0"/>
              <a:t>: </a:t>
            </a:r>
            <a:r>
              <a:rPr lang="it-IT" dirty="0"/>
              <a:t>HCV RNA, AST, ALT, </a:t>
            </a:r>
            <a:r>
              <a:rPr lang="it-IT" dirty="0" smtClean="0"/>
              <a:t>GGT</a:t>
            </a:r>
            <a:r>
              <a:rPr lang="it-IT" dirty="0"/>
              <a:t>, </a:t>
            </a:r>
            <a:r>
              <a:rPr lang="it-IT" dirty="0" smtClean="0"/>
              <a:t>Gli,HbA1c</a:t>
            </a:r>
            <a:r>
              <a:rPr lang="it-IT" dirty="0"/>
              <a:t>, </a:t>
            </a:r>
            <a:r>
              <a:rPr lang="it-IT" dirty="0" smtClean="0"/>
              <a:t>Glicosuria</a:t>
            </a:r>
          </a:p>
          <a:p>
            <a:endParaRPr lang="it-IT" sz="1000" dirty="0"/>
          </a:p>
          <a:p>
            <a:r>
              <a:rPr lang="it-IT" b="1" dirty="0" smtClean="0"/>
              <a:t>Ogni 6 mesi</a:t>
            </a:r>
            <a:r>
              <a:rPr lang="it-IT" dirty="0" smtClean="0"/>
              <a:t>: </a:t>
            </a:r>
            <a:r>
              <a:rPr lang="it-IT" dirty="0" err="1" smtClean="0"/>
              <a:t>Emo</a:t>
            </a:r>
            <a:r>
              <a:rPr lang="it-IT" dirty="0" smtClean="0"/>
              <a:t>, Cl Cr, Col tot, HDL, TGL, Na, K, Bicarbonati, Ca, P, N, Uricemia, Na-K urine/24h, Es. urine,</a:t>
            </a:r>
          </a:p>
          <a:p>
            <a:r>
              <a:rPr lang="it-IT" dirty="0" err="1" smtClean="0"/>
              <a:t>Ast,alt,ggt,Elettroforesi</a:t>
            </a:r>
            <a:r>
              <a:rPr lang="it-IT" dirty="0" smtClean="0"/>
              <a:t>, Bilirubina tot e </a:t>
            </a:r>
            <a:r>
              <a:rPr lang="it-IT" dirty="0" err="1" smtClean="0"/>
              <a:t>fraz</a:t>
            </a:r>
            <a:r>
              <a:rPr lang="it-IT" dirty="0" smtClean="0"/>
              <a:t>, PT, AFP,</a:t>
            </a:r>
          </a:p>
          <a:p>
            <a:r>
              <a:rPr lang="it-IT" dirty="0" smtClean="0"/>
              <a:t>ECO ADDOME</a:t>
            </a:r>
          </a:p>
          <a:p>
            <a:r>
              <a:rPr lang="it-IT" dirty="0" smtClean="0"/>
              <a:t>VIS REUMATOLOGICA (controllo)</a:t>
            </a:r>
          </a:p>
          <a:p>
            <a:r>
              <a:rPr lang="it-IT" dirty="0" smtClean="0"/>
              <a:t>VIS INFETTIVOLOGICA (controllo)</a:t>
            </a:r>
          </a:p>
          <a:p>
            <a:endParaRPr lang="it-IT" sz="900" dirty="0"/>
          </a:p>
          <a:p>
            <a:r>
              <a:rPr lang="it-IT" b="1" dirty="0" smtClean="0"/>
              <a:t>Ogni 12 </a:t>
            </a:r>
            <a:r>
              <a:rPr lang="it-IT" b="1" dirty="0"/>
              <a:t>mesi</a:t>
            </a:r>
            <a:r>
              <a:rPr lang="it-IT" dirty="0" smtClean="0"/>
              <a:t>: </a:t>
            </a:r>
            <a:r>
              <a:rPr lang="it-IT" dirty="0" err="1" smtClean="0"/>
              <a:t>PTHi</a:t>
            </a:r>
            <a:r>
              <a:rPr lang="it-IT" dirty="0" smtClean="0"/>
              <a:t>, ALP, PCR, </a:t>
            </a:r>
            <a:r>
              <a:rPr lang="it-IT" dirty="0" err="1" smtClean="0"/>
              <a:t>Alb</a:t>
            </a:r>
            <a:r>
              <a:rPr lang="it-IT" dirty="0" smtClean="0"/>
              <a:t>, proteinuria 24h, </a:t>
            </a:r>
            <a:r>
              <a:rPr lang="it-IT" dirty="0" err="1" smtClean="0"/>
              <a:t>protidemia</a:t>
            </a:r>
            <a:r>
              <a:rPr lang="it-IT" dirty="0" smtClean="0"/>
              <a:t>, </a:t>
            </a:r>
            <a:r>
              <a:rPr lang="it-IT" dirty="0" err="1" smtClean="0"/>
              <a:t>eletroforesi</a:t>
            </a:r>
            <a:r>
              <a:rPr lang="it-IT" dirty="0" smtClean="0"/>
              <a:t>, albuminuria, </a:t>
            </a:r>
            <a:r>
              <a:rPr lang="it-IT" dirty="0" err="1" smtClean="0"/>
              <a:t>microalbuminuria</a:t>
            </a:r>
            <a:r>
              <a:rPr lang="it-IT" dirty="0" smtClean="0"/>
              <a:t>( 24h, </a:t>
            </a:r>
            <a:r>
              <a:rPr lang="it-IT" dirty="0" err="1" smtClean="0"/>
              <a:t>Crioglobuline</a:t>
            </a:r>
            <a:r>
              <a:rPr lang="it-IT" dirty="0" smtClean="0"/>
              <a:t>, </a:t>
            </a:r>
            <a:r>
              <a:rPr lang="it-IT" dirty="0" err="1" smtClean="0"/>
              <a:t>Criocrito</a:t>
            </a:r>
            <a:endParaRPr lang="it-IT" dirty="0" smtClean="0"/>
          </a:p>
          <a:p>
            <a:r>
              <a:rPr lang="it-IT" dirty="0" smtClean="0"/>
              <a:t>ECG, VIS. CARDIOLOGICA, RX TORACE</a:t>
            </a:r>
          </a:p>
          <a:p>
            <a:endParaRPr lang="it-IT" sz="1000" dirty="0"/>
          </a:p>
          <a:p>
            <a:r>
              <a:rPr lang="it-IT" b="1" dirty="0" smtClean="0"/>
              <a:t>Ogni 24 mesi</a:t>
            </a:r>
            <a:r>
              <a:rPr lang="it-IT" dirty="0" smtClean="0"/>
              <a:t>: </a:t>
            </a:r>
            <a:r>
              <a:rPr lang="it-IT" dirty="0" err="1" smtClean="0"/>
              <a:t>Fundus</a:t>
            </a:r>
            <a:r>
              <a:rPr lang="it-IT" dirty="0" smtClean="0"/>
              <a:t> O.</a:t>
            </a:r>
            <a:endParaRPr lang="it-IT" dirty="0"/>
          </a:p>
          <a:p>
            <a:endParaRPr lang="it-IT" dirty="0"/>
          </a:p>
        </p:txBody>
      </p:sp>
      <p:sp>
        <p:nvSpPr>
          <p:cNvPr id="2" name="Rettangolo 1"/>
          <p:cNvSpPr/>
          <p:nvPr/>
        </p:nvSpPr>
        <p:spPr>
          <a:xfrm>
            <a:off x="251520" y="1124744"/>
            <a:ext cx="8424936" cy="1368152"/>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it-IT"/>
          </a:p>
        </p:txBody>
      </p:sp>
    </p:spTree>
    <p:extLst>
      <p:ext uri="{BB962C8B-B14F-4D97-AF65-F5344CB8AC3E}">
        <p14:creationId xmlns:p14="http://schemas.microsoft.com/office/powerpoint/2010/main" val="3026194836"/>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2254"/>
          <p:cNvSpPr txBox="1">
            <a:spLocks noGrp="1"/>
          </p:cNvSpPr>
          <p:nvPr>
            <p:ph type="title"/>
          </p:nvPr>
        </p:nvSpPr>
        <p:spPr>
          <a:xfrm>
            <a:off x="395536" y="2708920"/>
            <a:ext cx="8229600" cy="1143000"/>
          </a:xfrm>
          <a:prstGeom prst="rect">
            <a:avLst/>
          </a:prstGeom>
          <a:solidFill>
            <a:srgbClr val="00B0F0"/>
          </a:solidFill>
          <a:ln w="9525" cap="rnd">
            <a:solidFill>
              <a:schemeClr val="accent1"/>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it-IT" sz="4400" b="1" i="0" u="none" strike="noStrike" cap="none" baseline="0" dirty="0">
                <a:solidFill>
                  <a:schemeClr val="lt1"/>
                </a:solidFill>
                <a:latin typeface="Calibri"/>
                <a:ea typeface="Calibri"/>
                <a:cs typeface="Calibri"/>
                <a:sym typeface="Calibri"/>
              </a:rPr>
              <a:t>Quale modello di intervento? </a:t>
            </a:r>
          </a:p>
        </p:txBody>
      </p:sp>
    </p:spTree>
    <p:extLst>
      <p:ext uri="{BB962C8B-B14F-4D97-AF65-F5344CB8AC3E}">
        <p14:creationId xmlns:p14="http://schemas.microsoft.com/office/powerpoint/2010/main" val="1204360597"/>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Shape 2253"/>
        <p:cNvGrpSpPr/>
        <p:nvPr/>
      </p:nvGrpSpPr>
      <p:grpSpPr>
        <a:xfrm>
          <a:off x="0" y="0"/>
          <a:ext cx="0" cy="0"/>
          <a:chOff x="0" y="0"/>
          <a:chExt cx="0" cy="0"/>
        </a:xfrm>
      </p:grpSpPr>
      <p:sp>
        <p:nvSpPr>
          <p:cNvPr id="2254" name="Shape 2254"/>
          <p:cNvSpPr txBox="1">
            <a:spLocks noGrp="1"/>
          </p:cNvSpPr>
          <p:nvPr>
            <p:ph type="title"/>
          </p:nvPr>
        </p:nvSpPr>
        <p:spPr>
          <a:xfrm>
            <a:off x="457200" y="274637"/>
            <a:ext cx="8229600" cy="1143000"/>
          </a:xfrm>
          <a:prstGeom prst="rect">
            <a:avLst/>
          </a:prstGeom>
          <a:solidFill>
            <a:srgbClr val="00B0F0"/>
          </a:solidFill>
          <a:ln w="9525" cap="rnd">
            <a:solidFill>
              <a:schemeClr val="accent1"/>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it-IT" sz="4400" b="1" i="0" u="none" strike="noStrike" cap="none" baseline="0">
                <a:solidFill>
                  <a:schemeClr val="lt1"/>
                </a:solidFill>
                <a:latin typeface="Calibri"/>
                <a:ea typeface="Calibri"/>
                <a:cs typeface="Calibri"/>
                <a:sym typeface="Calibri"/>
              </a:rPr>
              <a:t>Quale modello di intervento? </a:t>
            </a:r>
          </a:p>
        </p:txBody>
      </p:sp>
      <p:pic>
        <p:nvPicPr>
          <p:cNvPr id="2255" name="Shape 2255"/>
          <p:cNvPicPr preferRelativeResize="0"/>
          <p:nvPr/>
        </p:nvPicPr>
        <p:blipFill rotWithShape="1">
          <a:blip r:embed="rId3"/>
          <a:srcRect/>
          <a:stretch/>
        </p:blipFill>
        <p:spPr>
          <a:xfrm>
            <a:off x="450850" y="1597025"/>
            <a:ext cx="8242300" cy="4535487"/>
          </a:xfrm>
          <a:prstGeom prst="rect">
            <a:avLst/>
          </a:prstGeom>
          <a:noFill/>
          <a:ln>
            <a:noFill/>
          </a:ln>
        </p:spPr>
      </p:pic>
    </p:spTree>
    <p:extLst>
      <p:ext uri="{BB962C8B-B14F-4D97-AF65-F5344CB8AC3E}">
        <p14:creationId xmlns:p14="http://schemas.microsoft.com/office/powerpoint/2010/main" val="3781278020"/>
      </p:ext>
    </p:extLst>
  </p:cSld>
  <p:clrMapOvr>
    <a:masterClrMapping/>
  </p:clrMapOvr>
  <p:transition spd="slow">
    <p:cut/>
  </p:transition>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Shape 2259"/>
        <p:cNvGrpSpPr/>
        <p:nvPr/>
      </p:nvGrpSpPr>
      <p:grpSpPr>
        <a:xfrm>
          <a:off x="0" y="0"/>
          <a:ext cx="0" cy="0"/>
          <a:chOff x="0" y="0"/>
          <a:chExt cx="0" cy="0"/>
        </a:xfrm>
      </p:grpSpPr>
      <p:sp>
        <p:nvSpPr>
          <p:cNvPr id="2260" name="Shape 2260"/>
          <p:cNvSpPr txBox="1">
            <a:spLocks noGrp="1"/>
          </p:cNvSpPr>
          <p:nvPr>
            <p:ph type="title"/>
          </p:nvPr>
        </p:nvSpPr>
        <p:spPr>
          <a:xfrm>
            <a:off x="457200" y="274637"/>
            <a:ext cx="8229600" cy="1143000"/>
          </a:xfrm>
          <a:prstGeom prst="rect">
            <a:avLst/>
          </a:prstGeom>
          <a:solidFill>
            <a:srgbClr val="D9D9D9"/>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B0F0"/>
              </a:buClr>
              <a:buSzPct val="25000"/>
              <a:buFont typeface="Calibri"/>
              <a:buNone/>
            </a:pPr>
            <a:r>
              <a:rPr lang="it-IT" sz="4400" b="1" i="0" u="none" strike="noStrike" cap="none" baseline="0" dirty="0">
                <a:solidFill>
                  <a:srgbClr val="00B0F0"/>
                </a:solidFill>
                <a:latin typeface="Calibri"/>
                <a:ea typeface="Calibri"/>
                <a:cs typeface="Calibri"/>
                <a:sym typeface="Calibri"/>
              </a:rPr>
              <a:t>PIANO DI CURA</a:t>
            </a:r>
          </a:p>
        </p:txBody>
      </p:sp>
      <p:sp>
        <p:nvSpPr>
          <p:cNvPr id="2261" name="Shape 2261"/>
          <p:cNvSpPr txBox="1">
            <a:spLocks noGrp="1"/>
          </p:cNvSpPr>
          <p:nvPr>
            <p:ph type="body" idx="1"/>
          </p:nvPr>
        </p:nvSpPr>
        <p:spPr>
          <a:xfrm>
            <a:off x="457200" y="1535112"/>
            <a:ext cx="4040187" cy="639762"/>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chemeClr val="dk1"/>
              </a:buClr>
              <a:buSzPct val="25000"/>
              <a:buFont typeface="Calibri"/>
              <a:buNone/>
            </a:pPr>
            <a:r>
              <a:rPr lang="it-IT" sz="2400" b="1" i="0" u="none" strike="noStrike" cap="none" baseline="0">
                <a:solidFill>
                  <a:schemeClr val="dk1"/>
                </a:solidFill>
                <a:latin typeface="Calibri"/>
                <a:ea typeface="Calibri"/>
                <a:cs typeface="Calibri"/>
                <a:sym typeface="Calibri"/>
              </a:rPr>
              <a:t>PRIORITA’ DEL MEDICO</a:t>
            </a:r>
          </a:p>
        </p:txBody>
      </p:sp>
      <p:sp>
        <p:nvSpPr>
          <p:cNvPr id="2262" name="Shape 2262"/>
          <p:cNvSpPr txBox="1">
            <a:spLocks noGrp="1"/>
          </p:cNvSpPr>
          <p:nvPr>
            <p:ph type="body" idx="2"/>
          </p:nvPr>
        </p:nvSpPr>
        <p:spPr>
          <a:xfrm>
            <a:off x="457200" y="2174875"/>
            <a:ext cx="4040187" cy="3951286"/>
          </a:xfrm>
          <a:prstGeom prst="rect">
            <a:avLst/>
          </a:prstGeom>
          <a:noFill/>
          <a:ln>
            <a:noFill/>
          </a:ln>
        </p:spPr>
        <p:txBody>
          <a:bodyPr lIns="91425" tIns="45700" rIns="91425" bIns="45700" anchor="t" anchorCtr="0">
            <a:noAutofit/>
          </a:bodyPr>
          <a:lstStyle/>
          <a:p>
            <a:pPr marL="457200" marR="0" lvl="0" indent="-457200" algn="l" rtl="0">
              <a:lnSpc>
                <a:spcPct val="100000"/>
              </a:lnSpc>
              <a:spcBef>
                <a:spcPts val="0"/>
              </a:spcBef>
              <a:spcAft>
                <a:spcPts val="0"/>
              </a:spcAft>
              <a:buClr>
                <a:schemeClr val="dk1"/>
              </a:buClr>
              <a:buSzPct val="100000"/>
              <a:buFont typeface="Calibri"/>
              <a:buAutoNum type="arabicPeriod"/>
            </a:pPr>
            <a:r>
              <a:rPr lang="it-IT" sz="2800" b="1" dirty="0" smtClean="0">
                <a:solidFill>
                  <a:schemeClr val="dk1"/>
                </a:solidFill>
                <a:latin typeface="Calibri"/>
                <a:ea typeface="Calibri"/>
                <a:cs typeface="Calibri"/>
                <a:sym typeface="Calibri"/>
              </a:rPr>
              <a:t>Arterite di </a:t>
            </a:r>
            <a:r>
              <a:rPr lang="it-IT" sz="2800" b="1" dirty="0" err="1" smtClean="0">
                <a:solidFill>
                  <a:schemeClr val="dk1"/>
                </a:solidFill>
                <a:latin typeface="Calibri"/>
                <a:ea typeface="Calibri"/>
                <a:cs typeface="Calibri"/>
                <a:sym typeface="Calibri"/>
              </a:rPr>
              <a:t>Horton</a:t>
            </a:r>
            <a:r>
              <a:rPr lang="it-IT" sz="2800" b="1" dirty="0" smtClean="0">
                <a:solidFill>
                  <a:schemeClr val="dk1"/>
                </a:solidFill>
                <a:latin typeface="Calibri"/>
                <a:ea typeface="Calibri"/>
                <a:cs typeface="Calibri"/>
                <a:sym typeface="Calibri"/>
              </a:rPr>
              <a:t> con </a:t>
            </a:r>
            <a:r>
              <a:rPr lang="it-IT" sz="2800" b="1" dirty="0" err="1" smtClean="0">
                <a:solidFill>
                  <a:schemeClr val="dk1"/>
                </a:solidFill>
                <a:latin typeface="Calibri"/>
                <a:ea typeface="Calibri"/>
                <a:cs typeface="Calibri"/>
                <a:sym typeface="Calibri"/>
              </a:rPr>
              <a:t>polimialgia</a:t>
            </a:r>
            <a:endParaRPr lang="it-IT" sz="2800" b="1" dirty="0" smtClean="0">
              <a:solidFill>
                <a:schemeClr val="dk1"/>
              </a:solidFill>
              <a:latin typeface="Calibri"/>
              <a:ea typeface="Calibri"/>
              <a:cs typeface="Calibri"/>
              <a:sym typeface="Calibri"/>
            </a:endParaRPr>
          </a:p>
          <a:p>
            <a:pPr marL="457200" marR="0" lvl="0" indent="-457200" algn="l" rtl="0">
              <a:lnSpc>
                <a:spcPct val="100000"/>
              </a:lnSpc>
              <a:spcBef>
                <a:spcPts val="0"/>
              </a:spcBef>
              <a:spcAft>
                <a:spcPts val="0"/>
              </a:spcAft>
              <a:buClr>
                <a:schemeClr val="dk1"/>
              </a:buClr>
              <a:buSzPct val="100000"/>
              <a:buFont typeface="Calibri"/>
              <a:buAutoNum type="arabicPeriod"/>
            </a:pPr>
            <a:r>
              <a:rPr lang="it-IT" sz="2800" dirty="0" smtClean="0">
                <a:solidFill>
                  <a:schemeClr val="dk1"/>
                </a:solidFill>
                <a:latin typeface="Calibri"/>
                <a:ea typeface="Calibri"/>
                <a:cs typeface="Calibri"/>
                <a:sym typeface="Calibri"/>
              </a:rPr>
              <a:t>Diabete mellito</a:t>
            </a:r>
          </a:p>
          <a:p>
            <a:pPr marL="457200" marR="0" lvl="0" indent="-457200" algn="l" rtl="0">
              <a:lnSpc>
                <a:spcPct val="100000"/>
              </a:lnSpc>
              <a:spcBef>
                <a:spcPts val="0"/>
              </a:spcBef>
              <a:spcAft>
                <a:spcPts val="0"/>
              </a:spcAft>
              <a:buClr>
                <a:schemeClr val="dk1"/>
              </a:buClr>
              <a:buSzPct val="100000"/>
              <a:buFont typeface="Calibri"/>
              <a:buAutoNum type="arabicPeriod"/>
            </a:pPr>
            <a:r>
              <a:rPr lang="it-IT" sz="2800" b="0" i="0" u="none" strike="noStrike" cap="none" baseline="0" dirty="0" smtClean="0">
                <a:solidFill>
                  <a:schemeClr val="dk1"/>
                </a:solidFill>
                <a:latin typeface="Calibri"/>
                <a:ea typeface="Calibri"/>
                <a:cs typeface="Calibri"/>
                <a:sym typeface="Calibri"/>
              </a:rPr>
              <a:t>Epatite cronica</a:t>
            </a:r>
          </a:p>
          <a:p>
            <a:pPr marL="457200" marR="0" lvl="0" indent="-457200" algn="l" rtl="0">
              <a:lnSpc>
                <a:spcPct val="100000"/>
              </a:lnSpc>
              <a:spcBef>
                <a:spcPts val="0"/>
              </a:spcBef>
              <a:spcAft>
                <a:spcPts val="0"/>
              </a:spcAft>
              <a:buClr>
                <a:schemeClr val="dk1"/>
              </a:buClr>
              <a:buSzPct val="100000"/>
              <a:buFont typeface="Calibri"/>
              <a:buAutoNum type="arabicPeriod"/>
            </a:pPr>
            <a:r>
              <a:rPr lang="it-IT" sz="2800" dirty="0" smtClean="0">
                <a:solidFill>
                  <a:schemeClr val="dk1"/>
                </a:solidFill>
                <a:latin typeface="Calibri"/>
                <a:ea typeface="Calibri"/>
                <a:cs typeface="Calibri"/>
                <a:sym typeface="Calibri"/>
              </a:rPr>
              <a:t>Insufficienza renale cronica</a:t>
            </a:r>
          </a:p>
          <a:p>
            <a:pPr marL="457200" marR="0" lvl="0" indent="-457200" algn="l" rtl="0">
              <a:lnSpc>
                <a:spcPct val="100000"/>
              </a:lnSpc>
              <a:spcBef>
                <a:spcPts val="0"/>
              </a:spcBef>
              <a:spcAft>
                <a:spcPts val="0"/>
              </a:spcAft>
              <a:buClr>
                <a:schemeClr val="dk1"/>
              </a:buClr>
              <a:buSzPct val="100000"/>
              <a:buFont typeface="Calibri"/>
              <a:buAutoNum type="arabicPeriod"/>
            </a:pPr>
            <a:r>
              <a:rPr lang="it-IT" sz="2800" dirty="0" smtClean="0">
                <a:solidFill>
                  <a:schemeClr val="dk1"/>
                </a:solidFill>
                <a:latin typeface="Calibri"/>
                <a:ea typeface="Calibri"/>
                <a:cs typeface="Calibri"/>
                <a:sym typeface="Calibri"/>
              </a:rPr>
              <a:t>Ipertensione arteriosa</a:t>
            </a:r>
          </a:p>
          <a:p>
            <a:pPr marL="457200" marR="0" lvl="0" indent="-457200" algn="l" rtl="0">
              <a:lnSpc>
                <a:spcPct val="100000"/>
              </a:lnSpc>
              <a:spcBef>
                <a:spcPts val="0"/>
              </a:spcBef>
              <a:spcAft>
                <a:spcPts val="0"/>
              </a:spcAft>
              <a:buClr>
                <a:schemeClr val="dk1"/>
              </a:buClr>
              <a:buSzPct val="100000"/>
              <a:buFont typeface="Calibri"/>
              <a:buAutoNum type="arabicPeriod"/>
            </a:pPr>
            <a:r>
              <a:rPr lang="it-IT" sz="2800" dirty="0" smtClean="0">
                <a:solidFill>
                  <a:schemeClr val="dk1"/>
                </a:solidFill>
                <a:latin typeface="Calibri"/>
                <a:ea typeface="Calibri"/>
                <a:cs typeface="Calibri"/>
                <a:sym typeface="Calibri"/>
              </a:rPr>
              <a:t>G</a:t>
            </a:r>
            <a:r>
              <a:rPr lang="it-IT" sz="2800" b="0" i="0" u="none" strike="noStrike" cap="none" baseline="0" dirty="0" smtClean="0">
                <a:solidFill>
                  <a:schemeClr val="dk1"/>
                </a:solidFill>
                <a:latin typeface="Calibri"/>
                <a:ea typeface="Calibri"/>
                <a:cs typeface="Calibri"/>
                <a:sym typeface="Calibri"/>
              </a:rPr>
              <a:t>onartrosi</a:t>
            </a:r>
            <a:endParaRPr lang="it-IT" sz="2800" b="0" i="0" u="none" strike="noStrike" cap="none" baseline="0" dirty="0">
              <a:solidFill>
                <a:schemeClr val="dk1"/>
              </a:solidFill>
              <a:latin typeface="Calibri"/>
              <a:ea typeface="Calibri"/>
              <a:cs typeface="Calibri"/>
              <a:sym typeface="Calibri"/>
            </a:endParaRPr>
          </a:p>
        </p:txBody>
      </p:sp>
      <p:sp>
        <p:nvSpPr>
          <p:cNvPr id="2263" name="Shape 2263"/>
          <p:cNvSpPr txBox="1">
            <a:spLocks noGrp="1"/>
          </p:cNvSpPr>
          <p:nvPr>
            <p:ph type="body" idx="3"/>
          </p:nvPr>
        </p:nvSpPr>
        <p:spPr>
          <a:xfrm>
            <a:off x="4645025" y="1535112"/>
            <a:ext cx="4041774" cy="639762"/>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chemeClr val="dk1"/>
              </a:buClr>
              <a:buSzPct val="25000"/>
              <a:buFont typeface="Calibri"/>
              <a:buNone/>
            </a:pPr>
            <a:r>
              <a:rPr lang="it-IT" sz="2400" b="1" i="0" u="none" strike="noStrike" cap="none" baseline="0">
                <a:solidFill>
                  <a:schemeClr val="dk1"/>
                </a:solidFill>
                <a:latin typeface="Calibri"/>
                <a:ea typeface="Calibri"/>
                <a:cs typeface="Calibri"/>
                <a:sym typeface="Calibri"/>
              </a:rPr>
              <a:t>PRIORITA’ DELLA PAZIENTE</a:t>
            </a:r>
          </a:p>
        </p:txBody>
      </p:sp>
      <p:sp>
        <p:nvSpPr>
          <p:cNvPr id="2264" name="Shape 2264"/>
          <p:cNvSpPr txBox="1">
            <a:spLocks noGrp="1"/>
          </p:cNvSpPr>
          <p:nvPr>
            <p:ph type="body" idx="4"/>
          </p:nvPr>
        </p:nvSpPr>
        <p:spPr>
          <a:xfrm>
            <a:off x="4427984" y="2174875"/>
            <a:ext cx="4392488" cy="3774405"/>
          </a:xfrm>
          <a:prstGeom prst="rect">
            <a:avLst/>
          </a:prstGeom>
          <a:noFill/>
          <a:ln>
            <a:noFill/>
          </a:ln>
        </p:spPr>
        <p:txBody>
          <a:bodyPr lIns="91425" tIns="45700" rIns="91425" bIns="45700" anchor="t" anchorCtr="0">
            <a:noAutofit/>
          </a:bodyPr>
          <a:lstStyle/>
          <a:p>
            <a:pPr marL="203200" indent="0">
              <a:buNone/>
            </a:pPr>
            <a:r>
              <a:rPr lang="it-IT" sz="2800" b="0" i="0" u="none" strike="noStrike" cap="none" baseline="0" dirty="0" smtClean="0">
                <a:solidFill>
                  <a:schemeClr val="dk1"/>
                </a:solidFill>
                <a:latin typeface="Calibri"/>
                <a:ea typeface="Calibri"/>
                <a:cs typeface="Calibri"/>
                <a:sym typeface="Calibri"/>
              </a:rPr>
              <a:t>1.</a:t>
            </a:r>
            <a:r>
              <a:rPr lang="it-IT" sz="2800" b="0" i="0" u="none" strike="noStrike" cap="none" dirty="0" smtClean="0">
                <a:solidFill>
                  <a:schemeClr val="dk1"/>
                </a:solidFill>
                <a:latin typeface="Calibri"/>
                <a:ea typeface="Calibri"/>
                <a:cs typeface="Calibri"/>
                <a:sym typeface="Calibri"/>
              </a:rPr>
              <a:t> </a:t>
            </a:r>
            <a:r>
              <a:rPr lang="it-IT" sz="2800" b="1" i="0" u="none" strike="noStrike" cap="none" dirty="0" smtClean="0">
                <a:solidFill>
                  <a:schemeClr val="dk1"/>
                </a:solidFill>
                <a:latin typeface="Calibri"/>
                <a:ea typeface="Calibri"/>
                <a:cs typeface="Calibri"/>
                <a:sym typeface="Calibri"/>
              </a:rPr>
              <a:t>Arterite di </a:t>
            </a:r>
            <a:r>
              <a:rPr lang="it-IT" sz="2800" b="1" i="0" u="none" strike="noStrike" cap="none" dirty="0" err="1" smtClean="0">
                <a:solidFill>
                  <a:schemeClr val="dk1"/>
                </a:solidFill>
                <a:latin typeface="Calibri"/>
                <a:ea typeface="Calibri"/>
                <a:cs typeface="Calibri"/>
                <a:sym typeface="Calibri"/>
              </a:rPr>
              <a:t>Horton</a:t>
            </a:r>
            <a:r>
              <a:rPr lang="it-IT" sz="2800" b="1" i="0" u="none" strike="noStrike" cap="none" dirty="0" smtClean="0">
                <a:solidFill>
                  <a:schemeClr val="dk1"/>
                </a:solidFill>
                <a:latin typeface="Calibri"/>
                <a:ea typeface="Calibri"/>
                <a:cs typeface="Calibri"/>
                <a:sym typeface="Calibri"/>
              </a:rPr>
              <a:t> con </a:t>
            </a:r>
            <a:r>
              <a:rPr lang="it-IT" sz="2800" b="1" i="0" u="none" strike="noStrike" cap="none" dirty="0" err="1" smtClean="0">
                <a:solidFill>
                  <a:schemeClr val="dk1"/>
                </a:solidFill>
                <a:latin typeface="Calibri"/>
                <a:ea typeface="Calibri"/>
                <a:cs typeface="Calibri"/>
                <a:sym typeface="Calibri"/>
              </a:rPr>
              <a:t>polimialgia</a:t>
            </a:r>
            <a:endParaRPr lang="it-IT" sz="2800" b="1" i="0" u="none" strike="noStrike" cap="none" dirty="0" smtClean="0">
              <a:solidFill>
                <a:schemeClr val="dk1"/>
              </a:solidFill>
              <a:latin typeface="Calibri"/>
              <a:ea typeface="Calibri"/>
              <a:cs typeface="Calibri"/>
              <a:sym typeface="Calibri"/>
            </a:endParaRPr>
          </a:p>
          <a:p>
            <a:pPr marL="203200" indent="0">
              <a:buNone/>
            </a:pPr>
            <a:r>
              <a:rPr lang="it-IT" sz="2800" dirty="0" smtClean="0">
                <a:solidFill>
                  <a:schemeClr val="dk1"/>
                </a:solidFill>
                <a:latin typeface="Calibri"/>
                <a:ea typeface="Calibri"/>
                <a:cs typeface="Calibri"/>
                <a:sym typeface="Calibri"/>
              </a:rPr>
              <a:t>2. Gonartrosi</a:t>
            </a:r>
          </a:p>
          <a:p>
            <a:pPr marL="203200" indent="0">
              <a:buNone/>
            </a:pPr>
            <a:r>
              <a:rPr lang="it-IT" sz="2800" dirty="0" smtClean="0">
                <a:solidFill>
                  <a:schemeClr val="dk1"/>
                </a:solidFill>
                <a:latin typeface="Calibri"/>
                <a:ea typeface="Calibri"/>
                <a:cs typeface="Calibri"/>
                <a:sym typeface="Calibri"/>
              </a:rPr>
              <a:t>3</a:t>
            </a:r>
            <a:r>
              <a:rPr lang="it-IT" sz="2800" b="0" i="0" u="none" strike="noStrike" cap="none" baseline="0" dirty="0" smtClean="0">
                <a:solidFill>
                  <a:schemeClr val="dk1"/>
                </a:solidFill>
                <a:latin typeface="Calibri"/>
                <a:ea typeface="Calibri"/>
                <a:cs typeface="Calibri"/>
                <a:sym typeface="Calibri"/>
              </a:rPr>
              <a:t>. </a:t>
            </a:r>
            <a:r>
              <a:rPr lang="it-IT" sz="2800" dirty="0">
                <a:solidFill>
                  <a:schemeClr val="dk1"/>
                </a:solidFill>
                <a:latin typeface="Calibri"/>
                <a:ea typeface="Calibri"/>
                <a:cs typeface="Calibri"/>
                <a:sym typeface="Calibri"/>
              </a:rPr>
              <a:t>E</a:t>
            </a:r>
            <a:r>
              <a:rPr lang="it-IT" sz="2800" b="0" i="0" u="none" strike="noStrike" cap="none" baseline="0" dirty="0" smtClean="0">
                <a:solidFill>
                  <a:schemeClr val="dk1"/>
                </a:solidFill>
                <a:latin typeface="Calibri"/>
                <a:ea typeface="Calibri"/>
                <a:cs typeface="Calibri"/>
                <a:sym typeface="Calibri"/>
              </a:rPr>
              <a:t>patite</a:t>
            </a:r>
            <a:r>
              <a:rPr lang="it-IT" sz="2800" b="0" i="0" u="none" strike="noStrike" cap="none" dirty="0" smtClean="0">
                <a:solidFill>
                  <a:schemeClr val="dk1"/>
                </a:solidFill>
                <a:latin typeface="Calibri"/>
                <a:ea typeface="Calibri"/>
                <a:cs typeface="Calibri"/>
                <a:sym typeface="Calibri"/>
              </a:rPr>
              <a:t> cronica </a:t>
            </a:r>
          </a:p>
          <a:p>
            <a:pPr marL="203200" indent="0">
              <a:buNone/>
            </a:pPr>
            <a:r>
              <a:rPr lang="it-IT" sz="2800" dirty="0" smtClean="0">
                <a:solidFill>
                  <a:schemeClr val="dk1"/>
                </a:solidFill>
                <a:latin typeface="Calibri"/>
                <a:ea typeface="Calibri"/>
                <a:cs typeface="Calibri"/>
                <a:sym typeface="Calibri"/>
              </a:rPr>
              <a:t>4</a:t>
            </a:r>
            <a:r>
              <a:rPr lang="it-IT" sz="2800" b="0" i="0" u="none" strike="noStrike" cap="none" dirty="0" smtClean="0">
                <a:solidFill>
                  <a:schemeClr val="dk1"/>
                </a:solidFill>
                <a:latin typeface="Calibri"/>
                <a:ea typeface="Calibri"/>
                <a:cs typeface="Calibri"/>
                <a:sym typeface="Calibri"/>
              </a:rPr>
              <a:t>. Diabete mellito</a:t>
            </a:r>
          </a:p>
          <a:p>
            <a:pPr marL="203200" indent="0">
              <a:buNone/>
            </a:pPr>
            <a:r>
              <a:rPr lang="it-IT" sz="2800" dirty="0" smtClean="0">
                <a:solidFill>
                  <a:schemeClr val="dk1"/>
                </a:solidFill>
                <a:latin typeface="Calibri"/>
                <a:ea typeface="Calibri"/>
                <a:cs typeface="Calibri"/>
                <a:sym typeface="Calibri"/>
              </a:rPr>
              <a:t>5</a:t>
            </a:r>
            <a:r>
              <a:rPr lang="it-IT" sz="2800" b="0" i="0" u="none" strike="noStrike" cap="none" dirty="0" smtClean="0">
                <a:solidFill>
                  <a:schemeClr val="dk1"/>
                </a:solidFill>
                <a:latin typeface="Calibri"/>
                <a:ea typeface="Calibri"/>
                <a:cs typeface="Calibri"/>
                <a:sym typeface="Calibri"/>
              </a:rPr>
              <a:t>. ipertensione arteriosa</a:t>
            </a:r>
          </a:p>
          <a:p>
            <a:pPr marL="203200" indent="0">
              <a:buNone/>
            </a:pPr>
            <a:r>
              <a:rPr lang="it-IT" sz="2800" dirty="0" smtClean="0">
                <a:solidFill>
                  <a:schemeClr val="dk1"/>
                </a:solidFill>
                <a:latin typeface="Calibri"/>
                <a:ea typeface="Calibri"/>
                <a:cs typeface="Calibri"/>
                <a:sym typeface="Calibri"/>
              </a:rPr>
              <a:t>6. insufficienza renale cronica</a:t>
            </a:r>
            <a:endParaRPr lang="it-IT" sz="2800" b="0" i="0" u="none" strike="noStrike" cap="none" dirty="0" smtClean="0">
              <a:solidFill>
                <a:schemeClr val="dk1"/>
              </a:solidFill>
              <a:latin typeface="Calibri"/>
              <a:ea typeface="Calibri"/>
              <a:cs typeface="Calibri"/>
              <a:sym typeface="Calibri"/>
            </a:endParaRPr>
          </a:p>
          <a:p>
            <a:endParaRPr lang="it-IT" sz="2400" b="0" i="0" u="none" strike="noStrike" cap="none" dirty="0" smtClean="0">
              <a:solidFill>
                <a:schemeClr val="dk1"/>
              </a:solidFill>
              <a:latin typeface="Calibri"/>
              <a:ea typeface="Calibri"/>
              <a:cs typeface="Calibri"/>
              <a:sym typeface="Calibri"/>
            </a:endParaRPr>
          </a:p>
          <a:p>
            <a:endParaRPr lang="it-IT" sz="2400" dirty="0">
              <a:solidFill>
                <a:schemeClr val="dk1"/>
              </a:solidFill>
              <a:latin typeface="Calibri"/>
              <a:ea typeface="Calibri"/>
              <a:cs typeface="Calibri"/>
              <a:sym typeface="Calibri"/>
            </a:endParaRPr>
          </a:p>
          <a:p>
            <a:endParaRPr lang="it-IT" sz="2400" b="0" i="0" u="none" strike="noStrike" cap="none" dirty="0" smtClean="0">
              <a:solidFill>
                <a:schemeClr val="dk1"/>
              </a:solidFill>
              <a:latin typeface="Calibri"/>
              <a:ea typeface="Calibri"/>
              <a:cs typeface="Calibri"/>
              <a:sym typeface="Calibri"/>
            </a:endParaRPr>
          </a:p>
          <a:p>
            <a:endParaRPr lang="it-IT" sz="2400" baseline="0" dirty="0">
              <a:solidFill>
                <a:schemeClr val="dk1"/>
              </a:solidFill>
              <a:latin typeface="Calibri"/>
              <a:ea typeface="Calibri"/>
              <a:cs typeface="Calibri"/>
              <a:sym typeface="Calibri"/>
            </a:endParaRPr>
          </a:p>
          <a:p>
            <a:endParaRPr lang="it-IT" sz="2400" b="0" i="0" u="none" strike="noStrike" cap="none" baseline="0" dirty="0" smtClean="0">
              <a:solidFill>
                <a:schemeClr val="dk1"/>
              </a:solidFill>
              <a:latin typeface="Calibri"/>
              <a:ea typeface="Calibri"/>
              <a:cs typeface="Calibri"/>
              <a:sym typeface="Calibri"/>
            </a:endParaRPr>
          </a:p>
          <a:p>
            <a:endParaRPr lang="it-IT" sz="2400" dirty="0">
              <a:solidFill>
                <a:schemeClr val="dk1"/>
              </a:solidFill>
              <a:latin typeface="Calibri"/>
              <a:ea typeface="Calibri"/>
              <a:cs typeface="Calibri"/>
              <a:sym typeface="Calibri"/>
            </a:endParaRPr>
          </a:p>
          <a:p>
            <a:endParaRPr lang="it-IT" sz="2400" b="0" i="0" u="none" strike="noStrike" cap="none" baseline="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34666260"/>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62">
                                            <p:txEl>
                                              <p:pRg st="0" end="0"/>
                                            </p:txEl>
                                          </p:spTgt>
                                        </p:tgtEl>
                                        <p:attrNameLst>
                                          <p:attrName>style.visibility</p:attrName>
                                        </p:attrNameLst>
                                      </p:cBhvr>
                                      <p:to>
                                        <p:strVal val="visible"/>
                                      </p:to>
                                    </p:set>
                                    <p:anim calcmode="lin" valueType="num">
                                      <p:cBhvr additive="base">
                                        <p:cTn id="7" dur="500" fill="hold"/>
                                        <p:tgtEl>
                                          <p:spTgt spid="226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26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264">
                                            <p:txEl>
                                              <p:pRg st="0" end="0"/>
                                            </p:txEl>
                                          </p:spTgt>
                                        </p:tgtEl>
                                        <p:attrNameLst>
                                          <p:attrName>style.visibility</p:attrName>
                                        </p:attrNameLst>
                                      </p:cBhvr>
                                      <p:to>
                                        <p:strVal val="visible"/>
                                      </p:to>
                                    </p:set>
                                    <p:anim calcmode="lin" valueType="num">
                                      <p:cBhvr additive="base">
                                        <p:cTn id="13" dur="500" fill="hold"/>
                                        <p:tgtEl>
                                          <p:spTgt spid="226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26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262">
                                            <p:txEl>
                                              <p:pRg st="1" end="1"/>
                                            </p:txEl>
                                          </p:spTgt>
                                        </p:tgtEl>
                                        <p:attrNameLst>
                                          <p:attrName>style.visibility</p:attrName>
                                        </p:attrNameLst>
                                      </p:cBhvr>
                                      <p:to>
                                        <p:strVal val="visible"/>
                                      </p:to>
                                    </p:set>
                                    <p:anim calcmode="lin" valueType="num">
                                      <p:cBhvr additive="base">
                                        <p:cTn id="19" dur="500" fill="hold"/>
                                        <p:tgtEl>
                                          <p:spTgt spid="2262">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26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264">
                                            <p:txEl>
                                              <p:pRg st="1" end="1"/>
                                            </p:txEl>
                                          </p:spTgt>
                                        </p:tgtEl>
                                        <p:attrNameLst>
                                          <p:attrName>style.visibility</p:attrName>
                                        </p:attrNameLst>
                                      </p:cBhvr>
                                      <p:to>
                                        <p:strVal val="visible"/>
                                      </p:to>
                                    </p:set>
                                    <p:anim calcmode="lin" valueType="num">
                                      <p:cBhvr additive="base">
                                        <p:cTn id="25" dur="500" fill="hold"/>
                                        <p:tgtEl>
                                          <p:spTgt spid="2264">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26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262">
                                            <p:txEl>
                                              <p:pRg st="2" end="2"/>
                                            </p:txEl>
                                          </p:spTgt>
                                        </p:tgtEl>
                                        <p:attrNameLst>
                                          <p:attrName>style.visibility</p:attrName>
                                        </p:attrNameLst>
                                      </p:cBhvr>
                                      <p:to>
                                        <p:strVal val="visible"/>
                                      </p:to>
                                    </p:set>
                                    <p:anim calcmode="lin" valueType="num">
                                      <p:cBhvr additive="base">
                                        <p:cTn id="31" dur="500" fill="hold"/>
                                        <p:tgtEl>
                                          <p:spTgt spid="2262">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26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264">
                                            <p:txEl>
                                              <p:pRg st="2" end="2"/>
                                            </p:txEl>
                                          </p:spTgt>
                                        </p:tgtEl>
                                        <p:attrNameLst>
                                          <p:attrName>style.visibility</p:attrName>
                                        </p:attrNameLst>
                                      </p:cBhvr>
                                      <p:to>
                                        <p:strVal val="visible"/>
                                      </p:to>
                                    </p:set>
                                    <p:anim calcmode="lin" valueType="num">
                                      <p:cBhvr additive="base">
                                        <p:cTn id="37" dur="500" fill="hold"/>
                                        <p:tgtEl>
                                          <p:spTgt spid="2264">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26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262">
                                            <p:txEl>
                                              <p:pRg st="3" end="3"/>
                                            </p:txEl>
                                          </p:spTgt>
                                        </p:tgtEl>
                                        <p:attrNameLst>
                                          <p:attrName>style.visibility</p:attrName>
                                        </p:attrNameLst>
                                      </p:cBhvr>
                                      <p:to>
                                        <p:strVal val="visible"/>
                                      </p:to>
                                    </p:set>
                                    <p:anim calcmode="lin" valueType="num">
                                      <p:cBhvr additive="base">
                                        <p:cTn id="43" dur="500" fill="hold"/>
                                        <p:tgtEl>
                                          <p:spTgt spid="2262">
                                            <p:txEl>
                                              <p:pRg st="3" end="3"/>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26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264">
                                            <p:txEl>
                                              <p:pRg st="3" end="3"/>
                                            </p:txEl>
                                          </p:spTgt>
                                        </p:tgtEl>
                                        <p:attrNameLst>
                                          <p:attrName>style.visibility</p:attrName>
                                        </p:attrNameLst>
                                      </p:cBhvr>
                                      <p:to>
                                        <p:strVal val="visible"/>
                                      </p:to>
                                    </p:set>
                                    <p:anim calcmode="lin" valueType="num">
                                      <p:cBhvr additive="base">
                                        <p:cTn id="49" dur="500" fill="hold"/>
                                        <p:tgtEl>
                                          <p:spTgt spid="2264">
                                            <p:txEl>
                                              <p:pRg st="3" end="3"/>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26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2262">
                                            <p:txEl>
                                              <p:pRg st="4" end="4"/>
                                            </p:txEl>
                                          </p:spTgt>
                                        </p:tgtEl>
                                        <p:attrNameLst>
                                          <p:attrName>style.visibility</p:attrName>
                                        </p:attrNameLst>
                                      </p:cBhvr>
                                      <p:to>
                                        <p:strVal val="visible"/>
                                      </p:to>
                                    </p:set>
                                    <p:anim calcmode="lin" valueType="num">
                                      <p:cBhvr additive="base">
                                        <p:cTn id="55" dur="500" fill="hold"/>
                                        <p:tgtEl>
                                          <p:spTgt spid="2262">
                                            <p:txEl>
                                              <p:pRg st="4" end="4"/>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226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2264">
                                            <p:txEl>
                                              <p:pRg st="4" end="4"/>
                                            </p:txEl>
                                          </p:spTgt>
                                        </p:tgtEl>
                                        <p:attrNameLst>
                                          <p:attrName>style.visibility</p:attrName>
                                        </p:attrNameLst>
                                      </p:cBhvr>
                                      <p:to>
                                        <p:strVal val="visible"/>
                                      </p:to>
                                    </p:set>
                                    <p:anim calcmode="lin" valueType="num">
                                      <p:cBhvr additive="base">
                                        <p:cTn id="61" dur="500" fill="hold"/>
                                        <p:tgtEl>
                                          <p:spTgt spid="2264">
                                            <p:txEl>
                                              <p:pRg st="4" end="4"/>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226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2262">
                                            <p:txEl>
                                              <p:pRg st="5" end="5"/>
                                            </p:txEl>
                                          </p:spTgt>
                                        </p:tgtEl>
                                        <p:attrNameLst>
                                          <p:attrName>style.visibility</p:attrName>
                                        </p:attrNameLst>
                                      </p:cBhvr>
                                      <p:to>
                                        <p:strVal val="visible"/>
                                      </p:to>
                                    </p:set>
                                    <p:anim calcmode="lin" valueType="num">
                                      <p:cBhvr additive="base">
                                        <p:cTn id="67" dur="500" fill="hold"/>
                                        <p:tgtEl>
                                          <p:spTgt spid="2262">
                                            <p:txEl>
                                              <p:pRg st="5" end="5"/>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226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2264">
                                            <p:txEl>
                                              <p:pRg st="5" end="5"/>
                                            </p:txEl>
                                          </p:spTgt>
                                        </p:tgtEl>
                                        <p:attrNameLst>
                                          <p:attrName>style.visibility</p:attrName>
                                        </p:attrNameLst>
                                      </p:cBhvr>
                                      <p:to>
                                        <p:strVal val="visible"/>
                                      </p:to>
                                    </p:set>
                                    <p:anim calcmode="lin" valueType="num">
                                      <p:cBhvr additive="base">
                                        <p:cTn id="73" dur="500" fill="hold"/>
                                        <p:tgtEl>
                                          <p:spTgt spid="2264">
                                            <p:txEl>
                                              <p:pRg st="5" end="5"/>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226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Shape 2528"/>
        <p:cNvGrpSpPr/>
        <p:nvPr/>
      </p:nvGrpSpPr>
      <p:grpSpPr>
        <a:xfrm>
          <a:off x="0" y="0"/>
          <a:ext cx="0" cy="0"/>
          <a:chOff x="0" y="0"/>
          <a:chExt cx="0" cy="0"/>
        </a:xfrm>
      </p:grpSpPr>
      <p:sp>
        <p:nvSpPr>
          <p:cNvPr id="2529" name="Shape 2529"/>
          <p:cNvSpPr txBox="1"/>
          <p:nvPr/>
        </p:nvSpPr>
        <p:spPr>
          <a:xfrm>
            <a:off x="4532312" y="188911"/>
            <a:ext cx="3538537" cy="307974"/>
          </a:xfrm>
          <a:prstGeom prst="rect">
            <a:avLst/>
          </a:prstGeom>
          <a:solidFill>
            <a:schemeClr val="lt1"/>
          </a:solidFill>
          <a:ln w="25400" cap="rnd">
            <a:solidFill>
              <a:schemeClr val="accent2"/>
            </a:solidFill>
            <a:prstDash val="solid"/>
            <a:miter/>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Calibri"/>
              <a:buNone/>
            </a:pPr>
            <a:r>
              <a:rPr lang="it-IT" sz="1400" b="1" i="0" u="none" strike="noStrike" cap="none" baseline="0">
                <a:solidFill>
                  <a:srgbClr val="000000"/>
                </a:solidFill>
                <a:latin typeface="Calibri"/>
                <a:ea typeface="Calibri"/>
                <a:cs typeface="Calibri"/>
                <a:sym typeface="Calibri"/>
              </a:rPr>
              <a:t>Considera il principale problema del paziente</a:t>
            </a:r>
          </a:p>
        </p:txBody>
      </p:sp>
      <p:sp>
        <p:nvSpPr>
          <p:cNvPr id="2530" name="Shape 2530"/>
          <p:cNvSpPr txBox="1"/>
          <p:nvPr/>
        </p:nvSpPr>
        <p:spPr>
          <a:xfrm>
            <a:off x="4525962" y="765175"/>
            <a:ext cx="3551236" cy="522286"/>
          </a:xfrm>
          <a:prstGeom prst="rect">
            <a:avLst/>
          </a:prstGeom>
          <a:solidFill>
            <a:schemeClr val="lt1"/>
          </a:solidFill>
          <a:ln w="25400" cap="rnd">
            <a:solidFill>
              <a:schemeClr val="accent2"/>
            </a:solidFill>
            <a:prstDash val="solid"/>
            <a:miter/>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Calibri"/>
              <a:buNone/>
            </a:pPr>
            <a:r>
              <a:rPr lang="it-IT" sz="1400" b="1" i="0" u="none" strike="noStrike" cap="none" baseline="0">
                <a:solidFill>
                  <a:srgbClr val="000000"/>
                </a:solidFill>
                <a:latin typeface="Calibri"/>
                <a:ea typeface="Calibri"/>
                <a:cs typeface="Calibri"/>
                <a:sym typeface="Calibri"/>
              </a:rPr>
              <a:t>Fai una revisione completa del piano di cure</a:t>
            </a:r>
          </a:p>
          <a:p>
            <a:pPr marL="0" marR="0" lvl="0" indent="0" algn="l" rtl="0">
              <a:lnSpc>
                <a:spcPct val="100000"/>
              </a:lnSpc>
              <a:spcBef>
                <a:spcPts val="0"/>
              </a:spcBef>
              <a:spcAft>
                <a:spcPts val="0"/>
              </a:spcAft>
              <a:buClr>
                <a:srgbClr val="000000"/>
              </a:buClr>
              <a:buSzPct val="25000"/>
              <a:buFont typeface="Calibri"/>
              <a:buNone/>
            </a:pPr>
            <a:r>
              <a:rPr lang="it-IT" sz="1400" b="1" i="0" u="none" strike="noStrike" cap="none" baseline="0">
                <a:solidFill>
                  <a:srgbClr val="000000"/>
                </a:solidFill>
                <a:latin typeface="Calibri"/>
                <a:ea typeface="Calibri"/>
                <a:cs typeface="Calibri"/>
                <a:sym typeface="Calibri"/>
              </a:rPr>
              <a:t>oppure un focus su specifici aspetti della cura</a:t>
            </a:r>
          </a:p>
        </p:txBody>
      </p:sp>
      <p:sp>
        <p:nvSpPr>
          <p:cNvPr id="2531" name="Shape 2531"/>
          <p:cNvSpPr txBox="1"/>
          <p:nvPr/>
        </p:nvSpPr>
        <p:spPr>
          <a:xfrm>
            <a:off x="3895725" y="1557337"/>
            <a:ext cx="4811712" cy="522286"/>
          </a:xfrm>
          <a:prstGeom prst="rect">
            <a:avLst/>
          </a:prstGeom>
          <a:solidFill>
            <a:schemeClr val="lt1"/>
          </a:solidFill>
          <a:ln w="25400" cap="rnd">
            <a:solidFill>
              <a:schemeClr val="accent2"/>
            </a:solidFill>
            <a:prstDash val="solid"/>
            <a:miter/>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Calibri"/>
              <a:buNone/>
            </a:pPr>
            <a:r>
              <a:rPr lang="it-IT" sz="1400" b="1" i="0" u="none" strike="noStrike" cap="none" baseline="0" dirty="0">
                <a:solidFill>
                  <a:srgbClr val="000000"/>
                </a:solidFill>
                <a:latin typeface="Calibri"/>
                <a:ea typeface="Calibri"/>
                <a:cs typeface="Calibri"/>
                <a:sym typeface="Calibri"/>
              </a:rPr>
              <a:t>Qual è l’attuale condizione medica e quali i relativi interventi?</a:t>
            </a:r>
          </a:p>
          <a:p>
            <a:pPr marL="0" marR="0" lvl="0" indent="0" algn="l" rtl="0">
              <a:lnSpc>
                <a:spcPct val="100000"/>
              </a:lnSpc>
              <a:spcBef>
                <a:spcPts val="0"/>
              </a:spcBef>
              <a:spcAft>
                <a:spcPts val="0"/>
              </a:spcAft>
              <a:buClr>
                <a:srgbClr val="000000"/>
              </a:buClr>
              <a:buSzPct val="25000"/>
              <a:buFont typeface="Calibri"/>
              <a:buNone/>
            </a:pPr>
            <a:r>
              <a:rPr lang="it-IT" sz="1400" b="1" i="0" u="none" strike="noStrike" cap="none" baseline="0" dirty="0">
                <a:solidFill>
                  <a:srgbClr val="000000"/>
                </a:solidFill>
                <a:latin typeface="Calibri"/>
                <a:ea typeface="Calibri"/>
                <a:cs typeface="Calibri"/>
                <a:sym typeface="Calibri"/>
              </a:rPr>
              <a:t>Vi è aderenza / buona tollerabilità per il piano di trattamento?</a:t>
            </a:r>
          </a:p>
        </p:txBody>
      </p:sp>
      <p:sp>
        <p:nvSpPr>
          <p:cNvPr id="2532" name="Shape 2532"/>
          <p:cNvSpPr txBox="1"/>
          <p:nvPr/>
        </p:nvSpPr>
        <p:spPr>
          <a:xfrm>
            <a:off x="4840287" y="2368550"/>
            <a:ext cx="2921000" cy="307974"/>
          </a:xfrm>
          <a:prstGeom prst="rect">
            <a:avLst/>
          </a:prstGeom>
          <a:solidFill>
            <a:schemeClr val="lt1"/>
          </a:solidFill>
          <a:ln w="25400" cap="rnd">
            <a:solidFill>
              <a:schemeClr val="accent2"/>
            </a:solidFill>
            <a:prstDash val="solid"/>
            <a:miter/>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Calibri"/>
              <a:buNone/>
            </a:pPr>
            <a:r>
              <a:rPr lang="it-IT" sz="1400" b="1" i="0" u="none" strike="noStrike" cap="none" baseline="0" dirty="0">
                <a:solidFill>
                  <a:srgbClr val="000000"/>
                </a:solidFill>
                <a:latin typeface="Calibri"/>
                <a:ea typeface="Calibri"/>
                <a:cs typeface="Calibri"/>
                <a:sym typeface="Calibri"/>
              </a:rPr>
              <a:t>Considera  le preferenze del paziente</a:t>
            </a:r>
          </a:p>
        </p:txBody>
      </p:sp>
      <p:sp>
        <p:nvSpPr>
          <p:cNvPr id="2533" name="Shape 2533"/>
          <p:cNvSpPr txBox="1"/>
          <p:nvPr/>
        </p:nvSpPr>
        <p:spPr>
          <a:xfrm>
            <a:off x="4486275" y="2924175"/>
            <a:ext cx="3630612" cy="522286"/>
          </a:xfrm>
          <a:prstGeom prst="rect">
            <a:avLst/>
          </a:prstGeom>
          <a:solidFill>
            <a:schemeClr val="lt1"/>
          </a:solidFill>
          <a:ln w="25400" cap="rnd">
            <a:solidFill>
              <a:schemeClr val="accent2"/>
            </a:solidFill>
            <a:prstDash val="solid"/>
            <a:miter/>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Calibri"/>
              <a:buNone/>
            </a:pPr>
            <a:r>
              <a:rPr lang="it-IT" sz="1400" b="1" i="0" u="none" strike="noStrike" cap="none" baseline="0">
                <a:solidFill>
                  <a:srgbClr val="000000"/>
                </a:solidFill>
                <a:latin typeface="Calibri"/>
                <a:ea typeface="Calibri"/>
                <a:cs typeface="Calibri"/>
                <a:sym typeface="Calibri"/>
              </a:rPr>
              <a:t>Disponi di rilevanti evidenze relativamente ad </a:t>
            </a:r>
          </a:p>
          <a:p>
            <a:pPr marL="0" marR="0" lvl="0" indent="0" algn="l" rtl="0">
              <a:lnSpc>
                <a:spcPct val="100000"/>
              </a:lnSpc>
              <a:spcBef>
                <a:spcPts val="0"/>
              </a:spcBef>
              <a:spcAft>
                <a:spcPts val="0"/>
              </a:spcAft>
              <a:buClr>
                <a:srgbClr val="000000"/>
              </a:buClr>
              <a:buSzPct val="25000"/>
              <a:buFont typeface="Calibri"/>
              <a:buNone/>
            </a:pPr>
            <a:r>
              <a:rPr lang="it-IT" sz="1400" b="1" i="0" u="none" strike="noStrike" cap="none" baseline="0">
                <a:solidFill>
                  <a:srgbClr val="000000"/>
                </a:solidFill>
                <a:latin typeface="Calibri"/>
                <a:ea typeface="Calibri"/>
                <a:cs typeface="Calibri"/>
                <a:sym typeface="Calibri"/>
              </a:rPr>
              <a:t>outcomes importanti?</a:t>
            </a:r>
          </a:p>
        </p:txBody>
      </p:sp>
      <p:sp>
        <p:nvSpPr>
          <p:cNvPr id="2534" name="Shape 2534"/>
          <p:cNvSpPr txBox="1"/>
          <p:nvPr/>
        </p:nvSpPr>
        <p:spPr>
          <a:xfrm>
            <a:off x="5408612" y="3648075"/>
            <a:ext cx="1784349" cy="307974"/>
          </a:xfrm>
          <a:prstGeom prst="rect">
            <a:avLst/>
          </a:prstGeom>
          <a:solidFill>
            <a:schemeClr val="lt1"/>
          </a:solidFill>
          <a:ln w="25400" cap="rnd">
            <a:solidFill>
              <a:schemeClr val="accent2"/>
            </a:solidFill>
            <a:prstDash val="solid"/>
            <a:miter/>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Calibri"/>
              <a:buNone/>
            </a:pPr>
            <a:r>
              <a:rPr lang="it-IT" sz="1400" b="1" i="0" u="none" strike="noStrike" cap="none" baseline="0">
                <a:solidFill>
                  <a:srgbClr val="000000"/>
                </a:solidFill>
                <a:latin typeface="Calibri"/>
                <a:ea typeface="Calibri"/>
                <a:cs typeface="Calibri"/>
                <a:sym typeface="Calibri"/>
              </a:rPr>
              <a:t>Considera la prognosi</a:t>
            </a:r>
          </a:p>
        </p:txBody>
      </p:sp>
      <p:sp>
        <p:nvSpPr>
          <p:cNvPr id="2535" name="Shape 2535"/>
          <p:cNvSpPr txBox="1"/>
          <p:nvPr/>
        </p:nvSpPr>
        <p:spPr>
          <a:xfrm>
            <a:off x="4500562" y="4202112"/>
            <a:ext cx="3602036" cy="523874"/>
          </a:xfrm>
          <a:prstGeom prst="rect">
            <a:avLst/>
          </a:prstGeom>
          <a:solidFill>
            <a:schemeClr val="lt1"/>
          </a:solidFill>
          <a:ln w="25400" cap="rnd">
            <a:solidFill>
              <a:schemeClr val="accent2"/>
            </a:solidFill>
            <a:prstDash val="solid"/>
            <a:miter/>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Calibri"/>
              <a:buNone/>
            </a:pPr>
            <a:r>
              <a:rPr lang="it-IT" sz="1400" b="1" i="0" u="none" strike="noStrike" cap="none" baseline="0" dirty="0">
                <a:solidFill>
                  <a:srgbClr val="000000"/>
                </a:solidFill>
                <a:latin typeface="Calibri"/>
                <a:ea typeface="Calibri"/>
                <a:cs typeface="Calibri"/>
                <a:sym typeface="Calibri"/>
              </a:rPr>
              <a:t>Considera le interazioni nei e tra i trattamenti </a:t>
            </a:r>
          </a:p>
          <a:p>
            <a:pPr marL="0" marR="0" lvl="0" indent="0" algn="l" rtl="0">
              <a:lnSpc>
                <a:spcPct val="100000"/>
              </a:lnSpc>
              <a:spcBef>
                <a:spcPts val="0"/>
              </a:spcBef>
              <a:spcAft>
                <a:spcPts val="0"/>
              </a:spcAft>
              <a:buClr>
                <a:srgbClr val="000000"/>
              </a:buClr>
              <a:buSzPct val="25000"/>
              <a:buFont typeface="Calibri"/>
              <a:buNone/>
            </a:pPr>
            <a:r>
              <a:rPr lang="it-IT" sz="1400" b="1" i="0" u="none" strike="noStrike" cap="none" baseline="0" dirty="0">
                <a:solidFill>
                  <a:srgbClr val="000000"/>
                </a:solidFill>
                <a:latin typeface="Calibri"/>
                <a:ea typeface="Calibri"/>
                <a:cs typeface="Calibri"/>
                <a:sym typeface="Calibri"/>
              </a:rPr>
              <a:t>e le altre condizioni </a:t>
            </a:r>
          </a:p>
        </p:txBody>
      </p:sp>
      <p:sp>
        <p:nvSpPr>
          <p:cNvPr id="2536" name="Shape 2536"/>
          <p:cNvSpPr txBox="1"/>
          <p:nvPr/>
        </p:nvSpPr>
        <p:spPr>
          <a:xfrm>
            <a:off x="4205287" y="4926012"/>
            <a:ext cx="4249737" cy="307974"/>
          </a:xfrm>
          <a:prstGeom prst="rect">
            <a:avLst/>
          </a:prstGeom>
          <a:solidFill>
            <a:schemeClr val="lt1"/>
          </a:solidFill>
          <a:ln w="25400" cap="rnd">
            <a:solidFill>
              <a:schemeClr val="accent2"/>
            </a:solidFill>
            <a:prstDash val="solid"/>
            <a:miter/>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Calibri"/>
              <a:buNone/>
            </a:pPr>
            <a:r>
              <a:rPr lang="it-IT" sz="1400" b="1" i="0" u="none" strike="noStrike" cap="none" baseline="0" dirty="0">
                <a:solidFill>
                  <a:srgbClr val="000000"/>
                </a:solidFill>
                <a:latin typeface="Calibri"/>
                <a:ea typeface="Calibri"/>
                <a:cs typeface="Calibri"/>
                <a:sym typeface="Calibri"/>
              </a:rPr>
              <a:t>Pesa rischi e benefici  dei componenti del piano di cura</a:t>
            </a:r>
          </a:p>
        </p:txBody>
      </p:sp>
      <p:sp>
        <p:nvSpPr>
          <p:cNvPr id="2537" name="Shape 2537"/>
          <p:cNvSpPr txBox="1"/>
          <p:nvPr/>
        </p:nvSpPr>
        <p:spPr>
          <a:xfrm>
            <a:off x="4294187" y="5481637"/>
            <a:ext cx="4071936" cy="523874"/>
          </a:xfrm>
          <a:prstGeom prst="rect">
            <a:avLst/>
          </a:prstGeom>
          <a:solidFill>
            <a:schemeClr val="lt1"/>
          </a:solidFill>
          <a:ln w="25400" cap="rnd">
            <a:solidFill>
              <a:schemeClr val="accent2"/>
            </a:solidFill>
            <a:prstDash val="solid"/>
            <a:miter/>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Calibri"/>
              <a:buNone/>
            </a:pPr>
            <a:r>
              <a:rPr lang="it-IT" sz="1400" b="1" i="0" u="none" strike="noStrike" cap="none" baseline="0" dirty="0">
                <a:solidFill>
                  <a:srgbClr val="000000"/>
                </a:solidFill>
                <a:latin typeface="Calibri"/>
                <a:ea typeface="Calibri"/>
                <a:cs typeface="Calibri"/>
                <a:sym typeface="Calibri"/>
              </a:rPr>
              <a:t>Illustra e discuti se implementare o meno interventi </a:t>
            </a:r>
          </a:p>
          <a:p>
            <a:pPr marL="0" marR="0" lvl="0" indent="0" algn="l" rtl="0">
              <a:lnSpc>
                <a:spcPct val="100000"/>
              </a:lnSpc>
              <a:spcBef>
                <a:spcPts val="0"/>
              </a:spcBef>
              <a:spcAft>
                <a:spcPts val="0"/>
              </a:spcAft>
              <a:buClr>
                <a:srgbClr val="000000"/>
              </a:buClr>
              <a:buSzPct val="25000"/>
              <a:buFont typeface="Calibri"/>
              <a:buNone/>
            </a:pPr>
            <a:r>
              <a:rPr lang="it-IT" sz="1400" b="1" i="0" u="none" strike="noStrike" cap="none" baseline="0" dirty="0">
                <a:solidFill>
                  <a:srgbClr val="000000"/>
                </a:solidFill>
                <a:latin typeface="Calibri"/>
                <a:ea typeface="Calibri"/>
                <a:cs typeface="Calibri"/>
                <a:sym typeface="Calibri"/>
              </a:rPr>
              <a:t>e/o trattamenti </a:t>
            </a:r>
          </a:p>
        </p:txBody>
      </p:sp>
      <p:sp>
        <p:nvSpPr>
          <p:cNvPr id="2538" name="Shape 2538"/>
          <p:cNvSpPr txBox="1"/>
          <p:nvPr/>
        </p:nvSpPr>
        <p:spPr>
          <a:xfrm>
            <a:off x="4394200" y="6205537"/>
            <a:ext cx="3871912" cy="523874"/>
          </a:xfrm>
          <a:prstGeom prst="rect">
            <a:avLst/>
          </a:prstGeom>
          <a:solidFill>
            <a:schemeClr val="lt1"/>
          </a:solidFill>
          <a:ln w="25400" cap="rnd">
            <a:solidFill>
              <a:schemeClr val="accent2"/>
            </a:solidFill>
            <a:prstDash val="solid"/>
            <a:miter/>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Calibri"/>
              <a:buNone/>
            </a:pPr>
            <a:r>
              <a:rPr lang="it-IT" sz="1400" b="1" i="0" u="none" strike="noStrike" cap="none" baseline="0" dirty="0">
                <a:solidFill>
                  <a:srgbClr val="000000"/>
                </a:solidFill>
                <a:latin typeface="Calibri"/>
                <a:ea typeface="Calibri"/>
                <a:cs typeface="Calibri"/>
                <a:sym typeface="Calibri"/>
              </a:rPr>
              <a:t>Rivaluta ad intervalli definiti : benefici, fattibilità, </a:t>
            </a:r>
          </a:p>
          <a:p>
            <a:pPr marL="0" marR="0" lvl="0" indent="0" algn="l" rtl="0">
              <a:lnSpc>
                <a:spcPct val="100000"/>
              </a:lnSpc>
              <a:spcBef>
                <a:spcPts val="0"/>
              </a:spcBef>
              <a:spcAft>
                <a:spcPts val="0"/>
              </a:spcAft>
              <a:buClr>
                <a:srgbClr val="000000"/>
              </a:buClr>
              <a:buSzPct val="25000"/>
              <a:buFont typeface="Calibri"/>
              <a:buNone/>
            </a:pPr>
            <a:r>
              <a:rPr lang="it-IT" sz="1400" b="1" i="0" u="none" strike="noStrike" cap="none" baseline="0" dirty="0">
                <a:solidFill>
                  <a:srgbClr val="000000"/>
                </a:solidFill>
                <a:latin typeface="Calibri"/>
                <a:ea typeface="Calibri"/>
                <a:cs typeface="Calibri"/>
                <a:sym typeface="Calibri"/>
              </a:rPr>
              <a:t>aderenza, allineamento con le preferenze.</a:t>
            </a:r>
          </a:p>
        </p:txBody>
      </p:sp>
      <p:sp>
        <p:nvSpPr>
          <p:cNvPr id="2539" name="Shape 2539"/>
          <p:cNvSpPr/>
          <p:nvPr/>
        </p:nvSpPr>
        <p:spPr>
          <a:xfrm>
            <a:off x="6227762" y="427037"/>
            <a:ext cx="215899" cy="287337"/>
          </a:xfrm>
          <a:prstGeom prst="downArrow">
            <a:avLst>
              <a:gd name="adj1" fmla="val 13500"/>
              <a:gd name="adj2" fmla="val 50000"/>
            </a:avLst>
          </a:prstGeom>
          <a:solidFill>
            <a:schemeClr val="accent1"/>
          </a:solidFill>
          <a:ln w="25400" cap="rnd">
            <a:solidFill>
              <a:srgbClr val="385D8A"/>
            </a:solidFill>
            <a:prstDash val="solid"/>
            <a:miter/>
            <a:headEnd type="none" w="med" len="med"/>
            <a:tailEnd type="none" w="med" len="med"/>
          </a:ln>
        </p:spPr>
        <p:txBody>
          <a:bodyPr lIns="91425" tIns="45700" rIns="91425" bIns="45700" anchor="ctr" anchorCtr="0">
            <a:noAutofit/>
          </a:bodyPr>
          <a:lstStyle/>
          <a:p>
            <a:endParaRPr/>
          </a:p>
        </p:txBody>
      </p:sp>
      <p:sp>
        <p:nvSpPr>
          <p:cNvPr id="2540" name="Shape 2540"/>
          <p:cNvSpPr/>
          <p:nvPr/>
        </p:nvSpPr>
        <p:spPr>
          <a:xfrm>
            <a:off x="6227762" y="1268412"/>
            <a:ext cx="215899" cy="288925"/>
          </a:xfrm>
          <a:prstGeom prst="downArrow">
            <a:avLst>
              <a:gd name="adj1" fmla="val 13500"/>
              <a:gd name="adj2" fmla="val 50000"/>
            </a:avLst>
          </a:prstGeom>
          <a:solidFill>
            <a:schemeClr val="accent1"/>
          </a:solidFill>
          <a:ln w="25400" cap="rnd">
            <a:solidFill>
              <a:srgbClr val="385D8A"/>
            </a:solidFill>
            <a:prstDash val="solid"/>
            <a:miter/>
            <a:headEnd type="none" w="med" len="med"/>
            <a:tailEnd type="none" w="med" len="med"/>
          </a:ln>
        </p:spPr>
        <p:txBody>
          <a:bodyPr lIns="91425" tIns="45700" rIns="91425" bIns="45700" anchor="ctr" anchorCtr="0">
            <a:noAutofit/>
          </a:bodyPr>
          <a:lstStyle/>
          <a:p>
            <a:endParaRPr/>
          </a:p>
        </p:txBody>
      </p:sp>
      <p:sp>
        <p:nvSpPr>
          <p:cNvPr id="2541" name="Shape 2541"/>
          <p:cNvSpPr/>
          <p:nvPr/>
        </p:nvSpPr>
        <p:spPr>
          <a:xfrm>
            <a:off x="6227762" y="2060575"/>
            <a:ext cx="215899" cy="288925"/>
          </a:xfrm>
          <a:prstGeom prst="downArrow">
            <a:avLst>
              <a:gd name="adj1" fmla="val 13500"/>
              <a:gd name="adj2" fmla="val 50000"/>
            </a:avLst>
          </a:prstGeom>
          <a:solidFill>
            <a:schemeClr val="accent1"/>
          </a:solidFill>
          <a:ln w="25400" cap="rnd">
            <a:solidFill>
              <a:srgbClr val="385D8A"/>
            </a:solidFill>
            <a:prstDash val="solid"/>
            <a:miter/>
            <a:headEnd type="none" w="med" len="med"/>
            <a:tailEnd type="none" w="med" len="med"/>
          </a:ln>
        </p:spPr>
        <p:txBody>
          <a:bodyPr lIns="91425" tIns="45700" rIns="91425" bIns="45700" anchor="ctr" anchorCtr="0">
            <a:noAutofit/>
          </a:bodyPr>
          <a:lstStyle/>
          <a:p>
            <a:endParaRPr/>
          </a:p>
        </p:txBody>
      </p:sp>
      <p:sp>
        <p:nvSpPr>
          <p:cNvPr id="2542" name="Shape 2542"/>
          <p:cNvSpPr/>
          <p:nvPr/>
        </p:nvSpPr>
        <p:spPr>
          <a:xfrm>
            <a:off x="6186487" y="2641600"/>
            <a:ext cx="215899" cy="288925"/>
          </a:xfrm>
          <a:prstGeom prst="downArrow">
            <a:avLst>
              <a:gd name="adj1" fmla="val 13500"/>
              <a:gd name="adj2" fmla="val 50000"/>
            </a:avLst>
          </a:prstGeom>
          <a:solidFill>
            <a:schemeClr val="accent1"/>
          </a:solidFill>
          <a:ln w="25400" cap="rnd">
            <a:solidFill>
              <a:srgbClr val="385D8A"/>
            </a:solidFill>
            <a:prstDash val="solid"/>
            <a:miter/>
            <a:headEnd type="none" w="med" len="med"/>
            <a:tailEnd type="none" w="med" len="med"/>
          </a:ln>
        </p:spPr>
        <p:txBody>
          <a:bodyPr lIns="91425" tIns="45700" rIns="91425" bIns="45700" anchor="ctr" anchorCtr="0">
            <a:noAutofit/>
          </a:bodyPr>
          <a:lstStyle/>
          <a:p>
            <a:endParaRPr/>
          </a:p>
        </p:txBody>
      </p:sp>
      <p:sp>
        <p:nvSpPr>
          <p:cNvPr id="2543" name="Shape 2543"/>
          <p:cNvSpPr/>
          <p:nvPr/>
        </p:nvSpPr>
        <p:spPr>
          <a:xfrm>
            <a:off x="6186487" y="3357562"/>
            <a:ext cx="215899" cy="287337"/>
          </a:xfrm>
          <a:prstGeom prst="downArrow">
            <a:avLst>
              <a:gd name="adj1" fmla="val 13500"/>
              <a:gd name="adj2" fmla="val 50000"/>
            </a:avLst>
          </a:prstGeom>
          <a:solidFill>
            <a:schemeClr val="accent1"/>
          </a:solidFill>
          <a:ln w="25400" cap="rnd">
            <a:solidFill>
              <a:srgbClr val="385D8A"/>
            </a:solidFill>
            <a:prstDash val="solid"/>
            <a:miter/>
            <a:headEnd type="none" w="med" len="med"/>
            <a:tailEnd type="none" w="med" len="med"/>
          </a:ln>
        </p:spPr>
        <p:txBody>
          <a:bodyPr lIns="91425" tIns="45700" rIns="91425" bIns="45700" anchor="ctr" anchorCtr="0">
            <a:noAutofit/>
          </a:bodyPr>
          <a:lstStyle/>
          <a:p>
            <a:endParaRPr/>
          </a:p>
        </p:txBody>
      </p:sp>
      <p:sp>
        <p:nvSpPr>
          <p:cNvPr id="2544" name="Shape 2544"/>
          <p:cNvSpPr/>
          <p:nvPr/>
        </p:nvSpPr>
        <p:spPr>
          <a:xfrm>
            <a:off x="6186487" y="3998912"/>
            <a:ext cx="215899" cy="288925"/>
          </a:xfrm>
          <a:prstGeom prst="downArrow">
            <a:avLst>
              <a:gd name="adj1" fmla="val 13500"/>
              <a:gd name="adj2" fmla="val 50000"/>
            </a:avLst>
          </a:prstGeom>
          <a:solidFill>
            <a:schemeClr val="accent1"/>
          </a:solidFill>
          <a:ln w="25400" cap="rnd">
            <a:solidFill>
              <a:srgbClr val="385D8A"/>
            </a:solidFill>
            <a:prstDash val="solid"/>
            <a:miter/>
            <a:headEnd type="none" w="med" len="med"/>
            <a:tailEnd type="none" w="med" len="med"/>
          </a:ln>
        </p:spPr>
        <p:txBody>
          <a:bodyPr lIns="91425" tIns="45700" rIns="91425" bIns="45700" anchor="ctr" anchorCtr="0">
            <a:noAutofit/>
          </a:bodyPr>
          <a:lstStyle/>
          <a:p>
            <a:endParaRPr/>
          </a:p>
        </p:txBody>
      </p:sp>
      <p:sp>
        <p:nvSpPr>
          <p:cNvPr id="2545" name="Shape 2545"/>
          <p:cNvSpPr/>
          <p:nvPr/>
        </p:nvSpPr>
        <p:spPr>
          <a:xfrm>
            <a:off x="6186487" y="4714875"/>
            <a:ext cx="215899" cy="287337"/>
          </a:xfrm>
          <a:prstGeom prst="downArrow">
            <a:avLst>
              <a:gd name="adj1" fmla="val 13500"/>
              <a:gd name="adj2" fmla="val 50000"/>
            </a:avLst>
          </a:prstGeom>
          <a:solidFill>
            <a:schemeClr val="accent1"/>
          </a:solidFill>
          <a:ln w="25400" cap="rnd">
            <a:solidFill>
              <a:srgbClr val="385D8A"/>
            </a:solidFill>
            <a:prstDash val="solid"/>
            <a:miter/>
            <a:headEnd type="none" w="med" len="med"/>
            <a:tailEnd type="none" w="med" len="med"/>
          </a:ln>
        </p:spPr>
        <p:txBody>
          <a:bodyPr lIns="91425" tIns="45700" rIns="91425" bIns="45700" anchor="ctr" anchorCtr="0">
            <a:noAutofit/>
          </a:bodyPr>
          <a:lstStyle/>
          <a:p>
            <a:endParaRPr/>
          </a:p>
        </p:txBody>
      </p:sp>
      <p:sp>
        <p:nvSpPr>
          <p:cNvPr id="2546" name="Shape 2546"/>
          <p:cNvSpPr/>
          <p:nvPr/>
        </p:nvSpPr>
        <p:spPr>
          <a:xfrm>
            <a:off x="6186487" y="5229225"/>
            <a:ext cx="215899" cy="287337"/>
          </a:xfrm>
          <a:prstGeom prst="downArrow">
            <a:avLst>
              <a:gd name="adj1" fmla="val 13500"/>
              <a:gd name="adj2" fmla="val 50000"/>
            </a:avLst>
          </a:prstGeom>
          <a:solidFill>
            <a:schemeClr val="accent1"/>
          </a:solidFill>
          <a:ln w="25400" cap="rnd">
            <a:solidFill>
              <a:srgbClr val="385D8A"/>
            </a:solidFill>
            <a:prstDash val="solid"/>
            <a:miter/>
            <a:headEnd type="none" w="med" len="med"/>
            <a:tailEnd type="none" w="med" len="med"/>
          </a:ln>
        </p:spPr>
        <p:txBody>
          <a:bodyPr lIns="91425" tIns="45700" rIns="91425" bIns="45700" anchor="ctr" anchorCtr="0">
            <a:noAutofit/>
          </a:bodyPr>
          <a:lstStyle/>
          <a:p>
            <a:endParaRPr/>
          </a:p>
        </p:txBody>
      </p:sp>
      <p:sp>
        <p:nvSpPr>
          <p:cNvPr id="2547" name="Shape 2547"/>
          <p:cNvSpPr/>
          <p:nvPr/>
        </p:nvSpPr>
        <p:spPr>
          <a:xfrm>
            <a:off x="6156325" y="5949950"/>
            <a:ext cx="215899" cy="287337"/>
          </a:xfrm>
          <a:prstGeom prst="downArrow">
            <a:avLst>
              <a:gd name="adj1" fmla="val 13500"/>
              <a:gd name="adj2" fmla="val 50000"/>
            </a:avLst>
          </a:prstGeom>
          <a:solidFill>
            <a:schemeClr val="accent1"/>
          </a:solidFill>
          <a:ln w="25400" cap="rnd">
            <a:solidFill>
              <a:srgbClr val="385D8A"/>
            </a:solidFill>
            <a:prstDash val="solid"/>
            <a:miter/>
            <a:headEnd type="none" w="med" len="med"/>
            <a:tailEnd type="none" w="med" len="med"/>
          </a:ln>
        </p:spPr>
        <p:txBody>
          <a:bodyPr lIns="91425" tIns="45700" rIns="91425" bIns="45700" anchor="ctr" anchorCtr="0">
            <a:noAutofit/>
          </a:bodyPr>
          <a:lstStyle/>
          <a:p>
            <a:endParaRPr/>
          </a:p>
        </p:txBody>
      </p:sp>
      <p:sp>
        <p:nvSpPr>
          <p:cNvPr id="2548" name="Shape 2548"/>
          <p:cNvSpPr txBox="1"/>
          <p:nvPr/>
        </p:nvSpPr>
        <p:spPr>
          <a:xfrm>
            <a:off x="539750" y="2492375"/>
            <a:ext cx="2519361" cy="1939925"/>
          </a:xfrm>
          <a:prstGeom prst="rect">
            <a:avLst/>
          </a:prstGeom>
          <a:solidFill>
            <a:srgbClr val="DCE6F2"/>
          </a:solidFill>
          <a:ln w="9525" cap="rnd">
            <a:solidFill>
              <a:schemeClr val="dk1"/>
            </a:solidFill>
            <a:prstDash val="solid"/>
            <a:miter/>
            <a:headEnd type="none" w="med" len="med"/>
            <a:tailEnd type="none" w="med" len="med"/>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Calibri"/>
              <a:buNone/>
            </a:pPr>
            <a:r>
              <a:rPr lang="it-IT" sz="2400" b="1" i="0" u="none" strike="noStrike" cap="none" baseline="0">
                <a:solidFill>
                  <a:schemeClr val="dk1"/>
                </a:solidFill>
                <a:latin typeface="Calibri"/>
                <a:ea typeface="Calibri"/>
                <a:cs typeface="Calibri"/>
                <a:sym typeface="Calibri"/>
              </a:rPr>
              <a:t>Proposta di </a:t>
            </a:r>
          </a:p>
          <a:p>
            <a:pPr marL="0" marR="0" lvl="0" indent="0" algn="ctr" rtl="0">
              <a:lnSpc>
                <a:spcPct val="100000"/>
              </a:lnSpc>
              <a:spcBef>
                <a:spcPts val="0"/>
              </a:spcBef>
              <a:spcAft>
                <a:spcPts val="0"/>
              </a:spcAft>
              <a:buClr>
                <a:schemeClr val="dk1"/>
              </a:buClr>
              <a:buSzPct val="25000"/>
              <a:buFont typeface="Calibri"/>
              <a:buNone/>
            </a:pPr>
            <a:r>
              <a:rPr lang="it-IT" sz="2400" b="1" i="0" u="none" strike="noStrike" cap="none" baseline="0">
                <a:solidFill>
                  <a:schemeClr val="dk1"/>
                </a:solidFill>
                <a:latin typeface="Calibri"/>
                <a:ea typeface="Calibri"/>
                <a:cs typeface="Calibri"/>
                <a:sym typeface="Calibri"/>
              </a:rPr>
              <a:t>un modello metodologico</a:t>
            </a:r>
          </a:p>
          <a:p>
            <a:pPr marL="0" marR="0" lvl="0" indent="0" algn="ctr" rtl="0">
              <a:lnSpc>
                <a:spcPct val="100000"/>
              </a:lnSpc>
              <a:spcBef>
                <a:spcPts val="0"/>
              </a:spcBef>
              <a:spcAft>
                <a:spcPts val="0"/>
              </a:spcAft>
              <a:buClr>
                <a:schemeClr val="dk1"/>
              </a:buClr>
              <a:buSzPct val="25000"/>
              <a:buFont typeface="Calibri"/>
              <a:buNone/>
            </a:pPr>
            <a:r>
              <a:rPr lang="it-IT" sz="2400" b="1" i="0" u="none" strike="noStrike" cap="none" baseline="0">
                <a:solidFill>
                  <a:schemeClr val="dk1"/>
                </a:solidFill>
                <a:latin typeface="Calibri"/>
                <a:ea typeface="Calibri"/>
                <a:cs typeface="Calibri"/>
                <a:sym typeface="Calibri"/>
              </a:rPr>
              <a:t>per la gestione </a:t>
            </a:r>
          </a:p>
          <a:p>
            <a:pPr marL="0" marR="0" lvl="0" indent="0" algn="ctr" rtl="0">
              <a:lnSpc>
                <a:spcPct val="100000"/>
              </a:lnSpc>
              <a:spcBef>
                <a:spcPts val="0"/>
              </a:spcBef>
              <a:spcAft>
                <a:spcPts val="0"/>
              </a:spcAft>
              <a:buClr>
                <a:schemeClr val="dk1"/>
              </a:buClr>
              <a:buSzPct val="25000"/>
              <a:buFont typeface="Calibri"/>
              <a:buNone/>
            </a:pPr>
            <a:r>
              <a:rPr lang="it-IT" sz="2400" b="1" i="0" u="none" strike="noStrike" cap="none" baseline="0">
                <a:solidFill>
                  <a:schemeClr val="dk1"/>
                </a:solidFill>
                <a:latin typeface="Calibri"/>
                <a:ea typeface="Calibri"/>
                <a:cs typeface="Calibri"/>
                <a:sym typeface="Calibri"/>
              </a:rPr>
              <a:t>della comorbilità</a:t>
            </a:r>
          </a:p>
        </p:txBody>
      </p:sp>
      <p:sp>
        <p:nvSpPr>
          <p:cNvPr id="2549" name="Shape 2549"/>
          <p:cNvSpPr txBox="1"/>
          <p:nvPr/>
        </p:nvSpPr>
        <p:spPr>
          <a:xfrm>
            <a:off x="0" y="0"/>
            <a:ext cx="4572000" cy="83026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it-IT" sz="1200" b="0" i="0" u="none" strike="noStrike" cap="none" baseline="0">
                <a:solidFill>
                  <a:schemeClr val="dk1"/>
                </a:solidFill>
                <a:latin typeface="Calibri"/>
                <a:ea typeface="Calibri"/>
                <a:cs typeface="Calibri"/>
                <a:sym typeface="Calibri"/>
              </a:rPr>
              <a:t>Guiding Principles for the Care of Older Adults </a:t>
            </a:r>
          </a:p>
          <a:p>
            <a:pPr marL="0" marR="0" lvl="0" indent="0" algn="l" rtl="0">
              <a:lnSpc>
                <a:spcPct val="100000"/>
              </a:lnSpc>
              <a:spcBef>
                <a:spcPts val="0"/>
              </a:spcBef>
              <a:spcAft>
                <a:spcPts val="0"/>
              </a:spcAft>
              <a:buClr>
                <a:schemeClr val="dk1"/>
              </a:buClr>
              <a:buSzPct val="25000"/>
              <a:buFont typeface="Calibri"/>
              <a:buNone/>
            </a:pPr>
            <a:r>
              <a:rPr lang="it-IT" sz="1200" b="0" i="0" u="none" strike="noStrike" cap="none" baseline="0">
                <a:solidFill>
                  <a:schemeClr val="dk1"/>
                </a:solidFill>
                <a:latin typeface="Calibri"/>
                <a:ea typeface="Calibri"/>
                <a:cs typeface="Calibri"/>
                <a:sym typeface="Calibri"/>
              </a:rPr>
              <a:t>with Multimorbidity: An Approach for Clinicians American Geriatrics Society Expert Panel on the Care of Older Adultswith Multimorbidity </a:t>
            </a:r>
          </a:p>
          <a:p>
            <a:pPr marL="0" marR="0" lvl="0" indent="0" algn="l" rtl="0">
              <a:lnSpc>
                <a:spcPct val="100000"/>
              </a:lnSpc>
              <a:spcBef>
                <a:spcPts val="0"/>
              </a:spcBef>
              <a:spcAft>
                <a:spcPts val="0"/>
              </a:spcAft>
              <a:buClr>
                <a:schemeClr val="dk1"/>
              </a:buClr>
              <a:buSzPct val="25000"/>
              <a:buFont typeface="Calibri"/>
              <a:buNone/>
            </a:pPr>
            <a:r>
              <a:rPr lang="it-IT" sz="1200" b="0" i="0" u="none" strike="noStrike" cap="none" baseline="0">
                <a:solidFill>
                  <a:schemeClr val="dk1"/>
                </a:solidFill>
                <a:latin typeface="Calibri"/>
                <a:ea typeface="Calibri"/>
                <a:cs typeface="Calibri"/>
                <a:sym typeface="Calibri"/>
              </a:rPr>
              <a:t>J Am Geriatr Soc 60:E1–E25, 2012.</a:t>
            </a:r>
          </a:p>
        </p:txBody>
      </p:sp>
    </p:spTree>
    <p:extLst>
      <p:ext uri="{BB962C8B-B14F-4D97-AF65-F5344CB8AC3E}">
        <p14:creationId xmlns:p14="http://schemas.microsoft.com/office/powerpoint/2010/main" val="1111740327"/>
      </p:ext>
    </p:extLst>
  </p:cSld>
  <p:clrMapOvr>
    <a:masterClrMapping/>
  </p:clrMapOvr>
  <p:transition spd="slow">
    <p:cut/>
  </p:transition>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z="4400" b="1" dirty="0" smtClean="0"/>
              <a:t>Oltre il decalogo….</a:t>
            </a:r>
            <a:endParaRPr lang="it-IT" sz="4400" b="1" dirty="0"/>
          </a:p>
        </p:txBody>
      </p:sp>
      <p:sp>
        <p:nvSpPr>
          <p:cNvPr id="3" name="Segnaposto testo 2"/>
          <p:cNvSpPr>
            <a:spLocks noGrp="1"/>
          </p:cNvSpPr>
          <p:nvPr>
            <p:ph type="body" idx="1"/>
          </p:nvPr>
        </p:nvSpPr>
        <p:spPr>
          <a:xfrm>
            <a:off x="457200" y="1412776"/>
            <a:ext cx="8229600" cy="4713385"/>
          </a:xfrm>
        </p:spPr>
        <p:txBody>
          <a:bodyPr>
            <a:normAutofit/>
          </a:bodyPr>
          <a:lstStyle/>
          <a:p>
            <a:endParaRPr lang="it-IT" sz="2400" b="1" dirty="0" smtClean="0"/>
          </a:p>
          <a:p>
            <a:r>
              <a:rPr lang="it-IT" sz="2400" b="1" dirty="0" smtClean="0"/>
              <a:t>CONTESTO SOCIO/AMBIENTALE: familiari, limitazioni della mobilità, esenzioni </a:t>
            </a:r>
            <a:r>
              <a:rPr lang="it-IT" sz="2400" b="1" dirty="0" err="1" smtClean="0"/>
              <a:t>tickets</a:t>
            </a:r>
            <a:r>
              <a:rPr lang="it-IT" sz="2400" b="1" dirty="0" smtClean="0"/>
              <a:t>, pratiche medico legali di invalidità.</a:t>
            </a:r>
          </a:p>
          <a:p>
            <a:r>
              <a:rPr lang="it-IT" sz="2400" b="1" dirty="0" smtClean="0"/>
              <a:t>CONTESTO ORGANIZZATIVO: presenza di una rete scio/assistenziale, </a:t>
            </a:r>
            <a:r>
              <a:rPr lang="it-IT" sz="2400" b="1" dirty="0" err="1" smtClean="0"/>
              <a:t>skills</a:t>
            </a:r>
            <a:r>
              <a:rPr lang="it-IT" sz="2400" b="1" dirty="0" smtClean="0"/>
              <a:t> comunicativi del medico/infermiere/personale di segreteria. </a:t>
            </a:r>
          </a:p>
          <a:p>
            <a:r>
              <a:rPr lang="it-IT" sz="2400" b="1" dirty="0" smtClean="0"/>
              <a:t>LINEE GUIDA/PDT: il meglio per ogni patologia non sempre è il bene per lo specifico paziente.</a:t>
            </a:r>
          </a:p>
          <a:p>
            <a:r>
              <a:rPr lang="it-IT" sz="2400" b="1" dirty="0" smtClean="0"/>
              <a:t> OPINIONI/DESIDERI DEL  PAZIENTE: vissuto, negatività, atteggiamenti non collaborativi</a:t>
            </a:r>
          </a:p>
          <a:p>
            <a:endParaRPr lang="it-IT" sz="2400" b="1" dirty="0" smtClean="0"/>
          </a:p>
          <a:p>
            <a:endParaRPr lang="it-IT" sz="2400" b="1" dirty="0" smtClean="0"/>
          </a:p>
          <a:p>
            <a:endParaRPr lang="it-IT" sz="2400" b="1" dirty="0" smtClean="0"/>
          </a:p>
          <a:p>
            <a:endParaRPr lang="it-IT" sz="2400" b="1" dirty="0" smtClean="0"/>
          </a:p>
          <a:p>
            <a:endParaRPr lang="it-IT" sz="2400" b="1" dirty="0" smtClean="0"/>
          </a:p>
          <a:p>
            <a:endParaRPr lang="it-IT" sz="2400" b="1" dirty="0"/>
          </a:p>
        </p:txBody>
      </p:sp>
    </p:spTree>
    <p:extLst>
      <p:ext uri="{BB962C8B-B14F-4D97-AF65-F5344CB8AC3E}">
        <p14:creationId xmlns:p14="http://schemas.microsoft.com/office/powerpoint/2010/main" val="4216432300"/>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7826" name="Rectangle 2"/>
          <p:cNvSpPr>
            <a:spLocks noGrp="1" noChangeArrowheads="1"/>
          </p:cNvSpPr>
          <p:nvPr>
            <p:ph type="title"/>
          </p:nvPr>
        </p:nvSpPr>
        <p:spPr>
          <a:xfrm>
            <a:off x="457200" y="260350"/>
            <a:ext cx="8218488" cy="1728788"/>
          </a:xfrm>
          <a:solidFill>
            <a:srgbClr val="FFCCFF"/>
          </a:solidFill>
        </p:spPr>
        <p:txBody>
          <a:bodyPr/>
          <a:lstStyle/>
          <a:p>
            <a:r>
              <a:rPr lang="it-IT" altLang="it-IT" sz="2800" b="1" i="1" dirty="0"/>
              <a:t>La </a:t>
            </a:r>
            <a:r>
              <a:rPr lang="it-IT" altLang="it-IT" sz="2800" b="1" i="1" dirty="0" err="1"/>
              <a:t>Concordance</a:t>
            </a:r>
            <a:r>
              <a:rPr lang="it-IT" altLang="it-IT" sz="2800" b="1" i="1" dirty="0"/>
              <a:t> rappresenta un cambiamento </a:t>
            </a:r>
            <a:br>
              <a:rPr lang="it-IT" altLang="it-IT" sz="2800" b="1" i="1" dirty="0"/>
            </a:br>
            <a:r>
              <a:rPr lang="it-IT" altLang="it-IT" sz="2800" b="1" i="1" dirty="0"/>
              <a:t>deciso nel modo pensare e di fare medicina</a:t>
            </a:r>
            <a:r>
              <a:rPr lang="it-IT" altLang="it-IT" sz="4000" b="1" dirty="0"/>
              <a:t> </a:t>
            </a:r>
          </a:p>
        </p:txBody>
      </p:sp>
      <p:sp>
        <p:nvSpPr>
          <p:cNvPr id="1357827" name="Text Box 3"/>
          <p:cNvSpPr txBox="1">
            <a:spLocks noChangeArrowheads="1"/>
          </p:cNvSpPr>
          <p:nvPr/>
        </p:nvSpPr>
        <p:spPr bwMode="auto">
          <a:xfrm>
            <a:off x="5219700" y="2395538"/>
            <a:ext cx="2470150" cy="528637"/>
          </a:xfrm>
          <a:prstGeom prst="rect">
            <a:avLst/>
          </a:prstGeom>
          <a:solidFill>
            <a:srgbClr val="D2D2D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it-IT" altLang="it-IT" sz="2800" b="1">
                <a:latin typeface="Arial" pitchFamily="34" charset="0"/>
              </a:rPr>
              <a:t>Concordance</a:t>
            </a:r>
          </a:p>
        </p:txBody>
      </p:sp>
      <p:sp>
        <p:nvSpPr>
          <p:cNvPr id="1357828" name="Text Box 4"/>
          <p:cNvSpPr txBox="1">
            <a:spLocks noChangeArrowheads="1"/>
          </p:cNvSpPr>
          <p:nvPr/>
        </p:nvSpPr>
        <p:spPr bwMode="auto">
          <a:xfrm>
            <a:off x="1116013" y="2395538"/>
            <a:ext cx="2211387" cy="528637"/>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it-IT" altLang="it-IT" sz="2800" b="1">
                <a:latin typeface="Arial" pitchFamily="34" charset="0"/>
              </a:rPr>
              <a:t>Compliance</a:t>
            </a:r>
          </a:p>
        </p:txBody>
      </p:sp>
      <p:sp>
        <p:nvSpPr>
          <p:cNvPr id="1357829" name="Text Box 5"/>
          <p:cNvSpPr txBox="1">
            <a:spLocks noChangeArrowheads="1"/>
          </p:cNvSpPr>
          <p:nvPr/>
        </p:nvSpPr>
        <p:spPr bwMode="auto">
          <a:xfrm>
            <a:off x="801688" y="3552825"/>
            <a:ext cx="2884487" cy="955675"/>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it-IT" altLang="it-IT" sz="2800" b="1">
                <a:latin typeface="Arial" pitchFamily="34" charset="0"/>
              </a:rPr>
              <a:t>Centrata sul </a:t>
            </a:r>
          </a:p>
          <a:p>
            <a:pPr algn="ctr" eaLnBrk="1" hangingPunct="1"/>
            <a:r>
              <a:rPr lang="it-IT" altLang="it-IT" sz="2800" b="1">
                <a:latin typeface="Arial" pitchFamily="34" charset="0"/>
              </a:rPr>
              <a:t>comportamento</a:t>
            </a:r>
          </a:p>
        </p:txBody>
      </p:sp>
      <p:sp>
        <p:nvSpPr>
          <p:cNvPr id="1357830" name="Text Box 6"/>
          <p:cNvSpPr txBox="1">
            <a:spLocks noChangeArrowheads="1"/>
          </p:cNvSpPr>
          <p:nvPr/>
        </p:nvSpPr>
        <p:spPr bwMode="auto">
          <a:xfrm>
            <a:off x="912813" y="5210175"/>
            <a:ext cx="2687637" cy="955675"/>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it-IT" altLang="it-IT" sz="2800" b="1">
                <a:latin typeface="Arial" pitchFamily="34" charset="0"/>
              </a:rPr>
              <a:t>Atteggiamento</a:t>
            </a:r>
          </a:p>
          <a:p>
            <a:pPr algn="ctr" eaLnBrk="1" hangingPunct="1"/>
            <a:r>
              <a:rPr lang="it-IT" altLang="it-IT" sz="2800" b="1">
                <a:latin typeface="Arial" pitchFamily="34" charset="0"/>
              </a:rPr>
              <a:t>paternalistico</a:t>
            </a:r>
          </a:p>
        </p:txBody>
      </p:sp>
      <p:sp>
        <p:nvSpPr>
          <p:cNvPr id="1357831" name="Text Box 7"/>
          <p:cNvSpPr txBox="1">
            <a:spLocks noChangeArrowheads="1"/>
          </p:cNvSpPr>
          <p:nvPr/>
        </p:nvSpPr>
        <p:spPr bwMode="auto">
          <a:xfrm>
            <a:off x="4500563" y="3552825"/>
            <a:ext cx="3935412" cy="955675"/>
          </a:xfrm>
          <a:prstGeom prst="rect">
            <a:avLst/>
          </a:prstGeom>
          <a:solidFill>
            <a:srgbClr val="D2D2D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it-IT" altLang="it-IT" sz="2800" b="1">
                <a:latin typeface="Arial" pitchFamily="34" charset="0"/>
              </a:rPr>
              <a:t>Centrata sul processo</a:t>
            </a:r>
          </a:p>
          <a:p>
            <a:pPr algn="ctr" eaLnBrk="1" hangingPunct="1"/>
            <a:r>
              <a:rPr lang="it-IT" altLang="it-IT" sz="2800" b="1">
                <a:latin typeface="Arial" pitchFamily="34" charset="0"/>
              </a:rPr>
              <a:t> di consultazione</a:t>
            </a:r>
          </a:p>
        </p:txBody>
      </p:sp>
      <p:sp>
        <p:nvSpPr>
          <p:cNvPr id="1357832" name="Text Box 8"/>
          <p:cNvSpPr txBox="1">
            <a:spLocks noChangeArrowheads="1"/>
          </p:cNvSpPr>
          <p:nvPr/>
        </p:nvSpPr>
        <p:spPr bwMode="auto">
          <a:xfrm>
            <a:off x="4641850" y="5137150"/>
            <a:ext cx="3714750" cy="1028700"/>
          </a:xfrm>
          <a:prstGeom prst="rect">
            <a:avLst/>
          </a:prstGeom>
          <a:solidFill>
            <a:srgbClr val="D2D2D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82800" bIns="82800">
            <a:spAutoFit/>
          </a:bodyPr>
          <a:lstStyle/>
          <a:p>
            <a:pPr algn="ctr" eaLnBrk="1" hangingPunct="1"/>
            <a:r>
              <a:rPr lang="it-IT" altLang="it-IT" sz="2800" b="1">
                <a:latin typeface="Arial" pitchFamily="34" charset="0"/>
              </a:rPr>
              <a:t>Approccio condiviso</a:t>
            </a:r>
          </a:p>
          <a:p>
            <a:pPr algn="ctr" eaLnBrk="1" hangingPunct="1"/>
            <a:r>
              <a:rPr lang="it-IT" altLang="it-IT" sz="2800" b="1">
                <a:latin typeface="Arial" pitchFamily="34" charset="0"/>
              </a:rPr>
              <a:t>al </a:t>
            </a:r>
            <a:r>
              <a:rPr lang="it-IT" altLang="it-IT" sz="2800" b="1" i="1">
                <a:latin typeface="Arial" pitchFamily="34" charset="0"/>
              </a:rPr>
              <a:t>decision making</a:t>
            </a:r>
          </a:p>
        </p:txBody>
      </p:sp>
      <p:sp>
        <p:nvSpPr>
          <p:cNvPr id="1357833" name="AutoShape 9"/>
          <p:cNvSpPr>
            <a:spLocks noChangeArrowheads="1"/>
          </p:cNvSpPr>
          <p:nvPr/>
        </p:nvSpPr>
        <p:spPr bwMode="auto">
          <a:xfrm>
            <a:off x="2051050" y="3068638"/>
            <a:ext cx="360363" cy="360362"/>
          </a:xfrm>
          <a:prstGeom prst="downArrow">
            <a:avLst>
              <a:gd name="adj1" fmla="val 50000"/>
              <a:gd name="adj2"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357834" name="AutoShape 10"/>
          <p:cNvSpPr>
            <a:spLocks noChangeArrowheads="1"/>
          </p:cNvSpPr>
          <p:nvPr/>
        </p:nvSpPr>
        <p:spPr bwMode="auto">
          <a:xfrm>
            <a:off x="2051050" y="4652963"/>
            <a:ext cx="360363" cy="360362"/>
          </a:xfrm>
          <a:prstGeom prst="downArrow">
            <a:avLst>
              <a:gd name="adj1" fmla="val 50000"/>
              <a:gd name="adj2"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357835" name="AutoShape 11"/>
          <p:cNvSpPr>
            <a:spLocks noChangeArrowheads="1"/>
          </p:cNvSpPr>
          <p:nvPr/>
        </p:nvSpPr>
        <p:spPr bwMode="auto">
          <a:xfrm>
            <a:off x="6299200" y="4652963"/>
            <a:ext cx="360363" cy="360362"/>
          </a:xfrm>
          <a:prstGeom prst="downArrow">
            <a:avLst>
              <a:gd name="adj1" fmla="val 50000"/>
              <a:gd name="adj2"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357836" name="AutoShape 12"/>
          <p:cNvSpPr>
            <a:spLocks noChangeArrowheads="1"/>
          </p:cNvSpPr>
          <p:nvPr/>
        </p:nvSpPr>
        <p:spPr bwMode="auto">
          <a:xfrm>
            <a:off x="6299200" y="3068638"/>
            <a:ext cx="360363" cy="360362"/>
          </a:xfrm>
          <a:prstGeom prst="downArrow">
            <a:avLst>
              <a:gd name="adj1" fmla="val 50000"/>
              <a:gd name="adj2"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Tree>
    <p:extLst>
      <p:ext uri="{BB962C8B-B14F-4D97-AF65-F5344CB8AC3E}">
        <p14:creationId xmlns:p14="http://schemas.microsoft.com/office/powerpoint/2010/main" val="1928770332"/>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smtClean="0"/>
              <a:t>SEMPLIFICARE IL LINGUAGGIO</a:t>
            </a:r>
            <a:endParaRPr lang="it-IT" b="1" dirty="0"/>
          </a:p>
        </p:txBody>
      </p:sp>
      <p:sp>
        <p:nvSpPr>
          <p:cNvPr id="3" name="Segnaposto contenuto 2"/>
          <p:cNvSpPr>
            <a:spLocks noGrp="1"/>
          </p:cNvSpPr>
          <p:nvPr>
            <p:ph idx="1"/>
          </p:nvPr>
        </p:nvSpPr>
        <p:spPr/>
        <p:txBody>
          <a:bodyPr>
            <a:normAutofit/>
          </a:bodyPr>
          <a:lstStyle/>
          <a:p>
            <a:r>
              <a:rPr lang="it-IT" sz="4400" b="1" dirty="0" smtClean="0"/>
              <a:t>PAZIENTE CON ECA da HCV con RVR al trattamento con IFN che è affetta da IRC CKD3a e che presenta durante terapia con IFN una GCA la cui terapia potrebbe scompensare il DM2</a:t>
            </a:r>
            <a:endParaRPr lang="it-IT" sz="4400" b="1" dirty="0"/>
          </a:p>
        </p:txBody>
      </p:sp>
    </p:spTree>
    <p:extLst>
      <p:ext uri="{BB962C8B-B14F-4D97-AF65-F5344CB8AC3E}">
        <p14:creationId xmlns:p14="http://schemas.microsoft.com/office/powerpoint/2010/main" val="2076112372"/>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dirty="0" smtClean="0"/>
          </a:p>
          <a:p>
            <a:endParaRPr lang="it-IT" dirty="0" smtClean="0"/>
          </a:p>
          <a:p>
            <a:endParaRPr lang="it-IT" dirty="0" smtClean="0"/>
          </a:p>
          <a:p>
            <a:pPr algn="ctr"/>
            <a:r>
              <a:rPr lang="it-IT" sz="3600" b="1" dirty="0" smtClean="0"/>
              <a:t>OLTRE LE LINEE </a:t>
            </a:r>
            <a:r>
              <a:rPr lang="it-IT" sz="3600" b="1" dirty="0" err="1" smtClean="0"/>
              <a:t>GUIDA…</a:t>
            </a:r>
            <a:endParaRPr lang="it-IT" sz="3600" b="1" dirty="0"/>
          </a:p>
        </p:txBody>
      </p:sp>
    </p:spTree>
    <p:extLst>
      <p:ext uri="{BB962C8B-B14F-4D97-AF65-F5344CB8AC3E}">
        <p14:creationId xmlns:p14="http://schemas.microsoft.com/office/powerpoint/2010/main" val="12823208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668552" y="836712"/>
            <a:ext cx="5112568" cy="5616624"/>
          </a:xfrm>
        </p:spPr>
        <p:txBody>
          <a:bodyPr>
            <a:noAutofit/>
          </a:bodyPr>
          <a:lstStyle/>
          <a:p>
            <a:pPr algn="l"/>
            <a:r>
              <a:rPr lang="it-IT" sz="2400" dirty="0" smtClean="0"/>
              <a:t/>
            </a:r>
            <a:br>
              <a:rPr lang="it-IT" sz="2400" dirty="0" smtClean="0"/>
            </a:br>
            <a:endParaRPr lang="it-IT" sz="2400" dirty="0">
              <a:solidFill>
                <a:srgbClr val="FF0000"/>
              </a:solidFill>
            </a:endParaRPr>
          </a:p>
        </p:txBody>
      </p:sp>
      <p:sp>
        <p:nvSpPr>
          <p:cNvPr id="5" name="Titolo 1"/>
          <p:cNvSpPr txBox="1">
            <a:spLocks/>
          </p:cNvSpPr>
          <p:nvPr/>
        </p:nvSpPr>
        <p:spPr>
          <a:xfrm>
            <a:off x="0" y="76699"/>
            <a:ext cx="9144000" cy="760013"/>
          </a:xfrm>
          <a:prstGeom prst="rect">
            <a:avLst/>
          </a:prstGeom>
          <a:solidFill>
            <a:srgbClr val="00CCFF">
              <a:alpha val="51000"/>
            </a:srgbClr>
          </a:solidFill>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it-IT" sz="4400" b="1" dirty="0" smtClean="0">
                <a:latin typeface="Arial Narrow"/>
                <a:ea typeface="+mj-ea"/>
                <a:cs typeface="+mj-cs"/>
              </a:rPr>
              <a:t>Esami ematochimici eseguiti in mattinata</a:t>
            </a:r>
            <a:endParaRPr kumimoji="0" lang="it-IT" sz="4400" b="1" i="0" u="none" strike="noStrike" kern="1200" cap="none" spc="0" normalizeH="0" baseline="0" noProof="0" dirty="0">
              <a:ln>
                <a:noFill/>
              </a:ln>
              <a:solidFill>
                <a:schemeClr val="tx1"/>
              </a:solidFill>
              <a:effectLst/>
              <a:uLnTx/>
              <a:uFillTx/>
              <a:latin typeface="Arial Narrow"/>
              <a:ea typeface="+mj-ea"/>
              <a:cs typeface="+mj-cs"/>
            </a:endParaRPr>
          </a:p>
        </p:txBody>
      </p:sp>
      <p:sp>
        <p:nvSpPr>
          <p:cNvPr id="7" name="Rettangolo 6"/>
          <p:cNvSpPr/>
          <p:nvPr/>
        </p:nvSpPr>
        <p:spPr>
          <a:xfrm>
            <a:off x="323528" y="1124744"/>
            <a:ext cx="8064388" cy="4893647"/>
          </a:xfrm>
          <a:prstGeom prst="rect">
            <a:avLst/>
          </a:prstGeom>
        </p:spPr>
        <p:txBody>
          <a:bodyPr wrap="square" numCol="2">
            <a:spAutoFit/>
          </a:bodyPr>
          <a:lstStyle/>
          <a:p>
            <a:r>
              <a:rPr lang="it-IT" sz="2400" dirty="0" smtClean="0"/>
              <a:t>GR 4,02 </a:t>
            </a:r>
            <a:r>
              <a:rPr lang="it-IT" sz="2400" dirty="0" smtClean="0">
                <a:solidFill>
                  <a:srgbClr val="FF0000"/>
                </a:solidFill>
                <a:sym typeface="Wingdings" panose="05000000000000000000" pitchFamily="2" charset="2"/>
              </a:rPr>
              <a:t></a:t>
            </a:r>
            <a:r>
              <a:rPr lang="it-IT" sz="2400" dirty="0" smtClean="0">
                <a:solidFill>
                  <a:srgbClr val="FF0000"/>
                </a:solidFill>
              </a:rPr>
              <a:t>3.88 </a:t>
            </a:r>
            <a:r>
              <a:rPr lang="it-IT" sz="2400" dirty="0" smtClean="0"/>
              <a:t>x 10⁶/</a:t>
            </a:r>
            <a:r>
              <a:rPr lang="it-IT" sz="2400" dirty="0" err="1" smtClean="0"/>
              <a:t>mL</a:t>
            </a:r>
            <a:r>
              <a:rPr lang="it-IT" sz="2400" dirty="0" smtClean="0"/>
              <a:t> </a:t>
            </a:r>
          </a:p>
          <a:p>
            <a:r>
              <a:rPr lang="it-IT" sz="2400" dirty="0" err="1" smtClean="0"/>
              <a:t>Hb</a:t>
            </a:r>
            <a:r>
              <a:rPr lang="it-IT" sz="2400" dirty="0" smtClean="0"/>
              <a:t> 11.8 </a:t>
            </a:r>
            <a:r>
              <a:rPr lang="it-IT" sz="2400" dirty="0" smtClean="0">
                <a:solidFill>
                  <a:srgbClr val="FF0000"/>
                </a:solidFill>
                <a:sym typeface="Wingdings" panose="05000000000000000000" pitchFamily="2" charset="2"/>
              </a:rPr>
              <a:t></a:t>
            </a:r>
            <a:r>
              <a:rPr lang="it-IT" sz="2400" dirty="0" smtClean="0">
                <a:sym typeface="Wingdings" panose="05000000000000000000" pitchFamily="2" charset="2"/>
              </a:rPr>
              <a:t> </a:t>
            </a:r>
            <a:r>
              <a:rPr lang="it-IT" sz="2400" dirty="0" smtClean="0">
                <a:solidFill>
                  <a:srgbClr val="FF0000"/>
                </a:solidFill>
              </a:rPr>
              <a:t>11.2</a:t>
            </a:r>
            <a:r>
              <a:rPr lang="it-IT" sz="2400" dirty="0" smtClean="0"/>
              <a:t> g/</a:t>
            </a:r>
            <a:r>
              <a:rPr lang="it-IT" sz="2400" dirty="0" err="1" smtClean="0"/>
              <a:t>dL</a:t>
            </a:r>
            <a:r>
              <a:rPr lang="it-IT" sz="2400" dirty="0"/>
              <a:t> </a:t>
            </a:r>
            <a:r>
              <a:rPr lang="it-IT" sz="2400" dirty="0" smtClean="0"/>
              <a:t/>
            </a:r>
            <a:br>
              <a:rPr lang="it-IT" sz="2400" dirty="0" smtClean="0"/>
            </a:br>
            <a:r>
              <a:rPr lang="it-IT" sz="2400" dirty="0" err="1" smtClean="0"/>
              <a:t>Hct</a:t>
            </a:r>
            <a:r>
              <a:rPr lang="it-IT" sz="2400" dirty="0" smtClean="0"/>
              <a:t> 44 </a:t>
            </a:r>
            <a:r>
              <a:rPr lang="it-IT" sz="2400" dirty="0" smtClean="0">
                <a:solidFill>
                  <a:srgbClr val="FF0000"/>
                </a:solidFill>
                <a:sym typeface="Wingdings" panose="05000000000000000000" pitchFamily="2" charset="2"/>
              </a:rPr>
              <a:t></a:t>
            </a:r>
            <a:r>
              <a:rPr lang="it-IT" sz="2400" dirty="0" smtClean="0">
                <a:solidFill>
                  <a:srgbClr val="FF0000"/>
                </a:solidFill>
              </a:rPr>
              <a:t>42</a:t>
            </a:r>
            <a:r>
              <a:rPr lang="it-IT" sz="2400" dirty="0" smtClean="0"/>
              <a:t> %</a:t>
            </a:r>
            <a:br>
              <a:rPr lang="it-IT" sz="2400" dirty="0" smtClean="0"/>
            </a:br>
            <a:r>
              <a:rPr lang="it-IT" sz="2400" dirty="0" smtClean="0"/>
              <a:t>MCV 80 </a:t>
            </a:r>
            <a:r>
              <a:rPr lang="it-IT" sz="2400" dirty="0" smtClean="0">
                <a:solidFill>
                  <a:srgbClr val="FF0000"/>
                </a:solidFill>
                <a:sym typeface="Wingdings" panose="05000000000000000000" pitchFamily="2" charset="2"/>
              </a:rPr>
              <a:t></a:t>
            </a:r>
            <a:r>
              <a:rPr lang="it-IT" sz="2400" dirty="0" smtClean="0"/>
              <a:t> </a:t>
            </a:r>
            <a:r>
              <a:rPr lang="it-IT" sz="2400" dirty="0" smtClean="0">
                <a:solidFill>
                  <a:srgbClr val="FF0000"/>
                </a:solidFill>
              </a:rPr>
              <a:t>85</a:t>
            </a:r>
            <a:r>
              <a:rPr lang="it-IT" sz="2400" dirty="0" smtClean="0"/>
              <a:t> </a:t>
            </a:r>
            <a:r>
              <a:rPr lang="it-IT" sz="2400" dirty="0" err="1" smtClean="0"/>
              <a:t>fL</a:t>
            </a:r>
            <a:r>
              <a:rPr lang="it-IT" sz="2400" dirty="0" smtClean="0"/>
              <a:t> </a:t>
            </a:r>
          </a:p>
          <a:p>
            <a:r>
              <a:rPr lang="it-IT" sz="2400" dirty="0"/>
              <a:t>GB 6.08 x </a:t>
            </a:r>
            <a:r>
              <a:rPr lang="it-IT" sz="2400" dirty="0" smtClean="0"/>
              <a:t>10³/</a:t>
            </a:r>
            <a:r>
              <a:rPr lang="it-IT" sz="2400" dirty="0" err="1" smtClean="0"/>
              <a:t>mL</a:t>
            </a:r>
            <a:endParaRPr lang="it-IT" sz="2400" dirty="0" smtClean="0"/>
          </a:p>
          <a:p>
            <a:r>
              <a:rPr lang="it-IT" sz="2400" dirty="0" smtClean="0"/>
              <a:t>PLT 109 </a:t>
            </a:r>
            <a:r>
              <a:rPr lang="it-IT" sz="2400" dirty="0" smtClean="0">
                <a:solidFill>
                  <a:srgbClr val="FF0000"/>
                </a:solidFill>
                <a:sym typeface="Wingdings" pitchFamily="2" charset="2"/>
              </a:rPr>
              <a:t></a:t>
            </a:r>
            <a:r>
              <a:rPr lang="it-IT" sz="2400" dirty="0" smtClean="0">
                <a:sym typeface="Wingdings" pitchFamily="2" charset="2"/>
              </a:rPr>
              <a:t> 90</a:t>
            </a:r>
            <a:r>
              <a:rPr lang="it-IT" sz="2400" dirty="0" smtClean="0"/>
              <a:t> x 10³/</a:t>
            </a:r>
            <a:r>
              <a:rPr lang="it-IT" sz="2400" dirty="0" err="1" smtClean="0"/>
              <a:t>mL</a:t>
            </a:r>
            <a:r>
              <a:rPr lang="it-IT" sz="2400" dirty="0" smtClean="0"/>
              <a:t/>
            </a:r>
            <a:br>
              <a:rPr lang="it-IT" sz="2400" dirty="0" smtClean="0"/>
            </a:br>
            <a:r>
              <a:rPr lang="it-IT" sz="2400" dirty="0" smtClean="0"/>
              <a:t>VES  80</a:t>
            </a:r>
          </a:p>
          <a:p>
            <a:r>
              <a:rPr lang="it-IT" sz="2400" dirty="0" smtClean="0"/>
              <a:t>PCR  28 (v.n. &lt;0,5 mg/dl)</a:t>
            </a:r>
          </a:p>
          <a:p>
            <a:r>
              <a:rPr lang="it-IT" sz="2400" dirty="0" smtClean="0"/>
              <a:t>Reuma test  positivo</a:t>
            </a:r>
          </a:p>
          <a:p>
            <a:r>
              <a:rPr lang="it-IT" sz="2400" dirty="0"/>
              <a:t>Glicemia 120 </a:t>
            </a:r>
            <a:r>
              <a:rPr lang="it-IT" sz="2400" dirty="0">
                <a:solidFill>
                  <a:srgbClr val="FF0000"/>
                </a:solidFill>
                <a:sym typeface="Wingdings" panose="05000000000000000000" pitchFamily="2" charset="2"/>
              </a:rPr>
              <a:t></a:t>
            </a:r>
            <a:r>
              <a:rPr lang="it-IT" sz="2400" dirty="0">
                <a:sym typeface="Wingdings" panose="05000000000000000000" pitchFamily="2" charset="2"/>
              </a:rPr>
              <a:t> </a:t>
            </a:r>
            <a:r>
              <a:rPr lang="it-IT" sz="2400" dirty="0" smtClean="0">
                <a:solidFill>
                  <a:srgbClr val="FF0000"/>
                </a:solidFill>
              </a:rPr>
              <a:t>172</a:t>
            </a:r>
            <a:r>
              <a:rPr lang="it-IT" sz="2400" dirty="0" smtClean="0"/>
              <a:t> </a:t>
            </a:r>
            <a:r>
              <a:rPr lang="it-IT" sz="2400" dirty="0"/>
              <a:t>mg/</a:t>
            </a:r>
            <a:r>
              <a:rPr lang="it-IT" sz="2400" dirty="0" err="1"/>
              <a:t>dL</a:t>
            </a:r>
            <a:r>
              <a:rPr lang="it-IT" sz="2400" dirty="0"/>
              <a:t> </a:t>
            </a:r>
            <a:br>
              <a:rPr lang="it-IT" sz="2400" dirty="0"/>
            </a:br>
            <a:r>
              <a:rPr lang="it-IT" sz="2400" dirty="0"/>
              <a:t>Hb1Ac </a:t>
            </a:r>
            <a:r>
              <a:rPr lang="it-IT" sz="2400" dirty="0" smtClean="0"/>
              <a:t>55 </a:t>
            </a:r>
            <a:r>
              <a:rPr lang="it-IT" sz="2400" dirty="0" smtClean="0">
                <a:solidFill>
                  <a:srgbClr val="FF0000"/>
                </a:solidFill>
                <a:sym typeface="Wingdings" panose="05000000000000000000" pitchFamily="2" charset="2"/>
              </a:rPr>
              <a:t></a:t>
            </a:r>
            <a:r>
              <a:rPr lang="it-IT" sz="2400" dirty="0" smtClean="0">
                <a:sym typeface="Wingdings" panose="05000000000000000000" pitchFamily="2" charset="2"/>
              </a:rPr>
              <a:t> </a:t>
            </a:r>
            <a:r>
              <a:rPr lang="it-IT" sz="2400" dirty="0" smtClean="0">
                <a:solidFill>
                  <a:srgbClr val="FF0000"/>
                </a:solidFill>
                <a:sym typeface="Wingdings" panose="05000000000000000000" pitchFamily="2" charset="2"/>
              </a:rPr>
              <a:t>66</a:t>
            </a:r>
            <a:r>
              <a:rPr lang="it-IT" sz="2400" dirty="0"/>
              <a:t> </a:t>
            </a:r>
            <a:r>
              <a:rPr lang="it-IT" sz="2400" dirty="0" err="1"/>
              <a:t>mmol</a:t>
            </a:r>
            <a:r>
              <a:rPr lang="it-IT" sz="2400" dirty="0"/>
              <a:t>/</a:t>
            </a:r>
            <a:r>
              <a:rPr lang="it-IT" sz="2400" dirty="0" err="1"/>
              <a:t>mol</a:t>
            </a:r>
            <a:r>
              <a:rPr lang="it-IT" sz="2400" dirty="0"/>
              <a:t> (</a:t>
            </a:r>
            <a:r>
              <a:rPr lang="it-IT" sz="2400" dirty="0" smtClean="0"/>
              <a:t>7,2% </a:t>
            </a:r>
            <a:r>
              <a:rPr lang="it-IT" sz="2400" dirty="0">
                <a:sym typeface="Wingdings" panose="05000000000000000000" pitchFamily="2" charset="2"/>
              </a:rPr>
              <a:t> </a:t>
            </a:r>
            <a:r>
              <a:rPr lang="it-IT" sz="2400" dirty="0">
                <a:solidFill>
                  <a:srgbClr val="FF0000"/>
                </a:solidFill>
              </a:rPr>
              <a:t>8,2</a:t>
            </a:r>
            <a:r>
              <a:rPr lang="it-IT" sz="2400" dirty="0" smtClean="0"/>
              <a:t>%)</a:t>
            </a:r>
          </a:p>
          <a:p>
            <a:r>
              <a:rPr lang="it-IT" sz="2400" dirty="0" smtClean="0"/>
              <a:t>Na 140 </a:t>
            </a:r>
            <a:r>
              <a:rPr lang="it-IT" sz="2400" dirty="0" err="1" smtClean="0"/>
              <a:t>mEq</a:t>
            </a:r>
            <a:r>
              <a:rPr lang="it-IT" sz="2400" dirty="0" smtClean="0"/>
              <a:t>/L</a:t>
            </a:r>
          </a:p>
          <a:p>
            <a:r>
              <a:rPr lang="it-IT" sz="2400" dirty="0" err="1"/>
              <a:t>Cre</a:t>
            </a:r>
            <a:r>
              <a:rPr lang="it-IT" sz="2400" dirty="0"/>
              <a:t> 1,2 </a:t>
            </a:r>
            <a:r>
              <a:rPr lang="it-IT" sz="2400" dirty="0">
                <a:solidFill>
                  <a:srgbClr val="FF0000"/>
                </a:solidFill>
                <a:sym typeface="Wingdings" panose="05000000000000000000" pitchFamily="2" charset="2"/>
              </a:rPr>
              <a:t></a:t>
            </a:r>
            <a:r>
              <a:rPr lang="it-IT" sz="2400" dirty="0">
                <a:solidFill>
                  <a:srgbClr val="FF0000"/>
                </a:solidFill>
              </a:rPr>
              <a:t>1,6</a:t>
            </a:r>
            <a:r>
              <a:rPr lang="it-IT" sz="2400" dirty="0"/>
              <a:t> mg/dl</a:t>
            </a:r>
          </a:p>
          <a:p>
            <a:r>
              <a:rPr lang="it-IT" sz="2400" dirty="0" smtClean="0"/>
              <a:t>K 4,2 </a:t>
            </a:r>
            <a:r>
              <a:rPr lang="it-IT" sz="2400" dirty="0" smtClean="0">
                <a:solidFill>
                  <a:srgbClr val="FF0000"/>
                </a:solidFill>
                <a:sym typeface="Wingdings" panose="05000000000000000000" pitchFamily="2" charset="2"/>
              </a:rPr>
              <a:t></a:t>
            </a:r>
            <a:r>
              <a:rPr lang="it-IT" sz="2400" dirty="0" smtClean="0">
                <a:sym typeface="Wingdings" panose="05000000000000000000" pitchFamily="2" charset="2"/>
              </a:rPr>
              <a:t> </a:t>
            </a:r>
            <a:r>
              <a:rPr lang="it-IT" sz="2400" dirty="0" smtClean="0">
                <a:solidFill>
                  <a:srgbClr val="FF0000"/>
                </a:solidFill>
              </a:rPr>
              <a:t>4.4</a:t>
            </a:r>
            <a:r>
              <a:rPr lang="it-IT" sz="2400" dirty="0" smtClean="0"/>
              <a:t> </a:t>
            </a:r>
            <a:r>
              <a:rPr lang="it-IT" sz="2400" dirty="0" err="1" smtClean="0"/>
              <a:t>mEq</a:t>
            </a:r>
            <a:r>
              <a:rPr lang="it-IT" sz="2400" dirty="0" smtClean="0"/>
              <a:t>/L </a:t>
            </a:r>
            <a:r>
              <a:rPr lang="it-IT" sz="2400" dirty="0"/>
              <a:t/>
            </a:r>
            <a:br>
              <a:rPr lang="it-IT" sz="2400" dirty="0"/>
            </a:br>
            <a:r>
              <a:rPr lang="it-IT" sz="2400" dirty="0" smtClean="0"/>
              <a:t>Azotemia  65</a:t>
            </a:r>
            <a:r>
              <a:rPr lang="it-IT" sz="2400" dirty="0"/>
              <a:t/>
            </a:r>
            <a:br>
              <a:rPr lang="it-IT" sz="2400" dirty="0"/>
            </a:br>
            <a:r>
              <a:rPr lang="it-IT" sz="2400" dirty="0" smtClean="0"/>
              <a:t>AST   40 U/L</a:t>
            </a:r>
            <a:r>
              <a:rPr lang="it-IT" sz="2400" dirty="0"/>
              <a:t/>
            </a:r>
            <a:br>
              <a:rPr lang="it-IT" sz="2400" dirty="0"/>
            </a:br>
            <a:r>
              <a:rPr lang="it-IT" sz="2400" dirty="0"/>
              <a:t>ALT  </a:t>
            </a:r>
            <a:r>
              <a:rPr lang="it-IT" sz="2400" dirty="0" smtClean="0"/>
              <a:t>46 </a:t>
            </a:r>
            <a:r>
              <a:rPr lang="it-IT" sz="2400" dirty="0"/>
              <a:t>U/L</a:t>
            </a:r>
            <a:br>
              <a:rPr lang="it-IT" sz="2400" dirty="0"/>
            </a:br>
            <a:r>
              <a:rPr lang="it-IT" sz="2400" dirty="0"/>
              <a:t>GGT </a:t>
            </a:r>
            <a:r>
              <a:rPr lang="it-IT" sz="2400" dirty="0" smtClean="0"/>
              <a:t>58 </a:t>
            </a:r>
            <a:r>
              <a:rPr lang="it-IT" sz="2400" dirty="0"/>
              <a:t>U/L </a:t>
            </a:r>
            <a:r>
              <a:rPr lang="it-IT" sz="2400" dirty="0" smtClean="0"/>
              <a:t> </a:t>
            </a:r>
          </a:p>
          <a:p>
            <a:r>
              <a:rPr lang="it-IT" sz="2400" dirty="0" smtClean="0"/>
              <a:t>Esame </a:t>
            </a:r>
            <a:r>
              <a:rPr lang="it-IT" sz="2400" dirty="0"/>
              <a:t>urine  </a:t>
            </a:r>
            <a:r>
              <a:rPr lang="it-IT" sz="2400" dirty="0" smtClean="0"/>
              <a:t>proteinuria 0,8 g/die</a:t>
            </a:r>
            <a:r>
              <a:rPr lang="it-IT" sz="2400" dirty="0"/>
              <a:t/>
            </a:r>
            <a:br>
              <a:rPr lang="it-IT" sz="2400" dirty="0"/>
            </a:br>
            <a:r>
              <a:rPr lang="it-IT" sz="2400" dirty="0" smtClean="0"/>
              <a:t>Elettroforesi : lieve </a:t>
            </a:r>
            <a:r>
              <a:rPr lang="it-IT" sz="2400" dirty="0" err="1" smtClean="0"/>
              <a:t>ipergammaglobulinemia</a:t>
            </a:r>
            <a:endParaRPr lang="it-IT" sz="2400" dirty="0" smtClean="0"/>
          </a:p>
          <a:p>
            <a:r>
              <a:rPr lang="it-IT" sz="2400" dirty="0" smtClean="0"/>
              <a:t>PT/INR  </a:t>
            </a:r>
            <a:r>
              <a:rPr lang="it-IT" sz="2400" dirty="0"/>
              <a:t>1,3</a:t>
            </a:r>
            <a:br>
              <a:rPr lang="it-IT" sz="2400" dirty="0"/>
            </a:br>
            <a:endParaRPr lang="it-IT" sz="2400" dirty="0"/>
          </a:p>
        </p:txBody>
      </p:sp>
      <p:sp>
        <p:nvSpPr>
          <p:cNvPr id="8" name="CasellaDiTesto 7"/>
          <p:cNvSpPr txBox="1"/>
          <p:nvPr/>
        </p:nvSpPr>
        <p:spPr>
          <a:xfrm>
            <a:off x="7631832" y="6237312"/>
            <a:ext cx="1512168" cy="369332"/>
          </a:xfrm>
          <a:prstGeom prst="rect">
            <a:avLst/>
          </a:prstGeom>
          <a:noFill/>
        </p:spPr>
        <p:txBody>
          <a:bodyPr wrap="square" rtlCol="0">
            <a:spAutoFit/>
          </a:bodyPr>
          <a:lstStyle/>
          <a:p>
            <a:r>
              <a:rPr lang="it-IT" dirty="0" err="1" smtClean="0"/>
              <a:t>*calcolato</a:t>
            </a:r>
            <a:endParaRPr lang="it-IT" dirty="0"/>
          </a:p>
        </p:txBody>
      </p:sp>
      <p:sp>
        <p:nvSpPr>
          <p:cNvPr id="3" name="Segnaposto contenuto 2"/>
          <p:cNvSpPr>
            <a:spLocks noGrp="1"/>
          </p:cNvSpPr>
          <p:nvPr>
            <p:ph idx="1"/>
          </p:nvPr>
        </p:nvSpPr>
        <p:spPr>
          <a:xfrm>
            <a:off x="4531736" y="5445224"/>
            <a:ext cx="3386200" cy="1008112"/>
          </a:xfrm>
        </p:spPr>
        <p:txBody>
          <a:bodyPr>
            <a:normAutofit/>
          </a:bodyPr>
          <a:lstStyle/>
          <a:p>
            <a:pPr marL="0" indent="0">
              <a:buNone/>
            </a:pPr>
            <a:r>
              <a:rPr lang="it-IT" sz="2800" b="1" dirty="0" smtClean="0">
                <a:solidFill>
                  <a:srgbClr val="FF0000"/>
                </a:solidFill>
              </a:rPr>
              <a:t>Il quadro di Luisa è peggiorato</a:t>
            </a:r>
            <a:endParaRPr lang="it-IT" sz="2800" b="1" dirty="0">
              <a:solidFill>
                <a:srgbClr val="FF0000"/>
              </a:solidFill>
            </a:endParaRPr>
          </a:p>
        </p:txBody>
      </p:sp>
      <p:sp>
        <p:nvSpPr>
          <p:cNvPr id="6" name="Rettangolo 5"/>
          <p:cNvSpPr/>
          <p:nvPr/>
        </p:nvSpPr>
        <p:spPr>
          <a:xfrm>
            <a:off x="323528" y="1198200"/>
            <a:ext cx="3345024" cy="1438712"/>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it-IT"/>
          </a:p>
        </p:txBody>
      </p:sp>
      <p:sp>
        <p:nvSpPr>
          <p:cNvPr id="9" name="Rettangolo 8"/>
          <p:cNvSpPr/>
          <p:nvPr/>
        </p:nvSpPr>
        <p:spPr>
          <a:xfrm>
            <a:off x="323528" y="4437112"/>
            <a:ext cx="3528900" cy="1152128"/>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it-IT"/>
          </a:p>
        </p:txBody>
      </p:sp>
      <p:sp>
        <p:nvSpPr>
          <p:cNvPr id="10" name="Rettangolo 9"/>
          <p:cNvSpPr/>
          <p:nvPr/>
        </p:nvSpPr>
        <p:spPr>
          <a:xfrm>
            <a:off x="4139952" y="1124744"/>
            <a:ext cx="2952328" cy="792088"/>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it-IT"/>
          </a:p>
        </p:txBody>
      </p:sp>
      <p:sp>
        <p:nvSpPr>
          <p:cNvPr id="11" name="Rettangolo 10"/>
          <p:cNvSpPr/>
          <p:nvPr/>
        </p:nvSpPr>
        <p:spPr>
          <a:xfrm>
            <a:off x="323528" y="3396924"/>
            <a:ext cx="3345024" cy="678699"/>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it-IT"/>
          </a:p>
        </p:txBody>
      </p:sp>
    </p:spTree>
    <p:extLst>
      <p:ext uri="{BB962C8B-B14F-4D97-AF65-F5344CB8AC3E}">
        <p14:creationId xmlns:p14="http://schemas.microsoft.com/office/powerpoint/2010/main" val="1826021664"/>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Shape 292"/>
          <p:cNvSpPr txBox="1">
            <a:spLocks noGrp="1"/>
          </p:cNvSpPr>
          <p:nvPr>
            <p:ph type="title"/>
          </p:nvPr>
        </p:nvSpPr>
        <p:spPr>
          <a:xfrm>
            <a:off x="0" y="274637"/>
            <a:ext cx="91440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it-IT" sz="3600" b="1" i="0" u="none" strike="noStrike" cap="none" baseline="0" dirty="0" smtClean="0">
                <a:solidFill>
                  <a:schemeClr val="dk1"/>
                </a:solidFill>
                <a:latin typeface="Calibri"/>
                <a:ea typeface="Calibri"/>
                <a:cs typeface="Calibri"/>
                <a:sym typeface="Calibri"/>
              </a:rPr>
              <a:t>VOTAZIONE</a:t>
            </a:r>
            <a:br>
              <a:rPr lang="it-IT" sz="3600" b="1" i="0" u="none" strike="noStrike" cap="none" baseline="0" dirty="0" smtClean="0">
                <a:solidFill>
                  <a:schemeClr val="dk1"/>
                </a:solidFill>
                <a:latin typeface="Calibri"/>
                <a:ea typeface="Calibri"/>
                <a:cs typeface="Calibri"/>
                <a:sym typeface="Calibri"/>
              </a:rPr>
            </a:br>
            <a:r>
              <a:rPr lang="it-IT" sz="2800" b="1" dirty="0" smtClean="0">
                <a:solidFill>
                  <a:schemeClr val="dk1"/>
                </a:solidFill>
                <a:latin typeface="Calibri"/>
                <a:ea typeface="Calibri"/>
                <a:cs typeface="Calibri"/>
                <a:sym typeface="Calibri"/>
              </a:rPr>
              <a:t>iniziereste lo steroide appena dopo fatto il prelievo e prima della consulenza reumatologica ?</a:t>
            </a:r>
            <a:endParaRPr lang="it-IT" sz="2800" b="1" i="0" u="none" strike="noStrike" cap="none" baseline="0" dirty="0">
              <a:solidFill>
                <a:schemeClr val="dk1"/>
              </a:solidFill>
              <a:latin typeface="Calibri"/>
              <a:ea typeface="Calibri"/>
              <a:cs typeface="Calibri"/>
              <a:sym typeface="Calibri"/>
            </a:endParaRPr>
          </a:p>
        </p:txBody>
      </p:sp>
      <p:sp>
        <p:nvSpPr>
          <p:cNvPr id="293" name="Shape 293"/>
          <p:cNvSpPr txBox="1">
            <a:spLocks noGrp="1"/>
          </p:cNvSpPr>
          <p:nvPr>
            <p:ph type="body" idx="1"/>
          </p:nvPr>
        </p:nvSpPr>
        <p:spPr>
          <a:xfrm>
            <a:off x="457200" y="1600200"/>
            <a:ext cx="8229600" cy="4525961"/>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00B050"/>
              </a:buClr>
              <a:buSzPct val="25000"/>
              <a:buFont typeface="Calibri"/>
              <a:buNone/>
            </a:pPr>
            <a:r>
              <a:rPr lang="it-IT" sz="3200" b="1" i="0" u="none" strike="noStrike" cap="none" baseline="0" dirty="0">
                <a:solidFill>
                  <a:srgbClr val="00B050"/>
                </a:solidFill>
                <a:latin typeface="Calibri"/>
                <a:ea typeface="Calibri"/>
                <a:cs typeface="Calibri"/>
                <a:sym typeface="Calibri"/>
              </a:rPr>
              <a:t>FAVOREVOLI</a:t>
            </a:r>
            <a:r>
              <a:rPr lang="it-IT" sz="3200" b="0" i="0" u="none" strike="noStrike" cap="none" baseline="0" dirty="0">
                <a:solidFill>
                  <a:schemeClr val="dk1"/>
                </a:solidFill>
                <a:latin typeface="Calibri"/>
                <a:ea typeface="Calibri"/>
                <a:cs typeface="Calibri"/>
                <a:sym typeface="Calibri"/>
              </a:rPr>
              <a:t>                                            </a:t>
            </a:r>
            <a:r>
              <a:rPr lang="it-IT" sz="3200" b="1" i="0" u="none" strike="noStrike" cap="none" baseline="0" dirty="0">
                <a:solidFill>
                  <a:srgbClr val="FF0000"/>
                </a:solidFill>
                <a:latin typeface="Calibri"/>
                <a:ea typeface="Calibri"/>
                <a:cs typeface="Calibri"/>
                <a:sym typeface="Calibri"/>
              </a:rPr>
              <a:t>CONTRARI</a:t>
            </a:r>
          </a:p>
          <a:p>
            <a:pPr marL="342900" marR="0" lvl="0" indent="-342900" algn="l" rtl="0">
              <a:lnSpc>
                <a:spcPct val="100000"/>
              </a:lnSpc>
              <a:spcBef>
                <a:spcPts val="640"/>
              </a:spcBef>
              <a:spcAft>
                <a:spcPts val="0"/>
              </a:spcAft>
              <a:buClr>
                <a:schemeClr val="dk1"/>
              </a:buClr>
              <a:buSzPct val="25000"/>
              <a:buFont typeface="Calibri"/>
              <a:buNone/>
            </a:pPr>
            <a:r>
              <a:rPr lang="it-IT" sz="3200" b="0" i="0" u="none" strike="noStrike" cap="none" baseline="0" dirty="0" err="1">
                <a:solidFill>
                  <a:schemeClr val="dk1"/>
                </a:solidFill>
                <a:latin typeface="Calibri"/>
                <a:ea typeface="Calibri"/>
                <a:cs typeface="Calibri"/>
                <a:sym typeface="Calibri"/>
              </a:rPr>
              <a:t>n°</a:t>
            </a:r>
            <a:r>
              <a:rPr lang="it-IT" sz="3200" b="0" i="0" u="none" strike="noStrike" cap="none" baseline="0" dirty="0">
                <a:solidFill>
                  <a:schemeClr val="dk1"/>
                </a:solidFill>
                <a:latin typeface="Calibri"/>
                <a:ea typeface="Calibri"/>
                <a:cs typeface="Calibri"/>
                <a:sym typeface="Calibri"/>
              </a:rPr>
              <a:t>                                                              </a:t>
            </a:r>
            <a:r>
              <a:rPr lang="it-IT" sz="3200" b="0" i="0" u="none" strike="noStrike" cap="none" baseline="0" dirty="0" err="1">
                <a:solidFill>
                  <a:schemeClr val="dk1"/>
                </a:solidFill>
                <a:latin typeface="Calibri"/>
                <a:ea typeface="Calibri"/>
                <a:cs typeface="Calibri"/>
                <a:sym typeface="Calibri"/>
              </a:rPr>
              <a:t>n°</a:t>
            </a:r>
            <a:r>
              <a:rPr lang="it-IT" sz="3200" b="0" i="0" u="none" strike="noStrike" cap="none" baseline="0" dirty="0">
                <a:solidFill>
                  <a:schemeClr val="dk1"/>
                </a:solidFill>
                <a:latin typeface="Calibri"/>
                <a:ea typeface="Calibri"/>
                <a:cs typeface="Calibri"/>
                <a:sym typeface="Calibri"/>
              </a:rPr>
              <a:t> </a:t>
            </a:r>
          </a:p>
        </p:txBody>
      </p:sp>
      <p:pic>
        <p:nvPicPr>
          <p:cNvPr id="294" name="Shape 294"/>
          <p:cNvPicPr preferRelativeResize="0"/>
          <p:nvPr/>
        </p:nvPicPr>
        <p:blipFill rotWithShape="1">
          <a:blip r:embed="rId3"/>
          <a:srcRect/>
          <a:stretch/>
        </p:blipFill>
        <p:spPr>
          <a:xfrm>
            <a:off x="2051050" y="3043236"/>
            <a:ext cx="5094287" cy="3814762"/>
          </a:xfrm>
          <a:prstGeom prst="rect">
            <a:avLst/>
          </a:prstGeom>
          <a:noFill/>
          <a:ln>
            <a:noFill/>
          </a:ln>
        </p:spPr>
      </p:pic>
    </p:spTree>
    <p:extLst>
      <p:ext uri="{BB962C8B-B14F-4D97-AF65-F5344CB8AC3E}">
        <p14:creationId xmlns:p14="http://schemas.microsoft.com/office/powerpoint/2010/main" val="2640664899"/>
      </p:ext>
    </p:extLst>
  </p:cSld>
  <p:clrMapOvr>
    <a:masterClrMapping/>
  </p:clrMapOvr>
  <p:transition spd="slow">
    <p:cut/>
  </p:transition>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Shape 2554"/>
        <p:cNvGrpSpPr/>
        <p:nvPr/>
      </p:nvGrpSpPr>
      <p:grpSpPr>
        <a:xfrm>
          <a:off x="0" y="0"/>
          <a:ext cx="0" cy="0"/>
          <a:chOff x="0" y="0"/>
          <a:chExt cx="0" cy="0"/>
        </a:xfrm>
      </p:grpSpPr>
      <p:sp>
        <p:nvSpPr>
          <p:cNvPr id="2555" name="Shape 2555"/>
          <p:cNvSpPr txBox="1">
            <a:spLocks noGrp="1"/>
          </p:cNvSpPr>
          <p:nvPr>
            <p:ph type="body" idx="1"/>
          </p:nvPr>
        </p:nvSpPr>
        <p:spPr>
          <a:xfrm>
            <a:off x="457200" y="1600200"/>
            <a:ext cx="8229600" cy="4525961"/>
          </a:xfrm>
          <a:prstGeom prst="rect">
            <a:avLst/>
          </a:prstGeom>
          <a:noFill/>
          <a:ln>
            <a:noFill/>
          </a:ln>
        </p:spPr>
        <p:txBody>
          <a:bodyPr lIns="91425" tIns="45700" rIns="91425" bIns="45700" anchor="t" anchorCtr="0">
            <a:noAutofit/>
          </a:bodyPr>
          <a:lstStyle/>
          <a:p>
            <a:pPr marL="342900" marR="0" lvl="0" indent="-342900" algn="l" rtl="0">
              <a:lnSpc>
                <a:spcPct val="90000"/>
              </a:lnSpc>
              <a:spcBef>
                <a:spcPts val="0"/>
              </a:spcBef>
              <a:spcAft>
                <a:spcPts val="0"/>
              </a:spcAft>
              <a:buClr>
                <a:srgbClr val="17375E"/>
              </a:buClr>
              <a:buSzPct val="100000"/>
              <a:buFont typeface="Questrial"/>
              <a:buChar char="•"/>
            </a:pPr>
            <a:r>
              <a:rPr lang="it-IT" sz="2800" b="1" i="0" u="none" strike="noStrike" cap="none" baseline="0" dirty="0" smtClean="0">
                <a:solidFill>
                  <a:schemeClr val="dk1"/>
                </a:solidFill>
                <a:latin typeface="Questrial"/>
                <a:ea typeface="Questrial"/>
                <a:cs typeface="Questrial"/>
                <a:sym typeface="Questrial"/>
              </a:rPr>
              <a:t>Arterite di </a:t>
            </a:r>
            <a:r>
              <a:rPr lang="it-IT" sz="2800" b="1" i="0" u="none" strike="noStrike" cap="none" baseline="0" dirty="0" err="1" smtClean="0">
                <a:solidFill>
                  <a:schemeClr val="dk1"/>
                </a:solidFill>
                <a:latin typeface="Questrial"/>
                <a:ea typeface="Questrial"/>
                <a:cs typeface="Questrial"/>
                <a:sym typeface="Questrial"/>
              </a:rPr>
              <a:t>Horton</a:t>
            </a:r>
            <a:r>
              <a:rPr lang="it-IT" sz="2800" b="0" i="0" u="none" strike="noStrike" cap="none" baseline="0" dirty="0" smtClean="0">
                <a:solidFill>
                  <a:schemeClr val="dk1"/>
                </a:solidFill>
                <a:latin typeface="Questrial"/>
                <a:ea typeface="Questrial"/>
                <a:cs typeface="Questrial"/>
                <a:sym typeface="Questrial"/>
              </a:rPr>
              <a:t>: se non trattata tempestivamente con steroidi ad alte dosi può portare a cecità</a:t>
            </a:r>
          </a:p>
          <a:p>
            <a:pPr marL="342900" marR="0" lvl="0" indent="-342900" algn="l" rtl="0">
              <a:lnSpc>
                <a:spcPct val="90000"/>
              </a:lnSpc>
              <a:spcBef>
                <a:spcPts val="0"/>
              </a:spcBef>
              <a:spcAft>
                <a:spcPts val="0"/>
              </a:spcAft>
              <a:buClr>
                <a:srgbClr val="17375E"/>
              </a:buClr>
              <a:buSzPct val="100000"/>
              <a:buFont typeface="Questrial"/>
              <a:buChar char="•"/>
            </a:pPr>
            <a:r>
              <a:rPr lang="it-IT" sz="2800" b="1" i="0" u="none" strike="noStrike" cap="none" baseline="0" dirty="0" err="1" smtClean="0">
                <a:solidFill>
                  <a:schemeClr val="dk1"/>
                </a:solidFill>
                <a:latin typeface="Questrial"/>
                <a:ea typeface="Questrial"/>
                <a:cs typeface="Questrial"/>
                <a:sym typeface="Questrial"/>
              </a:rPr>
              <a:t>Polimialgia</a:t>
            </a:r>
            <a:r>
              <a:rPr lang="it-IT" sz="2800" b="1" i="0" u="none" strike="noStrike" cap="none" baseline="0" dirty="0" smtClean="0">
                <a:solidFill>
                  <a:schemeClr val="dk1"/>
                </a:solidFill>
                <a:latin typeface="Questrial"/>
                <a:ea typeface="Questrial"/>
                <a:cs typeface="Questrial"/>
                <a:sym typeface="Questrial"/>
              </a:rPr>
              <a:t>: </a:t>
            </a:r>
            <a:r>
              <a:rPr lang="it-IT" sz="2800" b="1" i="0" u="none" strike="noStrike" cap="none" baseline="0" dirty="0" err="1" smtClean="0">
                <a:solidFill>
                  <a:schemeClr val="dk1"/>
                </a:solidFill>
                <a:latin typeface="Questrial"/>
                <a:ea typeface="Questrial"/>
                <a:cs typeface="Questrial"/>
                <a:sym typeface="Questrial"/>
              </a:rPr>
              <a:t>concordance</a:t>
            </a:r>
            <a:r>
              <a:rPr lang="it-IT" sz="2800" b="1" i="0" u="none" strike="noStrike" cap="none" baseline="0" dirty="0" smtClean="0">
                <a:solidFill>
                  <a:schemeClr val="dk1"/>
                </a:solidFill>
                <a:latin typeface="Questrial"/>
                <a:ea typeface="Questrial"/>
                <a:cs typeface="Questrial"/>
                <a:sym typeface="Questrial"/>
              </a:rPr>
              <a:t> facilmente raggiungibile in quanto invalidante per la paziente</a:t>
            </a:r>
          </a:p>
          <a:p>
            <a:pPr marL="342900" marR="0" lvl="0" indent="-342900" algn="l" rtl="0">
              <a:lnSpc>
                <a:spcPct val="90000"/>
              </a:lnSpc>
              <a:spcBef>
                <a:spcPts val="0"/>
              </a:spcBef>
              <a:spcAft>
                <a:spcPts val="0"/>
              </a:spcAft>
              <a:buClr>
                <a:srgbClr val="17375E"/>
              </a:buClr>
              <a:buSzPct val="100000"/>
              <a:buFont typeface="Questrial"/>
              <a:buChar char="•"/>
            </a:pPr>
            <a:r>
              <a:rPr lang="it-IT" sz="2800" b="1" dirty="0" smtClean="0">
                <a:solidFill>
                  <a:schemeClr val="dk1"/>
                </a:solidFill>
                <a:latin typeface="Questrial"/>
                <a:ea typeface="Questrial"/>
                <a:cs typeface="Questrial"/>
                <a:sym typeface="Questrial"/>
              </a:rPr>
              <a:t>Inizia terapia insulinica</a:t>
            </a:r>
            <a:endParaRPr lang="it-IT" sz="2800" b="1" i="0" u="none" strike="noStrike" cap="none" baseline="0" dirty="0" smtClean="0">
              <a:solidFill>
                <a:schemeClr val="dk1"/>
              </a:solidFill>
              <a:latin typeface="Questrial"/>
              <a:ea typeface="Questrial"/>
              <a:cs typeface="Questrial"/>
              <a:sym typeface="Questrial"/>
            </a:endParaRPr>
          </a:p>
          <a:p>
            <a:pPr marL="342900" marR="0" lvl="0" indent="-342900" algn="l" rtl="0">
              <a:lnSpc>
                <a:spcPct val="90000"/>
              </a:lnSpc>
              <a:spcBef>
                <a:spcPts val="0"/>
              </a:spcBef>
              <a:spcAft>
                <a:spcPts val="0"/>
              </a:spcAft>
              <a:buClr>
                <a:srgbClr val="17375E"/>
              </a:buClr>
              <a:buSzPct val="100000"/>
              <a:buFont typeface="Questrial"/>
              <a:buChar char="•"/>
            </a:pPr>
            <a:endParaRPr lang="it-IT" sz="2800" b="1" dirty="0">
              <a:solidFill>
                <a:schemeClr val="dk1"/>
              </a:solidFill>
              <a:latin typeface="Questrial"/>
              <a:ea typeface="Questrial"/>
              <a:cs typeface="Questrial"/>
              <a:sym typeface="Questrial"/>
            </a:endParaRPr>
          </a:p>
          <a:p>
            <a:pPr marL="342900" marR="0" lvl="0" indent="-342900" algn="l" rtl="0">
              <a:lnSpc>
                <a:spcPct val="90000"/>
              </a:lnSpc>
              <a:spcBef>
                <a:spcPts val="0"/>
              </a:spcBef>
              <a:spcAft>
                <a:spcPts val="0"/>
              </a:spcAft>
              <a:buClr>
                <a:srgbClr val="17375E"/>
              </a:buClr>
              <a:buSzPct val="100000"/>
              <a:buFont typeface="Questrial"/>
              <a:buChar char="•"/>
            </a:pPr>
            <a:endParaRPr lang="it-IT" sz="3200" b="1" i="0" u="none" strike="noStrike" cap="none" baseline="0" dirty="0" smtClean="0">
              <a:solidFill>
                <a:schemeClr val="dk1"/>
              </a:solidFill>
              <a:latin typeface="Questrial"/>
              <a:ea typeface="Questrial"/>
              <a:cs typeface="Questrial"/>
              <a:sym typeface="Questrial"/>
            </a:endParaRPr>
          </a:p>
          <a:p>
            <a:pPr marL="342900" marR="0" lvl="0" indent="-342900" algn="l" rtl="0">
              <a:lnSpc>
                <a:spcPct val="90000"/>
              </a:lnSpc>
              <a:spcBef>
                <a:spcPts val="0"/>
              </a:spcBef>
              <a:spcAft>
                <a:spcPts val="0"/>
              </a:spcAft>
              <a:buClr>
                <a:srgbClr val="17375E"/>
              </a:buClr>
              <a:buSzPct val="100000"/>
              <a:buFont typeface="Questrial"/>
              <a:buChar char="•"/>
            </a:pPr>
            <a:endParaRPr lang="it-IT" sz="3200" b="1" i="0" u="none" strike="noStrike" cap="none" baseline="0" dirty="0" smtClean="0">
              <a:solidFill>
                <a:schemeClr val="dk1"/>
              </a:solidFill>
              <a:latin typeface="Questrial"/>
              <a:ea typeface="Questrial"/>
              <a:cs typeface="Questrial"/>
              <a:sym typeface="Questrial"/>
            </a:endParaRPr>
          </a:p>
          <a:p>
            <a:pPr marL="342900" marR="0" lvl="0" indent="-342900" algn="l" rtl="0">
              <a:lnSpc>
                <a:spcPct val="90000"/>
              </a:lnSpc>
              <a:spcBef>
                <a:spcPts val="0"/>
              </a:spcBef>
              <a:spcAft>
                <a:spcPts val="0"/>
              </a:spcAft>
              <a:buClr>
                <a:srgbClr val="17375E"/>
              </a:buClr>
              <a:buSzPct val="100000"/>
              <a:buFont typeface="Questrial"/>
              <a:buChar char="•"/>
            </a:pPr>
            <a:r>
              <a:rPr lang="it-IT" sz="2800" b="1" i="0" u="none" strike="noStrike" cap="none" baseline="0" dirty="0" smtClean="0">
                <a:solidFill>
                  <a:schemeClr val="dk1"/>
                </a:solidFill>
                <a:latin typeface="Questrial"/>
                <a:ea typeface="Questrial"/>
                <a:cs typeface="Questrial"/>
                <a:sym typeface="Questrial"/>
              </a:rPr>
              <a:t>Considera il vissuto</a:t>
            </a:r>
            <a:r>
              <a:rPr lang="it-IT" sz="2800" b="1" i="0" u="none" strike="noStrike" cap="none" dirty="0" smtClean="0">
                <a:solidFill>
                  <a:schemeClr val="dk1"/>
                </a:solidFill>
                <a:latin typeface="Questrial"/>
                <a:ea typeface="Questrial"/>
                <a:cs typeface="Questrial"/>
                <a:sym typeface="Questrial"/>
              </a:rPr>
              <a:t> familiare e personale (figlio deceduto per HCC, difficile mobilità)</a:t>
            </a:r>
          </a:p>
        </p:txBody>
      </p:sp>
      <p:sp>
        <p:nvSpPr>
          <p:cNvPr id="2556" name="Shape 2556"/>
          <p:cNvSpPr txBox="1">
            <a:spLocks noGrp="1"/>
          </p:cNvSpPr>
          <p:nvPr>
            <p:ph type="title"/>
          </p:nvPr>
        </p:nvSpPr>
        <p:spPr>
          <a:xfrm>
            <a:off x="457200" y="222250"/>
            <a:ext cx="3471862" cy="830261"/>
          </a:xfrm>
          <a:prstGeom prst="rect">
            <a:avLst/>
          </a:prstGeom>
          <a:solidFill>
            <a:schemeClr val="lt1"/>
          </a:solidFill>
          <a:ln w="25400" cap="flat">
            <a:solidFill>
              <a:schemeClr val="accent2"/>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SzPct val="25000"/>
              <a:buFont typeface="Calibri"/>
              <a:buNone/>
            </a:pPr>
            <a:r>
              <a:rPr lang="it-IT" sz="2400" b="1" i="0" u="none" strike="noStrike" cap="none" baseline="0" dirty="0">
                <a:solidFill>
                  <a:srgbClr val="000000"/>
                </a:solidFill>
                <a:latin typeface="Calibri"/>
                <a:ea typeface="Calibri"/>
                <a:cs typeface="Calibri"/>
                <a:sym typeface="Calibri"/>
              </a:rPr>
              <a:t>Considera il principale problema del paziente</a:t>
            </a:r>
          </a:p>
        </p:txBody>
      </p:sp>
      <p:sp>
        <p:nvSpPr>
          <p:cNvPr id="2557" name="Shape 2557"/>
          <p:cNvSpPr txBox="1"/>
          <p:nvPr/>
        </p:nvSpPr>
        <p:spPr>
          <a:xfrm>
            <a:off x="5286375" y="260648"/>
            <a:ext cx="3071812" cy="576064"/>
          </a:xfrm>
          <a:prstGeom prst="rect">
            <a:avLst/>
          </a:prstGeom>
          <a:solidFill>
            <a:schemeClr val="lt1"/>
          </a:solidFill>
          <a:ln w="25400" cap="rnd">
            <a:solidFill>
              <a:schemeClr val="accent2"/>
            </a:solidFill>
            <a:prstDash val="solid"/>
            <a:miter/>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Calibri"/>
              <a:buNone/>
            </a:pPr>
            <a:r>
              <a:rPr lang="it-IT" sz="2400" b="1" i="0" u="none" strike="noStrike" cap="none" baseline="0" dirty="0">
                <a:solidFill>
                  <a:srgbClr val="000000"/>
                </a:solidFill>
                <a:latin typeface="Calibri"/>
                <a:ea typeface="Calibri"/>
                <a:cs typeface="Calibri"/>
                <a:sym typeface="Calibri"/>
              </a:rPr>
              <a:t>Considera la prognosi</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8190" y="4365104"/>
            <a:ext cx="3950520" cy="972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955111"/>
      </p:ext>
    </p:extLst>
  </p:cSld>
  <p:clrMapOvr>
    <a:masterClrMapping/>
  </p:clrMapOvr>
  <p:transition spd="slow">
    <p:cut/>
  </p:transition>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Shape 2561"/>
        <p:cNvGrpSpPr/>
        <p:nvPr/>
      </p:nvGrpSpPr>
      <p:grpSpPr>
        <a:xfrm>
          <a:off x="0" y="0"/>
          <a:ext cx="0" cy="0"/>
          <a:chOff x="0" y="0"/>
          <a:chExt cx="0" cy="0"/>
        </a:xfrm>
      </p:grpSpPr>
      <p:sp>
        <p:nvSpPr>
          <p:cNvPr id="2562" name="Shape 2562"/>
          <p:cNvSpPr txBox="1">
            <a:spLocks noGrp="1"/>
          </p:cNvSpPr>
          <p:nvPr>
            <p:ph type="body" idx="1"/>
          </p:nvPr>
        </p:nvSpPr>
        <p:spPr>
          <a:xfrm>
            <a:off x="457200" y="1760536"/>
            <a:ext cx="8229600" cy="4525961"/>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17375E"/>
              </a:buClr>
              <a:buSzPct val="100000"/>
              <a:buFont typeface="Questrial"/>
              <a:buChar char="•"/>
            </a:pPr>
            <a:r>
              <a:rPr lang="it-IT" sz="2400" b="1" i="0" u="none" strike="noStrike" cap="none" baseline="0" dirty="0" smtClean="0">
                <a:solidFill>
                  <a:schemeClr val="dk1"/>
                </a:solidFill>
                <a:latin typeface="Questrial"/>
                <a:ea typeface="Questrial"/>
                <a:cs typeface="Questrial"/>
                <a:sym typeface="Questrial"/>
              </a:rPr>
              <a:t>Terapia steroidea ad alte dosi </a:t>
            </a:r>
            <a:r>
              <a:rPr lang="it-IT" sz="2400" b="0" i="0" u="none" strike="noStrike" cap="none" baseline="0" dirty="0" smtClean="0">
                <a:solidFill>
                  <a:schemeClr val="dk1"/>
                </a:solidFill>
                <a:latin typeface="Questrial"/>
                <a:ea typeface="Questrial"/>
                <a:cs typeface="Questrial"/>
                <a:sym typeface="Questrial"/>
              </a:rPr>
              <a:t>iniziata</a:t>
            </a:r>
            <a:r>
              <a:rPr lang="it-IT" sz="2400" b="0" i="0" u="none" strike="noStrike" cap="none" dirty="0" smtClean="0">
                <a:solidFill>
                  <a:schemeClr val="dk1"/>
                </a:solidFill>
                <a:latin typeface="Questrial"/>
                <a:ea typeface="Questrial"/>
                <a:cs typeface="Questrial"/>
                <a:sym typeface="Questrial"/>
              </a:rPr>
              <a:t> tempestivamente evita il rischio di cecità</a:t>
            </a:r>
            <a:endParaRPr lang="it-IT" sz="2400" b="1" i="0" u="none" strike="noStrike" cap="none" dirty="0" smtClean="0">
              <a:solidFill>
                <a:schemeClr val="dk1"/>
              </a:solidFill>
              <a:latin typeface="Questrial"/>
              <a:ea typeface="Questrial"/>
              <a:cs typeface="Questrial"/>
              <a:sym typeface="Questrial"/>
            </a:endParaRPr>
          </a:p>
          <a:p>
            <a:pPr marL="342900" marR="0" lvl="0" indent="-342900" algn="l" rtl="0">
              <a:lnSpc>
                <a:spcPct val="100000"/>
              </a:lnSpc>
              <a:spcBef>
                <a:spcPts val="0"/>
              </a:spcBef>
              <a:spcAft>
                <a:spcPts val="0"/>
              </a:spcAft>
              <a:buClr>
                <a:srgbClr val="17375E"/>
              </a:buClr>
              <a:buSzPct val="100000"/>
              <a:buFont typeface="Questrial"/>
              <a:buChar char="•"/>
            </a:pPr>
            <a:r>
              <a:rPr lang="it-IT" sz="2400" b="1" dirty="0" smtClean="0">
                <a:solidFill>
                  <a:schemeClr val="dk1"/>
                </a:solidFill>
                <a:latin typeface="Questrial"/>
                <a:ea typeface="Questrial"/>
                <a:cs typeface="Questrial"/>
                <a:sym typeface="Questrial"/>
              </a:rPr>
              <a:t>Modifica terapia antiipertensiva (inizio ace inibitore)</a:t>
            </a:r>
            <a:endParaRPr lang="it-IT" sz="2400" b="1" i="0" u="none" strike="noStrike" cap="none" dirty="0" smtClean="0">
              <a:solidFill>
                <a:schemeClr val="dk1"/>
              </a:solidFill>
              <a:latin typeface="Questrial"/>
              <a:ea typeface="Questrial"/>
              <a:cs typeface="Questrial"/>
              <a:sym typeface="Questrial"/>
            </a:endParaRPr>
          </a:p>
          <a:p>
            <a:pPr marL="342900" marR="0" lvl="0" indent="-342900" algn="l" rtl="0">
              <a:lnSpc>
                <a:spcPct val="100000"/>
              </a:lnSpc>
              <a:spcBef>
                <a:spcPts val="0"/>
              </a:spcBef>
              <a:spcAft>
                <a:spcPts val="0"/>
              </a:spcAft>
              <a:buClr>
                <a:srgbClr val="17375E"/>
              </a:buClr>
              <a:buSzPct val="100000"/>
              <a:buFont typeface="Questrial"/>
              <a:buChar char="•"/>
            </a:pPr>
            <a:endParaRPr lang="it-IT" sz="2800" baseline="0" dirty="0">
              <a:solidFill>
                <a:schemeClr val="dk1"/>
              </a:solidFill>
              <a:latin typeface="Questrial"/>
              <a:ea typeface="Questrial"/>
              <a:cs typeface="Questrial"/>
              <a:sym typeface="Questrial"/>
            </a:endParaRPr>
          </a:p>
          <a:p>
            <a:pPr marL="342900" marR="0" lvl="0" indent="-342900" algn="l" rtl="0">
              <a:lnSpc>
                <a:spcPct val="100000"/>
              </a:lnSpc>
              <a:spcBef>
                <a:spcPts val="0"/>
              </a:spcBef>
              <a:spcAft>
                <a:spcPts val="0"/>
              </a:spcAft>
              <a:buClr>
                <a:srgbClr val="17375E"/>
              </a:buClr>
              <a:buSzPct val="100000"/>
              <a:buFont typeface="Questrial"/>
              <a:buChar char="•"/>
            </a:pPr>
            <a:endParaRPr lang="it-IT" sz="2800" b="0" i="0" u="none" strike="noStrike" cap="none" dirty="0" smtClean="0">
              <a:solidFill>
                <a:schemeClr val="dk1"/>
              </a:solidFill>
              <a:latin typeface="Questrial"/>
              <a:ea typeface="Questrial"/>
              <a:cs typeface="Questrial"/>
              <a:sym typeface="Questrial"/>
            </a:endParaRPr>
          </a:p>
          <a:p>
            <a:pPr marL="342900" marR="0" lvl="0" indent="-342900" algn="l" rtl="0">
              <a:lnSpc>
                <a:spcPct val="100000"/>
              </a:lnSpc>
              <a:spcBef>
                <a:spcPts val="0"/>
              </a:spcBef>
              <a:spcAft>
                <a:spcPts val="0"/>
              </a:spcAft>
              <a:buClr>
                <a:srgbClr val="17375E"/>
              </a:buClr>
              <a:buSzPct val="100000"/>
              <a:buFont typeface="Questrial"/>
              <a:buChar char="•"/>
            </a:pPr>
            <a:endParaRPr lang="it-IT" sz="2800" b="0" i="0" u="none" strike="noStrike" cap="none" dirty="0" smtClean="0">
              <a:solidFill>
                <a:schemeClr val="dk1"/>
              </a:solidFill>
              <a:latin typeface="Questrial"/>
              <a:ea typeface="Questrial"/>
              <a:cs typeface="Questrial"/>
              <a:sym typeface="Questrial"/>
            </a:endParaRPr>
          </a:p>
          <a:p>
            <a:pPr marL="342900" marR="0" lvl="0" indent="-342900" algn="l" rtl="0">
              <a:lnSpc>
                <a:spcPct val="100000"/>
              </a:lnSpc>
              <a:spcBef>
                <a:spcPts val="0"/>
              </a:spcBef>
              <a:spcAft>
                <a:spcPts val="0"/>
              </a:spcAft>
              <a:buClr>
                <a:srgbClr val="17375E"/>
              </a:buClr>
              <a:buSzPct val="100000"/>
              <a:buFont typeface="Questrial"/>
              <a:buChar char="•"/>
            </a:pPr>
            <a:endParaRPr lang="it-IT" sz="2800" baseline="0" dirty="0" smtClean="0">
              <a:solidFill>
                <a:schemeClr val="dk1"/>
              </a:solidFill>
              <a:latin typeface="Questrial"/>
              <a:ea typeface="Questrial"/>
              <a:cs typeface="Questrial"/>
              <a:sym typeface="Questrial"/>
            </a:endParaRPr>
          </a:p>
          <a:p>
            <a:pPr marL="342900" marR="0" lvl="0" indent="-342900" algn="l" rtl="0">
              <a:lnSpc>
                <a:spcPct val="100000"/>
              </a:lnSpc>
              <a:spcBef>
                <a:spcPts val="0"/>
              </a:spcBef>
              <a:spcAft>
                <a:spcPts val="0"/>
              </a:spcAft>
              <a:buClr>
                <a:srgbClr val="17375E"/>
              </a:buClr>
              <a:buSzPct val="100000"/>
              <a:buFont typeface="Questrial"/>
              <a:buChar char="•"/>
            </a:pPr>
            <a:endParaRPr lang="it-IT" sz="2800" baseline="0" dirty="0" smtClean="0">
              <a:solidFill>
                <a:schemeClr val="dk1"/>
              </a:solidFill>
              <a:latin typeface="Questrial"/>
              <a:ea typeface="Questrial"/>
              <a:cs typeface="Questrial"/>
              <a:sym typeface="Questrial"/>
            </a:endParaRPr>
          </a:p>
          <a:p>
            <a:pPr marL="342900" marR="0" lvl="0" indent="-342900" algn="l" rtl="0">
              <a:lnSpc>
                <a:spcPct val="100000"/>
              </a:lnSpc>
              <a:spcBef>
                <a:spcPts val="0"/>
              </a:spcBef>
              <a:spcAft>
                <a:spcPts val="0"/>
              </a:spcAft>
              <a:buClr>
                <a:srgbClr val="17375E"/>
              </a:buClr>
              <a:buSzPct val="100000"/>
              <a:buFont typeface="Questrial"/>
              <a:buChar char="•"/>
            </a:pPr>
            <a:r>
              <a:rPr lang="it-IT" sz="2800" baseline="0" dirty="0" smtClean="0">
                <a:solidFill>
                  <a:schemeClr val="dk1"/>
                </a:solidFill>
                <a:latin typeface="Questrial"/>
                <a:ea typeface="Questrial"/>
                <a:cs typeface="Questrial"/>
                <a:sym typeface="Questrial"/>
              </a:rPr>
              <a:t>Effetto degli steroidi su </a:t>
            </a:r>
            <a:r>
              <a:rPr lang="it-IT" sz="2800" b="1" baseline="0" dirty="0" smtClean="0">
                <a:solidFill>
                  <a:schemeClr val="dk1"/>
                </a:solidFill>
                <a:latin typeface="Questrial"/>
                <a:ea typeface="Questrial"/>
                <a:cs typeface="Questrial"/>
                <a:sym typeface="Questrial"/>
              </a:rPr>
              <a:t>compenso metabolico </a:t>
            </a:r>
            <a:r>
              <a:rPr lang="it-IT" sz="2800" baseline="0" dirty="0" smtClean="0">
                <a:solidFill>
                  <a:schemeClr val="dk1"/>
                </a:solidFill>
                <a:latin typeface="Questrial"/>
                <a:ea typeface="Questrial"/>
                <a:cs typeface="Questrial"/>
                <a:sym typeface="Questrial"/>
              </a:rPr>
              <a:t>e sulla </a:t>
            </a:r>
            <a:r>
              <a:rPr lang="it-IT" sz="2800" b="1" baseline="0" dirty="0" smtClean="0">
                <a:solidFill>
                  <a:schemeClr val="dk1"/>
                </a:solidFill>
                <a:latin typeface="Questrial"/>
                <a:ea typeface="Questrial"/>
                <a:cs typeface="Questrial"/>
                <a:sym typeface="Questrial"/>
              </a:rPr>
              <a:t>epatite C</a:t>
            </a:r>
            <a:r>
              <a:rPr lang="it-IT" sz="2800" dirty="0" smtClean="0">
                <a:solidFill>
                  <a:schemeClr val="dk1"/>
                </a:solidFill>
                <a:latin typeface="Questrial"/>
                <a:ea typeface="Questrial"/>
                <a:cs typeface="Questrial"/>
                <a:sym typeface="Questrial"/>
              </a:rPr>
              <a:t>.</a:t>
            </a:r>
          </a:p>
        </p:txBody>
      </p:sp>
      <p:sp>
        <p:nvSpPr>
          <p:cNvPr id="2563" name="Shape 2563"/>
          <p:cNvSpPr txBox="1"/>
          <p:nvPr/>
        </p:nvSpPr>
        <p:spPr>
          <a:xfrm>
            <a:off x="1336675" y="500062"/>
            <a:ext cx="6092825" cy="830261"/>
          </a:xfrm>
          <a:prstGeom prst="rect">
            <a:avLst/>
          </a:prstGeom>
          <a:solidFill>
            <a:schemeClr val="lt1"/>
          </a:solidFill>
          <a:ln w="25400" cap="rnd">
            <a:solidFill>
              <a:schemeClr val="accent2"/>
            </a:solidFill>
            <a:prstDash val="solid"/>
            <a:miter/>
            <a:headEnd type="none" w="med" len="med"/>
            <a:tailEnd type="none" w="med" len="med"/>
          </a:ln>
        </p:spPr>
        <p:txBody>
          <a:bodyPr lIns="91425" tIns="45700" rIns="91425" bIns="45700" anchor="t" anchorCtr="0">
            <a:noAutofit/>
          </a:bodyPr>
          <a:lstStyle/>
          <a:p>
            <a:pPr marL="0" marR="0" lvl="0" indent="0" algn="ctr" rtl="0">
              <a:lnSpc>
                <a:spcPct val="100000"/>
              </a:lnSpc>
              <a:spcBef>
                <a:spcPts val="0"/>
              </a:spcBef>
              <a:spcAft>
                <a:spcPts val="0"/>
              </a:spcAft>
              <a:buClr>
                <a:srgbClr val="000000"/>
              </a:buClr>
              <a:buSzPct val="25000"/>
              <a:buFont typeface="Calibri"/>
              <a:buNone/>
            </a:pPr>
            <a:r>
              <a:rPr lang="it-IT" sz="2400" b="1" i="0" u="none" strike="noStrike" cap="none" baseline="0" dirty="0">
                <a:solidFill>
                  <a:srgbClr val="000000"/>
                </a:solidFill>
                <a:latin typeface="Calibri"/>
                <a:ea typeface="Calibri"/>
                <a:cs typeface="Calibri"/>
                <a:sym typeface="Calibri"/>
              </a:rPr>
              <a:t>Disponi di rilevanti evidenze relativamente ad </a:t>
            </a:r>
          </a:p>
          <a:p>
            <a:pPr marL="0" marR="0" lvl="0" indent="0" algn="ctr" rtl="0">
              <a:lnSpc>
                <a:spcPct val="100000"/>
              </a:lnSpc>
              <a:spcBef>
                <a:spcPts val="0"/>
              </a:spcBef>
              <a:spcAft>
                <a:spcPts val="0"/>
              </a:spcAft>
              <a:buClr>
                <a:srgbClr val="000000"/>
              </a:buClr>
              <a:buSzPct val="25000"/>
              <a:buFont typeface="Calibri"/>
              <a:buNone/>
            </a:pPr>
            <a:r>
              <a:rPr lang="it-IT" sz="2400" b="1" i="0" u="none" strike="noStrike" cap="none" baseline="0" dirty="0" err="1">
                <a:solidFill>
                  <a:srgbClr val="000000"/>
                </a:solidFill>
                <a:latin typeface="Calibri"/>
                <a:ea typeface="Calibri"/>
                <a:cs typeface="Calibri"/>
                <a:sym typeface="Calibri"/>
              </a:rPr>
              <a:t>outcomes</a:t>
            </a:r>
            <a:r>
              <a:rPr lang="it-IT" sz="2400" b="1" i="0" u="none" strike="noStrike" cap="none" baseline="0" dirty="0">
                <a:solidFill>
                  <a:srgbClr val="000000"/>
                </a:solidFill>
                <a:latin typeface="Calibri"/>
                <a:ea typeface="Calibri"/>
                <a:cs typeface="Calibri"/>
                <a:sym typeface="Calibri"/>
              </a:rPr>
              <a:t> importanti?</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5723" y="3429000"/>
            <a:ext cx="6696744" cy="1120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7877837"/>
      </p:ext>
    </p:extLst>
  </p:cSld>
  <p:clrMapOvr>
    <a:masterClrMapping/>
  </p:clrMapOvr>
  <p:transition spd="slow">
    <p:cut/>
  </p:transition>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Shape 2567"/>
        <p:cNvGrpSpPr/>
        <p:nvPr/>
      </p:nvGrpSpPr>
      <p:grpSpPr>
        <a:xfrm>
          <a:off x="0" y="0"/>
          <a:ext cx="0" cy="0"/>
          <a:chOff x="0" y="0"/>
          <a:chExt cx="0" cy="0"/>
        </a:xfrm>
      </p:grpSpPr>
      <p:sp>
        <p:nvSpPr>
          <p:cNvPr id="2568" name="Shape 2568"/>
          <p:cNvSpPr txBox="1">
            <a:spLocks noGrp="1"/>
          </p:cNvSpPr>
          <p:nvPr>
            <p:ph type="body" idx="1"/>
          </p:nvPr>
        </p:nvSpPr>
        <p:spPr>
          <a:xfrm>
            <a:off x="457200" y="1600200"/>
            <a:ext cx="8401049" cy="5043487"/>
          </a:xfrm>
          <a:prstGeom prst="rect">
            <a:avLst/>
          </a:prstGeom>
          <a:noFill/>
          <a:ln>
            <a:noFill/>
          </a:ln>
        </p:spPr>
        <p:txBody>
          <a:bodyPr lIns="91425" tIns="45700" rIns="91425" bIns="45700" anchor="t" anchorCtr="0">
            <a:noAutofit/>
          </a:bodyPr>
          <a:lstStyle/>
          <a:p>
            <a:pPr marL="342900" marR="0" lvl="0" indent="-342900" algn="ctr" rtl="0">
              <a:lnSpc>
                <a:spcPct val="100000"/>
              </a:lnSpc>
              <a:spcBef>
                <a:spcPts val="0"/>
              </a:spcBef>
              <a:spcAft>
                <a:spcPts val="0"/>
              </a:spcAft>
              <a:buClr>
                <a:schemeClr val="dk1"/>
              </a:buClr>
              <a:buSzPct val="25000"/>
              <a:buFont typeface="Questrial"/>
              <a:buNone/>
            </a:pPr>
            <a:r>
              <a:rPr lang="it-IT" sz="2800" b="1" i="0" u="none" strike="noStrike" cap="none" dirty="0" smtClean="0">
                <a:solidFill>
                  <a:schemeClr val="dk1"/>
                </a:solidFill>
                <a:latin typeface="Questrial"/>
                <a:ea typeface="Questrial"/>
                <a:cs typeface="Questrial"/>
                <a:sym typeface="Questrial"/>
              </a:rPr>
              <a:t>Semplificare la terapia</a:t>
            </a:r>
          </a:p>
          <a:p>
            <a:pPr marL="342900" marR="0" lvl="0" indent="-342900" algn="ctr" rtl="0">
              <a:lnSpc>
                <a:spcPct val="100000"/>
              </a:lnSpc>
              <a:spcBef>
                <a:spcPts val="0"/>
              </a:spcBef>
              <a:spcAft>
                <a:spcPts val="0"/>
              </a:spcAft>
              <a:buClr>
                <a:schemeClr val="dk1"/>
              </a:buClr>
              <a:buSzPct val="25000"/>
              <a:buFont typeface="Questrial"/>
              <a:buNone/>
            </a:pPr>
            <a:r>
              <a:rPr lang="it-IT" sz="2800" b="1" dirty="0" smtClean="0">
                <a:solidFill>
                  <a:schemeClr val="dk1"/>
                </a:solidFill>
                <a:latin typeface="Questrial"/>
                <a:ea typeface="Questrial"/>
                <a:cs typeface="Questrial"/>
                <a:sym typeface="Questrial"/>
              </a:rPr>
              <a:t>Ridurre al minimo il numero di somministrazioni, semplifica i piani di </a:t>
            </a:r>
            <a:r>
              <a:rPr lang="it-IT" sz="2800" b="1" dirty="0" err="1" smtClean="0">
                <a:solidFill>
                  <a:schemeClr val="dk1"/>
                </a:solidFill>
                <a:latin typeface="Questrial"/>
                <a:ea typeface="Questrial"/>
                <a:cs typeface="Questrial"/>
                <a:sym typeface="Questrial"/>
              </a:rPr>
              <a:t>follow</a:t>
            </a:r>
            <a:r>
              <a:rPr lang="it-IT" sz="2800" b="1" dirty="0" smtClean="0">
                <a:solidFill>
                  <a:schemeClr val="dk1"/>
                </a:solidFill>
                <a:latin typeface="Questrial"/>
                <a:ea typeface="Questrial"/>
                <a:cs typeface="Questrial"/>
                <a:sym typeface="Questrial"/>
              </a:rPr>
              <a:t> up, accorpa</a:t>
            </a:r>
          </a:p>
          <a:p>
            <a:pPr marL="342900" marR="0" lvl="0" indent="-342900" algn="ctr" rtl="0">
              <a:lnSpc>
                <a:spcPct val="100000"/>
              </a:lnSpc>
              <a:spcBef>
                <a:spcPts val="0"/>
              </a:spcBef>
              <a:spcAft>
                <a:spcPts val="0"/>
              </a:spcAft>
              <a:buClr>
                <a:schemeClr val="dk1"/>
              </a:buClr>
              <a:buSzPct val="25000"/>
              <a:buFont typeface="Questrial"/>
              <a:buNone/>
            </a:pPr>
            <a:endParaRPr lang="it-IT" sz="2800" b="1" i="0" u="none" strike="noStrike" cap="none" dirty="0" smtClean="0">
              <a:solidFill>
                <a:schemeClr val="dk1"/>
              </a:solidFill>
              <a:latin typeface="Questrial"/>
              <a:ea typeface="Questrial"/>
              <a:cs typeface="Questrial"/>
              <a:sym typeface="Questrial"/>
            </a:endParaRPr>
          </a:p>
          <a:p>
            <a:pPr marL="342900" marR="0" lvl="0" indent="-342900" algn="ctr" rtl="0">
              <a:lnSpc>
                <a:spcPct val="100000"/>
              </a:lnSpc>
              <a:spcBef>
                <a:spcPts val="0"/>
              </a:spcBef>
              <a:spcAft>
                <a:spcPts val="0"/>
              </a:spcAft>
              <a:buClr>
                <a:schemeClr val="dk1"/>
              </a:buClr>
              <a:buSzPct val="25000"/>
              <a:buFont typeface="Questrial"/>
              <a:buNone/>
            </a:pPr>
            <a:endParaRPr lang="it-IT" sz="2800" b="1" dirty="0" smtClean="0">
              <a:solidFill>
                <a:schemeClr val="dk1"/>
              </a:solidFill>
              <a:latin typeface="Questrial"/>
              <a:ea typeface="Questrial"/>
              <a:cs typeface="Questrial"/>
              <a:sym typeface="Questrial"/>
            </a:endParaRPr>
          </a:p>
          <a:p>
            <a:pPr marL="342900" marR="0" lvl="0" indent="-342900" algn="ctr" rtl="0">
              <a:lnSpc>
                <a:spcPct val="100000"/>
              </a:lnSpc>
              <a:spcBef>
                <a:spcPts val="0"/>
              </a:spcBef>
              <a:spcAft>
                <a:spcPts val="0"/>
              </a:spcAft>
              <a:buClr>
                <a:schemeClr val="dk1"/>
              </a:buClr>
              <a:buSzPct val="25000"/>
              <a:buFont typeface="Questrial"/>
              <a:buNone/>
            </a:pPr>
            <a:endParaRPr lang="it-IT" sz="2800" b="1" i="0" u="none" strike="noStrike" cap="none" dirty="0" smtClean="0">
              <a:solidFill>
                <a:schemeClr val="dk1"/>
              </a:solidFill>
              <a:latin typeface="Questrial"/>
              <a:ea typeface="Questrial"/>
              <a:cs typeface="Questrial"/>
              <a:sym typeface="Questrial"/>
            </a:endParaRPr>
          </a:p>
          <a:p>
            <a:pPr marL="342900" marR="0" lvl="0" indent="-342900" algn="ctr" rtl="0">
              <a:lnSpc>
                <a:spcPct val="100000"/>
              </a:lnSpc>
              <a:spcBef>
                <a:spcPts val="0"/>
              </a:spcBef>
              <a:spcAft>
                <a:spcPts val="0"/>
              </a:spcAft>
              <a:buClr>
                <a:schemeClr val="dk1"/>
              </a:buClr>
              <a:buSzPct val="25000"/>
              <a:buFont typeface="Questrial"/>
              <a:buNone/>
            </a:pPr>
            <a:endParaRPr lang="it-IT" sz="2800" b="1" dirty="0" smtClean="0">
              <a:solidFill>
                <a:schemeClr val="dk1"/>
              </a:solidFill>
              <a:latin typeface="Questrial"/>
              <a:ea typeface="Questrial"/>
              <a:cs typeface="Questrial"/>
              <a:sym typeface="Questrial"/>
            </a:endParaRPr>
          </a:p>
          <a:p>
            <a:pPr marL="342900" marR="0" lvl="0" indent="-342900" algn="ctr" rtl="0">
              <a:lnSpc>
                <a:spcPct val="100000"/>
              </a:lnSpc>
              <a:spcBef>
                <a:spcPts val="0"/>
              </a:spcBef>
              <a:spcAft>
                <a:spcPts val="0"/>
              </a:spcAft>
              <a:buClr>
                <a:schemeClr val="dk1"/>
              </a:buClr>
              <a:buSzPct val="25000"/>
              <a:buFont typeface="Questrial"/>
              <a:buNone/>
            </a:pPr>
            <a:endParaRPr lang="it-IT" sz="2800" b="1" i="0" u="none" strike="noStrike" cap="none" dirty="0" smtClean="0">
              <a:solidFill>
                <a:schemeClr val="dk1"/>
              </a:solidFill>
              <a:latin typeface="Questrial"/>
              <a:ea typeface="Questrial"/>
              <a:cs typeface="Questrial"/>
              <a:sym typeface="Questrial"/>
            </a:endParaRPr>
          </a:p>
          <a:p>
            <a:pPr marL="342900" marR="0" lvl="0" indent="-342900" algn="ctr" rtl="0">
              <a:lnSpc>
                <a:spcPct val="100000"/>
              </a:lnSpc>
              <a:spcBef>
                <a:spcPts val="0"/>
              </a:spcBef>
              <a:spcAft>
                <a:spcPts val="0"/>
              </a:spcAft>
              <a:buClr>
                <a:schemeClr val="dk1"/>
              </a:buClr>
              <a:buSzPct val="25000"/>
              <a:buFont typeface="Questrial"/>
              <a:buNone/>
            </a:pPr>
            <a:r>
              <a:rPr lang="it-IT" sz="2800" b="1" dirty="0" smtClean="0">
                <a:solidFill>
                  <a:schemeClr val="dk1"/>
                </a:solidFill>
                <a:latin typeface="Questrial"/>
                <a:ea typeface="Questrial"/>
                <a:cs typeface="Questrial"/>
                <a:sym typeface="Questrial"/>
              </a:rPr>
              <a:t>Effetto degli steroidi sulle patologie concomitanti etc.</a:t>
            </a:r>
          </a:p>
          <a:p>
            <a:pPr marL="342900" marR="0" lvl="0" indent="-342900" algn="ctr" rtl="0">
              <a:lnSpc>
                <a:spcPct val="100000"/>
              </a:lnSpc>
              <a:spcBef>
                <a:spcPts val="0"/>
              </a:spcBef>
              <a:spcAft>
                <a:spcPts val="0"/>
              </a:spcAft>
              <a:buClr>
                <a:schemeClr val="dk1"/>
              </a:buClr>
              <a:buSzPct val="25000"/>
              <a:buFont typeface="Questrial"/>
              <a:buNone/>
            </a:pPr>
            <a:endParaRPr lang="it-IT" sz="2800" b="1" i="0" u="none" strike="noStrike" cap="none" dirty="0" smtClean="0">
              <a:solidFill>
                <a:schemeClr val="dk1"/>
              </a:solidFill>
              <a:latin typeface="Questrial"/>
              <a:ea typeface="Questrial"/>
              <a:cs typeface="Questrial"/>
              <a:sym typeface="Questrial"/>
            </a:endParaRPr>
          </a:p>
          <a:p>
            <a:pPr marL="342900" marR="0" lvl="0" indent="-342900" algn="ctr" rtl="0">
              <a:lnSpc>
                <a:spcPct val="100000"/>
              </a:lnSpc>
              <a:spcBef>
                <a:spcPts val="0"/>
              </a:spcBef>
              <a:spcAft>
                <a:spcPts val="0"/>
              </a:spcAft>
              <a:buClr>
                <a:schemeClr val="dk1"/>
              </a:buClr>
              <a:buSzPct val="25000"/>
              <a:buFont typeface="Questrial"/>
              <a:buNone/>
            </a:pPr>
            <a:endParaRPr lang="it-IT" sz="2800" baseline="0" dirty="0">
              <a:solidFill>
                <a:schemeClr val="dk1"/>
              </a:solidFill>
              <a:latin typeface="Questrial"/>
              <a:ea typeface="Questrial"/>
              <a:cs typeface="Questrial"/>
              <a:sym typeface="Questrial"/>
            </a:endParaRPr>
          </a:p>
          <a:p>
            <a:pPr marL="342900" marR="0" lvl="0" indent="-342900" algn="ctr" rtl="0">
              <a:lnSpc>
                <a:spcPct val="100000"/>
              </a:lnSpc>
              <a:spcBef>
                <a:spcPts val="0"/>
              </a:spcBef>
              <a:spcAft>
                <a:spcPts val="0"/>
              </a:spcAft>
              <a:buClr>
                <a:schemeClr val="dk1"/>
              </a:buClr>
              <a:buSzPct val="25000"/>
              <a:buFont typeface="Questrial"/>
              <a:buNone/>
            </a:pPr>
            <a:endParaRPr lang="it-IT" sz="2800" b="1" i="0" u="none" strike="noStrike" cap="none" dirty="0" smtClean="0">
              <a:solidFill>
                <a:schemeClr val="dk1"/>
              </a:solidFill>
              <a:latin typeface="Questrial"/>
              <a:ea typeface="Questrial"/>
              <a:cs typeface="Questrial"/>
              <a:sym typeface="Questrial"/>
            </a:endParaRPr>
          </a:p>
          <a:p>
            <a:pPr marL="342900" marR="0" lvl="0" indent="-342900" algn="ctr" rtl="0">
              <a:lnSpc>
                <a:spcPct val="100000"/>
              </a:lnSpc>
              <a:spcBef>
                <a:spcPts val="0"/>
              </a:spcBef>
              <a:spcAft>
                <a:spcPts val="0"/>
              </a:spcAft>
              <a:buClr>
                <a:schemeClr val="dk1"/>
              </a:buClr>
              <a:buSzPct val="25000"/>
              <a:buFont typeface="Questrial"/>
              <a:buNone/>
            </a:pPr>
            <a:endParaRPr lang="it-IT" sz="2800" b="1" dirty="0">
              <a:solidFill>
                <a:schemeClr val="dk1"/>
              </a:solidFill>
              <a:latin typeface="Questrial"/>
              <a:ea typeface="Questrial"/>
              <a:cs typeface="Questrial"/>
              <a:sym typeface="Questrial"/>
            </a:endParaRPr>
          </a:p>
          <a:p>
            <a:pPr marL="342900" marR="0" lvl="0" indent="-342900" algn="ctr" rtl="0">
              <a:lnSpc>
                <a:spcPct val="100000"/>
              </a:lnSpc>
              <a:spcBef>
                <a:spcPts val="0"/>
              </a:spcBef>
              <a:spcAft>
                <a:spcPts val="0"/>
              </a:spcAft>
              <a:buClr>
                <a:schemeClr val="dk1"/>
              </a:buClr>
              <a:buSzPct val="25000"/>
              <a:buFont typeface="Questrial"/>
              <a:buNone/>
            </a:pPr>
            <a:endParaRPr lang="it-IT" sz="2800" b="1" i="0" u="none" strike="noStrike" cap="none" dirty="0" smtClean="0">
              <a:solidFill>
                <a:schemeClr val="dk1"/>
              </a:solidFill>
              <a:latin typeface="Questrial"/>
              <a:ea typeface="Questrial"/>
              <a:cs typeface="Questrial"/>
              <a:sym typeface="Questrial"/>
            </a:endParaRPr>
          </a:p>
        </p:txBody>
      </p:sp>
      <p:sp>
        <p:nvSpPr>
          <p:cNvPr id="2569" name="Shape 2569"/>
          <p:cNvSpPr txBox="1">
            <a:spLocks noGrp="1"/>
          </p:cNvSpPr>
          <p:nvPr>
            <p:ph type="title"/>
          </p:nvPr>
        </p:nvSpPr>
        <p:spPr>
          <a:xfrm>
            <a:off x="928687" y="430212"/>
            <a:ext cx="7186612" cy="831850"/>
          </a:xfrm>
          <a:prstGeom prst="rect">
            <a:avLst/>
          </a:prstGeom>
          <a:solidFill>
            <a:schemeClr val="lt1"/>
          </a:solidFill>
          <a:ln w="25400" cap="flat">
            <a:solidFill>
              <a:schemeClr val="accent2"/>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SzPct val="25000"/>
              <a:buFont typeface="Calibri"/>
              <a:buNone/>
            </a:pPr>
            <a:r>
              <a:rPr lang="it-IT" sz="2800" b="1" i="0" u="none" strike="noStrike" cap="none" baseline="0" dirty="0">
                <a:solidFill>
                  <a:srgbClr val="000000"/>
                </a:solidFill>
                <a:latin typeface="Calibri"/>
                <a:ea typeface="Calibri"/>
                <a:cs typeface="Calibri"/>
                <a:sym typeface="Calibri"/>
              </a:rPr>
              <a:t>Fai una revisione completa del piano di cure</a:t>
            </a:r>
            <a:br>
              <a:rPr lang="it-IT" sz="2800" b="1" i="0" u="none" strike="noStrike" cap="none" baseline="0" dirty="0">
                <a:solidFill>
                  <a:srgbClr val="000000"/>
                </a:solidFill>
                <a:latin typeface="Calibri"/>
                <a:ea typeface="Calibri"/>
                <a:cs typeface="Calibri"/>
                <a:sym typeface="Calibri"/>
              </a:rPr>
            </a:br>
            <a:r>
              <a:rPr lang="it-IT" sz="2800" b="1" i="0" u="none" strike="noStrike" cap="none" baseline="0" dirty="0">
                <a:solidFill>
                  <a:srgbClr val="000000"/>
                </a:solidFill>
                <a:latin typeface="Calibri"/>
                <a:ea typeface="Calibri"/>
                <a:cs typeface="Calibri"/>
                <a:sym typeface="Calibri"/>
              </a:rPr>
              <a:t>oppure un focus su specifici aspetti della cura</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4414" y="4214818"/>
            <a:ext cx="7272808" cy="8427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02560865"/>
      </p:ext>
    </p:extLst>
  </p:cSld>
  <p:clrMapOvr>
    <a:masterClrMapping/>
  </p:clrMapOvr>
  <p:transition spd="slow">
    <p:cut/>
  </p:transition>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sp>
        <p:nvSpPr>
          <p:cNvPr id="3" name="Segnaposto testo 2"/>
          <p:cNvSpPr>
            <a:spLocks noGrp="1"/>
          </p:cNvSpPr>
          <p:nvPr>
            <p:ph type="body" idx="1"/>
          </p:nvPr>
        </p:nvSpPr>
        <p:spPr/>
        <p:txBody>
          <a:bodyPr>
            <a:normAutofit lnSpcReduction="10000"/>
          </a:bodyPr>
          <a:lstStyle/>
          <a:p>
            <a:r>
              <a:rPr lang="it-IT" sz="2800" b="1" dirty="0" smtClean="0"/>
              <a:t>La paziente accetta/comprende i piani di trattamento?</a:t>
            </a:r>
          </a:p>
          <a:p>
            <a:endParaRPr lang="it-IT" sz="2800" dirty="0"/>
          </a:p>
          <a:p>
            <a:r>
              <a:rPr lang="it-IT" sz="2800" b="1" dirty="0" smtClean="0"/>
              <a:t>Accetta/comprende la terapia insulinica?</a:t>
            </a:r>
          </a:p>
          <a:p>
            <a:endParaRPr lang="it-IT" sz="2400" b="1" dirty="0"/>
          </a:p>
          <a:p>
            <a:endParaRPr lang="it-IT" sz="3600" b="1" dirty="0" smtClean="0"/>
          </a:p>
          <a:p>
            <a:endParaRPr lang="it-IT" sz="3600" b="1" dirty="0" smtClean="0"/>
          </a:p>
          <a:p>
            <a:r>
              <a:rPr lang="it-IT" sz="3600" b="1" dirty="0" smtClean="0"/>
              <a:t>E’ possibile «semplificare» la terapia per aumentare la </a:t>
            </a:r>
            <a:r>
              <a:rPr lang="it-IT" sz="3600" b="1" dirty="0" err="1" smtClean="0"/>
              <a:t>concordance</a:t>
            </a:r>
            <a:r>
              <a:rPr lang="it-IT" sz="3600" b="1" dirty="0" smtClean="0"/>
              <a:t> ?</a:t>
            </a:r>
          </a:p>
          <a:p>
            <a:endParaRPr lang="it-IT" sz="2400" b="1" dirty="0"/>
          </a:p>
          <a:p>
            <a:endParaRPr lang="it-IT" sz="2400" dirty="0"/>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332656"/>
            <a:ext cx="6696744" cy="9521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4414" y="3643314"/>
            <a:ext cx="6912768" cy="9521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62929761"/>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contenuto 10"/>
          <p:cNvSpPr txBox="1">
            <a:spLocks/>
          </p:cNvSpPr>
          <p:nvPr/>
        </p:nvSpPr>
        <p:spPr>
          <a:xfrm>
            <a:off x="107504" y="1124744"/>
            <a:ext cx="9145016" cy="4752528"/>
          </a:xfrm>
          <a:prstGeom prst="rect">
            <a:avLst/>
          </a:prstGeom>
        </p:spPr>
        <p:txBody>
          <a:bodyPr numCol="2">
            <a:normAutofit fontScale="2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t"/>
            <a:r>
              <a:rPr lang="it-IT" sz="9600" b="1" strike="sngStrike" dirty="0"/>
              <a:t>Amlodipina 5 mg h </a:t>
            </a:r>
            <a:r>
              <a:rPr lang="it-IT" sz="9600" b="1" strike="sngStrike" dirty="0" smtClean="0"/>
              <a:t>8-20  </a:t>
            </a:r>
            <a:r>
              <a:rPr lang="it-IT" sz="9600" b="1" strike="sngStrike" dirty="0"/>
              <a:t> </a:t>
            </a:r>
            <a:endParaRPr lang="it-IT" sz="9600" b="1" strike="sngStrike" dirty="0" smtClean="0"/>
          </a:p>
          <a:p>
            <a:pPr fontAlgn="t"/>
            <a:r>
              <a:rPr lang="it-IT" sz="9600" b="1" dirty="0" smtClean="0">
                <a:solidFill>
                  <a:srgbClr val="FF0000"/>
                </a:solidFill>
              </a:rPr>
              <a:t>Ace inibitore</a:t>
            </a:r>
            <a:r>
              <a:rPr lang="it-IT" sz="9600" b="1" dirty="0" smtClean="0"/>
              <a:t> </a:t>
            </a:r>
          </a:p>
          <a:p>
            <a:pPr fontAlgn="t"/>
            <a:r>
              <a:rPr lang="it-IT" sz="9600" b="1" strike="sngStrike" dirty="0" smtClean="0"/>
              <a:t>Metformina 500 </a:t>
            </a:r>
            <a:r>
              <a:rPr lang="it-IT" sz="9600" b="1" strike="sngStrike" dirty="0"/>
              <a:t>mg </a:t>
            </a:r>
            <a:r>
              <a:rPr lang="it-IT" sz="9600" b="1" strike="sngStrike" dirty="0" smtClean="0"/>
              <a:t>h 8-12-20</a:t>
            </a:r>
            <a:endParaRPr lang="it-IT" sz="9600" b="1" strike="sngStrike" dirty="0">
              <a:solidFill>
                <a:srgbClr val="FF0000"/>
              </a:solidFill>
            </a:endParaRPr>
          </a:p>
          <a:p>
            <a:pPr fontAlgn="t"/>
            <a:r>
              <a:rPr lang="it-IT" sz="9600" b="1" strike="sngStrike" dirty="0"/>
              <a:t>Acarbose 50 mg </a:t>
            </a:r>
            <a:r>
              <a:rPr lang="it-IT" sz="9600" b="1" strike="sngStrike" dirty="0" smtClean="0"/>
              <a:t>x3</a:t>
            </a:r>
          </a:p>
          <a:p>
            <a:pPr fontAlgn="t"/>
            <a:r>
              <a:rPr lang="it-IT" sz="9600" b="1" dirty="0" smtClean="0">
                <a:solidFill>
                  <a:srgbClr val="FF0000"/>
                </a:solidFill>
              </a:rPr>
              <a:t>Insulina secondo schema </a:t>
            </a:r>
            <a:r>
              <a:rPr lang="it-IT" sz="9600" b="1" dirty="0" err="1" smtClean="0">
                <a:solidFill>
                  <a:srgbClr val="FF0000"/>
                </a:solidFill>
              </a:rPr>
              <a:t>Basal</a:t>
            </a:r>
            <a:r>
              <a:rPr lang="it-IT" sz="9600" b="1" dirty="0" smtClean="0">
                <a:solidFill>
                  <a:srgbClr val="FF0000"/>
                </a:solidFill>
              </a:rPr>
              <a:t>/</a:t>
            </a:r>
            <a:r>
              <a:rPr lang="it-IT" sz="9600" b="1" dirty="0" err="1" smtClean="0">
                <a:solidFill>
                  <a:srgbClr val="FF0000"/>
                </a:solidFill>
              </a:rPr>
              <a:t>Bolus</a:t>
            </a:r>
            <a:r>
              <a:rPr lang="it-IT" sz="9600" b="1" dirty="0" smtClean="0">
                <a:solidFill>
                  <a:srgbClr val="FF0000"/>
                </a:solidFill>
              </a:rPr>
              <a:t> 0,4U/kg</a:t>
            </a:r>
            <a:endParaRPr lang="it-IT" sz="9600" b="1" dirty="0">
              <a:solidFill>
                <a:srgbClr val="FF0000"/>
              </a:solidFill>
            </a:endParaRPr>
          </a:p>
          <a:p>
            <a:pPr fontAlgn="t">
              <a:buFont typeface="Arial" charset="0"/>
              <a:buChar char="•"/>
            </a:pPr>
            <a:r>
              <a:rPr lang="it-IT" sz="9600" b="1" dirty="0" smtClean="0">
                <a:latin typeface="Calibri" pitchFamily="34" charset="0"/>
              </a:rPr>
              <a:t>PegInterferone alfa 2b (1.5 mcg/Kg/sett il ven)</a:t>
            </a:r>
          </a:p>
          <a:p>
            <a:pPr fontAlgn="t">
              <a:buFont typeface="Arial" charset="0"/>
              <a:buChar char="•"/>
            </a:pPr>
            <a:r>
              <a:rPr lang="it-IT" sz="9600" b="1" strike="sngStrike" dirty="0" smtClean="0">
                <a:latin typeface="Calibri" pitchFamily="34" charset="0"/>
              </a:rPr>
              <a:t>Ribavirina 15 mg/Kg/die</a:t>
            </a:r>
            <a:endParaRPr lang="it-IT" sz="9600" b="1" strike="sngStrike" dirty="0" smtClean="0"/>
          </a:p>
          <a:p>
            <a:pPr fontAlgn="t"/>
            <a:r>
              <a:rPr lang="it-IT" sz="9600" b="1" dirty="0" smtClean="0"/>
              <a:t>Tachipirina </a:t>
            </a:r>
            <a:r>
              <a:rPr lang="it-IT" sz="9600" b="1" dirty="0"/>
              <a:t>1g AB</a:t>
            </a:r>
          </a:p>
          <a:p>
            <a:pPr fontAlgn="t"/>
            <a:r>
              <a:rPr lang="it-IT" sz="9600" b="1" strike="sngStrike" dirty="0" smtClean="0"/>
              <a:t>Ketoprofene, </a:t>
            </a:r>
            <a:r>
              <a:rPr lang="it-IT" sz="9600" b="1" strike="sngStrike" dirty="0"/>
              <a:t>D</a:t>
            </a:r>
            <a:r>
              <a:rPr lang="it-IT" sz="9600" b="1" strike="sngStrike" dirty="0" smtClean="0"/>
              <a:t>iclofenac  AB</a:t>
            </a:r>
            <a:endParaRPr lang="it-IT" sz="9600" b="1" strike="sngStrike" dirty="0"/>
          </a:p>
          <a:p>
            <a:pPr fontAlgn="t"/>
            <a:r>
              <a:rPr lang="it-IT" sz="9600" b="1" dirty="0" smtClean="0"/>
              <a:t>Lorazepam 1mg alla sera</a:t>
            </a:r>
          </a:p>
          <a:p>
            <a:pPr fontAlgn="t"/>
            <a:r>
              <a:rPr lang="it-IT" sz="9600" b="1" dirty="0" smtClean="0"/>
              <a:t>Simvastatina 20 mg alla sera</a:t>
            </a:r>
            <a:endParaRPr lang="it-IT" sz="9600" b="1" dirty="0">
              <a:solidFill>
                <a:srgbClr val="FF0000"/>
              </a:solidFill>
            </a:endParaRPr>
          </a:p>
          <a:p>
            <a:pPr fontAlgn="t"/>
            <a:r>
              <a:rPr lang="it-IT" sz="9600" b="1" dirty="0" smtClean="0">
                <a:solidFill>
                  <a:srgbClr val="FF0000"/>
                </a:solidFill>
              </a:rPr>
              <a:t>Calcio carbonato 1g/die</a:t>
            </a:r>
          </a:p>
          <a:p>
            <a:pPr fontAlgn="t"/>
            <a:r>
              <a:rPr lang="it-IT" sz="9600" b="1" dirty="0" err="1" smtClean="0">
                <a:solidFill>
                  <a:srgbClr val="FF0000"/>
                </a:solidFill>
              </a:rPr>
              <a:t>Colecalciferolo</a:t>
            </a:r>
            <a:r>
              <a:rPr lang="it-IT" sz="9600" b="1" dirty="0" smtClean="0">
                <a:solidFill>
                  <a:srgbClr val="FF0000"/>
                </a:solidFill>
              </a:rPr>
              <a:t> </a:t>
            </a:r>
            <a:r>
              <a:rPr lang="it-IT" sz="9600" b="1" dirty="0">
                <a:solidFill>
                  <a:srgbClr val="FF0000"/>
                </a:solidFill>
              </a:rPr>
              <a:t>25000 UIU/2,5ml ogni 4 sett</a:t>
            </a:r>
          </a:p>
          <a:p>
            <a:pPr fontAlgn="t"/>
            <a:r>
              <a:rPr lang="it-IT" sz="9600" b="1" dirty="0" err="1">
                <a:solidFill>
                  <a:srgbClr val="FF0000"/>
                </a:solidFill>
              </a:rPr>
              <a:t>Alendronato</a:t>
            </a:r>
            <a:r>
              <a:rPr lang="it-IT" sz="9600" b="1" dirty="0">
                <a:solidFill>
                  <a:srgbClr val="FF0000"/>
                </a:solidFill>
              </a:rPr>
              <a:t> 70 mg ogni 7 giorni</a:t>
            </a:r>
          </a:p>
          <a:p>
            <a:pPr fontAlgn="t"/>
            <a:r>
              <a:rPr lang="it-IT" sz="9600" b="1" dirty="0" err="1" smtClean="0">
                <a:solidFill>
                  <a:srgbClr val="FF0000"/>
                </a:solidFill>
              </a:rPr>
              <a:t>Cardioaspirina</a:t>
            </a:r>
            <a:r>
              <a:rPr lang="it-IT" sz="9600" b="1" dirty="0" smtClean="0">
                <a:solidFill>
                  <a:srgbClr val="FF0000"/>
                </a:solidFill>
              </a:rPr>
              <a:t> 100 mg </a:t>
            </a:r>
          </a:p>
          <a:p>
            <a:pPr fontAlgn="t"/>
            <a:r>
              <a:rPr lang="it-IT" sz="9600" b="1" dirty="0" err="1" smtClean="0">
                <a:solidFill>
                  <a:srgbClr val="FF0000"/>
                </a:solidFill>
              </a:rPr>
              <a:t>Lansoprazolo</a:t>
            </a:r>
            <a:r>
              <a:rPr lang="it-IT" sz="9600" b="1" dirty="0" smtClean="0">
                <a:solidFill>
                  <a:srgbClr val="FF0000"/>
                </a:solidFill>
              </a:rPr>
              <a:t> 15 mg</a:t>
            </a:r>
          </a:p>
          <a:p>
            <a:pPr fontAlgn="t"/>
            <a:r>
              <a:rPr lang="it-IT" sz="9600" b="1" dirty="0" smtClean="0">
                <a:solidFill>
                  <a:srgbClr val="FF0000"/>
                </a:solidFill>
              </a:rPr>
              <a:t>Prednisone </a:t>
            </a:r>
            <a:r>
              <a:rPr lang="it-IT" sz="9600" b="1" dirty="0">
                <a:solidFill>
                  <a:srgbClr val="FF0000"/>
                </a:solidFill>
              </a:rPr>
              <a:t>50 mg/die per 4 </a:t>
            </a:r>
            <a:r>
              <a:rPr lang="it-IT" sz="9600" b="1" dirty="0" smtClean="0">
                <a:solidFill>
                  <a:srgbClr val="FF0000"/>
                </a:solidFill>
              </a:rPr>
              <a:t>sett</a:t>
            </a:r>
          </a:p>
          <a:p>
            <a:pPr fontAlgn="t"/>
            <a:endParaRPr lang="it-IT" sz="4800" b="1" dirty="0" smtClean="0"/>
          </a:p>
          <a:p>
            <a:pPr fontAlgn="t"/>
            <a:endParaRPr lang="it-IT" sz="2400" b="1" dirty="0" smtClean="0"/>
          </a:p>
          <a:p>
            <a:pPr fontAlgn="t"/>
            <a:endParaRPr lang="it-IT" sz="2800" b="1" dirty="0"/>
          </a:p>
          <a:p>
            <a:pPr fontAlgn="t"/>
            <a:endParaRPr lang="it-IT" sz="3100" b="1" dirty="0"/>
          </a:p>
        </p:txBody>
      </p:sp>
      <p:sp>
        <p:nvSpPr>
          <p:cNvPr id="5" name="Titolo 1"/>
          <p:cNvSpPr txBox="1">
            <a:spLocks/>
          </p:cNvSpPr>
          <p:nvPr/>
        </p:nvSpPr>
        <p:spPr>
          <a:xfrm>
            <a:off x="0" y="76699"/>
            <a:ext cx="9144000" cy="760013"/>
          </a:xfrm>
          <a:prstGeom prst="rect">
            <a:avLst/>
          </a:prstGeom>
          <a:solidFill>
            <a:srgbClr val="00CCFF">
              <a:alpha val="51000"/>
            </a:srgbClr>
          </a:solidFill>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it-IT" sz="3600" b="1" dirty="0" smtClean="0">
                <a:latin typeface="Arial Narrow"/>
                <a:ea typeface="+mj-ea"/>
                <a:cs typeface="+mj-cs"/>
              </a:rPr>
              <a:t>PIANO TERAPEUTICO ATTUALE</a:t>
            </a:r>
            <a:endParaRPr kumimoji="0" lang="it-IT" sz="3600" b="1" i="0" u="none" strike="noStrike" kern="1200" cap="none" spc="0" normalizeH="0" baseline="0" noProof="0" dirty="0">
              <a:ln>
                <a:noFill/>
              </a:ln>
              <a:solidFill>
                <a:schemeClr val="tx1"/>
              </a:solidFill>
              <a:effectLst/>
              <a:uLnTx/>
              <a:uFillTx/>
              <a:latin typeface="Arial Narrow"/>
              <a:ea typeface="+mj-ea"/>
              <a:cs typeface="+mj-cs"/>
            </a:endParaRPr>
          </a:p>
        </p:txBody>
      </p:sp>
    </p:spTree>
    <p:extLst>
      <p:ext uri="{BB962C8B-B14F-4D97-AF65-F5344CB8AC3E}">
        <p14:creationId xmlns:p14="http://schemas.microsoft.com/office/powerpoint/2010/main" val="1135520144"/>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dirty="0" smtClean="0"/>
          </a:p>
          <a:p>
            <a:endParaRPr lang="it-IT" dirty="0" smtClean="0"/>
          </a:p>
          <a:p>
            <a:pPr algn="ctr"/>
            <a:r>
              <a:rPr lang="it-IT" sz="4800" b="1" dirty="0" smtClean="0"/>
              <a:t>COSA BUTTERESTE DALLA TORRE  ?</a:t>
            </a:r>
            <a:endParaRPr lang="it-IT" sz="4800" b="1" dirty="0"/>
          </a:p>
        </p:txBody>
      </p:sp>
    </p:spTree>
    <p:extLst>
      <p:ext uri="{BB962C8B-B14F-4D97-AF65-F5344CB8AC3E}">
        <p14:creationId xmlns:p14="http://schemas.microsoft.com/office/powerpoint/2010/main" val="1010948712"/>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Shape 292"/>
          <p:cNvSpPr txBox="1">
            <a:spLocks noGrp="1"/>
          </p:cNvSpPr>
          <p:nvPr>
            <p:ph type="title"/>
          </p:nvPr>
        </p:nvSpPr>
        <p:spPr>
          <a:xfrm>
            <a:off x="0" y="274637"/>
            <a:ext cx="91440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it-IT" sz="3600" b="1" i="0" u="none" strike="noStrike" cap="none" baseline="0" dirty="0" smtClean="0">
                <a:solidFill>
                  <a:schemeClr val="dk1"/>
                </a:solidFill>
                <a:latin typeface="Calibri"/>
                <a:ea typeface="Calibri"/>
                <a:cs typeface="Calibri"/>
                <a:sym typeface="Calibri"/>
              </a:rPr>
              <a:t>VOTAZIONE</a:t>
            </a:r>
            <a:br>
              <a:rPr lang="it-IT" sz="3600" b="1" i="0" u="none" strike="noStrike" cap="none" baseline="0" dirty="0" smtClean="0">
                <a:solidFill>
                  <a:schemeClr val="dk1"/>
                </a:solidFill>
                <a:latin typeface="Calibri"/>
                <a:ea typeface="Calibri"/>
                <a:cs typeface="Calibri"/>
                <a:sym typeface="Calibri"/>
              </a:rPr>
            </a:br>
            <a:r>
              <a:rPr lang="it-IT" sz="3600" b="1" i="0" u="none" strike="noStrike" cap="none" baseline="0" dirty="0" smtClean="0">
                <a:solidFill>
                  <a:schemeClr val="dk1"/>
                </a:solidFill>
                <a:latin typeface="Calibri"/>
                <a:ea typeface="Calibri"/>
                <a:cs typeface="Calibri"/>
                <a:sym typeface="Calibri"/>
              </a:rPr>
              <a:t>buttereste dalla torre l’IFN</a:t>
            </a:r>
            <a:r>
              <a:rPr lang="it-IT" sz="3600" b="1" dirty="0" smtClean="0">
                <a:solidFill>
                  <a:schemeClr val="dk1"/>
                </a:solidFill>
                <a:latin typeface="Calibri"/>
                <a:ea typeface="Calibri"/>
                <a:cs typeface="Calibri"/>
                <a:sym typeface="Calibri"/>
              </a:rPr>
              <a:t>?</a:t>
            </a:r>
            <a:endParaRPr lang="it-IT" sz="3600" b="1" i="0" u="none" strike="noStrike" cap="none" baseline="0" dirty="0">
              <a:solidFill>
                <a:schemeClr val="dk1"/>
              </a:solidFill>
              <a:latin typeface="Calibri"/>
              <a:ea typeface="Calibri"/>
              <a:cs typeface="Calibri"/>
              <a:sym typeface="Calibri"/>
            </a:endParaRPr>
          </a:p>
        </p:txBody>
      </p:sp>
      <p:sp>
        <p:nvSpPr>
          <p:cNvPr id="293" name="Shape 293"/>
          <p:cNvSpPr txBox="1">
            <a:spLocks noGrp="1"/>
          </p:cNvSpPr>
          <p:nvPr>
            <p:ph type="body" idx="1"/>
          </p:nvPr>
        </p:nvSpPr>
        <p:spPr>
          <a:xfrm>
            <a:off x="457200" y="1600200"/>
            <a:ext cx="8229600" cy="4525961"/>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00B050"/>
              </a:buClr>
              <a:buSzPct val="25000"/>
              <a:buFont typeface="Calibri"/>
              <a:buNone/>
            </a:pPr>
            <a:r>
              <a:rPr lang="it-IT" sz="3200" b="1" i="0" u="none" strike="noStrike" cap="none" baseline="0" dirty="0">
                <a:solidFill>
                  <a:srgbClr val="00B050"/>
                </a:solidFill>
                <a:latin typeface="Calibri"/>
                <a:ea typeface="Calibri"/>
                <a:cs typeface="Calibri"/>
                <a:sym typeface="Calibri"/>
              </a:rPr>
              <a:t>FAVOREVOLI</a:t>
            </a:r>
            <a:r>
              <a:rPr lang="it-IT" sz="3200" b="0" i="0" u="none" strike="noStrike" cap="none" baseline="0" dirty="0">
                <a:solidFill>
                  <a:schemeClr val="dk1"/>
                </a:solidFill>
                <a:latin typeface="Calibri"/>
                <a:ea typeface="Calibri"/>
                <a:cs typeface="Calibri"/>
                <a:sym typeface="Calibri"/>
              </a:rPr>
              <a:t>                                            </a:t>
            </a:r>
            <a:r>
              <a:rPr lang="it-IT" sz="3200" b="1" i="0" u="none" strike="noStrike" cap="none" baseline="0" dirty="0">
                <a:solidFill>
                  <a:srgbClr val="FF0000"/>
                </a:solidFill>
                <a:latin typeface="Calibri"/>
                <a:ea typeface="Calibri"/>
                <a:cs typeface="Calibri"/>
                <a:sym typeface="Calibri"/>
              </a:rPr>
              <a:t>CONTRARI</a:t>
            </a:r>
          </a:p>
          <a:p>
            <a:pPr marL="342900" marR="0" lvl="0" indent="-342900" algn="l" rtl="0">
              <a:lnSpc>
                <a:spcPct val="100000"/>
              </a:lnSpc>
              <a:spcBef>
                <a:spcPts val="640"/>
              </a:spcBef>
              <a:spcAft>
                <a:spcPts val="0"/>
              </a:spcAft>
              <a:buClr>
                <a:schemeClr val="dk1"/>
              </a:buClr>
              <a:buSzPct val="25000"/>
              <a:buFont typeface="Calibri"/>
              <a:buNone/>
            </a:pPr>
            <a:r>
              <a:rPr lang="it-IT" sz="3200" b="0" i="0" u="none" strike="noStrike" cap="none" baseline="0" dirty="0" err="1">
                <a:solidFill>
                  <a:schemeClr val="dk1"/>
                </a:solidFill>
                <a:latin typeface="Calibri"/>
                <a:ea typeface="Calibri"/>
                <a:cs typeface="Calibri"/>
                <a:sym typeface="Calibri"/>
              </a:rPr>
              <a:t>n°</a:t>
            </a:r>
            <a:r>
              <a:rPr lang="it-IT" sz="3200" b="0" i="0" u="none" strike="noStrike" cap="none" baseline="0" dirty="0">
                <a:solidFill>
                  <a:schemeClr val="dk1"/>
                </a:solidFill>
                <a:latin typeface="Calibri"/>
                <a:ea typeface="Calibri"/>
                <a:cs typeface="Calibri"/>
                <a:sym typeface="Calibri"/>
              </a:rPr>
              <a:t>                                                              </a:t>
            </a:r>
            <a:r>
              <a:rPr lang="it-IT" sz="3200" b="0" i="0" u="none" strike="noStrike" cap="none" baseline="0" dirty="0" err="1">
                <a:solidFill>
                  <a:schemeClr val="dk1"/>
                </a:solidFill>
                <a:latin typeface="Calibri"/>
                <a:ea typeface="Calibri"/>
                <a:cs typeface="Calibri"/>
                <a:sym typeface="Calibri"/>
              </a:rPr>
              <a:t>n°</a:t>
            </a:r>
            <a:r>
              <a:rPr lang="it-IT" sz="3200" b="0" i="0" u="none" strike="noStrike" cap="none" baseline="0" dirty="0">
                <a:solidFill>
                  <a:schemeClr val="dk1"/>
                </a:solidFill>
                <a:latin typeface="Calibri"/>
                <a:ea typeface="Calibri"/>
                <a:cs typeface="Calibri"/>
                <a:sym typeface="Calibri"/>
              </a:rPr>
              <a:t> </a:t>
            </a:r>
          </a:p>
        </p:txBody>
      </p:sp>
      <p:pic>
        <p:nvPicPr>
          <p:cNvPr id="294" name="Shape 294"/>
          <p:cNvPicPr preferRelativeResize="0"/>
          <p:nvPr/>
        </p:nvPicPr>
        <p:blipFill rotWithShape="1">
          <a:blip r:embed="rId3"/>
          <a:srcRect/>
          <a:stretch/>
        </p:blipFill>
        <p:spPr>
          <a:xfrm>
            <a:off x="2051050" y="3043236"/>
            <a:ext cx="5094287" cy="3814762"/>
          </a:xfrm>
          <a:prstGeom prst="rect">
            <a:avLst/>
          </a:prstGeom>
          <a:noFill/>
          <a:ln>
            <a:noFill/>
          </a:ln>
        </p:spPr>
      </p:pic>
    </p:spTree>
    <p:extLst>
      <p:ext uri="{BB962C8B-B14F-4D97-AF65-F5344CB8AC3E}">
        <p14:creationId xmlns:p14="http://schemas.microsoft.com/office/powerpoint/2010/main" val="708988744"/>
      </p:ext>
    </p:extLst>
  </p:cSld>
  <p:clrMapOvr>
    <a:masterClrMapping/>
  </p:clrMapOvr>
  <p:transition spd="slow">
    <p:cut/>
  </p:transition>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Shape 292"/>
          <p:cNvSpPr txBox="1">
            <a:spLocks noGrp="1"/>
          </p:cNvSpPr>
          <p:nvPr>
            <p:ph type="title"/>
          </p:nvPr>
        </p:nvSpPr>
        <p:spPr>
          <a:xfrm>
            <a:off x="0" y="274637"/>
            <a:ext cx="91440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it-IT" sz="3600" b="1" i="0" u="none" strike="noStrike" cap="none" baseline="0" dirty="0" smtClean="0">
                <a:solidFill>
                  <a:schemeClr val="dk1"/>
                </a:solidFill>
                <a:latin typeface="Calibri"/>
                <a:ea typeface="Calibri"/>
                <a:cs typeface="Calibri"/>
                <a:sym typeface="Calibri"/>
              </a:rPr>
              <a:t>VOTAZIONE</a:t>
            </a:r>
            <a:br>
              <a:rPr lang="it-IT" sz="3600" b="1" i="0" u="none" strike="noStrike" cap="none" baseline="0" dirty="0" smtClean="0">
                <a:solidFill>
                  <a:schemeClr val="dk1"/>
                </a:solidFill>
                <a:latin typeface="Calibri"/>
                <a:ea typeface="Calibri"/>
                <a:cs typeface="Calibri"/>
                <a:sym typeface="Calibri"/>
              </a:rPr>
            </a:br>
            <a:r>
              <a:rPr lang="it-IT" sz="3600" b="1" i="0" u="none" strike="noStrike" cap="none" baseline="0" dirty="0" smtClean="0">
                <a:solidFill>
                  <a:schemeClr val="dk1"/>
                </a:solidFill>
                <a:latin typeface="Calibri"/>
                <a:ea typeface="Calibri"/>
                <a:cs typeface="Calibri"/>
                <a:sym typeface="Calibri"/>
              </a:rPr>
              <a:t>buttereste dalla torre la</a:t>
            </a:r>
            <a:r>
              <a:rPr lang="it-IT" sz="3600" b="1" i="0" u="none" strike="noStrike" cap="none" dirty="0" smtClean="0">
                <a:solidFill>
                  <a:schemeClr val="dk1"/>
                </a:solidFill>
                <a:latin typeface="Calibri"/>
                <a:ea typeface="Calibri"/>
                <a:cs typeface="Calibri"/>
                <a:sym typeface="Calibri"/>
              </a:rPr>
              <a:t> statina</a:t>
            </a:r>
            <a:r>
              <a:rPr lang="it-IT" sz="3600" b="1" dirty="0" smtClean="0">
                <a:solidFill>
                  <a:schemeClr val="dk1"/>
                </a:solidFill>
                <a:latin typeface="Calibri"/>
                <a:ea typeface="Calibri"/>
                <a:cs typeface="Calibri"/>
                <a:sym typeface="Calibri"/>
              </a:rPr>
              <a:t>?</a:t>
            </a:r>
            <a:endParaRPr lang="it-IT" sz="3600" b="1" i="0" u="none" strike="noStrike" cap="none" baseline="0" dirty="0">
              <a:solidFill>
                <a:schemeClr val="dk1"/>
              </a:solidFill>
              <a:latin typeface="Calibri"/>
              <a:ea typeface="Calibri"/>
              <a:cs typeface="Calibri"/>
              <a:sym typeface="Calibri"/>
            </a:endParaRPr>
          </a:p>
        </p:txBody>
      </p:sp>
      <p:sp>
        <p:nvSpPr>
          <p:cNvPr id="293" name="Shape 293"/>
          <p:cNvSpPr txBox="1">
            <a:spLocks noGrp="1"/>
          </p:cNvSpPr>
          <p:nvPr>
            <p:ph type="body" idx="1"/>
          </p:nvPr>
        </p:nvSpPr>
        <p:spPr>
          <a:xfrm>
            <a:off x="457200" y="1600200"/>
            <a:ext cx="8229600" cy="4525961"/>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00B050"/>
              </a:buClr>
              <a:buSzPct val="25000"/>
              <a:buFont typeface="Calibri"/>
              <a:buNone/>
            </a:pPr>
            <a:r>
              <a:rPr lang="it-IT" sz="3200" b="1" i="0" u="none" strike="noStrike" cap="none" baseline="0">
                <a:solidFill>
                  <a:srgbClr val="00B050"/>
                </a:solidFill>
                <a:latin typeface="Calibri"/>
                <a:ea typeface="Calibri"/>
                <a:cs typeface="Calibri"/>
                <a:sym typeface="Calibri"/>
              </a:rPr>
              <a:t>FAVOREVOLI</a:t>
            </a:r>
            <a:r>
              <a:rPr lang="it-IT" sz="3200" b="0" i="0" u="none" strike="noStrike" cap="none" baseline="0">
                <a:solidFill>
                  <a:schemeClr val="dk1"/>
                </a:solidFill>
                <a:latin typeface="Calibri"/>
                <a:ea typeface="Calibri"/>
                <a:cs typeface="Calibri"/>
                <a:sym typeface="Calibri"/>
              </a:rPr>
              <a:t>                                            </a:t>
            </a:r>
            <a:r>
              <a:rPr lang="it-IT" sz="3200" b="1" i="0" u="none" strike="noStrike" cap="none" baseline="0">
                <a:solidFill>
                  <a:srgbClr val="FF0000"/>
                </a:solidFill>
                <a:latin typeface="Calibri"/>
                <a:ea typeface="Calibri"/>
                <a:cs typeface="Calibri"/>
                <a:sym typeface="Calibri"/>
              </a:rPr>
              <a:t>CONTRARI</a:t>
            </a:r>
          </a:p>
          <a:p>
            <a:pPr marL="342900" marR="0" lvl="0" indent="-342900" algn="l" rtl="0">
              <a:lnSpc>
                <a:spcPct val="100000"/>
              </a:lnSpc>
              <a:spcBef>
                <a:spcPts val="640"/>
              </a:spcBef>
              <a:spcAft>
                <a:spcPts val="0"/>
              </a:spcAft>
              <a:buClr>
                <a:schemeClr val="dk1"/>
              </a:buClr>
              <a:buSzPct val="25000"/>
              <a:buFont typeface="Calibri"/>
              <a:buNone/>
            </a:pPr>
            <a:r>
              <a:rPr lang="it-IT" sz="3200" b="0" i="0" u="none" strike="noStrike" cap="none" baseline="0">
                <a:solidFill>
                  <a:schemeClr val="dk1"/>
                </a:solidFill>
                <a:latin typeface="Calibri"/>
                <a:ea typeface="Calibri"/>
                <a:cs typeface="Calibri"/>
                <a:sym typeface="Calibri"/>
              </a:rPr>
              <a:t>n°                                                              n° </a:t>
            </a:r>
          </a:p>
        </p:txBody>
      </p:sp>
      <p:pic>
        <p:nvPicPr>
          <p:cNvPr id="294" name="Shape 294"/>
          <p:cNvPicPr preferRelativeResize="0"/>
          <p:nvPr/>
        </p:nvPicPr>
        <p:blipFill rotWithShape="1">
          <a:blip r:embed="rId3"/>
          <a:srcRect/>
          <a:stretch/>
        </p:blipFill>
        <p:spPr>
          <a:xfrm>
            <a:off x="2051050" y="3043236"/>
            <a:ext cx="5094287" cy="3814762"/>
          </a:xfrm>
          <a:prstGeom prst="rect">
            <a:avLst/>
          </a:prstGeom>
          <a:noFill/>
          <a:ln>
            <a:noFill/>
          </a:ln>
        </p:spPr>
      </p:pic>
    </p:spTree>
    <p:extLst>
      <p:ext uri="{BB962C8B-B14F-4D97-AF65-F5344CB8AC3E}">
        <p14:creationId xmlns:p14="http://schemas.microsoft.com/office/powerpoint/2010/main" val="874276263"/>
      </p:ext>
    </p:extLst>
  </p:cSld>
  <p:clrMapOvr>
    <a:masterClrMapping/>
  </p:clrMapOvr>
  <p:transition spd="slow">
    <p:cut/>
  </p:transition>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Shape 292"/>
          <p:cNvSpPr txBox="1">
            <a:spLocks noGrp="1"/>
          </p:cNvSpPr>
          <p:nvPr>
            <p:ph type="title"/>
          </p:nvPr>
        </p:nvSpPr>
        <p:spPr>
          <a:xfrm>
            <a:off x="0" y="274637"/>
            <a:ext cx="91440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it-IT" sz="3600" b="1" i="0" u="none" strike="noStrike" cap="none" baseline="0" dirty="0" smtClean="0">
                <a:solidFill>
                  <a:schemeClr val="dk1"/>
                </a:solidFill>
                <a:latin typeface="Calibri"/>
                <a:ea typeface="Calibri"/>
                <a:cs typeface="Calibri"/>
                <a:sym typeface="Calibri"/>
              </a:rPr>
              <a:t>VOTAZIONE</a:t>
            </a:r>
            <a:br>
              <a:rPr lang="it-IT" sz="3600" b="1" i="0" u="none" strike="noStrike" cap="none" baseline="0" dirty="0" smtClean="0">
                <a:solidFill>
                  <a:schemeClr val="dk1"/>
                </a:solidFill>
                <a:latin typeface="Calibri"/>
                <a:ea typeface="Calibri"/>
                <a:cs typeface="Calibri"/>
                <a:sym typeface="Calibri"/>
              </a:rPr>
            </a:br>
            <a:r>
              <a:rPr lang="it-IT" sz="3600" b="1" dirty="0" smtClean="0">
                <a:solidFill>
                  <a:schemeClr val="dk1"/>
                </a:solidFill>
                <a:latin typeface="Calibri"/>
                <a:ea typeface="Calibri"/>
                <a:cs typeface="Calibri"/>
                <a:sym typeface="Calibri"/>
              </a:rPr>
              <a:t>Togliereste il calcio</a:t>
            </a:r>
            <a:r>
              <a:rPr lang="it-IT" sz="2800" b="1" dirty="0" smtClean="0">
                <a:solidFill>
                  <a:schemeClr val="dk1"/>
                </a:solidFill>
                <a:latin typeface="Calibri"/>
                <a:ea typeface="Calibri"/>
                <a:cs typeface="Calibri"/>
                <a:sym typeface="Calibri"/>
              </a:rPr>
              <a:t>?</a:t>
            </a:r>
            <a:endParaRPr lang="it-IT" sz="2800" b="1" i="0" u="none" strike="noStrike" cap="none" baseline="0" dirty="0">
              <a:solidFill>
                <a:schemeClr val="dk1"/>
              </a:solidFill>
              <a:latin typeface="Calibri"/>
              <a:ea typeface="Calibri"/>
              <a:cs typeface="Calibri"/>
              <a:sym typeface="Calibri"/>
            </a:endParaRPr>
          </a:p>
        </p:txBody>
      </p:sp>
      <p:sp>
        <p:nvSpPr>
          <p:cNvPr id="293" name="Shape 293"/>
          <p:cNvSpPr txBox="1">
            <a:spLocks noGrp="1"/>
          </p:cNvSpPr>
          <p:nvPr>
            <p:ph type="body" idx="1"/>
          </p:nvPr>
        </p:nvSpPr>
        <p:spPr>
          <a:xfrm>
            <a:off x="457200" y="1600200"/>
            <a:ext cx="8229600" cy="4525961"/>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00B050"/>
              </a:buClr>
              <a:buSzPct val="25000"/>
              <a:buFont typeface="Calibri"/>
              <a:buNone/>
            </a:pPr>
            <a:r>
              <a:rPr lang="it-IT" sz="3200" b="1" i="0" u="none" strike="noStrike" cap="none" baseline="0" dirty="0">
                <a:solidFill>
                  <a:srgbClr val="00B050"/>
                </a:solidFill>
                <a:latin typeface="Calibri"/>
                <a:ea typeface="Calibri"/>
                <a:cs typeface="Calibri"/>
                <a:sym typeface="Calibri"/>
              </a:rPr>
              <a:t>FAVOREVOLI</a:t>
            </a:r>
            <a:r>
              <a:rPr lang="it-IT" sz="3200" b="0" i="0" u="none" strike="noStrike" cap="none" baseline="0" dirty="0">
                <a:solidFill>
                  <a:schemeClr val="dk1"/>
                </a:solidFill>
                <a:latin typeface="Calibri"/>
                <a:ea typeface="Calibri"/>
                <a:cs typeface="Calibri"/>
                <a:sym typeface="Calibri"/>
              </a:rPr>
              <a:t>                                            </a:t>
            </a:r>
            <a:r>
              <a:rPr lang="it-IT" sz="3200" b="1" i="0" u="none" strike="noStrike" cap="none" baseline="0" dirty="0">
                <a:solidFill>
                  <a:srgbClr val="FF0000"/>
                </a:solidFill>
                <a:latin typeface="Calibri"/>
                <a:ea typeface="Calibri"/>
                <a:cs typeface="Calibri"/>
                <a:sym typeface="Calibri"/>
              </a:rPr>
              <a:t>CONTRARI</a:t>
            </a:r>
          </a:p>
          <a:p>
            <a:pPr marL="342900" marR="0" lvl="0" indent="-342900" algn="l" rtl="0">
              <a:lnSpc>
                <a:spcPct val="100000"/>
              </a:lnSpc>
              <a:spcBef>
                <a:spcPts val="640"/>
              </a:spcBef>
              <a:spcAft>
                <a:spcPts val="0"/>
              </a:spcAft>
              <a:buClr>
                <a:schemeClr val="dk1"/>
              </a:buClr>
              <a:buSzPct val="25000"/>
              <a:buFont typeface="Calibri"/>
              <a:buNone/>
            </a:pPr>
            <a:r>
              <a:rPr lang="it-IT" sz="3200" b="0" i="0" u="none" strike="noStrike" cap="none" baseline="0" dirty="0" err="1">
                <a:solidFill>
                  <a:schemeClr val="dk1"/>
                </a:solidFill>
                <a:latin typeface="Calibri"/>
                <a:ea typeface="Calibri"/>
                <a:cs typeface="Calibri"/>
                <a:sym typeface="Calibri"/>
              </a:rPr>
              <a:t>n°</a:t>
            </a:r>
            <a:r>
              <a:rPr lang="it-IT" sz="3200" b="0" i="0" u="none" strike="noStrike" cap="none" baseline="0" dirty="0">
                <a:solidFill>
                  <a:schemeClr val="dk1"/>
                </a:solidFill>
                <a:latin typeface="Calibri"/>
                <a:ea typeface="Calibri"/>
                <a:cs typeface="Calibri"/>
                <a:sym typeface="Calibri"/>
              </a:rPr>
              <a:t>                                                              </a:t>
            </a:r>
            <a:r>
              <a:rPr lang="it-IT" sz="3200" b="0" i="0" u="none" strike="noStrike" cap="none" baseline="0" dirty="0" err="1">
                <a:solidFill>
                  <a:schemeClr val="dk1"/>
                </a:solidFill>
                <a:latin typeface="Calibri"/>
                <a:ea typeface="Calibri"/>
                <a:cs typeface="Calibri"/>
                <a:sym typeface="Calibri"/>
              </a:rPr>
              <a:t>n°</a:t>
            </a:r>
            <a:r>
              <a:rPr lang="it-IT" sz="3200" b="0" i="0" u="none" strike="noStrike" cap="none" baseline="0" dirty="0">
                <a:solidFill>
                  <a:schemeClr val="dk1"/>
                </a:solidFill>
                <a:latin typeface="Calibri"/>
                <a:ea typeface="Calibri"/>
                <a:cs typeface="Calibri"/>
                <a:sym typeface="Calibri"/>
              </a:rPr>
              <a:t> </a:t>
            </a:r>
          </a:p>
        </p:txBody>
      </p:sp>
      <p:pic>
        <p:nvPicPr>
          <p:cNvPr id="294" name="Shape 294"/>
          <p:cNvPicPr preferRelativeResize="0"/>
          <p:nvPr/>
        </p:nvPicPr>
        <p:blipFill rotWithShape="1">
          <a:blip r:embed="rId3"/>
          <a:srcRect/>
          <a:stretch/>
        </p:blipFill>
        <p:spPr>
          <a:xfrm>
            <a:off x="2051050" y="3043236"/>
            <a:ext cx="5094287" cy="3814762"/>
          </a:xfrm>
          <a:prstGeom prst="rect">
            <a:avLst/>
          </a:prstGeom>
          <a:noFill/>
          <a:ln>
            <a:noFill/>
          </a:ln>
        </p:spPr>
      </p:pic>
    </p:spTree>
    <p:extLst>
      <p:ext uri="{BB962C8B-B14F-4D97-AF65-F5344CB8AC3E}">
        <p14:creationId xmlns:p14="http://schemas.microsoft.com/office/powerpoint/2010/main" val="2578719318"/>
      </p:ext>
    </p:extLst>
  </p:cSld>
  <p:clrMapOvr>
    <a:masterClrMapping/>
  </p:clrMapOvr>
  <p:transition spd="slow">
    <p:cu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nda 1 5"/>
          <p:cNvSpPr/>
          <p:nvPr/>
        </p:nvSpPr>
        <p:spPr>
          <a:xfrm>
            <a:off x="611560" y="548680"/>
            <a:ext cx="8064896" cy="4896544"/>
          </a:xfrm>
          <a:prstGeom prst="wav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CasellaDiTesto 4"/>
          <p:cNvSpPr txBox="1"/>
          <p:nvPr/>
        </p:nvSpPr>
        <p:spPr>
          <a:xfrm>
            <a:off x="1259632" y="1628800"/>
            <a:ext cx="6984776" cy="2308324"/>
          </a:xfrm>
          <a:prstGeom prst="rect">
            <a:avLst/>
          </a:prstGeom>
          <a:noFill/>
        </p:spPr>
        <p:txBody>
          <a:bodyPr wrap="square" rtlCol="0">
            <a:spAutoFit/>
          </a:bodyPr>
          <a:lstStyle/>
          <a:p>
            <a:r>
              <a:rPr lang="it-IT" sz="2400" dirty="0" smtClean="0">
                <a:solidFill>
                  <a:schemeClr val="bg1"/>
                </a:solidFill>
              </a:rPr>
              <a:t>Situazione attuale:</a:t>
            </a:r>
          </a:p>
          <a:p>
            <a:endParaRPr lang="it-IT" sz="2400" dirty="0">
              <a:solidFill>
                <a:schemeClr val="bg1"/>
              </a:solidFill>
            </a:endParaRPr>
          </a:p>
          <a:p>
            <a:pPr marL="285750" indent="-285750">
              <a:buFont typeface="Arial" panose="020B0604020202020204" pitchFamily="34" charset="0"/>
              <a:buChar char="•"/>
            </a:pPr>
            <a:r>
              <a:rPr lang="it-IT" sz="2400" dirty="0" smtClean="0">
                <a:solidFill>
                  <a:schemeClr val="bg1"/>
                </a:solidFill>
              </a:rPr>
              <a:t>Sospetta </a:t>
            </a:r>
            <a:r>
              <a:rPr lang="it-IT" sz="2400" dirty="0" err="1" smtClean="0">
                <a:solidFill>
                  <a:schemeClr val="bg1"/>
                </a:solidFill>
              </a:rPr>
              <a:t>polimialgia</a:t>
            </a:r>
            <a:r>
              <a:rPr lang="it-IT" sz="2400" dirty="0" smtClean="0">
                <a:solidFill>
                  <a:schemeClr val="bg1"/>
                </a:solidFill>
              </a:rPr>
              <a:t> reumatica con quadro compatibile con arterite temporale</a:t>
            </a:r>
          </a:p>
          <a:p>
            <a:pPr marL="285750" indent="-285750">
              <a:buFont typeface="Arial" panose="020B0604020202020204" pitchFamily="34" charset="0"/>
              <a:buChar char="•"/>
            </a:pPr>
            <a:r>
              <a:rPr lang="it-IT" sz="2400" dirty="0" smtClean="0">
                <a:solidFill>
                  <a:schemeClr val="bg1"/>
                </a:solidFill>
              </a:rPr>
              <a:t>DM scompensato</a:t>
            </a:r>
          </a:p>
          <a:p>
            <a:pPr marL="285750" indent="-285750">
              <a:buFont typeface="Arial" panose="020B0604020202020204" pitchFamily="34" charset="0"/>
              <a:buChar char="•"/>
            </a:pPr>
            <a:r>
              <a:rPr lang="it-IT" sz="2400" dirty="0" smtClean="0">
                <a:solidFill>
                  <a:schemeClr val="bg1"/>
                </a:solidFill>
              </a:rPr>
              <a:t>Peggioramento </a:t>
            </a:r>
            <a:r>
              <a:rPr lang="it-IT" sz="2400" dirty="0" err="1" smtClean="0">
                <a:solidFill>
                  <a:schemeClr val="bg1"/>
                </a:solidFill>
              </a:rPr>
              <a:t>fz</a:t>
            </a:r>
            <a:r>
              <a:rPr lang="it-IT" sz="2400" dirty="0" smtClean="0">
                <a:solidFill>
                  <a:schemeClr val="bg1"/>
                </a:solidFill>
              </a:rPr>
              <a:t> renale</a:t>
            </a:r>
            <a:endParaRPr lang="it-IT" sz="2400" dirty="0">
              <a:solidFill>
                <a:schemeClr val="bg1"/>
              </a:solidFill>
            </a:endParaRPr>
          </a:p>
        </p:txBody>
      </p:sp>
    </p:spTree>
    <p:extLst>
      <p:ext uri="{BB962C8B-B14F-4D97-AF65-F5344CB8AC3E}">
        <p14:creationId xmlns:p14="http://schemas.microsoft.com/office/powerpoint/2010/main" val="2904885948"/>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p:cNvSpPr txBox="1">
            <a:spLocks/>
          </p:cNvSpPr>
          <p:nvPr/>
        </p:nvSpPr>
        <p:spPr>
          <a:xfrm>
            <a:off x="0" y="76699"/>
            <a:ext cx="9144000" cy="1048045"/>
          </a:xfrm>
          <a:prstGeom prst="rect">
            <a:avLst/>
          </a:prstGeom>
          <a:solidFill>
            <a:srgbClr val="00CCFF">
              <a:alpha val="51000"/>
            </a:srgbClr>
          </a:solidFill>
        </p:spPr>
        <p:txBody>
          <a:bodyPr vert="horz" lIns="91440" tIns="45720" rIns="91440" bIns="45720" rtlCol="0" anchor="ctr">
            <a:normAutofit fontScale="900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it-IT" sz="3600" b="1" dirty="0" smtClean="0">
                <a:latin typeface="Arial Narrow"/>
                <a:ea typeface="+mj-ea"/>
                <a:cs typeface="+mj-cs"/>
              </a:rPr>
              <a:t>FOLLOW UP</a:t>
            </a:r>
          </a:p>
          <a:p>
            <a:pPr marL="0" marR="0" lvl="0" indent="0" algn="ctr" defTabSz="914400" rtl="0" eaLnBrk="1" fontAlgn="auto" latinLnBrk="0" hangingPunct="1">
              <a:lnSpc>
                <a:spcPct val="100000"/>
              </a:lnSpc>
              <a:spcBef>
                <a:spcPct val="0"/>
              </a:spcBef>
              <a:spcAft>
                <a:spcPts val="0"/>
              </a:spcAft>
              <a:buClrTx/>
              <a:buSzTx/>
              <a:buFontTx/>
              <a:buNone/>
              <a:tabLst/>
              <a:defRPr/>
            </a:pPr>
            <a:r>
              <a:rPr lang="it-IT" sz="3600" b="1" dirty="0" smtClean="0">
                <a:latin typeface="Arial Narrow"/>
                <a:ea typeface="+mj-ea"/>
                <a:cs typeface="+mj-cs"/>
              </a:rPr>
              <a:t> dopo consulenze specialistiche</a:t>
            </a:r>
            <a:endParaRPr kumimoji="0" lang="it-IT" sz="3600" b="1" i="0" u="none" strike="noStrike" kern="1200" cap="none" spc="0" normalizeH="0" baseline="0" noProof="0" dirty="0">
              <a:ln>
                <a:noFill/>
              </a:ln>
              <a:solidFill>
                <a:schemeClr val="tx1"/>
              </a:solidFill>
              <a:effectLst/>
              <a:uLnTx/>
              <a:uFillTx/>
              <a:latin typeface="Arial Narrow"/>
              <a:ea typeface="+mj-ea"/>
              <a:cs typeface="+mj-cs"/>
            </a:endParaRPr>
          </a:p>
        </p:txBody>
      </p:sp>
      <p:sp>
        <p:nvSpPr>
          <p:cNvPr id="4" name="CasellaDiTesto 3"/>
          <p:cNvSpPr txBox="1"/>
          <p:nvPr/>
        </p:nvSpPr>
        <p:spPr>
          <a:xfrm>
            <a:off x="395536" y="1412776"/>
            <a:ext cx="8640960" cy="5078313"/>
          </a:xfrm>
          <a:prstGeom prst="rect">
            <a:avLst/>
          </a:prstGeom>
          <a:noFill/>
        </p:spPr>
        <p:txBody>
          <a:bodyPr wrap="square" rtlCol="0">
            <a:spAutoFit/>
          </a:bodyPr>
          <a:lstStyle/>
          <a:p>
            <a:r>
              <a:rPr lang="it-IT" dirty="0" smtClean="0"/>
              <a:t>1mese</a:t>
            </a:r>
          </a:p>
          <a:p>
            <a:r>
              <a:rPr lang="it-IT" dirty="0" smtClean="0"/>
              <a:t>Emocromo, Es. urine, Cr, Gli, AST, ALT, VES, PCR</a:t>
            </a:r>
          </a:p>
          <a:p>
            <a:endParaRPr lang="it-IT" dirty="0"/>
          </a:p>
          <a:p>
            <a:r>
              <a:rPr lang="it-IT" b="1" dirty="0" smtClean="0"/>
              <a:t>Ogni </a:t>
            </a:r>
            <a:r>
              <a:rPr lang="it-IT" b="1" dirty="0"/>
              <a:t>3 </a:t>
            </a:r>
            <a:r>
              <a:rPr lang="it-IT" b="1" dirty="0" smtClean="0"/>
              <a:t>mesi</a:t>
            </a:r>
            <a:r>
              <a:rPr lang="it-IT" dirty="0" smtClean="0"/>
              <a:t>: </a:t>
            </a:r>
            <a:r>
              <a:rPr lang="it-IT" dirty="0"/>
              <a:t>HCV RNA, AST, ALT, </a:t>
            </a:r>
            <a:r>
              <a:rPr lang="it-IT" dirty="0" smtClean="0"/>
              <a:t>GGT</a:t>
            </a:r>
            <a:r>
              <a:rPr lang="it-IT" dirty="0"/>
              <a:t>, </a:t>
            </a:r>
            <a:r>
              <a:rPr lang="it-IT" dirty="0" smtClean="0"/>
              <a:t>Gli,HbA1c</a:t>
            </a:r>
            <a:r>
              <a:rPr lang="it-IT" dirty="0"/>
              <a:t>, </a:t>
            </a:r>
            <a:r>
              <a:rPr lang="it-IT" dirty="0" smtClean="0"/>
              <a:t>Glicosuria</a:t>
            </a:r>
          </a:p>
          <a:p>
            <a:endParaRPr lang="it-IT" dirty="0"/>
          </a:p>
          <a:p>
            <a:r>
              <a:rPr lang="it-IT" b="1" dirty="0" smtClean="0"/>
              <a:t>Ogni 6 mesi</a:t>
            </a:r>
            <a:r>
              <a:rPr lang="it-IT" dirty="0" smtClean="0"/>
              <a:t>: </a:t>
            </a:r>
            <a:r>
              <a:rPr lang="it-IT" dirty="0" err="1" smtClean="0"/>
              <a:t>Emo</a:t>
            </a:r>
            <a:r>
              <a:rPr lang="it-IT" dirty="0" smtClean="0"/>
              <a:t>, Cl Cr, Col tot, HDL, TGL, Na, K, Bicarbonati, Ca, P, N, Uricemia, Na-K urine/24h, Es. urine,</a:t>
            </a:r>
          </a:p>
          <a:p>
            <a:r>
              <a:rPr lang="it-IT" dirty="0" err="1" smtClean="0"/>
              <a:t>Ast,alt,ggt,Elettroforesi</a:t>
            </a:r>
            <a:r>
              <a:rPr lang="it-IT" dirty="0" smtClean="0"/>
              <a:t>, Bilirubina tot e </a:t>
            </a:r>
            <a:r>
              <a:rPr lang="it-IT" dirty="0" err="1" smtClean="0"/>
              <a:t>fraz</a:t>
            </a:r>
            <a:r>
              <a:rPr lang="it-IT" dirty="0" smtClean="0"/>
              <a:t>, PT, AFP,</a:t>
            </a:r>
          </a:p>
          <a:p>
            <a:r>
              <a:rPr lang="it-IT" dirty="0" smtClean="0"/>
              <a:t>ECO ADDOME</a:t>
            </a:r>
          </a:p>
          <a:p>
            <a:r>
              <a:rPr lang="it-IT" dirty="0" smtClean="0"/>
              <a:t>VIS REUMATOLOGICA (controllo)</a:t>
            </a:r>
          </a:p>
          <a:p>
            <a:r>
              <a:rPr lang="it-IT" dirty="0" smtClean="0"/>
              <a:t>VIS INFETTIVOLOGICA (controllo)</a:t>
            </a:r>
          </a:p>
          <a:p>
            <a:endParaRPr lang="it-IT" dirty="0"/>
          </a:p>
          <a:p>
            <a:r>
              <a:rPr lang="it-IT" b="1" dirty="0" smtClean="0"/>
              <a:t>Ogni 12 </a:t>
            </a:r>
            <a:r>
              <a:rPr lang="it-IT" b="1" dirty="0"/>
              <a:t>mesi</a:t>
            </a:r>
            <a:r>
              <a:rPr lang="it-IT" dirty="0" smtClean="0"/>
              <a:t>: </a:t>
            </a:r>
            <a:r>
              <a:rPr lang="it-IT" dirty="0" err="1" smtClean="0"/>
              <a:t>PTHi</a:t>
            </a:r>
            <a:r>
              <a:rPr lang="it-IT" dirty="0" smtClean="0"/>
              <a:t>, ALP, PCR, </a:t>
            </a:r>
            <a:r>
              <a:rPr lang="it-IT" dirty="0" err="1" smtClean="0"/>
              <a:t>Alb</a:t>
            </a:r>
            <a:r>
              <a:rPr lang="it-IT" dirty="0" smtClean="0"/>
              <a:t>, proteinuria 24h, </a:t>
            </a:r>
            <a:r>
              <a:rPr lang="it-IT" dirty="0" err="1" smtClean="0"/>
              <a:t>protidemia</a:t>
            </a:r>
            <a:r>
              <a:rPr lang="it-IT" dirty="0" smtClean="0"/>
              <a:t>, </a:t>
            </a:r>
            <a:r>
              <a:rPr lang="it-IT" dirty="0" err="1" smtClean="0"/>
              <a:t>eletroforesi</a:t>
            </a:r>
            <a:r>
              <a:rPr lang="it-IT" dirty="0" smtClean="0"/>
              <a:t>, albuminuria, </a:t>
            </a:r>
            <a:r>
              <a:rPr lang="it-IT" dirty="0" err="1" smtClean="0"/>
              <a:t>microalbuminuria</a:t>
            </a:r>
            <a:r>
              <a:rPr lang="it-IT" dirty="0" smtClean="0"/>
              <a:t>( 24h, </a:t>
            </a:r>
            <a:r>
              <a:rPr lang="it-IT" dirty="0" err="1" smtClean="0"/>
              <a:t>Crioglobuline</a:t>
            </a:r>
            <a:r>
              <a:rPr lang="it-IT" dirty="0" smtClean="0"/>
              <a:t>, </a:t>
            </a:r>
            <a:r>
              <a:rPr lang="it-IT" dirty="0" err="1" smtClean="0"/>
              <a:t>Criocrito</a:t>
            </a:r>
            <a:endParaRPr lang="it-IT" dirty="0" smtClean="0"/>
          </a:p>
          <a:p>
            <a:r>
              <a:rPr lang="it-IT" dirty="0" smtClean="0"/>
              <a:t>ECG, VIS. CARDIOLOGICA, RX TORACE</a:t>
            </a:r>
          </a:p>
          <a:p>
            <a:endParaRPr lang="it-IT" dirty="0"/>
          </a:p>
          <a:p>
            <a:r>
              <a:rPr lang="it-IT" b="1" dirty="0" smtClean="0"/>
              <a:t>Ogni 24 mesi</a:t>
            </a:r>
            <a:r>
              <a:rPr lang="it-IT" dirty="0" smtClean="0"/>
              <a:t>: </a:t>
            </a:r>
            <a:r>
              <a:rPr lang="it-IT" dirty="0" err="1" smtClean="0"/>
              <a:t>Fundus</a:t>
            </a:r>
            <a:r>
              <a:rPr lang="it-IT" dirty="0" smtClean="0"/>
              <a:t> O.</a:t>
            </a:r>
            <a:endParaRPr lang="it-IT" dirty="0"/>
          </a:p>
          <a:p>
            <a:endParaRPr lang="it-IT" dirty="0"/>
          </a:p>
        </p:txBody>
      </p:sp>
    </p:spTree>
    <p:extLst>
      <p:ext uri="{BB962C8B-B14F-4D97-AF65-F5344CB8AC3E}">
        <p14:creationId xmlns:p14="http://schemas.microsoft.com/office/powerpoint/2010/main" val="735054366"/>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sp>
        <p:nvSpPr>
          <p:cNvPr id="3" name="Segnaposto testo 2"/>
          <p:cNvSpPr>
            <a:spLocks noGrp="1"/>
          </p:cNvSpPr>
          <p:nvPr>
            <p:ph type="body" idx="1"/>
          </p:nvPr>
        </p:nvSpPr>
        <p:spPr/>
        <p:txBody>
          <a:bodyPr>
            <a:normAutofit lnSpcReduction="10000"/>
          </a:bodyPr>
          <a:lstStyle/>
          <a:p>
            <a:endParaRPr lang="it-IT" sz="3200" dirty="0" smtClean="0"/>
          </a:p>
          <a:p>
            <a:endParaRPr lang="it-IT" dirty="0" smtClean="0"/>
          </a:p>
          <a:p>
            <a:endParaRPr lang="it-IT" sz="3200" dirty="0" smtClean="0"/>
          </a:p>
          <a:p>
            <a:r>
              <a:rPr lang="it-IT" sz="2800" b="1" dirty="0" smtClean="0"/>
              <a:t>La paziente accetta/può seguire il piano di </a:t>
            </a:r>
            <a:r>
              <a:rPr lang="it-IT" sz="2800" b="1" dirty="0" err="1" smtClean="0"/>
              <a:t>follow</a:t>
            </a:r>
            <a:r>
              <a:rPr lang="it-IT" sz="2800" b="1" dirty="0" smtClean="0"/>
              <a:t> up in tutti i centri</a:t>
            </a:r>
            <a:r>
              <a:rPr lang="it-IT" sz="2800" dirty="0" smtClean="0"/>
              <a:t>? </a:t>
            </a:r>
          </a:p>
          <a:p>
            <a:r>
              <a:rPr lang="it-IT" sz="2800" dirty="0" smtClean="0"/>
              <a:t>Sono disponibili soluzioni organizzative </a:t>
            </a:r>
            <a:r>
              <a:rPr lang="it-IT" sz="2800" b="1" dirty="0" smtClean="0"/>
              <a:t>telematico/telefoniche?</a:t>
            </a:r>
          </a:p>
          <a:p>
            <a:r>
              <a:rPr lang="it-IT" sz="2800" dirty="0" smtClean="0"/>
              <a:t>E’ presente personale di studio </a:t>
            </a:r>
            <a:r>
              <a:rPr lang="it-IT" sz="2800" b="1" dirty="0" smtClean="0"/>
              <a:t>(infermiere/segretaria)?</a:t>
            </a:r>
          </a:p>
          <a:p>
            <a:pPr marL="203200" indent="0">
              <a:buNone/>
            </a:pPr>
            <a:endParaRPr lang="it-IT" sz="2800" b="1" dirty="0"/>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100" y="1571612"/>
            <a:ext cx="7128792" cy="984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1034608"/>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a:spLocks noChangeArrowheads="1"/>
          </p:cNvSpPr>
          <p:nvPr/>
        </p:nvSpPr>
        <p:spPr bwMode="auto">
          <a:xfrm>
            <a:off x="2590800" y="1981200"/>
            <a:ext cx="4572000" cy="4038600"/>
          </a:xfrm>
          <a:prstGeom prst="rect">
            <a:avLst/>
          </a:pr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9"/>
              </a:srgbClr>
            </a:outerShdw>
          </a:effectLst>
        </p:spPr>
        <p:txBody>
          <a:bodyPr anchor="ctr"/>
          <a:lstStyle/>
          <a:p>
            <a:pPr algn="ctr"/>
            <a:r>
              <a:rPr lang="it-IT">
                <a:solidFill>
                  <a:srgbClr val="FFFFFF"/>
                </a:solidFill>
                <a:latin typeface="Calibri" pitchFamily="34" charset="0"/>
              </a:rPr>
              <a:t>A</a:t>
            </a:r>
          </a:p>
        </p:txBody>
      </p:sp>
      <p:sp>
        <p:nvSpPr>
          <p:cNvPr id="6" name="Rettangolo 5"/>
          <p:cNvSpPr>
            <a:spLocks noChangeArrowheads="1"/>
          </p:cNvSpPr>
          <p:nvPr/>
        </p:nvSpPr>
        <p:spPr bwMode="auto">
          <a:xfrm>
            <a:off x="2590800" y="2924175"/>
            <a:ext cx="3709988" cy="3095625"/>
          </a:xfrm>
          <a:prstGeom prst="rect">
            <a:avLst/>
          </a:prstGeom>
          <a:solidFill>
            <a:srgbClr val="008000"/>
          </a:solidFill>
          <a:ln w="9525">
            <a:solidFill>
              <a:srgbClr val="4A7EBB"/>
            </a:solidFill>
            <a:miter lim="800000"/>
            <a:headEnd/>
            <a:tailEnd/>
          </a:ln>
          <a:effectLst>
            <a:outerShdw dist="23000" dir="5400000" rotWithShape="0">
              <a:srgbClr val="808080">
                <a:alpha val="34999"/>
              </a:srgbClr>
            </a:outerShdw>
          </a:effectLst>
        </p:spPr>
        <p:txBody>
          <a:bodyPr anchor="ctr"/>
          <a:lstStyle/>
          <a:p>
            <a:pPr algn="ctr"/>
            <a:endParaRPr lang="it-IT">
              <a:solidFill>
                <a:srgbClr val="FFFFFF"/>
              </a:solidFill>
              <a:latin typeface="Calibri" pitchFamily="34" charset="0"/>
            </a:endParaRPr>
          </a:p>
        </p:txBody>
      </p:sp>
      <p:sp>
        <p:nvSpPr>
          <p:cNvPr id="5" name="Rettangolo 4"/>
          <p:cNvSpPr>
            <a:spLocks noChangeArrowheads="1"/>
          </p:cNvSpPr>
          <p:nvPr/>
        </p:nvSpPr>
        <p:spPr bwMode="auto">
          <a:xfrm>
            <a:off x="2590800" y="4724400"/>
            <a:ext cx="1447800" cy="1295400"/>
          </a:xfrm>
          <a:prstGeom prst="rect">
            <a:avLst/>
          </a:prstGeom>
          <a:solidFill>
            <a:srgbClr val="FFFF00"/>
          </a:solidFill>
          <a:ln w="9525">
            <a:solidFill>
              <a:srgbClr val="4A7EBB"/>
            </a:solidFill>
            <a:miter lim="800000"/>
            <a:headEnd/>
            <a:tailEnd/>
          </a:ln>
          <a:effectLst>
            <a:outerShdw dist="23000" dir="5400000" rotWithShape="0">
              <a:srgbClr val="808080">
                <a:alpha val="34999"/>
              </a:srgbClr>
            </a:outerShdw>
          </a:effectLst>
        </p:spPr>
        <p:txBody>
          <a:bodyPr anchor="ctr"/>
          <a:lstStyle/>
          <a:p>
            <a:pPr algn="ctr"/>
            <a:endParaRPr lang="it-IT">
              <a:solidFill>
                <a:srgbClr val="FFFFFF"/>
              </a:solidFill>
              <a:latin typeface="Calibri" pitchFamily="34" charset="0"/>
            </a:endParaRPr>
          </a:p>
        </p:txBody>
      </p:sp>
      <p:sp>
        <p:nvSpPr>
          <p:cNvPr id="18437" name="Titolo 1"/>
          <p:cNvSpPr>
            <a:spLocks noGrp="1"/>
          </p:cNvSpPr>
          <p:nvPr>
            <p:ph type="title" idx="4294967295"/>
          </p:nvPr>
        </p:nvSpPr>
        <p:spPr/>
        <p:txBody>
          <a:bodyPr>
            <a:normAutofit fontScale="90000"/>
          </a:bodyPr>
          <a:lstStyle/>
          <a:p>
            <a:r>
              <a:rPr lang="it-IT" sz="4000"/>
              <a:t>Medico “solista” (oltre </a:t>
            </a:r>
            <a:r>
              <a:rPr lang="it-IT">
                <a:solidFill>
                  <a:srgbClr val="FF0000"/>
                </a:solidFill>
              </a:rPr>
              <a:t>12.000</a:t>
            </a:r>
            <a:r>
              <a:rPr lang="it-IT" sz="4000"/>
              <a:t> “accessi”  anno nel 2009 )</a:t>
            </a:r>
          </a:p>
        </p:txBody>
      </p:sp>
      <p:sp>
        <p:nvSpPr>
          <p:cNvPr id="4" name="Rettangolo 3"/>
          <p:cNvSpPr>
            <a:spLocks noChangeArrowheads="1"/>
          </p:cNvSpPr>
          <p:nvPr/>
        </p:nvSpPr>
        <p:spPr bwMode="auto">
          <a:xfrm>
            <a:off x="2590800" y="5181600"/>
            <a:ext cx="919163" cy="838200"/>
          </a:xfrm>
          <a:prstGeom prst="rect">
            <a:avLst/>
          </a:prstGeom>
          <a:solidFill>
            <a:srgbClr val="C0504D"/>
          </a:solidFill>
          <a:ln w="9525">
            <a:solidFill>
              <a:srgbClr val="4A7EBB"/>
            </a:solidFill>
            <a:miter lim="800000"/>
            <a:headEnd/>
            <a:tailEnd/>
          </a:ln>
          <a:effectLst>
            <a:outerShdw dist="23000" dir="5400000" rotWithShape="0">
              <a:srgbClr val="808080">
                <a:alpha val="34999"/>
              </a:srgbClr>
            </a:outerShdw>
          </a:effectLst>
        </p:spPr>
        <p:txBody>
          <a:bodyPr anchor="ctr"/>
          <a:lstStyle/>
          <a:p>
            <a:pPr algn="ctr"/>
            <a:endParaRPr lang="it-IT">
              <a:solidFill>
                <a:srgbClr val="FFFFFF"/>
              </a:solidFill>
              <a:latin typeface="Calibri" pitchFamily="34" charset="0"/>
            </a:endParaRPr>
          </a:p>
        </p:txBody>
      </p:sp>
      <p:sp>
        <p:nvSpPr>
          <p:cNvPr id="18439" name="CasellaDiTesto 6"/>
          <p:cNvSpPr txBox="1">
            <a:spLocks noChangeArrowheads="1"/>
          </p:cNvSpPr>
          <p:nvPr/>
        </p:nvSpPr>
        <p:spPr bwMode="auto">
          <a:xfrm>
            <a:off x="1782763" y="1981200"/>
            <a:ext cx="1493837" cy="641350"/>
          </a:xfrm>
          <a:prstGeom prst="rect">
            <a:avLst/>
          </a:prstGeom>
          <a:noFill/>
          <a:ln w="9525">
            <a:noFill/>
            <a:miter lim="800000"/>
            <a:headEnd/>
            <a:tailEnd/>
          </a:ln>
        </p:spPr>
        <p:txBody>
          <a:bodyPr>
            <a:spAutoFit/>
          </a:bodyPr>
          <a:lstStyle/>
          <a:p>
            <a:r>
              <a:rPr lang="it-IT" b="1">
                <a:latin typeface="Calibri" pitchFamily="34" charset="0"/>
              </a:rPr>
              <a:t>Attività clinica</a:t>
            </a:r>
          </a:p>
        </p:txBody>
      </p:sp>
      <p:sp>
        <p:nvSpPr>
          <p:cNvPr id="18440" name="CasellaDiTesto 7"/>
          <p:cNvSpPr txBox="1">
            <a:spLocks noChangeArrowheads="1"/>
          </p:cNvSpPr>
          <p:nvPr/>
        </p:nvSpPr>
        <p:spPr bwMode="auto">
          <a:xfrm>
            <a:off x="1731963" y="3308350"/>
            <a:ext cx="2692400" cy="457200"/>
          </a:xfrm>
          <a:prstGeom prst="rect">
            <a:avLst/>
          </a:prstGeom>
          <a:noFill/>
          <a:ln w="9525">
            <a:noFill/>
            <a:miter lim="800000"/>
            <a:headEnd/>
            <a:tailEnd/>
          </a:ln>
        </p:spPr>
        <p:txBody>
          <a:bodyPr wrap="none">
            <a:spAutoFit/>
          </a:bodyPr>
          <a:lstStyle/>
          <a:p>
            <a:r>
              <a:rPr lang="it-IT" sz="2400">
                <a:latin typeface="Calibri" pitchFamily="34" charset="0"/>
              </a:rPr>
              <a:t>Attività burocratica</a:t>
            </a:r>
          </a:p>
        </p:txBody>
      </p:sp>
      <p:sp>
        <p:nvSpPr>
          <p:cNvPr id="18441" name="CasellaDiTesto 8"/>
          <p:cNvSpPr txBox="1">
            <a:spLocks noChangeArrowheads="1"/>
          </p:cNvSpPr>
          <p:nvPr/>
        </p:nvSpPr>
        <p:spPr bwMode="auto">
          <a:xfrm>
            <a:off x="1752600" y="4724400"/>
            <a:ext cx="1949450" cy="369888"/>
          </a:xfrm>
          <a:prstGeom prst="rect">
            <a:avLst/>
          </a:prstGeom>
          <a:noFill/>
          <a:ln w="9525">
            <a:noFill/>
            <a:miter lim="800000"/>
            <a:headEnd/>
            <a:tailEnd/>
          </a:ln>
        </p:spPr>
        <p:txBody>
          <a:bodyPr wrap="none">
            <a:spAutoFit/>
          </a:bodyPr>
          <a:lstStyle/>
          <a:p>
            <a:r>
              <a:rPr lang="it-IT">
                <a:latin typeface="Calibri" pitchFamily="34" charset="0"/>
              </a:rPr>
              <a:t>Attività domiciliare</a:t>
            </a:r>
          </a:p>
        </p:txBody>
      </p:sp>
      <p:sp>
        <p:nvSpPr>
          <p:cNvPr id="18442" name="CasellaDiTesto 9"/>
          <p:cNvSpPr txBox="1">
            <a:spLocks noChangeArrowheads="1"/>
          </p:cNvSpPr>
          <p:nvPr/>
        </p:nvSpPr>
        <p:spPr bwMode="auto">
          <a:xfrm>
            <a:off x="1752600" y="5365750"/>
            <a:ext cx="1335088" cy="369888"/>
          </a:xfrm>
          <a:prstGeom prst="rect">
            <a:avLst/>
          </a:prstGeom>
          <a:noFill/>
          <a:ln w="9525">
            <a:noFill/>
            <a:miter lim="800000"/>
            <a:headEnd/>
            <a:tailEnd/>
          </a:ln>
        </p:spPr>
        <p:txBody>
          <a:bodyPr wrap="none">
            <a:spAutoFit/>
          </a:bodyPr>
          <a:lstStyle/>
          <a:p>
            <a:r>
              <a:rPr lang="it-IT">
                <a:latin typeface="Calibri" pitchFamily="34" charset="0"/>
              </a:rPr>
              <a:t>Prevenzione</a:t>
            </a:r>
          </a:p>
        </p:txBody>
      </p:sp>
    </p:spTree>
    <p:extLst>
      <p:ext uri="{BB962C8B-B14F-4D97-AF65-F5344CB8AC3E}">
        <p14:creationId xmlns:p14="http://schemas.microsoft.com/office/powerpoint/2010/main" val="1652403724"/>
      </p:ext>
    </p:extLst>
  </p:cSld>
  <p:clrMapOvr>
    <a:masterClrMapping/>
  </p:clrMapOvr>
  <p:transition/>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a:spLocks noChangeArrowheads="1"/>
          </p:cNvSpPr>
          <p:nvPr/>
        </p:nvSpPr>
        <p:spPr bwMode="auto">
          <a:xfrm>
            <a:off x="2590800" y="1981200"/>
            <a:ext cx="4572000" cy="4038600"/>
          </a:xfrm>
          <a:prstGeom prst="rect">
            <a:avLst/>
          </a:pr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9"/>
              </a:srgbClr>
            </a:outerShdw>
          </a:effectLst>
        </p:spPr>
        <p:txBody>
          <a:bodyPr anchor="ctr"/>
          <a:lstStyle/>
          <a:p>
            <a:pPr algn="ctr"/>
            <a:endParaRPr lang="it-IT">
              <a:solidFill>
                <a:srgbClr val="FFFFFF"/>
              </a:solidFill>
              <a:latin typeface="Calibri" pitchFamily="34" charset="0"/>
            </a:endParaRPr>
          </a:p>
        </p:txBody>
      </p:sp>
      <p:sp>
        <p:nvSpPr>
          <p:cNvPr id="11" name="Rettangolo 10"/>
          <p:cNvSpPr>
            <a:spLocks noChangeArrowheads="1"/>
          </p:cNvSpPr>
          <p:nvPr/>
        </p:nvSpPr>
        <p:spPr bwMode="auto">
          <a:xfrm>
            <a:off x="2590800" y="3213100"/>
            <a:ext cx="2844800" cy="2806700"/>
          </a:xfrm>
          <a:prstGeom prst="rect">
            <a:avLst/>
          </a:prstGeom>
          <a:solidFill>
            <a:srgbClr val="77933C"/>
          </a:solidFill>
          <a:ln w="9525">
            <a:solidFill>
              <a:srgbClr val="4A7EBB"/>
            </a:solidFill>
            <a:miter lim="800000"/>
            <a:headEnd/>
            <a:tailEnd/>
          </a:ln>
          <a:effectLst>
            <a:outerShdw dist="23000" dir="5400000" rotWithShape="0">
              <a:srgbClr val="808080">
                <a:alpha val="34999"/>
              </a:srgbClr>
            </a:outerShdw>
          </a:effectLst>
        </p:spPr>
        <p:txBody>
          <a:bodyPr anchor="ctr"/>
          <a:lstStyle/>
          <a:p>
            <a:pPr algn="ctr"/>
            <a:endParaRPr lang="it-IT">
              <a:solidFill>
                <a:srgbClr val="FFFFFF"/>
              </a:solidFill>
              <a:latin typeface="Calibri" pitchFamily="34" charset="0"/>
            </a:endParaRPr>
          </a:p>
        </p:txBody>
      </p:sp>
      <p:sp>
        <p:nvSpPr>
          <p:cNvPr id="6" name="Rettangolo 5"/>
          <p:cNvSpPr>
            <a:spLocks noChangeArrowheads="1"/>
          </p:cNvSpPr>
          <p:nvPr/>
        </p:nvSpPr>
        <p:spPr bwMode="auto">
          <a:xfrm>
            <a:off x="2617788" y="3429000"/>
            <a:ext cx="2459037" cy="2544763"/>
          </a:xfrm>
          <a:prstGeom prst="rect">
            <a:avLst/>
          </a:prstGeom>
          <a:solidFill>
            <a:srgbClr val="008000"/>
          </a:solidFill>
          <a:ln w="9525">
            <a:solidFill>
              <a:srgbClr val="4A7EBB"/>
            </a:solidFill>
            <a:miter lim="800000"/>
            <a:headEnd/>
            <a:tailEnd/>
          </a:ln>
          <a:effectLst>
            <a:outerShdw dist="23000" dir="5400000" rotWithShape="0">
              <a:srgbClr val="808080">
                <a:alpha val="34999"/>
              </a:srgbClr>
            </a:outerShdw>
          </a:effectLst>
        </p:spPr>
        <p:txBody>
          <a:bodyPr anchor="ctr"/>
          <a:lstStyle/>
          <a:p>
            <a:pPr algn="ctr"/>
            <a:endParaRPr lang="it-IT">
              <a:solidFill>
                <a:srgbClr val="FFFFFF"/>
              </a:solidFill>
              <a:latin typeface="Calibri" pitchFamily="34" charset="0"/>
            </a:endParaRPr>
          </a:p>
        </p:txBody>
      </p:sp>
      <p:sp>
        <p:nvSpPr>
          <p:cNvPr id="5" name="Rettangolo 4"/>
          <p:cNvSpPr>
            <a:spLocks noChangeArrowheads="1"/>
          </p:cNvSpPr>
          <p:nvPr/>
        </p:nvSpPr>
        <p:spPr bwMode="auto">
          <a:xfrm>
            <a:off x="2590800" y="4383088"/>
            <a:ext cx="1828800" cy="1636712"/>
          </a:xfrm>
          <a:prstGeom prst="rect">
            <a:avLst/>
          </a:prstGeom>
          <a:solidFill>
            <a:srgbClr val="FFFF00"/>
          </a:solidFill>
          <a:ln w="9525">
            <a:solidFill>
              <a:srgbClr val="4A7EBB"/>
            </a:solidFill>
            <a:miter lim="800000"/>
            <a:headEnd/>
            <a:tailEnd/>
          </a:ln>
          <a:effectLst>
            <a:outerShdw dist="23000" dir="5400000" rotWithShape="0">
              <a:srgbClr val="808080">
                <a:alpha val="34999"/>
              </a:srgbClr>
            </a:outerShdw>
          </a:effectLst>
        </p:spPr>
        <p:txBody>
          <a:bodyPr anchor="ctr"/>
          <a:lstStyle/>
          <a:p>
            <a:pPr algn="ctr"/>
            <a:endParaRPr lang="it-IT">
              <a:solidFill>
                <a:srgbClr val="FFFFFF"/>
              </a:solidFill>
              <a:latin typeface="Calibri" pitchFamily="34" charset="0"/>
            </a:endParaRPr>
          </a:p>
        </p:txBody>
      </p:sp>
      <p:sp>
        <p:nvSpPr>
          <p:cNvPr id="2" name="Titolo 1"/>
          <p:cNvSpPr>
            <a:spLocks noGrp="1"/>
          </p:cNvSpPr>
          <p:nvPr>
            <p:ph type="title" idx="4294967295"/>
          </p:nvPr>
        </p:nvSpPr>
        <p:spPr/>
        <p:txBody>
          <a:bodyPr>
            <a:normAutofit fontScale="90000"/>
          </a:bodyPr>
          <a:lstStyle/>
          <a:p>
            <a:r>
              <a:rPr lang="it-IT" sz="4000"/>
              <a:t>Medico “single” organizzato</a:t>
            </a:r>
            <a:br>
              <a:rPr lang="it-IT" sz="4000"/>
            </a:br>
            <a:r>
              <a:rPr lang="it-IT" sz="4000"/>
              <a:t>con personale </a:t>
            </a:r>
            <a:r>
              <a:rPr lang="it-IT" sz="4000">
                <a:solidFill>
                  <a:schemeClr val="hlink"/>
                </a:solidFill>
              </a:rPr>
              <a:t>massimizzato </a:t>
            </a:r>
          </a:p>
        </p:txBody>
      </p:sp>
      <p:sp>
        <p:nvSpPr>
          <p:cNvPr id="4" name="Rettangolo 3"/>
          <p:cNvSpPr>
            <a:spLocks noChangeArrowheads="1"/>
          </p:cNvSpPr>
          <p:nvPr/>
        </p:nvSpPr>
        <p:spPr bwMode="auto">
          <a:xfrm>
            <a:off x="2590800" y="5029200"/>
            <a:ext cx="1289050" cy="990600"/>
          </a:xfrm>
          <a:prstGeom prst="rect">
            <a:avLst/>
          </a:prstGeom>
          <a:solidFill>
            <a:srgbClr val="C0504D"/>
          </a:solidFill>
          <a:ln w="9525">
            <a:solidFill>
              <a:srgbClr val="4A7EBB"/>
            </a:solidFill>
            <a:miter lim="800000"/>
            <a:headEnd/>
            <a:tailEnd/>
          </a:ln>
          <a:effectLst>
            <a:outerShdw dist="23000" dir="5400000" rotWithShape="0">
              <a:srgbClr val="808080">
                <a:alpha val="34999"/>
              </a:srgbClr>
            </a:outerShdw>
          </a:effectLst>
        </p:spPr>
        <p:txBody>
          <a:bodyPr anchor="ctr"/>
          <a:lstStyle/>
          <a:p>
            <a:pPr algn="ctr"/>
            <a:endParaRPr lang="it-IT">
              <a:solidFill>
                <a:srgbClr val="FFFFFF"/>
              </a:solidFill>
              <a:latin typeface="Calibri" pitchFamily="34" charset="0"/>
            </a:endParaRPr>
          </a:p>
        </p:txBody>
      </p:sp>
      <p:sp>
        <p:nvSpPr>
          <p:cNvPr id="19464" name="CasellaDiTesto 6"/>
          <p:cNvSpPr txBox="1">
            <a:spLocks noChangeArrowheads="1"/>
          </p:cNvSpPr>
          <p:nvPr/>
        </p:nvSpPr>
        <p:spPr bwMode="auto">
          <a:xfrm>
            <a:off x="1593850" y="2525713"/>
            <a:ext cx="2838450" cy="366712"/>
          </a:xfrm>
          <a:prstGeom prst="rect">
            <a:avLst/>
          </a:prstGeom>
          <a:noFill/>
          <a:ln w="9525">
            <a:noFill/>
            <a:miter lim="800000"/>
            <a:headEnd/>
            <a:tailEnd/>
          </a:ln>
        </p:spPr>
        <p:txBody>
          <a:bodyPr wrap="none">
            <a:spAutoFit/>
          </a:bodyPr>
          <a:lstStyle/>
          <a:p>
            <a:r>
              <a:rPr lang="it-IT">
                <a:latin typeface="Calibri" pitchFamily="34" charset="0"/>
              </a:rPr>
              <a:t>  Attività clinica “di attesa” </a:t>
            </a:r>
          </a:p>
        </p:txBody>
      </p:sp>
      <p:sp>
        <p:nvSpPr>
          <p:cNvPr id="19465" name="CasellaDiTesto 7"/>
          <p:cNvSpPr txBox="1">
            <a:spLocks noChangeArrowheads="1"/>
          </p:cNvSpPr>
          <p:nvPr/>
        </p:nvSpPr>
        <p:spPr bwMode="auto">
          <a:xfrm>
            <a:off x="1752600" y="3897313"/>
            <a:ext cx="1970088" cy="369887"/>
          </a:xfrm>
          <a:prstGeom prst="rect">
            <a:avLst/>
          </a:prstGeom>
          <a:noFill/>
          <a:ln w="9525">
            <a:noFill/>
            <a:miter lim="800000"/>
            <a:headEnd/>
            <a:tailEnd/>
          </a:ln>
        </p:spPr>
        <p:txBody>
          <a:bodyPr wrap="none">
            <a:spAutoFit/>
          </a:bodyPr>
          <a:lstStyle/>
          <a:p>
            <a:r>
              <a:rPr lang="it-IT">
                <a:latin typeface="Calibri" pitchFamily="34" charset="0"/>
              </a:rPr>
              <a:t>Attività burocratica</a:t>
            </a:r>
          </a:p>
        </p:txBody>
      </p:sp>
      <p:sp>
        <p:nvSpPr>
          <p:cNvPr id="19466" name="CasellaDiTesto 8"/>
          <p:cNvSpPr txBox="1">
            <a:spLocks noChangeArrowheads="1"/>
          </p:cNvSpPr>
          <p:nvPr/>
        </p:nvSpPr>
        <p:spPr bwMode="auto">
          <a:xfrm>
            <a:off x="1752600" y="4383088"/>
            <a:ext cx="1949450" cy="641350"/>
          </a:xfrm>
          <a:prstGeom prst="rect">
            <a:avLst/>
          </a:prstGeom>
          <a:noFill/>
          <a:ln w="9525">
            <a:noFill/>
            <a:miter lim="800000"/>
            <a:headEnd/>
            <a:tailEnd/>
          </a:ln>
        </p:spPr>
        <p:txBody>
          <a:bodyPr>
            <a:spAutoFit/>
          </a:bodyPr>
          <a:lstStyle/>
          <a:p>
            <a:r>
              <a:rPr lang="it-IT">
                <a:latin typeface="Calibri" pitchFamily="34" charset="0"/>
              </a:rPr>
              <a:t>Attività </a:t>
            </a:r>
            <a:r>
              <a:rPr lang="it-IT" b="1">
                <a:solidFill>
                  <a:srgbClr val="00FF00"/>
                </a:solidFill>
                <a:latin typeface="Calibri" pitchFamily="34" charset="0"/>
              </a:rPr>
              <a:t>domiciliare</a:t>
            </a:r>
          </a:p>
        </p:txBody>
      </p:sp>
      <p:sp>
        <p:nvSpPr>
          <p:cNvPr id="19467" name="CasellaDiTesto 9"/>
          <p:cNvSpPr txBox="1">
            <a:spLocks noChangeArrowheads="1"/>
          </p:cNvSpPr>
          <p:nvPr/>
        </p:nvSpPr>
        <p:spPr bwMode="auto">
          <a:xfrm>
            <a:off x="1752600" y="5029200"/>
            <a:ext cx="1335088" cy="369888"/>
          </a:xfrm>
          <a:prstGeom prst="rect">
            <a:avLst/>
          </a:prstGeom>
          <a:noFill/>
          <a:ln w="9525">
            <a:noFill/>
            <a:miter lim="800000"/>
            <a:headEnd/>
            <a:tailEnd/>
          </a:ln>
        </p:spPr>
        <p:txBody>
          <a:bodyPr wrap="none">
            <a:spAutoFit/>
          </a:bodyPr>
          <a:lstStyle/>
          <a:p>
            <a:r>
              <a:rPr lang="it-IT">
                <a:latin typeface="Calibri" pitchFamily="34" charset="0"/>
              </a:rPr>
              <a:t>Prevenzione</a:t>
            </a:r>
          </a:p>
        </p:txBody>
      </p:sp>
      <p:sp>
        <p:nvSpPr>
          <p:cNvPr id="19468" name="CasellaDiTesto 11"/>
          <p:cNvSpPr txBox="1">
            <a:spLocks noChangeArrowheads="1"/>
          </p:cNvSpPr>
          <p:nvPr/>
        </p:nvSpPr>
        <p:spPr bwMode="auto">
          <a:xfrm>
            <a:off x="1752600" y="2892425"/>
            <a:ext cx="2127250" cy="641350"/>
          </a:xfrm>
          <a:prstGeom prst="rect">
            <a:avLst/>
          </a:prstGeom>
          <a:noFill/>
          <a:ln w="9525">
            <a:noFill/>
            <a:miter lim="800000"/>
            <a:headEnd/>
            <a:tailEnd/>
          </a:ln>
        </p:spPr>
        <p:txBody>
          <a:bodyPr>
            <a:spAutoFit/>
          </a:bodyPr>
          <a:lstStyle/>
          <a:p>
            <a:r>
              <a:rPr lang="it-IT">
                <a:latin typeface="Calibri" pitchFamily="34" charset="0"/>
              </a:rPr>
              <a:t>Attività organizzativa</a:t>
            </a:r>
          </a:p>
        </p:txBody>
      </p:sp>
    </p:spTree>
    <p:extLst>
      <p:ext uri="{BB962C8B-B14F-4D97-AF65-F5344CB8AC3E}">
        <p14:creationId xmlns:p14="http://schemas.microsoft.com/office/powerpoint/2010/main" val="2594114633"/>
      </p:ext>
    </p:extLst>
  </p:cSld>
  <p:clrMapOvr>
    <a:masterClrMapping/>
  </p:clrMapOvr>
  <p:transition/>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a:spLocks noChangeArrowheads="1"/>
          </p:cNvSpPr>
          <p:nvPr/>
        </p:nvSpPr>
        <p:spPr bwMode="auto">
          <a:xfrm>
            <a:off x="2590800" y="1981200"/>
            <a:ext cx="4572000" cy="4038600"/>
          </a:xfrm>
          <a:prstGeom prst="rect">
            <a:avLst/>
          </a:pr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9"/>
              </a:srgbClr>
            </a:outerShdw>
          </a:effectLst>
        </p:spPr>
        <p:txBody>
          <a:bodyPr anchor="ctr"/>
          <a:lstStyle/>
          <a:p>
            <a:pPr algn="ctr"/>
            <a:endParaRPr lang="it-IT">
              <a:solidFill>
                <a:srgbClr val="FFFFFF"/>
              </a:solidFill>
              <a:latin typeface="Calibri" pitchFamily="34" charset="0"/>
            </a:endParaRPr>
          </a:p>
        </p:txBody>
      </p:sp>
      <p:sp>
        <p:nvSpPr>
          <p:cNvPr id="11" name="Rettangolo 10"/>
          <p:cNvSpPr>
            <a:spLocks noChangeArrowheads="1"/>
          </p:cNvSpPr>
          <p:nvPr/>
        </p:nvSpPr>
        <p:spPr bwMode="auto">
          <a:xfrm>
            <a:off x="2590800" y="3429000"/>
            <a:ext cx="2628900" cy="2590800"/>
          </a:xfrm>
          <a:prstGeom prst="rect">
            <a:avLst/>
          </a:prstGeom>
          <a:solidFill>
            <a:srgbClr val="77933C"/>
          </a:solidFill>
          <a:ln w="9525">
            <a:solidFill>
              <a:srgbClr val="4A7EBB"/>
            </a:solidFill>
            <a:miter lim="800000"/>
            <a:headEnd/>
            <a:tailEnd/>
          </a:ln>
          <a:effectLst>
            <a:outerShdw dist="23000" dir="5400000" rotWithShape="0">
              <a:srgbClr val="808080">
                <a:alpha val="34999"/>
              </a:srgbClr>
            </a:outerShdw>
          </a:effectLst>
        </p:spPr>
        <p:txBody>
          <a:bodyPr anchor="ctr"/>
          <a:lstStyle/>
          <a:p>
            <a:pPr algn="ctr"/>
            <a:endParaRPr lang="it-IT">
              <a:solidFill>
                <a:srgbClr val="FFFFFF"/>
              </a:solidFill>
              <a:latin typeface="Calibri" pitchFamily="34" charset="0"/>
            </a:endParaRPr>
          </a:p>
        </p:txBody>
      </p:sp>
      <p:sp>
        <p:nvSpPr>
          <p:cNvPr id="6" name="Rettangolo 5"/>
          <p:cNvSpPr>
            <a:spLocks noChangeArrowheads="1"/>
          </p:cNvSpPr>
          <p:nvPr/>
        </p:nvSpPr>
        <p:spPr bwMode="auto">
          <a:xfrm>
            <a:off x="2590800" y="3897313"/>
            <a:ext cx="2268538" cy="2119312"/>
          </a:xfrm>
          <a:prstGeom prst="rect">
            <a:avLst/>
          </a:prstGeom>
          <a:solidFill>
            <a:srgbClr val="008000"/>
          </a:solidFill>
          <a:ln w="9525">
            <a:solidFill>
              <a:srgbClr val="4A7EBB"/>
            </a:solidFill>
            <a:miter lim="800000"/>
            <a:headEnd/>
            <a:tailEnd/>
          </a:ln>
          <a:effectLst>
            <a:outerShdw dist="23000" dir="5400000" rotWithShape="0">
              <a:srgbClr val="808080">
                <a:alpha val="34999"/>
              </a:srgbClr>
            </a:outerShdw>
          </a:effectLst>
        </p:spPr>
        <p:txBody>
          <a:bodyPr anchor="ctr"/>
          <a:lstStyle/>
          <a:p>
            <a:pPr algn="ctr"/>
            <a:endParaRPr lang="it-IT">
              <a:solidFill>
                <a:srgbClr val="FFFFFF"/>
              </a:solidFill>
              <a:latin typeface="Calibri" pitchFamily="34" charset="0"/>
            </a:endParaRPr>
          </a:p>
        </p:txBody>
      </p:sp>
      <p:sp>
        <p:nvSpPr>
          <p:cNvPr id="5" name="Rettangolo 4"/>
          <p:cNvSpPr>
            <a:spLocks noChangeArrowheads="1"/>
          </p:cNvSpPr>
          <p:nvPr/>
        </p:nvSpPr>
        <p:spPr bwMode="auto">
          <a:xfrm>
            <a:off x="2590800" y="4267200"/>
            <a:ext cx="1828800" cy="1752600"/>
          </a:xfrm>
          <a:prstGeom prst="rect">
            <a:avLst/>
          </a:prstGeom>
          <a:solidFill>
            <a:srgbClr val="FFFF00"/>
          </a:solidFill>
          <a:ln w="9525">
            <a:solidFill>
              <a:srgbClr val="4A7EBB"/>
            </a:solidFill>
            <a:miter lim="800000"/>
            <a:headEnd/>
            <a:tailEnd/>
          </a:ln>
          <a:effectLst>
            <a:outerShdw dist="23000" dir="5400000" rotWithShape="0">
              <a:srgbClr val="808080">
                <a:alpha val="34999"/>
              </a:srgbClr>
            </a:outerShdw>
          </a:effectLst>
        </p:spPr>
        <p:txBody>
          <a:bodyPr anchor="ctr"/>
          <a:lstStyle/>
          <a:p>
            <a:pPr algn="ctr"/>
            <a:endParaRPr lang="it-IT">
              <a:solidFill>
                <a:srgbClr val="FFFFFF"/>
              </a:solidFill>
              <a:latin typeface="Calibri" pitchFamily="34" charset="0"/>
            </a:endParaRPr>
          </a:p>
        </p:txBody>
      </p:sp>
      <p:sp>
        <p:nvSpPr>
          <p:cNvPr id="2" name="Titolo 1"/>
          <p:cNvSpPr>
            <a:spLocks noGrp="1"/>
          </p:cNvSpPr>
          <p:nvPr>
            <p:ph type="title" idx="4294967295"/>
          </p:nvPr>
        </p:nvSpPr>
        <p:spPr/>
        <p:txBody>
          <a:bodyPr>
            <a:normAutofit fontScale="90000"/>
          </a:bodyPr>
          <a:lstStyle/>
          <a:p>
            <a:r>
              <a:rPr lang="it-IT" sz="4000"/>
              <a:t>Medico inserito in strutture </a:t>
            </a:r>
            <a:br>
              <a:rPr lang="it-IT" sz="4000"/>
            </a:br>
            <a:r>
              <a:rPr lang="it-IT" sz="4000"/>
              <a:t>complesse</a:t>
            </a:r>
          </a:p>
        </p:txBody>
      </p:sp>
      <p:sp>
        <p:nvSpPr>
          <p:cNvPr id="4" name="Rettangolo 3"/>
          <p:cNvSpPr>
            <a:spLocks noChangeArrowheads="1"/>
          </p:cNvSpPr>
          <p:nvPr/>
        </p:nvSpPr>
        <p:spPr bwMode="auto">
          <a:xfrm>
            <a:off x="2590800" y="4560888"/>
            <a:ext cx="1600200" cy="1458912"/>
          </a:xfrm>
          <a:prstGeom prst="rect">
            <a:avLst/>
          </a:prstGeom>
          <a:solidFill>
            <a:srgbClr val="C0504D"/>
          </a:solidFill>
          <a:ln w="9525">
            <a:solidFill>
              <a:srgbClr val="4A7EBB"/>
            </a:solidFill>
            <a:miter lim="800000"/>
            <a:headEnd/>
            <a:tailEnd/>
          </a:ln>
          <a:effectLst>
            <a:outerShdw dist="23000" dir="5400000" rotWithShape="0">
              <a:srgbClr val="808080">
                <a:alpha val="34999"/>
              </a:srgbClr>
            </a:outerShdw>
          </a:effectLst>
        </p:spPr>
        <p:txBody>
          <a:bodyPr anchor="ctr"/>
          <a:lstStyle/>
          <a:p>
            <a:pPr algn="ctr"/>
            <a:endParaRPr lang="it-IT">
              <a:solidFill>
                <a:srgbClr val="FFFFFF"/>
              </a:solidFill>
              <a:latin typeface="Calibri" pitchFamily="34" charset="0"/>
            </a:endParaRPr>
          </a:p>
        </p:txBody>
      </p:sp>
      <p:sp>
        <p:nvSpPr>
          <p:cNvPr id="20488" name="CasellaDiTesto 6"/>
          <p:cNvSpPr txBox="1">
            <a:spLocks noChangeArrowheads="1"/>
          </p:cNvSpPr>
          <p:nvPr/>
        </p:nvSpPr>
        <p:spPr bwMode="auto">
          <a:xfrm>
            <a:off x="1752600" y="2525713"/>
            <a:ext cx="4273550" cy="366712"/>
          </a:xfrm>
          <a:prstGeom prst="rect">
            <a:avLst/>
          </a:prstGeom>
          <a:noFill/>
          <a:ln w="9525">
            <a:noFill/>
            <a:miter lim="800000"/>
            <a:headEnd/>
            <a:tailEnd/>
          </a:ln>
        </p:spPr>
        <p:txBody>
          <a:bodyPr wrap="none">
            <a:spAutoFit/>
          </a:bodyPr>
          <a:lstStyle/>
          <a:p>
            <a:r>
              <a:rPr lang="it-IT">
                <a:latin typeface="Calibri" pitchFamily="34" charset="0"/>
              </a:rPr>
              <a:t>Attività clinica di attesa e </a:t>
            </a:r>
            <a:r>
              <a:rPr lang="it-IT" b="1">
                <a:solidFill>
                  <a:srgbClr val="FF0000"/>
                </a:solidFill>
                <a:latin typeface="Calibri" pitchFamily="34" charset="0"/>
              </a:rPr>
              <a:t>“di iniziativa”</a:t>
            </a:r>
            <a:r>
              <a:rPr lang="it-IT">
                <a:latin typeface="Calibri" pitchFamily="34" charset="0"/>
              </a:rPr>
              <a:t> </a:t>
            </a:r>
          </a:p>
        </p:txBody>
      </p:sp>
      <p:sp>
        <p:nvSpPr>
          <p:cNvPr id="20489" name="CasellaDiTesto 7"/>
          <p:cNvSpPr txBox="1">
            <a:spLocks noChangeArrowheads="1"/>
          </p:cNvSpPr>
          <p:nvPr/>
        </p:nvSpPr>
        <p:spPr bwMode="auto">
          <a:xfrm>
            <a:off x="1752600" y="3897313"/>
            <a:ext cx="2127250" cy="366712"/>
          </a:xfrm>
          <a:prstGeom prst="rect">
            <a:avLst/>
          </a:prstGeom>
          <a:noFill/>
          <a:ln w="9525">
            <a:noFill/>
            <a:miter lim="800000"/>
            <a:headEnd/>
            <a:tailEnd/>
          </a:ln>
        </p:spPr>
        <p:txBody>
          <a:bodyPr>
            <a:spAutoFit/>
          </a:bodyPr>
          <a:lstStyle/>
          <a:p>
            <a:r>
              <a:rPr lang="it-IT">
                <a:latin typeface="Calibri" pitchFamily="34" charset="0"/>
              </a:rPr>
              <a:t>Attività burocratica</a:t>
            </a:r>
          </a:p>
        </p:txBody>
      </p:sp>
      <p:sp>
        <p:nvSpPr>
          <p:cNvPr id="20490" name="CasellaDiTesto 8"/>
          <p:cNvSpPr txBox="1">
            <a:spLocks noChangeArrowheads="1"/>
          </p:cNvSpPr>
          <p:nvPr/>
        </p:nvSpPr>
        <p:spPr bwMode="auto">
          <a:xfrm>
            <a:off x="1752600" y="4267200"/>
            <a:ext cx="2025650" cy="366713"/>
          </a:xfrm>
          <a:prstGeom prst="rect">
            <a:avLst/>
          </a:prstGeom>
          <a:noFill/>
          <a:ln w="9525">
            <a:noFill/>
            <a:miter lim="800000"/>
            <a:headEnd/>
            <a:tailEnd/>
          </a:ln>
        </p:spPr>
        <p:txBody>
          <a:bodyPr wrap="none">
            <a:spAutoFit/>
          </a:bodyPr>
          <a:lstStyle/>
          <a:p>
            <a:r>
              <a:rPr lang="it-IT">
                <a:latin typeface="Calibri" pitchFamily="34" charset="0"/>
              </a:rPr>
              <a:t>Attività</a:t>
            </a:r>
            <a:r>
              <a:rPr lang="it-IT">
                <a:solidFill>
                  <a:srgbClr val="00FF00"/>
                </a:solidFill>
                <a:latin typeface="Calibri" pitchFamily="34" charset="0"/>
              </a:rPr>
              <a:t> domiciliare</a:t>
            </a:r>
          </a:p>
        </p:txBody>
      </p:sp>
      <p:sp>
        <p:nvSpPr>
          <p:cNvPr id="20491" name="CasellaDiTesto 9"/>
          <p:cNvSpPr txBox="1">
            <a:spLocks noChangeArrowheads="1"/>
          </p:cNvSpPr>
          <p:nvPr/>
        </p:nvSpPr>
        <p:spPr bwMode="auto">
          <a:xfrm>
            <a:off x="1752600" y="5029200"/>
            <a:ext cx="1517650" cy="366713"/>
          </a:xfrm>
          <a:prstGeom prst="rect">
            <a:avLst/>
          </a:prstGeom>
          <a:noFill/>
          <a:ln w="9525">
            <a:noFill/>
            <a:miter lim="800000"/>
            <a:headEnd/>
            <a:tailEnd/>
          </a:ln>
        </p:spPr>
        <p:txBody>
          <a:bodyPr wrap="none">
            <a:spAutoFit/>
          </a:bodyPr>
          <a:lstStyle/>
          <a:p>
            <a:r>
              <a:rPr lang="it-IT">
                <a:latin typeface="Calibri" pitchFamily="34" charset="0"/>
              </a:rPr>
              <a:t>Prevenzione </a:t>
            </a:r>
          </a:p>
        </p:txBody>
      </p:sp>
      <p:sp>
        <p:nvSpPr>
          <p:cNvPr id="20492" name="CasellaDiTesto 11"/>
          <p:cNvSpPr txBox="1">
            <a:spLocks noChangeArrowheads="1"/>
          </p:cNvSpPr>
          <p:nvPr/>
        </p:nvSpPr>
        <p:spPr bwMode="auto">
          <a:xfrm>
            <a:off x="1752600" y="3429000"/>
            <a:ext cx="2470150" cy="366713"/>
          </a:xfrm>
          <a:prstGeom prst="rect">
            <a:avLst/>
          </a:prstGeom>
          <a:noFill/>
          <a:ln w="9525">
            <a:noFill/>
            <a:miter lim="800000"/>
            <a:headEnd/>
            <a:tailEnd/>
          </a:ln>
        </p:spPr>
        <p:txBody>
          <a:bodyPr wrap="none">
            <a:spAutoFit/>
          </a:bodyPr>
          <a:lstStyle/>
          <a:p>
            <a:r>
              <a:rPr lang="it-IT" b="1">
                <a:latin typeface="Calibri" pitchFamily="34" charset="0"/>
              </a:rPr>
              <a:t>Attività organizzativa</a:t>
            </a:r>
          </a:p>
        </p:txBody>
      </p:sp>
    </p:spTree>
    <p:extLst>
      <p:ext uri="{BB962C8B-B14F-4D97-AF65-F5344CB8AC3E}">
        <p14:creationId xmlns:p14="http://schemas.microsoft.com/office/powerpoint/2010/main" val="3217152339"/>
      </p:ext>
    </p:extLst>
  </p:cSld>
  <p:clrMapOvr>
    <a:masterClrMapping/>
  </p:clrMapOvr>
  <p:transition/>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b="20789"/>
          <a:stretch>
            <a:fillRect/>
          </a:stretch>
        </p:blipFill>
        <p:spPr bwMode="auto">
          <a:xfrm>
            <a:off x="251520" y="188913"/>
            <a:ext cx="8351838" cy="489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1" descr="C:\Users\Casa\Desktop\stefano\immagini\rivista_13_01_big[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3663" y="188913"/>
            <a:ext cx="2520950" cy="336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1"/>
          <p:cNvSpPr txBox="1">
            <a:spLocks noChangeArrowheads="1"/>
          </p:cNvSpPr>
          <p:nvPr/>
        </p:nvSpPr>
        <p:spPr bwMode="auto">
          <a:xfrm>
            <a:off x="1763713" y="6453188"/>
            <a:ext cx="6335712" cy="160337"/>
          </a:xfrm>
          <a:prstGeom prst="rect">
            <a:avLst/>
          </a:prstGeom>
          <a:noFill/>
          <a:ln w="9525">
            <a:noFill/>
            <a:miter lim="800000"/>
            <a:headEnd/>
            <a:tailEnd/>
          </a:ln>
        </p:spPr>
        <p:txBody>
          <a:bodyPr lIns="0" tIns="0" rIns="0" bIns="40087">
            <a:spAutoFit/>
          </a:bodyPr>
          <a:lstStyle/>
          <a:p>
            <a:pPr>
              <a:lnSpc>
                <a:spcPts val="875"/>
              </a:lnSpc>
              <a:defRPr/>
            </a:pPr>
            <a:r>
              <a:rPr lang="en-US" altLang="zh-CN" sz="1100" b="1" dirty="0">
                <a:solidFill>
                  <a:schemeClr val="tx1">
                    <a:lumMod val="65000"/>
                    <a:lumOff val="35000"/>
                  </a:schemeClr>
                </a:solidFill>
                <a:latin typeface="Tahoma" pitchFamily="34" charset="0"/>
                <a:cs typeface="Tahoma" pitchFamily="34" charset="0"/>
              </a:rPr>
              <a:t>   </a:t>
            </a:r>
            <a:r>
              <a:rPr lang="en-US" altLang="zh-CN" sz="1200" b="1" dirty="0">
                <a:solidFill>
                  <a:schemeClr val="tx1">
                    <a:lumMod val="65000"/>
                    <a:lumOff val="35000"/>
                  </a:schemeClr>
                </a:solidFill>
                <a:latin typeface="Tahoma" pitchFamily="34" charset="0"/>
                <a:cs typeface="Tahoma" pitchFamily="34" charset="0"/>
              </a:rPr>
              <a:t>Dr. </a:t>
            </a:r>
            <a:r>
              <a:rPr lang="en-US" altLang="zh-CN" sz="1200" b="1" dirty="0" err="1">
                <a:solidFill>
                  <a:schemeClr val="tx1">
                    <a:lumMod val="65000"/>
                    <a:lumOff val="35000"/>
                  </a:schemeClr>
                </a:solidFill>
                <a:latin typeface="Tahoma" pitchFamily="34" charset="0"/>
                <a:cs typeface="Tahoma" pitchFamily="34" charset="0"/>
              </a:rPr>
              <a:t>Bazzana</a:t>
            </a:r>
            <a:r>
              <a:rPr lang="en-US" altLang="zh-CN" sz="1200" b="1" dirty="0">
                <a:solidFill>
                  <a:schemeClr val="tx1">
                    <a:lumMod val="65000"/>
                    <a:lumOff val="35000"/>
                  </a:schemeClr>
                </a:solidFill>
                <a:latin typeface="Tahoma" pitchFamily="34" charset="0"/>
                <a:cs typeface="Tahoma" pitchFamily="34" charset="0"/>
              </a:rPr>
              <a:t> – 2014 –  </a:t>
            </a:r>
            <a:r>
              <a:rPr lang="en-US" altLang="zh-CN" sz="1200" b="1" i="1" dirty="0">
                <a:solidFill>
                  <a:schemeClr val="tx1">
                    <a:lumMod val="65000"/>
                    <a:lumOff val="35000"/>
                  </a:schemeClr>
                </a:solidFill>
                <a:latin typeface="Tahoma" pitchFamily="34" charset="0"/>
                <a:cs typeface="Tahoma" pitchFamily="34" charset="0"/>
              </a:rPr>
              <a:t>Governance </a:t>
            </a:r>
            <a:r>
              <a:rPr lang="en-US" altLang="zh-CN" sz="1200" b="1" i="1" dirty="0" err="1">
                <a:solidFill>
                  <a:schemeClr val="tx1">
                    <a:lumMod val="65000"/>
                    <a:lumOff val="35000"/>
                  </a:schemeClr>
                </a:solidFill>
                <a:latin typeface="Tahoma" pitchFamily="34" charset="0"/>
                <a:cs typeface="Tahoma" pitchFamily="34" charset="0"/>
              </a:rPr>
              <a:t>delle</a:t>
            </a:r>
            <a:r>
              <a:rPr lang="en-US" altLang="zh-CN" sz="1200" b="1" i="1" dirty="0">
                <a:solidFill>
                  <a:schemeClr val="tx1">
                    <a:lumMod val="65000"/>
                    <a:lumOff val="35000"/>
                  </a:schemeClr>
                </a:solidFill>
                <a:latin typeface="Tahoma" pitchFamily="34" charset="0"/>
                <a:cs typeface="Tahoma" pitchFamily="34" charset="0"/>
              </a:rPr>
              <a:t> </a:t>
            </a:r>
            <a:r>
              <a:rPr lang="en-US" altLang="zh-CN" sz="1200" b="1" i="1" dirty="0" err="1">
                <a:solidFill>
                  <a:schemeClr val="tx1">
                    <a:lumMod val="65000"/>
                    <a:lumOff val="35000"/>
                  </a:schemeClr>
                </a:solidFill>
                <a:latin typeface="Tahoma" pitchFamily="34" charset="0"/>
                <a:cs typeface="Tahoma" pitchFamily="34" charset="0"/>
              </a:rPr>
              <a:t>comorbilità</a:t>
            </a:r>
            <a:r>
              <a:rPr lang="en-US" altLang="zh-CN" sz="1200" b="1" i="1" dirty="0">
                <a:solidFill>
                  <a:schemeClr val="tx1">
                    <a:lumMod val="65000"/>
                    <a:lumOff val="35000"/>
                  </a:schemeClr>
                </a:solidFill>
                <a:latin typeface="Tahoma" pitchFamily="34" charset="0"/>
                <a:cs typeface="Tahoma" pitchFamily="34" charset="0"/>
              </a:rPr>
              <a:t> –  </a:t>
            </a:r>
            <a:r>
              <a:rPr lang="en-US" altLang="zh-CN" sz="1200" b="1" dirty="0" err="1">
                <a:solidFill>
                  <a:schemeClr val="tx1">
                    <a:lumMod val="65000"/>
                    <a:lumOff val="35000"/>
                  </a:schemeClr>
                </a:solidFill>
                <a:latin typeface="Tahoma" pitchFamily="34" charset="0"/>
                <a:cs typeface="Tahoma" pitchFamily="34" charset="0"/>
              </a:rPr>
              <a:t>OMCeO</a:t>
            </a:r>
            <a:r>
              <a:rPr lang="en-US" altLang="zh-CN" sz="1200" b="1" dirty="0">
                <a:solidFill>
                  <a:schemeClr val="tx1">
                    <a:lumMod val="65000"/>
                    <a:lumOff val="35000"/>
                  </a:schemeClr>
                </a:solidFill>
                <a:latin typeface="Tahoma" pitchFamily="34" charset="0"/>
                <a:cs typeface="Tahoma" pitchFamily="34" charset="0"/>
              </a:rPr>
              <a:t> Brescia   </a:t>
            </a:r>
          </a:p>
        </p:txBody>
      </p:sp>
      <p:pic>
        <p:nvPicPr>
          <p:cNvPr id="2" name="Immagine 1"/>
          <p:cNvPicPr>
            <a:picLocks noChangeAspect="1"/>
          </p:cNvPicPr>
          <p:nvPr/>
        </p:nvPicPr>
        <p:blipFill>
          <a:blip r:embed="rId5"/>
          <a:stretch>
            <a:fillRect/>
          </a:stretch>
        </p:blipFill>
        <p:spPr>
          <a:xfrm>
            <a:off x="391435" y="5086351"/>
            <a:ext cx="8230313" cy="1249788"/>
          </a:xfrm>
          <a:prstGeom prst="rect">
            <a:avLst/>
          </a:prstGeom>
        </p:spPr>
      </p:pic>
    </p:spTree>
    <p:extLst>
      <p:ext uri="{BB962C8B-B14F-4D97-AF65-F5344CB8AC3E}">
        <p14:creationId xmlns:p14="http://schemas.microsoft.com/office/powerpoint/2010/main" val="2620307370"/>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338" y="0"/>
            <a:ext cx="96853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4388" y="0"/>
            <a:ext cx="1979612"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7172" name="Rettangolo 9"/>
          <p:cNvSpPr>
            <a:spLocks noChangeArrowheads="1"/>
          </p:cNvSpPr>
          <p:nvPr/>
        </p:nvSpPr>
        <p:spPr bwMode="auto">
          <a:xfrm>
            <a:off x="1763713" y="404813"/>
            <a:ext cx="4344987"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ts val="2800"/>
              </a:lnSpc>
            </a:pPr>
            <a:r>
              <a:rPr lang="en-US" altLang="zh-CN" sz="2400" b="1" i="1">
                <a:solidFill>
                  <a:srgbClr val="000066"/>
                </a:solidFill>
                <a:latin typeface="Tahoma" panose="020B0604030504040204" pitchFamily="34" charset="0"/>
                <a:cs typeface="Tahoma" panose="020B0604030504040204" pitchFamily="34" charset="0"/>
              </a:rPr>
              <a:t>Dal Codice Deontologico …</a:t>
            </a:r>
          </a:p>
        </p:txBody>
      </p:sp>
      <p:sp>
        <p:nvSpPr>
          <p:cNvPr id="22535" name="Rettangolo 10"/>
          <p:cNvSpPr>
            <a:spLocks noChangeArrowheads="1"/>
          </p:cNvSpPr>
          <p:nvPr/>
        </p:nvSpPr>
        <p:spPr bwMode="auto">
          <a:xfrm>
            <a:off x="0" y="1196975"/>
            <a:ext cx="9612313" cy="5140325"/>
          </a:xfrm>
          <a:prstGeom prst="rect">
            <a:avLst/>
          </a:prstGeom>
          <a:noFill/>
          <a:ln w="9525">
            <a:noFill/>
            <a:miter lim="800000"/>
            <a:headEnd/>
            <a:tailEnd/>
          </a:ln>
        </p:spPr>
        <p:txBody>
          <a:bodyPr>
            <a:spAutoFit/>
          </a:bodyPr>
          <a:lstStyle/>
          <a:p>
            <a:pPr fontAlgn="auto">
              <a:spcBef>
                <a:spcPts val="0"/>
              </a:spcBef>
              <a:spcAft>
                <a:spcPts val="0"/>
              </a:spcAft>
              <a:defRPr/>
            </a:pPr>
            <a:r>
              <a:rPr lang="it-IT" sz="2800" b="1" i="1" dirty="0">
                <a:solidFill>
                  <a:srgbClr val="A80000"/>
                </a:solidFill>
                <a:effectLst>
                  <a:outerShdw blurRad="38100" dist="38100" dir="2700000" algn="tl">
                    <a:srgbClr val="000000">
                      <a:alpha val="43137"/>
                    </a:srgbClr>
                  </a:outerShdw>
                </a:effectLst>
                <a:latin typeface="+mn-lt"/>
              </a:rPr>
              <a:t>Articolo 14</a:t>
            </a:r>
          </a:p>
          <a:p>
            <a:pPr fontAlgn="auto">
              <a:spcBef>
                <a:spcPts val="0"/>
              </a:spcBef>
              <a:spcAft>
                <a:spcPts val="0"/>
              </a:spcAft>
              <a:defRPr/>
            </a:pPr>
            <a:endParaRPr lang="it-IT" sz="1200" b="1" i="1" dirty="0">
              <a:solidFill>
                <a:srgbClr val="FF0000"/>
              </a:solidFill>
              <a:latin typeface="+mn-lt"/>
            </a:endParaRPr>
          </a:p>
          <a:p>
            <a:pPr fontAlgn="auto">
              <a:spcBef>
                <a:spcPts val="0"/>
              </a:spcBef>
              <a:spcAft>
                <a:spcPts val="0"/>
              </a:spcAft>
              <a:defRPr/>
            </a:pPr>
            <a:r>
              <a:rPr lang="it-IT" sz="3200" dirty="0">
                <a:solidFill>
                  <a:srgbClr val="000066"/>
                </a:solidFill>
                <a:effectLst>
                  <a:outerShdw blurRad="38100" dist="38100" dir="2700000" algn="tl">
                    <a:srgbClr val="000000">
                      <a:alpha val="43137"/>
                    </a:srgbClr>
                  </a:outerShdw>
                </a:effectLst>
                <a:latin typeface="+mn-lt"/>
              </a:rPr>
              <a:t>L’infermiere riconosce che l’</a:t>
            </a:r>
            <a:r>
              <a:rPr lang="it-IT" sz="3200" b="1" dirty="0">
                <a:solidFill>
                  <a:srgbClr val="000066"/>
                </a:solidFill>
                <a:effectLst>
                  <a:outerShdw blurRad="38100" dist="38100" dir="2700000" algn="tl">
                    <a:srgbClr val="000000">
                      <a:alpha val="43137"/>
                    </a:srgbClr>
                  </a:outerShdw>
                </a:effectLst>
                <a:latin typeface="+mn-lt"/>
              </a:rPr>
              <a:t>interazione</a:t>
            </a:r>
            <a:r>
              <a:rPr lang="it-IT" sz="3200" dirty="0">
                <a:solidFill>
                  <a:srgbClr val="000066"/>
                </a:solidFill>
                <a:effectLst>
                  <a:outerShdw blurRad="38100" dist="38100" dir="2700000" algn="tl">
                    <a:srgbClr val="000000">
                      <a:alpha val="43137"/>
                    </a:srgbClr>
                  </a:outerShdw>
                </a:effectLst>
                <a:latin typeface="+mn-lt"/>
              </a:rPr>
              <a:t> fra </a:t>
            </a:r>
          </a:p>
          <a:p>
            <a:pPr fontAlgn="auto">
              <a:spcBef>
                <a:spcPts val="0"/>
              </a:spcBef>
              <a:spcAft>
                <a:spcPts val="0"/>
              </a:spcAft>
              <a:defRPr/>
            </a:pPr>
            <a:r>
              <a:rPr lang="it-IT" sz="2800" dirty="0">
                <a:solidFill>
                  <a:srgbClr val="000066"/>
                </a:solidFill>
                <a:effectLst>
                  <a:outerShdw blurRad="38100" dist="38100" dir="2700000" algn="tl">
                    <a:srgbClr val="000000">
                      <a:alpha val="43137"/>
                    </a:srgbClr>
                  </a:outerShdw>
                </a:effectLst>
                <a:latin typeface="+mn-lt"/>
              </a:rPr>
              <a:t>                                                               </a:t>
            </a:r>
            <a:r>
              <a:rPr lang="it-IT" sz="3200" dirty="0">
                <a:solidFill>
                  <a:srgbClr val="000066"/>
                </a:solidFill>
                <a:effectLst>
                  <a:outerShdw blurRad="38100" dist="38100" dir="2700000" algn="tl">
                    <a:srgbClr val="000000">
                      <a:alpha val="43137"/>
                    </a:srgbClr>
                  </a:outerShdw>
                </a:effectLst>
                <a:latin typeface="+mn-lt"/>
              </a:rPr>
              <a:t>professionisti e  </a:t>
            </a:r>
          </a:p>
          <a:p>
            <a:pPr fontAlgn="auto">
              <a:spcBef>
                <a:spcPts val="0"/>
              </a:spcBef>
              <a:spcAft>
                <a:spcPts val="0"/>
              </a:spcAft>
              <a:defRPr/>
            </a:pPr>
            <a:r>
              <a:rPr lang="it-IT" sz="3200" dirty="0">
                <a:solidFill>
                  <a:srgbClr val="000066"/>
                </a:solidFill>
                <a:effectLst>
                  <a:outerShdw blurRad="38100" dist="38100" dir="2700000" algn="tl">
                    <a:srgbClr val="000000">
                      <a:alpha val="43137"/>
                    </a:srgbClr>
                  </a:outerShdw>
                </a:effectLst>
                <a:latin typeface="+mn-lt"/>
              </a:rPr>
              <a:t>                                                       l'</a:t>
            </a:r>
            <a:r>
              <a:rPr lang="it-IT" sz="3200" b="1" dirty="0">
                <a:solidFill>
                  <a:srgbClr val="000066"/>
                </a:solidFill>
                <a:effectLst>
                  <a:outerShdw blurRad="38100" dist="38100" dir="2700000" algn="tl">
                    <a:srgbClr val="000000">
                      <a:alpha val="43137"/>
                    </a:srgbClr>
                  </a:outerShdw>
                </a:effectLst>
                <a:latin typeface="+mn-lt"/>
              </a:rPr>
              <a:t>integrazione</a:t>
            </a:r>
            <a:r>
              <a:rPr lang="it-IT" sz="3200" dirty="0">
                <a:solidFill>
                  <a:srgbClr val="000066"/>
                </a:solidFill>
                <a:effectLst>
                  <a:outerShdw blurRad="38100" dist="38100" dir="2700000" algn="tl">
                    <a:srgbClr val="000000">
                      <a:alpha val="43137"/>
                    </a:srgbClr>
                  </a:outerShdw>
                </a:effectLst>
                <a:latin typeface="+mn-lt"/>
              </a:rPr>
              <a:t> </a:t>
            </a:r>
          </a:p>
          <a:p>
            <a:pPr fontAlgn="auto">
              <a:spcBef>
                <a:spcPts val="0"/>
              </a:spcBef>
              <a:spcAft>
                <a:spcPts val="0"/>
              </a:spcAft>
              <a:defRPr/>
            </a:pPr>
            <a:r>
              <a:rPr lang="it-IT" sz="3200" b="1" dirty="0">
                <a:solidFill>
                  <a:srgbClr val="000066"/>
                </a:solidFill>
                <a:effectLst>
                  <a:outerShdw blurRad="38100" dist="38100" dir="2700000" algn="tl">
                    <a:srgbClr val="000000">
                      <a:alpha val="43137"/>
                    </a:srgbClr>
                  </a:outerShdw>
                </a:effectLst>
                <a:latin typeface="+mn-lt"/>
              </a:rPr>
              <a:t>                                                       interprofessionale</a:t>
            </a:r>
            <a:r>
              <a:rPr lang="it-IT" sz="3200" dirty="0">
                <a:solidFill>
                  <a:srgbClr val="000066"/>
                </a:solidFill>
                <a:effectLst>
                  <a:outerShdw blurRad="38100" dist="38100" dir="2700000" algn="tl">
                    <a:srgbClr val="000000">
                      <a:alpha val="43137"/>
                    </a:srgbClr>
                  </a:outerShdw>
                </a:effectLst>
                <a:latin typeface="+mn-lt"/>
              </a:rPr>
              <a:t> </a:t>
            </a:r>
          </a:p>
          <a:p>
            <a:pPr fontAlgn="auto">
              <a:spcBef>
                <a:spcPts val="0"/>
              </a:spcBef>
              <a:spcAft>
                <a:spcPts val="0"/>
              </a:spcAft>
              <a:defRPr/>
            </a:pPr>
            <a:r>
              <a:rPr lang="it-IT" sz="3200" dirty="0">
                <a:solidFill>
                  <a:srgbClr val="000066"/>
                </a:solidFill>
                <a:effectLst>
                  <a:outerShdw blurRad="38100" dist="38100" dir="2700000" algn="tl">
                    <a:srgbClr val="000000">
                      <a:alpha val="43137"/>
                    </a:srgbClr>
                  </a:outerShdw>
                </a:effectLst>
                <a:latin typeface="+mn-lt"/>
              </a:rPr>
              <a:t>                                                       sono modalità </a:t>
            </a:r>
          </a:p>
          <a:p>
            <a:pPr fontAlgn="auto">
              <a:spcBef>
                <a:spcPts val="0"/>
              </a:spcBef>
              <a:spcAft>
                <a:spcPts val="0"/>
              </a:spcAft>
              <a:defRPr/>
            </a:pPr>
            <a:r>
              <a:rPr lang="it-IT" sz="3200" dirty="0">
                <a:solidFill>
                  <a:srgbClr val="000066"/>
                </a:solidFill>
                <a:effectLst>
                  <a:outerShdw blurRad="38100" dist="38100" dir="2700000" algn="tl">
                    <a:srgbClr val="000000">
                      <a:alpha val="43137"/>
                    </a:srgbClr>
                  </a:outerShdw>
                </a:effectLst>
                <a:latin typeface="+mn-lt"/>
              </a:rPr>
              <a:t>                                                       fondamentali  per </a:t>
            </a:r>
          </a:p>
          <a:p>
            <a:pPr fontAlgn="auto">
              <a:spcBef>
                <a:spcPts val="0"/>
              </a:spcBef>
              <a:spcAft>
                <a:spcPts val="0"/>
              </a:spcAft>
              <a:defRPr/>
            </a:pPr>
            <a:r>
              <a:rPr lang="it-IT" sz="3200" dirty="0">
                <a:solidFill>
                  <a:srgbClr val="000066"/>
                </a:solidFill>
                <a:effectLst>
                  <a:outerShdw blurRad="38100" dist="38100" dir="2700000" algn="tl">
                    <a:srgbClr val="000000">
                      <a:alpha val="43137"/>
                    </a:srgbClr>
                  </a:outerShdw>
                </a:effectLst>
                <a:latin typeface="+mn-lt"/>
              </a:rPr>
              <a:t>                                                       rispondere  ai </a:t>
            </a:r>
          </a:p>
          <a:p>
            <a:pPr fontAlgn="auto">
              <a:spcBef>
                <a:spcPts val="0"/>
              </a:spcBef>
              <a:spcAft>
                <a:spcPts val="0"/>
              </a:spcAft>
              <a:defRPr/>
            </a:pPr>
            <a:r>
              <a:rPr lang="it-IT" sz="3200" dirty="0">
                <a:solidFill>
                  <a:srgbClr val="000066"/>
                </a:solidFill>
                <a:effectLst>
                  <a:outerShdw blurRad="38100" dist="38100" dir="2700000" algn="tl">
                    <a:srgbClr val="000000">
                      <a:alpha val="43137"/>
                    </a:srgbClr>
                  </a:outerShdw>
                </a:effectLst>
                <a:latin typeface="+mn-lt"/>
              </a:rPr>
              <a:t>                                                       </a:t>
            </a:r>
            <a:r>
              <a:rPr lang="it-IT" sz="3200" u="sng" dirty="0">
                <a:solidFill>
                  <a:srgbClr val="000066"/>
                </a:solidFill>
                <a:effectLst>
                  <a:outerShdw blurRad="38100" dist="38100" dir="2700000" algn="tl">
                    <a:srgbClr val="000000">
                      <a:alpha val="43137"/>
                    </a:srgbClr>
                  </a:outerShdw>
                </a:effectLst>
                <a:latin typeface="+mn-lt"/>
              </a:rPr>
              <a:t>problemi </a:t>
            </a:r>
          </a:p>
          <a:p>
            <a:pPr fontAlgn="auto">
              <a:spcBef>
                <a:spcPts val="0"/>
              </a:spcBef>
              <a:spcAft>
                <a:spcPts val="0"/>
              </a:spcAft>
              <a:defRPr/>
            </a:pPr>
            <a:r>
              <a:rPr lang="it-IT" sz="3200" dirty="0">
                <a:solidFill>
                  <a:srgbClr val="000066"/>
                </a:solidFill>
                <a:effectLst>
                  <a:outerShdw blurRad="38100" dist="38100" dir="2700000" algn="tl">
                    <a:srgbClr val="000000">
                      <a:alpha val="43137"/>
                    </a:srgbClr>
                  </a:outerShdw>
                </a:effectLst>
                <a:latin typeface="+mn-lt"/>
              </a:rPr>
              <a:t>                                                       </a:t>
            </a:r>
            <a:r>
              <a:rPr lang="it-IT" sz="3200" u="sng" dirty="0">
                <a:solidFill>
                  <a:srgbClr val="000066"/>
                </a:solidFill>
                <a:effectLst>
                  <a:outerShdw blurRad="38100" dist="38100" dir="2700000" algn="tl">
                    <a:srgbClr val="000000">
                      <a:alpha val="43137"/>
                    </a:srgbClr>
                  </a:outerShdw>
                </a:effectLst>
                <a:latin typeface="+mn-lt"/>
              </a:rPr>
              <a:t>dell'assistito</a:t>
            </a:r>
            <a:r>
              <a:rPr lang="it-IT" sz="3200" dirty="0">
                <a:solidFill>
                  <a:srgbClr val="000066"/>
                </a:solidFill>
                <a:effectLst>
                  <a:outerShdw blurRad="38100" dist="38100" dir="2700000" algn="tl">
                    <a:srgbClr val="000000">
                      <a:alpha val="43137"/>
                    </a:srgbClr>
                  </a:outerShdw>
                </a:effectLst>
                <a:latin typeface="+mn-lt"/>
              </a:rPr>
              <a:t>.</a:t>
            </a:r>
          </a:p>
        </p:txBody>
      </p:sp>
      <p:pic>
        <p:nvPicPr>
          <p:cNvPr id="14" name="Picture 6" descr="D:\Ipasvi_270304\pag1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492375"/>
            <a:ext cx="4787900" cy="388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14536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338" y="0"/>
            <a:ext cx="96853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Rettangolo 9"/>
          <p:cNvSpPr>
            <a:spLocks noChangeArrowheads="1"/>
          </p:cNvSpPr>
          <p:nvPr/>
        </p:nvSpPr>
        <p:spPr bwMode="auto">
          <a:xfrm>
            <a:off x="3276600" y="404813"/>
            <a:ext cx="2798763"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ts val="2800"/>
              </a:lnSpc>
            </a:pPr>
            <a:r>
              <a:rPr lang="en-US" altLang="zh-CN" sz="2800" b="1" i="1">
                <a:solidFill>
                  <a:srgbClr val="000066"/>
                </a:solidFill>
                <a:latin typeface="Tahoma" panose="020B0604030504040204" pitchFamily="34" charset="0"/>
                <a:cs typeface="Tahoma" panose="020B0604030504040204" pitchFamily="34" charset="0"/>
              </a:rPr>
              <a:t>Dal N.E.J.M. …</a:t>
            </a:r>
          </a:p>
        </p:txBody>
      </p:sp>
      <p:sp>
        <p:nvSpPr>
          <p:cNvPr id="22535" name="Rettangolo 10"/>
          <p:cNvSpPr>
            <a:spLocks noChangeArrowheads="1"/>
          </p:cNvSpPr>
          <p:nvPr/>
        </p:nvSpPr>
        <p:spPr bwMode="auto">
          <a:xfrm>
            <a:off x="0" y="1196975"/>
            <a:ext cx="8893175" cy="1138238"/>
          </a:xfrm>
          <a:prstGeom prst="rect">
            <a:avLst/>
          </a:prstGeom>
          <a:noFill/>
          <a:ln w="9525">
            <a:noFill/>
            <a:miter lim="800000"/>
            <a:headEnd/>
            <a:tailEnd/>
          </a:ln>
        </p:spPr>
        <p:txBody>
          <a:bodyPr>
            <a:spAutoFit/>
          </a:bodyPr>
          <a:lstStyle/>
          <a:p>
            <a:pPr fontAlgn="auto">
              <a:spcBef>
                <a:spcPts val="0"/>
              </a:spcBef>
              <a:spcAft>
                <a:spcPts val="0"/>
              </a:spcAft>
              <a:defRPr/>
            </a:pPr>
            <a:r>
              <a:rPr lang="it-IT" sz="2800" b="1" i="1" dirty="0" err="1">
                <a:solidFill>
                  <a:srgbClr val="A80000"/>
                </a:solidFill>
                <a:effectLst>
                  <a:outerShdw blurRad="38100" dist="38100" dir="2700000" algn="tl">
                    <a:srgbClr val="000000">
                      <a:alpha val="43137"/>
                    </a:srgbClr>
                  </a:outerShdw>
                </a:effectLst>
                <a:latin typeface="+mn-lt"/>
              </a:rPr>
              <a:t>Sharing</a:t>
            </a:r>
            <a:r>
              <a:rPr lang="it-IT" sz="2800" b="1" i="1" dirty="0">
                <a:solidFill>
                  <a:srgbClr val="A80000"/>
                </a:solidFill>
                <a:effectLst>
                  <a:outerShdw blurRad="38100" dist="38100" dir="2700000" algn="tl">
                    <a:srgbClr val="000000">
                      <a:alpha val="43137"/>
                    </a:srgbClr>
                  </a:outerShdw>
                </a:effectLst>
                <a:latin typeface="+mn-lt"/>
              </a:rPr>
              <a:t> the Care </a:t>
            </a:r>
            <a:r>
              <a:rPr lang="it-IT" sz="2800" b="1" i="1" dirty="0" err="1">
                <a:solidFill>
                  <a:srgbClr val="A80000"/>
                </a:solidFill>
                <a:effectLst>
                  <a:outerShdw blurRad="38100" dist="38100" dir="2700000" algn="tl">
                    <a:srgbClr val="000000">
                      <a:alpha val="43137"/>
                    </a:srgbClr>
                  </a:outerShdw>
                </a:effectLst>
                <a:latin typeface="+mn-lt"/>
              </a:rPr>
              <a:t>to</a:t>
            </a:r>
            <a:r>
              <a:rPr lang="it-IT" sz="2800" b="1" i="1" dirty="0">
                <a:solidFill>
                  <a:srgbClr val="A80000"/>
                </a:solidFill>
                <a:effectLst>
                  <a:outerShdw blurRad="38100" dist="38100" dir="2700000" algn="tl">
                    <a:srgbClr val="000000">
                      <a:alpha val="43137"/>
                    </a:srgbClr>
                  </a:outerShdw>
                </a:effectLst>
                <a:latin typeface="+mn-lt"/>
              </a:rPr>
              <a:t> </a:t>
            </a:r>
            <a:r>
              <a:rPr lang="it-IT" sz="2800" b="1" i="1" dirty="0" err="1">
                <a:solidFill>
                  <a:srgbClr val="A80000"/>
                </a:solidFill>
                <a:effectLst>
                  <a:outerShdw blurRad="38100" dist="38100" dir="2700000" algn="tl">
                    <a:srgbClr val="000000">
                      <a:alpha val="43137"/>
                    </a:srgbClr>
                  </a:outerShdw>
                </a:effectLst>
                <a:latin typeface="+mn-lt"/>
              </a:rPr>
              <a:t>Improve</a:t>
            </a:r>
            <a:r>
              <a:rPr lang="it-IT" sz="2800" b="1" i="1" dirty="0">
                <a:solidFill>
                  <a:srgbClr val="A80000"/>
                </a:solidFill>
                <a:effectLst>
                  <a:outerShdw blurRad="38100" dist="38100" dir="2700000" algn="tl">
                    <a:srgbClr val="000000">
                      <a:alpha val="43137"/>
                    </a:srgbClr>
                  </a:outerShdw>
                </a:effectLst>
                <a:latin typeface="+mn-lt"/>
              </a:rPr>
              <a:t> Access </a:t>
            </a:r>
            <a:r>
              <a:rPr lang="it-IT" sz="2800" b="1" i="1" dirty="0" err="1">
                <a:solidFill>
                  <a:srgbClr val="A80000"/>
                </a:solidFill>
                <a:effectLst>
                  <a:outerShdw blurRad="38100" dist="38100" dir="2700000" algn="tl">
                    <a:srgbClr val="000000">
                      <a:alpha val="43137"/>
                    </a:srgbClr>
                  </a:outerShdw>
                </a:effectLst>
                <a:latin typeface="+mn-lt"/>
              </a:rPr>
              <a:t>to</a:t>
            </a:r>
            <a:r>
              <a:rPr lang="it-IT" sz="2800" b="1" i="1" dirty="0">
                <a:solidFill>
                  <a:srgbClr val="A80000"/>
                </a:solidFill>
                <a:effectLst>
                  <a:outerShdw blurRad="38100" dist="38100" dir="2700000" algn="tl">
                    <a:srgbClr val="000000">
                      <a:alpha val="43137"/>
                    </a:srgbClr>
                  </a:outerShdw>
                </a:effectLst>
                <a:latin typeface="+mn-lt"/>
              </a:rPr>
              <a:t> </a:t>
            </a:r>
            <a:r>
              <a:rPr lang="it-IT" sz="2800" b="1" i="1" dirty="0" err="1">
                <a:solidFill>
                  <a:srgbClr val="A80000"/>
                </a:solidFill>
                <a:effectLst>
                  <a:outerShdw blurRad="38100" dist="38100" dir="2700000" algn="tl">
                    <a:srgbClr val="000000">
                      <a:alpha val="43137"/>
                    </a:srgbClr>
                  </a:outerShdw>
                </a:effectLst>
                <a:latin typeface="+mn-lt"/>
              </a:rPr>
              <a:t>Primary</a:t>
            </a:r>
            <a:r>
              <a:rPr lang="it-IT" sz="2800" b="1" i="1" dirty="0">
                <a:solidFill>
                  <a:srgbClr val="A80000"/>
                </a:solidFill>
                <a:effectLst>
                  <a:outerShdw blurRad="38100" dist="38100" dir="2700000" algn="tl">
                    <a:srgbClr val="000000">
                      <a:alpha val="43137"/>
                    </a:srgbClr>
                  </a:outerShdw>
                </a:effectLst>
                <a:latin typeface="+mn-lt"/>
              </a:rPr>
              <a:t> Care  </a:t>
            </a:r>
            <a:r>
              <a:rPr lang="it-IT" sz="2400" b="1" i="1" dirty="0">
                <a:solidFill>
                  <a:schemeClr val="tx2">
                    <a:lumMod val="75000"/>
                  </a:schemeClr>
                </a:solidFill>
                <a:effectLst>
                  <a:outerShdw blurRad="38100" dist="38100" dir="2700000" algn="tl">
                    <a:srgbClr val="000000">
                      <a:alpha val="43137"/>
                    </a:srgbClr>
                  </a:outerShdw>
                </a:effectLst>
                <a:latin typeface="+mn-lt"/>
              </a:rPr>
              <a:t>(</a:t>
            </a:r>
            <a:r>
              <a:rPr lang="it-IT" sz="2000" b="1" i="1" dirty="0">
                <a:solidFill>
                  <a:schemeClr val="tx2">
                    <a:lumMod val="75000"/>
                  </a:schemeClr>
                </a:solidFill>
                <a:effectLst>
                  <a:outerShdw blurRad="38100" dist="38100" dir="2700000" algn="tl">
                    <a:srgbClr val="000000">
                      <a:alpha val="43137"/>
                    </a:srgbClr>
                  </a:outerShdw>
                </a:effectLst>
                <a:latin typeface="+mn-lt"/>
              </a:rPr>
              <a:t>A. </a:t>
            </a:r>
            <a:r>
              <a:rPr lang="it-IT" sz="2000" b="1" i="1" dirty="0" err="1">
                <a:solidFill>
                  <a:schemeClr val="tx2">
                    <a:lumMod val="75000"/>
                  </a:schemeClr>
                </a:solidFill>
                <a:effectLst>
                  <a:outerShdw blurRad="38100" dist="38100" dir="2700000" algn="tl">
                    <a:srgbClr val="000000">
                      <a:alpha val="43137"/>
                    </a:srgbClr>
                  </a:outerShdw>
                </a:effectLst>
                <a:latin typeface="+mn-lt"/>
              </a:rPr>
              <a:t>Ghorob</a:t>
            </a:r>
            <a:r>
              <a:rPr lang="it-IT" sz="2000" b="1" i="1" dirty="0">
                <a:solidFill>
                  <a:schemeClr val="tx2">
                    <a:lumMod val="75000"/>
                  </a:schemeClr>
                </a:solidFill>
                <a:effectLst>
                  <a:outerShdw blurRad="38100" dist="38100" dir="2700000" algn="tl">
                    <a:srgbClr val="000000">
                      <a:alpha val="43137"/>
                    </a:srgbClr>
                  </a:outerShdw>
                </a:effectLst>
                <a:latin typeface="+mn-lt"/>
              </a:rPr>
              <a:t>, </a:t>
            </a:r>
            <a:r>
              <a:rPr lang="it-IT" sz="2000" b="1" i="1" dirty="0" err="1">
                <a:solidFill>
                  <a:schemeClr val="tx2">
                    <a:lumMod val="75000"/>
                  </a:schemeClr>
                </a:solidFill>
                <a:effectLst>
                  <a:outerShdw blurRad="38100" dist="38100" dir="2700000" algn="tl">
                    <a:srgbClr val="000000">
                      <a:alpha val="43137"/>
                    </a:srgbClr>
                  </a:outerShdw>
                </a:effectLst>
                <a:latin typeface="+mn-lt"/>
              </a:rPr>
              <a:t>M.P.H.</a:t>
            </a:r>
            <a:r>
              <a:rPr lang="it-IT" sz="2000" b="1" i="1" dirty="0">
                <a:solidFill>
                  <a:schemeClr val="tx2">
                    <a:lumMod val="75000"/>
                  </a:schemeClr>
                </a:solidFill>
                <a:effectLst>
                  <a:outerShdw blurRad="38100" dist="38100" dir="2700000" algn="tl">
                    <a:srgbClr val="000000">
                      <a:alpha val="43137"/>
                    </a:srgbClr>
                  </a:outerShdw>
                </a:effectLst>
                <a:latin typeface="+mn-lt"/>
              </a:rPr>
              <a:t>, T. </a:t>
            </a:r>
            <a:r>
              <a:rPr lang="it-IT" sz="2000" b="1" i="1" dirty="0" err="1">
                <a:solidFill>
                  <a:schemeClr val="tx2">
                    <a:lumMod val="75000"/>
                  </a:schemeClr>
                </a:solidFill>
                <a:effectLst>
                  <a:outerShdw blurRad="38100" dist="38100" dir="2700000" algn="tl">
                    <a:srgbClr val="000000">
                      <a:alpha val="43137"/>
                    </a:srgbClr>
                  </a:outerShdw>
                </a:effectLst>
                <a:latin typeface="+mn-lt"/>
              </a:rPr>
              <a:t>Bodenheimer</a:t>
            </a:r>
            <a:r>
              <a:rPr lang="it-IT" sz="2000" b="1" i="1" dirty="0">
                <a:solidFill>
                  <a:schemeClr val="tx2">
                    <a:lumMod val="75000"/>
                  </a:schemeClr>
                </a:solidFill>
                <a:effectLst>
                  <a:outerShdw blurRad="38100" dist="38100" dir="2700000" algn="tl">
                    <a:srgbClr val="000000">
                      <a:alpha val="43137"/>
                    </a:srgbClr>
                  </a:outerShdw>
                </a:effectLst>
                <a:latin typeface="+mn-lt"/>
              </a:rPr>
              <a:t>, M.D., May 24, 2012)</a:t>
            </a:r>
          </a:p>
          <a:p>
            <a:pPr fontAlgn="auto">
              <a:spcBef>
                <a:spcPts val="0"/>
              </a:spcBef>
              <a:spcAft>
                <a:spcPts val="0"/>
              </a:spcAft>
              <a:defRPr/>
            </a:pPr>
            <a:endParaRPr lang="it-IT" sz="1200" b="1" i="1" dirty="0">
              <a:solidFill>
                <a:srgbClr val="FF0000"/>
              </a:solidFill>
              <a:latin typeface="+mn-lt"/>
            </a:endParaRPr>
          </a:p>
        </p:txBody>
      </p:sp>
      <p:sp>
        <p:nvSpPr>
          <p:cNvPr id="8" name="Rettangolo 10"/>
          <p:cNvSpPr>
            <a:spLocks noChangeArrowheads="1"/>
          </p:cNvSpPr>
          <p:nvPr/>
        </p:nvSpPr>
        <p:spPr bwMode="auto">
          <a:xfrm>
            <a:off x="4859338" y="2276475"/>
            <a:ext cx="4105275" cy="1970088"/>
          </a:xfrm>
          <a:prstGeom prst="rect">
            <a:avLst/>
          </a:prstGeom>
          <a:noFill/>
          <a:ln w="9525">
            <a:noFill/>
            <a:miter lim="800000"/>
            <a:headEnd/>
            <a:tailEnd/>
          </a:ln>
        </p:spPr>
        <p:txBody>
          <a:bodyPr>
            <a:spAutoFit/>
          </a:bodyPr>
          <a:lstStyle/>
          <a:p>
            <a:pPr fontAlgn="auto">
              <a:spcBef>
                <a:spcPts val="0"/>
              </a:spcBef>
              <a:spcAft>
                <a:spcPts val="0"/>
              </a:spcAft>
              <a:defRPr/>
            </a:pPr>
            <a:r>
              <a:rPr lang="it-IT" sz="2200" b="1" i="1" dirty="0">
                <a:solidFill>
                  <a:schemeClr val="tx1">
                    <a:lumMod val="75000"/>
                    <a:lumOff val="25000"/>
                  </a:schemeClr>
                </a:solidFill>
                <a:effectLst>
                  <a:outerShdw blurRad="38100" dist="38100" dir="2700000" algn="tl">
                    <a:srgbClr val="000000">
                      <a:alpha val="43137"/>
                    </a:srgbClr>
                  </a:outerShdw>
                </a:effectLst>
                <a:latin typeface="+mn-lt"/>
              </a:rPr>
              <a:t>Come ottenere un rapido accesso alle cure primarie, aumentando la disponibilità migliorando la qualità dei servizi e anche la qualità di vita lavorativa?</a:t>
            </a:r>
          </a:p>
          <a:p>
            <a:pPr fontAlgn="auto">
              <a:spcBef>
                <a:spcPts val="0"/>
              </a:spcBef>
              <a:spcAft>
                <a:spcPts val="0"/>
              </a:spcAft>
              <a:defRPr/>
            </a:pPr>
            <a:endParaRPr lang="it-IT" sz="1200" b="1" i="1" dirty="0">
              <a:solidFill>
                <a:srgbClr val="FF0000"/>
              </a:solidFill>
              <a:latin typeface="+mn-lt"/>
            </a:endParaRPr>
          </a:p>
        </p:txBody>
      </p:sp>
      <p:sp>
        <p:nvSpPr>
          <p:cNvPr id="9" name="Rettangolo 10"/>
          <p:cNvSpPr>
            <a:spLocks noChangeArrowheads="1"/>
          </p:cNvSpPr>
          <p:nvPr/>
        </p:nvSpPr>
        <p:spPr bwMode="auto">
          <a:xfrm>
            <a:off x="4859338" y="4292600"/>
            <a:ext cx="4284662" cy="1970088"/>
          </a:xfrm>
          <a:prstGeom prst="rect">
            <a:avLst/>
          </a:prstGeom>
          <a:noFill/>
          <a:ln w="9525">
            <a:noFill/>
            <a:miter lim="800000"/>
            <a:headEnd/>
            <a:tailEnd/>
          </a:ln>
        </p:spPr>
        <p:txBody>
          <a:bodyPr>
            <a:spAutoFit/>
          </a:bodyPr>
          <a:lstStyle/>
          <a:p>
            <a:pPr fontAlgn="auto">
              <a:spcBef>
                <a:spcPts val="0"/>
              </a:spcBef>
              <a:spcAft>
                <a:spcPts val="0"/>
              </a:spcAft>
              <a:defRPr/>
            </a:pPr>
            <a:r>
              <a:rPr lang="it-IT" sz="2200" b="1" i="1" dirty="0">
                <a:solidFill>
                  <a:schemeClr val="tx1">
                    <a:lumMod val="95000"/>
                    <a:lumOff val="5000"/>
                  </a:schemeClr>
                </a:solidFill>
                <a:effectLst>
                  <a:outerShdw blurRad="38100" dist="38100" dir="2700000" algn="tl">
                    <a:srgbClr val="000000">
                      <a:alpha val="43137"/>
                    </a:srgbClr>
                  </a:outerShdw>
                </a:effectLst>
                <a:latin typeface="+mn-lt"/>
              </a:rPr>
              <a:t>Una risposta è la condivisione dell’assistenza con un team potenziato di assistenza sanitaria fatto da infermieri, educatori  e assistenti</a:t>
            </a:r>
          </a:p>
          <a:p>
            <a:pPr fontAlgn="auto">
              <a:spcBef>
                <a:spcPts val="0"/>
              </a:spcBef>
              <a:spcAft>
                <a:spcPts val="0"/>
              </a:spcAft>
              <a:defRPr/>
            </a:pPr>
            <a:endParaRPr lang="it-IT" sz="1200" b="1" i="1" dirty="0">
              <a:solidFill>
                <a:srgbClr val="FF0000"/>
              </a:solidFill>
              <a:latin typeface="+mn-lt"/>
            </a:endParaRPr>
          </a:p>
        </p:txBody>
      </p:sp>
      <p:pic>
        <p:nvPicPr>
          <p:cNvPr id="8199" name="Picture 8" descr="F:\stefano\2_4_giardino_infermiere[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420938"/>
            <a:ext cx="4519613" cy="352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1"/>
          <p:cNvSpPr txBox="1">
            <a:spLocks noChangeArrowheads="1"/>
          </p:cNvSpPr>
          <p:nvPr/>
        </p:nvSpPr>
        <p:spPr bwMode="auto">
          <a:xfrm>
            <a:off x="1908175" y="6524625"/>
            <a:ext cx="6335713" cy="160338"/>
          </a:xfrm>
          <a:prstGeom prst="rect">
            <a:avLst/>
          </a:prstGeom>
          <a:noFill/>
          <a:ln w="9525">
            <a:noFill/>
            <a:miter lim="800000"/>
            <a:headEnd/>
            <a:tailEnd/>
          </a:ln>
        </p:spPr>
        <p:txBody>
          <a:bodyPr lIns="0" tIns="0" rIns="0" bIns="40087">
            <a:spAutoFit/>
          </a:bodyPr>
          <a:lstStyle/>
          <a:p>
            <a:pPr>
              <a:lnSpc>
                <a:spcPts val="875"/>
              </a:lnSpc>
              <a:defRPr/>
            </a:pPr>
            <a:r>
              <a:rPr lang="en-US" altLang="zh-CN" sz="1100" b="1" dirty="0">
                <a:solidFill>
                  <a:schemeClr val="tx1">
                    <a:lumMod val="65000"/>
                    <a:lumOff val="35000"/>
                  </a:schemeClr>
                </a:solidFill>
                <a:latin typeface="Tahoma" pitchFamily="34" charset="0"/>
                <a:cs typeface="Tahoma" pitchFamily="34" charset="0"/>
              </a:rPr>
              <a:t>   S. </a:t>
            </a:r>
            <a:r>
              <a:rPr lang="en-US" altLang="zh-CN" sz="1100" b="1" dirty="0" err="1">
                <a:solidFill>
                  <a:schemeClr val="tx1">
                    <a:lumMod val="65000"/>
                    <a:lumOff val="35000"/>
                  </a:schemeClr>
                </a:solidFill>
                <a:latin typeface="Tahoma" pitchFamily="34" charset="0"/>
                <a:cs typeface="Tahoma" pitchFamily="34" charset="0"/>
              </a:rPr>
              <a:t>Bazzana</a:t>
            </a:r>
            <a:r>
              <a:rPr lang="en-US" altLang="zh-CN" sz="1100" b="1" dirty="0">
                <a:solidFill>
                  <a:schemeClr val="tx1">
                    <a:lumMod val="65000"/>
                    <a:lumOff val="35000"/>
                  </a:schemeClr>
                </a:solidFill>
                <a:latin typeface="Tahoma" pitchFamily="34" charset="0"/>
                <a:cs typeface="Tahoma" pitchFamily="34" charset="0"/>
              </a:rPr>
              <a:t> – 2014 –  </a:t>
            </a:r>
            <a:r>
              <a:rPr lang="en-US" altLang="zh-CN" sz="1100" b="1" i="1" dirty="0">
                <a:solidFill>
                  <a:schemeClr val="tx1">
                    <a:lumMod val="65000"/>
                    <a:lumOff val="35000"/>
                  </a:schemeClr>
                </a:solidFill>
                <a:latin typeface="Tahoma" pitchFamily="34" charset="0"/>
                <a:cs typeface="Tahoma" pitchFamily="34" charset="0"/>
              </a:rPr>
              <a:t>Governance </a:t>
            </a:r>
            <a:r>
              <a:rPr lang="en-US" altLang="zh-CN" sz="1100" b="1" i="1" dirty="0" err="1">
                <a:solidFill>
                  <a:schemeClr val="tx1">
                    <a:lumMod val="65000"/>
                    <a:lumOff val="35000"/>
                  </a:schemeClr>
                </a:solidFill>
                <a:latin typeface="Tahoma" pitchFamily="34" charset="0"/>
                <a:cs typeface="Tahoma" pitchFamily="34" charset="0"/>
              </a:rPr>
              <a:t>delle</a:t>
            </a:r>
            <a:r>
              <a:rPr lang="en-US" altLang="zh-CN" sz="1100" b="1" i="1" dirty="0">
                <a:solidFill>
                  <a:schemeClr val="tx1">
                    <a:lumMod val="65000"/>
                    <a:lumOff val="35000"/>
                  </a:schemeClr>
                </a:solidFill>
                <a:latin typeface="Tahoma" pitchFamily="34" charset="0"/>
                <a:cs typeface="Tahoma" pitchFamily="34" charset="0"/>
              </a:rPr>
              <a:t> </a:t>
            </a:r>
            <a:r>
              <a:rPr lang="en-US" altLang="zh-CN" sz="1100" b="1" i="1" dirty="0" err="1">
                <a:solidFill>
                  <a:schemeClr val="tx1">
                    <a:lumMod val="65000"/>
                    <a:lumOff val="35000"/>
                  </a:schemeClr>
                </a:solidFill>
                <a:latin typeface="Tahoma" pitchFamily="34" charset="0"/>
                <a:cs typeface="Tahoma" pitchFamily="34" charset="0"/>
              </a:rPr>
              <a:t>comorbilità</a:t>
            </a:r>
            <a:r>
              <a:rPr lang="en-US" altLang="zh-CN" sz="1100" b="1" i="1" dirty="0">
                <a:solidFill>
                  <a:schemeClr val="tx1">
                    <a:lumMod val="65000"/>
                    <a:lumOff val="35000"/>
                  </a:schemeClr>
                </a:solidFill>
                <a:latin typeface="Tahoma" pitchFamily="34" charset="0"/>
                <a:cs typeface="Tahoma" pitchFamily="34" charset="0"/>
              </a:rPr>
              <a:t> –  </a:t>
            </a:r>
            <a:r>
              <a:rPr lang="en-US" altLang="zh-CN" sz="1100" b="1" dirty="0" err="1">
                <a:solidFill>
                  <a:schemeClr val="tx1">
                    <a:lumMod val="65000"/>
                    <a:lumOff val="35000"/>
                  </a:schemeClr>
                </a:solidFill>
                <a:latin typeface="Tahoma" pitchFamily="34" charset="0"/>
                <a:cs typeface="Tahoma" pitchFamily="34" charset="0"/>
              </a:rPr>
              <a:t>OMCeO</a:t>
            </a:r>
            <a:r>
              <a:rPr lang="en-US" altLang="zh-CN" sz="1100" b="1" dirty="0">
                <a:solidFill>
                  <a:schemeClr val="tx1">
                    <a:lumMod val="65000"/>
                    <a:lumOff val="35000"/>
                  </a:schemeClr>
                </a:solidFill>
                <a:latin typeface="Tahoma" pitchFamily="34" charset="0"/>
                <a:cs typeface="Tahoma" pitchFamily="34" charset="0"/>
              </a:rPr>
              <a:t> Brescia   </a:t>
            </a:r>
          </a:p>
        </p:txBody>
      </p:sp>
    </p:spTree>
    <p:extLst>
      <p:ext uri="{BB962C8B-B14F-4D97-AF65-F5344CB8AC3E}">
        <p14:creationId xmlns:p14="http://schemas.microsoft.com/office/powerpoint/2010/main" val="29093458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5183188" y="1395413"/>
            <a:ext cx="2965450" cy="3338512"/>
          </a:xfrm>
          <a:custGeom>
            <a:avLst/>
            <a:gdLst>
              <a:gd name="connsiteX0" fmla="*/ 6350 w 3469132"/>
              <a:gd name="connsiteY0" fmla="*/ 6350 h 3677920"/>
              <a:gd name="connsiteX1" fmla="*/ 6350 w 3469132"/>
              <a:gd name="connsiteY1" fmla="*/ 3671569 h 3677920"/>
              <a:gd name="connsiteX2" fmla="*/ 3462782 w 3469132"/>
              <a:gd name="connsiteY2" fmla="*/ 3671569 h 3677920"/>
              <a:gd name="connsiteX3" fmla="*/ 3462782 w 3469132"/>
              <a:gd name="connsiteY3" fmla="*/ 6350 h 3677920"/>
              <a:gd name="connsiteX4" fmla="*/ 6350 w 3469132"/>
              <a:gd name="connsiteY4" fmla="*/ 6350 h 367792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3469132" h="3677920">
                <a:moveTo>
                  <a:pt x="6350" y="6350"/>
                </a:moveTo>
                <a:lnTo>
                  <a:pt x="6350" y="3671569"/>
                </a:lnTo>
                <a:lnTo>
                  <a:pt x="3462782" y="3671569"/>
                </a:lnTo>
                <a:lnTo>
                  <a:pt x="3462782" y="6350"/>
                </a:lnTo>
                <a:lnTo>
                  <a:pt x="6350" y="6350"/>
                </a:lnTo>
              </a:path>
            </a:pathLst>
          </a:custGeom>
          <a:solidFill>
            <a:srgbClr val="000000">
              <a:alpha val="0"/>
            </a:srgbClr>
          </a:solidFill>
          <a:ln w="12700">
            <a:solidFill>
              <a:srgbClr val="000000">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anchor="ctr"/>
          <a:lstStyle/>
          <a:p>
            <a:pPr algn="ctr" fontAlgn="auto">
              <a:spcBef>
                <a:spcPts val="0"/>
              </a:spcBef>
              <a:spcAft>
                <a:spcPts val="0"/>
              </a:spcAft>
              <a:defRPr/>
            </a:pPr>
            <a:endParaRPr lang="zh-CN" altLang="en-US" dirty="0"/>
          </a:p>
        </p:txBody>
      </p:sp>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0588" y="1371600"/>
            <a:ext cx="4105275" cy="442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0013" y="1395413"/>
            <a:ext cx="2974975" cy="333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66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TextBox 1"/>
          <p:cNvSpPr txBox="1">
            <a:spLocks noChangeArrowheads="1"/>
          </p:cNvSpPr>
          <p:nvPr/>
        </p:nvSpPr>
        <p:spPr bwMode="auto">
          <a:xfrm>
            <a:off x="5267325" y="1636713"/>
            <a:ext cx="3259138"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40087">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ts val="2188"/>
              </a:lnSpc>
            </a:pPr>
            <a:r>
              <a:rPr lang="en-US" altLang="zh-CN" sz="2500" b="1">
                <a:solidFill>
                  <a:srgbClr val="000000"/>
                </a:solidFill>
                <a:latin typeface="Tahoma" panose="020B0604030504040204" pitchFamily="34" charset="0"/>
                <a:cs typeface="Tahoma" panose="020B0604030504040204" pitchFamily="34" charset="0"/>
              </a:rPr>
              <a:t> La</a:t>
            </a:r>
            <a:r>
              <a:rPr lang="en-US" altLang="zh-CN" sz="2500">
                <a:latin typeface="Times New Roman" panose="02020603050405020304" pitchFamily="18" charset="0"/>
                <a:cs typeface="Times New Roman" panose="02020603050405020304" pitchFamily="18" charset="0"/>
              </a:rPr>
              <a:t> </a:t>
            </a:r>
            <a:r>
              <a:rPr lang="en-US" altLang="zh-CN" sz="2500" b="1">
                <a:solidFill>
                  <a:srgbClr val="000000"/>
                </a:solidFill>
                <a:latin typeface="Tahoma" panose="020B0604030504040204" pitchFamily="34" charset="0"/>
                <a:cs typeface="Tahoma" panose="020B0604030504040204" pitchFamily="34" charset="0"/>
              </a:rPr>
              <a:t>letteratura</a:t>
            </a:r>
            <a:r>
              <a:rPr lang="en-US" altLang="zh-CN" sz="2500">
                <a:latin typeface="Times New Roman" panose="02020603050405020304" pitchFamily="18" charset="0"/>
                <a:cs typeface="Times New Roman" panose="02020603050405020304" pitchFamily="18" charset="0"/>
              </a:rPr>
              <a:t> </a:t>
            </a:r>
            <a:r>
              <a:rPr lang="en-US" altLang="zh-CN" sz="2500" b="1">
                <a:solidFill>
                  <a:srgbClr val="000000"/>
                </a:solidFill>
                <a:latin typeface="Tahoma" panose="020B0604030504040204" pitchFamily="34" charset="0"/>
                <a:cs typeface="Tahoma" panose="020B0604030504040204" pitchFamily="34" charset="0"/>
              </a:rPr>
              <a:t>solle-</a:t>
            </a:r>
          </a:p>
          <a:p>
            <a:pPr eaLnBrk="1" hangingPunct="1">
              <a:lnSpc>
                <a:spcPts val="2888"/>
              </a:lnSpc>
            </a:pPr>
            <a:r>
              <a:rPr lang="en-US" altLang="zh-CN" sz="2500" b="1">
                <a:solidFill>
                  <a:srgbClr val="000000"/>
                </a:solidFill>
                <a:latin typeface="Tahoma" panose="020B0604030504040204" pitchFamily="34" charset="0"/>
                <a:cs typeface="Tahoma" panose="020B0604030504040204" pitchFamily="34" charset="0"/>
              </a:rPr>
              <a:t> cita</a:t>
            </a:r>
            <a:r>
              <a:rPr lang="en-US" altLang="zh-CN" sz="2500">
                <a:latin typeface="Times New Roman" panose="02020603050405020304" pitchFamily="18" charset="0"/>
                <a:cs typeface="Times New Roman" panose="02020603050405020304" pitchFamily="18" charset="0"/>
              </a:rPr>
              <a:t> </a:t>
            </a:r>
            <a:r>
              <a:rPr lang="en-US" altLang="zh-CN" sz="2500" b="1">
                <a:solidFill>
                  <a:srgbClr val="000000"/>
                </a:solidFill>
                <a:latin typeface="Tahoma" panose="020B0604030504040204" pitchFamily="34" charset="0"/>
                <a:cs typeface="Tahoma" panose="020B0604030504040204" pitchFamily="34" charset="0"/>
              </a:rPr>
              <a:t>un’attenzione</a:t>
            </a:r>
          </a:p>
          <a:p>
            <a:pPr eaLnBrk="1" hangingPunct="1">
              <a:lnSpc>
                <a:spcPts val="2888"/>
              </a:lnSpc>
            </a:pPr>
            <a:r>
              <a:rPr lang="en-US" altLang="zh-CN" sz="2500" b="1">
                <a:solidFill>
                  <a:srgbClr val="000000"/>
                </a:solidFill>
                <a:latin typeface="Tahoma" panose="020B0604030504040204" pitchFamily="34" charset="0"/>
                <a:cs typeface="Tahoma" panose="020B0604030504040204" pitchFamily="34" charset="0"/>
              </a:rPr>
              <a:t> precoce</a:t>
            </a:r>
            <a:r>
              <a:rPr lang="en-US" altLang="zh-CN" sz="2500">
                <a:latin typeface="Times New Roman" panose="02020603050405020304" pitchFamily="18" charset="0"/>
                <a:cs typeface="Times New Roman" panose="02020603050405020304" pitchFamily="18" charset="0"/>
              </a:rPr>
              <a:t> </a:t>
            </a:r>
            <a:r>
              <a:rPr lang="en-US" altLang="zh-CN" sz="2500" b="1">
                <a:solidFill>
                  <a:srgbClr val="000000"/>
                </a:solidFill>
                <a:latin typeface="Tahoma" panose="020B0604030504040204" pitchFamily="34" charset="0"/>
                <a:cs typeface="Tahoma" panose="020B0604030504040204" pitchFamily="34" charset="0"/>
              </a:rPr>
              <a:t>all’identi-</a:t>
            </a:r>
          </a:p>
        </p:txBody>
      </p:sp>
      <p:sp>
        <p:nvSpPr>
          <p:cNvPr id="9223" name="TextBox 1"/>
          <p:cNvSpPr txBox="1">
            <a:spLocks noChangeArrowheads="1"/>
          </p:cNvSpPr>
          <p:nvPr/>
        </p:nvSpPr>
        <p:spPr bwMode="auto">
          <a:xfrm>
            <a:off x="5267325" y="2800350"/>
            <a:ext cx="34639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40087">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ts val="2188"/>
              </a:lnSpc>
            </a:pPr>
            <a:r>
              <a:rPr lang="en-US" altLang="zh-CN" sz="2500" b="1">
                <a:solidFill>
                  <a:srgbClr val="000000"/>
                </a:solidFill>
                <a:latin typeface="Tahoma" panose="020B0604030504040204" pitchFamily="34" charset="0"/>
                <a:cs typeface="Tahoma" panose="020B0604030504040204" pitchFamily="34" charset="0"/>
              </a:rPr>
              <a:t> ficazione</a:t>
            </a:r>
            <a:r>
              <a:rPr lang="en-US" altLang="zh-CN" sz="2500">
                <a:latin typeface="Times New Roman" panose="02020603050405020304" pitchFamily="18" charset="0"/>
                <a:cs typeface="Times New Roman" panose="02020603050405020304" pitchFamily="18" charset="0"/>
              </a:rPr>
              <a:t> </a:t>
            </a:r>
            <a:r>
              <a:rPr lang="en-US" altLang="zh-CN" sz="2500" b="1">
                <a:solidFill>
                  <a:srgbClr val="000000"/>
                </a:solidFill>
                <a:latin typeface="Tahoma" panose="020B0604030504040204" pitchFamily="34" charset="0"/>
                <a:cs typeface="Tahoma" panose="020B0604030504040204" pitchFamily="34" charset="0"/>
              </a:rPr>
              <a:t>dei</a:t>
            </a:r>
            <a:r>
              <a:rPr lang="en-US" altLang="zh-CN" sz="2500">
                <a:latin typeface="Times New Roman" panose="02020603050405020304" pitchFamily="18" charset="0"/>
                <a:cs typeface="Times New Roman" panose="02020603050405020304" pitchFamily="18" charset="0"/>
              </a:rPr>
              <a:t> </a:t>
            </a:r>
            <a:r>
              <a:rPr lang="en-US" altLang="zh-CN" sz="2500" b="1">
                <a:solidFill>
                  <a:srgbClr val="000000"/>
                </a:solidFill>
                <a:latin typeface="Tahoma" panose="020B0604030504040204" pitchFamily="34" charset="0"/>
                <a:cs typeface="Tahoma" panose="020B0604030504040204" pitchFamily="34" charset="0"/>
              </a:rPr>
              <a:t>pazienti</a:t>
            </a:r>
          </a:p>
          <a:p>
            <a:pPr eaLnBrk="1" hangingPunct="1">
              <a:lnSpc>
                <a:spcPts val="2888"/>
              </a:lnSpc>
            </a:pPr>
            <a:r>
              <a:rPr lang="en-US" altLang="zh-CN" sz="2500" b="1">
                <a:solidFill>
                  <a:srgbClr val="000000"/>
                </a:solidFill>
                <a:latin typeface="Tahoma" panose="020B0604030504040204" pitchFamily="34" charset="0"/>
                <a:cs typeface="Tahoma" panose="020B0604030504040204" pitchFamily="34" charset="0"/>
              </a:rPr>
              <a:t> che</a:t>
            </a:r>
            <a:r>
              <a:rPr lang="en-US" altLang="zh-CN" sz="2500">
                <a:latin typeface="Times New Roman" panose="02020603050405020304" pitchFamily="18" charset="0"/>
                <a:cs typeface="Times New Roman" panose="02020603050405020304" pitchFamily="18" charset="0"/>
              </a:rPr>
              <a:t> </a:t>
            </a:r>
            <a:r>
              <a:rPr lang="en-US" altLang="zh-CN" sz="2500" b="1">
                <a:solidFill>
                  <a:srgbClr val="000000"/>
                </a:solidFill>
                <a:latin typeface="Tahoma" panose="020B0604030504040204" pitchFamily="34" charset="0"/>
                <a:cs typeface="Tahoma" panose="020B0604030504040204" pitchFamily="34" charset="0"/>
              </a:rPr>
              <a:t>necessitano</a:t>
            </a:r>
            <a:r>
              <a:rPr lang="en-US" altLang="zh-CN" sz="2500">
                <a:latin typeface="Times New Roman" panose="02020603050405020304" pitchFamily="18" charset="0"/>
                <a:cs typeface="Times New Roman" panose="02020603050405020304" pitchFamily="18" charset="0"/>
              </a:rPr>
              <a:t> </a:t>
            </a:r>
            <a:r>
              <a:rPr lang="en-US" altLang="zh-CN" sz="2500" b="1">
                <a:solidFill>
                  <a:srgbClr val="000000"/>
                </a:solidFill>
                <a:latin typeface="Tahoma" panose="020B0604030504040204" pitchFamily="34" charset="0"/>
                <a:cs typeface="Tahoma" panose="020B0604030504040204" pitchFamily="34" charset="0"/>
              </a:rPr>
              <a:t>di</a:t>
            </a:r>
          </a:p>
          <a:p>
            <a:pPr eaLnBrk="1" hangingPunct="1">
              <a:lnSpc>
                <a:spcPts val="2888"/>
              </a:lnSpc>
            </a:pPr>
            <a:r>
              <a:rPr lang="en-US" altLang="zh-CN" sz="2500" b="1">
                <a:solidFill>
                  <a:srgbClr val="000000"/>
                </a:solidFill>
                <a:latin typeface="Tahoma" panose="020B0604030504040204" pitchFamily="34" charset="0"/>
                <a:cs typeface="Tahoma" panose="020B0604030504040204" pitchFamily="34" charset="0"/>
              </a:rPr>
              <a:t> una presa in carico  </a:t>
            </a:r>
          </a:p>
        </p:txBody>
      </p:sp>
      <p:sp>
        <p:nvSpPr>
          <p:cNvPr id="9224" name="TextBox 1"/>
          <p:cNvSpPr txBox="1">
            <a:spLocks noChangeArrowheads="1"/>
          </p:cNvSpPr>
          <p:nvPr/>
        </p:nvSpPr>
        <p:spPr bwMode="auto">
          <a:xfrm>
            <a:off x="5267325" y="3941763"/>
            <a:ext cx="2536825"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40087">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ts val="2188"/>
              </a:lnSpc>
            </a:pPr>
            <a:r>
              <a:rPr lang="en-US" altLang="zh-CN" sz="2500" b="1">
                <a:solidFill>
                  <a:srgbClr val="000000"/>
                </a:solidFill>
                <a:latin typeface="Tahoma" panose="020B0604030504040204" pitchFamily="34" charset="0"/>
                <a:cs typeface="Tahoma" panose="020B0604030504040204" pitchFamily="34" charset="0"/>
              </a:rPr>
              <a:t> pianificata</a:t>
            </a:r>
            <a:r>
              <a:rPr lang="en-US" altLang="zh-CN" sz="2500">
                <a:latin typeface="Times New Roman" panose="02020603050405020304" pitchFamily="18" charset="0"/>
                <a:cs typeface="Times New Roman" panose="02020603050405020304" pitchFamily="18" charset="0"/>
              </a:rPr>
              <a:t> </a:t>
            </a:r>
            <a:r>
              <a:rPr lang="en-US" altLang="zh-CN" sz="2500" b="1">
                <a:solidFill>
                  <a:srgbClr val="000000"/>
                </a:solidFill>
                <a:latin typeface="Tahoma" panose="020B0604030504040204" pitchFamily="34" charset="0"/>
                <a:cs typeface="Tahoma" panose="020B0604030504040204" pitchFamily="34" charset="0"/>
              </a:rPr>
              <a:t>e</a:t>
            </a:r>
            <a:r>
              <a:rPr lang="en-US" altLang="zh-CN" sz="2500">
                <a:latin typeface="Times New Roman" panose="02020603050405020304" pitchFamily="18" charset="0"/>
                <a:cs typeface="Times New Roman" panose="02020603050405020304" pitchFamily="18" charset="0"/>
              </a:rPr>
              <a:t> </a:t>
            </a:r>
            <a:r>
              <a:rPr lang="en-US" altLang="zh-CN" sz="2500" b="1">
                <a:solidFill>
                  <a:srgbClr val="000000"/>
                </a:solidFill>
                <a:latin typeface="Tahoma" panose="020B0604030504040204" pitchFamily="34" charset="0"/>
                <a:cs typeface="Tahoma" panose="020B0604030504040204" pitchFamily="34" charset="0"/>
              </a:rPr>
              <a:t>ne</a:t>
            </a:r>
          </a:p>
        </p:txBody>
      </p:sp>
      <p:sp>
        <p:nvSpPr>
          <p:cNvPr id="9225" name="TextBox 1"/>
          <p:cNvSpPr txBox="1">
            <a:spLocks noChangeArrowheads="1"/>
          </p:cNvSpPr>
          <p:nvPr/>
        </p:nvSpPr>
        <p:spPr bwMode="auto">
          <a:xfrm>
            <a:off x="5267325" y="4322763"/>
            <a:ext cx="3506788"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40087">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ts val="2188"/>
              </a:lnSpc>
            </a:pPr>
            <a:r>
              <a:rPr lang="en-US" altLang="zh-CN" sz="2500" b="1">
                <a:solidFill>
                  <a:srgbClr val="000000"/>
                </a:solidFill>
                <a:latin typeface="Tahoma" panose="020B0604030504040204" pitchFamily="34" charset="0"/>
                <a:cs typeface="Tahoma" panose="020B0604030504040204" pitchFamily="34" charset="0"/>
              </a:rPr>
              <a:t> documenta</a:t>
            </a:r>
            <a:r>
              <a:rPr lang="en-US" altLang="zh-CN" sz="2500">
                <a:latin typeface="Times New Roman" panose="02020603050405020304" pitchFamily="18" charset="0"/>
                <a:cs typeface="Times New Roman" panose="02020603050405020304" pitchFamily="18" charset="0"/>
              </a:rPr>
              <a:t> </a:t>
            </a:r>
            <a:r>
              <a:rPr lang="en-US" altLang="zh-CN" sz="2500" b="1">
                <a:solidFill>
                  <a:srgbClr val="000000"/>
                </a:solidFill>
                <a:latin typeface="Tahoma" panose="020B0604030504040204" pitchFamily="34" charset="0"/>
                <a:cs typeface="Tahoma" panose="020B0604030504040204" pitchFamily="34" charset="0"/>
              </a:rPr>
              <a:t>l’efficacia</a:t>
            </a:r>
          </a:p>
          <a:p>
            <a:pPr eaLnBrk="1" hangingPunct="1">
              <a:lnSpc>
                <a:spcPts val="2188"/>
              </a:lnSpc>
            </a:pPr>
            <a:endParaRPr lang="en-US" altLang="zh-CN" sz="2500" b="1">
              <a:solidFill>
                <a:srgbClr val="000000"/>
              </a:solidFill>
              <a:latin typeface="Tahoma" panose="020B0604030504040204" pitchFamily="34" charset="0"/>
              <a:cs typeface="Tahoma" panose="020B0604030504040204" pitchFamily="34" charset="0"/>
            </a:endParaRPr>
          </a:p>
          <a:p>
            <a:pPr eaLnBrk="1" hangingPunct="1">
              <a:lnSpc>
                <a:spcPts val="2188"/>
              </a:lnSpc>
            </a:pPr>
            <a:endParaRPr lang="en-US" altLang="zh-CN" sz="2500" b="1">
              <a:solidFill>
                <a:srgbClr val="000000"/>
              </a:solidFill>
              <a:latin typeface="Tahoma" panose="020B0604030504040204" pitchFamily="34" charset="0"/>
              <a:cs typeface="Tahoma" panose="020B0604030504040204" pitchFamily="34" charset="0"/>
            </a:endParaRPr>
          </a:p>
        </p:txBody>
      </p:sp>
      <p:sp>
        <p:nvSpPr>
          <p:cNvPr id="9226" name="TextBox 1"/>
          <p:cNvSpPr txBox="1">
            <a:spLocks noChangeArrowheads="1"/>
          </p:cNvSpPr>
          <p:nvPr/>
        </p:nvSpPr>
        <p:spPr bwMode="auto">
          <a:xfrm>
            <a:off x="1031875" y="6178550"/>
            <a:ext cx="7639050"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40087">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ts val="875"/>
              </a:lnSpc>
            </a:pPr>
            <a:r>
              <a:rPr lang="en-US" altLang="zh-CN" sz="1100">
                <a:solidFill>
                  <a:srgbClr val="000000"/>
                </a:solidFill>
                <a:latin typeface="Times New Roman" panose="02020603050405020304" pitchFamily="18" charset="0"/>
                <a:cs typeface="Times New Roman" panose="02020603050405020304" pitchFamily="18" charset="0"/>
              </a:rPr>
              <a:t>(Naylor</a:t>
            </a:r>
            <a:r>
              <a:rPr lang="en-US" altLang="zh-CN" sz="1100">
                <a:latin typeface="Times New Roman" panose="02020603050405020304" pitchFamily="18" charset="0"/>
                <a:cs typeface="Times New Roman" panose="02020603050405020304" pitchFamily="18" charset="0"/>
              </a:rPr>
              <a:t> </a:t>
            </a:r>
            <a:r>
              <a:rPr lang="en-US" altLang="zh-CN" sz="1100">
                <a:solidFill>
                  <a:srgbClr val="000000"/>
                </a:solidFill>
                <a:latin typeface="Times New Roman" panose="02020603050405020304" pitchFamily="18" charset="0"/>
                <a:cs typeface="Times New Roman" panose="02020603050405020304" pitchFamily="18" charset="0"/>
              </a:rPr>
              <a:t>1999,</a:t>
            </a:r>
            <a:r>
              <a:rPr lang="en-US" altLang="zh-CN" sz="1100">
                <a:latin typeface="Times New Roman" panose="02020603050405020304" pitchFamily="18" charset="0"/>
                <a:cs typeface="Times New Roman" panose="02020603050405020304" pitchFamily="18" charset="0"/>
              </a:rPr>
              <a:t> </a:t>
            </a:r>
            <a:r>
              <a:rPr lang="en-US" altLang="zh-CN" sz="1100">
                <a:solidFill>
                  <a:srgbClr val="000000"/>
                </a:solidFill>
                <a:latin typeface="Times New Roman" panose="02020603050405020304" pitchFamily="18" charset="0"/>
                <a:cs typeface="Times New Roman" panose="02020603050405020304" pitchFamily="18" charset="0"/>
              </a:rPr>
              <a:t>Cline</a:t>
            </a:r>
            <a:r>
              <a:rPr lang="en-US" altLang="zh-CN" sz="1100">
                <a:latin typeface="Times New Roman" panose="02020603050405020304" pitchFamily="18" charset="0"/>
                <a:cs typeface="Times New Roman" panose="02020603050405020304" pitchFamily="18" charset="0"/>
              </a:rPr>
              <a:t> </a:t>
            </a:r>
            <a:r>
              <a:rPr lang="en-US" altLang="zh-CN" sz="1100">
                <a:solidFill>
                  <a:srgbClr val="000000"/>
                </a:solidFill>
                <a:latin typeface="Times New Roman" panose="02020603050405020304" pitchFamily="18" charset="0"/>
                <a:cs typeface="Times New Roman" panose="02020603050405020304" pitchFamily="18" charset="0"/>
              </a:rPr>
              <a:t>1998,</a:t>
            </a:r>
            <a:r>
              <a:rPr lang="en-US" altLang="zh-CN" sz="1100">
                <a:latin typeface="Times New Roman" panose="02020603050405020304" pitchFamily="18" charset="0"/>
                <a:cs typeface="Times New Roman" panose="02020603050405020304" pitchFamily="18" charset="0"/>
              </a:rPr>
              <a:t> </a:t>
            </a:r>
            <a:r>
              <a:rPr lang="en-US" altLang="zh-CN" sz="1100">
                <a:solidFill>
                  <a:srgbClr val="000000"/>
                </a:solidFill>
                <a:latin typeface="Times New Roman" panose="02020603050405020304" pitchFamily="18" charset="0"/>
                <a:cs typeface="Times New Roman" panose="02020603050405020304" pitchFamily="18" charset="0"/>
              </a:rPr>
              <a:t>Rich</a:t>
            </a:r>
            <a:r>
              <a:rPr lang="en-US" altLang="zh-CN" sz="1100">
                <a:latin typeface="Times New Roman" panose="02020603050405020304" pitchFamily="18" charset="0"/>
                <a:cs typeface="Times New Roman" panose="02020603050405020304" pitchFamily="18" charset="0"/>
              </a:rPr>
              <a:t> </a:t>
            </a:r>
            <a:r>
              <a:rPr lang="en-US" altLang="zh-CN" sz="1100">
                <a:solidFill>
                  <a:srgbClr val="000000"/>
                </a:solidFill>
                <a:latin typeface="Times New Roman" panose="02020603050405020304" pitchFamily="18" charset="0"/>
                <a:cs typeface="Times New Roman" panose="02020603050405020304" pitchFamily="18" charset="0"/>
              </a:rPr>
              <a:t>1995,</a:t>
            </a:r>
            <a:r>
              <a:rPr lang="en-US" altLang="zh-CN" sz="1100">
                <a:latin typeface="Times New Roman" panose="02020603050405020304" pitchFamily="18" charset="0"/>
                <a:cs typeface="Times New Roman" panose="02020603050405020304" pitchFamily="18" charset="0"/>
              </a:rPr>
              <a:t> </a:t>
            </a:r>
            <a:r>
              <a:rPr lang="en-US" altLang="zh-CN" sz="1100">
                <a:solidFill>
                  <a:srgbClr val="000000"/>
                </a:solidFill>
                <a:latin typeface="Times New Roman" panose="02020603050405020304" pitchFamily="18" charset="0"/>
                <a:cs typeface="Times New Roman" panose="02020603050405020304" pitchFamily="18" charset="0"/>
              </a:rPr>
              <a:t>Porkes</a:t>
            </a:r>
            <a:r>
              <a:rPr lang="en-US" altLang="zh-CN" sz="1100">
                <a:latin typeface="Times New Roman" panose="02020603050405020304" pitchFamily="18" charset="0"/>
                <a:cs typeface="Times New Roman" panose="02020603050405020304" pitchFamily="18" charset="0"/>
              </a:rPr>
              <a:t> </a:t>
            </a:r>
            <a:r>
              <a:rPr lang="en-US" altLang="zh-CN" sz="1100">
                <a:solidFill>
                  <a:srgbClr val="000000"/>
                </a:solidFill>
                <a:latin typeface="Times New Roman" panose="02020603050405020304" pitchFamily="18" charset="0"/>
                <a:cs typeface="Times New Roman" panose="02020603050405020304" pitchFamily="18" charset="0"/>
              </a:rPr>
              <a:t>2002,</a:t>
            </a:r>
            <a:r>
              <a:rPr lang="en-US" altLang="zh-CN" sz="1100">
                <a:latin typeface="Times New Roman" panose="02020603050405020304" pitchFamily="18" charset="0"/>
                <a:cs typeface="Times New Roman" panose="02020603050405020304" pitchFamily="18" charset="0"/>
              </a:rPr>
              <a:t> </a:t>
            </a:r>
            <a:r>
              <a:rPr lang="en-US" altLang="zh-CN" sz="1100">
                <a:solidFill>
                  <a:srgbClr val="000000"/>
                </a:solidFill>
                <a:latin typeface="Times New Roman" panose="02020603050405020304" pitchFamily="18" charset="0"/>
                <a:cs typeface="Times New Roman" panose="02020603050405020304" pitchFamily="18" charset="0"/>
              </a:rPr>
              <a:t>Shepperd</a:t>
            </a:r>
            <a:r>
              <a:rPr lang="en-US" altLang="zh-CN" sz="1100">
                <a:latin typeface="Times New Roman" panose="02020603050405020304" pitchFamily="18" charset="0"/>
                <a:cs typeface="Times New Roman" panose="02020603050405020304" pitchFamily="18" charset="0"/>
              </a:rPr>
              <a:t> </a:t>
            </a:r>
            <a:r>
              <a:rPr lang="en-US" altLang="zh-CN" sz="1100">
                <a:solidFill>
                  <a:srgbClr val="000000"/>
                </a:solidFill>
                <a:latin typeface="Times New Roman" panose="02020603050405020304" pitchFamily="18" charset="0"/>
                <a:cs typeface="Times New Roman" panose="02020603050405020304" pitchFamily="18" charset="0"/>
              </a:rPr>
              <a:t>2002,</a:t>
            </a:r>
            <a:r>
              <a:rPr lang="en-US" altLang="zh-CN" sz="1100">
                <a:latin typeface="Times New Roman" panose="02020603050405020304" pitchFamily="18" charset="0"/>
                <a:cs typeface="Times New Roman" panose="02020603050405020304" pitchFamily="18" charset="0"/>
              </a:rPr>
              <a:t> </a:t>
            </a:r>
            <a:r>
              <a:rPr lang="en-US" altLang="zh-CN" sz="1100">
                <a:solidFill>
                  <a:srgbClr val="000000"/>
                </a:solidFill>
                <a:latin typeface="Times New Roman" panose="02020603050405020304" pitchFamily="18" charset="0"/>
                <a:cs typeface="Times New Roman" panose="02020603050405020304" pitchFamily="18" charset="0"/>
              </a:rPr>
              <a:t>Needleman</a:t>
            </a:r>
            <a:r>
              <a:rPr lang="en-US" altLang="zh-CN" sz="1100">
                <a:latin typeface="Times New Roman" panose="02020603050405020304" pitchFamily="18" charset="0"/>
                <a:cs typeface="Times New Roman" panose="02020603050405020304" pitchFamily="18" charset="0"/>
              </a:rPr>
              <a:t> </a:t>
            </a:r>
            <a:r>
              <a:rPr lang="en-US" altLang="zh-CN" sz="1100">
                <a:solidFill>
                  <a:srgbClr val="000000"/>
                </a:solidFill>
                <a:latin typeface="Times New Roman" panose="02020603050405020304" pitchFamily="18" charset="0"/>
                <a:cs typeface="Times New Roman" panose="02020603050405020304" pitchFamily="18" charset="0"/>
              </a:rPr>
              <a:t>et</a:t>
            </a:r>
            <a:r>
              <a:rPr lang="en-US" altLang="zh-CN" sz="1100">
                <a:latin typeface="Times New Roman" panose="02020603050405020304" pitchFamily="18" charset="0"/>
                <a:cs typeface="Times New Roman" panose="02020603050405020304" pitchFamily="18" charset="0"/>
              </a:rPr>
              <a:t> </a:t>
            </a:r>
            <a:r>
              <a:rPr lang="en-US" altLang="zh-CN" sz="1100">
                <a:solidFill>
                  <a:srgbClr val="000000"/>
                </a:solidFill>
                <a:latin typeface="Times New Roman" panose="02020603050405020304" pitchFamily="18" charset="0"/>
                <a:cs typeface="Times New Roman" panose="02020603050405020304" pitchFamily="18" charset="0"/>
              </a:rPr>
              <a:t>al.</a:t>
            </a:r>
            <a:r>
              <a:rPr lang="en-US" altLang="zh-CN" sz="1100">
                <a:latin typeface="Times New Roman" panose="02020603050405020304" pitchFamily="18" charset="0"/>
                <a:cs typeface="Times New Roman" panose="02020603050405020304" pitchFamily="18" charset="0"/>
              </a:rPr>
              <a:t> </a:t>
            </a:r>
            <a:r>
              <a:rPr lang="en-US" altLang="zh-CN" sz="1100">
                <a:solidFill>
                  <a:srgbClr val="000000"/>
                </a:solidFill>
                <a:latin typeface="Times New Roman" panose="02020603050405020304" pitchFamily="18" charset="0"/>
                <a:cs typeface="Times New Roman" panose="02020603050405020304" pitchFamily="18" charset="0"/>
              </a:rPr>
              <a:t>2002,</a:t>
            </a:r>
            <a:r>
              <a:rPr lang="en-US" altLang="zh-CN" sz="1100">
                <a:latin typeface="Times New Roman" panose="02020603050405020304" pitchFamily="18" charset="0"/>
                <a:cs typeface="Times New Roman" panose="02020603050405020304" pitchFamily="18" charset="0"/>
              </a:rPr>
              <a:t> </a:t>
            </a:r>
            <a:r>
              <a:rPr lang="en-US" altLang="zh-CN" sz="1100">
                <a:solidFill>
                  <a:srgbClr val="000000"/>
                </a:solidFill>
                <a:latin typeface="Times New Roman" panose="02020603050405020304" pitchFamily="18" charset="0"/>
                <a:cs typeface="Times New Roman" panose="02020603050405020304" pitchFamily="18" charset="0"/>
              </a:rPr>
              <a:t>Aiken</a:t>
            </a:r>
            <a:r>
              <a:rPr lang="en-US" altLang="zh-CN" sz="1100">
                <a:latin typeface="Times New Roman" panose="02020603050405020304" pitchFamily="18" charset="0"/>
                <a:cs typeface="Times New Roman" panose="02020603050405020304" pitchFamily="18" charset="0"/>
              </a:rPr>
              <a:t> </a:t>
            </a:r>
            <a:r>
              <a:rPr lang="en-US" altLang="zh-CN" sz="1100">
                <a:solidFill>
                  <a:srgbClr val="000000"/>
                </a:solidFill>
                <a:latin typeface="Times New Roman" panose="02020603050405020304" pitchFamily="18" charset="0"/>
                <a:cs typeface="Times New Roman" panose="02020603050405020304" pitchFamily="18" charset="0"/>
              </a:rPr>
              <a:t>1994,</a:t>
            </a:r>
            <a:r>
              <a:rPr lang="en-US" altLang="zh-CN" sz="1100">
                <a:latin typeface="Times New Roman" panose="02020603050405020304" pitchFamily="18" charset="0"/>
                <a:cs typeface="Times New Roman" panose="02020603050405020304" pitchFamily="18" charset="0"/>
              </a:rPr>
              <a:t> </a:t>
            </a:r>
            <a:r>
              <a:rPr lang="en-US" altLang="zh-CN" sz="1100">
                <a:solidFill>
                  <a:srgbClr val="000000"/>
                </a:solidFill>
                <a:latin typeface="Times New Roman" panose="02020603050405020304" pitchFamily="18" charset="0"/>
                <a:cs typeface="Times New Roman" panose="02020603050405020304" pitchFamily="18" charset="0"/>
              </a:rPr>
              <a:t>Hartz</a:t>
            </a:r>
            <a:r>
              <a:rPr lang="en-US" altLang="zh-CN" sz="1100">
                <a:latin typeface="Times New Roman" panose="02020603050405020304" pitchFamily="18" charset="0"/>
                <a:cs typeface="Times New Roman" panose="02020603050405020304" pitchFamily="18" charset="0"/>
              </a:rPr>
              <a:t> </a:t>
            </a:r>
            <a:r>
              <a:rPr lang="en-US" altLang="zh-CN" sz="1100">
                <a:solidFill>
                  <a:srgbClr val="000000"/>
                </a:solidFill>
                <a:latin typeface="Times New Roman" panose="02020603050405020304" pitchFamily="18" charset="0"/>
                <a:cs typeface="Times New Roman" panose="02020603050405020304" pitchFamily="18" charset="0"/>
              </a:rPr>
              <a:t>1989,</a:t>
            </a:r>
            <a:r>
              <a:rPr lang="en-US" altLang="zh-CN" sz="1100">
                <a:latin typeface="Times New Roman" panose="02020603050405020304" pitchFamily="18" charset="0"/>
                <a:cs typeface="Times New Roman" panose="02020603050405020304" pitchFamily="18" charset="0"/>
              </a:rPr>
              <a:t> </a:t>
            </a:r>
            <a:r>
              <a:rPr lang="en-US" altLang="zh-CN" sz="1100">
                <a:solidFill>
                  <a:srgbClr val="000000"/>
                </a:solidFill>
                <a:latin typeface="Times New Roman" panose="02020603050405020304" pitchFamily="18" charset="0"/>
                <a:cs typeface="Times New Roman" panose="02020603050405020304" pitchFamily="18" charset="0"/>
              </a:rPr>
              <a:t>Silber</a:t>
            </a:r>
            <a:r>
              <a:rPr lang="en-US" altLang="zh-CN" sz="1100">
                <a:latin typeface="Times New Roman" panose="02020603050405020304" pitchFamily="18" charset="0"/>
                <a:cs typeface="Times New Roman" panose="02020603050405020304" pitchFamily="18" charset="0"/>
              </a:rPr>
              <a:t> </a:t>
            </a:r>
            <a:r>
              <a:rPr lang="en-US" altLang="zh-CN" sz="1100">
                <a:solidFill>
                  <a:srgbClr val="000000"/>
                </a:solidFill>
                <a:latin typeface="Times New Roman" panose="02020603050405020304" pitchFamily="18" charset="0"/>
                <a:cs typeface="Times New Roman" panose="02020603050405020304" pitchFamily="18" charset="0"/>
              </a:rPr>
              <a:t>et</a:t>
            </a:r>
            <a:r>
              <a:rPr lang="en-US" altLang="zh-CN" sz="1100">
                <a:latin typeface="Times New Roman" panose="02020603050405020304" pitchFamily="18" charset="0"/>
                <a:cs typeface="Times New Roman" panose="02020603050405020304" pitchFamily="18" charset="0"/>
              </a:rPr>
              <a:t> </a:t>
            </a:r>
            <a:r>
              <a:rPr lang="en-US" altLang="zh-CN" sz="1100">
                <a:solidFill>
                  <a:srgbClr val="000000"/>
                </a:solidFill>
                <a:latin typeface="Times New Roman" panose="02020603050405020304" pitchFamily="18" charset="0"/>
                <a:cs typeface="Times New Roman" panose="02020603050405020304" pitchFamily="18" charset="0"/>
              </a:rPr>
              <a:t>al.</a:t>
            </a:r>
            <a:r>
              <a:rPr lang="en-US" altLang="zh-CN" sz="1100">
                <a:latin typeface="Times New Roman" panose="02020603050405020304" pitchFamily="18" charset="0"/>
                <a:cs typeface="Times New Roman" panose="02020603050405020304" pitchFamily="18" charset="0"/>
              </a:rPr>
              <a:t> </a:t>
            </a:r>
            <a:r>
              <a:rPr lang="en-US" altLang="zh-CN" sz="1100">
                <a:solidFill>
                  <a:srgbClr val="000000"/>
                </a:solidFill>
                <a:latin typeface="Times New Roman" panose="02020603050405020304" pitchFamily="18" charset="0"/>
                <a:cs typeface="Times New Roman" panose="02020603050405020304" pitchFamily="18" charset="0"/>
              </a:rPr>
              <a:t>1992)</a:t>
            </a:r>
          </a:p>
        </p:txBody>
      </p:sp>
      <p:sp>
        <p:nvSpPr>
          <p:cNvPr id="9227" name="TextBox 1"/>
          <p:cNvSpPr txBox="1">
            <a:spLocks noChangeArrowheads="1"/>
          </p:cNvSpPr>
          <p:nvPr/>
        </p:nvSpPr>
        <p:spPr bwMode="auto">
          <a:xfrm>
            <a:off x="1331913" y="549275"/>
            <a:ext cx="6802437"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40087">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ts val="2800"/>
              </a:lnSpc>
            </a:pPr>
            <a:r>
              <a:rPr lang="en-US" altLang="zh-CN" sz="3200" b="1">
                <a:solidFill>
                  <a:srgbClr val="000066"/>
                </a:solidFill>
                <a:latin typeface="Tahoma" panose="020B0604030504040204" pitchFamily="34" charset="0"/>
                <a:cs typeface="Tahoma" panose="020B0604030504040204" pitchFamily="34" charset="0"/>
              </a:rPr>
              <a:t>Perché</a:t>
            </a:r>
            <a:r>
              <a:rPr lang="en-US" altLang="zh-CN" sz="3200">
                <a:solidFill>
                  <a:srgbClr val="000066"/>
                </a:solidFill>
                <a:latin typeface="Times New Roman" panose="02020603050405020304" pitchFamily="18" charset="0"/>
                <a:cs typeface="Times New Roman" panose="02020603050405020304" pitchFamily="18" charset="0"/>
              </a:rPr>
              <a:t> </a:t>
            </a:r>
            <a:r>
              <a:rPr lang="en-US" altLang="zh-CN" sz="3200" b="1">
                <a:solidFill>
                  <a:srgbClr val="000066"/>
                </a:solidFill>
                <a:latin typeface="Tahoma" panose="020B0604030504040204" pitchFamily="34" charset="0"/>
                <a:cs typeface="Tahoma" panose="020B0604030504040204" pitchFamily="34" charset="0"/>
              </a:rPr>
              <a:t>parlare</a:t>
            </a:r>
            <a:r>
              <a:rPr lang="en-US" altLang="zh-CN" sz="3200">
                <a:solidFill>
                  <a:srgbClr val="000066"/>
                </a:solidFill>
                <a:latin typeface="Times New Roman" panose="02020603050405020304" pitchFamily="18" charset="0"/>
                <a:cs typeface="Times New Roman" panose="02020603050405020304" pitchFamily="18" charset="0"/>
              </a:rPr>
              <a:t> </a:t>
            </a:r>
            <a:r>
              <a:rPr lang="en-US" altLang="zh-CN" sz="3200" b="1">
                <a:solidFill>
                  <a:srgbClr val="000066"/>
                </a:solidFill>
                <a:latin typeface="Tahoma" panose="020B0604030504040204" pitchFamily="34" charset="0"/>
                <a:cs typeface="Tahoma" panose="020B0604030504040204" pitchFamily="34" charset="0"/>
              </a:rPr>
              <a:t>di</a:t>
            </a:r>
            <a:r>
              <a:rPr lang="en-US" altLang="zh-CN" sz="3200">
                <a:solidFill>
                  <a:srgbClr val="000066"/>
                </a:solidFill>
                <a:latin typeface="Times New Roman" panose="02020603050405020304" pitchFamily="18" charset="0"/>
                <a:cs typeface="Times New Roman" panose="02020603050405020304" pitchFamily="18" charset="0"/>
              </a:rPr>
              <a:t> </a:t>
            </a:r>
            <a:r>
              <a:rPr lang="en-US" altLang="zh-CN" sz="3200" b="1">
                <a:solidFill>
                  <a:srgbClr val="000066"/>
                </a:solidFill>
                <a:latin typeface="Tahoma" panose="020B0604030504040204" pitchFamily="34" charset="0"/>
                <a:cs typeface="Tahoma" panose="020B0604030504040204" pitchFamily="34" charset="0"/>
              </a:rPr>
              <a:t>presa in carico?</a:t>
            </a:r>
          </a:p>
        </p:txBody>
      </p:sp>
      <p:pic>
        <p:nvPicPr>
          <p:cNvPr id="9228" name="Picture 14" descr="F:\stefano\imagesCATAFU8L.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850" y="1268413"/>
            <a:ext cx="4714875"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7313328"/>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1843088" y="5287963"/>
            <a:ext cx="5780087" cy="19050"/>
          </a:xfrm>
          <a:custGeom>
            <a:avLst/>
            <a:gdLst>
              <a:gd name="connsiteX0" fmla="*/ 6350 w 6759452"/>
              <a:gd name="connsiteY0" fmla="*/ 6350 h 22532"/>
              <a:gd name="connsiteX1" fmla="*/ 6753102 w 6759452"/>
              <a:gd name="connsiteY1" fmla="*/ 6350 h 22532"/>
            </a:gdLst>
            <a:ahLst/>
            <a:cxnLst>
              <a:cxn ang="0">
                <a:pos x="connsiteX0" y="connsiteY0"/>
              </a:cxn>
              <a:cxn ang="1">
                <a:pos x="connsiteX1" y="connsiteY1"/>
              </a:cxn>
            </a:cxnLst>
            <a:rect l="l" t="t" r="r" b="b"/>
            <a:pathLst>
              <a:path w="6759452" h="22532">
                <a:moveTo>
                  <a:pt x="6350" y="6350"/>
                </a:moveTo>
                <a:lnTo>
                  <a:pt x="6753102" y="6350"/>
                </a:lnTo>
              </a:path>
            </a:pathLst>
          </a:custGeom>
          <a:ln w="12700">
            <a:solidFill>
              <a:srgbClr val="000000">
                <a:alpha val="100000"/>
              </a:srgbClr>
            </a:solidFill>
            <a:prstDash val="solid"/>
          </a:ln>
        </p:spPr>
        <p:style>
          <a:lnRef idx="1">
            <a:schemeClr val="accent1"/>
          </a:lnRef>
          <a:fillRef idx="0">
            <a:schemeClr val="accent1"/>
          </a:fillRef>
          <a:effectRef idx="0">
            <a:schemeClr val="accent1"/>
          </a:effectRef>
          <a:fontRef idx="minor">
            <a:schemeClr val="tx1"/>
          </a:fontRef>
        </p:style>
        <p:txBody>
          <a:bodyPr lIns="80175" tIns="40087" rIns="80175" bIns="40087" anchor="ctr"/>
          <a:lstStyle/>
          <a:p>
            <a:pPr algn="ctr" fontAlgn="auto">
              <a:spcBef>
                <a:spcPts val="0"/>
              </a:spcBef>
              <a:spcAft>
                <a:spcPts val="0"/>
              </a:spcAft>
              <a:defRPr/>
            </a:pPr>
            <a:endParaRPr lang="zh-CN" altLang="en-US" dirty="0"/>
          </a:p>
        </p:txBody>
      </p:sp>
      <p:sp>
        <p:nvSpPr>
          <p:cNvPr id="3" name="Freeform 3"/>
          <p:cNvSpPr/>
          <p:nvPr/>
        </p:nvSpPr>
        <p:spPr>
          <a:xfrm>
            <a:off x="1843088" y="4845050"/>
            <a:ext cx="5780087" cy="20638"/>
          </a:xfrm>
          <a:custGeom>
            <a:avLst/>
            <a:gdLst>
              <a:gd name="connsiteX0" fmla="*/ 6350 w 6759452"/>
              <a:gd name="connsiteY0" fmla="*/ 6350 h 22532"/>
              <a:gd name="connsiteX1" fmla="*/ 6753102 w 6759452"/>
              <a:gd name="connsiteY1" fmla="*/ 6350 h 22532"/>
            </a:gdLst>
            <a:ahLst/>
            <a:cxnLst>
              <a:cxn ang="0">
                <a:pos x="connsiteX0" y="connsiteY0"/>
              </a:cxn>
              <a:cxn ang="1">
                <a:pos x="connsiteX1" y="connsiteY1"/>
              </a:cxn>
            </a:cxnLst>
            <a:rect l="l" t="t" r="r" b="b"/>
            <a:pathLst>
              <a:path w="6759452" h="22532">
                <a:moveTo>
                  <a:pt x="6350" y="6350"/>
                </a:moveTo>
                <a:lnTo>
                  <a:pt x="6753102" y="6350"/>
                </a:lnTo>
              </a:path>
            </a:pathLst>
          </a:custGeom>
          <a:ln w="12700">
            <a:solidFill>
              <a:srgbClr val="000000">
                <a:alpha val="100000"/>
              </a:srgbClr>
            </a:solidFill>
            <a:prstDash val="solid"/>
          </a:ln>
        </p:spPr>
        <p:style>
          <a:lnRef idx="1">
            <a:schemeClr val="accent1"/>
          </a:lnRef>
          <a:fillRef idx="0">
            <a:schemeClr val="accent1"/>
          </a:fillRef>
          <a:effectRef idx="0">
            <a:schemeClr val="accent1"/>
          </a:effectRef>
          <a:fontRef idx="minor">
            <a:schemeClr val="tx1"/>
          </a:fontRef>
        </p:style>
        <p:txBody>
          <a:bodyPr lIns="80175" tIns="40087" rIns="80175" bIns="40087" anchor="ctr"/>
          <a:lstStyle/>
          <a:p>
            <a:pPr algn="ctr" fontAlgn="auto">
              <a:spcBef>
                <a:spcPts val="0"/>
              </a:spcBef>
              <a:spcAft>
                <a:spcPts val="0"/>
              </a:spcAft>
              <a:defRPr/>
            </a:pPr>
            <a:endParaRPr lang="zh-CN" altLang="en-US" dirty="0"/>
          </a:p>
        </p:txBody>
      </p:sp>
      <p:sp>
        <p:nvSpPr>
          <p:cNvPr id="5" name="Freeform 3"/>
          <p:cNvSpPr/>
          <p:nvPr/>
        </p:nvSpPr>
        <p:spPr>
          <a:xfrm>
            <a:off x="1843088" y="4410075"/>
            <a:ext cx="5780087" cy="20638"/>
          </a:xfrm>
          <a:custGeom>
            <a:avLst/>
            <a:gdLst>
              <a:gd name="connsiteX0" fmla="*/ 6350 w 6759452"/>
              <a:gd name="connsiteY0" fmla="*/ 6350 h 22532"/>
              <a:gd name="connsiteX1" fmla="*/ 6753102 w 6759452"/>
              <a:gd name="connsiteY1" fmla="*/ 6350 h 22532"/>
            </a:gdLst>
            <a:ahLst/>
            <a:cxnLst>
              <a:cxn ang="0">
                <a:pos x="connsiteX0" y="connsiteY0"/>
              </a:cxn>
              <a:cxn ang="1">
                <a:pos x="connsiteX1" y="connsiteY1"/>
              </a:cxn>
            </a:cxnLst>
            <a:rect l="l" t="t" r="r" b="b"/>
            <a:pathLst>
              <a:path w="6759452" h="22532">
                <a:moveTo>
                  <a:pt x="6350" y="6350"/>
                </a:moveTo>
                <a:lnTo>
                  <a:pt x="6753102" y="6350"/>
                </a:lnTo>
              </a:path>
            </a:pathLst>
          </a:custGeom>
          <a:ln w="12700">
            <a:solidFill>
              <a:srgbClr val="000000">
                <a:alpha val="100000"/>
              </a:srgbClr>
            </a:solidFill>
            <a:prstDash val="solid"/>
          </a:ln>
        </p:spPr>
        <p:style>
          <a:lnRef idx="1">
            <a:schemeClr val="accent1"/>
          </a:lnRef>
          <a:fillRef idx="0">
            <a:schemeClr val="accent1"/>
          </a:fillRef>
          <a:effectRef idx="0">
            <a:schemeClr val="accent1"/>
          </a:effectRef>
          <a:fontRef idx="minor">
            <a:schemeClr val="tx1"/>
          </a:fontRef>
        </p:style>
        <p:txBody>
          <a:bodyPr lIns="80175" tIns="40087" rIns="80175" bIns="40087" anchor="ctr"/>
          <a:lstStyle/>
          <a:p>
            <a:pPr algn="ctr" fontAlgn="auto">
              <a:spcBef>
                <a:spcPts val="0"/>
              </a:spcBef>
              <a:spcAft>
                <a:spcPts val="0"/>
              </a:spcAft>
              <a:defRPr/>
            </a:pPr>
            <a:endParaRPr lang="zh-CN" altLang="en-US" dirty="0"/>
          </a:p>
        </p:txBody>
      </p:sp>
      <p:sp>
        <p:nvSpPr>
          <p:cNvPr id="6" name="Freeform 3"/>
          <p:cNvSpPr/>
          <p:nvPr/>
        </p:nvSpPr>
        <p:spPr>
          <a:xfrm>
            <a:off x="1843088" y="3975100"/>
            <a:ext cx="5780087" cy="20638"/>
          </a:xfrm>
          <a:custGeom>
            <a:avLst/>
            <a:gdLst>
              <a:gd name="connsiteX0" fmla="*/ 6350 w 6759452"/>
              <a:gd name="connsiteY0" fmla="*/ 6350 h 22532"/>
              <a:gd name="connsiteX1" fmla="*/ 6753102 w 6759452"/>
              <a:gd name="connsiteY1" fmla="*/ 6350 h 22532"/>
            </a:gdLst>
            <a:ahLst/>
            <a:cxnLst>
              <a:cxn ang="0">
                <a:pos x="connsiteX0" y="connsiteY0"/>
              </a:cxn>
              <a:cxn ang="1">
                <a:pos x="connsiteX1" y="connsiteY1"/>
              </a:cxn>
            </a:cxnLst>
            <a:rect l="l" t="t" r="r" b="b"/>
            <a:pathLst>
              <a:path w="6759452" h="22532">
                <a:moveTo>
                  <a:pt x="6350" y="6350"/>
                </a:moveTo>
                <a:lnTo>
                  <a:pt x="6753102" y="6350"/>
                </a:lnTo>
              </a:path>
            </a:pathLst>
          </a:custGeom>
          <a:ln w="12700">
            <a:solidFill>
              <a:srgbClr val="000000">
                <a:alpha val="100000"/>
              </a:srgbClr>
            </a:solidFill>
            <a:prstDash val="solid"/>
          </a:ln>
        </p:spPr>
        <p:style>
          <a:lnRef idx="1">
            <a:schemeClr val="accent1"/>
          </a:lnRef>
          <a:fillRef idx="0">
            <a:schemeClr val="accent1"/>
          </a:fillRef>
          <a:effectRef idx="0">
            <a:schemeClr val="accent1"/>
          </a:effectRef>
          <a:fontRef idx="minor">
            <a:schemeClr val="tx1"/>
          </a:fontRef>
        </p:style>
        <p:txBody>
          <a:bodyPr lIns="80175" tIns="40087" rIns="80175" bIns="40087" anchor="ctr"/>
          <a:lstStyle/>
          <a:p>
            <a:pPr algn="ctr" fontAlgn="auto">
              <a:spcBef>
                <a:spcPts val="0"/>
              </a:spcBef>
              <a:spcAft>
                <a:spcPts val="0"/>
              </a:spcAft>
              <a:defRPr/>
            </a:pPr>
            <a:endParaRPr lang="zh-CN" altLang="en-US" dirty="0"/>
          </a:p>
        </p:txBody>
      </p:sp>
      <p:sp>
        <p:nvSpPr>
          <p:cNvPr id="7" name="Freeform 3"/>
          <p:cNvSpPr/>
          <p:nvPr/>
        </p:nvSpPr>
        <p:spPr>
          <a:xfrm>
            <a:off x="1843088" y="3532188"/>
            <a:ext cx="5780087" cy="20637"/>
          </a:xfrm>
          <a:custGeom>
            <a:avLst/>
            <a:gdLst>
              <a:gd name="connsiteX0" fmla="*/ 6350 w 6759452"/>
              <a:gd name="connsiteY0" fmla="*/ 6350 h 22532"/>
              <a:gd name="connsiteX1" fmla="*/ 6753102 w 6759452"/>
              <a:gd name="connsiteY1" fmla="*/ 6350 h 22532"/>
            </a:gdLst>
            <a:ahLst/>
            <a:cxnLst>
              <a:cxn ang="0">
                <a:pos x="connsiteX0" y="connsiteY0"/>
              </a:cxn>
              <a:cxn ang="1">
                <a:pos x="connsiteX1" y="connsiteY1"/>
              </a:cxn>
            </a:cxnLst>
            <a:rect l="l" t="t" r="r" b="b"/>
            <a:pathLst>
              <a:path w="6759452" h="22532">
                <a:moveTo>
                  <a:pt x="6350" y="6350"/>
                </a:moveTo>
                <a:lnTo>
                  <a:pt x="6753102" y="6350"/>
                </a:lnTo>
              </a:path>
            </a:pathLst>
          </a:custGeom>
          <a:ln w="12700">
            <a:solidFill>
              <a:srgbClr val="000000">
                <a:alpha val="100000"/>
              </a:srgbClr>
            </a:solidFill>
            <a:prstDash val="solid"/>
          </a:ln>
        </p:spPr>
        <p:style>
          <a:lnRef idx="1">
            <a:schemeClr val="accent1"/>
          </a:lnRef>
          <a:fillRef idx="0">
            <a:schemeClr val="accent1"/>
          </a:fillRef>
          <a:effectRef idx="0">
            <a:schemeClr val="accent1"/>
          </a:effectRef>
          <a:fontRef idx="minor">
            <a:schemeClr val="tx1"/>
          </a:fontRef>
        </p:style>
        <p:txBody>
          <a:bodyPr lIns="80175" tIns="40087" rIns="80175" bIns="40087" anchor="ctr"/>
          <a:lstStyle/>
          <a:p>
            <a:pPr algn="ctr" fontAlgn="auto">
              <a:spcBef>
                <a:spcPts val="0"/>
              </a:spcBef>
              <a:spcAft>
                <a:spcPts val="0"/>
              </a:spcAft>
              <a:defRPr/>
            </a:pPr>
            <a:endParaRPr lang="zh-CN" altLang="en-US" dirty="0"/>
          </a:p>
        </p:txBody>
      </p:sp>
      <p:sp>
        <p:nvSpPr>
          <p:cNvPr id="8" name="Freeform 3"/>
          <p:cNvSpPr/>
          <p:nvPr/>
        </p:nvSpPr>
        <p:spPr>
          <a:xfrm>
            <a:off x="1843088" y="3097213"/>
            <a:ext cx="5780087" cy="20637"/>
          </a:xfrm>
          <a:custGeom>
            <a:avLst/>
            <a:gdLst>
              <a:gd name="connsiteX0" fmla="*/ 6350 w 6759452"/>
              <a:gd name="connsiteY0" fmla="*/ 6350 h 22532"/>
              <a:gd name="connsiteX1" fmla="*/ 6753102 w 6759452"/>
              <a:gd name="connsiteY1" fmla="*/ 6350 h 22532"/>
            </a:gdLst>
            <a:ahLst/>
            <a:cxnLst>
              <a:cxn ang="0">
                <a:pos x="connsiteX0" y="connsiteY0"/>
              </a:cxn>
              <a:cxn ang="1">
                <a:pos x="connsiteX1" y="connsiteY1"/>
              </a:cxn>
            </a:cxnLst>
            <a:rect l="l" t="t" r="r" b="b"/>
            <a:pathLst>
              <a:path w="6759452" h="22532">
                <a:moveTo>
                  <a:pt x="6350" y="6350"/>
                </a:moveTo>
                <a:lnTo>
                  <a:pt x="6753102" y="6350"/>
                </a:lnTo>
              </a:path>
            </a:pathLst>
          </a:custGeom>
          <a:ln w="12700">
            <a:solidFill>
              <a:srgbClr val="000000">
                <a:alpha val="100000"/>
              </a:srgbClr>
            </a:solidFill>
            <a:prstDash val="solid"/>
          </a:ln>
        </p:spPr>
        <p:style>
          <a:lnRef idx="1">
            <a:schemeClr val="accent1"/>
          </a:lnRef>
          <a:fillRef idx="0">
            <a:schemeClr val="accent1"/>
          </a:fillRef>
          <a:effectRef idx="0">
            <a:schemeClr val="accent1"/>
          </a:effectRef>
          <a:fontRef idx="minor">
            <a:schemeClr val="tx1"/>
          </a:fontRef>
        </p:style>
        <p:txBody>
          <a:bodyPr lIns="80175" tIns="40087" rIns="80175" bIns="40087" anchor="ctr"/>
          <a:lstStyle/>
          <a:p>
            <a:pPr algn="ctr" fontAlgn="auto">
              <a:spcBef>
                <a:spcPts val="0"/>
              </a:spcBef>
              <a:spcAft>
                <a:spcPts val="0"/>
              </a:spcAft>
              <a:defRPr/>
            </a:pPr>
            <a:endParaRPr lang="zh-CN" altLang="en-US" dirty="0"/>
          </a:p>
        </p:txBody>
      </p:sp>
      <p:sp>
        <p:nvSpPr>
          <p:cNvPr id="9" name="Freeform 3"/>
          <p:cNvSpPr/>
          <p:nvPr/>
        </p:nvSpPr>
        <p:spPr>
          <a:xfrm>
            <a:off x="1843088" y="2662238"/>
            <a:ext cx="5780087" cy="20637"/>
          </a:xfrm>
          <a:custGeom>
            <a:avLst/>
            <a:gdLst>
              <a:gd name="connsiteX0" fmla="*/ 6350 w 6759452"/>
              <a:gd name="connsiteY0" fmla="*/ 6350 h 22532"/>
              <a:gd name="connsiteX1" fmla="*/ 6753102 w 6759452"/>
              <a:gd name="connsiteY1" fmla="*/ 6350 h 22532"/>
            </a:gdLst>
            <a:ahLst/>
            <a:cxnLst>
              <a:cxn ang="0">
                <a:pos x="connsiteX0" y="connsiteY0"/>
              </a:cxn>
              <a:cxn ang="1">
                <a:pos x="connsiteX1" y="connsiteY1"/>
              </a:cxn>
            </a:cxnLst>
            <a:rect l="l" t="t" r="r" b="b"/>
            <a:pathLst>
              <a:path w="6759452" h="22532">
                <a:moveTo>
                  <a:pt x="6350" y="6350"/>
                </a:moveTo>
                <a:lnTo>
                  <a:pt x="6753102" y="6350"/>
                </a:lnTo>
              </a:path>
            </a:pathLst>
          </a:custGeom>
          <a:ln w="12700">
            <a:solidFill>
              <a:srgbClr val="000000">
                <a:alpha val="100000"/>
              </a:srgbClr>
            </a:solidFill>
            <a:prstDash val="solid"/>
          </a:ln>
        </p:spPr>
        <p:style>
          <a:lnRef idx="1">
            <a:schemeClr val="accent1"/>
          </a:lnRef>
          <a:fillRef idx="0">
            <a:schemeClr val="accent1"/>
          </a:fillRef>
          <a:effectRef idx="0">
            <a:schemeClr val="accent1"/>
          </a:effectRef>
          <a:fontRef idx="minor">
            <a:schemeClr val="tx1"/>
          </a:fontRef>
        </p:style>
        <p:txBody>
          <a:bodyPr lIns="80175" tIns="40087" rIns="80175" bIns="40087" anchor="ctr"/>
          <a:lstStyle/>
          <a:p>
            <a:pPr algn="ctr" fontAlgn="auto">
              <a:spcBef>
                <a:spcPts val="0"/>
              </a:spcBef>
              <a:spcAft>
                <a:spcPts val="0"/>
              </a:spcAft>
              <a:defRPr/>
            </a:pPr>
            <a:endParaRPr lang="zh-CN" altLang="en-US" dirty="0"/>
          </a:p>
        </p:txBody>
      </p:sp>
      <p:sp>
        <p:nvSpPr>
          <p:cNvPr id="10" name="Freeform 3"/>
          <p:cNvSpPr/>
          <p:nvPr/>
        </p:nvSpPr>
        <p:spPr>
          <a:xfrm>
            <a:off x="1843088" y="2227263"/>
            <a:ext cx="5780087" cy="22225"/>
          </a:xfrm>
          <a:custGeom>
            <a:avLst/>
            <a:gdLst>
              <a:gd name="connsiteX0" fmla="*/ 6350 w 6759452"/>
              <a:gd name="connsiteY0" fmla="*/ 6350 h 22532"/>
              <a:gd name="connsiteX1" fmla="*/ 6753102 w 6759452"/>
              <a:gd name="connsiteY1" fmla="*/ 6350 h 22532"/>
            </a:gdLst>
            <a:ahLst/>
            <a:cxnLst>
              <a:cxn ang="0">
                <a:pos x="connsiteX0" y="connsiteY0"/>
              </a:cxn>
              <a:cxn ang="1">
                <a:pos x="connsiteX1" y="connsiteY1"/>
              </a:cxn>
            </a:cxnLst>
            <a:rect l="l" t="t" r="r" b="b"/>
            <a:pathLst>
              <a:path w="6759452" h="22532">
                <a:moveTo>
                  <a:pt x="6350" y="6350"/>
                </a:moveTo>
                <a:lnTo>
                  <a:pt x="6753102" y="6350"/>
                </a:lnTo>
              </a:path>
            </a:pathLst>
          </a:custGeom>
          <a:ln w="12700">
            <a:solidFill>
              <a:srgbClr val="000000">
                <a:alpha val="100000"/>
              </a:srgbClr>
            </a:solidFill>
            <a:prstDash val="solid"/>
          </a:ln>
        </p:spPr>
        <p:style>
          <a:lnRef idx="1">
            <a:schemeClr val="accent1"/>
          </a:lnRef>
          <a:fillRef idx="0">
            <a:schemeClr val="accent1"/>
          </a:fillRef>
          <a:effectRef idx="0">
            <a:schemeClr val="accent1"/>
          </a:effectRef>
          <a:fontRef idx="minor">
            <a:schemeClr val="tx1"/>
          </a:fontRef>
        </p:style>
        <p:txBody>
          <a:bodyPr lIns="80175" tIns="40087" rIns="80175" bIns="40087" anchor="ctr"/>
          <a:lstStyle/>
          <a:p>
            <a:pPr algn="ctr" fontAlgn="auto">
              <a:spcBef>
                <a:spcPts val="0"/>
              </a:spcBef>
              <a:spcAft>
                <a:spcPts val="0"/>
              </a:spcAft>
              <a:defRPr/>
            </a:pPr>
            <a:endParaRPr lang="zh-CN" altLang="en-US" dirty="0"/>
          </a:p>
        </p:txBody>
      </p:sp>
      <p:sp>
        <p:nvSpPr>
          <p:cNvPr id="11" name="Freeform 3"/>
          <p:cNvSpPr/>
          <p:nvPr/>
        </p:nvSpPr>
        <p:spPr>
          <a:xfrm>
            <a:off x="1843088" y="1784350"/>
            <a:ext cx="5780087" cy="19050"/>
          </a:xfrm>
          <a:custGeom>
            <a:avLst/>
            <a:gdLst>
              <a:gd name="connsiteX0" fmla="*/ 6350 w 6759452"/>
              <a:gd name="connsiteY0" fmla="*/ 6350 h 22532"/>
              <a:gd name="connsiteX1" fmla="*/ 6753102 w 6759452"/>
              <a:gd name="connsiteY1" fmla="*/ 6350 h 22532"/>
            </a:gdLst>
            <a:ahLst/>
            <a:cxnLst>
              <a:cxn ang="0">
                <a:pos x="connsiteX0" y="connsiteY0"/>
              </a:cxn>
              <a:cxn ang="1">
                <a:pos x="connsiteX1" y="connsiteY1"/>
              </a:cxn>
            </a:cxnLst>
            <a:rect l="l" t="t" r="r" b="b"/>
            <a:pathLst>
              <a:path w="6759452" h="22532">
                <a:moveTo>
                  <a:pt x="6350" y="6350"/>
                </a:moveTo>
                <a:lnTo>
                  <a:pt x="6753102" y="6350"/>
                </a:lnTo>
              </a:path>
            </a:pathLst>
          </a:custGeom>
          <a:ln w="12700">
            <a:solidFill>
              <a:srgbClr val="000000">
                <a:alpha val="100000"/>
              </a:srgbClr>
            </a:solidFill>
            <a:prstDash val="solid"/>
          </a:ln>
        </p:spPr>
        <p:style>
          <a:lnRef idx="1">
            <a:schemeClr val="accent1"/>
          </a:lnRef>
          <a:fillRef idx="0">
            <a:schemeClr val="accent1"/>
          </a:fillRef>
          <a:effectRef idx="0">
            <a:schemeClr val="accent1"/>
          </a:effectRef>
          <a:fontRef idx="minor">
            <a:schemeClr val="tx1"/>
          </a:fontRef>
        </p:style>
        <p:txBody>
          <a:bodyPr lIns="80175" tIns="40087" rIns="80175" bIns="40087" anchor="ctr"/>
          <a:lstStyle/>
          <a:p>
            <a:pPr algn="ctr" fontAlgn="auto">
              <a:spcBef>
                <a:spcPts val="0"/>
              </a:spcBef>
              <a:spcAft>
                <a:spcPts val="0"/>
              </a:spcAft>
              <a:defRPr/>
            </a:pPr>
            <a:endParaRPr lang="zh-CN" altLang="en-US" dirty="0"/>
          </a:p>
        </p:txBody>
      </p:sp>
      <p:sp>
        <p:nvSpPr>
          <p:cNvPr id="12" name="Freeform 3"/>
          <p:cNvSpPr/>
          <p:nvPr/>
        </p:nvSpPr>
        <p:spPr>
          <a:xfrm>
            <a:off x="1843088" y="1349375"/>
            <a:ext cx="5780087" cy="20638"/>
          </a:xfrm>
          <a:custGeom>
            <a:avLst/>
            <a:gdLst>
              <a:gd name="connsiteX0" fmla="*/ 6350 w 6759452"/>
              <a:gd name="connsiteY0" fmla="*/ 6350 h 22532"/>
              <a:gd name="connsiteX1" fmla="*/ 6753102 w 6759452"/>
              <a:gd name="connsiteY1" fmla="*/ 6350 h 22532"/>
            </a:gdLst>
            <a:ahLst/>
            <a:cxnLst>
              <a:cxn ang="0">
                <a:pos x="connsiteX0" y="connsiteY0"/>
              </a:cxn>
              <a:cxn ang="1">
                <a:pos x="connsiteX1" y="connsiteY1"/>
              </a:cxn>
            </a:cxnLst>
            <a:rect l="l" t="t" r="r" b="b"/>
            <a:pathLst>
              <a:path w="6759452" h="22532">
                <a:moveTo>
                  <a:pt x="6350" y="6350"/>
                </a:moveTo>
                <a:lnTo>
                  <a:pt x="6753102" y="6350"/>
                </a:lnTo>
              </a:path>
            </a:pathLst>
          </a:custGeom>
          <a:ln w="12700">
            <a:solidFill>
              <a:srgbClr val="000000">
                <a:alpha val="100000"/>
              </a:srgbClr>
            </a:solidFill>
            <a:prstDash val="solid"/>
          </a:ln>
        </p:spPr>
        <p:style>
          <a:lnRef idx="1">
            <a:schemeClr val="accent1"/>
          </a:lnRef>
          <a:fillRef idx="0">
            <a:schemeClr val="accent1"/>
          </a:fillRef>
          <a:effectRef idx="0">
            <a:schemeClr val="accent1"/>
          </a:effectRef>
          <a:fontRef idx="minor">
            <a:schemeClr val="tx1"/>
          </a:fontRef>
        </p:style>
        <p:txBody>
          <a:bodyPr lIns="80175" tIns="40087" rIns="80175" bIns="40087" anchor="ctr"/>
          <a:lstStyle/>
          <a:p>
            <a:pPr algn="ctr" fontAlgn="auto">
              <a:spcBef>
                <a:spcPts val="0"/>
              </a:spcBef>
              <a:spcAft>
                <a:spcPts val="0"/>
              </a:spcAft>
              <a:defRPr/>
            </a:pPr>
            <a:endParaRPr lang="zh-CN" altLang="en-US" dirty="0"/>
          </a:p>
        </p:txBody>
      </p:sp>
      <p:sp>
        <p:nvSpPr>
          <p:cNvPr id="13" name="Freeform 3"/>
          <p:cNvSpPr/>
          <p:nvPr/>
        </p:nvSpPr>
        <p:spPr>
          <a:xfrm>
            <a:off x="1843088" y="1349375"/>
            <a:ext cx="5780087" cy="20638"/>
          </a:xfrm>
          <a:custGeom>
            <a:avLst/>
            <a:gdLst>
              <a:gd name="connsiteX0" fmla="*/ 6350 w 6759452"/>
              <a:gd name="connsiteY0" fmla="*/ 6350 h 22532"/>
              <a:gd name="connsiteX1" fmla="*/ 6753102 w 6759452"/>
              <a:gd name="connsiteY1" fmla="*/ 6350 h 22532"/>
            </a:gdLst>
            <a:ahLst/>
            <a:cxnLst>
              <a:cxn ang="0">
                <a:pos x="connsiteX0" y="connsiteY0"/>
              </a:cxn>
              <a:cxn ang="1">
                <a:pos x="connsiteX1" y="connsiteY1"/>
              </a:cxn>
            </a:cxnLst>
            <a:rect l="l" t="t" r="r" b="b"/>
            <a:pathLst>
              <a:path w="6759452" h="22532">
                <a:moveTo>
                  <a:pt x="6350" y="6350"/>
                </a:moveTo>
                <a:lnTo>
                  <a:pt x="6753102" y="6350"/>
                </a:lnTo>
              </a:path>
            </a:pathLst>
          </a:custGeom>
          <a:ln w="12700">
            <a:solidFill>
              <a:srgbClr val="000000">
                <a:alpha val="100000"/>
              </a:srgbClr>
            </a:solidFill>
            <a:prstDash val="solid"/>
          </a:ln>
        </p:spPr>
        <p:style>
          <a:lnRef idx="1">
            <a:schemeClr val="accent1"/>
          </a:lnRef>
          <a:fillRef idx="0">
            <a:schemeClr val="accent1"/>
          </a:fillRef>
          <a:effectRef idx="0">
            <a:schemeClr val="accent1"/>
          </a:effectRef>
          <a:fontRef idx="minor">
            <a:schemeClr val="tx1"/>
          </a:fontRef>
        </p:style>
        <p:txBody>
          <a:bodyPr lIns="80175" tIns="40087" rIns="80175" bIns="40087" anchor="ctr"/>
          <a:lstStyle/>
          <a:p>
            <a:pPr algn="ctr" fontAlgn="auto">
              <a:spcBef>
                <a:spcPts val="0"/>
              </a:spcBef>
              <a:spcAft>
                <a:spcPts val="0"/>
              </a:spcAft>
              <a:defRPr/>
            </a:pPr>
            <a:endParaRPr lang="zh-CN" altLang="en-US" dirty="0"/>
          </a:p>
        </p:txBody>
      </p:sp>
      <p:sp>
        <p:nvSpPr>
          <p:cNvPr id="14" name="Freeform 3"/>
          <p:cNvSpPr/>
          <p:nvPr/>
        </p:nvSpPr>
        <p:spPr>
          <a:xfrm>
            <a:off x="7612063" y="1349375"/>
            <a:ext cx="19050" cy="4384675"/>
          </a:xfrm>
          <a:custGeom>
            <a:avLst/>
            <a:gdLst>
              <a:gd name="connsiteX0" fmla="*/ 6350 w 22532"/>
              <a:gd name="connsiteY0" fmla="*/ 6350 h 4831582"/>
              <a:gd name="connsiteX1" fmla="*/ 6350 w 22532"/>
              <a:gd name="connsiteY1" fmla="*/ 4825232 h 4831582"/>
            </a:gdLst>
            <a:ahLst/>
            <a:cxnLst>
              <a:cxn ang="0">
                <a:pos x="connsiteX0" y="connsiteY0"/>
              </a:cxn>
              <a:cxn ang="1">
                <a:pos x="connsiteX1" y="connsiteY1"/>
              </a:cxn>
            </a:cxnLst>
            <a:rect l="l" t="t" r="r" b="b"/>
            <a:pathLst>
              <a:path w="22532" h="4831582">
                <a:moveTo>
                  <a:pt x="6350" y="6350"/>
                </a:moveTo>
                <a:lnTo>
                  <a:pt x="6350" y="4825232"/>
                </a:lnTo>
              </a:path>
            </a:pathLst>
          </a:custGeom>
          <a:ln w="12700">
            <a:solidFill>
              <a:srgbClr val="000000">
                <a:alpha val="100000"/>
              </a:srgbClr>
            </a:solidFill>
            <a:prstDash val="solid"/>
          </a:ln>
        </p:spPr>
        <p:style>
          <a:lnRef idx="1">
            <a:schemeClr val="accent1"/>
          </a:lnRef>
          <a:fillRef idx="0">
            <a:schemeClr val="accent1"/>
          </a:fillRef>
          <a:effectRef idx="0">
            <a:schemeClr val="accent1"/>
          </a:effectRef>
          <a:fontRef idx="minor">
            <a:schemeClr val="tx1"/>
          </a:fontRef>
        </p:style>
        <p:txBody>
          <a:bodyPr lIns="80175" tIns="40087" rIns="80175" bIns="40087" anchor="ctr"/>
          <a:lstStyle/>
          <a:p>
            <a:pPr algn="ctr" fontAlgn="auto">
              <a:spcBef>
                <a:spcPts val="0"/>
              </a:spcBef>
              <a:spcAft>
                <a:spcPts val="0"/>
              </a:spcAft>
              <a:defRPr/>
            </a:pPr>
            <a:endParaRPr lang="zh-CN" altLang="en-US" dirty="0"/>
          </a:p>
        </p:txBody>
      </p:sp>
      <p:sp>
        <p:nvSpPr>
          <p:cNvPr id="15" name="Freeform 3"/>
          <p:cNvSpPr/>
          <p:nvPr/>
        </p:nvSpPr>
        <p:spPr>
          <a:xfrm>
            <a:off x="1843088" y="5722938"/>
            <a:ext cx="5780087" cy="20637"/>
          </a:xfrm>
          <a:custGeom>
            <a:avLst/>
            <a:gdLst>
              <a:gd name="connsiteX0" fmla="*/ 6753102 w 6759452"/>
              <a:gd name="connsiteY0" fmla="*/ 6350 h 22532"/>
              <a:gd name="connsiteX1" fmla="*/ 6350 w 6759452"/>
              <a:gd name="connsiteY1" fmla="*/ 6350 h 22532"/>
            </a:gdLst>
            <a:ahLst/>
            <a:cxnLst>
              <a:cxn ang="0">
                <a:pos x="connsiteX0" y="connsiteY0"/>
              </a:cxn>
              <a:cxn ang="1">
                <a:pos x="connsiteX1" y="connsiteY1"/>
              </a:cxn>
            </a:cxnLst>
            <a:rect l="l" t="t" r="r" b="b"/>
            <a:pathLst>
              <a:path w="6759452" h="22532">
                <a:moveTo>
                  <a:pt x="6753102" y="6350"/>
                </a:moveTo>
                <a:lnTo>
                  <a:pt x="6350" y="6350"/>
                </a:lnTo>
              </a:path>
            </a:pathLst>
          </a:custGeom>
          <a:ln w="12700">
            <a:solidFill>
              <a:srgbClr val="000000">
                <a:alpha val="100000"/>
              </a:srgbClr>
            </a:solidFill>
            <a:prstDash val="solid"/>
          </a:ln>
        </p:spPr>
        <p:style>
          <a:lnRef idx="1">
            <a:schemeClr val="accent1"/>
          </a:lnRef>
          <a:fillRef idx="0">
            <a:schemeClr val="accent1"/>
          </a:fillRef>
          <a:effectRef idx="0">
            <a:schemeClr val="accent1"/>
          </a:effectRef>
          <a:fontRef idx="minor">
            <a:schemeClr val="tx1"/>
          </a:fontRef>
        </p:style>
        <p:txBody>
          <a:bodyPr lIns="80175" tIns="40087" rIns="80175" bIns="40087" anchor="ctr"/>
          <a:lstStyle/>
          <a:p>
            <a:pPr algn="ctr" fontAlgn="auto">
              <a:spcBef>
                <a:spcPts val="0"/>
              </a:spcBef>
              <a:spcAft>
                <a:spcPts val="0"/>
              </a:spcAft>
              <a:defRPr/>
            </a:pPr>
            <a:endParaRPr lang="zh-CN" altLang="en-US" dirty="0"/>
          </a:p>
        </p:txBody>
      </p:sp>
      <p:sp>
        <p:nvSpPr>
          <p:cNvPr id="16" name="Freeform 3"/>
          <p:cNvSpPr/>
          <p:nvPr/>
        </p:nvSpPr>
        <p:spPr>
          <a:xfrm>
            <a:off x="1843088" y="1349375"/>
            <a:ext cx="19050" cy="4384675"/>
          </a:xfrm>
          <a:custGeom>
            <a:avLst/>
            <a:gdLst>
              <a:gd name="connsiteX0" fmla="*/ 6350 w 22532"/>
              <a:gd name="connsiteY0" fmla="*/ 4825232 h 4831582"/>
              <a:gd name="connsiteX1" fmla="*/ 6350 w 22532"/>
              <a:gd name="connsiteY1" fmla="*/ 6350 h 4831582"/>
            </a:gdLst>
            <a:ahLst/>
            <a:cxnLst>
              <a:cxn ang="0">
                <a:pos x="connsiteX0" y="connsiteY0"/>
              </a:cxn>
              <a:cxn ang="1">
                <a:pos x="connsiteX1" y="connsiteY1"/>
              </a:cxn>
            </a:cxnLst>
            <a:rect l="l" t="t" r="r" b="b"/>
            <a:pathLst>
              <a:path w="22532" h="4831582">
                <a:moveTo>
                  <a:pt x="6350" y="4825232"/>
                </a:moveTo>
                <a:lnTo>
                  <a:pt x="6350" y="6350"/>
                </a:lnTo>
              </a:path>
            </a:pathLst>
          </a:custGeom>
          <a:ln w="12700">
            <a:solidFill>
              <a:srgbClr val="000000">
                <a:alpha val="100000"/>
              </a:srgbClr>
            </a:solidFill>
            <a:prstDash val="solid"/>
          </a:ln>
        </p:spPr>
        <p:style>
          <a:lnRef idx="1">
            <a:schemeClr val="accent1"/>
          </a:lnRef>
          <a:fillRef idx="0">
            <a:schemeClr val="accent1"/>
          </a:fillRef>
          <a:effectRef idx="0">
            <a:schemeClr val="accent1"/>
          </a:effectRef>
          <a:fontRef idx="minor">
            <a:schemeClr val="tx1"/>
          </a:fontRef>
        </p:style>
        <p:txBody>
          <a:bodyPr lIns="80175" tIns="40087" rIns="80175" bIns="40087" anchor="ctr"/>
          <a:lstStyle/>
          <a:p>
            <a:pPr algn="ctr" fontAlgn="auto">
              <a:spcBef>
                <a:spcPts val="0"/>
              </a:spcBef>
              <a:spcAft>
                <a:spcPts val="0"/>
              </a:spcAft>
              <a:defRPr/>
            </a:pPr>
            <a:endParaRPr lang="zh-CN" altLang="en-US" dirty="0"/>
          </a:p>
        </p:txBody>
      </p:sp>
      <p:sp>
        <p:nvSpPr>
          <p:cNvPr id="17" name="Freeform 3"/>
          <p:cNvSpPr/>
          <p:nvPr/>
        </p:nvSpPr>
        <p:spPr>
          <a:xfrm>
            <a:off x="1849438" y="4651375"/>
            <a:ext cx="5768975" cy="1076325"/>
          </a:xfrm>
          <a:custGeom>
            <a:avLst/>
            <a:gdLst>
              <a:gd name="connsiteX0" fmla="*/ 0 w 6746748"/>
              <a:gd name="connsiteY0" fmla="*/ 1187196 h 1187196"/>
              <a:gd name="connsiteX1" fmla="*/ 0 w 6746748"/>
              <a:gd name="connsiteY1" fmla="*/ 0 h 1187196"/>
              <a:gd name="connsiteX2" fmla="*/ 678179 w 6746748"/>
              <a:gd name="connsiteY2" fmla="*/ 219455 h 1187196"/>
              <a:gd name="connsiteX3" fmla="*/ 1347216 w 6746748"/>
              <a:gd name="connsiteY3" fmla="*/ 368808 h 1187196"/>
              <a:gd name="connsiteX4" fmla="*/ 2025395 w 6746748"/>
              <a:gd name="connsiteY4" fmla="*/ 219455 h 1187196"/>
              <a:gd name="connsiteX5" fmla="*/ 2694431 w 6746748"/>
              <a:gd name="connsiteY5" fmla="*/ 448055 h 1187196"/>
              <a:gd name="connsiteX6" fmla="*/ 3372612 w 6746748"/>
              <a:gd name="connsiteY6" fmla="*/ 667511 h 1187196"/>
              <a:gd name="connsiteX7" fmla="*/ 4052316 w 6746748"/>
              <a:gd name="connsiteY7" fmla="*/ 816864 h 1187196"/>
              <a:gd name="connsiteX8" fmla="*/ 4719827 w 6746748"/>
              <a:gd name="connsiteY8" fmla="*/ 1036320 h 1187196"/>
              <a:gd name="connsiteX9" fmla="*/ 5399532 w 6746748"/>
              <a:gd name="connsiteY9" fmla="*/ 1117091 h 1187196"/>
              <a:gd name="connsiteX10" fmla="*/ 6068568 w 6746748"/>
              <a:gd name="connsiteY10" fmla="*/ 1146047 h 1187196"/>
              <a:gd name="connsiteX11" fmla="*/ 6746747 w 6746748"/>
              <a:gd name="connsiteY11" fmla="*/ 1156716 h 1187196"/>
              <a:gd name="connsiteX12" fmla="*/ 6746747 w 6746748"/>
              <a:gd name="connsiteY12" fmla="*/ 1187196 h 1187196"/>
              <a:gd name="connsiteX13" fmla="*/ 0 w 6746748"/>
              <a:gd name="connsiteY13" fmla="*/ 1187196 h 1187196"/>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Lst>
            <a:rect l="l" t="t" r="r" b="b"/>
            <a:pathLst>
              <a:path w="6746748" h="1187196">
                <a:moveTo>
                  <a:pt x="0" y="1187196"/>
                </a:moveTo>
                <a:lnTo>
                  <a:pt x="0" y="0"/>
                </a:lnTo>
                <a:lnTo>
                  <a:pt x="678179" y="219455"/>
                </a:lnTo>
                <a:lnTo>
                  <a:pt x="1347216" y="368808"/>
                </a:lnTo>
                <a:lnTo>
                  <a:pt x="2025395" y="219455"/>
                </a:lnTo>
                <a:lnTo>
                  <a:pt x="2694431" y="448055"/>
                </a:lnTo>
                <a:lnTo>
                  <a:pt x="3372612" y="667511"/>
                </a:lnTo>
                <a:lnTo>
                  <a:pt x="4052316" y="816864"/>
                </a:lnTo>
                <a:lnTo>
                  <a:pt x="4719827" y="1036320"/>
                </a:lnTo>
                <a:lnTo>
                  <a:pt x="5399532" y="1117091"/>
                </a:lnTo>
                <a:lnTo>
                  <a:pt x="6068568" y="1146047"/>
                </a:lnTo>
                <a:lnTo>
                  <a:pt x="6746747" y="1156716"/>
                </a:lnTo>
                <a:lnTo>
                  <a:pt x="6746747" y="1187196"/>
                </a:lnTo>
                <a:lnTo>
                  <a:pt x="0" y="1187196"/>
                </a:lnTo>
              </a:path>
            </a:pathLst>
          </a:custGeom>
          <a:solidFill>
            <a:srgbClr val="00CC9A">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anchor="ctr"/>
          <a:lstStyle/>
          <a:p>
            <a:pPr algn="ctr" fontAlgn="auto">
              <a:spcBef>
                <a:spcPts val="0"/>
              </a:spcBef>
              <a:spcAft>
                <a:spcPts val="0"/>
              </a:spcAft>
              <a:defRPr/>
            </a:pPr>
            <a:endParaRPr lang="zh-CN" altLang="en-US" dirty="0"/>
          </a:p>
        </p:txBody>
      </p:sp>
      <p:sp>
        <p:nvSpPr>
          <p:cNvPr id="18" name="Freeform 3"/>
          <p:cNvSpPr/>
          <p:nvPr/>
        </p:nvSpPr>
        <p:spPr>
          <a:xfrm>
            <a:off x="1849438" y="4433888"/>
            <a:ext cx="5768975" cy="1266825"/>
          </a:xfrm>
          <a:custGeom>
            <a:avLst/>
            <a:gdLst>
              <a:gd name="connsiteX0" fmla="*/ 0 w 6746748"/>
              <a:gd name="connsiteY0" fmla="*/ 239267 h 1395984"/>
              <a:gd name="connsiteX1" fmla="*/ 0 w 6746748"/>
              <a:gd name="connsiteY1" fmla="*/ 169164 h 1395984"/>
              <a:gd name="connsiteX2" fmla="*/ 678179 w 6746748"/>
              <a:gd name="connsiteY2" fmla="*/ 388620 h 1395984"/>
              <a:gd name="connsiteX3" fmla="*/ 1347216 w 6746748"/>
              <a:gd name="connsiteY3" fmla="*/ 458723 h 1395984"/>
              <a:gd name="connsiteX4" fmla="*/ 2025395 w 6746748"/>
              <a:gd name="connsiteY4" fmla="*/ 309371 h 1395984"/>
              <a:gd name="connsiteX5" fmla="*/ 2694431 w 6746748"/>
              <a:gd name="connsiteY5" fmla="*/ 458723 h 1395984"/>
              <a:gd name="connsiteX6" fmla="*/ 3372612 w 6746748"/>
              <a:gd name="connsiteY6" fmla="*/ 608076 h 1395984"/>
              <a:gd name="connsiteX7" fmla="*/ 4052316 w 6746748"/>
              <a:gd name="connsiteY7" fmla="*/ 537971 h 1395984"/>
              <a:gd name="connsiteX8" fmla="*/ 4719827 w 6746748"/>
              <a:gd name="connsiteY8" fmla="*/ 537971 h 1395984"/>
              <a:gd name="connsiteX9" fmla="*/ 5399532 w 6746748"/>
              <a:gd name="connsiteY9" fmla="*/ 458723 h 1395984"/>
              <a:gd name="connsiteX10" fmla="*/ 6068568 w 6746748"/>
              <a:gd name="connsiteY10" fmla="*/ 309371 h 1395984"/>
              <a:gd name="connsiteX11" fmla="*/ 6746747 w 6746748"/>
              <a:gd name="connsiteY11" fmla="*/ 0 h 1395984"/>
              <a:gd name="connsiteX12" fmla="*/ 6746747 w 6746748"/>
              <a:gd name="connsiteY12" fmla="*/ 1395984 h 1395984"/>
              <a:gd name="connsiteX13" fmla="*/ 6068568 w 6746748"/>
              <a:gd name="connsiteY13" fmla="*/ 1385315 h 1395984"/>
              <a:gd name="connsiteX14" fmla="*/ 5399532 w 6746748"/>
              <a:gd name="connsiteY14" fmla="*/ 1356359 h 1395984"/>
              <a:gd name="connsiteX15" fmla="*/ 4719827 w 6746748"/>
              <a:gd name="connsiteY15" fmla="*/ 1275588 h 1395984"/>
              <a:gd name="connsiteX16" fmla="*/ 4052316 w 6746748"/>
              <a:gd name="connsiteY16" fmla="*/ 1056132 h 1395984"/>
              <a:gd name="connsiteX17" fmla="*/ 3372612 w 6746748"/>
              <a:gd name="connsiteY17" fmla="*/ 906779 h 1395984"/>
              <a:gd name="connsiteX18" fmla="*/ 2694431 w 6746748"/>
              <a:gd name="connsiteY18" fmla="*/ 687323 h 1395984"/>
              <a:gd name="connsiteX19" fmla="*/ 2025395 w 6746748"/>
              <a:gd name="connsiteY19" fmla="*/ 458723 h 1395984"/>
              <a:gd name="connsiteX20" fmla="*/ 1347216 w 6746748"/>
              <a:gd name="connsiteY20" fmla="*/ 608076 h 1395984"/>
              <a:gd name="connsiteX21" fmla="*/ 678179 w 6746748"/>
              <a:gd name="connsiteY21" fmla="*/ 458723 h 1395984"/>
              <a:gd name="connsiteX22" fmla="*/ 0 w 6746748"/>
              <a:gd name="connsiteY22" fmla="*/ 239267 h 1395984"/>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 ang="16">
                <a:pos x="connsiteX16" y="connsiteY16"/>
              </a:cxn>
              <a:cxn ang="17">
                <a:pos x="connsiteX17" y="connsiteY17"/>
              </a:cxn>
              <a:cxn ang="18">
                <a:pos x="connsiteX18" y="connsiteY18"/>
              </a:cxn>
              <a:cxn ang="19">
                <a:pos x="connsiteX19" y="connsiteY19"/>
              </a:cxn>
              <a:cxn ang="20">
                <a:pos x="connsiteX20" y="connsiteY20"/>
              </a:cxn>
              <a:cxn ang="21">
                <a:pos x="connsiteX21" y="connsiteY21"/>
              </a:cxn>
              <a:cxn ang="22">
                <a:pos x="connsiteX22" y="connsiteY22"/>
              </a:cxn>
            </a:cxnLst>
            <a:rect l="l" t="t" r="r" b="b"/>
            <a:pathLst>
              <a:path w="6746748" h="1395984">
                <a:moveTo>
                  <a:pt x="0" y="239267"/>
                </a:moveTo>
                <a:lnTo>
                  <a:pt x="0" y="169164"/>
                </a:lnTo>
                <a:lnTo>
                  <a:pt x="678179" y="388620"/>
                </a:lnTo>
                <a:lnTo>
                  <a:pt x="1347216" y="458723"/>
                </a:lnTo>
                <a:lnTo>
                  <a:pt x="2025395" y="309371"/>
                </a:lnTo>
                <a:lnTo>
                  <a:pt x="2694431" y="458723"/>
                </a:lnTo>
                <a:lnTo>
                  <a:pt x="3372612" y="608076"/>
                </a:lnTo>
                <a:lnTo>
                  <a:pt x="4052316" y="537971"/>
                </a:lnTo>
                <a:lnTo>
                  <a:pt x="4719827" y="537971"/>
                </a:lnTo>
                <a:lnTo>
                  <a:pt x="5399532" y="458723"/>
                </a:lnTo>
                <a:lnTo>
                  <a:pt x="6068568" y="309371"/>
                </a:lnTo>
                <a:lnTo>
                  <a:pt x="6746747" y="0"/>
                </a:lnTo>
                <a:lnTo>
                  <a:pt x="6746747" y="1395984"/>
                </a:lnTo>
                <a:lnTo>
                  <a:pt x="6068568" y="1385315"/>
                </a:lnTo>
                <a:lnTo>
                  <a:pt x="5399532" y="1356359"/>
                </a:lnTo>
                <a:lnTo>
                  <a:pt x="4719827" y="1275588"/>
                </a:lnTo>
                <a:lnTo>
                  <a:pt x="4052316" y="1056132"/>
                </a:lnTo>
                <a:lnTo>
                  <a:pt x="3372612" y="906779"/>
                </a:lnTo>
                <a:lnTo>
                  <a:pt x="2694431" y="687323"/>
                </a:lnTo>
                <a:lnTo>
                  <a:pt x="2025395" y="458723"/>
                </a:lnTo>
                <a:lnTo>
                  <a:pt x="1347216" y="608076"/>
                </a:lnTo>
                <a:lnTo>
                  <a:pt x="678179" y="458723"/>
                </a:lnTo>
                <a:lnTo>
                  <a:pt x="0" y="239267"/>
                </a:lnTo>
              </a:path>
            </a:pathLst>
          </a:custGeom>
          <a:solidFill>
            <a:srgbClr val="3232CC">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anchor="ctr"/>
          <a:lstStyle/>
          <a:p>
            <a:pPr algn="ctr" fontAlgn="auto">
              <a:spcBef>
                <a:spcPts val="0"/>
              </a:spcBef>
              <a:spcAft>
                <a:spcPts val="0"/>
              </a:spcAft>
              <a:defRPr/>
            </a:pPr>
            <a:endParaRPr lang="zh-CN" altLang="en-US" dirty="0"/>
          </a:p>
        </p:txBody>
      </p:sp>
      <p:sp>
        <p:nvSpPr>
          <p:cNvPr id="19" name="Freeform 3"/>
          <p:cNvSpPr/>
          <p:nvPr/>
        </p:nvSpPr>
        <p:spPr>
          <a:xfrm>
            <a:off x="1849438" y="2586038"/>
            <a:ext cx="5768975" cy="2400300"/>
          </a:xfrm>
          <a:custGeom>
            <a:avLst/>
            <a:gdLst>
              <a:gd name="connsiteX0" fmla="*/ 0 w 6746748"/>
              <a:gd name="connsiteY0" fmla="*/ 2205228 h 2644140"/>
              <a:gd name="connsiteX1" fmla="*/ 0 w 6746748"/>
              <a:gd name="connsiteY1" fmla="*/ 1985772 h 2644140"/>
              <a:gd name="connsiteX2" fmla="*/ 678179 w 6746748"/>
              <a:gd name="connsiteY2" fmla="*/ 2055876 h 2644140"/>
              <a:gd name="connsiteX3" fmla="*/ 1347216 w 6746748"/>
              <a:gd name="connsiteY3" fmla="*/ 2055876 h 2644140"/>
              <a:gd name="connsiteX4" fmla="*/ 2025395 w 6746748"/>
              <a:gd name="connsiteY4" fmla="*/ 1825752 h 2644140"/>
              <a:gd name="connsiteX5" fmla="*/ 2694431 w 6746748"/>
              <a:gd name="connsiteY5" fmla="*/ 1906523 h 2644140"/>
              <a:gd name="connsiteX6" fmla="*/ 3372612 w 6746748"/>
              <a:gd name="connsiteY6" fmla="*/ 1825752 h 2644140"/>
              <a:gd name="connsiteX7" fmla="*/ 4052316 w 6746748"/>
              <a:gd name="connsiteY7" fmla="*/ 1606296 h 2644140"/>
              <a:gd name="connsiteX8" fmla="*/ 4719827 w 6746748"/>
              <a:gd name="connsiteY8" fmla="*/ 1088135 h 2644140"/>
              <a:gd name="connsiteX9" fmla="*/ 5399532 w 6746748"/>
              <a:gd name="connsiteY9" fmla="*/ 269748 h 2644140"/>
              <a:gd name="connsiteX10" fmla="*/ 6068568 w 6746748"/>
              <a:gd name="connsiteY10" fmla="*/ 50292 h 2644140"/>
              <a:gd name="connsiteX11" fmla="*/ 6746747 w 6746748"/>
              <a:gd name="connsiteY11" fmla="*/ 0 h 2644140"/>
              <a:gd name="connsiteX12" fmla="*/ 6746747 w 6746748"/>
              <a:gd name="connsiteY12" fmla="*/ 2036064 h 2644140"/>
              <a:gd name="connsiteX13" fmla="*/ 6068568 w 6746748"/>
              <a:gd name="connsiteY13" fmla="*/ 2345435 h 2644140"/>
              <a:gd name="connsiteX14" fmla="*/ 5399532 w 6746748"/>
              <a:gd name="connsiteY14" fmla="*/ 2494788 h 2644140"/>
              <a:gd name="connsiteX15" fmla="*/ 4719827 w 6746748"/>
              <a:gd name="connsiteY15" fmla="*/ 2574035 h 2644140"/>
              <a:gd name="connsiteX16" fmla="*/ 4052316 w 6746748"/>
              <a:gd name="connsiteY16" fmla="*/ 2574035 h 2644140"/>
              <a:gd name="connsiteX17" fmla="*/ 3372612 w 6746748"/>
              <a:gd name="connsiteY17" fmla="*/ 2644140 h 2644140"/>
              <a:gd name="connsiteX18" fmla="*/ 2694431 w 6746748"/>
              <a:gd name="connsiteY18" fmla="*/ 2494788 h 2644140"/>
              <a:gd name="connsiteX19" fmla="*/ 2025395 w 6746748"/>
              <a:gd name="connsiteY19" fmla="*/ 2345435 h 2644140"/>
              <a:gd name="connsiteX20" fmla="*/ 1347216 w 6746748"/>
              <a:gd name="connsiteY20" fmla="*/ 2494788 h 2644140"/>
              <a:gd name="connsiteX21" fmla="*/ 678179 w 6746748"/>
              <a:gd name="connsiteY21" fmla="*/ 2424684 h 2644140"/>
              <a:gd name="connsiteX22" fmla="*/ 0 w 6746748"/>
              <a:gd name="connsiteY22" fmla="*/ 2205228 h 2644140"/>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 ang="16">
                <a:pos x="connsiteX16" y="connsiteY16"/>
              </a:cxn>
              <a:cxn ang="17">
                <a:pos x="connsiteX17" y="connsiteY17"/>
              </a:cxn>
              <a:cxn ang="18">
                <a:pos x="connsiteX18" y="connsiteY18"/>
              </a:cxn>
              <a:cxn ang="19">
                <a:pos x="connsiteX19" y="connsiteY19"/>
              </a:cxn>
              <a:cxn ang="20">
                <a:pos x="connsiteX20" y="connsiteY20"/>
              </a:cxn>
              <a:cxn ang="21">
                <a:pos x="connsiteX21" y="connsiteY21"/>
              </a:cxn>
              <a:cxn ang="22">
                <a:pos x="connsiteX22" y="connsiteY22"/>
              </a:cxn>
            </a:cxnLst>
            <a:rect l="l" t="t" r="r" b="b"/>
            <a:pathLst>
              <a:path w="6746748" h="2644140">
                <a:moveTo>
                  <a:pt x="0" y="2205228"/>
                </a:moveTo>
                <a:lnTo>
                  <a:pt x="0" y="1985772"/>
                </a:lnTo>
                <a:lnTo>
                  <a:pt x="678179" y="2055876"/>
                </a:lnTo>
                <a:lnTo>
                  <a:pt x="1347216" y="2055876"/>
                </a:lnTo>
                <a:lnTo>
                  <a:pt x="2025395" y="1825752"/>
                </a:lnTo>
                <a:lnTo>
                  <a:pt x="2694431" y="1906523"/>
                </a:lnTo>
                <a:lnTo>
                  <a:pt x="3372612" y="1825752"/>
                </a:lnTo>
                <a:lnTo>
                  <a:pt x="4052316" y="1606296"/>
                </a:lnTo>
                <a:lnTo>
                  <a:pt x="4719827" y="1088135"/>
                </a:lnTo>
                <a:lnTo>
                  <a:pt x="5399532" y="269748"/>
                </a:lnTo>
                <a:lnTo>
                  <a:pt x="6068568" y="50292"/>
                </a:lnTo>
                <a:lnTo>
                  <a:pt x="6746747" y="0"/>
                </a:lnTo>
                <a:lnTo>
                  <a:pt x="6746747" y="2036064"/>
                </a:lnTo>
                <a:lnTo>
                  <a:pt x="6068568" y="2345435"/>
                </a:lnTo>
                <a:lnTo>
                  <a:pt x="5399532" y="2494788"/>
                </a:lnTo>
                <a:lnTo>
                  <a:pt x="4719827" y="2574035"/>
                </a:lnTo>
                <a:lnTo>
                  <a:pt x="4052316" y="2574035"/>
                </a:lnTo>
                <a:lnTo>
                  <a:pt x="3372612" y="2644140"/>
                </a:lnTo>
                <a:lnTo>
                  <a:pt x="2694431" y="2494788"/>
                </a:lnTo>
                <a:lnTo>
                  <a:pt x="2025395" y="2345435"/>
                </a:lnTo>
                <a:lnTo>
                  <a:pt x="1347216" y="2494788"/>
                </a:lnTo>
                <a:lnTo>
                  <a:pt x="678179" y="2424684"/>
                </a:lnTo>
                <a:lnTo>
                  <a:pt x="0" y="2205228"/>
                </a:lnTo>
              </a:path>
            </a:pathLst>
          </a:custGeom>
          <a:solidFill>
            <a:srgbClr val="CC9A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anchor="ctr"/>
          <a:lstStyle/>
          <a:p>
            <a:pPr algn="ctr" fontAlgn="auto">
              <a:spcBef>
                <a:spcPts val="0"/>
              </a:spcBef>
              <a:spcAft>
                <a:spcPts val="0"/>
              </a:spcAft>
              <a:defRPr/>
            </a:pPr>
            <a:endParaRPr lang="zh-CN" altLang="en-US" dirty="0"/>
          </a:p>
        </p:txBody>
      </p:sp>
      <p:sp>
        <p:nvSpPr>
          <p:cNvPr id="20" name="Freeform 3"/>
          <p:cNvSpPr/>
          <p:nvPr/>
        </p:nvSpPr>
        <p:spPr>
          <a:xfrm>
            <a:off x="1849438" y="2025650"/>
            <a:ext cx="5768975" cy="2425700"/>
          </a:xfrm>
          <a:custGeom>
            <a:avLst/>
            <a:gdLst>
              <a:gd name="connsiteX0" fmla="*/ 0 w 6746748"/>
              <a:gd name="connsiteY0" fmla="*/ 2602992 h 2673095"/>
              <a:gd name="connsiteX1" fmla="*/ 0 w 6746748"/>
              <a:gd name="connsiteY1" fmla="*/ 678179 h 2673095"/>
              <a:gd name="connsiteX2" fmla="*/ 678179 w 6746748"/>
              <a:gd name="connsiteY2" fmla="*/ 816863 h 2673095"/>
              <a:gd name="connsiteX3" fmla="*/ 1347216 w 6746748"/>
              <a:gd name="connsiteY3" fmla="*/ 897635 h 2673095"/>
              <a:gd name="connsiteX4" fmla="*/ 2025395 w 6746748"/>
              <a:gd name="connsiteY4" fmla="*/ 816863 h 2673095"/>
              <a:gd name="connsiteX5" fmla="*/ 2694431 w 6746748"/>
              <a:gd name="connsiteY5" fmla="*/ 967739 h 2673095"/>
              <a:gd name="connsiteX6" fmla="*/ 3372612 w 6746748"/>
              <a:gd name="connsiteY6" fmla="*/ 1106424 h 2673095"/>
              <a:gd name="connsiteX7" fmla="*/ 4052316 w 6746748"/>
              <a:gd name="connsiteY7" fmla="*/ 1255775 h 2673095"/>
              <a:gd name="connsiteX8" fmla="*/ 4719827 w 6746748"/>
              <a:gd name="connsiteY8" fmla="*/ 957072 h 2673095"/>
              <a:gd name="connsiteX9" fmla="*/ 5399532 w 6746748"/>
              <a:gd name="connsiteY9" fmla="*/ 149351 h 2673095"/>
              <a:gd name="connsiteX10" fmla="*/ 6068568 w 6746748"/>
              <a:gd name="connsiteY10" fmla="*/ 0 h 2673095"/>
              <a:gd name="connsiteX11" fmla="*/ 6746747 w 6746748"/>
              <a:gd name="connsiteY11" fmla="*/ 99060 h 2673095"/>
              <a:gd name="connsiteX12" fmla="*/ 6746747 w 6746748"/>
              <a:gd name="connsiteY12" fmla="*/ 617219 h 2673095"/>
              <a:gd name="connsiteX13" fmla="*/ 6068568 w 6746748"/>
              <a:gd name="connsiteY13" fmla="*/ 667511 h 2673095"/>
              <a:gd name="connsiteX14" fmla="*/ 5399532 w 6746748"/>
              <a:gd name="connsiteY14" fmla="*/ 886967 h 2673095"/>
              <a:gd name="connsiteX15" fmla="*/ 4719827 w 6746748"/>
              <a:gd name="connsiteY15" fmla="*/ 1705355 h 2673095"/>
              <a:gd name="connsiteX16" fmla="*/ 4052316 w 6746748"/>
              <a:gd name="connsiteY16" fmla="*/ 2223516 h 2673095"/>
              <a:gd name="connsiteX17" fmla="*/ 3372612 w 6746748"/>
              <a:gd name="connsiteY17" fmla="*/ 2442972 h 2673095"/>
              <a:gd name="connsiteX18" fmla="*/ 2694431 w 6746748"/>
              <a:gd name="connsiteY18" fmla="*/ 2523743 h 2673095"/>
              <a:gd name="connsiteX19" fmla="*/ 2025395 w 6746748"/>
              <a:gd name="connsiteY19" fmla="*/ 2442972 h 2673095"/>
              <a:gd name="connsiteX20" fmla="*/ 1347216 w 6746748"/>
              <a:gd name="connsiteY20" fmla="*/ 2673095 h 2673095"/>
              <a:gd name="connsiteX21" fmla="*/ 678179 w 6746748"/>
              <a:gd name="connsiteY21" fmla="*/ 2673095 h 2673095"/>
              <a:gd name="connsiteX22" fmla="*/ 0 w 6746748"/>
              <a:gd name="connsiteY22" fmla="*/ 2602992 h 2673095"/>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 ang="16">
                <a:pos x="connsiteX16" y="connsiteY16"/>
              </a:cxn>
              <a:cxn ang="17">
                <a:pos x="connsiteX17" y="connsiteY17"/>
              </a:cxn>
              <a:cxn ang="18">
                <a:pos x="connsiteX18" y="connsiteY18"/>
              </a:cxn>
              <a:cxn ang="19">
                <a:pos x="connsiteX19" y="connsiteY19"/>
              </a:cxn>
              <a:cxn ang="20">
                <a:pos x="connsiteX20" y="connsiteY20"/>
              </a:cxn>
              <a:cxn ang="21">
                <a:pos x="connsiteX21" y="connsiteY21"/>
              </a:cxn>
              <a:cxn ang="22">
                <a:pos x="connsiteX22" y="connsiteY22"/>
              </a:cxn>
            </a:cxnLst>
            <a:rect l="l" t="t" r="r" b="b"/>
            <a:pathLst>
              <a:path w="6746748" h="2673095">
                <a:moveTo>
                  <a:pt x="0" y="2602992"/>
                </a:moveTo>
                <a:lnTo>
                  <a:pt x="0" y="678179"/>
                </a:lnTo>
                <a:lnTo>
                  <a:pt x="678179" y="816863"/>
                </a:lnTo>
                <a:lnTo>
                  <a:pt x="1347216" y="897635"/>
                </a:lnTo>
                <a:lnTo>
                  <a:pt x="2025395" y="816863"/>
                </a:lnTo>
                <a:lnTo>
                  <a:pt x="2694431" y="967739"/>
                </a:lnTo>
                <a:lnTo>
                  <a:pt x="3372612" y="1106424"/>
                </a:lnTo>
                <a:lnTo>
                  <a:pt x="4052316" y="1255775"/>
                </a:lnTo>
                <a:lnTo>
                  <a:pt x="4719827" y="957072"/>
                </a:lnTo>
                <a:lnTo>
                  <a:pt x="5399532" y="149351"/>
                </a:lnTo>
                <a:lnTo>
                  <a:pt x="6068568" y="0"/>
                </a:lnTo>
                <a:lnTo>
                  <a:pt x="6746747" y="99060"/>
                </a:lnTo>
                <a:lnTo>
                  <a:pt x="6746747" y="617219"/>
                </a:lnTo>
                <a:lnTo>
                  <a:pt x="6068568" y="667511"/>
                </a:lnTo>
                <a:lnTo>
                  <a:pt x="5399532" y="886967"/>
                </a:lnTo>
                <a:lnTo>
                  <a:pt x="4719827" y="1705355"/>
                </a:lnTo>
                <a:lnTo>
                  <a:pt x="4052316" y="2223516"/>
                </a:lnTo>
                <a:lnTo>
                  <a:pt x="3372612" y="2442972"/>
                </a:lnTo>
                <a:lnTo>
                  <a:pt x="2694431" y="2523743"/>
                </a:lnTo>
                <a:lnTo>
                  <a:pt x="2025395" y="2442972"/>
                </a:lnTo>
                <a:lnTo>
                  <a:pt x="1347216" y="2673095"/>
                </a:lnTo>
                <a:lnTo>
                  <a:pt x="678179" y="2673095"/>
                </a:lnTo>
                <a:lnTo>
                  <a:pt x="0" y="2602992"/>
                </a:lnTo>
              </a:path>
            </a:pathLst>
          </a:custGeom>
          <a:solidFill>
            <a:srgbClr val="CC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anchor="ctr"/>
          <a:lstStyle/>
          <a:p>
            <a:pPr algn="ctr" fontAlgn="auto">
              <a:spcBef>
                <a:spcPts val="0"/>
              </a:spcBef>
              <a:spcAft>
                <a:spcPts val="0"/>
              </a:spcAft>
              <a:defRPr/>
            </a:pPr>
            <a:endParaRPr lang="zh-CN" altLang="en-US" dirty="0"/>
          </a:p>
        </p:txBody>
      </p:sp>
      <p:sp>
        <p:nvSpPr>
          <p:cNvPr id="21" name="Freeform 3"/>
          <p:cNvSpPr/>
          <p:nvPr/>
        </p:nvSpPr>
        <p:spPr>
          <a:xfrm>
            <a:off x="1849438" y="1789113"/>
            <a:ext cx="5768975" cy="1376362"/>
          </a:xfrm>
          <a:custGeom>
            <a:avLst/>
            <a:gdLst>
              <a:gd name="connsiteX0" fmla="*/ 0 w 6746748"/>
              <a:gd name="connsiteY0" fmla="*/ 938783 h 1516380"/>
              <a:gd name="connsiteX1" fmla="*/ 0 w 6746748"/>
              <a:gd name="connsiteY1" fmla="*/ 858011 h 1516380"/>
              <a:gd name="connsiteX2" fmla="*/ 678179 w 6746748"/>
              <a:gd name="connsiteY2" fmla="*/ 1008888 h 1516380"/>
              <a:gd name="connsiteX3" fmla="*/ 1347216 w 6746748"/>
              <a:gd name="connsiteY3" fmla="*/ 1008888 h 1516380"/>
              <a:gd name="connsiteX4" fmla="*/ 2025395 w 6746748"/>
              <a:gd name="connsiteY4" fmla="*/ 928116 h 1516380"/>
              <a:gd name="connsiteX5" fmla="*/ 2694431 w 6746748"/>
              <a:gd name="connsiteY5" fmla="*/ 1077467 h 1516380"/>
              <a:gd name="connsiteX6" fmla="*/ 3372612 w 6746748"/>
              <a:gd name="connsiteY6" fmla="*/ 1217676 h 1516380"/>
              <a:gd name="connsiteX7" fmla="*/ 4052316 w 6746748"/>
              <a:gd name="connsiteY7" fmla="*/ 1367028 h 1516380"/>
              <a:gd name="connsiteX8" fmla="*/ 4719827 w 6746748"/>
              <a:gd name="connsiteY8" fmla="*/ 998220 h 1516380"/>
              <a:gd name="connsiteX9" fmla="*/ 5399532 w 6746748"/>
              <a:gd name="connsiteY9" fmla="*/ 190500 h 1516380"/>
              <a:gd name="connsiteX10" fmla="*/ 6068568 w 6746748"/>
              <a:gd name="connsiteY10" fmla="*/ 0 h 1516380"/>
              <a:gd name="connsiteX11" fmla="*/ 6746747 w 6746748"/>
              <a:gd name="connsiteY11" fmla="*/ 100583 h 1516380"/>
              <a:gd name="connsiteX12" fmla="*/ 6746747 w 6746748"/>
              <a:gd name="connsiteY12" fmla="*/ 359664 h 1516380"/>
              <a:gd name="connsiteX13" fmla="*/ 6068568 w 6746748"/>
              <a:gd name="connsiteY13" fmla="*/ 260604 h 1516380"/>
              <a:gd name="connsiteX14" fmla="*/ 5399532 w 6746748"/>
              <a:gd name="connsiteY14" fmla="*/ 409955 h 1516380"/>
              <a:gd name="connsiteX15" fmla="*/ 4719827 w 6746748"/>
              <a:gd name="connsiteY15" fmla="*/ 1217676 h 1516380"/>
              <a:gd name="connsiteX16" fmla="*/ 4052316 w 6746748"/>
              <a:gd name="connsiteY16" fmla="*/ 1516379 h 1516380"/>
              <a:gd name="connsiteX17" fmla="*/ 3372612 w 6746748"/>
              <a:gd name="connsiteY17" fmla="*/ 1367028 h 1516380"/>
              <a:gd name="connsiteX18" fmla="*/ 2694431 w 6746748"/>
              <a:gd name="connsiteY18" fmla="*/ 1228344 h 1516380"/>
              <a:gd name="connsiteX19" fmla="*/ 2025395 w 6746748"/>
              <a:gd name="connsiteY19" fmla="*/ 1077467 h 1516380"/>
              <a:gd name="connsiteX20" fmla="*/ 1347216 w 6746748"/>
              <a:gd name="connsiteY20" fmla="*/ 1158239 h 1516380"/>
              <a:gd name="connsiteX21" fmla="*/ 678179 w 6746748"/>
              <a:gd name="connsiteY21" fmla="*/ 1077467 h 1516380"/>
              <a:gd name="connsiteX22" fmla="*/ 0 w 6746748"/>
              <a:gd name="connsiteY22" fmla="*/ 938783 h 1516380"/>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 ang="16">
                <a:pos x="connsiteX16" y="connsiteY16"/>
              </a:cxn>
              <a:cxn ang="17">
                <a:pos x="connsiteX17" y="connsiteY17"/>
              </a:cxn>
              <a:cxn ang="18">
                <a:pos x="connsiteX18" y="connsiteY18"/>
              </a:cxn>
              <a:cxn ang="19">
                <a:pos x="connsiteX19" y="connsiteY19"/>
              </a:cxn>
              <a:cxn ang="20">
                <a:pos x="connsiteX20" y="connsiteY20"/>
              </a:cxn>
              <a:cxn ang="21">
                <a:pos x="connsiteX21" y="connsiteY21"/>
              </a:cxn>
              <a:cxn ang="22">
                <a:pos x="connsiteX22" y="connsiteY22"/>
              </a:cxn>
            </a:cxnLst>
            <a:rect l="l" t="t" r="r" b="b"/>
            <a:pathLst>
              <a:path w="6746748" h="1516380">
                <a:moveTo>
                  <a:pt x="0" y="938783"/>
                </a:moveTo>
                <a:lnTo>
                  <a:pt x="0" y="858011"/>
                </a:lnTo>
                <a:lnTo>
                  <a:pt x="678179" y="1008888"/>
                </a:lnTo>
                <a:lnTo>
                  <a:pt x="1347216" y="1008888"/>
                </a:lnTo>
                <a:lnTo>
                  <a:pt x="2025395" y="928116"/>
                </a:lnTo>
                <a:lnTo>
                  <a:pt x="2694431" y="1077467"/>
                </a:lnTo>
                <a:lnTo>
                  <a:pt x="3372612" y="1217676"/>
                </a:lnTo>
                <a:lnTo>
                  <a:pt x="4052316" y="1367028"/>
                </a:lnTo>
                <a:lnTo>
                  <a:pt x="4719827" y="998220"/>
                </a:lnTo>
                <a:lnTo>
                  <a:pt x="5399532" y="190500"/>
                </a:lnTo>
                <a:lnTo>
                  <a:pt x="6068568" y="0"/>
                </a:lnTo>
                <a:lnTo>
                  <a:pt x="6746747" y="100583"/>
                </a:lnTo>
                <a:lnTo>
                  <a:pt x="6746747" y="359664"/>
                </a:lnTo>
                <a:lnTo>
                  <a:pt x="6068568" y="260604"/>
                </a:lnTo>
                <a:lnTo>
                  <a:pt x="5399532" y="409955"/>
                </a:lnTo>
                <a:lnTo>
                  <a:pt x="4719827" y="1217676"/>
                </a:lnTo>
                <a:lnTo>
                  <a:pt x="4052316" y="1516379"/>
                </a:lnTo>
                <a:lnTo>
                  <a:pt x="3372612" y="1367028"/>
                </a:lnTo>
                <a:lnTo>
                  <a:pt x="2694431" y="1228344"/>
                </a:lnTo>
                <a:lnTo>
                  <a:pt x="2025395" y="1077467"/>
                </a:lnTo>
                <a:lnTo>
                  <a:pt x="1347216" y="1158239"/>
                </a:lnTo>
                <a:lnTo>
                  <a:pt x="678179" y="1077467"/>
                </a:lnTo>
                <a:lnTo>
                  <a:pt x="0" y="938783"/>
                </a:lnTo>
              </a:path>
            </a:pathLst>
          </a:custGeom>
          <a:solidFill>
            <a:srgbClr val="00008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anchor="ctr"/>
          <a:lstStyle/>
          <a:p>
            <a:pPr algn="ctr" fontAlgn="auto">
              <a:spcBef>
                <a:spcPts val="0"/>
              </a:spcBef>
              <a:spcAft>
                <a:spcPts val="0"/>
              </a:spcAft>
              <a:defRPr/>
            </a:pPr>
            <a:endParaRPr lang="zh-CN" altLang="en-US" dirty="0"/>
          </a:p>
        </p:txBody>
      </p:sp>
      <p:sp>
        <p:nvSpPr>
          <p:cNvPr id="22" name="Freeform 3"/>
          <p:cNvSpPr/>
          <p:nvPr/>
        </p:nvSpPr>
        <p:spPr>
          <a:xfrm>
            <a:off x="1849438" y="1355725"/>
            <a:ext cx="5768975" cy="1674813"/>
          </a:xfrm>
          <a:custGeom>
            <a:avLst/>
            <a:gdLst>
              <a:gd name="connsiteX0" fmla="*/ 0 w 6746748"/>
              <a:gd name="connsiteY0" fmla="*/ 1336547 h 1845564"/>
              <a:gd name="connsiteX1" fmla="*/ 0 w 6746748"/>
              <a:gd name="connsiteY1" fmla="*/ 0 h 1845564"/>
              <a:gd name="connsiteX2" fmla="*/ 6746747 w 6746748"/>
              <a:gd name="connsiteY2" fmla="*/ 0 h 1845564"/>
              <a:gd name="connsiteX3" fmla="*/ 6746747 w 6746748"/>
              <a:gd name="connsiteY3" fmla="*/ 579119 h 1845564"/>
              <a:gd name="connsiteX4" fmla="*/ 6068568 w 6746748"/>
              <a:gd name="connsiteY4" fmla="*/ 478536 h 1845564"/>
              <a:gd name="connsiteX5" fmla="*/ 5399532 w 6746748"/>
              <a:gd name="connsiteY5" fmla="*/ 669036 h 1845564"/>
              <a:gd name="connsiteX6" fmla="*/ 4719827 w 6746748"/>
              <a:gd name="connsiteY6" fmla="*/ 1476756 h 1845564"/>
              <a:gd name="connsiteX7" fmla="*/ 4052316 w 6746748"/>
              <a:gd name="connsiteY7" fmla="*/ 1845564 h 1845564"/>
              <a:gd name="connsiteX8" fmla="*/ 3372612 w 6746748"/>
              <a:gd name="connsiteY8" fmla="*/ 1696212 h 1845564"/>
              <a:gd name="connsiteX9" fmla="*/ 2694431 w 6746748"/>
              <a:gd name="connsiteY9" fmla="*/ 1556003 h 1845564"/>
              <a:gd name="connsiteX10" fmla="*/ 2025395 w 6746748"/>
              <a:gd name="connsiteY10" fmla="*/ 1406652 h 1845564"/>
              <a:gd name="connsiteX11" fmla="*/ 1347216 w 6746748"/>
              <a:gd name="connsiteY11" fmla="*/ 1487424 h 1845564"/>
              <a:gd name="connsiteX12" fmla="*/ 678179 w 6746748"/>
              <a:gd name="connsiteY12" fmla="*/ 1487424 h 1845564"/>
              <a:gd name="connsiteX13" fmla="*/ 0 w 6746748"/>
              <a:gd name="connsiteY13" fmla="*/ 1336547 h 1845564"/>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Lst>
            <a:rect l="l" t="t" r="r" b="b"/>
            <a:pathLst>
              <a:path w="6746748" h="1845564">
                <a:moveTo>
                  <a:pt x="0" y="1336547"/>
                </a:moveTo>
                <a:lnTo>
                  <a:pt x="0" y="0"/>
                </a:lnTo>
                <a:lnTo>
                  <a:pt x="6746747" y="0"/>
                </a:lnTo>
                <a:lnTo>
                  <a:pt x="6746747" y="579119"/>
                </a:lnTo>
                <a:lnTo>
                  <a:pt x="6068568" y="478536"/>
                </a:lnTo>
                <a:lnTo>
                  <a:pt x="5399532" y="669036"/>
                </a:lnTo>
                <a:lnTo>
                  <a:pt x="4719827" y="1476756"/>
                </a:lnTo>
                <a:lnTo>
                  <a:pt x="4052316" y="1845564"/>
                </a:lnTo>
                <a:lnTo>
                  <a:pt x="3372612" y="1696212"/>
                </a:lnTo>
                <a:lnTo>
                  <a:pt x="2694431" y="1556003"/>
                </a:lnTo>
                <a:lnTo>
                  <a:pt x="2025395" y="1406652"/>
                </a:lnTo>
                <a:lnTo>
                  <a:pt x="1347216" y="1487424"/>
                </a:lnTo>
                <a:lnTo>
                  <a:pt x="678179" y="1487424"/>
                </a:lnTo>
                <a:lnTo>
                  <a:pt x="0" y="1336547"/>
                </a:lnTo>
              </a:path>
            </a:pathLst>
          </a:custGeom>
          <a:solidFill>
            <a:srgbClr val="00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anchor="ctr"/>
          <a:lstStyle/>
          <a:p>
            <a:pPr algn="ctr" fontAlgn="auto">
              <a:spcBef>
                <a:spcPts val="0"/>
              </a:spcBef>
              <a:spcAft>
                <a:spcPts val="0"/>
              </a:spcAft>
              <a:defRPr/>
            </a:pPr>
            <a:endParaRPr lang="zh-CN" altLang="en-US" dirty="0"/>
          </a:p>
        </p:txBody>
      </p:sp>
      <p:sp>
        <p:nvSpPr>
          <p:cNvPr id="23" name="Freeform 3"/>
          <p:cNvSpPr/>
          <p:nvPr/>
        </p:nvSpPr>
        <p:spPr>
          <a:xfrm>
            <a:off x="1843088" y="4645025"/>
            <a:ext cx="5780087" cy="1089025"/>
          </a:xfrm>
          <a:custGeom>
            <a:avLst/>
            <a:gdLst>
              <a:gd name="connsiteX0" fmla="*/ 6350 w 6759453"/>
              <a:gd name="connsiteY0" fmla="*/ 1193549 h 1199899"/>
              <a:gd name="connsiteX1" fmla="*/ 6350 w 6759453"/>
              <a:gd name="connsiteY1" fmla="*/ 6350 h 1199899"/>
              <a:gd name="connsiteX2" fmla="*/ 684533 w 6759453"/>
              <a:gd name="connsiteY2" fmla="*/ 225812 h 1199899"/>
              <a:gd name="connsiteX3" fmla="*/ 1353567 w 6759453"/>
              <a:gd name="connsiteY3" fmla="*/ 375161 h 1199899"/>
              <a:gd name="connsiteX4" fmla="*/ 2031750 w 6759453"/>
              <a:gd name="connsiteY4" fmla="*/ 225812 h 1199899"/>
              <a:gd name="connsiteX5" fmla="*/ 2700784 w 6759453"/>
              <a:gd name="connsiteY5" fmla="*/ 454411 h 1199899"/>
              <a:gd name="connsiteX6" fmla="*/ 3378967 w 6759453"/>
              <a:gd name="connsiteY6" fmla="*/ 673858 h 1199899"/>
              <a:gd name="connsiteX7" fmla="*/ 4058667 w 6759453"/>
              <a:gd name="connsiteY7" fmla="*/ 823223 h 1199899"/>
              <a:gd name="connsiteX8" fmla="*/ 4726184 w 6759453"/>
              <a:gd name="connsiteY8" fmla="*/ 1042670 h 1199899"/>
              <a:gd name="connsiteX9" fmla="*/ 5405885 w 6759453"/>
              <a:gd name="connsiteY9" fmla="*/ 1123450 h 1199899"/>
              <a:gd name="connsiteX10" fmla="*/ 6074919 w 6759453"/>
              <a:gd name="connsiteY10" fmla="*/ 1152402 h 1199899"/>
              <a:gd name="connsiteX11" fmla="*/ 6753102 w 6759453"/>
              <a:gd name="connsiteY11" fmla="*/ 1163067 h 1199899"/>
              <a:gd name="connsiteX12" fmla="*/ 6753102 w 6759453"/>
              <a:gd name="connsiteY12" fmla="*/ 1193549 h 1199899"/>
              <a:gd name="connsiteX13" fmla="*/ 6350 w 6759453"/>
              <a:gd name="connsiteY13" fmla="*/ 1193549 h 1199899"/>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Lst>
            <a:rect l="l" t="t" r="r" b="b"/>
            <a:pathLst>
              <a:path w="6759453" h="1199899">
                <a:moveTo>
                  <a:pt x="6350" y="1193549"/>
                </a:moveTo>
                <a:lnTo>
                  <a:pt x="6350" y="6350"/>
                </a:lnTo>
                <a:lnTo>
                  <a:pt x="684533" y="225812"/>
                </a:lnTo>
                <a:lnTo>
                  <a:pt x="1353567" y="375161"/>
                </a:lnTo>
                <a:lnTo>
                  <a:pt x="2031750" y="225812"/>
                </a:lnTo>
                <a:lnTo>
                  <a:pt x="2700784" y="454411"/>
                </a:lnTo>
                <a:lnTo>
                  <a:pt x="3378967" y="673858"/>
                </a:lnTo>
                <a:lnTo>
                  <a:pt x="4058667" y="823223"/>
                </a:lnTo>
                <a:lnTo>
                  <a:pt x="4726184" y="1042670"/>
                </a:lnTo>
                <a:lnTo>
                  <a:pt x="5405885" y="1123450"/>
                </a:lnTo>
                <a:lnTo>
                  <a:pt x="6074919" y="1152402"/>
                </a:lnTo>
                <a:lnTo>
                  <a:pt x="6753102" y="1163067"/>
                </a:lnTo>
                <a:lnTo>
                  <a:pt x="6753102" y="1193549"/>
                </a:lnTo>
                <a:lnTo>
                  <a:pt x="6350" y="1193549"/>
                </a:lnTo>
              </a:path>
            </a:pathLst>
          </a:custGeom>
          <a:ln w="12700">
            <a:solidFill>
              <a:srgbClr val="000000">
                <a:alpha val="100000"/>
              </a:srgbClr>
            </a:solidFill>
            <a:prstDash val="solid"/>
          </a:ln>
        </p:spPr>
        <p:style>
          <a:lnRef idx="1">
            <a:schemeClr val="accent1"/>
          </a:lnRef>
          <a:fillRef idx="0">
            <a:schemeClr val="accent1"/>
          </a:fillRef>
          <a:effectRef idx="0">
            <a:schemeClr val="accent1"/>
          </a:effectRef>
          <a:fontRef idx="minor">
            <a:schemeClr val="tx1"/>
          </a:fontRef>
        </p:style>
        <p:txBody>
          <a:bodyPr lIns="80175" tIns="40087" rIns="80175" bIns="40087" anchor="ctr"/>
          <a:lstStyle/>
          <a:p>
            <a:pPr algn="ctr" fontAlgn="auto">
              <a:spcBef>
                <a:spcPts val="0"/>
              </a:spcBef>
              <a:spcAft>
                <a:spcPts val="0"/>
              </a:spcAft>
              <a:defRPr/>
            </a:pPr>
            <a:endParaRPr lang="zh-CN" altLang="en-US" dirty="0"/>
          </a:p>
        </p:txBody>
      </p:sp>
      <p:sp>
        <p:nvSpPr>
          <p:cNvPr id="24" name="Freeform 3"/>
          <p:cNvSpPr/>
          <p:nvPr/>
        </p:nvSpPr>
        <p:spPr>
          <a:xfrm>
            <a:off x="1843088" y="4429125"/>
            <a:ext cx="5780087" cy="1277938"/>
          </a:xfrm>
          <a:custGeom>
            <a:avLst/>
            <a:gdLst>
              <a:gd name="connsiteX0" fmla="*/ 6350 w 6759453"/>
              <a:gd name="connsiteY0" fmla="*/ 245614 h 1408681"/>
              <a:gd name="connsiteX1" fmla="*/ 6350 w 6759453"/>
              <a:gd name="connsiteY1" fmla="*/ 175514 h 1408681"/>
              <a:gd name="connsiteX2" fmla="*/ 684533 w 6759453"/>
              <a:gd name="connsiteY2" fmla="*/ 394978 h 1408681"/>
              <a:gd name="connsiteX3" fmla="*/ 1353567 w 6759453"/>
              <a:gd name="connsiteY3" fmla="*/ 465077 h 1408681"/>
              <a:gd name="connsiteX4" fmla="*/ 2031750 w 6759453"/>
              <a:gd name="connsiteY4" fmla="*/ 315728 h 1408681"/>
              <a:gd name="connsiteX5" fmla="*/ 2700784 w 6759453"/>
              <a:gd name="connsiteY5" fmla="*/ 465077 h 1408681"/>
              <a:gd name="connsiteX6" fmla="*/ 3378967 w 6759453"/>
              <a:gd name="connsiteY6" fmla="*/ 614425 h 1408681"/>
              <a:gd name="connsiteX7" fmla="*/ 4058667 w 6759453"/>
              <a:gd name="connsiteY7" fmla="*/ 544326 h 1408681"/>
              <a:gd name="connsiteX8" fmla="*/ 4726184 w 6759453"/>
              <a:gd name="connsiteY8" fmla="*/ 544326 h 1408681"/>
              <a:gd name="connsiteX9" fmla="*/ 5405885 w 6759453"/>
              <a:gd name="connsiteY9" fmla="*/ 465077 h 1408681"/>
              <a:gd name="connsiteX10" fmla="*/ 6074919 w 6759453"/>
              <a:gd name="connsiteY10" fmla="*/ 315728 h 1408681"/>
              <a:gd name="connsiteX11" fmla="*/ 6753102 w 6759453"/>
              <a:gd name="connsiteY11" fmla="*/ 6350 h 1408681"/>
              <a:gd name="connsiteX12" fmla="*/ 6753102 w 6759453"/>
              <a:gd name="connsiteY12" fmla="*/ 1402331 h 1408681"/>
              <a:gd name="connsiteX13" fmla="*/ 6074919 w 6759453"/>
              <a:gd name="connsiteY13" fmla="*/ 1391666 h 1408681"/>
              <a:gd name="connsiteX14" fmla="*/ 5405885 w 6759453"/>
              <a:gd name="connsiteY14" fmla="*/ 1362714 h 1408681"/>
              <a:gd name="connsiteX15" fmla="*/ 4726184 w 6759453"/>
              <a:gd name="connsiteY15" fmla="*/ 1281934 h 1408681"/>
              <a:gd name="connsiteX16" fmla="*/ 4058667 w 6759453"/>
              <a:gd name="connsiteY16" fmla="*/ 1062487 h 1408681"/>
              <a:gd name="connsiteX17" fmla="*/ 3378967 w 6759453"/>
              <a:gd name="connsiteY17" fmla="*/ 913122 h 1408681"/>
              <a:gd name="connsiteX18" fmla="*/ 2700784 w 6759453"/>
              <a:gd name="connsiteY18" fmla="*/ 693675 h 1408681"/>
              <a:gd name="connsiteX19" fmla="*/ 2031750 w 6759453"/>
              <a:gd name="connsiteY19" fmla="*/ 465077 h 1408681"/>
              <a:gd name="connsiteX20" fmla="*/ 1353567 w 6759453"/>
              <a:gd name="connsiteY20" fmla="*/ 614425 h 1408681"/>
              <a:gd name="connsiteX21" fmla="*/ 684533 w 6759453"/>
              <a:gd name="connsiteY21" fmla="*/ 465077 h 1408681"/>
              <a:gd name="connsiteX22" fmla="*/ 6350 w 6759453"/>
              <a:gd name="connsiteY22" fmla="*/ 245614 h 1408681"/>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 ang="16">
                <a:pos x="connsiteX16" y="connsiteY16"/>
              </a:cxn>
              <a:cxn ang="17">
                <a:pos x="connsiteX17" y="connsiteY17"/>
              </a:cxn>
              <a:cxn ang="18">
                <a:pos x="connsiteX18" y="connsiteY18"/>
              </a:cxn>
              <a:cxn ang="19">
                <a:pos x="connsiteX19" y="connsiteY19"/>
              </a:cxn>
              <a:cxn ang="20">
                <a:pos x="connsiteX20" y="connsiteY20"/>
              </a:cxn>
              <a:cxn ang="21">
                <a:pos x="connsiteX21" y="connsiteY21"/>
              </a:cxn>
              <a:cxn ang="22">
                <a:pos x="connsiteX22" y="connsiteY22"/>
              </a:cxn>
            </a:cxnLst>
            <a:rect l="l" t="t" r="r" b="b"/>
            <a:pathLst>
              <a:path w="6759453" h="1408681">
                <a:moveTo>
                  <a:pt x="6350" y="245614"/>
                </a:moveTo>
                <a:lnTo>
                  <a:pt x="6350" y="175514"/>
                </a:lnTo>
                <a:lnTo>
                  <a:pt x="684533" y="394978"/>
                </a:lnTo>
                <a:lnTo>
                  <a:pt x="1353567" y="465077"/>
                </a:lnTo>
                <a:lnTo>
                  <a:pt x="2031750" y="315728"/>
                </a:lnTo>
                <a:lnTo>
                  <a:pt x="2700784" y="465077"/>
                </a:lnTo>
                <a:lnTo>
                  <a:pt x="3378967" y="614425"/>
                </a:lnTo>
                <a:lnTo>
                  <a:pt x="4058667" y="544326"/>
                </a:lnTo>
                <a:lnTo>
                  <a:pt x="4726184" y="544326"/>
                </a:lnTo>
                <a:lnTo>
                  <a:pt x="5405885" y="465077"/>
                </a:lnTo>
                <a:lnTo>
                  <a:pt x="6074919" y="315728"/>
                </a:lnTo>
                <a:lnTo>
                  <a:pt x="6753102" y="6350"/>
                </a:lnTo>
                <a:lnTo>
                  <a:pt x="6753102" y="1402331"/>
                </a:lnTo>
                <a:lnTo>
                  <a:pt x="6074919" y="1391666"/>
                </a:lnTo>
                <a:lnTo>
                  <a:pt x="5405885" y="1362714"/>
                </a:lnTo>
                <a:lnTo>
                  <a:pt x="4726184" y="1281934"/>
                </a:lnTo>
                <a:lnTo>
                  <a:pt x="4058667" y="1062487"/>
                </a:lnTo>
                <a:lnTo>
                  <a:pt x="3378967" y="913122"/>
                </a:lnTo>
                <a:lnTo>
                  <a:pt x="2700784" y="693675"/>
                </a:lnTo>
                <a:lnTo>
                  <a:pt x="2031750" y="465077"/>
                </a:lnTo>
                <a:lnTo>
                  <a:pt x="1353567" y="614425"/>
                </a:lnTo>
                <a:lnTo>
                  <a:pt x="684533" y="465077"/>
                </a:lnTo>
                <a:lnTo>
                  <a:pt x="6350" y="245614"/>
                </a:lnTo>
              </a:path>
            </a:pathLst>
          </a:custGeom>
          <a:ln w="12700">
            <a:solidFill>
              <a:srgbClr val="000000">
                <a:alpha val="100000"/>
              </a:srgbClr>
            </a:solidFill>
            <a:prstDash val="solid"/>
          </a:ln>
        </p:spPr>
        <p:style>
          <a:lnRef idx="1">
            <a:schemeClr val="accent1"/>
          </a:lnRef>
          <a:fillRef idx="0">
            <a:schemeClr val="accent1"/>
          </a:fillRef>
          <a:effectRef idx="0">
            <a:schemeClr val="accent1"/>
          </a:effectRef>
          <a:fontRef idx="minor">
            <a:schemeClr val="tx1"/>
          </a:fontRef>
        </p:style>
        <p:txBody>
          <a:bodyPr lIns="80175" tIns="40087" rIns="80175" bIns="40087" anchor="ctr"/>
          <a:lstStyle/>
          <a:p>
            <a:pPr algn="ctr" fontAlgn="auto">
              <a:spcBef>
                <a:spcPts val="0"/>
              </a:spcBef>
              <a:spcAft>
                <a:spcPts val="0"/>
              </a:spcAft>
              <a:defRPr/>
            </a:pPr>
            <a:endParaRPr lang="zh-CN" altLang="en-US" dirty="0"/>
          </a:p>
        </p:txBody>
      </p:sp>
      <p:sp>
        <p:nvSpPr>
          <p:cNvPr id="25" name="Freeform 3"/>
          <p:cNvSpPr/>
          <p:nvPr/>
        </p:nvSpPr>
        <p:spPr>
          <a:xfrm>
            <a:off x="1843088" y="2579688"/>
            <a:ext cx="5780087" cy="2413000"/>
          </a:xfrm>
          <a:custGeom>
            <a:avLst/>
            <a:gdLst>
              <a:gd name="connsiteX0" fmla="*/ 6350 w 6759453"/>
              <a:gd name="connsiteY0" fmla="*/ 2211568 h 2656829"/>
              <a:gd name="connsiteX1" fmla="*/ 6350 w 6759453"/>
              <a:gd name="connsiteY1" fmla="*/ 1992105 h 2656829"/>
              <a:gd name="connsiteX2" fmla="*/ 684533 w 6759453"/>
              <a:gd name="connsiteY2" fmla="*/ 2062220 h 2656829"/>
              <a:gd name="connsiteX3" fmla="*/ 1353567 w 6759453"/>
              <a:gd name="connsiteY3" fmla="*/ 2062220 h 2656829"/>
              <a:gd name="connsiteX4" fmla="*/ 2031750 w 6759453"/>
              <a:gd name="connsiteY4" fmla="*/ 1832091 h 2656829"/>
              <a:gd name="connsiteX5" fmla="*/ 2700784 w 6759453"/>
              <a:gd name="connsiteY5" fmla="*/ 1912871 h 2656829"/>
              <a:gd name="connsiteX6" fmla="*/ 3378967 w 6759453"/>
              <a:gd name="connsiteY6" fmla="*/ 1832091 h 2656829"/>
              <a:gd name="connsiteX7" fmla="*/ 4058667 w 6759453"/>
              <a:gd name="connsiteY7" fmla="*/ 1612644 h 2656829"/>
              <a:gd name="connsiteX8" fmla="*/ 4726184 w 6759453"/>
              <a:gd name="connsiteY8" fmla="*/ 1094483 h 2656829"/>
              <a:gd name="connsiteX9" fmla="*/ 5405885 w 6759453"/>
              <a:gd name="connsiteY9" fmla="*/ 276095 h 2656829"/>
              <a:gd name="connsiteX10" fmla="*/ 6074919 w 6759453"/>
              <a:gd name="connsiteY10" fmla="*/ 56632 h 2656829"/>
              <a:gd name="connsiteX11" fmla="*/ 6753102 w 6759453"/>
              <a:gd name="connsiteY11" fmla="*/ 6350 h 2656829"/>
              <a:gd name="connsiteX12" fmla="*/ 6753102 w 6759453"/>
              <a:gd name="connsiteY12" fmla="*/ 2042403 h 2656829"/>
              <a:gd name="connsiteX13" fmla="*/ 6074919 w 6759453"/>
              <a:gd name="connsiteY13" fmla="*/ 2351782 h 2656829"/>
              <a:gd name="connsiteX14" fmla="*/ 5405885 w 6759453"/>
              <a:gd name="connsiteY14" fmla="*/ 2501130 h 2656829"/>
              <a:gd name="connsiteX15" fmla="*/ 4726184 w 6759453"/>
              <a:gd name="connsiteY15" fmla="*/ 2580380 h 2656829"/>
              <a:gd name="connsiteX16" fmla="*/ 4058667 w 6759453"/>
              <a:gd name="connsiteY16" fmla="*/ 2580380 h 2656829"/>
              <a:gd name="connsiteX17" fmla="*/ 3378967 w 6759453"/>
              <a:gd name="connsiteY17" fmla="*/ 2650479 h 2656829"/>
              <a:gd name="connsiteX18" fmla="*/ 2700784 w 6759453"/>
              <a:gd name="connsiteY18" fmla="*/ 2501130 h 2656829"/>
              <a:gd name="connsiteX19" fmla="*/ 2031750 w 6759453"/>
              <a:gd name="connsiteY19" fmla="*/ 2351782 h 2656829"/>
              <a:gd name="connsiteX20" fmla="*/ 1353567 w 6759453"/>
              <a:gd name="connsiteY20" fmla="*/ 2501130 h 2656829"/>
              <a:gd name="connsiteX21" fmla="*/ 684533 w 6759453"/>
              <a:gd name="connsiteY21" fmla="*/ 2431032 h 2656829"/>
              <a:gd name="connsiteX22" fmla="*/ 6350 w 6759453"/>
              <a:gd name="connsiteY22" fmla="*/ 2211568 h 2656829"/>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 ang="16">
                <a:pos x="connsiteX16" y="connsiteY16"/>
              </a:cxn>
              <a:cxn ang="17">
                <a:pos x="connsiteX17" y="connsiteY17"/>
              </a:cxn>
              <a:cxn ang="18">
                <a:pos x="connsiteX18" y="connsiteY18"/>
              </a:cxn>
              <a:cxn ang="19">
                <a:pos x="connsiteX19" y="connsiteY19"/>
              </a:cxn>
              <a:cxn ang="20">
                <a:pos x="connsiteX20" y="connsiteY20"/>
              </a:cxn>
              <a:cxn ang="21">
                <a:pos x="connsiteX21" y="connsiteY21"/>
              </a:cxn>
              <a:cxn ang="22">
                <a:pos x="connsiteX22" y="connsiteY22"/>
              </a:cxn>
            </a:cxnLst>
            <a:rect l="l" t="t" r="r" b="b"/>
            <a:pathLst>
              <a:path w="6759453" h="2656829">
                <a:moveTo>
                  <a:pt x="6350" y="2211568"/>
                </a:moveTo>
                <a:lnTo>
                  <a:pt x="6350" y="1992105"/>
                </a:lnTo>
                <a:lnTo>
                  <a:pt x="684533" y="2062220"/>
                </a:lnTo>
                <a:lnTo>
                  <a:pt x="1353567" y="2062220"/>
                </a:lnTo>
                <a:lnTo>
                  <a:pt x="2031750" y="1832091"/>
                </a:lnTo>
                <a:lnTo>
                  <a:pt x="2700784" y="1912871"/>
                </a:lnTo>
                <a:lnTo>
                  <a:pt x="3378967" y="1832091"/>
                </a:lnTo>
                <a:lnTo>
                  <a:pt x="4058667" y="1612644"/>
                </a:lnTo>
                <a:lnTo>
                  <a:pt x="4726184" y="1094483"/>
                </a:lnTo>
                <a:lnTo>
                  <a:pt x="5405885" y="276095"/>
                </a:lnTo>
                <a:lnTo>
                  <a:pt x="6074919" y="56632"/>
                </a:lnTo>
                <a:lnTo>
                  <a:pt x="6753102" y="6350"/>
                </a:lnTo>
                <a:lnTo>
                  <a:pt x="6753102" y="2042403"/>
                </a:lnTo>
                <a:lnTo>
                  <a:pt x="6074919" y="2351782"/>
                </a:lnTo>
                <a:lnTo>
                  <a:pt x="5405885" y="2501130"/>
                </a:lnTo>
                <a:lnTo>
                  <a:pt x="4726184" y="2580380"/>
                </a:lnTo>
                <a:lnTo>
                  <a:pt x="4058667" y="2580380"/>
                </a:lnTo>
                <a:lnTo>
                  <a:pt x="3378967" y="2650479"/>
                </a:lnTo>
                <a:lnTo>
                  <a:pt x="2700784" y="2501130"/>
                </a:lnTo>
                <a:lnTo>
                  <a:pt x="2031750" y="2351782"/>
                </a:lnTo>
                <a:lnTo>
                  <a:pt x="1353567" y="2501130"/>
                </a:lnTo>
                <a:lnTo>
                  <a:pt x="684533" y="2431032"/>
                </a:lnTo>
                <a:lnTo>
                  <a:pt x="6350" y="2211568"/>
                </a:lnTo>
              </a:path>
            </a:pathLst>
          </a:custGeom>
          <a:ln w="12700">
            <a:solidFill>
              <a:srgbClr val="000000">
                <a:alpha val="100000"/>
              </a:srgbClr>
            </a:solidFill>
            <a:prstDash val="solid"/>
          </a:ln>
        </p:spPr>
        <p:style>
          <a:lnRef idx="1">
            <a:schemeClr val="accent1"/>
          </a:lnRef>
          <a:fillRef idx="0">
            <a:schemeClr val="accent1"/>
          </a:fillRef>
          <a:effectRef idx="0">
            <a:schemeClr val="accent1"/>
          </a:effectRef>
          <a:fontRef idx="minor">
            <a:schemeClr val="tx1"/>
          </a:fontRef>
        </p:style>
        <p:txBody>
          <a:bodyPr lIns="80175" tIns="40087" rIns="80175" bIns="40087" anchor="ctr"/>
          <a:lstStyle/>
          <a:p>
            <a:pPr algn="ctr" fontAlgn="auto">
              <a:spcBef>
                <a:spcPts val="0"/>
              </a:spcBef>
              <a:spcAft>
                <a:spcPts val="0"/>
              </a:spcAft>
              <a:defRPr/>
            </a:pPr>
            <a:endParaRPr lang="zh-CN" altLang="en-US" dirty="0"/>
          </a:p>
        </p:txBody>
      </p:sp>
      <p:sp>
        <p:nvSpPr>
          <p:cNvPr id="26" name="Freeform 3"/>
          <p:cNvSpPr/>
          <p:nvPr/>
        </p:nvSpPr>
        <p:spPr>
          <a:xfrm>
            <a:off x="1843088" y="2019300"/>
            <a:ext cx="5780087" cy="2438400"/>
          </a:xfrm>
          <a:custGeom>
            <a:avLst/>
            <a:gdLst>
              <a:gd name="connsiteX0" fmla="*/ 6350 w 6759453"/>
              <a:gd name="connsiteY0" fmla="*/ 2609332 h 2685796"/>
              <a:gd name="connsiteX1" fmla="*/ 6350 w 6759453"/>
              <a:gd name="connsiteY1" fmla="*/ 684524 h 2685796"/>
              <a:gd name="connsiteX2" fmla="*/ 684533 w 6759453"/>
              <a:gd name="connsiteY2" fmla="*/ 823207 h 2685796"/>
              <a:gd name="connsiteX3" fmla="*/ 1353567 w 6759453"/>
              <a:gd name="connsiteY3" fmla="*/ 903987 h 2685796"/>
              <a:gd name="connsiteX4" fmla="*/ 2031750 w 6759453"/>
              <a:gd name="connsiteY4" fmla="*/ 823207 h 2685796"/>
              <a:gd name="connsiteX5" fmla="*/ 2700784 w 6759453"/>
              <a:gd name="connsiteY5" fmla="*/ 974086 h 2685796"/>
              <a:gd name="connsiteX6" fmla="*/ 3378967 w 6759453"/>
              <a:gd name="connsiteY6" fmla="*/ 1112769 h 2685796"/>
              <a:gd name="connsiteX7" fmla="*/ 4058667 w 6759453"/>
              <a:gd name="connsiteY7" fmla="*/ 1262118 h 2685796"/>
              <a:gd name="connsiteX8" fmla="*/ 4726184 w 6759453"/>
              <a:gd name="connsiteY8" fmla="*/ 963421 h 2685796"/>
              <a:gd name="connsiteX9" fmla="*/ 5405885 w 6759453"/>
              <a:gd name="connsiteY9" fmla="*/ 155698 h 2685796"/>
              <a:gd name="connsiteX10" fmla="*/ 6074919 w 6759453"/>
              <a:gd name="connsiteY10" fmla="*/ 6350 h 2685796"/>
              <a:gd name="connsiteX11" fmla="*/ 6753102 w 6759453"/>
              <a:gd name="connsiteY11" fmla="*/ 105416 h 2685796"/>
              <a:gd name="connsiteX12" fmla="*/ 6753102 w 6759453"/>
              <a:gd name="connsiteY12" fmla="*/ 623576 h 2685796"/>
              <a:gd name="connsiteX13" fmla="*/ 6074919 w 6759453"/>
              <a:gd name="connsiteY13" fmla="*/ 673859 h 2685796"/>
              <a:gd name="connsiteX14" fmla="*/ 5405885 w 6759453"/>
              <a:gd name="connsiteY14" fmla="*/ 893322 h 2685796"/>
              <a:gd name="connsiteX15" fmla="*/ 4726184 w 6759453"/>
              <a:gd name="connsiteY15" fmla="*/ 1711710 h 2685796"/>
              <a:gd name="connsiteX16" fmla="*/ 4058667 w 6759453"/>
              <a:gd name="connsiteY16" fmla="*/ 2229870 h 2685796"/>
              <a:gd name="connsiteX17" fmla="*/ 3378967 w 6759453"/>
              <a:gd name="connsiteY17" fmla="*/ 2449317 h 2685796"/>
              <a:gd name="connsiteX18" fmla="*/ 2700784 w 6759453"/>
              <a:gd name="connsiteY18" fmla="*/ 2530097 h 2685796"/>
              <a:gd name="connsiteX19" fmla="*/ 2031750 w 6759453"/>
              <a:gd name="connsiteY19" fmla="*/ 2449317 h 2685796"/>
              <a:gd name="connsiteX20" fmla="*/ 1353567 w 6759453"/>
              <a:gd name="connsiteY20" fmla="*/ 2679446 h 2685796"/>
              <a:gd name="connsiteX21" fmla="*/ 684533 w 6759453"/>
              <a:gd name="connsiteY21" fmla="*/ 2679446 h 2685796"/>
              <a:gd name="connsiteX22" fmla="*/ 6350 w 6759453"/>
              <a:gd name="connsiteY22" fmla="*/ 2609332 h 2685796"/>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 ang="16">
                <a:pos x="connsiteX16" y="connsiteY16"/>
              </a:cxn>
              <a:cxn ang="17">
                <a:pos x="connsiteX17" y="connsiteY17"/>
              </a:cxn>
              <a:cxn ang="18">
                <a:pos x="connsiteX18" y="connsiteY18"/>
              </a:cxn>
              <a:cxn ang="19">
                <a:pos x="connsiteX19" y="connsiteY19"/>
              </a:cxn>
              <a:cxn ang="20">
                <a:pos x="connsiteX20" y="connsiteY20"/>
              </a:cxn>
              <a:cxn ang="21">
                <a:pos x="connsiteX21" y="connsiteY21"/>
              </a:cxn>
              <a:cxn ang="22">
                <a:pos x="connsiteX22" y="connsiteY22"/>
              </a:cxn>
            </a:cxnLst>
            <a:rect l="l" t="t" r="r" b="b"/>
            <a:pathLst>
              <a:path w="6759453" h="2685796">
                <a:moveTo>
                  <a:pt x="6350" y="2609332"/>
                </a:moveTo>
                <a:lnTo>
                  <a:pt x="6350" y="684524"/>
                </a:lnTo>
                <a:lnTo>
                  <a:pt x="684533" y="823207"/>
                </a:lnTo>
                <a:lnTo>
                  <a:pt x="1353567" y="903987"/>
                </a:lnTo>
                <a:lnTo>
                  <a:pt x="2031750" y="823207"/>
                </a:lnTo>
                <a:lnTo>
                  <a:pt x="2700784" y="974086"/>
                </a:lnTo>
                <a:lnTo>
                  <a:pt x="3378967" y="1112769"/>
                </a:lnTo>
                <a:lnTo>
                  <a:pt x="4058667" y="1262118"/>
                </a:lnTo>
                <a:lnTo>
                  <a:pt x="4726184" y="963421"/>
                </a:lnTo>
                <a:lnTo>
                  <a:pt x="5405885" y="155698"/>
                </a:lnTo>
                <a:lnTo>
                  <a:pt x="6074919" y="6350"/>
                </a:lnTo>
                <a:lnTo>
                  <a:pt x="6753102" y="105416"/>
                </a:lnTo>
                <a:lnTo>
                  <a:pt x="6753102" y="623576"/>
                </a:lnTo>
                <a:lnTo>
                  <a:pt x="6074919" y="673859"/>
                </a:lnTo>
                <a:lnTo>
                  <a:pt x="5405885" y="893322"/>
                </a:lnTo>
                <a:lnTo>
                  <a:pt x="4726184" y="1711710"/>
                </a:lnTo>
                <a:lnTo>
                  <a:pt x="4058667" y="2229870"/>
                </a:lnTo>
                <a:lnTo>
                  <a:pt x="3378967" y="2449317"/>
                </a:lnTo>
                <a:lnTo>
                  <a:pt x="2700784" y="2530097"/>
                </a:lnTo>
                <a:lnTo>
                  <a:pt x="2031750" y="2449317"/>
                </a:lnTo>
                <a:lnTo>
                  <a:pt x="1353567" y="2679446"/>
                </a:lnTo>
                <a:lnTo>
                  <a:pt x="684533" y="2679446"/>
                </a:lnTo>
                <a:lnTo>
                  <a:pt x="6350" y="2609332"/>
                </a:lnTo>
              </a:path>
            </a:pathLst>
          </a:custGeom>
          <a:ln w="12700">
            <a:solidFill>
              <a:srgbClr val="000000">
                <a:alpha val="100000"/>
              </a:srgbClr>
            </a:solidFill>
            <a:prstDash val="solid"/>
          </a:ln>
        </p:spPr>
        <p:style>
          <a:lnRef idx="1">
            <a:schemeClr val="accent1"/>
          </a:lnRef>
          <a:fillRef idx="0">
            <a:schemeClr val="accent1"/>
          </a:fillRef>
          <a:effectRef idx="0">
            <a:schemeClr val="accent1"/>
          </a:effectRef>
          <a:fontRef idx="minor">
            <a:schemeClr val="tx1"/>
          </a:fontRef>
        </p:style>
        <p:txBody>
          <a:bodyPr lIns="80175" tIns="40087" rIns="80175" bIns="40087" anchor="ctr"/>
          <a:lstStyle/>
          <a:p>
            <a:pPr algn="ctr" fontAlgn="auto">
              <a:spcBef>
                <a:spcPts val="0"/>
              </a:spcBef>
              <a:spcAft>
                <a:spcPts val="0"/>
              </a:spcAft>
              <a:defRPr/>
            </a:pPr>
            <a:endParaRPr lang="zh-CN" altLang="en-US" dirty="0"/>
          </a:p>
        </p:txBody>
      </p:sp>
      <p:sp>
        <p:nvSpPr>
          <p:cNvPr id="27" name="Freeform 3"/>
          <p:cNvSpPr/>
          <p:nvPr/>
        </p:nvSpPr>
        <p:spPr>
          <a:xfrm>
            <a:off x="1843088" y="1784350"/>
            <a:ext cx="5780087" cy="1387475"/>
          </a:xfrm>
          <a:custGeom>
            <a:avLst/>
            <a:gdLst>
              <a:gd name="connsiteX0" fmla="*/ 6350 w 6759453"/>
              <a:gd name="connsiteY0" fmla="*/ 945119 h 1529063"/>
              <a:gd name="connsiteX1" fmla="*/ 6350 w 6759453"/>
              <a:gd name="connsiteY1" fmla="*/ 864354 h 1529063"/>
              <a:gd name="connsiteX2" fmla="*/ 684533 w 6759453"/>
              <a:gd name="connsiteY2" fmla="*/ 1015233 h 1529063"/>
              <a:gd name="connsiteX3" fmla="*/ 1353567 w 6759453"/>
              <a:gd name="connsiteY3" fmla="*/ 1015233 h 1529063"/>
              <a:gd name="connsiteX4" fmla="*/ 2031750 w 6759453"/>
              <a:gd name="connsiteY4" fmla="*/ 934454 h 1529063"/>
              <a:gd name="connsiteX5" fmla="*/ 2700784 w 6759453"/>
              <a:gd name="connsiteY5" fmla="*/ 1083802 h 1529063"/>
              <a:gd name="connsiteX6" fmla="*/ 3378967 w 6759453"/>
              <a:gd name="connsiteY6" fmla="*/ 1224015 h 1529063"/>
              <a:gd name="connsiteX7" fmla="*/ 4058667 w 6759453"/>
              <a:gd name="connsiteY7" fmla="*/ 1373364 h 1529063"/>
              <a:gd name="connsiteX8" fmla="*/ 4726184 w 6759453"/>
              <a:gd name="connsiteY8" fmla="*/ 1004568 h 1529063"/>
              <a:gd name="connsiteX9" fmla="*/ 5405885 w 6759453"/>
              <a:gd name="connsiteY9" fmla="*/ 196846 h 1529063"/>
              <a:gd name="connsiteX10" fmla="*/ 6074919 w 6759453"/>
              <a:gd name="connsiteY10" fmla="*/ 6350 h 1529063"/>
              <a:gd name="connsiteX11" fmla="*/ 6753102 w 6759453"/>
              <a:gd name="connsiteY11" fmla="*/ 106930 h 1529063"/>
              <a:gd name="connsiteX12" fmla="*/ 6753102 w 6759453"/>
              <a:gd name="connsiteY12" fmla="*/ 366010 h 1529063"/>
              <a:gd name="connsiteX13" fmla="*/ 6074919 w 6759453"/>
              <a:gd name="connsiteY13" fmla="*/ 266944 h 1529063"/>
              <a:gd name="connsiteX14" fmla="*/ 5405885 w 6759453"/>
              <a:gd name="connsiteY14" fmla="*/ 416293 h 1529063"/>
              <a:gd name="connsiteX15" fmla="*/ 4726184 w 6759453"/>
              <a:gd name="connsiteY15" fmla="*/ 1224015 h 1529063"/>
              <a:gd name="connsiteX16" fmla="*/ 4058667 w 6759453"/>
              <a:gd name="connsiteY16" fmla="*/ 1522713 h 1529063"/>
              <a:gd name="connsiteX17" fmla="*/ 3378967 w 6759453"/>
              <a:gd name="connsiteY17" fmla="*/ 1373364 h 1529063"/>
              <a:gd name="connsiteX18" fmla="*/ 2700784 w 6759453"/>
              <a:gd name="connsiteY18" fmla="*/ 1234681 h 1529063"/>
              <a:gd name="connsiteX19" fmla="*/ 2031750 w 6759453"/>
              <a:gd name="connsiteY19" fmla="*/ 1083802 h 1529063"/>
              <a:gd name="connsiteX20" fmla="*/ 1353567 w 6759453"/>
              <a:gd name="connsiteY20" fmla="*/ 1164582 h 1529063"/>
              <a:gd name="connsiteX21" fmla="*/ 684533 w 6759453"/>
              <a:gd name="connsiteY21" fmla="*/ 1083802 h 1529063"/>
              <a:gd name="connsiteX22" fmla="*/ 6350 w 6759453"/>
              <a:gd name="connsiteY22" fmla="*/ 945119 h 1529063"/>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 ang="16">
                <a:pos x="connsiteX16" y="connsiteY16"/>
              </a:cxn>
              <a:cxn ang="17">
                <a:pos x="connsiteX17" y="connsiteY17"/>
              </a:cxn>
              <a:cxn ang="18">
                <a:pos x="connsiteX18" y="connsiteY18"/>
              </a:cxn>
              <a:cxn ang="19">
                <a:pos x="connsiteX19" y="connsiteY19"/>
              </a:cxn>
              <a:cxn ang="20">
                <a:pos x="connsiteX20" y="connsiteY20"/>
              </a:cxn>
              <a:cxn ang="21">
                <a:pos x="connsiteX21" y="connsiteY21"/>
              </a:cxn>
              <a:cxn ang="22">
                <a:pos x="connsiteX22" y="connsiteY22"/>
              </a:cxn>
            </a:cxnLst>
            <a:rect l="l" t="t" r="r" b="b"/>
            <a:pathLst>
              <a:path w="6759453" h="1529063">
                <a:moveTo>
                  <a:pt x="6350" y="945119"/>
                </a:moveTo>
                <a:lnTo>
                  <a:pt x="6350" y="864354"/>
                </a:lnTo>
                <a:lnTo>
                  <a:pt x="684533" y="1015233"/>
                </a:lnTo>
                <a:lnTo>
                  <a:pt x="1353567" y="1015233"/>
                </a:lnTo>
                <a:lnTo>
                  <a:pt x="2031750" y="934454"/>
                </a:lnTo>
                <a:lnTo>
                  <a:pt x="2700784" y="1083802"/>
                </a:lnTo>
                <a:lnTo>
                  <a:pt x="3378967" y="1224015"/>
                </a:lnTo>
                <a:lnTo>
                  <a:pt x="4058667" y="1373364"/>
                </a:lnTo>
                <a:lnTo>
                  <a:pt x="4726184" y="1004568"/>
                </a:lnTo>
                <a:lnTo>
                  <a:pt x="5405885" y="196846"/>
                </a:lnTo>
                <a:lnTo>
                  <a:pt x="6074919" y="6350"/>
                </a:lnTo>
                <a:lnTo>
                  <a:pt x="6753102" y="106930"/>
                </a:lnTo>
                <a:lnTo>
                  <a:pt x="6753102" y="366010"/>
                </a:lnTo>
                <a:lnTo>
                  <a:pt x="6074919" y="266944"/>
                </a:lnTo>
                <a:lnTo>
                  <a:pt x="5405885" y="416293"/>
                </a:lnTo>
                <a:lnTo>
                  <a:pt x="4726184" y="1224015"/>
                </a:lnTo>
                <a:lnTo>
                  <a:pt x="4058667" y="1522713"/>
                </a:lnTo>
                <a:lnTo>
                  <a:pt x="3378967" y="1373364"/>
                </a:lnTo>
                <a:lnTo>
                  <a:pt x="2700784" y="1234681"/>
                </a:lnTo>
                <a:lnTo>
                  <a:pt x="2031750" y="1083802"/>
                </a:lnTo>
                <a:lnTo>
                  <a:pt x="1353567" y="1164582"/>
                </a:lnTo>
                <a:lnTo>
                  <a:pt x="684533" y="1083802"/>
                </a:lnTo>
                <a:lnTo>
                  <a:pt x="6350" y="945119"/>
                </a:lnTo>
              </a:path>
            </a:pathLst>
          </a:custGeom>
          <a:ln w="12700">
            <a:solidFill>
              <a:srgbClr val="000000">
                <a:alpha val="100000"/>
              </a:srgbClr>
            </a:solidFill>
            <a:prstDash val="solid"/>
          </a:ln>
        </p:spPr>
        <p:style>
          <a:lnRef idx="1">
            <a:schemeClr val="accent1"/>
          </a:lnRef>
          <a:fillRef idx="0">
            <a:schemeClr val="accent1"/>
          </a:fillRef>
          <a:effectRef idx="0">
            <a:schemeClr val="accent1"/>
          </a:effectRef>
          <a:fontRef idx="minor">
            <a:schemeClr val="tx1"/>
          </a:fontRef>
        </p:style>
        <p:txBody>
          <a:bodyPr lIns="80175" tIns="40087" rIns="80175" bIns="40087" anchor="ctr"/>
          <a:lstStyle/>
          <a:p>
            <a:pPr algn="ctr" fontAlgn="auto">
              <a:spcBef>
                <a:spcPts val="0"/>
              </a:spcBef>
              <a:spcAft>
                <a:spcPts val="0"/>
              </a:spcAft>
              <a:defRPr/>
            </a:pPr>
            <a:endParaRPr lang="zh-CN" altLang="en-US" dirty="0"/>
          </a:p>
        </p:txBody>
      </p:sp>
      <p:sp>
        <p:nvSpPr>
          <p:cNvPr id="28" name="Freeform 3"/>
          <p:cNvSpPr/>
          <p:nvPr/>
        </p:nvSpPr>
        <p:spPr>
          <a:xfrm>
            <a:off x="1843088" y="1349375"/>
            <a:ext cx="5780087" cy="1685925"/>
          </a:xfrm>
          <a:custGeom>
            <a:avLst/>
            <a:gdLst>
              <a:gd name="connsiteX0" fmla="*/ 6350 w 6759453"/>
              <a:gd name="connsiteY0" fmla="*/ 1342898 h 1858257"/>
              <a:gd name="connsiteX1" fmla="*/ 6350 w 6759453"/>
              <a:gd name="connsiteY1" fmla="*/ 6350 h 1858257"/>
              <a:gd name="connsiteX2" fmla="*/ 6753102 w 6759453"/>
              <a:gd name="connsiteY2" fmla="*/ 6350 h 1858257"/>
              <a:gd name="connsiteX3" fmla="*/ 6753102 w 6759453"/>
              <a:gd name="connsiteY3" fmla="*/ 585474 h 1858257"/>
              <a:gd name="connsiteX4" fmla="*/ 6074919 w 6759453"/>
              <a:gd name="connsiteY4" fmla="*/ 484893 h 1858257"/>
              <a:gd name="connsiteX5" fmla="*/ 5405885 w 6759453"/>
              <a:gd name="connsiteY5" fmla="*/ 675389 h 1858257"/>
              <a:gd name="connsiteX6" fmla="*/ 4726184 w 6759453"/>
              <a:gd name="connsiteY6" fmla="*/ 1483111 h 1858257"/>
              <a:gd name="connsiteX7" fmla="*/ 4058667 w 6759453"/>
              <a:gd name="connsiteY7" fmla="*/ 1851907 h 1858257"/>
              <a:gd name="connsiteX8" fmla="*/ 3378967 w 6759453"/>
              <a:gd name="connsiteY8" fmla="*/ 1702559 h 1858257"/>
              <a:gd name="connsiteX9" fmla="*/ 2700784 w 6759453"/>
              <a:gd name="connsiteY9" fmla="*/ 1562345 h 1858257"/>
              <a:gd name="connsiteX10" fmla="*/ 2031750 w 6759453"/>
              <a:gd name="connsiteY10" fmla="*/ 1412997 h 1858257"/>
              <a:gd name="connsiteX11" fmla="*/ 1353567 w 6759453"/>
              <a:gd name="connsiteY11" fmla="*/ 1493777 h 1858257"/>
              <a:gd name="connsiteX12" fmla="*/ 684533 w 6759453"/>
              <a:gd name="connsiteY12" fmla="*/ 1493777 h 1858257"/>
              <a:gd name="connsiteX13" fmla="*/ 6350 w 6759453"/>
              <a:gd name="connsiteY13" fmla="*/ 1342898 h 1858257"/>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Lst>
            <a:rect l="l" t="t" r="r" b="b"/>
            <a:pathLst>
              <a:path w="6759453" h="1858257">
                <a:moveTo>
                  <a:pt x="6350" y="1342898"/>
                </a:moveTo>
                <a:lnTo>
                  <a:pt x="6350" y="6350"/>
                </a:lnTo>
                <a:lnTo>
                  <a:pt x="6753102" y="6350"/>
                </a:lnTo>
                <a:lnTo>
                  <a:pt x="6753102" y="585474"/>
                </a:lnTo>
                <a:lnTo>
                  <a:pt x="6074919" y="484893"/>
                </a:lnTo>
                <a:lnTo>
                  <a:pt x="5405885" y="675389"/>
                </a:lnTo>
                <a:lnTo>
                  <a:pt x="4726184" y="1483111"/>
                </a:lnTo>
                <a:lnTo>
                  <a:pt x="4058667" y="1851907"/>
                </a:lnTo>
                <a:lnTo>
                  <a:pt x="3378967" y="1702559"/>
                </a:lnTo>
                <a:lnTo>
                  <a:pt x="2700784" y="1562345"/>
                </a:lnTo>
                <a:lnTo>
                  <a:pt x="2031750" y="1412997"/>
                </a:lnTo>
                <a:lnTo>
                  <a:pt x="1353567" y="1493777"/>
                </a:lnTo>
                <a:lnTo>
                  <a:pt x="684533" y="1493777"/>
                </a:lnTo>
                <a:lnTo>
                  <a:pt x="6350" y="1342898"/>
                </a:lnTo>
              </a:path>
            </a:pathLst>
          </a:custGeom>
          <a:ln w="12700">
            <a:solidFill>
              <a:srgbClr val="000000">
                <a:alpha val="100000"/>
              </a:srgbClr>
            </a:solidFill>
            <a:prstDash val="solid"/>
          </a:ln>
        </p:spPr>
        <p:style>
          <a:lnRef idx="1">
            <a:schemeClr val="accent1"/>
          </a:lnRef>
          <a:fillRef idx="0">
            <a:schemeClr val="accent1"/>
          </a:fillRef>
          <a:effectRef idx="0">
            <a:schemeClr val="accent1"/>
          </a:effectRef>
          <a:fontRef idx="minor">
            <a:schemeClr val="tx1"/>
          </a:fontRef>
        </p:style>
        <p:txBody>
          <a:bodyPr lIns="80175" tIns="40087" rIns="80175" bIns="40087" anchor="ctr"/>
          <a:lstStyle/>
          <a:p>
            <a:pPr algn="ctr" fontAlgn="auto">
              <a:spcBef>
                <a:spcPts val="0"/>
              </a:spcBef>
              <a:spcAft>
                <a:spcPts val="0"/>
              </a:spcAft>
              <a:defRPr/>
            </a:pPr>
            <a:endParaRPr lang="zh-CN" altLang="en-US" dirty="0"/>
          </a:p>
        </p:txBody>
      </p:sp>
      <p:sp>
        <p:nvSpPr>
          <p:cNvPr id="29" name="Freeform 3"/>
          <p:cNvSpPr/>
          <p:nvPr/>
        </p:nvSpPr>
        <p:spPr>
          <a:xfrm>
            <a:off x="1843088" y="1349375"/>
            <a:ext cx="19050" cy="4384675"/>
          </a:xfrm>
          <a:custGeom>
            <a:avLst/>
            <a:gdLst>
              <a:gd name="connsiteX0" fmla="*/ 6350 w 22532"/>
              <a:gd name="connsiteY0" fmla="*/ 6350 h 4831582"/>
              <a:gd name="connsiteX1" fmla="*/ 6350 w 22532"/>
              <a:gd name="connsiteY1" fmla="*/ 4825232 h 4831582"/>
            </a:gdLst>
            <a:ahLst/>
            <a:cxnLst>
              <a:cxn ang="0">
                <a:pos x="connsiteX0" y="connsiteY0"/>
              </a:cxn>
              <a:cxn ang="1">
                <a:pos x="connsiteX1" y="connsiteY1"/>
              </a:cxn>
            </a:cxnLst>
            <a:rect l="l" t="t" r="r" b="b"/>
            <a:pathLst>
              <a:path w="22532" h="4831582">
                <a:moveTo>
                  <a:pt x="6350" y="6350"/>
                </a:moveTo>
                <a:lnTo>
                  <a:pt x="6350" y="4825232"/>
                </a:lnTo>
              </a:path>
            </a:pathLst>
          </a:custGeom>
          <a:ln w="12700">
            <a:solidFill>
              <a:srgbClr val="000000">
                <a:alpha val="100000"/>
              </a:srgbClr>
            </a:solidFill>
            <a:prstDash val="solid"/>
          </a:ln>
        </p:spPr>
        <p:style>
          <a:lnRef idx="1">
            <a:schemeClr val="accent1"/>
          </a:lnRef>
          <a:fillRef idx="0">
            <a:schemeClr val="accent1"/>
          </a:fillRef>
          <a:effectRef idx="0">
            <a:schemeClr val="accent1"/>
          </a:effectRef>
          <a:fontRef idx="minor">
            <a:schemeClr val="tx1"/>
          </a:fontRef>
        </p:style>
        <p:txBody>
          <a:bodyPr lIns="80175" tIns="40087" rIns="80175" bIns="40087" anchor="ctr"/>
          <a:lstStyle/>
          <a:p>
            <a:pPr algn="ctr" fontAlgn="auto">
              <a:spcBef>
                <a:spcPts val="0"/>
              </a:spcBef>
              <a:spcAft>
                <a:spcPts val="0"/>
              </a:spcAft>
              <a:defRPr/>
            </a:pPr>
            <a:endParaRPr lang="zh-CN" altLang="en-US" dirty="0"/>
          </a:p>
        </p:txBody>
      </p:sp>
      <p:sp>
        <p:nvSpPr>
          <p:cNvPr id="30" name="Freeform 3"/>
          <p:cNvSpPr/>
          <p:nvPr/>
        </p:nvSpPr>
        <p:spPr>
          <a:xfrm>
            <a:off x="1793875" y="5722938"/>
            <a:ext cx="60325" cy="20637"/>
          </a:xfrm>
          <a:custGeom>
            <a:avLst/>
            <a:gdLst>
              <a:gd name="connsiteX0" fmla="*/ 6350 w 70612"/>
              <a:gd name="connsiteY0" fmla="*/ 6350 h 22532"/>
              <a:gd name="connsiteX1" fmla="*/ 64262 w 70612"/>
              <a:gd name="connsiteY1" fmla="*/ 6350 h 22532"/>
            </a:gdLst>
            <a:ahLst/>
            <a:cxnLst>
              <a:cxn ang="0">
                <a:pos x="connsiteX0" y="connsiteY0"/>
              </a:cxn>
              <a:cxn ang="1">
                <a:pos x="connsiteX1" y="connsiteY1"/>
              </a:cxn>
            </a:cxnLst>
            <a:rect l="l" t="t" r="r" b="b"/>
            <a:pathLst>
              <a:path w="70612" h="22532">
                <a:moveTo>
                  <a:pt x="6350" y="6350"/>
                </a:moveTo>
                <a:lnTo>
                  <a:pt x="64262" y="6350"/>
                </a:lnTo>
              </a:path>
            </a:pathLst>
          </a:custGeom>
          <a:ln w="12700">
            <a:solidFill>
              <a:srgbClr val="000000">
                <a:alpha val="100000"/>
              </a:srgbClr>
            </a:solidFill>
            <a:prstDash val="solid"/>
          </a:ln>
        </p:spPr>
        <p:style>
          <a:lnRef idx="1">
            <a:schemeClr val="accent1"/>
          </a:lnRef>
          <a:fillRef idx="0">
            <a:schemeClr val="accent1"/>
          </a:fillRef>
          <a:effectRef idx="0">
            <a:schemeClr val="accent1"/>
          </a:effectRef>
          <a:fontRef idx="minor">
            <a:schemeClr val="tx1"/>
          </a:fontRef>
        </p:style>
        <p:txBody>
          <a:bodyPr lIns="80175" tIns="40087" rIns="80175" bIns="40087" anchor="ctr"/>
          <a:lstStyle/>
          <a:p>
            <a:pPr algn="ctr" fontAlgn="auto">
              <a:spcBef>
                <a:spcPts val="0"/>
              </a:spcBef>
              <a:spcAft>
                <a:spcPts val="0"/>
              </a:spcAft>
              <a:defRPr/>
            </a:pPr>
            <a:endParaRPr lang="zh-CN" altLang="en-US" dirty="0"/>
          </a:p>
        </p:txBody>
      </p:sp>
      <p:sp>
        <p:nvSpPr>
          <p:cNvPr id="31" name="Freeform 3"/>
          <p:cNvSpPr/>
          <p:nvPr/>
        </p:nvSpPr>
        <p:spPr>
          <a:xfrm>
            <a:off x="1793875" y="5287963"/>
            <a:ext cx="60325" cy="19050"/>
          </a:xfrm>
          <a:custGeom>
            <a:avLst/>
            <a:gdLst>
              <a:gd name="connsiteX0" fmla="*/ 6350 w 70612"/>
              <a:gd name="connsiteY0" fmla="*/ 6350 h 22532"/>
              <a:gd name="connsiteX1" fmla="*/ 64262 w 70612"/>
              <a:gd name="connsiteY1" fmla="*/ 6350 h 22532"/>
            </a:gdLst>
            <a:ahLst/>
            <a:cxnLst>
              <a:cxn ang="0">
                <a:pos x="connsiteX0" y="connsiteY0"/>
              </a:cxn>
              <a:cxn ang="1">
                <a:pos x="connsiteX1" y="connsiteY1"/>
              </a:cxn>
            </a:cxnLst>
            <a:rect l="l" t="t" r="r" b="b"/>
            <a:pathLst>
              <a:path w="70612" h="22532">
                <a:moveTo>
                  <a:pt x="6350" y="6350"/>
                </a:moveTo>
                <a:lnTo>
                  <a:pt x="64262" y="6350"/>
                </a:lnTo>
              </a:path>
            </a:pathLst>
          </a:custGeom>
          <a:ln w="12700">
            <a:solidFill>
              <a:srgbClr val="000000">
                <a:alpha val="100000"/>
              </a:srgbClr>
            </a:solidFill>
            <a:prstDash val="solid"/>
          </a:ln>
        </p:spPr>
        <p:style>
          <a:lnRef idx="1">
            <a:schemeClr val="accent1"/>
          </a:lnRef>
          <a:fillRef idx="0">
            <a:schemeClr val="accent1"/>
          </a:fillRef>
          <a:effectRef idx="0">
            <a:schemeClr val="accent1"/>
          </a:effectRef>
          <a:fontRef idx="minor">
            <a:schemeClr val="tx1"/>
          </a:fontRef>
        </p:style>
        <p:txBody>
          <a:bodyPr lIns="80175" tIns="40087" rIns="80175" bIns="40087" anchor="ctr"/>
          <a:lstStyle/>
          <a:p>
            <a:pPr algn="ctr" fontAlgn="auto">
              <a:spcBef>
                <a:spcPts val="0"/>
              </a:spcBef>
              <a:spcAft>
                <a:spcPts val="0"/>
              </a:spcAft>
              <a:defRPr/>
            </a:pPr>
            <a:endParaRPr lang="zh-CN" altLang="en-US" dirty="0"/>
          </a:p>
        </p:txBody>
      </p:sp>
      <p:sp>
        <p:nvSpPr>
          <p:cNvPr id="1024" name="Freeform 3"/>
          <p:cNvSpPr/>
          <p:nvPr/>
        </p:nvSpPr>
        <p:spPr>
          <a:xfrm>
            <a:off x="1793875" y="4845050"/>
            <a:ext cx="60325" cy="20638"/>
          </a:xfrm>
          <a:custGeom>
            <a:avLst/>
            <a:gdLst>
              <a:gd name="connsiteX0" fmla="*/ 6350 w 70612"/>
              <a:gd name="connsiteY0" fmla="*/ 6350 h 22532"/>
              <a:gd name="connsiteX1" fmla="*/ 64262 w 70612"/>
              <a:gd name="connsiteY1" fmla="*/ 6350 h 22532"/>
            </a:gdLst>
            <a:ahLst/>
            <a:cxnLst>
              <a:cxn ang="0">
                <a:pos x="connsiteX0" y="connsiteY0"/>
              </a:cxn>
              <a:cxn ang="1">
                <a:pos x="connsiteX1" y="connsiteY1"/>
              </a:cxn>
            </a:cxnLst>
            <a:rect l="l" t="t" r="r" b="b"/>
            <a:pathLst>
              <a:path w="70612" h="22532">
                <a:moveTo>
                  <a:pt x="6350" y="6350"/>
                </a:moveTo>
                <a:lnTo>
                  <a:pt x="64262" y="6350"/>
                </a:lnTo>
              </a:path>
            </a:pathLst>
          </a:custGeom>
          <a:ln w="12700">
            <a:solidFill>
              <a:srgbClr val="000000">
                <a:alpha val="100000"/>
              </a:srgbClr>
            </a:solidFill>
            <a:prstDash val="solid"/>
          </a:ln>
        </p:spPr>
        <p:style>
          <a:lnRef idx="1">
            <a:schemeClr val="accent1"/>
          </a:lnRef>
          <a:fillRef idx="0">
            <a:schemeClr val="accent1"/>
          </a:fillRef>
          <a:effectRef idx="0">
            <a:schemeClr val="accent1"/>
          </a:effectRef>
          <a:fontRef idx="minor">
            <a:schemeClr val="tx1"/>
          </a:fontRef>
        </p:style>
        <p:txBody>
          <a:bodyPr lIns="80175" tIns="40087" rIns="80175" bIns="40087" anchor="ctr"/>
          <a:lstStyle/>
          <a:p>
            <a:pPr algn="ctr" fontAlgn="auto">
              <a:spcBef>
                <a:spcPts val="0"/>
              </a:spcBef>
              <a:spcAft>
                <a:spcPts val="0"/>
              </a:spcAft>
              <a:defRPr/>
            </a:pPr>
            <a:endParaRPr lang="zh-CN" altLang="en-US" dirty="0"/>
          </a:p>
        </p:txBody>
      </p:sp>
      <p:sp>
        <p:nvSpPr>
          <p:cNvPr id="1025" name="Freeform 3"/>
          <p:cNvSpPr/>
          <p:nvPr/>
        </p:nvSpPr>
        <p:spPr>
          <a:xfrm>
            <a:off x="1793875" y="4410075"/>
            <a:ext cx="60325" cy="20638"/>
          </a:xfrm>
          <a:custGeom>
            <a:avLst/>
            <a:gdLst>
              <a:gd name="connsiteX0" fmla="*/ 6350 w 70612"/>
              <a:gd name="connsiteY0" fmla="*/ 6350 h 22532"/>
              <a:gd name="connsiteX1" fmla="*/ 64262 w 70612"/>
              <a:gd name="connsiteY1" fmla="*/ 6350 h 22532"/>
            </a:gdLst>
            <a:ahLst/>
            <a:cxnLst>
              <a:cxn ang="0">
                <a:pos x="connsiteX0" y="connsiteY0"/>
              </a:cxn>
              <a:cxn ang="1">
                <a:pos x="connsiteX1" y="connsiteY1"/>
              </a:cxn>
            </a:cxnLst>
            <a:rect l="l" t="t" r="r" b="b"/>
            <a:pathLst>
              <a:path w="70612" h="22532">
                <a:moveTo>
                  <a:pt x="6350" y="6350"/>
                </a:moveTo>
                <a:lnTo>
                  <a:pt x="64262" y="6350"/>
                </a:lnTo>
              </a:path>
            </a:pathLst>
          </a:custGeom>
          <a:ln w="12700">
            <a:solidFill>
              <a:srgbClr val="000000">
                <a:alpha val="100000"/>
              </a:srgbClr>
            </a:solidFill>
            <a:prstDash val="solid"/>
          </a:ln>
        </p:spPr>
        <p:style>
          <a:lnRef idx="1">
            <a:schemeClr val="accent1"/>
          </a:lnRef>
          <a:fillRef idx="0">
            <a:schemeClr val="accent1"/>
          </a:fillRef>
          <a:effectRef idx="0">
            <a:schemeClr val="accent1"/>
          </a:effectRef>
          <a:fontRef idx="minor">
            <a:schemeClr val="tx1"/>
          </a:fontRef>
        </p:style>
        <p:txBody>
          <a:bodyPr lIns="80175" tIns="40087" rIns="80175" bIns="40087" anchor="ctr"/>
          <a:lstStyle/>
          <a:p>
            <a:pPr algn="ctr" fontAlgn="auto">
              <a:spcBef>
                <a:spcPts val="0"/>
              </a:spcBef>
              <a:spcAft>
                <a:spcPts val="0"/>
              </a:spcAft>
              <a:defRPr/>
            </a:pPr>
            <a:endParaRPr lang="zh-CN" altLang="en-US" dirty="0"/>
          </a:p>
        </p:txBody>
      </p:sp>
      <p:sp>
        <p:nvSpPr>
          <p:cNvPr id="1026" name="Freeform 3"/>
          <p:cNvSpPr/>
          <p:nvPr/>
        </p:nvSpPr>
        <p:spPr>
          <a:xfrm>
            <a:off x="1793875" y="3975100"/>
            <a:ext cx="60325" cy="20638"/>
          </a:xfrm>
          <a:custGeom>
            <a:avLst/>
            <a:gdLst>
              <a:gd name="connsiteX0" fmla="*/ 6350 w 70612"/>
              <a:gd name="connsiteY0" fmla="*/ 6350 h 22532"/>
              <a:gd name="connsiteX1" fmla="*/ 64262 w 70612"/>
              <a:gd name="connsiteY1" fmla="*/ 6350 h 22532"/>
            </a:gdLst>
            <a:ahLst/>
            <a:cxnLst>
              <a:cxn ang="0">
                <a:pos x="connsiteX0" y="connsiteY0"/>
              </a:cxn>
              <a:cxn ang="1">
                <a:pos x="connsiteX1" y="connsiteY1"/>
              </a:cxn>
            </a:cxnLst>
            <a:rect l="l" t="t" r="r" b="b"/>
            <a:pathLst>
              <a:path w="70612" h="22532">
                <a:moveTo>
                  <a:pt x="6350" y="6350"/>
                </a:moveTo>
                <a:lnTo>
                  <a:pt x="64262" y="6350"/>
                </a:lnTo>
              </a:path>
            </a:pathLst>
          </a:custGeom>
          <a:ln w="12700">
            <a:solidFill>
              <a:srgbClr val="000000">
                <a:alpha val="100000"/>
              </a:srgbClr>
            </a:solidFill>
            <a:prstDash val="solid"/>
          </a:ln>
        </p:spPr>
        <p:style>
          <a:lnRef idx="1">
            <a:schemeClr val="accent1"/>
          </a:lnRef>
          <a:fillRef idx="0">
            <a:schemeClr val="accent1"/>
          </a:fillRef>
          <a:effectRef idx="0">
            <a:schemeClr val="accent1"/>
          </a:effectRef>
          <a:fontRef idx="minor">
            <a:schemeClr val="tx1"/>
          </a:fontRef>
        </p:style>
        <p:txBody>
          <a:bodyPr lIns="80175" tIns="40087" rIns="80175" bIns="40087" anchor="ctr"/>
          <a:lstStyle/>
          <a:p>
            <a:pPr algn="ctr" fontAlgn="auto">
              <a:spcBef>
                <a:spcPts val="0"/>
              </a:spcBef>
              <a:spcAft>
                <a:spcPts val="0"/>
              </a:spcAft>
              <a:defRPr/>
            </a:pPr>
            <a:endParaRPr lang="zh-CN" altLang="en-US" dirty="0"/>
          </a:p>
        </p:txBody>
      </p:sp>
      <p:sp>
        <p:nvSpPr>
          <p:cNvPr id="1028" name="Freeform 3"/>
          <p:cNvSpPr/>
          <p:nvPr/>
        </p:nvSpPr>
        <p:spPr>
          <a:xfrm>
            <a:off x="1793875" y="3532188"/>
            <a:ext cx="60325" cy="20637"/>
          </a:xfrm>
          <a:custGeom>
            <a:avLst/>
            <a:gdLst>
              <a:gd name="connsiteX0" fmla="*/ 6350 w 70612"/>
              <a:gd name="connsiteY0" fmla="*/ 6350 h 22532"/>
              <a:gd name="connsiteX1" fmla="*/ 64262 w 70612"/>
              <a:gd name="connsiteY1" fmla="*/ 6350 h 22532"/>
            </a:gdLst>
            <a:ahLst/>
            <a:cxnLst>
              <a:cxn ang="0">
                <a:pos x="connsiteX0" y="connsiteY0"/>
              </a:cxn>
              <a:cxn ang="1">
                <a:pos x="connsiteX1" y="connsiteY1"/>
              </a:cxn>
            </a:cxnLst>
            <a:rect l="l" t="t" r="r" b="b"/>
            <a:pathLst>
              <a:path w="70612" h="22532">
                <a:moveTo>
                  <a:pt x="6350" y="6350"/>
                </a:moveTo>
                <a:lnTo>
                  <a:pt x="64262" y="6350"/>
                </a:lnTo>
              </a:path>
            </a:pathLst>
          </a:custGeom>
          <a:ln w="12700">
            <a:solidFill>
              <a:srgbClr val="000000">
                <a:alpha val="100000"/>
              </a:srgbClr>
            </a:solidFill>
            <a:prstDash val="solid"/>
          </a:ln>
        </p:spPr>
        <p:style>
          <a:lnRef idx="1">
            <a:schemeClr val="accent1"/>
          </a:lnRef>
          <a:fillRef idx="0">
            <a:schemeClr val="accent1"/>
          </a:fillRef>
          <a:effectRef idx="0">
            <a:schemeClr val="accent1"/>
          </a:effectRef>
          <a:fontRef idx="minor">
            <a:schemeClr val="tx1"/>
          </a:fontRef>
        </p:style>
        <p:txBody>
          <a:bodyPr lIns="80175" tIns="40087" rIns="80175" bIns="40087" anchor="ctr"/>
          <a:lstStyle/>
          <a:p>
            <a:pPr algn="ctr" fontAlgn="auto">
              <a:spcBef>
                <a:spcPts val="0"/>
              </a:spcBef>
              <a:spcAft>
                <a:spcPts val="0"/>
              </a:spcAft>
              <a:defRPr/>
            </a:pPr>
            <a:endParaRPr lang="zh-CN" altLang="en-US" dirty="0"/>
          </a:p>
        </p:txBody>
      </p:sp>
      <p:sp>
        <p:nvSpPr>
          <p:cNvPr id="1029" name="Freeform 3"/>
          <p:cNvSpPr/>
          <p:nvPr/>
        </p:nvSpPr>
        <p:spPr>
          <a:xfrm>
            <a:off x="1793875" y="3097213"/>
            <a:ext cx="60325" cy="20637"/>
          </a:xfrm>
          <a:custGeom>
            <a:avLst/>
            <a:gdLst>
              <a:gd name="connsiteX0" fmla="*/ 6350 w 70612"/>
              <a:gd name="connsiteY0" fmla="*/ 6350 h 22532"/>
              <a:gd name="connsiteX1" fmla="*/ 64262 w 70612"/>
              <a:gd name="connsiteY1" fmla="*/ 6350 h 22532"/>
            </a:gdLst>
            <a:ahLst/>
            <a:cxnLst>
              <a:cxn ang="0">
                <a:pos x="connsiteX0" y="connsiteY0"/>
              </a:cxn>
              <a:cxn ang="1">
                <a:pos x="connsiteX1" y="connsiteY1"/>
              </a:cxn>
            </a:cxnLst>
            <a:rect l="l" t="t" r="r" b="b"/>
            <a:pathLst>
              <a:path w="70612" h="22532">
                <a:moveTo>
                  <a:pt x="6350" y="6350"/>
                </a:moveTo>
                <a:lnTo>
                  <a:pt x="64262" y="6350"/>
                </a:lnTo>
              </a:path>
            </a:pathLst>
          </a:custGeom>
          <a:ln w="12700">
            <a:solidFill>
              <a:srgbClr val="000000">
                <a:alpha val="100000"/>
              </a:srgbClr>
            </a:solidFill>
            <a:prstDash val="solid"/>
          </a:ln>
        </p:spPr>
        <p:style>
          <a:lnRef idx="1">
            <a:schemeClr val="accent1"/>
          </a:lnRef>
          <a:fillRef idx="0">
            <a:schemeClr val="accent1"/>
          </a:fillRef>
          <a:effectRef idx="0">
            <a:schemeClr val="accent1"/>
          </a:effectRef>
          <a:fontRef idx="minor">
            <a:schemeClr val="tx1"/>
          </a:fontRef>
        </p:style>
        <p:txBody>
          <a:bodyPr lIns="80175" tIns="40087" rIns="80175" bIns="40087" anchor="ctr"/>
          <a:lstStyle/>
          <a:p>
            <a:pPr algn="ctr" fontAlgn="auto">
              <a:spcBef>
                <a:spcPts val="0"/>
              </a:spcBef>
              <a:spcAft>
                <a:spcPts val="0"/>
              </a:spcAft>
              <a:defRPr/>
            </a:pPr>
            <a:endParaRPr lang="zh-CN" altLang="en-US" dirty="0"/>
          </a:p>
        </p:txBody>
      </p:sp>
      <p:sp>
        <p:nvSpPr>
          <p:cNvPr id="1030" name="Freeform 3"/>
          <p:cNvSpPr/>
          <p:nvPr/>
        </p:nvSpPr>
        <p:spPr>
          <a:xfrm>
            <a:off x="1793875" y="2662238"/>
            <a:ext cx="60325" cy="20637"/>
          </a:xfrm>
          <a:custGeom>
            <a:avLst/>
            <a:gdLst>
              <a:gd name="connsiteX0" fmla="*/ 6350 w 70612"/>
              <a:gd name="connsiteY0" fmla="*/ 6350 h 22532"/>
              <a:gd name="connsiteX1" fmla="*/ 64262 w 70612"/>
              <a:gd name="connsiteY1" fmla="*/ 6350 h 22532"/>
            </a:gdLst>
            <a:ahLst/>
            <a:cxnLst>
              <a:cxn ang="0">
                <a:pos x="connsiteX0" y="connsiteY0"/>
              </a:cxn>
              <a:cxn ang="1">
                <a:pos x="connsiteX1" y="connsiteY1"/>
              </a:cxn>
            </a:cxnLst>
            <a:rect l="l" t="t" r="r" b="b"/>
            <a:pathLst>
              <a:path w="70612" h="22532">
                <a:moveTo>
                  <a:pt x="6350" y="6350"/>
                </a:moveTo>
                <a:lnTo>
                  <a:pt x="64262" y="6350"/>
                </a:lnTo>
              </a:path>
            </a:pathLst>
          </a:custGeom>
          <a:ln w="12700">
            <a:solidFill>
              <a:srgbClr val="000000">
                <a:alpha val="100000"/>
              </a:srgbClr>
            </a:solidFill>
            <a:prstDash val="solid"/>
          </a:ln>
        </p:spPr>
        <p:style>
          <a:lnRef idx="1">
            <a:schemeClr val="accent1"/>
          </a:lnRef>
          <a:fillRef idx="0">
            <a:schemeClr val="accent1"/>
          </a:fillRef>
          <a:effectRef idx="0">
            <a:schemeClr val="accent1"/>
          </a:effectRef>
          <a:fontRef idx="minor">
            <a:schemeClr val="tx1"/>
          </a:fontRef>
        </p:style>
        <p:txBody>
          <a:bodyPr lIns="80175" tIns="40087" rIns="80175" bIns="40087" anchor="ctr"/>
          <a:lstStyle/>
          <a:p>
            <a:pPr algn="ctr" fontAlgn="auto">
              <a:spcBef>
                <a:spcPts val="0"/>
              </a:spcBef>
              <a:spcAft>
                <a:spcPts val="0"/>
              </a:spcAft>
              <a:defRPr/>
            </a:pPr>
            <a:endParaRPr lang="zh-CN" altLang="en-US" dirty="0"/>
          </a:p>
        </p:txBody>
      </p:sp>
      <p:sp>
        <p:nvSpPr>
          <p:cNvPr id="1031" name="Freeform 3"/>
          <p:cNvSpPr/>
          <p:nvPr/>
        </p:nvSpPr>
        <p:spPr>
          <a:xfrm>
            <a:off x="1793875" y="2227263"/>
            <a:ext cx="60325" cy="22225"/>
          </a:xfrm>
          <a:custGeom>
            <a:avLst/>
            <a:gdLst>
              <a:gd name="connsiteX0" fmla="*/ 6350 w 70612"/>
              <a:gd name="connsiteY0" fmla="*/ 6350 h 22532"/>
              <a:gd name="connsiteX1" fmla="*/ 64262 w 70612"/>
              <a:gd name="connsiteY1" fmla="*/ 6350 h 22532"/>
            </a:gdLst>
            <a:ahLst/>
            <a:cxnLst>
              <a:cxn ang="0">
                <a:pos x="connsiteX0" y="connsiteY0"/>
              </a:cxn>
              <a:cxn ang="1">
                <a:pos x="connsiteX1" y="connsiteY1"/>
              </a:cxn>
            </a:cxnLst>
            <a:rect l="l" t="t" r="r" b="b"/>
            <a:pathLst>
              <a:path w="70612" h="22532">
                <a:moveTo>
                  <a:pt x="6350" y="6350"/>
                </a:moveTo>
                <a:lnTo>
                  <a:pt x="64262" y="6350"/>
                </a:lnTo>
              </a:path>
            </a:pathLst>
          </a:custGeom>
          <a:ln w="12700">
            <a:solidFill>
              <a:srgbClr val="000000">
                <a:alpha val="100000"/>
              </a:srgbClr>
            </a:solidFill>
            <a:prstDash val="solid"/>
          </a:ln>
        </p:spPr>
        <p:style>
          <a:lnRef idx="1">
            <a:schemeClr val="accent1"/>
          </a:lnRef>
          <a:fillRef idx="0">
            <a:schemeClr val="accent1"/>
          </a:fillRef>
          <a:effectRef idx="0">
            <a:schemeClr val="accent1"/>
          </a:effectRef>
          <a:fontRef idx="minor">
            <a:schemeClr val="tx1"/>
          </a:fontRef>
        </p:style>
        <p:txBody>
          <a:bodyPr lIns="80175" tIns="40087" rIns="80175" bIns="40087" anchor="ctr"/>
          <a:lstStyle/>
          <a:p>
            <a:pPr algn="ctr" fontAlgn="auto">
              <a:spcBef>
                <a:spcPts val="0"/>
              </a:spcBef>
              <a:spcAft>
                <a:spcPts val="0"/>
              </a:spcAft>
              <a:defRPr/>
            </a:pPr>
            <a:endParaRPr lang="zh-CN" altLang="en-US" dirty="0"/>
          </a:p>
        </p:txBody>
      </p:sp>
      <p:sp>
        <p:nvSpPr>
          <p:cNvPr id="1032" name="Freeform 3"/>
          <p:cNvSpPr/>
          <p:nvPr/>
        </p:nvSpPr>
        <p:spPr>
          <a:xfrm>
            <a:off x="1793875" y="1784350"/>
            <a:ext cx="60325" cy="19050"/>
          </a:xfrm>
          <a:custGeom>
            <a:avLst/>
            <a:gdLst>
              <a:gd name="connsiteX0" fmla="*/ 6350 w 70612"/>
              <a:gd name="connsiteY0" fmla="*/ 6350 h 22532"/>
              <a:gd name="connsiteX1" fmla="*/ 64262 w 70612"/>
              <a:gd name="connsiteY1" fmla="*/ 6350 h 22532"/>
            </a:gdLst>
            <a:ahLst/>
            <a:cxnLst>
              <a:cxn ang="0">
                <a:pos x="connsiteX0" y="connsiteY0"/>
              </a:cxn>
              <a:cxn ang="1">
                <a:pos x="connsiteX1" y="connsiteY1"/>
              </a:cxn>
            </a:cxnLst>
            <a:rect l="l" t="t" r="r" b="b"/>
            <a:pathLst>
              <a:path w="70612" h="22532">
                <a:moveTo>
                  <a:pt x="6350" y="6350"/>
                </a:moveTo>
                <a:lnTo>
                  <a:pt x="64262" y="6350"/>
                </a:lnTo>
              </a:path>
            </a:pathLst>
          </a:custGeom>
          <a:ln w="12700">
            <a:solidFill>
              <a:srgbClr val="000000">
                <a:alpha val="100000"/>
              </a:srgbClr>
            </a:solidFill>
            <a:prstDash val="solid"/>
          </a:ln>
        </p:spPr>
        <p:style>
          <a:lnRef idx="1">
            <a:schemeClr val="accent1"/>
          </a:lnRef>
          <a:fillRef idx="0">
            <a:schemeClr val="accent1"/>
          </a:fillRef>
          <a:effectRef idx="0">
            <a:schemeClr val="accent1"/>
          </a:effectRef>
          <a:fontRef idx="minor">
            <a:schemeClr val="tx1"/>
          </a:fontRef>
        </p:style>
        <p:txBody>
          <a:bodyPr lIns="80175" tIns="40087" rIns="80175" bIns="40087" anchor="ctr"/>
          <a:lstStyle/>
          <a:p>
            <a:pPr algn="ctr" fontAlgn="auto">
              <a:spcBef>
                <a:spcPts val="0"/>
              </a:spcBef>
              <a:spcAft>
                <a:spcPts val="0"/>
              </a:spcAft>
              <a:defRPr/>
            </a:pPr>
            <a:endParaRPr lang="zh-CN" altLang="en-US" dirty="0"/>
          </a:p>
        </p:txBody>
      </p:sp>
      <p:sp>
        <p:nvSpPr>
          <p:cNvPr id="1033" name="Freeform 3"/>
          <p:cNvSpPr/>
          <p:nvPr/>
        </p:nvSpPr>
        <p:spPr>
          <a:xfrm>
            <a:off x="1793875" y="1349375"/>
            <a:ext cx="60325" cy="20638"/>
          </a:xfrm>
          <a:custGeom>
            <a:avLst/>
            <a:gdLst>
              <a:gd name="connsiteX0" fmla="*/ 6350 w 70612"/>
              <a:gd name="connsiteY0" fmla="*/ 6350 h 22532"/>
              <a:gd name="connsiteX1" fmla="*/ 64262 w 70612"/>
              <a:gd name="connsiteY1" fmla="*/ 6350 h 22532"/>
            </a:gdLst>
            <a:ahLst/>
            <a:cxnLst>
              <a:cxn ang="0">
                <a:pos x="connsiteX0" y="connsiteY0"/>
              </a:cxn>
              <a:cxn ang="1">
                <a:pos x="connsiteX1" y="connsiteY1"/>
              </a:cxn>
            </a:cxnLst>
            <a:rect l="l" t="t" r="r" b="b"/>
            <a:pathLst>
              <a:path w="70612" h="22532">
                <a:moveTo>
                  <a:pt x="6350" y="6350"/>
                </a:moveTo>
                <a:lnTo>
                  <a:pt x="64262" y="6350"/>
                </a:lnTo>
              </a:path>
            </a:pathLst>
          </a:custGeom>
          <a:ln w="12700">
            <a:solidFill>
              <a:srgbClr val="000000">
                <a:alpha val="100000"/>
              </a:srgbClr>
            </a:solidFill>
            <a:prstDash val="solid"/>
          </a:ln>
        </p:spPr>
        <p:style>
          <a:lnRef idx="1">
            <a:schemeClr val="accent1"/>
          </a:lnRef>
          <a:fillRef idx="0">
            <a:schemeClr val="accent1"/>
          </a:fillRef>
          <a:effectRef idx="0">
            <a:schemeClr val="accent1"/>
          </a:effectRef>
          <a:fontRef idx="minor">
            <a:schemeClr val="tx1"/>
          </a:fontRef>
        </p:style>
        <p:txBody>
          <a:bodyPr lIns="80175" tIns="40087" rIns="80175" bIns="40087" anchor="ctr"/>
          <a:lstStyle/>
          <a:p>
            <a:pPr algn="ctr" fontAlgn="auto">
              <a:spcBef>
                <a:spcPts val="0"/>
              </a:spcBef>
              <a:spcAft>
                <a:spcPts val="0"/>
              </a:spcAft>
              <a:defRPr/>
            </a:pPr>
            <a:endParaRPr lang="zh-CN" altLang="en-US" dirty="0"/>
          </a:p>
        </p:txBody>
      </p:sp>
      <p:sp>
        <p:nvSpPr>
          <p:cNvPr id="1034" name="Freeform 3"/>
          <p:cNvSpPr/>
          <p:nvPr/>
        </p:nvSpPr>
        <p:spPr>
          <a:xfrm>
            <a:off x="1843088" y="5722938"/>
            <a:ext cx="5780087" cy="20637"/>
          </a:xfrm>
          <a:custGeom>
            <a:avLst/>
            <a:gdLst>
              <a:gd name="connsiteX0" fmla="*/ 6350 w 6759452"/>
              <a:gd name="connsiteY0" fmla="*/ 6350 h 22532"/>
              <a:gd name="connsiteX1" fmla="*/ 6753102 w 6759452"/>
              <a:gd name="connsiteY1" fmla="*/ 6350 h 22532"/>
            </a:gdLst>
            <a:ahLst/>
            <a:cxnLst>
              <a:cxn ang="0">
                <a:pos x="connsiteX0" y="connsiteY0"/>
              </a:cxn>
              <a:cxn ang="1">
                <a:pos x="connsiteX1" y="connsiteY1"/>
              </a:cxn>
            </a:cxnLst>
            <a:rect l="l" t="t" r="r" b="b"/>
            <a:pathLst>
              <a:path w="6759452" h="22532">
                <a:moveTo>
                  <a:pt x="6350" y="6350"/>
                </a:moveTo>
                <a:lnTo>
                  <a:pt x="6753102" y="6350"/>
                </a:lnTo>
              </a:path>
            </a:pathLst>
          </a:custGeom>
          <a:ln w="12700">
            <a:solidFill>
              <a:srgbClr val="000000">
                <a:alpha val="100000"/>
              </a:srgbClr>
            </a:solidFill>
            <a:prstDash val="solid"/>
          </a:ln>
        </p:spPr>
        <p:style>
          <a:lnRef idx="1">
            <a:schemeClr val="accent1"/>
          </a:lnRef>
          <a:fillRef idx="0">
            <a:schemeClr val="accent1"/>
          </a:fillRef>
          <a:effectRef idx="0">
            <a:schemeClr val="accent1"/>
          </a:effectRef>
          <a:fontRef idx="minor">
            <a:schemeClr val="tx1"/>
          </a:fontRef>
        </p:style>
        <p:txBody>
          <a:bodyPr lIns="80175" tIns="40087" rIns="80175" bIns="40087" anchor="ctr"/>
          <a:lstStyle/>
          <a:p>
            <a:pPr algn="ctr" fontAlgn="auto">
              <a:spcBef>
                <a:spcPts val="0"/>
              </a:spcBef>
              <a:spcAft>
                <a:spcPts val="0"/>
              </a:spcAft>
              <a:defRPr/>
            </a:pPr>
            <a:endParaRPr lang="zh-CN" altLang="en-US" dirty="0"/>
          </a:p>
        </p:txBody>
      </p:sp>
      <p:sp>
        <p:nvSpPr>
          <p:cNvPr id="1035" name="Freeform 3"/>
          <p:cNvSpPr/>
          <p:nvPr/>
        </p:nvSpPr>
        <p:spPr>
          <a:xfrm>
            <a:off x="1843088" y="5722938"/>
            <a:ext cx="19050" cy="66675"/>
          </a:xfrm>
          <a:custGeom>
            <a:avLst/>
            <a:gdLst>
              <a:gd name="connsiteX0" fmla="*/ 6350 w 22532"/>
              <a:gd name="connsiteY0" fmla="*/ 65783 h 72133"/>
              <a:gd name="connsiteX1" fmla="*/ 6350 w 22532"/>
              <a:gd name="connsiteY1" fmla="*/ 6350 h 72133"/>
            </a:gdLst>
            <a:ahLst/>
            <a:cxnLst>
              <a:cxn ang="0">
                <a:pos x="connsiteX0" y="connsiteY0"/>
              </a:cxn>
              <a:cxn ang="1">
                <a:pos x="connsiteX1" y="connsiteY1"/>
              </a:cxn>
            </a:cxnLst>
            <a:rect l="l" t="t" r="r" b="b"/>
            <a:pathLst>
              <a:path w="22532" h="72133">
                <a:moveTo>
                  <a:pt x="6350" y="65783"/>
                </a:moveTo>
                <a:lnTo>
                  <a:pt x="6350" y="6350"/>
                </a:lnTo>
              </a:path>
            </a:pathLst>
          </a:custGeom>
          <a:ln w="12700">
            <a:solidFill>
              <a:srgbClr val="000000">
                <a:alpha val="100000"/>
              </a:srgbClr>
            </a:solidFill>
            <a:prstDash val="solid"/>
          </a:ln>
        </p:spPr>
        <p:style>
          <a:lnRef idx="1">
            <a:schemeClr val="accent1"/>
          </a:lnRef>
          <a:fillRef idx="0">
            <a:schemeClr val="accent1"/>
          </a:fillRef>
          <a:effectRef idx="0">
            <a:schemeClr val="accent1"/>
          </a:effectRef>
          <a:fontRef idx="minor">
            <a:schemeClr val="tx1"/>
          </a:fontRef>
        </p:style>
        <p:txBody>
          <a:bodyPr lIns="80175" tIns="40087" rIns="80175" bIns="40087" anchor="ctr"/>
          <a:lstStyle/>
          <a:p>
            <a:pPr algn="ctr" fontAlgn="auto">
              <a:spcBef>
                <a:spcPts val="0"/>
              </a:spcBef>
              <a:spcAft>
                <a:spcPts val="0"/>
              </a:spcAft>
              <a:defRPr/>
            </a:pPr>
            <a:endParaRPr lang="zh-CN" altLang="en-US" dirty="0"/>
          </a:p>
        </p:txBody>
      </p:sp>
      <p:sp>
        <p:nvSpPr>
          <p:cNvPr id="1036" name="Freeform 3"/>
          <p:cNvSpPr/>
          <p:nvPr/>
        </p:nvSpPr>
        <p:spPr>
          <a:xfrm>
            <a:off x="2422525" y="5722938"/>
            <a:ext cx="20638" cy="66675"/>
          </a:xfrm>
          <a:custGeom>
            <a:avLst/>
            <a:gdLst>
              <a:gd name="connsiteX0" fmla="*/ 6350 w 22532"/>
              <a:gd name="connsiteY0" fmla="*/ 65783 h 72133"/>
              <a:gd name="connsiteX1" fmla="*/ 6350 w 22532"/>
              <a:gd name="connsiteY1" fmla="*/ 6350 h 72133"/>
            </a:gdLst>
            <a:ahLst/>
            <a:cxnLst>
              <a:cxn ang="0">
                <a:pos x="connsiteX0" y="connsiteY0"/>
              </a:cxn>
              <a:cxn ang="1">
                <a:pos x="connsiteX1" y="connsiteY1"/>
              </a:cxn>
            </a:cxnLst>
            <a:rect l="l" t="t" r="r" b="b"/>
            <a:pathLst>
              <a:path w="22532" h="72133">
                <a:moveTo>
                  <a:pt x="6350" y="65783"/>
                </a:moveTo>
                <a:lnTo>
                  <a:pt x="6350" y="6350"/>
                </a:lnTo>
              </a:path>
            </a:pathLst>
          </a:custGeom>
          <a:ln w="12700">
            <a:solidFill>
              <a:srgbClr val="000000">
                <a:alpha val="100000"/>
              </a:srgbClr>
            </a:solidFill>
            <a:prstDash val="solid"/>
          </a:ln>
        </p:spPr>
        <p:style>
          <a:lnRef idx="1">
            <a:schemeClr val="accent1"/>
          </a:lnRef>
          <a:fillRef idx="0">
            <a:schemeClr val="accent1"/>
          </a:fillRef>
          <a:effectRef idx="0">
            <a:schemeClr val="accent1"/>
          </a:effectRef>
          <a:fontRef idx="minor">
            <a:schemeClr val="tx1"/>
          </a:fontRef>
        </p:style>
        <p:txBody>
          <a:bodyPr lIns="80175" tIns="40087" rIns="80175" bIns="40087" anchor="ctr"/>
          <a:lstStyle/>
          <a:p>
            <a:pPr algn="ctr" fontAlgn="auto">
              <a:spcBef>
                <a:spcPts val="0"/>
              </a:spcBef>
              <a:spcAft>
                <a:spcPts val="0"/>
              </a:spcAft>
              <a:defRPr/>
            </a:pPr>
            <a:endParaRPr lang="zh-CN" altLang="en-US" dirty="0"/>
          </a:p>
        </p:txBody>
      </p:sp>
      <p:sp>
        <p:nvSpPr>
          <p:cNvPr id="1037" name="Freeform 3"/>
          <p:cNvSpPr/>
          <p:nvPr/>
        </p:nvSpPr>
        <p:spPr>
          <a:xfrm>
            <a:off x="2995613" y="5722938"/>
            <a:ext cx="19050" cy="66675"/>
          </a:xfrm>
          <a:custGeom>
            <a:avLst/>
            <a:gdLst>
              <a:gd name="connsiteX0" fmla="*/ 6350 w 22532"/>
              <a:gd name="connsiteY0" fmla="*/ 65783 h 72133"/>
              <a:gd name="connsiteX1" fmla="*/ 6350 w 22532"/>
              <a:gd name="connsiteY1" fmla="*/ 6350 h 72133"/>
            </a:gdLst>
            <a:ahLst/>
            <a:cxnLst>
              <a:cxn ang="0">
                <a:pos x="connsiteX0" y="connsiteY0"/>
              </a:cxn>
              <a:cxn ang="1">
                <a:pos x="connsiteX1" y="connsiteY1"/>
              </a:cxn>
            </a:cxnLst>
            <a:rect l="l" t="t" r="r" b="b"/>
            <a:pathLst>
              <a:path w="22532" h="72133">
                <a:moveTo>
                  <a:pt x="6350" y="65783"/>
                </a:moveTo>
                <a:lnTo>
                  <a:pt x="6350" y="6350"/>
                </a:lnTo>
              </a:path>
            </a:pathLst>
          </a:custGeom>
          <a:ln w="12700">
            <a:solidFill>
              <a:srgbClr val="000000">
                <a:alpha val="100000"/>
              </a:srgbClr>
            </a:solidFill>
            <a:prstDash val="solid"/>
          </a:ln>
        </p:spPr>
        <p:style>
          <a:lnRef idx="1">
            <a:schemeClr val="accent1"/>
          </a:lnRef>
          <a:fillRef idx="0">
            <a:schemeClr val="accent1"/>
          </a:fillRef>
          <a:effectRef idx="0">
            <a:schemeClr val="accent1"/>
          </a:effectRef>
          <a:fontRef idx="minor">
            <a:schemeClr val="tx1"/>
          </a:fontRef>
        </p:style>
        <p:txBody>
          <a:bodyPr lIns="80175" tIns="40087" rIns="80175" bIns="40087" anchor="ctr"/>
          <a:lstStyle/>
          <a:p>
            <a:pPr algn="ctr" fontAlgn="auto">
              <a:spcBef>
                <a:spcPts val="0"/>
              </a:spcBef>
              <a:spcAft>
                <a:spcPts val="0"/>
              </a:spcAft>
              <a:defRPr/>
            </a:pPr>
            <a:endParaRPr lang="zh-CN" altLang="en-US" dirty="0"/>
          </a:p>
        </p:txBody>
      </p:sp>
      <p:sp>
        <p:nvSpPr>
          <p:cNvPr id="1038" name="Freeform 3"/>
          <p:cNvSpPr/>
          <p:nvPr/>
        </p:nvSpPr>
        <p:spPr>
          <a:xfrm>
            <a:off x="3575050" y="5722938"/>
            <a:ext cx="19050" cy="66675"/>
          </a:xfrm>
          <a:custGeom>
            <a:avLst/>
            <a:gdLst>
              <a:gd name="connsiteX0" fmla="*/ 6350 w 22532"/>
              <a:gd name="connsiteY0" fmla="*/ 65783 h 72133"/>
              <a:gd name="connsiteX1" fmla="*/ 6350 w 22532"/>
              <a:gd name="connsiteY1" fmla="*/ 6350 h 72133"/>
            </a:gdLst>
            <a:ahLst/>
            <a:cxnLst>
              <a:cxn ang="0">
                <a:pos x="connsiteX0" y="connsiteY0"/>
              </a:cxn>
              <a:cxn ang="1">
                <a:pos x="connsiteX1" y="connsiteY1"/>
              </a:cxn>
            </a:cxnLst>
            <a:rect l="l" t="t" r="r" b="b"/>
            <a:pathLst>
              <a:path w="22532" h="72133">
                <a:moveTo>
                  <a:pt x="6350" y="65783"/>
                </a:moveTo>
                <a:lnTo>
                  <a:pt x="6350" y="6350"/>
                </a:lnTo>
              </a:path>
            </a:pathLst>
          </a:custGeom>
          <a:ln w="12700">
            <a:solidFill>
              <a:srgbClr val="000000">
                <a:alpha val="100000"/>
              </a:srgbClr>
            </a:solidFill>
            <a:prstDash val="solid"/>
          </a:ln>
        </p:spPr>
        <p:style>
          <a:lnRef idx="1">
            <a:schemeClr val="accent1"/>
          </a:lnRef>
          <a:fillRef idx="0">
            <a:schemeClr val="accent1"/>
          </a:fillRef>
          <a:effectRef idx="0">
            <a:schemeClr val="accent1"/>
          </a:effectRef>
          <a:fontRef idx="minor">
            <a:schemeClr val="tx1"/>
          </a:fontRef>
        </p:style>
        <p:txBody>
          <a:bodyPr lIns="80175" tIns="40087" rIns="80175" bIns="40087" anchor="ctr"/>
          <a:lstStyle/>
          <a:p>
            <a:pPr algn="ctr" fontAlgn="auto">
              <a:spcBef>
                <a:spcPts val="0"/>
              </a:spcBef>
              <a:spcAft>
                <a:spcPts val="0"/>
              </a:spcAft>
              <a:defRPr/>
            </a:pPr>
            <a:endParaRPr lang="zh-CN" altLang="en-US" dirty="0"/>
          </a:p>
        </p:txBody>
      </p:sp>
      <p:sp>
        <p:nvSpPr>
          <p:cNvPr id="1039" name="Freeform 3"/>
          <p:cNvSpPr/>
          <p:nvPr/>
        </p:nvSpPr>
        <p:spPr>
          <a:xfrm>
            <a:off x="4146550" y="5722938"/>
            <a:ext cx="20638" cy="66675"/>
          </a:xfrm>
          <a:custGeom>
            <a:avLst/>
            <a:gdLst>
              <a:gd name="connsiteX0" fmla="*/ 6350 w 22532"/>
              <a:gd name="connsiteY0" fmla="*/ 65783 h 72133"/>
              <a:gd name="connsiteX1" fmla="*/ 6350 w 22532"/>
              <a:gd name="connsiteY1" fmla="*/ 6350 h 72133"/>
            </a:gdLst>
            <a:ahLst/>
            <a:cxnLst>
              <a:cxn ang="0">
                <a:pos x="connsiteX0" y="connsiteY0"/>
              </a:cxn>
              <a:cxn ang="1">
                <a:pos x="connsiteX1" y="connsiteY1"/>
              </a:cxn>
            </a:cxnLst>
            <a:rect l="l" t="t" r="r" b="b"/>
            <a:pathLst>
              <a:path w="22532" h="72133">
                <a:moveTo>
                  <a:pt x="6350" y="65783"/>
                </a:moveTo>
                <a:lnTo>
                  <a:pt x="6350" y="6350"/>
                </a:lnTo>
              </a:path>
            </a:pathLst>
          </a:custGeom>
          <a:ln w="12700">
            <a:solidFill>
              <a:srgbClr val="000000">
                <a:alpha val="100000"/>
              </a:srgbClr>
            </a:solidFill>
            <a:prstDash val="solid"/>
          </a:ln>
        </p:spPr>
        <p:style>
          <a:lnRef idx="1">
            <a:schemeClr val="accent1"/>
          </a:lnRef>
          <a:fillRef idx="0">
            <a:schemeClr val="accent1"/>
          </a:fillRef>
          <a:effectRef idx="0">
            <a:schemeClr val="accent1"/>
          </a:effectRef>
          <a:fontRef idx="minor">
            <a:schemeClr val="tx1"/>
          </a:fontRef>
        </p:style>
        <p:txBody>
          <a:bodyPr lIns="80175" tIns="40087" rIns="80175" bIns="40087" anchor="ctr"/>
          <a:lstStyle/>
          <a:p>
            <a:pPr algn="ctr" fontAlgn="auto">
              <a:spcBef>
                <a:spcPts val="0"/>
              </a:spcBef>
              <a:spcAft>
                <a:spcPts val="0"/>
              </a:spcAft>
              <a:defRPr/>
            </a:pPr>
            <a:endParaRPr lang="zh-CN" altLang="en-US" dirty="0"/>
          </a:p>
        </p:txBody>
      </p:sp>
      <p:sp>
        <p:nvSpPr>
          <p:cNvPr id="1040" name="Freeform 3"/>
          <p:cNvSpPr/>
          <p:nvPr/>
        </p:nvSpPr>
        <p:spPr>
          <a:xfrm>
            <a:off x="4727575" y="5722938"/>
            <a:ext cx="19050" cy="66675"/>
          </a:xfrm>
          <a:custGeom>
            <a:avLst/>
            <a:gdLst>
              <a:gd name="connsiteX0" fmla="*/ 6350 w 22532"/>
              <a:gd name="connsiteY0" fmla="*/ 65783 h 72133"/>
              <a:gd name="connsiteX1" fmla="*/ 6350 w 22532"/>
              <a:gd name="connsiteY1" fmla="*/ 6350 h 72133"/>
            </a:gdLst>
            <a:ahLst/>
            <a:cxnLst>
              <a:cxn ang="0">
                <a:pos x="connsiteX0" y="connsiteY0"/>
              </a:cxn>
              <a:cxn ang="1">
                <a:pos x="connsiteX1" y="connsiteY1"/>
              </a:cxn>
            </a:cxnLst>
            <a:rect l="l" t="t" r="r" b="b"/>
            <a:pathLst>
              <a:path w="22532" h="72133">
                <a:moveTo>
                  <a:pt x="6350" y="65783"/>
                </a:moveTo>
                <a:lnTo>
                  <a:pt x="6350" y="6350"/>
                </a:lnTo>
              </a:path>
            </a:pathLst>
          </a:custGeom>
          <a:ln w="12700">
            <a:solidFill>
              <a:srgbClr val="000000">
                <a:alpha val="100000"/>
              </a:srgbClr>
            </a:solidFill>
            <a:prstDash val="solid"/>
          </a:ln>
        </p:spPr>
        <p:style>
          <a:lnRef idx="1">
            <a:schemeClr val="accent1"/>
          </a:lnRef>
          <a:fillRef idx="0">
            <a:schemeClr val="accent1"/>
          </a:fillRef>
          <a:effectRef idx="0">
            <a:schemeClr val="accent1"/>
          </a:effectRef>
          <a:fontRef idx="minor">
            <a:schemeClr val="tx1"/>
          </a:fontRef>
        </p:style>
        <p:txBody>
          <a:bodyPr lIns="80175" tIns="40087" rIns="80175" bIns="40087" anchor="ctr"/>
          <a:lstStyle/>
          <a:p>
            <a:pPr algn="ctr" fontAlgn="auto">
              <a:spcBef>
                <a:spcPts val="0"/>
              </a:spcBef>
              <a:spcAft>
                <a:spcPts val="0"/>
              </a:spcAft>
              <a:defRPr/>
            </a:pPr>
            <a:endParaRPr lang="zh-CN" altLang="en-US" dirty="0"/>
          </a:p>
        </p:txBody>
      </p:sp>
      <p:sp>
        <p:nvSpPr>
          <p:cNvPr id="1041" name="Freeform 3"/>
          <p:cNvSpPr/>
          <p:nvPr/>
        </p:nvSpPr>
        <p:spPr>
          <a:xfrm>
            <a:off x="5308600" y="5722938"/>
            <a:ext cx="19050" cy="66675"/>
          </a:xfrm>
          <a:custGeom>
            <a:avLst/>
            <a:gdLst>
              <a:gd name="connsiteX0" fmla="*/ 6350 w 22532"/>
              <a:gd name="connsiteY0" fmla="*/ 65783 h 72133"/>
              <a:gd name="connsiteX1" fmla="*/ 6350 w 22532"/>
              <a:gd name="connsiteY1" fmla="*/ 6350 h 72133"/>
            </a:gdLst>
            <a:ahLst/>
            <a:cxnLst>
              <a:cxn ang="0">
                <a:pos x="connsiteX0" y="connsiteY0"/>
              </a:cxn>
              <a:cxn ang="1">
                <a:pos x="connsiteX1" y="connsiteY1"/>
              </a:cxn>
            </a:cxnLst>
            <a:rect l="l" t="t" r="r" b="b"/>
            <a:pathLst>
              <a:path w="22532" h="72133">
                <a:moveTo>
                  <a:pt x="6350" y="65783"/>
                </a:moveTo>
                <a:lnTo>
                  <a:pt x="6350" y="6350"/>
                </a:lnTo>
              </a:path>
            </a:pathLst>
          </a:custGeom>
          <a:ln w="12700">
            <a:solidFill>
              <a:srgbClr val="000000">
                <a:alpha val="100000"/>
              </a:srgbClr>
            </a:solidFill>
            <a:prstDash val="solid"/>
          </a:ln>
        </p:spPr>
        <p:style>
          <a:lnRef idx="1">
            <a:schemeClr val="accent1"/>
          </a:lnRef>
          <a:fillRef idx="0">
            <a:schemeClr val="accent1"/>
          </a:fillRef>
          <a:effectRef idx="0">
            <a:schemeClr val="accent1"/>
          </a:effectRef>
          <a:fontRef idx="minor">
            <a:schemeClr val="tx1"/>
          </a:fontRef>
        </p:style>
        <p:txBody>
          <a:bodyPr lIns="80175" tIns="40087" rIns="80175" bIns="40087" anchor="ctr"/>
          <a:lstStyle/>
          <a:p>
            <a:pPr algn="ctr" fontAlgn="auto">
              <a:spcBef>
                <a:spcPts val="0"/>
              </a:spcBef>
              <a:spcAft>
                <a:spcPts val="0"/>
              </a:spcAft>
              <a:defRPr/>
            </a:pPr>
            <a:endParaRPr lang="zh-CN" altLang="en-US" dirty="0"/>
          </a:p>
        </p:txBody>
      </p:sp>
      <p:sp>
        <p:nvSpPr>
          <p:cNvPr id="1042" name="Freeform 3"/>
          <p:cNvSpPr/>
          <p:nvPr/>
        </p:nvSpPr>
        <p:spPr>
          <a:xfrm>
            <a:off x="5878513" y="5722938"/>
            <a:ext cx="19050" cy="66675"/>
          </a:xfrm>
          <a:custGeom>
            <a:avLst/>
            <a:gdLst>
              <a:gd name="connsiteX0" fmla="*/ 6350 w 22532"/>
              <a:gd name="connsiteY0" fmla="*/ 65783 h 72133"/>
              <a:gd name="connsiteX1" fmla="*/ 6350 w 22532"/>
              <a:gd name="connsiteY1" fmla="*/ 6350 h 72133"/>
            </a:gdLst>
            <a:ahLst/>
            <a:cxnLst>
              <a:cxn ang="0">
                <a:pos x="connsiteX0" y="connsiteY0"/>
              </a:cxn>
              <a:cxn ang="1">
                <a:pos x="connsiteX1" y="connsiteY1"/>
              </a:cxn>
            </a:cxnLst>
            <a:rect l="l" t="t" r="r" b="b"/>
            <a:pathLst>
              <a:path w="22532" h="72133">
                <a:moveTo>
                  <a:pt x="6350" y="65783"/>
                </a:moveTo>
                <a:lnTo>
                  <a:pt x="6350" y="6350"/>
                </a:lnTo>
              </a:path>
            </a:pathLst>
          </a:custGeom>
          <a:ln w="12700">
            <a:solidFill>
              <a:srgbClr val="000000">
                <a:alpha val="100000"/>
              </a:srgbClr>
            </a:solidFill>
            <a:prstDash val="solid"/>
          </a:ln>
        </p:spPr>
        <p:style>
          <a:lnRef idx="1">
            <a:schemeClr val="accent1"/>
          </a:lnRef>
          <a:fillRef idx="0">
            <a:schemeClr val="accent1"/>
          </a:fillRef>
          <a:effectRef idx="0">
            <a:schemeClr val="accent1"/>
          </a:effectRef>
          <a:fontRef idx="minor">
            <a:schemeClr val="tx1"/>
          </a:fontRef>
        </p:style>
        <p:txBody>
          <a:bodyPr lIns="80175" tIns="40087" rIns="80175" bIns="40087" anchor="ctr"/>
          <a:lstStyle/>
          <a:p>
            <a:pPr algn="ctr" fontAlgn="auto">
              <a:spcBef>
                <a:spcPts val="0"/>
              </a:spcBef>
              <a:spcAft>
                <a:spcPts val="0"/>
              </a:spcAft>
              <a:defRPr/>
            </a:pPr>
            <a:endParaRPr lang="zh-CN" altLang="en-US" dirty="0"/>
          </a:p>
        </p:txBody>
      </p:sp>
      <p:sp>
        <p:nvSpPr>
          <p:cNvPr id="1043" name="Freeform 3"/>
          <p:cNvSpPr/>
          <p:nvPr/>
        </p:nvSpPr>
        <p:spPr>
          <a:xfrm>
            <a:off x="6459538" y="5722938"/>
            <a:ext cx="20637" cy="66675"/>
          </a:xfrm>
          <a:custGeom>
            <a:avLst/>
            <a:gdLst>
              <a:gd name="connsiteX0" fmla="*/ 6350 w 22532"/>
              <a:gd name="connsiteY0" fmla="*/ 65783 h 72133"/>
              <a:gd name="connsiteX1" fmla="*/ 6350 w 22532"/>
              <a:gd name="connsiteY1" fmla="*/ 6350 h 72133"/>
            </a:gdLst>
            <a:ahLst/>
            <a:cxnLst>
              <a:cxn ang="0">
                <a:pos x="connsiteX0" y="connsiteY0"/>
              </a:cxn>
              <a:cxn ang="1">
                <a:pos x="connsiteX1" y="connsiteY1"/>
              </a:cxn>
            </a:cxnLst>
            <a:rect l="l" t="t" r="r" b="b"/>
            <a:pathLst>
              <a:path w="22532" h="72133">
                <a:moveTo>
                  <a:pt x="6350" y="65783"/>
                </a:moveTo>
                <a:lnTo>
                  <a:pt x="6350" y="6350"/>
                </a:lnTo>
              </a:path>
            </a:pathLst>
          </a:custGeom>
          <a:ln w="12700">
            <a:solidFill>
              <a:srgbClr val="000000">
                <a:alpha val="100000"/>
              </a:srgbClr>
            </a:solidFill>
            <a:prstDash val="solid"/>
          </a:ln>
        </p:spPr>
        <p:style>
          <a:lnRef idx="1">
            <a:schemeClr val="accent1"/>
          </a:lnRef>
          <a:fillRef idx="0">
            <a:schemeClr val="accent1"/>
          </a:fillRef>
          <a:effectRef idx="0">
            <a:schemeClr val="accent1"/>
          </a:effectRef>
          <a:fontRef idx="minor">
            <a:schemeClr val="tx1"/>
          </a:fontRef>
        </p:style>
        <p:txBody>
          <a:bodyPr lIns="80175" tIns="40087" rIns="80175" bIns="40087" anchor="ctr"/>
          <a:lstStyle/>
          <a:p>
            <a:pPr algn="ctr" fontAlgn="auto">
              <a:spcBef>
                <a:spcPts val="0"/>
              </a:spcBef>
              <a:spcAft>
                <a:spcPts val="0"/>
              </a:spcAft>
              <a:defRPr/>
            </a:pPr>
            <a:endParaRPr lang="zh-CN" altLang="en-US" dirty="0"/>
          </a:p>
        </p:txBody>
      </p:sp>
      <p:sp>
        <p:nvSpPr>
          <p:cNvPr id="1044" name="Freeform 3"/>
          <p:cNvSpPr/>
          <p:nvPr/>
        </p:nvSpPr>
        <p:spPr>
          <a:xfrm>
            <a:off x="7032625" y="5722938"/>
            <a:ext cx="19050" cy="66675"/>
          </a:xfrm>
          <a:custGeom>
            <a:avLst/>
            <a:gdLst>
              <a:gd name="connsiteX0" fmla="*/ 6350 w 22532"/>
              <a:gd name="connsiteY0" fmla="*/ 65783 h 72133"/>
              <a:gd name="connsiteX1" fmla="*/ 6350 w 22532"/>
              <a:gd name="connsiteY1" fmla="*/ 6350 h 72133"/>
            </a:gdLst>
            <a:ahLst/>
            <a:cxnLst>
              <a:cxn ang="0">
                <a:pos x="connsiteX0" y="connsiteY0"/>
              </a:cxn>
              <a:cxn ang="1">
                <a:pos x="connsiteX1" y="connsiteY1"/>
              </a:cxn>
            </a:cxnLst>
            <a:rect l="l" t="t" r="r" b="b"/>
            <a:pathLst>
              <a:path w="22532" h="72133">
                <a:moveTo>
                  <a:pt x="6350" y="65783"/>
                </a:moveTo>
                <a:lnTo>
                  <a:pt x="6350" y="6350"/>
                </a:lnTo>
              </a:path>
            </a:pathLst>
          </a:custGeom>
          <a:ln w="12700">
            <a:solidFill>
              <a:srgbClr val="000000">
                <a:alpha val="100000"/>
              </a:srgbClr>
            </a:solidFill>
            <a:prstDash val="solid"/>
          </a:ln>
        </p:spPr>
        <p:style>
          <a:lnRef idx="1">
            <a:schemeClr val="accent1"/>
          </a:lnRef>
          <a:fillRef idx="0">
            <a:schemeClr val="accent1"/>
          </a:fillRef>
          <a:effectRef idx="0">
            <a:schemeClr val="accent1"/>
          </a:effectRef>
          <a:fontRef idx="minor">
            <a:schemeClr val="tx1"/>
          </a:fontRef>
        </p:style>
        <p:txBody>
          <a:bodyPr lIns="80175" tIns="40087" rIns="80175" bIns="40087" anchor="ctr"/>
          <a:lstStyle/>
          <a:p>
            <a:pPr algn="ctr" fontAlgn="auto">
              <a:spcBef>
                <a:spcPts val="0"/>
              </a:spcBef>
              <a:spcAft>
                <a:spcPts val="0"/>
              </a:spcAft>
              <a:defRPr/>
            </a:pPr>
            <a:endParaRPr lang="zh-CN" altLang="en-US" dirty="0"/>
          </a:p>
        </p:txBody>
      </p:sp>
      <p:sp>
        <p:nvSpPr>
          <p:cNvPr id="1045" name="Freeform 3"/>
          <p:cNvSpPr/>
          <p:nvPr/>
        </p:nvSpPr>
        <p:spPr>
          <a:xfrm>
            <a:off x="7612063" y="5722938"/>
            <a:ext cx="19050" cy="66675"/>
          </a:xfrm>
          <a:custGeom>
            <a:avLst/>
            <a:gdLst>
              <a:gd name="connsiteX0" fmla="*/ 6350 w 22532"/>
              <a:gd name="connsiteY0" fmla="*/ 65783 h 72133"/>
              <a:gd name="connsiteX1" fmla="*/ 6350 w 22532"/>
              <a:gd name="connsiteY1" fmla="*/ 6350 h 72133"/>
            </a:gdLst>
            <a:ahLst/>
            <a:cxnLst>
              <a:cxn ang="0">
                <a:pos x="connsiteX0" y="connsiteY0"/>
              </a:cxn>
              <a:cxn ang="1">
                <a:pos x="connsiteX1" y="connsiteY1"/>
              </a:cxn>
            </a:cxnLst>
            <a:rect l="l" t="t" r="r" b="b"/>
            <a:pathLst>
              <a:path w="22532" h="72133">
                <a:moveTo>
                  <a:pt x="6350" y="65783"/>
                </a:moveTo>
                <a:lnTo>
                  <a:pt x="6350" y="6350"/>
                </a:lnTo>
              </a:path>
            </a:pathLst>
          </a:custGeom>
          <a:ln w="12700">
            <a:solidFill>
              <a:srgbClr val="000000">
                <a:alpha val="100000"/>
              </a:srgbClr>
            </a:solidFill>
            <a:prstDash val="solid"/>
          </a:ln>
        </p:spPr>
        <p:style>
          <a:lnRef idx="1">
            <a:schemeClr val="accent1"/>
          </a:lnRef>
          <a:fillRef idx="0">
            <a:schemeClr val="accent1"/>
          </a:fillRef>
          <a:effectRef idx="0">
            <a:schemeClr val="accent1"/>
          </a:effectRef>
          <a:fontRef idx="minor">
            <a:schemeClr val="tx1"/>
          </a:fontRef>
        </p:style>
        <p:txBody>
          <a:bodyPr lIns="80175" tIns="40087" rIns="80175" bIns="40087" anchor="ctr"/>
          <a:lstStyle/>
          <a:p>
            <a:pPr algn="ctr" fontAlgn="auto">
              <a:spcBef>
                <a:spcPts val="0"/>
              </a:spcBef>
              <a:spcAft>
                <a:spcPts val="0"/>
              </a:spcAft>
              <a:defRPr/>
            </a:pPr>
            <a:endParaRPr lang="zh-CN" altLang="en-US" dirty="0"/>
          </a:p>
        </p:txBody>
      </p:sp>
      <p:pic>
        <p:nvPicPr>
          <p:cNvPr id="1029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66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3" name="TextBox 1"/>
          <p:cNvSpPr txBox="1">
            <a:spLocks noChangeArrowheads="1"/>
          </p:cNvSpPr>
          <p:nvPr/>
        </p:nvSpPr>
        <p:spPr bwMode="auto">
          <a:xfrm>
            <a:off x="6516688" y="1700213"/>
            <a:ext cx="1219200" cy="386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40087">
            <a:spAutoFit/>
          </a:bodyPr>
          <a:lstStyle>
            <a:lvl1pPr eaLnBrk="0" hangingPunct="0">
              <a:tabLst>
                <a:tab pos="188913" algn="l"/>
                <a:tab pos="211138" algn="l"/>
                <a:tab pos="288925" algn="l"/>
              </a:tabLst>
              <a:defRPr>
                <a:solidFill>
                  <a:schemeClr val="tx1"/>
                </a:solidFill>
                <a:latin typeface="Arial" panose="020B0604020202020204" pitchFamily="34" charset="0"/>
              </a:defRPr>
            </a:lvl1pPr>
            <a:lvl2pPr marL="742950" indent="-285750" eaLnBrk="0" hangingPunct="0">
              <a:tabLst>
                <a:tab pos="188913" algn="l"/>
                <a:tab pos="211138" algn="l"/>
                <a:tab pos="288925" algn="l"/>
              </a:tabLst>
              <a:defRPr>
                <a:solidFill>
                  <a:schemeClr val="tx1"/>
                </a:solidFill>
                <a:latin typeface="Arial" panose="020B0604020202020204" pitchFamily="34" charset="0"/>
              </a:defRPr>
            </a:lvl2pPr>
            <a:lvl3pPr marL="1143000" indent="-228600" eaLnBrk="0" hangingPunct="0">
              <a:tabLst>
                <a:tab pos="188913" algn="l"/>
                <a:tab pos="211138" algn="l"/>
                <a:tab pos="288925" algn="l"/>
              </a:tabLst>
              <a:defRPr>
                <a:solidFill>
                  <a:schemeClr val="tx1"/>
                </a:solidFill>
                <a:latin typeface="Arial" panose="020B0604020202020204" pitchFamily="34" charset="0"/>
              </a:defRPr>
            </a:lvl3pPr>
            <a:lvl4pPr marL="1600200" indent="-228600" eaLnBrk="0" hangingPunct="0">
              <a:tabLst>
                <a:tab pos="188913" algn="l"/>
                <a:tab pos="211138" algn="l"/>
                <a:tab pos="288925" algn="l"/>
              </a:tabLst>
              <a:defRPr>
                <a:solidFill>
                  <a:schemeClr val="tx1"/>
                </a:solidFill>
                <a:latin typeface="Arial" panose="020B0604020202020204" pitchFamily="34" charset="0"/>
              </a:defRPr>
            </a:lvl4pPr>
            <a:lvl5pPr marL="2057400" indent="-228600" eaLnBrk="0" hangingPunct="0">
              <a:tabLst>
                <a:tab pos="188913" algn="l"/>
                <a:tab pos="211138" algn="l"/>
                <a:tab pos="288925"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188913" algn="l"/>
                <a:tab pos="211138" algn="l"/>
                <a:tab pos="288925"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188913" algn="l"/>
                <a:tab pos="211138" algn="l"/>
                <a:tab pos="288925"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188913" algn="l"/>
                <a:tab pos="211138" algn="l"/>
                <a:tab pos="288925"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188913" algn="l"/>
                <a:tab pos="211138" algn="l"/>
                <a:tab pos="288925" algn="l"/>
              </a:tabLst>
              <a:defRPr>
                <a:solidFill>
                  <a:schemeClr val="tx1"/>
                </a:solidFill>
                <a:latin typeface="Arial" panose="020B0604020202020204" pitchFamily="34" charset="0"/>
              </a:defRPr>
            </a:lvl9pPr>
          </a:lstStyle>
          <a:p>
            <a:pPr eaLnBrk="1" hangingPunct="1">
              <a:lnSpc>
                <a:spcPts val="1225"/>
              </a:lnSpc>
            </a:pPr>
            <a:r>
              <a:rPr lang="en-US" altLang="zh-CN">
                <a:latin typeface="Calibri" panose="020F0502020204030204" pitchFamily="34" charset="0"/>
              </a:rPr>
              <a:t>			</a:t>
            </a:r>
            <a:r>
              <a:rPr lang="en-US" altLang="zh-CN" sz="1700" b="1">
                <a:solidFill>
                  <a:srgbClr val="FFFF00"/>
                </a:solidFill>
                <a:latin typeface="Book Antiqua" panose="02040602050305030304" pitchFamily="18" charset="0"/>
                <a:cs typeface="Book Antiqua" panose="02040602050305030304" pitchFamily="18" charset="0"/>
              </a:rPr>
              <a:t>Incidenti</a:t>
            </a:r>
          </a:p>
          <a:p>
            <a:pPr eaLnBrk="1" hangingPunct="1">
              <a:lnSpc>
                <a:spcPts val="875"/>
              </a:lnSpc>
            </a:pPr>
            <a:endParaRPr lang="en-US" altLang="zh-CN">
              <a:latin typeface="Calibri" panose="020F0502020204030204" pitchFamily="34" charset="0"/>
            </a:endParaRPr>
          </a:p>
          <a:p>
            <a:pPr eaLnBrk="1" hangingPunct="1">
              <a:lnSpc>
                <a:spcPts val="875"/>
              </a:lnSpc>
            </a:pPr>
            <a:endParaRPr lang="en-US" altLang="zh-CN">
              <a:latin typeface="Calibri" panose="020F0502020204030204" pitchFamily="34" charset="0"/>
            </a:endParaRPr>
          </a:p>
          <a:p>
            <a:pPr eaLnBrk="1" hangingPunct="1">
              <a:lnSpc>
                <a:spcPts val="875"/>
              </a:lnSpc>
            </a:pPr>
            <a:endParaRPr lang="en-US" altLang="zh-CN">
              <a:latin typeface="Calibri" panose="020F0502020204030204" pitchFamily="34" charset="0"/>
            </a:endParaRPr>
          </a:p>
          <a:p>
            <a:pPr eaLnBrk="1" hangingPunct="1">
              <a:lnSpc>
                <a:spcPts val="875"/>
              </a:lnSpc>
            </a:pPr>
            <a:endParaRPr lang="en-US" altLang="zh-CN">
              <a:latin typeface="Calibri" panose="020F0502020204030204" pitchFamily="34" charset="0"/>
            </a:endParaRPr>
          </a:p>
          <a:p>
            <a:pPr eaLnBrk="1" hangingPunct="1">
              <a:lnSpc>
                <a:spcPts val="875"/>
              </a:lnSpc>
            </a:pPr>
            <a:endParaRPr lang="en-US" altLang="zh-CN">
              <a:latin typeface="Calibri" panose="020F0502020204030204" pitchFamily="34" charset="0"/>
            </a:endParaRPr>
          </a:p>
          <a:p>
            <a:pPr eaLnBrk="1" hangingPunct="1">
              <a:lnSpc>
                <a:spcPts val="875"/>
              </a:lnSpc>
            </a:pPr>
            <a:endParaRPr lang="en-US" altLang="zh-CN">
              <a:latin typeface="Calibri" panose="020F0502020204030204" pitchFamily="34" charset="0"/>
            </a:endParaRPr>
          </a:p>
          <a:p>
            <a:pPr eaLnBrk="1" hangingPunct="1">
              <a:lnSpc>
                <a:spcPts val="875"/>
              </a:lnSpc>
            </a:pPr>
            <a:endParaRPr lang="en-US" altLang="zh-CN">
              <a:latin typeface="Calibri" panose="020F0502020204030204" pitchFamily="34" charset="0"/>
            </a:endParaRPr>
          </a:p>
          <a:p>
            <a:pPr eaLnBrk="1" hangingPunct="1">
              <a:lnSpc>
                <a:spcPts val="875"/>
              </a:lnSpc>
            </a:pPr>
            <a:endParaRPr lang="en-US" altLang="zh-CN">
              <a:latin typeface="Calibri" panose="020F0502020204030204" pitchFamily="34" charset="0"/>
            </a:endParaRPr>
          </a:p>
          <a:p>
            <a:pPr eaLnBrk="1" hangingPunct="1">
              <a:lnSpc>
                <a:spcPts val="875"/>
              </a:lnSpc>
            </a:pPr>
            <a:endParaRPr lang="en-US" altLang="zh-CN">
              <a:latin typeface="Calibri" panose="020F0502020204030204" pitchFamily="34" charset="0"/>
            </a:endParaRPr>
          </a:p>
          <a:p>
            <a:pPr eaLnBrk="1" hangingPunct="1">
              <a:lnSpc>
                <a:spcPts val="875"/>
              </a:lnSpc>
            </a:pPr>
            <a:endParaRPr lang="en-US" altLang="zh-CN">
              <a:latin typeface="Calibri" panose="020F0502020204030204" pitchFamily="34" charset="0"/>
            </a:endParaRPr>
          </a:p>
          <a:p>
            <a:pPr eaLnBrk="1" hangingPunct="1">
              <a:lnSpc>
                <a:spcPts val="875"/>
              </a:lnSpc>
            </a:pPr>
            <a:endParaRPr lang="en-US" altLang="zh-CN">
              <a:latin typeface="Calibri" panose="020F0502020204030204" pitchFamily="34" charset="0"/>
            </a:endParaRPr>
          </a:p>
          <a:p>
            <a:pPr eaLnBrk="1" hangingPunct="1">
              <a:lnSpc>
                <a:spcPts val="875"/>
              </a:lnSpc>
            </a:pPr>
            <a:endParaRPr lang="en-US" altLang="zh-CN">
              <a:latin typeface="Calibri" panose="020F0502020204030204" pitchFamily="34" charset="0"/>
            </a:endParaRPr>
          </a:p>
          <a:p>
            <a:pPr eaLnBrk="1" hangingPunct="1">
              <a:lnSpc>
                <a:spcPts val="2275"/>
              </a:lnSpc>
            </a:pPr>
            <a:r>
              <a:rPr lang="en-US" altLang="zh-CN">
                <a:latin typeface="Calibri" panose="020F0502020204030204" pitchFamily="34" charset="0"/>
              </a:rPr>
              <a:t>	</a:t>
            </a:r>
            <a:r>
              <a:rPr lang="en-US" altLang="zh-CN" sz="1900">
                <a:solidFill>
                  <a:srgbClr val="000000"/>
                </a:solidFill>
                <a:latin typeface="Book Antiqua" panose="02040602050305030304" pitchFamily="18" charset="0"/>
              </a:rPr>
              <a:t>Sistema</a:t>
            </a:r>
          </a:p>
          <a:p>
            <a:pPr eaLnBrk="1" hangingPunct="1">
              <a:lnSpc>
                <a:spcPts val="2363"/>
              </a:lnSpc>
            </a:pPr>
            <a:r>
              <a:rPr lang="en-US" altLang="zh-CN" sz="1900">
                <a:solidFill>
                  <a:srgbClr val="000000"/>
                </a:solidFill>
                <a:latin typeface="Book Antiqua" panose="02040602050305030304" pitchFamily="18" charset="0"/>
              </a:rPr>
              <a:t>circolatorio</a:t>
            </a:r>
          </a:p>
          <a:p>
            <a:pPr eaLnBrk="1" hangingPunct="1">
              <a:lnSpc>
                <a:spcPts val="875"/>
              </a:lnSpc>
            </a:pPr>
            <a:endParaRPr lang="en-US" altLang="zh-CN">
              <a:latin typeface="Calibri" panose="020F0502020204030204" pitchFamily="34" charset="0"/>
            </a:endParaRPr>
          </a:p>
          <a:p>
            <a:pPr eaLnBrk="1" hangingPunct="1">
              <a:lnSpc>
                <a:spcPts val="875"/>
              </a:lnSpc>
            </a:pPr>
            <a:endParaRPr lang="en-US" altLang="zh-CN">
              <a:latin typeface="Calibri" panose="020F0502020204030204" pitchFamily="34" charset="0"/>
            </a:endParaRPr>
          </a:p>
          <a:p>
            <a:pPr eaLnBrk="1" hangingPunct="1">
              <a:lnSpc>
                <a:spcPts val="875"/>
              </a:lnSpc>
            </a:pPr>
            <a:endParaRPr lang="en-US" altLang="zh-CN">
              <a:latin typeface="Calibri" panose="020F0502020204030204" pitchFamily="34" charset="0"/>
            </a:endParaRPr>
          </a:p>
          <a:p>
            <a:pPr eaLnBrk="1" hangingPunct="1">
              <a:lnSpc>
                <a:spcPts val="875"/>
              </a:lnSpc>
            </a:pPr>
            <a:endParaRPr lang="en-US" altLang="zh-CN">
              <a:latin typeface="Calibri" panose="020F0502020204030204" pitchFamily="34" charset="0"/>
            </a:endParaRPr>
          </a:p>
          <a:p>
            <a:pPr eaLnBrk="1" hangingPunct="1">
              <a:lnSpc>
                <a:spcPts val="875"/>
              </a:lnSpc>
            </a:pPr>
            <a:endParaRPr lang="en-US" altLang="zh-CN">
              <a:latin typeface="Calibri" panose="020F0502020204030204" pitchFamily="34" charset="0"/>
            </a:endParaRPr>
          </a:p>
          <a:p>
            <a:pPr eaLnBrk="1" hangingPunct="1">
              <a:lnSpc>
                <a:spcPts val="875"/>
              </a:lnSpc>
            </a:pPr>
            <a:endParaRPr lang="en-US" altLang="zh-CN">
              <a:latin typeface="Calibri" panose="020F0502020204030204" pitchFamily="34" charset="0"/>
            </a:endParaRPr>
          </a:p>
          <a:p>
            <a:pPr eaLnBrk="1" hangingPunct="1">
              <a:lnSpc>
                <a:spcPts val="875"/>
              </a:lnSpc>
            </a:pPr>
            <a:endParaRPr lang="en-US" altLang="zh-CN">
              <a:latin typeface="Calibri" panose="020F0502020204030204" pitchFamily="34" charset="0"/>
            </a:endParaRPr>
          </a:p>
          <a:p>
            <a:pPr eaLnBrk="1" hangingPunct="1">
              <a:lnSpc>
                <a:spcPts val="875"/>
              </a:lnSpc>
            </a:pPr>
            <a:endParaRPr lang="en-US" altLang="zh-CN">
              <a:latin typeface="Calibri" panose="020F0502020204030204" pitchFamily="34" charset="0"/>
            </a:endParaRPr>
          </a:p>
          <a:p>
            <a:pPr eaLnBrk="1" hangingPunct="1">
              <a:lnSpc>
                <a:spcPts val="875"/>
              </a:lnSpc>
            </a:pPr>
            <a:endParaRPr lang="en-US" altLang="zh-CN">
              <a:latin typeface="Calibri" panose="020F0502020204030204" pitchFamily="34" charset="0"/>
            </a:endParaRPr>
          </a:p>
          <a:p>
            <a:pPr eaLnBrk="1" hangingPunct="1">
              <a:lnSpc>
                <a:spcPts val="2450"/>
              </a:lnSpc>
            </a:pPr>
            <a:r>
              <a:rPr lang="en-US" altLang="zh-CN">
                <a:solidFill>
                  <a:schemeClr val="bg1"/>
                </a:solidFill>
                <a:latin typeface="Calibri" panose="020F0502020204030204" pitchFamily="34" charset="0"/>
              </a:rPr>
              <a:t>		</a:t>
            </a:r>
          </a:p>
          <a:p>
            <a:pPr eaLnBrk="1" hangingPunct="1">
              <a:lnSpc>
                <a:spcPts val="2450"/>
              </a:lnSpc>
            </a:pPr>
            <a:r>
              <a:rPr lang="en-US" altLang="zh-CN" sz="1900">
                <a:solidFill>
                  <a:schemeClr val="bg1"/>
                </a:solidFill>
                <a:latin typeface="Book Antiqua" panose="02040602050305030304" pitchFamily="18" charset="0"/>
              </a:rPr>
              <a:t>Tumori</a:t>
            </a:r>
          </a:p>
        </p:txBody>
      </p:sp>
      <p:sp>
        <p:nvSpPr>
          <p:cNvPr id="10294" name="TextBox 1"/>
          <p:cNvSpPr txBox="1">
            <a:spLocks noChangeArrowheads="1"/>
          </p:cNvSpPr>
          <p:nvPr/>
        </p:nvSpPr>
        <p:spPr bwMode="auto">
          <a:xfrm>
            <a:off x="4427538" y="1700213"/>
            <a:ext cx="121126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40087">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ts val="1838"/>
              </a:lnSpc>
            </a:pPr>
            <a:r>
              <a:rPr lang="en-US" altLang="zh-CN" sz="1900">
                <a:solidFill>
                  <a:srgbClr val="000000"/>
                </a:solidFill>
                <a:latin typeface="Book Antiqua" panose="02040602050305030304" pitchFamily="18" charset="0"/>
              </a:rPr>
              <a:t>Altre</a:t>
            </a:r>
            <a:r>
              <a:rPr lang="en-US" altLang="zh-CN" sz="1900">
                <a:latin typeface="Times New Roman" panose="02020603050405020304" pitchFamily="18" charset="0"/>
                <a:cs typeface="Times New Roman" panose="02020603050405020304" pitchFamily="18" charset="0"/>
              </a:rPr>
              <a:t> </a:t>
            </a:r>
            <a:r>
              <a:rPr lang="en-US" altLang="zh-CN" sz="1900">
                <a:solidFill>
                  <a:srgbClr val="000000"/>
                </a:solidFill>
                <a:latin typeface="Book Antiqua" panose="02040602050305030304" pitchFamily="18" charset="0"/>
              </a:rPr>
              <a:t>cause</a:t>
            </a:r>
          </a:p>
        </p:txBody>
      </p:sp>
      <p:sp>
        <p:nvSpPr>
          <p:cNvPr id="10295" name="TextBox 1"/>
          <p:cNvSpPr txBox="1">
            <a:spLocks noChangeArrowheads="1"/>
          </p:cNvSpPr>
          <p:nvPr/>
        </p:nvSpPr>
        <p:spPr bwMode="auto">
          <a:xfrm>
            <a:off x="1552575" y="1855788"/>
            <a:ext cx="173038" cy="401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40087">
            <a:spAutoFit/>
          </a:bodyPr>
          <a:lstStyle>
            <a:lvl1pPr eaLnBrk="0" hangingPunct="0">
              <a:tabLst>
                <a:tab pos="88900" algn="l"/>
              </a:tabLst>
              <a:defRPr>
                <a:solidFill>
                  <a:schemeClr val="tx1"/>
                </a:solidFill>
                <a:latin typeface="Arial" panose="020B0604020202020204" pitchFamily="34" charset="0"/>
              </a:defRPr>
            </a:lvl1pPr>
            <a:lvl2pPr marL="742950" indent="-285750" eaLnBrk="0" hangingPunct="0">
              <a:tabLst>
                <a:tab pos="88900" algn="l"/>
              </a:tabLst>
              <a:defRPr>
                <a:solidFill>
                  <a:schemeClr val="tx1"/>
                </a:solidFill>
                <a:latin typeface="Arial" panose="020B0604020202020204" pitchFamily="34" charset="0"/>
              </a:defRPr>
            </a:lvl2pPr>
            <a:lvl3pPr marL="1143000" indent="-228600" eaLnBrk="0" hangingPunct="0">
              <a:tabLst>
                <a:tab pos="88900" algn="l"/>
              </a:tabLst>
              <a:defRPr>
                <a:solidFill>
                  <a:schemeClr val="tx1"/>
                </a:solidFill>
                <a:latin typeface="Arial" panose="020B0604020202020204" pitchFamily="34" charset="0"/>
              </a:defRPr>
            </a:lvl3pPr>
            <a:lvl4pPr marL="1600200" indent="-228600" eaLnBrk="0" hangingPunct="0">
              <a:tabLst>
                <a:tab pos="88900" algn="l"/>
              </a:tabLst>
              <a:defRPr>
                <a:solidFill>
                  <a:schemeClr val="tx1"/>
                </a:solidFill>
                <a:latin typeface="Arial" panose="020B0604020202020204" pitchFamily="34" charset="0"/>
              </a:defRPr>
            </a:lvl4pPr>
            <a:lvl5pPr marL="2057400" indent="-228600" eaLnBrk="0" hangingPunct="0">
              <a:tabLst>
                <a:tab pos="88900"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88900"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88900"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88900"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88900" algn="l"/>
              </a:tabLst>
              <a:defRPr>
                <a:solidFill>
                  <a:schemeClr val="tx1"/>
                </a:solidFill>
                <a:latin typeface="Arial" panose="020B0604020202020204" pitchFamily="34" charset="0"/>
              </a:defRPr>
            </a:lvl9pPr>
          </a:lstStyle>
          <a:p>
            <a:pPr eaLnBrk="1" hangingPunct="1">
              <a:lnSpc>
                <a:spcPts val="963"/>
              </a:lnSpc>
            </a:pPr>
            <a:r>
              <a:rPr lang="en-US" altLang="zh-CN" sz="1300" b="1">
                <a:solidFill>
                  <a:srgbClr val="000000"/>
                </a:solidFill>
                <a:latin typeface="Book Antiqua" panose="02040602050305030304" pitchFamily="18" charset="0"/>
                <a:cs typeface="Book Antiqua" panose="02040602050305030304" pitchFamily="18" charset="0"/>
              </a:rPr>
              <a:t>90</a:t>
            </a:r>
          </a:p>
          <a:p>
            <a:pPr eaLnBrk="1" hangingPunct="1">
              <a:lnSpc>
                <a:spcPts val="875"/>
              </a:lnSpc>
            </a:pPr>
            <a:endParaRPr lang="en-US" altLang="zh-CN">
              <a:latin typeface="Calibri" panose="020F0502020204030204" pitchFamily="34" charset="0"/>
              <a:cs typeface="Book Antiqua" panose="02040602050305030304" pitchFamily="18" charset="0"/>
            </a:endParaRPr>
          </a:p>
          <a:p>
            <a:pPr eaLnBrk="1" hangingPunct="1">
              <a:lnSpc>
                <a:spcPts val="875"/>
              </a:lnSpc>
            </a:pPr>
            <a:endParaRPr lang="en-US" altLang="zh-CN">
              <a:latin typeface="Calibri" panose="020F0502020204030204" pitchFamily="34" charset="0"/>
              <a:cs typeface="Book Antiqua" panose="02040602050305030304" pitchFamily="18" charset="0"/>
            </a:endParaRPr>
          </a:p>
          <a:p>
            <a:pPr eaLnBrk="1" hangingPunct="1">
              <a:lnSpc>
                <a:spcPts val="1575"/>
              </a:lnSpc>
            </a:pPr>
            <a:r>
              <a:rPr lang="en-US" altLang="zh-CN" sz="1300" b="1">
                <a:solidFill>
                  <a:srgbClr val="000000"/>
                </a:solidFill>
                <a:latin typeface="Book Antiqua" panose="02040602050305030304" pitchFamily="18" charset="0"/>
                <a:cs typeface="Book Antiqua" panose="02040602050305030304" pitchFamily="18" charset="0"/>
              </a:rPr>
              <a:t>80</a:t>
            </a:r>
          </a:p>
          <a:p>
            <a:pPr eaLnBrk="1" hangingPunct="1">
              <a:lnSpc>
                <a:spcPts val="875"/>
              </a:lnSpc>
            </a:pPr>
            <a:endParaRPr lang="en-US" altLang="zh-CN">
              <a:latin typeface="Calibri" panose="020F0502020204030204" pitchFamily="34" charset="0"/>
              <a:cs typeface="Book Antiqua" panose="02040602050305030304" pitchFamily="18" charset="0"/>
            </a:endParaRPr>
          </a:p>
          <a:p>
            <a:pPr eaLnBrk="1" hangingPunct="1">
              <a:lnSpc>
                <a:spcPts val="875"/>
              </a:lnSpc>
            </a:pPr>
            <a:endParaRPr lang="en-US" altLang="zh-CN">
              <a:latin typeface="Calibri" panose="020F0502020204030204" pitchFamily="34" charset="0"/>
              <a:cs typeface="Book Antiqua" panose="02040602050305030304" pitchFamily="18" charset="0"/>
            </a:endParaRPr>
          </a:p>
          <a:p>
            <a:pPr eaLnBrk="1" hangingPunct="1">
              <a:lnSpc>
                <a:spcPts val="1488"/>
              </a:lnSpc>
            </a:pPr>
            <a:r>
              <a:rPr lang="en-US" altLang="zh-CN" sz="1300" b="1">
                <a:solidFill>
                  <a:srgbClr val="000000"/>
                </a:solidFill>
                <a:latin typeface="Book Antiqua" panose="02040602050305030304" pitchFamily="18" charset="0"/>
                <a:cs typeface="Book Antiqua" panose="02040602050305030304" pitchFamily="18" charset="0"/>
              </a:rPr>
              <a:t>70</a:t>
            </a:r>
          </a:p>
          <a:p>
            <a:pPr eaLnBrk="1" hangingPunct="1">
              <a:lnSpc>
                <a:spcPts val="875"/>
              </a:lnSpc>
            </a:pPr>
            <a:endParaRPr lang="en-US" altLang="zh-CN">
              <a:latin typeface="Calibri" panose="020F0502020204030204" pitchFamily="34" charset="0"/>
              <a:cs typeface="Book Antiqua" panose="02040602050305030304" pitchFamily="18" charset="0"/>
            </a:endParaRPr>
          </a:p>
          <a:p>
            <a:pPr eaLnBrk="1" hangingPunct="1">
              <a:lnSpc>
                <a:spcPts val="875"/>
              </a:lnSpc>
            </a:pPr>
            <a:endParaRPr lang="en-US" altLang="zh-CN">
              <a:latin typeface="Calibri" panose="020F0502020204030204" pitchFamily="34" charset="0"/>
              <a:cs typeface="Book Antiqua" panose="02040602050305030304" pitchFamily="18" charset="0"/>
            </a:endParaRPr>
          </a:p>
          <a:p>
            <a:pPr eaLnBrk="1" hangingPunct="1">
              <a:lnSpc>
                <a:spcPts val="1488"/>
              </a:lnSpc>
            </a:pPr>
            <a:r>
              <a:rPr lang="en-US" altLang="zh-CN" sz="1300" b="1">
                <a:solidFill>
                  <a:srgbClr val="000000"/>
                </a:solidFill>
                <a:latin typeface="Book Antiqua" panose="02040602050305030304" pitchFamily="18" charset="0"/>
                <a:cs typeface="Book Antiqua" panose="02040602050305030304" pitchFamily="18" charset="0"/>
              </a:rPr>
              <a:t>60</a:t>
            </a:r>
          </a:p>
          <a:p>
            <a:pPr eaLnBrk="1" hangingPunct="1">
              <a:lnSpc>
                <a:spcPts val="875"/>
              </a:lnSpc>
            </a:pPr>
            <a:endParaRPr lang="en-US" altLang="zh-CN">
              <a:latin typeface="Calibri" panose="020F0502020204030204" pitchFamily="34" charset="0"/>
              <a:cs typeface="Book Antiqua" panose="02040602050305030304" pitchFamily="18" charset="0"/>
            </a:endParaRPr>
          </a:p>
          <a:p>
            <a:pPr eaLnBrk="1" hangingPunct="1">
              <a:lnSpc>
                <a:spcPts val="875"/>
              </a:lnSpc>
            </a:pPr>
            <a:endParaRPr lang="en-US" altLang="zh-CN">
              <a:latin typeface="Calibri" panose="020F0502020204030204" pitchFamily="34" charset="0"/>
              <a:cs typeface="Book Antiqua" panose="02040602050305030304" pitchFamily="18" charset="0"/>
            </a:endParaRPr>
          </a:p>
          <a:p>
            <a:pPr eaLnBrk="1" hangingPunct="1">
              <a:lnSpc>
                <a:spcPts val="1488"/>
              </a:lnSpc>
            </a:pPr>
            <a:r>
              <a:rPr lang="en-US" altLang="zh-CN" sz="1300" b="1">
                <a:solidFill>
                  <a:srgbClr val="000000"/>
                </a:solidFill>
                <a:latin typeface="Book Antiqua" panose="02040602050305030304" pitchFamily="18" charset="0"/>
                <a:cs typeface="Book Antiqua" panose="02040602050305030304" pitchFamily="18" charset="0"/>
              </a:rPr>
              <a:t>50</a:t>
            </a:r>
          </a:p>
          <a:p>
            <a:pPr eaLnBrk="1" hangingPunct="1">
              <a:lnSpc>
                <a:spcPts val="875"/>
              </a:lnSpc>
            </a:pPr>
            <a:endParaRPr lang="en-US" altLang="zh-CN">
              <a:latin typeface="Calibri" panose="020F0502020204030204" pitchFamily="34" charset="0"/>
              <a:cs typeface="Book Antiqua" panose="02040602050305030304" pitchFamily="18" charset="0"/>
            </a:endParaRPr>
          </a:p>
          <a:p>
            <a:pPr eaLnBrk="1" hangingPunct="1">
              <a:lnSpc>
                <a:spcPts val="875"/>
              </a:lnSpc>
            </a:pPr>
            <a:endParaRPr lang="en-US" altLang="zh-CN">
              <a:latin typeface="Calibri" panose="020F0502020204030204" pitchFamily="34" charset="0"/>
              <a:cs typeface="Book Antiqua" panose="02040602050305030304" pitchFamily="18" charset="0"/>
            </a:endParaRPr>
          </a:p>
          <a:p>
            <a:pPr eaLnBrk="1" hangingPunct="1">
              <a:lnSpc>
                <a:spcPts val="1575"/>
              </a:lnSpc>
            </a:pPr>
            <a:r>
              <a:rPr lang="en-US" altLang="zh-CN" sz="1300" b="1">
                <a:solidFill>
                  <a:srgbClr val="000000"/>
                </a:solidFill>
                <a:latin typeface="Book Antiqua" panose="02040602050305030304" pitchFamily="18" charset="0"/>
                <a:cs typeface="Book Antiqua" panose="02040602050305030304" pitchFamily="18" charset="0"/>
              </a:rPr>
              <a:t>40</a:t>
            </a:r>
          </a:p>
          <a:p>
            <a:pPr eaLnBrk="1" hangingPunct="1">
              <a:lnSpc>
                <a:spcPts val="875"/>
              </a:lnSpc>
            </a:pPr>
            <a:endParaRPr lang="en-US" altLang="zh-CN">
              <a:latin typeface="Calibri" panose="020F0502020204030204" pitchFamily="34" charset="0"/>
              <a:cs typeface="Book Antiqua" panose="02040602050305030304" pitchFamily="18" charset="0"/>
            </a:endParaRPr>
          </a:p>
          <a:p>
            <a:pPr eaLnBrk="1" hangingPunct="1">
              <a:lnSpc>
                <a:spcPts val="875"/>
              </a:lnSpc>
            </a:pPr>
            <a:endParaRPr lang="en-US" altLang="zh-CN">
              <a:latin typeface="Calibri" panose="020F0502020204030204" pitchFamily="34" charset="0"/>
              <a:cs typeface="Book Antiqua" panose="02040602050305030304" pitchFamily="18" charset="0"/>
            </a:endParaRPr>
          </a:p>
          <a:p>
            <a:pPr eaLnBrk="1" hangingPunct="1">
              <a:lnSpc>
                <a:spcPts val="1488"/>
              </a:lnSpc>
            </a:pPr>
            <a:r>
              <a:rPr lang="en-US" altLang="zh-CN" sz="1300" b="1">
                <a:solidFill>
                  <a:srgbClr val="000000"/>
                </a:solidFill>
                <a:latin typeface="Book Antiqua" panose="02040602050305030304" pitchFamily="18" charset="0"/>
                <a:cs typeface="Book Antiqua" panose="02040602050305030304" pitchFamily="18" charset="0"/>
              </a:rPr>
              <a:t>30</a:t>
            </a:r>
          </a:p>
          <a:p>
            <a:pPr eaLnBrk="1" hangingPunct="1">
              <a:lnSpc>
                <a:spcPts val="875"/>
              </a:lnSpc>
            </a:pPr>
            <a:endParaRPr lang="en-US" altLang="zh-CN">
              <a:latin typeface="Calibri" panose="020F0502020204030204" pitchFamily="34" charset="0"/>
              <a:cs typeface="Book Antiqua" panose="02040602050305030304" pitchFamily="18" charset="0"/>
            </a:endParaRPr>
          </a:p>
          <a:p>
            <a:pPr eaLnBrk="1" hangingPunct="1">
              <a:lnSpc>
                <a:spcPts val="875"/>
              </a:lnSpc>
            </a:pPr>
            <a:endParaRPr lang="en-US" altLang="zh-CN">
              <a:latin typeface="Calibri" panose="020F0502020204030204" pitchFamily="34" charset="0"/>
              <a:cs typeface="Book Antiqua" panose="02040602050305030304" pitchFamily="18" charset="0"/>
            </a:endParaRPr>
          </a:p>
          <a:p>
            <a:pPr eaLnBrk="1" hangingPunct="1">
              <a:lnSpc>
                <a:spcPts val="1488"/>
              </a:lnSpc>
            </a:pPr>
            <a:r>
              <a:rPr lang="en-US" altLang="zh-CN" sz="1300" b="1">
                <a:solidFill>
                  <a:srgbClr val="000000"/>
                </a:solidFill>
                <a:latin typeface="Book Antiqua" panose="02040602050305030304" pitchFamily="18" charset="0"/>
                <a:cs typeface="Book Antiqua" panose="02040602050305030304" pitchFamily="18" charset="0"/>
              </a:rPr>
              <a:t>20</a:t>
            </a:r>
          </a:p>
          <a:p>
            <a:pPr eaLnBrk="1" hangingPunct="1">
              <a:lnSpc>
                <a:spcPts val="875"/>
              </a:lnSpc>
            </a:pPr>
            <a:endParaRPr lang="en-US" altLang="zh-CN">
              <a:latin typeface="Calibri" panose="020F0502020204030204" pitchFamily="34" charset="0"/>
              <a:cs typeface="Book Antiqua" panose="02040602050305030304" pitchFamily="18" charset="0"/>
            </a:endParaRPr>
          </a:p>
          <a:p>
            <a:pPr eaLnBrk="1" hangingPunct="1">
              <a:lnSpc>
                <a:spcPts val="875"/>
              </a:lnSpc>
            </a:pPr>
            <a:endParaRPr lang="en-US" altLang="zh-CN">
              <a:latin typeface="Calibri" panose="020F0502020204030204" pitchFamily="34" charset="0"/>
              <a:cs typeface="Book Antiqua" panose="02040602050305030304" pitchFamily="18" charset="0"/>
            </a:endParaRPr>
          </a:p>
          <a:p>
            <a:pPr eaLnBrk="1" hangingPunct="1">
              <a:lnSpc>
                <a:spcPts val="1575"/>
              </a:lnSpc>
            </a:pPr>
            <a:r>
              <a:rPr lang="en-US" altLang="zh-CN" sz="1300" b="1">
                <a:solidFill>
                  <a:srgbClr val="000000"/>
                </a:solidFill>
                <a:latin typeface="Book Antiqua" panose="02040602050305030304" pitchFamily="18" charset="0"/>
                <a:cs typeface="Book Antiqua" panose="02040602050305030304" pitchFamily="18" charset="0"/>
              </a:rPr>
              <a:t>10</a:t>
            </a:r>
          </a:p>
          <a:p>
            <a:pPr eaLnBrk="1" hangingPunct="1">
              <a:lnSpc>
                <a:spcPts val="875"/>
              </a:lnSpc>
            </a:pPr>
            <a:endParaRPr lang="en-US" altLang="zh-CN">
              <a:latin typeface="Calibri" panose="020F0502020204030204" pitchFamily="34" charset="0"/>
              <a:cs typeface="Book Antiqua" panose="02040602050305030304" pitchFamily="18" charset="0"/>
            </a:endParaRPr>
          </a:p>
          <a:p>
            <a:pPr eaLnBrk="1" hangingPunct="1">
              <a:lnSpc>
                <a:spcPts val="875"/>
              </a:lnSpc>
            </a:pPr>
            <a:endParaRPr lang="en-US" altLang="zh-CN">
              <a:latin typeface="Calibri" panose="020F0502020204030204" pitchFamily="34" charset="0"/>
              <a:cs typeface="Book Antiqua" panose="02040602050305030304" pitchFamily="18" charset="0"/>
            </a:endParaRPr>
          </a:p>
          <a:p>
            <a:pPr eaLnBrk="1" hangingPunct="1">
              <a:lnSpc>
                <a:spcPts val="1488"/>
              </a:lnSpc>
            </a:pPr>
            <a:r>
              <a:rPr lang="en-US" altLang="zh-CN">
                <a:latin typeface="Calibri" panose="020F0502020204030204" pitchFamily="34" charset="0"/>
                <a:cs typeface="Book Antiqua" panose="02040602050305030304" pitchFamily="18" charset="0"/>
              </a:rPr>
              <a:t>	</a:t>
            </a:r>
            <a:r>
              <a:rPr lang="en-US" altLang="zh-CN" sz="1300" b="1">
                <a:solidFill>
                  <a:srgbClr val="000000"/>
                </a:solidFill>
                <a:latin typeface="Book Antiqua" panose="02040602050305030304" pitchFamily="18" charset="0"/>
                <a:cs typeface="Book Antiqua" panose="02040602050305030304" pitchFamily="18" charset="0"/>
              </a:rPr>
              <a:t>0</a:t>
            </a:r>
          </a:p>
        </p:txBody>
      </p:sp>
      <p:sp>
        <p:nvSpPr>
          <p:cNvPr id="10296" name="TextBox 1"/>
          <p:cNvSpPr txBox="1">
            <a:spLocks noChangeArrowheads="1"/>
          </p:cNvSpPr>
          <p:nvPr/>
        </p:nvSpPr>
        <p:spPr bwMode="auto">
          <a:xfrm>
            <a:off x="2833688" y="5913438"/>
            <a:ext cx="33337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40087">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ts val="963"/>
              </a:lnSpc>
            </a:pPr>
            <a:r>
              <a:rPr lang="en-US" altLang="zh-CN" sz="1300" b="1">
                <a:solidFill>
                  <a:srgbClr val="000000"/>
                </a:solidFill>
                <a:latin typeface="Book Antiqua" panose="02040602050305030304" pitchFamily="18" charset="0"/>
              </a:rPr>
              <a:t>1910</a:t>
            </a:r>
          </a:p>
        </p:txBody>
      </p:sp>
      <p:sp>
        <p:nvSpPr>
          <p:cNvPr id="10297" name="TextBox 1"/>
          <p:cNvSpPr txBox="1">
            <a:spLocks noChangeArrowheads="1"/>
          </p:cNvSpPr>
          <p:nvPr/>
        </p:nvSpPr>
        <p:spPr bwMode="auto">
          <a:xfrm>
            <a:off x="3409950" y="5913438"/>
            <a:ext cx="33337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40087">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ts val="963"/>
              </a:lnSpc>
            </a:pPr>
            <a:r>
              <a:rPr lang="en-US" altLang="zh-CN" sz="1300" b="1">
                <a:solidFill>
                  <a:srgbClr val="000000"/>
                </a:solidFill>
                <a:latin typeface="Book Antiqua" panose="02040602050305030304" pitchFamily="18" charset="0"/>
              </a:rPr>
              <a:t>1920</a:t>
            </a:r>
          </a:p>
        </p:txBody>
      </p:sp>
      <p:sp>
        <p:nvSpPr>
          <p:cNvPr id="10298" name="TextBox 1"/>
          <p:cNvSpPr txBox="1">
            <a:spLocks noChangeArrowheads="1"/>
          </p:cNvSpPr>
          <p:nvPr/>
        </p:nvSpPr>
        <p:spPr bwMode="auto">
          <a:xfrm>
            <a:off x="3986213" y="5913438"/>
            <a:ext cx="33337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40087">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ts val="963"/>
              </a:lnSpc>
            </a:pPr>
            <a:r>
              <a:rPr lang="en-US" altLang="zh-CN" sz="1300" b="1">
                <a:solidFill>
                  <a:srgbClr val="000000"/>
                </a:solidFill>
                <a:latin typeface="Book Antiqua" panose="02040602050305030304" pitchFamily="18" charset="0"/>
              </a:rPr>
              <a:t>1930</a:t>
            </a:r>
          </a:p>
        </p:txBody>
      </p:sp>
      <p:sp>
        <p:nvSpPr>
          <p:cNvPr id="10299" name="TextBox 1"/>
          <p:cNvSpPr txBox="1">
            <a:spLocks noChangeArrowheads="1"/>
          </p:cNvSpPr>
          <p:nvPr/>
        </p:nvSpPr>
        <p:spPr bwMode="auto">
          <a:xfrm>
            <a:off x="4560888" y="5913438"/>
            <a:ext cx="33337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40087">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ts val="963"/>
              </a:lnSpc>
            </a:pPr>
            <a:r>
              <a:rPr lang="en-US" altLang="zh-CN" sz="1300" b="1">
                <a:solidFill>
                  <a:srgbClr val="000000"/>
                </a:solidFill>
                <a:latin typeface="Book Antiqua" panose="02040602050305030304" pitchFamily="18" charset="0"/>
              </a:rPr>
              <a:t>1940</a:t>
            </a:r>
          </a:p>
        </p:txBody>
      </p:sp>
      <p:sp>
        <p:nvSpPr>
          <p:cNvPr id="71" name="Freeform 3"/>
          <p:cNvSpPr/>
          <p:nvPr/>
        </p:nvSpPr>
        <p:spPr>
          <a:xfrm>
            <a:off x="1763713" y="1528763"/>
            <a:ext cx="6119812" cy="4043362"/>
          </a:xfrm>
          <a:custGeom>
            <a:avLst/>
            <a:gdLst>
              <a:gd name="connsiteX0" fmla="*/ 6350 w 7789671"/>
              <a:gd name="connsiteY0" fmla="*/ 6350 h 4455159"/>
              <a:gd name="connsiteX1" fmla="*/ 6350 w 7789671"/>
              <a:gd name="connsiteY1" fmla="*/ 4448810 h 4455159"/>
              <a:gd name="connsiteX2" fmla="*/ 7783321 w 7789671"/>
              <a:gd name="connsiteY2" fmla="*/ 4448810 h 4455159"/>
              <a:gd name="connsiteX3" fmla="*/ 7783321 w 7789671"/>
              <a:gd name="connsiteY3" fmla="*/ 6350 h 4455159"/>
              <a:gd name="connsiteX4" fmla="*/ 6350 w 7789671"/>
              <a:gd name="connsiteY4" fmla="*/ 6350 h 4455159"/>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7789671" h="4455159">
                <a:moveTo>
                  <a:pt x="6350" y="6350"/>
                </a:moveTo>
                <a:lnTo>
                  <a:pt x="6350" y="4448810"/>
                </a:lnTo>
                <a:lnTo>
                  <a:pt x="7783321" y="4448810"/>
                </a:lnTo>
                <a:lnTo>
                  <a:pt x="7783321" y="6350"/>
                </a:lnTo>
                <a:lnTo>
                  <a:pt x="6350" y="6350"/>
                </a:lnTo>
              </a:path>
            </a:pathLst>
          </a:custGeom>
          <a:solidFill>
            <a:srgbClr val="000000">
              <a:alpha val="0"/>
            </a:srgbClr>
          </a:solidFill>
          <a:ln w="12700">
            <a:solidFill>
              <a:srgbClr val="FF0000">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anchor="ctr"/>
          <a:lstStyle/>
          <a:p>
            <a:pPr algn="ctr" fontAlgn="auto">
              <a:spcBef>
                <a:spcPts val="0"/>
              </a:spcBef>
              <a:spcAft>
                <a:spcPts val="0"/>
              </a:spcAft>
              <a:defRPr/>
            </a:pPr>
            <a:endParaRPr lang="zh-CN" altLang="en-US" dirty="0"/>
          </a:p>
        </p:txBody>
      </p:sp>
      <p:sp>
        <p:nvSpPr>
          <p:cNvPr id="72" name="Freeform 3"/>
          <p:cNvSpPr/>
          <p:nvPr/>
        </p:nvSpPr>
        <p:spPr>
          <a:xfrm>
            <a:off x="1354138" y="2668588"/>
            <a:ext cx="1012825" cy="33337"/>
          </a:xfrm>
          <a:custGeom>
            <a:avLst/>
            <a:gdLst>
              <a:gd name="connsiteX0" fmla="*/ 0 w 1185671"/>
              <a:gd name="connsiteY0" fmla="*/ 18288 h 36576"/>
              <a:gd name="connsiteX1" fmla="*/ 1185671 w 1185671"/>
              <a:gd name="connsiteY1" fmla="*/ 18288 h 36576"/>
            </a:gdLst>
            <a:ahLst/>
            <a:cxnLst>
              <a:cxn ang="0">
                <a:pos x="connsiteX0" y="connsiteY0"/>
              </a:cxn>
              <a:cxn ang="1">
                <a:pos x="connsiteX1" y="connsiteY1"/>
              </a:cxn>
            </a:cxnLst>
            <a:rect l="l" t="t" r="r" b="b"/>
            <a:pathLst>
              <a:path w="1185671" h="36576">
                <a:moveTo>
                  <a:pt x="0" y="18288"/>
                </a:moveTo>
                <a:lnTo>
                  <a:pt x="1185671" y="18288"/>
                </a:lnTo>
              </a:path>
            </a:pathLst>
          </a:custGeom>
          <a:ln w="50800">
            <a:solidFill>
              <a:srgbClr val="000000">
                <a:alpha val="100000"/>
              </a:srgbClr>
            </a:solidFill>
            <a:prstDash val="solid"/>
          </a:ln>
        </p:spPr>
        <p:style>
          <a:lnRef idx="1">
            <a:schemeClr val="accent1"/>
          </a:lnRef>
          <a:fillRef idx="0">
            <a:schemeClr val="accent1"/>
          </a:fillRef>
          <a:effectRef idx="0">
            <a:schemeClr val="accent1"/>
          </a:effectRef>
          <a:fontRef idx="minor">
            <a:schemeClr val="tx1"/>
          </a:fontRef>
        </p:style>
        <p:txBody>
          <a:bodyPr lIns="80175" tIns="40087" rIns="80175" bIns="40087" anchor="ctr"/>
          <a:lstStyle/>
          <a:p>
            <a:pPr algn="ctr" fontAlgn="auto">
              <a:spcBef>
                <a:spcPts val="0"/>
              </a:spcBef>
              <a:spcAft>
                <a:spcPts val="0"/>
              </a:spcAft>
              <a:defRPr/>
            </a:pPr>
            <a:endParaRPr lang="zh-CN" altLang="en-US" dirty="0"/>
          </a:p>
        </p:txBody>
      </p:sp>
      <p:sp>
        <p:nvSpPr>
          <p:cNvPr id="73" name="Freeform 3"/>
          <p:cNvSpPr/>
          <p:nvPr/>
        </p:nvSpPr>
        <p:spPr>
          <a:xfrm>
            <a:off x="1339850" y="2652713"/>
            <a:ext cx="1014413" cy="33337"/>
          </a:xfrm>
          <a:custGeom>
            <a:avLst/>
            <a:gdLst>
              <a:gd name="connsiteX0" fmla="*/ 0 w 1185672"/>
              <a:gd name="connsiteY0" fmla="*/ 18288 h 36576"/>
              <a:gd name="connsiteX1" fmla="*/ 1185672 w 1185672"/>
              <a:gd name="connsiteY1" fmla="*/ 18288 h 36576"/>
            </a:gdLst>
            <a:ahLst/>
            <a:cxnLst>
              <a:cxn ang="0">
                <a:pos x="connsiteX0" y="connsiteY0"/>
              </a:cxn>
              <a:cxn ang="1">
                <a:pos x="connsiteX1" y="connsiteY1"/>
              </a:cxn>
            </a:cxnLst>
            <a:rect l="l" t="t" r="r" b="b"/>
            <a:pathLst>
              <a:path w="1185672" h="36576">
                <a:moveTo>
                  <a:pt x="0" y="18288"/>
                </a:moveTo>
                <a:lnTo>
                  <a:pt x="1185672" y="18288"/>
                </a:lnTo>
              </a:path>
            </a:pathLst>
          </a:custGeom>
          <a:ln w="50800">
            <a:solidFill>
              <a:srgbClr val="FF0000">
                <a:alpha val="100000"/>
              </a:srgbClr>
            </a:solidFill>
            <a:prstDash val="solid"/>
          </a:ln>
        </p:spPr>
        <p:style>
          <a:lnRef idx="1">
            <a:schemeClr val="accent1"/>
          </a:lnRef>
          <a:fillRef idx="0">
            <a:schemeClr val="accent1"/>
          </a:fillRef>
          <a:effectRef idx="0">
            <a:schemeClr val="accent1"/>
          </a:effectRef>
          <a:fontRef idx="minor">
            <a:schemeClr val="tx1"/>
          </a:fontRef>
        </p:style>
        <p:txBody>
          <a:bodyPr lIns="80175" tIns="40087" rIns="80175" bIns="40087" anchor="ctr"/>
          <a:lstStyle/>
          <a:p>
            <a:pPr algn="ctr" fontAlgn="auto">
              <a:spcBef>
                <a:spcPts val="0"/>
              </a:spcBef>
              <a:spcAft>
                <a:spcPts val="0"/>
              </a:spcAft>
              <a:defRPr/>
            </a:pPr>
            <a:endParaRPr lang="zh-CN" altLang="en-US" dirty="0"/>
          </a:p>
        </p:txBody>
      </p:sp>
      <p:pic>
        <p:nvPicPr>
          <p:cNvPr id="1030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213" y="404813"/>
            <a:ext cx="7920037" cy="604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04" name="TextBox 1"/>
          <p:cNvSpPr txBox="1">
            <a:spLocks noChangeArrowheads="1"/>
          </p:cNvSpPr>
          <p:nvPr/>
        </p:nvSpPr>
        <p:spPr bwMode="auto">
          <a:xfrm>
            <a:off x="1335088" y="1855788"/>
            <a:ext cx="6438900" cy="137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40087">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ts val="2450"/>
              </a:lnSpc>
            </a:pPr>
            <a:r>
              <a:rPr lang="en-US" altLang="zh-CN" sz="2400" b="1">
                <a:latin typeface="Tahoma" panose="020B0604030504040204" pitchFamily="34" charset="0"/>
                <a:cs typeface="Tahoma" panose="020B0604030504040204" pitchFamily="34" charset="0"/>
              </a:rPr>
              <a:t>Prendere in carico</a:t>
            </a:r>
            <a:r>
              <a:rPr lang="en-US" altLang="zh-CN" sz="2400">
                <a:latin typeface="Times New Roman" panose="02020603050405020304" pitchFamily="18" charset="0"/>
                <a:cs typeface="Times New Roman" panose="02020603050405020304" pitchFamily="18" charset="0"/>
              </a:rPr>
              <a:t> </a:t>
            </a:r>
            <a:r>
              <a:rPr lang="en-US" altLang="zh-CN" sz="2400" b="1">
                <a:latin typeface="Tahoma" panose="020B0604030504040204" pitchFamily="34" charset="0"/>
                <a:cs typeface="Tahoma" panose="020B0604030504040204" pitchFamily="34" charset="0"/>
              </a:rPr>
              <a:t>significa</a:t>
            </a:r>
            <a:r>
              <a:rPr lang="en-US" altLang="zh-CN" sz="2400">
                <a:latin typeface="Times New Roman" panose="02020603050405020304" pitchFamily="18" charset="0"/>
                <a:cs typeface="Times New Roman" panose="02020603050405020304" pitchFamily="18" charset="0"/>
              </a:rPr>
              <a:t> </a:t>
            </a:r>
            <a:r>
              <a:rPr lang="en-US" altLang="zh-CN" sz="2400" b="1">
                <a:latin typeface="Tahoma" panose="020B0604030504040204" pitchFamily="34" charset="0"/>
                <a:cs typeface="Tahoma" panose="020B0604030504040204" pitchFamily="34" charset="0"/>
              </a:rPr>
              <a:t>seguire nel</a:t>
            </a:r>
          </a:p>
          <a:p>
            <a:pPr eaLnBrk="1" hangingPunct="1">
              <a:lnSpc>
                <a:spcPts val="875"/>
              </a:lnSpc>
            </a:pPr>
            <a:endParaRPr lang="en-US" altLang="zh-CN" sz="2400">
              <a:latin typeface="Calibri" panose="020F0502020204030204" pitchFamily="34" charset="0"/>
              <a:cs typeface="Tahoma" panose="020B0604030504040204" pitchFamily="34" charset="0"/>
            </a:endParaRPr>
          </a:p>
          <a:p>
            <a:pPr eaLnBrk="1" hangingPunct="1">
              <a:lnSpc>
                <a:spcPts val="3250"/>
              </a:lnSpc>
            </a:pPr>
            <a:r>
              <a:rPr lang="en-US" altLang="zh-CN" sz="2400" b="1">
                <a:latin typeface="Tahoma" panose="020B0604030504040204" pitchFamily="34" charset="0"/>
              </a:rPr>
              <a:t>tempo</a:t>
            </a:r>
            <a:r>
              <a:rPr lang="en-US" altLang="zh-CN" sz="2400">
                <a:latin typeface="Times New Roman" panose="02020603050405020304" pitchFamily="18" charset="0"/>
              </a:rPr>
              <a:t> </a:t>
            </a:r>
            <a:r>
              <a:rPr lang="en-US" altLang="zh-CN" sz="2400" b="1">
                <a:latin typeface="Tahoma" panose="020B0604030504040204" pitchFamily="34" charset="0"/>
              </a:rPr>
              <a:t>i</a:t>
            </a:r>
            <a:r>
              <a:rPr lang="en-US" altLang="zh-CN" sz="2400">
                <a:latin typeface="Times New Roman" panose="02020603050405020304" pitchFamily="18" charset="0"/>
              </a:rPr>
              <a:t> </a:t>
            </a:r>
            <a:r>
              <a:rPr lang="en-US" altLang="zh-CN" sz="2400" b="1">
                <a:latin typeface="Tahoma" panose="020B0604030504040204" pitchFamily="34" charset="0"/>
              </a:rPr>
              <a:t>problemi</a:t>
            </a:r>
            <a:r>
              <a:rPr lang="en-US" altLang="zh-CN" sz="2400">
                <a:latin typeface="Times New Roman" panose="02020603050405020304" pitchFamily="18" charset="0"/>
              </a:rPr>
              <a:t> </a:t>
            </a:r>
            <a:r>
              <a:rPr lang="en-US" altLang="zh-CN" sz="2400" b="1">
                <a:latin typeface="Tahoma" panose="020B0604030504040204" pitchFamily="34" charset="0"/>
              </a:rPr>
              <a:t>dei</a:t>
            </a:r>
            <a:r>
              <a:rPr lang="en-US" altLang="zh-CN" sz="2400">
                <a:latin typeface="Times New Roman" panose="02020603050405020304" pitchFamily="18" charset="0"/>
              </a:rPr>
              <a:t> </a:t>
            </a:r>
            <a:r>
              <a:rPr lang="en-US" altLang="zh-CN" sz="2400" b="1">
                <a:latin typeface="Tahoma" panose="020B0604030504040204" pitchFamily="34" charset="0"/>
              </a:rPr>
              <a:t>pazienti,</a:t>
            </a:r>
            <a:r>
              <a:rPr lang="en-US" altLang="zh-CN" sz="2400">
                <a:latin typeface="Times New Roman" panose="02020603050405020304" pitchFamily="18" charset="0"/>
              </a:rPr>
              <a:t> </a:t>
            </a:r>
            <a:r>
              <a:rPr lang="en-US" altLang="zh-CN" sz="2400" b="1">
                <a:latin typeface="Tahoma" panose="020B0604030504040204" pitchFamily="34" charset="0"/>
              </a:rPr>
              <a:t>garantire la</a:t>
            </a:r>
          </a:p>
          <a:p>
            <a:pPr eaLnBrk="1" hangingPunct="1">
              <a:lnSpc>
                <a:spcPts val="875"/>
              </a:lnSpc>
            </a:pPr>
            <a:endParaRPr lang="en-US" altLang="zh-CN" sz="2400">
              <a:latin typeface="Calibri" panose="020F0502020204030204" pitchFamily="34" charset="0"/>
            </a:endParaRPr>
          </a:p>
          <a:p>
            <a:pPr eaLnBrk="1" hangingPunct="1">
              <a:lnSpc>
                <a:spcPts val="3250"/>
              </a:lnSpc>
            </a:pPr>
            <a:r>
              <a:rPr lang="en-US" altLang="zh-CN" sz="2400" b="1">
                <a:latin typeface="Tahoma" panose="020B0604030504040204" pitchFamily="34" charset="0"/>
              </a:rPr>
              <a:t>continuità tra ospedale e territorio</a:t>
            </a:r>
          </a:p>
        </p:txBody>
      </p:sp>
      <p:sp>
        <p:nvSpPr>
          <p:cNvPr id="10305" name="TextBox 1"/>
          <p:cNvSpPr txBox="1">
            <a:spLocks noChangeArrowheads="1"/>
          </p:cNvSpPr>
          <p:nvPr/>
        </p:nvSpPr>
        <p:spPr bwMode="auto">
          <a:xfrm>
            <a:off x="1335088" y="3527425"/>
            <a:ext cx="6729412" cy="195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40087">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ts val="2450"/>
              </a:lnSpc>
            </a:pPr>
            <a:r>
              <a:rPr lang="en-US" altLang="zh-CN" sz="2400" b="1">
                <a:latin typeface="Tahoma" panose="020B0604030504040204" pitchFamily="34" charset="0"/>
                <a:cs typeface="Tahoma" panose="020B0604030504040204" pitchFamily="34" charset="0"/>
              </a:rPr>
              <a:t>(continuità</a:t>
            </a:r>
            <a:r>
              <a:rPr lang="en-US" altLang="zh-CN" sz="2400">
                <a:latin typeface="Times New Roman" panose="02020603050405020304" pitchFamily="18" charset="0"/>
                <a:cs typeface="Times New Roman" panose="02020603050405020304" pitchFamily="18" charset="0"/>
              </a:rPr>
              <a:t> </a:t>
            </a:r>
            <a:r>
              <a:rPr lang="en-US" altLang="zh-CN" sz="2400" b="1">
                <a:latin typeface="Tahoma" panose="020B0604030504040204" pitchFamily="34" charset="0"/>
                <a:cs typeface="Tahoma" panose="020B0604030504040204" pitchFamily="34" charset="0"/>
              </a:rPr>
              <a:t>di</a:t>
            </a:r>
            <a:r>
              <a:rPr lang="en-US" altLang="zh-CN" sz="2400">
                <a:latin typeface="Times New Roman" panose="02020603050405020304" pitchFamily="18" charset="0"/>
                <a:cs typeface="Times New Roman" panose="02020603050405020304" pitchFamily="18" charset="0"/>
              </a:rPr>
              <a:t> </a:t>
            </a:r>
            <a:r>
              <a:rPr lang="en-US" altLang="zh-CN" sz="2400" b="1">
                <a:latin typeface="Tahoma" panose="020B0604030504040204" pitchFamily="34" charset="0"/>
                <a:cs typeface="Tahoma" panose="020B0604030504040204" pitchFamily="34" charset="0"/>
              </a:rPr>
              <a:t>assistenza</a:t>
            </a:r>
            <a:r>
              <a:rPr lang="en-US" altLang="zh-CN" sz="2400">
                <a:latin typeface="Times New Roman" panose="02020603050405020304" pitchFamily="18" charset="0"/>
                <a:cs typeface="Times New Roman" panose="02020603050405020304" pitchFamily="18" charset="0"/>
              </a:rPr>
              <a:t> </a:t>
            </a:r>
            <a:r>
              <a:rPr lang="en-US" altLang="zh-CN" sz="2400" b="1">
                <a:latin typeface="Tahoma" panose="020B0604030504040204" pitchFamily="34" charset="0"/>
                <a:cs typeface="Tahoma" panose="020B0604030504040204" pitchFamily="34" charset="0"/>
              </a:rPr>
              <a:t>e</a:t>
            </a:r>
            <a:r>
              <a:rPr lang="en-US" altLang="zh-CN" sz="2400">
                <a:latin typeface="Times New Roman" panose="02020603050405020304" pitchFamily="18" charset="0"/>
                <a:cs typeface="Times New Roman" panose="02020603050405020304" pitchFamily="18" charset="0"/>
              </a:rPr>
              <a:t> </a:t>
            </a:r>
            <a:r>
              <a:rPr lang="en-US" altLang="zh-CN" sz="2400" b="1">
                <a:latin typeface="Tahoma" panose="020B0604030504040204" pitchFamily="34" charset="0"/>
                <a:cs typeface="Tahoma" panose="020B0604030504040204" pitchFamily="34" charset="0"/>
              </a:rPr>
              <a:t>di</a:t>
            </a:r>
            <a:r>
              <a:rPr lang="en-US" altLang="zh-CN" sz="2400">
                <a:latin typeface="Times New Roman" panose="02020603050405020304" pitchFamily="18" charset="0"/>
                <a:cs typeface="Times New Roman" panose="02020603050405020304" pitchFamily="18" charset="0"/>
              </a:rPr>
              <a:t> </a:t>
            </a:r>
            <a:r>
              <a:rPr lang="en-US" altLang="zh-CN" sz="2400" b="1">
                <a:latin typeface="Tahoma" panose="020B0604030504040204" pitchFamily="34" charset="0"/>
                <a:cs typeface="Tahoma" panose="020B0604030504040204" pitchFamily="34" charset="0"/>
              </a:rPr>
              <a:t>informazione),</a:t>
            </a:r>
          </a:p>
          <a:p>
            <a:pPr eaLnBrk="1" hangingPunct="1">
              <a:lnSpc>
                <a:spcPts val="875"/>
              </a:lnSpc>
            </a:pPr>
            <a:endParaRPr lang="en-US" altLang="zh-CN" sz="2400">
              <a:latin typeface="Calibri" panose="020F0502020204030204" pitchFamily="34" charset="0"/>
              <a:cs typeface="Tahoma" panose="020B0604030504040204" pitchFamily="34" charset="0"/>
            </a:endParaRPr>
          </a:p>
          <a:p>
            <a:pPr eaLnBrk="1" hangingPunct="1">
              <a:lnSpc>
                <a:spcPts val="3250"/>
              </a:lnSpc>
            </a:pPr>
            <a:r>
              <a:rPr lang="en-US" altLang="zh-CN" sz="2400" b="1">
                <a:latin typeface="Tahoma" panose="020B0604030504040204" pitchFamily="34" charset="0"/>
                <a:cs typeface="Tahoma" panose="020B0604030504040204" pitchFamily="34" charset="0"/>
              </a:rPr>
              <a:t>farsi</a:t>
            </a:r>
            <a:r>
              <a:rPr lang="en-US" altLang="zh-CN" sz="2400">
                <a:latin typeface="Times New Roman" panose="02020603050405020304" pitchFamily="18" charset="0"/>
              </a:rPr>
              <a:t> </a:t>
            </a:r>
            <a:r>
              <a:rPr lang="en-US" altLang="zh-CN" sz="2400" b="1">
                <a:latin typeface="Tahoma" panose="020B0604030504040204" pitchFamily="34" charset="0"/>
              </a:rPr>
              <a:t>carico</a:t>
            </a:r>
            <a:r>
              <a:rPr lang="en-US" altLang="zh-CN" sz="2400">
                <a:latin typeface="Times New Roman" panose="02020603050405020304" pitchFamily="18" charset="0"/>
              </a:rPr>
              <a:t> </a:t>
            </a:r>
            <a:r>
              <a:rPr lang="en-US" altLang="zh-CN" sz="2400" b="1">
                <a:latin typeface="Tahoma" panose="020B0604030504040204" pitchFamily="34" charset="0"/>
              </a:rPr>
              <a:t>anche</a:t>
            </a:r>
            <a:r>
              <a:rPr lang="en-US" altLang="zh-CN" sz="2400">
                <a:latin typeface="Times New Roman" panose="02020603050405020304" pitchFamily="18" charset="0"/>
              </a:rPr>
              <a:t> </a:t>
            </a:r>
            <a:r>
              <a:rPr lang="en-US" altLang="zh-CN" sz="2400" b="1">
                <a:latin typeface="Tahoma" panose="020B0604030504040204" pitchFamily="34" charset="0"/>
              </a:rPr>
              <a:t>dei</a:t>
            </a:r>
            <a:r>
              <a:rPr lang="en-US" altLang="zh-CN" sz="2400">
                <a:latin typeface="Times New Roman" panose="02020603050405020304" pitchFamily="18" charset="0"/>
              </a:rPr>
              <a:t> </a:t>
            </a:r>
            <a:r>
              <a:rPr lang="en-US" altLang="zh-CN" sz="2400" b="1">
                <a:latin typeface="Tahoma" panose="020B0604030504040204" pitchFamily="34" charset="0"/>
              </a:rPr>
              <a:t>problemi emotivi e</a:t>
            </a:r>
          </a:p>
          <a:p>
            <a:pPr eaLnBrk="1" hangingPunct="1">
              <a:lnSpc>
                <a:spcPts val="875"/>
              </a:lnSpc>
            </a:pPr>
            <a:endParaRPr lang="en-US" altLang="zh-CN" sz="2400">
              <a:latin typeface="Calibri" panose="020F0502020204030204" pitchFamily="34" charset="0"/>
            </a:endParaRPr>
          </a:p>
          <a:p>
            <a:pPr eaLnBrk="1" hangingPunct="1">
              <a:lnSpc>
                <a:spcPts val="3250"/>
              </a:lnSpc>
            </a:pPr>
            <a:r>
              <a:rPr lang="en-US" altLang="zh-CN" sz="2400" b="1">
                <a:latin typeface="Tahoma" panose="020B0604030504040204" pitchFamily="34" charset="0"/>
              </a:rPr>
              <a:t>non solo di quelli clinici,</a:t>
            </a:r>
            <a:r>
              <a:rPr lang="en-US" altLang="zh-CN" sz="2400">
                <a:latin typeface="Times New Roman" panose="02020603050405020304" pitchFamily="18" charset="0"/>
              </a:rPr>
              <a:t> </a:t>
            </a:r>
            <a:r>
              <a:rPr lang="en-US" altLang="zh-CN" sz="2400" b="1">
                <a:latin typeface="Tahoma" panose="020B0604030504040204" pitchFamily="34" charset="0"/>
              </a:rPr>
              <a:t>e</a:t>
            </a:r>
            <a:r>
              <a:rPr lang="en-US" altLang="zh-CN" sz="2400">
                <a:latin typeface="Times New Roman" panose="02020603050405020304" pitchFamily="18" charset="0"/>
              </a:rPr>
              <a:t> </a:t>
            </a:r>
            <a:r>
              <a:rPr lang="en-US" altLang="zh-CN" sz="2400" b="1">
                <a:latin typeface="Tahoma" panose="020B0604030504040204" pitchFamily="34" charset="0"/>
              </a:rPr>
              <a:t>fornire</a:t>
            </a:r>
            <a:r>
              <a:rPr lang="en-US" altLang="zh-CN" sz="2400">
                <a:latin typeface="Times New Roman" panose="02020603050405020304" pitchFamily="18" charset="0"/>
              </a:rPr>
              <a:t> </a:t>
            </a:r>
            <a:r>
              <a:rPr lang="en-US" altLang="zh-CN" sz="2400" b="1">
                <a:latin typeface="Tahoma" panose="020B0604030504040204" pitchFamily="34" charset="0"/>
              </a:rPr>
              <a:t>un</a:t>
            </a:r>
          </a:p>
          <a:p>
            <a:pPr eaLnBrk="1" hangingPunct="1">
              <a:lnSpc>
                <a:spcPts val="875"/>
              </a:lnSpc>
            </a:pPr>
            <a:endParaRPr lang="en-US" altLang="zh-CN" sz="2400">
              <a:latin typeface="Calibri" panose="020F0502020204030204" pitchFamily="34" charset="0"/>
            </a:endParaRPr>
          </a:p>
          <a:p>
            <a:pPr eaLnBrk="1" hangingPunct="1">
              <a:lnSpc>
                <a:spcPts val="3338"/>
              </a:lnSpc>
            </a:pPr>
            <a:r>
              <a:rPr lang="en-US" altLang="zh-CN" sz="2400" b="1">
                <a:latin typeface="Tahoma" panose="020B0604030504040204" pitchFamily="34" charset="0"/>
              </a:rPr>
              <a:t>riferimento continuo.</a:t>
            </a:r>
          </a:p>
        </p:txBody>
      </p:sp>
      <p:sp>
        <p:nvSpPr>
          <p:cNvPr id="10306" name="TextBox 1"/>
          <p:cNvSpPr txBox="1">
            <a:spLocks noChangeArrowheads="1"/>
          </p:cNvSpPr>
          <p:nvPr/>
        </p:nvSpPr>
        <p:spPr bwMode="auto">
          <a:xfrm>
            <a:off x="1476375" y="765175"/>
            <a:ext cx="5262563"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40087">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ts val="2800"/>
              </a:lnSpc>
            </a:pPr>
            <a:r>
              <a:rPr lang="en-US" altLang="zh-CN" sz="3200" b="1">
                <a:solidFill>
                  <a:srgbClr val="000066"/>
                </a:solidFill>
                <a:latin typeface="Tahoma" panose="020B0604030504040204" pitchFamily="34" charset="0"/>
                <a:cs typeface="Tahoma" panose="020B0604030504040204" pitchFamily="34" charset="0"/>
              </a:rPr>
              <a:t>La presa</a:t>
            </a:r>
            <a:r>
              <a:rPr lang="en-US" altLang="zh-CN" sz="3200">
                <a:solidFill>
                  <a:srgbClr val="000066"/>
                </a:solidFill>
                <a:latin typeface="Times New Roman" panose="02020603050405020304" pitchFamily="18" charset="0"/>
                <a:cs typeface="Times New Roman" panose="02020603050405020304" pitchFamily="18" charset="0"/>
              </a:rPr>
              <a:t> </a:t>
            </a:r>
            <a:r>
              <a:rPr lang="en-US" altLang="zh-CN" sz="3200" b="1">
                <a:solidFill>
                  <a:srgbClr val="000066"/>
                </a:solidFill>
                <a:latin typeface="Tahoma" panose="020B0604030504040204" pitchFamily="34" charset="0"/>
                <a:cs typeface="Tahoma" panose="020B0604030504040204" pitchFamily="34" charset="0"/>
              </a:rPr>
              <a:t>in</a:t>
            </a:r>
            <a:r>
              <a:rPr lang="en-US" altLang="zh-CN" sz="3200">
                <a:solidFill>
                  <a:srgbClr val="000066"/>
                </a:solidFill>
                <a:latin typeface="Times New Roman" panose="02020603050405020304" pitchFamily="18" charset="0"/>
                <a:cs typeface="Times New Roman" panose="02020603050405020304" pitchFamily="18" charset="0"/>
              </a:rPr>
              <a:t> </a:t>
            </a:r>
            <a:r>
              <a:rPr lang="en-US" altLang="zh-CN" sz="3200" b="1">
                <a:solidFill>
                  <a:srgbClr val="000066"/>
                </a:solidFill>
                <a:latin typeface="Tahoma" panose="020B0604030504040204" pitchFamily="34" charset="0"/>
                <a:cs typeface="Tahoma" panose="020B0604030504040204" pitchFamily="34" charset="0"/>
              </a:rPr>
              <a:t>carico di Luisa</a:t>
            </a:r>
          </a:p>
        </p:txBody>
      </p:sp>
      <p:sp>
        <p:nvSpPr>
          <p:cNvPr id="10307" name="TextBox 1"/>
          <p:cNvSpPr txBox="1">
            <a:spLocks noChangeArrowheads="1"/>
          </p:cNvSpPr>
          <p:nvPr/>
        </p:nvSpPr>
        <p:spPr bwMode="auto">
          <a:xfrm>
            <a:off x="5580063" y="5732463"/>
            <a:ext cx="1177925" cy="15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40087">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ts val="875"/>
              </a:lnSpc>
            </a:pPr>
            <a:r>
              <a:rPr lang="en-US" altLang="zh-CN" sz="1100">
                <a:solidFill>
                  <a:srgbClr val="000000"/>
                </a:solidFill>
                <a:latin typeface="Times New Roman" panose="02020603050405020304" pitchFamily="18" charset="0"/>
                <a:cs typeface="Times New Roman" panose="02020603050405020304" pitchFamily="18" charset="0"/>
              </a:rPr>
              <a:t>(</a:t>
            </a:r>
            <a:r>
              <a:rPr lang="en-US" altLang="zh-CN" sz="1400">
                <a:solidFill>
                  <a:srgbClr val="000000"/>
                </a:solidFill>
                <a:latin typeface="Times New Roman" panose="02020603050405020304" pitchFamily="18" charset="0"/>
                <a:cs typeface="Times New Roman" panose="02020603050405020304" pitchFamily="18" charset="0"/>
              </a:rPr>
              <a:t>Haggerty</a:t>
            </a:r>
            <a:r>
              <a:rPr lang="en-US" altLang="zh-CN" sz="1400">
                <a:latin typeface="Times New Roman" panose="02020603050405020304" pitchFamily="18" charset="0"/>
                <a:cs typeface="Times New Roman" panose="02020603050405020304" pitchFamily="18" charset="0"/>
              </a:rPr>
              <a:t> </a:t>
            </a:r>
            <a:r>
              <a:rPr lang="en-US" altLang="zh-CN" sz="1400">
                <a:solidFill>
                  <a:srgbClr val="000000"/>
                </a:solidFill>
                <a:latin typeface="Times New Roman" panose="02020603050405020304" pitchFamily="18" charset="0"/>
                <a:cs typeface="Times New Roman" panose="02020603050405020304" pitchFamily="18" charset="0"/>
              </a:rPr>
              <a:t>2003)</a:t>
            </a:r>
          </a:p>
        </p:txBody>
      </p:sp>
      <p:pic>
        <p:nvPicPr>
          <p:cNvPr id="10308" name="Immagine 69" descr="download (1).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451725" y="115888"/>
            <a:ext cx="1527175"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 name="TextBox 1"/>
          <p:cNvSpPr txBox="1">
            <a:spLocks noChangeArrowheads="1"/>
          </p:cNvSpPr>
          <p:nvPr/>
        </p:nvSpPr>
        <p:spPr bwMode="auto">
          <a:xfrm>
            <a:off x="1908175" y="6524625"/>
            <a:ext cx="6335713" cy="160338"/>
          </a:xfrm>
          <a:prstGeom prst="rect">
            <a:avLst/>
          </a:prstGeom>
          <a:noFill/>
          <a:ln w="9525">
            <a:noFill/>
            <a:miter lim="800000"/>
            <a:headEnd/>
            <a:tailEnd/>
          </a:ln>
        </p:spPr>
        <p:txBody>
          <a:bodyPr lIns="0" tIns="0" rIns="0" bIns="40087">
            <a:spAutoFit/>
          </a:bodyPr>
          <a:lstStyle/>
          <a:p>
            <a:pPr>
              <a:lnSpc>
                <a:spcPts val="875"/>
              </a:lnSpc>
              <a:defRPr/>
            </a:pPr>
            <a:r>
              <a:rPr lang="en-US" altLang="zh-CN" sz="1100" b="1" dirty="0">
                <a:solidFill>
                  <a:schemeClr val="tx1">
                    <a:lumMod val="65000"/>
                    <a:lumOff val="35000"/>
                  </a:schemeClr>
                </a:solidFill>
                <a:latin typeface="Tahoma" pitchFamily="34" charset="0"/>
                <a:cs typeface="Tahoma" pitchFamily="34" charset="0"/>
              </a:rPr>
              <a:t>   S. </a:t>
            </a:r>
            <a:r>
              <a:rPr lang="en-US" altLang="zh-CN" sz="1100" b="1" dirty="0" err="1">
                <a:solidFill>
                  <a:schemeClr val="tx1">
                    <a:lumMod val="65000"/>
                    <a:lumOff val="35000"/>
                  </a:schemeClr>
                </a:solidFill>
                <a:latin typeface="Tahoma" pitchFamily="34" charset="0"/>
                <a:cs typeface="Tahoma" pitchFamily="34" charset="0"/>
              </a:rPr>
              <a:t>Bazzana</a:t>
            </a:r>
            <a:r>
              <a:rPr lang="en-US" altLang="zh-CN" sz="1100" b="1" dirty="0">
                <a:solidFill>
                  <a:schemeClr val="tx1">
                    <a:lumMod val="65000"/>
                    <a:lumOff val="35000"/>
                  </a:schemeClr>
                </a:solidFill>
                <a:latin typeface="Tahoma" pitchFamily="34" charset="0"/>
                <a:cs typeface="Tahoma" pitchFamily="34" charset="0"/>
              </a:rPr>
              <a:t> – 2014 –  </a:t>
            </a:r>
            <a:r>
              <a:rPr lang="en-US" altLang="zh-CN" sz="1100" b="1" i="1" dirty="0">
                <a:solidFill>
                  <a:schemeClr val="tx1">
                    <a:lumMod val="65000"/>
                    <a:lumOff val="35000"/>
                  </a:schemeClr>
                </a:solidFill>
                <a:latin typeface="Tahoma" pitchFamily="34" charset="0"/>
                <a:cs typeface="Tahoma" pitchFamily="34" charset="0"/>
              </a:rPr>
              <a:t>Governance </a:t>
            </a:r>
            <a:r>
              <a:rPr lang="en-US" altLang="zh-CN" sz="1100" b="1" i="1" dirty="0" err="1">
                <a:solidFill>
                  <a:schemeClr val="tx1">
                    <a:lumMod val="65000"/>
                    <a:lumOff val="35000"/>
                  </a:schemeClr>
                </a:solidFill>
                <a:latin typeface="Tahoma" pitchFamily="34" charset="0"/>
                <a:cs typeface="Tahoma" pitchFamily="34" charset="0"/>
              </a:rPr>
              <a:t>delle</a:t>
            </a:r>
            <a:r>
              <a:rPr lang="en-US" altLang="zh-CN" sz="1100" b="1" i="1" dirty="0">
                <a:solidFill>
                  <a:schemeClr val="tx1">
                    <a:lumMod val="65000"/>
                    <a:lumOff val="35000"/>
                  </a:schemeClr>
                </a:solidFill>
                <a:latin typeface="Tahoma" pitchFamily="34" charset="0"/>
                <a:cs typeface="Tahoma" pitchFamily="34" charset="0"/>
              </a:rPr>
              <a:t> </a:t>
            </a:r>
            <a:r>
              <a:rPr lang="en-US" altLang="zh-CN" sz="1100" b="1" i="1" dirty="0" err="1">
                <a:solidFill>
                  <a:schemeClr val="tx1">
                    <a:lumMod val="65000"/>
                    <a:lumOff val="35000"/>
                  </a:schemeClr>
                </a:solidFill>
                <a:latin typeface="Tahoma" pitchFamily="34" charset="0"/>
                <a:cs typeface="Tahoma" pitchFamily="34" charset="0"/>
              </a:rPr>
              <a:t>comorbilità</a:t>
            </a:r>
            <a:r>
              <a:rPr lang="en-US" altLang="zh-CN" sz="1100" b="1" i="1" dirty="0">
                <a:solidFill>
                  <a:schemeClr val="tx1">
                    <a:lumMod val="65000"/>
                    <a:lumOff val="35000"/>
                  </a:schemeClr>
                </a:solidFill>
                <a:latin typeface="Tahoma" pitchFamily="34" charset="0"/>
                <a:cs typeface="Tahoma" pitchFamily="34" charset="0"/>
              </a:rPr>
              <a:t> –  </a:t>
            </a:r>
            <a:r>
              <a:rPr lang="en-US" altLang="zh-CN" sz="1100" b="1" dirty="0" err="1">
                <a:solidFill>
                  <a:schemeClr val="tx1">
                    <a:lumMod val="65000"/>
                    <a:lumOff val="35000"/>
                  </a:schemeClr>
                </a:solidFill>
                <a:latin typeface="Tahoma" pitchFamily="34" charset="0"/>
                <a:cs typeface="Tahoma" pitchFamily="34" charset="0"/>
              </a:rPr>
              <a:t>OMCeO</a:t>
            </a:r>
            <a:r>
              <a:rPr lang="en-US" altLang="zh-CN" sz="1100" b="1" dirty="0">
                <a:solidFill>
                  <a:schemeClr val="tx1">
                    <a:lumMod val="65000"/>
                    <a:lumOff val="35000"/>
                  </a:schemeClr>
                </a:solidFill>
                <a:latin typeface="Tahoma" pitchFamily="34" charset="0"/>
                <a:cs typeface="Tahoma" pitchFamily="34" charset="0"/>
              </a:rPr>
              <a:t> Brescia   </a:t>
            </a:r>
          </a:p>
        </p:txBody>
      </p:sp>
    </p:spTree>
    <p:extLst>
      <p:ext uri="{BB962C8B-B14F-4D97-AF65-F5344CB8AC3E}">
        <p14:creationId xmlns:p14="http://schemas.microsoft.com/office/powerpoint/2010/main" val="342324660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descr="download (1).jpg"/>
          <p:cNvPicPr>
            <a:picLocks noChangeAspect="1"/>
          </p:cNvPicPr>
          <p:nvPr/>
        </p:nvPicPr>
        <p:blipFill>
          <a:blip r:embed="rId3" cstate="print"/>
          <a:stretch>
            <a:fillRect/>
          </a:stretch>
        </p:blipFill>
        <p:spPr>
          <a:xfrm>
            <a:off x="0" y="2708920"/>
            <a:ext cx="2428875" cy="2520280"/>
          </a:xfrm>
          <a:prstGeom prst="rect">
            <a:avLst/>
          </a:prstGeom>
        </p:spPr>
      </p:pic>
      <p:sp>
        <p:nvSpPr>
          <p:cNvPr id="2" name="Titolo 1"/>
          <p:cNvSpPr txBox="1">
            <a:spLocks noGrp="1"/>
          </p:cNvSpPr>
          <p:nvPr>
            <p:ph type="title"/>
          </p:nvPr>
        </p:nvSpPr>
        <p:spPr>
          <a:xfrm>
            <a:off x="0" y="274640"/>
            <a:ext cx="9144000" cy="1143000"/>
          </a:xfrm>
          <a:solidFill>
            <a:srgbClr val="00CCFF">
              <a:alpha val="51000"/>
            </a:srgbClr>
          </a:solidFill>
        </p:spPr>
        <p:txBody>
          <a:bodyPr/>
          <a:lstStyle/>
          <a:p>
            <a:pPr lvl="0"/>
            <a:r>
              <a:rPr lang="it-IT" b="1" dirty="0" smtClean="0">
                <a:latin typeface="Arial Narrow"/>
              </a:rPr>
              <a:t>LUISA 67 </a:t>
            </a:r>
            <a:r>
              <a:rPr lang="it-IT" b="1" dirty="0" err="1">
                <a:latin typeface="Arial Narrow"/>
              </a:rPr>
              <a:t>aa</a:t>
            </a:r>
            <a:endParaRPr lang="it-IT" b="1" dirty="0">
              <a:latin typeface="Arial Narrow"/>
            </a:endParaRPr>
          </a:p>
        </p:txBody>
      </p:sp>
      <p:pic>
        <p:nvPicPr>
          <p:cNvPr id="3" name="Immagine 7"/>
          <p:cNvPicPr>
            <a:picLocks noChangeAspect="1"/>
          </p:cNvPicPr>
          <p:nvPr/>
        </p:nvPicPr>
        <p:blipFill>
          <a:blip r:embed="rId4" cstate="print"/>
          <a:stretch>
            <a:fillRect/>
          </a:stretch>
        </p:blipFill>
        <p:spPr>
          <a:xfrm>
            <a:off x="7380312" y="3284984"/>
            <a:ext cx="1706442" cy="2808312"/>
          </a:xfrm>
          <a:prstGeom prst="rect">
            <a:avLst/>
          </a:prstGeom>
          <a:noFill/>
          <a:ln>
            <a:noFill/>
          </a:ln>
        </p:spPr>
      </p:pic>
      <p:sp>
        <p:nvSpPr>
          <p:cNvPr id="4" name="Fumetto 2 9"/>
          <p:cNvSpPr/>
          <p:nvPr/>
        </p:nvSpPr>
        <p:spPr>
          <a:xfrm>
            <a:off x="1907704" y="1556792"/>
            <a:ext cx="6552728" cy="1728192"/>
          </a:xfrm>
          <a:custGeom>
            <a:avLst>
              <a:gd name="f0" fmla="val 796"/>
              <a:gd name="f1" fmla="val 25980"/>
            </a:avLst>
            <a:gdLst>
              <a:gd name="f2" fmla="val 10800000"/>
              <a:gd name="f3" fmla="val 5400000"/>
              <a:gd name="f4" fmla="val 16200000"/>
              <a:gd name="f5" fmla="val 180"/>
              <a:gd name="f6" fmla="val w"/>
              <a:gd name="f7" fmla="val h"/>
              <a:gd name="f8" fmla="val 0"/>
              <a:gd name="f9" fmla="val 21600"/>
              <a:gd name="f10" fmla="+- 0 0 1"/>
              <a:gd name="f11" fmla="val 2147483647"/>
              <a:gd name="f12" fmla="val 3590"/>
              <a:gd name="f13" fmla="val 8970"/>
              <a:gd name="f14" fmla="val 12630"/>
              <a:gd name="f15" fmla="val 18010"/>
              <a:gd name="f16" fmla="val -2147483647"/>
              <a:gd name="f17" fmla="+- 0 0 180"/>
              <a:gd name="f18" fmla="*/ f6 1 21600"/>
              <a:gd name="f19" fmla="*/ f7 1 21600"/>
              <a:gd name="f20" fmla="+- 0 0 f12"/>
              <a:gd name="f21" fmla="+- 3590 0 f8"/>
              <a:gd name="f22" fmla="+- 0 0 f3"/>
              <a:gd name="f23" fmla="+- 21600 0 f15"/>
              <a:gd name="f24" fmla="+- 18010 0 f9"/>
              <a:gd name="f25" fmla="+- f9 0 f8"/>
              <a:gd name="f26" fmla="pin -2147483647 f0 2147483647"/>
              <a:gd name="f27" fmla="pin -2147483647 f1 2147483647"/>
              <a:gd name="f28" fmla="*/ f17 f2 1"/>
              <a:gd name="f29" fmla="val f26"/>
              <a:gd name="f30" fmla="val f27"/>
              <a:gd name="f31" fmla="abs f20"/>
              <a:gd name="f32" fmla="abs f21"/>
              <a:gd name="f33" fmla="?: f20 f22 f3"/>
              <a:gd name="f34" fmla="?: f20 f3 f22"/>
              <a:gd name="f35" fmla="?: f20 f4 f3"/>
              <a:gd name="f36" fmla="?: f20 f3 f4"/>
              <a:gd name="f37" fmla="abs f23"/>
              <a:gd name="f38" fmla="?: f21 f22 f3"/>
              <a:gd name="f39" fmla="?: f21 f3 f22"/>
              <a:gd name="f40" fmla="?: f23 0 f2"/>
              <a:gd name="f41" fmla="?: f23 f2 0"/>
              <a:gd name="f42" fmla="abs f24"/>
              <a:gd name="f43" fmla="?: f23 f22 f3"/>
              <a:gd name="f44" fmla="?: f23 f3 f22"/>
              <a:gd name="f45" fmla="?: f23 f4 f3"/>
              <a:gd name="f46" fmla="?: f23 f3 f4"/>
              <a:gd name="f47" fmla="?: f24 f22 f3"/>
              <a:gd name="f48" fmla="?: f24 f3 f22"/>
              <a:gd name="f49" fmla="?: f20 0 f2"/>
              <a:gd name="f50" fmla="?: f20 f2 0"/>
              <a:gd name="f51" fmla="*/ f25 1 21600"/>
              <a:gd name="f52" fmla="*/ f26 f18 1"/>
              <a:gd name="f53" fmla="*/ f27 f19 1"/>
              <a:gd name="f54" fmla="*/ f28 1 f5"/>
              <a:gd name="f55" fmla="+- f29 0 10800"/>
              <a:gd name="f56" fmla="+- f30 0 10800"/>
              <a:gd name="f57" fmla="+- f30 0 21600"/>
              <a:gd name="f58" fmla="+- f29 0 21600"/>
              <a:gd name="f59" fmla="?: f20 f36 f35"/>
              <a:gd name="f60" fmla="?: f20 f35 f36"/>
              <a:gd name="f61" fmla="?: f21 f34 f33"/>
              <a:gd name="f62" fmla="?: f21 f41 f40"/>
              <a:gd name="f63" fmla="?: f21 f40 f41"/>
              <a:gd name="f64" fmla="?: f23 f38 f39"/>
              <a:gd name="f65" fmla="?: f23 f46 f45"/>
              <a:gd name="f66" fmla="?: f23 f45 f46"/>
              <a:gd name="f67" fmla="?: f24 f44 f43"/>
              <a:gd name="f68" fmla="?: f24 f50 f49"/>
              <a:gd name="f69" fmla="?: f24 f49 f50"/>
              <a:gd name="f70" fmla="?: f20 f47 f48"/>
              <a:gd name="f71" fmla="*/ 800 f51 1"/>
              <a:gd name="f72" fmla="*/ 20800 f51 1"/>
              <a:gd name="f73" fmla="*/ f29 f18 1"/>
              <a:gd name="f74" fmla="*/ f30 f19 1"/>
              <a:gd name="f75" fmla="+- f54 0 f3"/>
              <a:gd name="f76" fmla="abs f55"/>
              <a:gd name="f77" fmla="abs f56"/>
              <a:gd name="f78" fmla="?: f21 f60 f59"/>
              <a:gd name="f79" fmla="?: f23 f62 f63"/>
              <a:gd name="f80" fmla="?: f24 f66 f65"/>
              <a:gd name="f81" fmla="?: f20 f68 f69"/>
              <a:gd name="f82" fmla="*/ f71 1 f51"/>
              <a:gd name="f83" fmla="*/ f72 1 f51"/>
              <a:gd name="f84" fmla="+- f76 0 f77"/>
              <a:gd name="f85" fmla="+- f77 0 f76"/>
              <a:gd name="f86" fmla="*/ f82 f18 1"/>
              <a:gd name="f87" fmla="*/ f83 f18 1"/>
              <a:gd name="f88" fmla="*/ f83 f19 1"/>
              <a:gd name="f89" fmla="*/ f82 f19 1"/>
              <a:gd name="f90" fmla="?: f56 f10 f84"/>
              <a:gd name="f91" fmla="?: f56 f84 f10"/>
              <a:gd name="f92" fmla="?: f55 f10 f85"/>
              <a:gd name="f93" fmla="?: f55 f85 f10"/>
              <a:gd name="f94" fmla="?: f29 f10 f90"/>
              <a:gd name="f95" fmla="?: f29 f10 f91"/>
              <a:gd name="f96" fmla="?: f57 f92 f10"/>
              <a:gd name="f97" fmla="?: f57 f93 f10"/>
              <a:gd name="f98" fmla="?: f58 f91 f10"/>
              <a:gd name="f99" fmla="?: f58 f90 f10"/>
              <a:gd name="f100" fmla="?: f30 f10 f93"/>
              <a:gd name="f101" fmla="?: f30 f10 f92"/>
              <a:gd name="f102" fmla="?: f94 f29 0"/>
              <a:gd name="f103" fmla="?: f94 f30 6280"/>
              <a:gd name="f104" fmla="?: f95 f29 0"/>
              <a:gd name="f105" fmla="?: f95 f30 15320"/>
              <a:gd name="f106" fmla="?: f96 f29 6280"/>
              <a:gd name="f107" fmla="?: f96 f30 21600"/>
              <a:gd name="f108" fmla="?: f97 f29 15320"/>
              <a:gd name="f109" fmla="?: f97 f30 21600"/>
              <a:gd name="f110" fmla="?: f98 f29 21600"/>
              <a:gd name="f111" fmla="?: f98 f30 15320"/>
              <a:gd name="f112" fmla="?: f99 f29 21600"/>
              <a:gd name="f113" fmla="?: f99 f30 6280"/>
              <a:gd name="f114" fmla="?: f100 f29 15320"/>
              <a:gd name="f115" fmla="?: f100 f30 0"/>
              <a:gd name="f116" fmla="?: f101 f29 6280"/>
              <a:gd name="f117" fmla="?: f101 f30 0"/>
            </a:gdLst>
            <a:ahLst>
              <a:ahXY gdRefX="f0" minX="f16" maxX="f11" gdRefY="f1" minY="f16" maxY="f11">
                <a:pos x="f52" y="f53"/>
              </a:ahXY>
            </a:ahLst>
            <a:cxnLst>
              <a:cxn ang="3cd4">
                <a:pos x="hc" y="t"/>
              </a:cxn>
              <a:cxn ang="0">
                <a:pos x="r" y="vc"/>
              </a:cxn>
              <a:cxn ang="cd4">
                <a:pos x="hc" y="b"/>
              </a:cxn>
              <a:cxn ang="cd2">
                <a:pos x="l" y="vc"/>
              </a:cxn>
              <a:cxn ang="f75">
                <a:pos x="f73" y="f74"/>
              </a:cxn>
            </a:cxnLst>
            <a:rect l="f86" t="f89" r="f87" b="f88"/>
            <a:pathLst>
              <a:path w="21600" h="21600">
                <a:moveTo>
                  <a:pt x="f12" y="f8"/>
                </a:moveTo>
                <a:arcTo wR="f31" hR="f32" stAng="f78" swAng="f61"/>
                <a:lnTo>
                  <a:pt x="f102" y="f103"/>
                </a:lnTo>
                <a:lnTo>
                  <a:pt x="f8" y="f13"/>
                </a:lnTo>
                <a:lnTo>
                  <a:pt x="f8" y="f14"/>
                </a:lnTo>
                <a:lnTo>
                  <a:pt x="f104" y="f105"/>
                </a:lnTo>
                <a:lnTo>
                  <a:pt x="f8" y="f15"/>
                </a:lnTo>
                <a:arcTo wR="f32" hR="f37" stAng="f79" swAng="f64"/>
                <a:lnTo>
                  <a:pt x="f106" y="f107"/>
                </a:lnTo>
                <a:lnTo>
                  <a:pt x="f13" y="f9"/>
                </a:lnTo>
                <a:lnTo>
                  <a:pt x="f14" y="f9"/>
                </a:lnTo>
                <a:lnTo>
                  <a:pt x="f108" y="f109"/>
                </a:lnTo>
                <a:lnTo>
                  <a:pt x="f15" y="f9"/>
                </a:lnTo>
                <a:arcTo wR="f37" hR="f42" stAng="f80" swAng="f67"/>
                <a:lnTo>
                  <a:pt x="f110" y="f111"/>
                </a:lnTo>
                <a:lnTo>
                  <a:pt x="f9" y="f14"/>
                </a:lnTo>
                <a:lnTo>
                  <a:pt x="f9" y="f13"/>
                </a:lnTo>
                <a:lnTo>
                  <a:pt x="f112" y="f113"/>
                </a:lnTo>
                <a:lnTo>
                  <a:pt x="f9" y="f12"/>
                </a:lnTo>
                <a:arcTo wR="f42" hR="f31" stAng="f81" swAng="f70"/>
                <a:lnTo>
                  <a:pt x="f114" y="f115"/>
                </a:lnTo>
                <a:lnTo>
                  <a:pt x="f14" y="f8"/>
                </a:lnTo>
                <a:lnTo>
                  <a:pt x="f13" y="f8"/>
                </a:lnTo>
                <a:lnTo>
                  <a:pt x="f116" y="f117"/>
                </a:lnTo>
                <a:close/>
              </a:path>
            </a:pathLst>
          </a:custGeom>
          <a:solidFill>
            <a:srgbClr val="D9D9D9"/>
          </a:solidFill>
          <a:ln w="38103">
            <a:solidFill>
              <a:srgbClr val="00CCFF"/>
            </a:solidFill>
            <a:prstDash val="solid"/>
          </a:ln>
          <a:effectLst>
            <a:outerShdw dist="22997" dir="5400000" algn="tl">
              <a:srgbClr val="000000">
                <a:alpha val="35000"/>
              </a:srgbClr>
            </a:outerShdw>
          </a:effectLst>
        </p:spPr>
        <p:txBody>
          <a:bodyPr vert="horz" wrap="square" lIns="91440" tIns="45720" rIns="91440" bIns="45720" anchor="ctr" anchorCtr="1" compatLnSpc="1"/>
          <a:lstStyle/>
          <a:p>
            <a:pPr marL="0" marR="0" lvl="0" indent="0" algn="ctr" defTabSz="457200" rtl="0" fontAlgn="auto" hangingPunct="1">
              <a:lnSpc>
                <a:spcPct val="95000"/>
              </a:lnSpc>
              <a:spcBef>
                <a:spcPts val="0"/>
              </a:spcBef>
              <a:spcAft>
                <a:spcPts val="1425"/>
              </a:spcAft>
              <a:buNone/>
              <a:tabLst/>
              <a:defRPr sz="1800" b="0" i="0" u="none" strike="noStrike" kern="0" cap="none" spc="0" baseline="0">
                <a:solidFill>
                  <a:srgbClr val="000000"/>
                </a:solidFill>
                <a:uFillTx/>
              </a:defRPr>
            </a:pPr>
            <a:r>
              <a:rPr lang="it-IT" b="1" dirty="0">
                <a:solidFill>
                  <a:srgbClr val="000000"/>
                </a:solidFill>
                <a:latin typeface="Arial Narrow"/>
                <a:cs typeface="Arial Narrow"/>
              </a:rPr>
              <a:t>Buongiorno dottore, ultimamente soffro di un mal di testa che non mi lascia dormire di notte, l’ho avuto altre 2 o 3 volte nella mia vita, ma rispetto alle altre volte non passa nemmeno con il paracetamolo ed è </a:t>
            </a:r>
            <a:r>
              <a:rPr lang="it-IT" b="1" dirty="0" smtClean="0">
                <a:solidFill>
                  <a:srgbClr val="000000"/>
                </a:solidFill>
                <a:latin typeface="Arial Narrow"/>
                <a:cs typeface="Arial Narrow"/>
              </a:rPr>
              <a:t>aumentato </a:t>
            </a:r>
            <a:r>
              <a:rPr lang="it-IT" b="1" dirty="0">
                <a:solidFill>
                  <a:srgbClr val="000000"/>
                </a:solidFill>
                <a:latin typeface="Arial Narrow"/>
                <a:cs typeface="Arial Narrow"/>
              </a:rPr>
              <a:t>negli ultimi due giorni</a:t>
            </a:r>
            <a:endParaRPr lang="it-IT" b="1" i="0" u="none" strike="noStrike" kern="1200" cap="none" spc="0" baseline="0" dirty="0">
              <a:solidFill>
                <a:srgbClr val="000000"/>
              </a:solidFill>
              <a:uFillTx/>
              <a:latin typeface="Arial Narrow"/>
              <a:cs typeface="Arial Narrow"/>
            </a:endParaRPr>
          </a:p>
        </p:txBody>
      </p:sp>
      <p:sp>
        <p:nvSpPr>
          <p:cNvPr id="5" name="Fumetto 2 10"/>
          <p:cNvSpPr/>
          <p:nvPr/>
        </p:nvSpPr>
        <p:spPr>
          <a:xfrm>
            <a:off x="2600337" y="4293096"/>
            <a:ext cx="4879429" cy="2468350"/>
          </a:xfrm>
          <a:custGeom>
            <a:avLst>
              <a:gd name="f0" fmla="val -5063"/>
              <a:gd name="f1" fmla="val -2864"/>
            </a:avLst>
            <a:gdLst>
              <a:gd name="f2" fmla="val 10800000"/>
              <a:gd name="f3" fmla="val 5400000"/>
              <a:gd name="f4" fmla="val 16200000"/>
              <a:gd name="f5" fmla="val 180"/>
              <a:gd name="f6" fmla="val w"/>
              <a:gd name="f7" fmla="val h"/>
              <a:gd name="f8" fmla="val 0"/>
              <a:gd name="f9" fmla="val 21600"/>
              <a:gd name="f10" fmla="+- 0 0 1"/>
              <a:gd name="f11" fmla="val 2147483647"/>
              <a:gd name="f12" fmla="val 3590"/>
              <a:gd name="f13" fmla="val 8970"/>
              <a:gd name="f14" fmla="val 12630"/>
              <a:gd name="f15" fmla="val 18010"/>
              <a:gd name="f16" fmla="val -2147483647"/>
              <a:gd name="f17" fmla="+- 0 0 180"/>
              <a:gd name="f18" fmla="*/ f6 1 21600"/>
              <a:gd name="f19" fmla="*/ f7 1 21600"/>
              <a:gd name="f20" fmla="+- 0 0 f12"/>
              <a:gd name="f21" fmla="+- 3590 0 f8"/>
              <a:gd name="f22" fmla="+- 0 0 f3"/>
              <a:gd name="f23" fmla="+- 21600 0 f15"/>
              <a:gd name="f24" fmla="+- 18010 0 f9"/>
              <a:gd name="f25" fmla="+- f9 0 f8"/>
              <a:gd name="f26" fmla="pin -2147483647 f0 2147483647"/>
              <a:gd name="f27" fmla="pin -2147483647 f1 2147483647"/>
              <a:gd name="f28" fmla="*/ f17 f2 1"/>
              <a:gd name="f29" fmla="val f26"/>
              <a:gd name="f30" fmla="val f27"/>
              <a:gd name="f31" fmla="abs f20"/>
              <a:gd name="f32" fmla="abs f21"/>
              <a:gd name="f33" fmla="?: f20 f22 f3"/>
              <a:gd name="f34" fmla="?: f20 f3 f22"/>
              <a:gd name="f35" fmla="?: f20 f4 f3"/>
              <a:gd name="f36" fmla="?: f20 f3 f4"/>
              <a:gd name="f37" fmla="abs f23"/>
              <a:gd name="f38" fmla="?: f21 f22 f3"/>
              <a:gd name="f39" fmla="?: f21 f3 f22"/>
              <a:gd name="f40" fmla="?: f23 0 f2"/>
              <a:gd name="f41" fmla="?: f23 f2 0"/>
              <a:gd name="f42" fmla="abs f24"/>
              <a:gd name="f43" fmla="?: f23 f22 f3"/>
              <a:gd name="f44" fmla="?: f23 f3 f22"/>
              <a:gd name="f45" fmla="?: f23 f4 f3"/>
              <a:gd name="f46" fmla="?: f23 f3 f4"/>
              <a:gd name="f47" fmla="?: f24 f22 f3"/>
              <a:gd name="f48" fmla="?: f24 f3 f22"/>
              <a:gd name="f49" fmla="?: f20 0 f2"/>
              <a:gd name="f50" fmla="?: f20 f2 0"/>
              <a:gd name="f51" fmla="*/ f25 1 21600"/>
              <a:gd name="f52" fmla="*/ f26 f18 1"/>
              <a:gd name="f53" fmla="*/ f27 f19 1"/>
              <a:gd name="f54" fmla="*/ f28 1 f5"/>
              <a:gd name="f55" fmla="+- f29 0 10800"/>
              <a:gd name="f56" fmla="+- f30 0 10800"/>
              <a:gd name="f57" fmla="+- f30 0 21600"/>
              <a:gd name="f58" fmla="+- f29 0 21600"/>
              <a:gd name="f59" fmla="?: f20 f36 f35"/>
              <a:gd name="f60" fmla="?: f20 f35 f36"/>
              <a:gd name="f61" fmla="?: f21 f34 f33"/>
              <a:gd name="f62" fmla="?: f21 f41 f40"/>
              <a:gd name="f63" fmla="?: f21 f40 f41"/>
              <a:gd name="f64" fmla="?: f23 f38 f39"/>
              <a:gd name="f65" fmla="?: f23 f46 f45"/>
              <a:gd name="f66" fmla="?: f23 f45 f46"/>
              <a:gd name="f67" fmla="?: f24 f44 f43"/>
              <a:gd name="f68" fmla="?: f24 f50 f49"/>
              <a:gd name="f69" fmla="?: f24 f49 f50"/>
              <a:gd name="f70" fmla="?: f20 f47 f48"/>
              <a:gd name="f71" fmla="*/ 800 f51 1"/>
              <a:gd name="f72" fmla="*/ 20800 f51 1"/>
              <a:gd name="f73" fmla="*/ f29 f18 1"/>
              <a:gd name="f74" fmla="*/ f30 f19 1"/>
              <a:gd name="f75" fmla="+- f54 0 f3"/>
              <a:gd name="f76" fmla="abs f55"/>
              <a:gd name="f77" fmla="abs f56"/>
              <a:gd name="f78" fmla="?: f21 f60 f59"/>
              <a:gd name="f79" fmla="?: f23 f62 f63"/>
              <a:gd name="f80" fmla="?: f24 f66 f65"/>
              <a:gd name="f81" fmla="?: f20 f68 f69"/>
              <a:gd name="f82" fmla="*/ f71 1 f51"/>
              <a:gd name="f83" fmla="*/ f72 1 f51"/>
              <a:gd name="f84" fmla="+- f76 0 f77"/>
              <a:gd name="f85" fmla="+- f77 0 f76"/>
              <a:gd name="f86" fmla="*/ f82 f18 1"/>
              <a:gd name="f87" fmla="*/ f83 f18 1"/>
              <a:gd name="f88" fmla="*/ f83 f19 1"/>
              <a:gd name="f89" fmla="*/ f82 f19 1"/>
              <a:gd name="f90" fmla="?: f56 f10 f84"/>
              <a:gd name="f91" fmla="?: f56 f84 f10"/>
              <a:gd name="f92" fmla="?: f55 f10 f85"/>
              <a:gd name="f93" fmla="?: f55 f85 f10"/>
              <a:gd name="f94" fmla="?: f29 f10 f90"/>
              <a:gd name="f95" fmla="?: f29 f10 f91"/>
              <a:gd name="f96" fmla="?: f57 f92 f10"/>
              <a:gd name="f97" fmla="?: f57 f93 f10"/>
              <a:gd name="f98" fmla="?: f58 f91 f10"/>
              <a:gd name="f99" fmla="?: f58 f90 f10"/>
              <a:gd name="f100" fmla="?: f30 f10 f93"/>
              <a:gd name="f101" fmla="?: f30 f10 f92"/>
              <a:gd name="f102" fmla="?: f94 f29 0"/>
              <a:gd name="f103" fmla="?: f94 f30 6280"/>
              <a:gd name="f104" fmla="?: f95 f29 0"/>
              <a:gd name="f105" fmla="?: f95 f30 15320"/>
              <a:gd name="f106" fmla="?: f96 f29 6280"/>
              <a:gd name="f107" fmla="?: f96 f30 21600"/>
              <a:gd name="f108" fmla="?: f97 f29 15320"/>
              <a:gd name="f109" fmla="?: f97 f30 21600"/>
              <a:gd name="f110" fmla="?: f98 f29 21600"/>
              <a:gd name="f111" fmla="?: f98 f30 15320"/>
              <a:gd name="f112" fmla="?: f99 f29 21600"/>
              <a:gd name="f113" fmla="?: f99 f30 6280"/>
              <a:gd name="f114" fmla="?: f100 f29 15320"/>
              <a:gd name="f115" fmla="?: f100 f30 0"/>
              <a:gd name="f116" fmla="?: f101 f29 6280"/>
              <a:gd name="f117" fmla="?: f101 f30 0"/>
            </a:gdLst>
            <a:ahLst>
              <a:ahXY gdRefX="f0" minX="f16" maxX="f11" gdRefY="f1" minY="f16" maxY="f11">
                <a:pos x="f52" y="f53"/>
              </a:ahXY>
            </a:ahLst>
            <a:cxnLst>
              <a:cxn ang="3cd4">
                <a:pos x="hc" y="t"/>
              </a:cxn>
              <a:cxn ang="0">
                <a:pos x="r" y="vc"/>
              </a:cxn>
              <a:cxn ang="cd4">
                <a:pos x="hc" y="b"/>
              </a:cxn>
              <a:cxn ang="cd2">
                <a:pos x="l" y="vc"/>
              </a:cxn>
              <a:cxn ang="f75">
                <a:pos x="f73" y="f74"/>
              </a:cxn>
            </a:cxnLst>
            <a:rect l="f86" t="f89" r="f87" b="f88"/>
            <a:pathLst>
              <a:path w="21600" h="21600">
                <a:moveTo>
                  <a:pt x="f12" y="f8"/>
                </a:moveTo>
                <a:arcTo wR="f31" hR="f32" stAng="f78" swAng="f61"/>
                <a:lnTo>
                  <a:pt x="f102" y="f103"/>
                </a:lnTo>
                <a:lnTo>
                  <a:pt x="f8" y="f13"/>
                </a:lnTo>
                <a:lnTo>
                  <a:pt x="f8" y="f14"/>
                </a:lnTo>
                <a:lnTo>
                  <a:pt x="f104" y="f105"/>
                </a:lnTo>
                <a:lnTo>
                  <a:pt x="f8" y="f15"/>
                </a:lnTo>
                <a:arcTo wR="f32" hR="f37" stAng="f79" swAng="f64"/>
                <a:lnTo>
                  <a:pt x="f106" y="f107"/>
                </a:lnTo>
                <a:lnTo>
                  <a:pt x="f13" y="f9"/>
                </a:lnTo>
                <a:lnTo>
                  <a:pt x="f14" y="f9"/>
                </a:lnTo>
                <a:lnTo>
                  <a:pt x="f108" y="f109"/>
                </a:lnTo>
                <a:lnTo>
                  <a:pt x="f15" y="f9"/>
                </a:lnTo>
                <a:arcTo wR="f37" hR="f42" stAng="f80" swAng="f67"/>
                <a:lnTo>
                  <a:pt x="f110" y="f111"/>
                </a:lnTo>
                <a:lnTo>
                  <a:pt x="f9" y="f14"/>
                </a:lnTo>
                <a:lnTo>
                  <a:pt x="f9" y="f13"/>
                </a:lnTo>
                <a:lnTo>
                  <a:pt x="f112" y="f113"/>
                </a:lnTo>
                <a:lnTo>
                  <a:pt x="f9" y="f12"/>
                </a:lnTo>
                <a:arcTo wR="f42" hR="f31" stAng="f81" swAng="f70"/>
                <a:lnTo>
                  <a:pt x="f114" y="f115"/>
                </a:lnTo>
                <a:lnTo>
                  <a:pt x="f14" y="f8"/>
                </a:lnTo>
                <a:lnTo>
                  <a:pt x="f13" y="f8"/>
                </a:lnTo>
                <a:lnTo>
                  <a:pt x="f116" y="f117"/>
                </a:lnTo>
                <a:close/>
              </a:path>
            </a:pathLst>
          </a:custGeom>
          <a:solidFill>
            <a:srgbClr val="D9D9D9"/>
          </a:solidFill>
          <a:ln w="38103">
            <a:solidFill>
              <a:srgbClr val="00CCFF"/>
            </a:solidFill>
            <a:prstDash val="solid"/>
          </a:ln>
          <a:effectLst>
            <a:outerShdw dist="22997" dir="5400000" algn="tl">
              <a:srgbClr val="000000">
                <a:alpha val="35000"/>
              </a:srgbClr>
            </a:outerShdw>
          </a:effectLst>
        </p:spPr>
        <p:txBody>
          <a:bodyPr vert="horz" wrap="square" lIns="91440" tIns="45720" rIns="91440" bIns="45720" anchor="ctr" anchorCtr="0" compatLnSpc="1"/>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000" b="1" dirty="0">
                <a:solidFill>
                  <a:srgbClr val="000000"/>
                </a:solidFill>
                <a:latin typeface="Arial Narrow"/>
                <a:cs typeface="Arial Narrow"/>
              </a:rPr>
              <a:t>Non bastavano i dolori alle spalle e al </a:t>
            </a:r>
            <a:r>
              <a:rPr lang="it-IT" sz="2000" b="1" dirty="0" smtClean="0">
                <a:solidFill>
                  <a:srgbClr val="000000"/>
                </a:solidFill>
                <a:latin typeface="Arial Narrow"/>
                <a:cs typeface="Arial Narrow"/>
              </a:rPr>
              <a:t>collo che mi torturano da un po’ di tempo quando mi alzo, </a:t>
            </a:r>
            <a:r>
              <a:rPr lang="it-IT" sz="2000" b="1" dirty="0">
                <a:solidFill>
                  <a:srgbClr val="000000"/>
                </a:solidFill>
                <a:latin typeface="Arial Narrow"/>
                <a:cs typeface="Arial Narrow"/>
              </a:rPr>
              <a:t>ora </a:t>
            </a:r>
            <a:r>
              <a:rPr lang="it-IT" sz="2000" b="1" dirty="0" smtClean="0">
                <a:solidFill>
                  <a:srgbClr val="000000"/>
                </a:solidFill>
                <a:latin typeface="Arial Narrow"/>
                <a:cs typeface="Arial Narrow"/>
              </a:rPr>
              <a:t>ho dolore pure </a:t>
            </a:r>
            <a:r>
              <a:rPr lang="it-IT" sz="2000" b="1" dirty="0">
                <a:solidFill>
                  <a:srgbClr val="000000"/>
                </a:solidFill>
                <a:latin typeface="Arial Narrow"/>
                <a:cs typeface="Arial Narrow"/>
              </a:rPr>
              <a:t>alle anche e alle </a:t>
            </a:r>
            <a:r>
              <a:rPr lang="it-IT" sz="2000" b="1" dirty="0" smtClean="0">
                <a:solidFill>
                  <a:srgbClr val="000000"/>
                </a:solidFill>
                <a:latin typeface="Arial Narrow"/>
                <a:cs typeface="Arial Narrow"/>
              </a:rPr>
              <a:t>cosce ed ho proprio difficoltà ad alzarmi al mattino... ..e ora anche </a:t>
            </a:r>
            <a:r>
              <a:rPr lang="it-IT" sz="2000" b="1" dirty="0">
                <a:solidFill>
                  <a:srgbClr val="000000"/>
                </a:solidFill>
                <a:latin typeface="Arial Narrow"/>
                <a:cs typeface="Arial Narrow"/>
              </a:rPr>
              <a:t>la testa! Cosa posso fare?</a:t>
            </a:r>
          </a:p>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000" b="1" i="0" u="none" strike="noStrike" kern="1200" cap="none" spc="0" baseline="0" dirty="0" smtClean="0">
                <a:solidFill>
                  <a:srgbClr val="000000"/>
                </a:solidFill>
                <a:uFillTx/>
                <a:latin typeface="Arial Narrow"/>
                <a:cs typeface="Arial Narrow"/>
              </a:rPr>
              <a:t>Sa…..dottore </a:t>
            </a:r>
            <a:r>
              <a:rPr lang="it-IT" sz="2000" b="1" i="0" u="none" strike="noStrike" kern="1200" cap="none" spc="0" baseline="0" dirty="0">
                <a:solidFill>
                  <a:srgbClr val="000000"/>
                </a:solidFill>
                <a:uFillTx/>
                <a:latin typeface="Arial Narrow"/>
                <a:cs typeface="Arial Narrow"/>
              </a:rPr>
              <a:t>io non vengo </a:t>
            </a:r>
            <a:r>
              <a:rPr lang="it-IT" sz="2000" b="1" i="0" u="none" strike="noStrike" kern="1200" cap="none" spc="0" baseline="0" dirty="0" smtClean="0">
                <a:solidFill>
                  <a:srgbClr val="000000"/>
                </a:solidFill>
                <a:uFillTx/>
                <a:latin typeface="Arial Narrow"/>
                <a:cs typeface="Arial Narrow"/>
              </a:rPr>
              <a:t>spesso da lei </a:t>
            </a:r>
            <a:r>
              <a:rPr lang="it-IT" sz="2000" b="1" i="0" u="none" strike="noStrike" kern="1200" cap="none" spc="0" baseline="0" dirty="0">
                <a:solidFill>
                  <a:srgbClr val="000000"/>
                </a:solidFill>
                <a:uFillTx/>
                <a:latin typeface="Arial Narrow"/>
                <a:cs typeface="Arial Narrow"/>
              </a:rPr>
              <a:t>ma stavolta sto proprio male!</a:t>
            </a:r>
            <a:endParaRPr lang="it-IT" sz="2400" b="1" i="0" u="none" strike="noStrike" kern="1200" cap="none" spc="0" baseline="0" dirty="0">
              <a:solidFill>
                <a:srgbClr val="000000"/>
              </a:solidFill>
              <a:uFillTx/>
              <a:latin typeface="Arial Narrow"/>
              <a:cs typeface="Arial Narrow"/>
            </a:endParaRPr>
          </a:p>
        </p:txBody>
      </p:sp>
      <p:sp>
        <p:nvSpPr>
          <p:cNvPr id="7" name="CasellaDiTesto 6"/>
          <p:cNvSpPr txBox="1"/>
          <p:nvPr/>
        </p:nvSpPr>
        <p:spPr>
          <a:xfrm>
            <a:off x="-33212" y="1348026"/>
            <a:ext cx="2448272" cy="523220"/>
          </a:xfrm>
          <a:prstGeom prst="rect">
            <a:avLst/>
          </a:prstGeom>
          <a:noFill/>
        </p:spPr>
        <p:txBody>
          <a:bodyPr wrap="square" rtlCol="0">
            <a:spAutoFit/>
          </a:bodyPr>
          <a:lstStyle/>
          <a:p>
            <a:pPr algn="ctr"/>
            <a:r>
              <a:rPr lang="it-IT" sz="2800" b="1" dirty="0" smtClean="0"/>
              <a:t>20 marzo 2014</a:t>
            </a:r>
            <a:endParaRPr lang="it-IT" sz="2800" b="1" dirty="0"/>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Dottore dubbioso.jpg"/>
          <p:cNvPicPr>
            <a:picLocks noGrp="1" noChangeAspect="1"/>
          </p:cNvPicPr>
          <p:nvPr>
            <p:ph idx="1"/>
          </p:nvPr>
        </p:nvPicPr>
        <p:blipFill>
          <a:blip r:embed="rId2" cstate="print"/>
          <a:stretch>
            <a:fillRect/>
          </a:stretch>
        </p:blipFill>
        <p:spPr>
          <a:xfrm>
            <a:off x="2411760" y="1412776"/>
            <a:ext cx="3888432" cy="3999372"/>
          </a:xfrm>
          <a:prstGeom prst="rect">
            <a:avLst/>
          </a:prstGeom>
        </p:spPr>
      </p:pic>
    </p:spTree>
    <p:extLst>
      <p:ext uri="{BB962C8B-B14F-4D97-AF65-F5344CB8AC3E}">
        <p14:creationId xmlns:p14="http://schemas.microsoft.com/office/powerpoint/2010/main" val="2895621287"/>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1131888" y="1646238"/>
            <a:ext cx="6867525" cy="4284662"/>
          </a:xfrm>
          <a:custGeom>
            <a:avLst/>
            <a:gdLst>
              <a:gd name="connsiteX0" fmla="*/ 4014974 w 8031477"/>
              <a:gd name="connsiteY0" fmla="*/ 19050 h 4719828"/>
              <a:gd name="connsiteX1" fmla="*/ 19050 w 8031477"/>
              <a:gd name="connsiteY1" fmla="*/ 2359913 h 4719828"/>
              <a:gd name="connsiteX2" fmla="*/ 4014974 w 8031477"/>
              <a:gd name="connsiteY2" fmla="*/ 4700777 h 4719828"/>
              <a:gd name="connsiteX3" fmla="*/ 8012427 w 8031477"/>
              <a:gd name="connsiteY3" fmla="*/ 2359913 h 4719828"/>
              <a:gd name="connsiteX4" fmla="*/ 4014974 w 8031477"/>
              <a:gd name="connsiteY4" fmla="*/ 19050 h 4719828"/>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8031477" h="4719828">
                <a:moveTo>
                  <a:pt x="4014975" y="19050"/>
                </a:moveTo>
                <a:cubicBezTo>
                  <a:pt x="1808222" y="19050"/>
                  <a:pt x="19050" y="1067561"/>
                  <a:pt x="19050" y="2359913"/>
                </a:cubicBezTo>
                <a:cubicBezTo>
                  <a:pt x="19050" y="3652266"/>
                  <a:pt x="1808222" y="4700777"/>
                  <a:pt x="4014974" y="4700777"/>
                </a:cubicBezTo>
                <a:cubicBezTo>
                  <a:pt x="6223251" y="4700777"/>
                  <a:pt x="8012427" y="3652266"/>
                  <a:pt x="8012427" y="2359913"/>
                </a:cubicBezTo>
                <a:cubicBezTo>
                  <a:pt x="8012427" y="1067561"/>
                  <a:pt x="6223251" y="19050"/>
                  <a:pt x="4014974" y="19050"/>
                </a:cubicBezTo>
              </a:path>
            </a:pathLst>
          </a:custGeom>
          <a:solidFill>
            <a:srgbClr val="000000">
              <a:alpha val="0"/>
            </a:srgbClr>
          </a:solidFill>
          <a:ln w="38100">
            <a:solidFill>
              <a:srgbClr val="FF0000">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anchor="ctr"/>
          <a:lstStyle/>
          <a:p>
            <a:pPr algn="ctr" fontAlgn="auto">
              <a:spcBef>
                <a:spcPts val="0"/>
              </a:spcBef>
              <a:spcAft>
                <a:spcPts val="0"/>
              </a:spcAft>
              <a:defRPr/>
            </a:pPr>
            <a:endParaRPr lang="zh-CN" altLang="en-US" dirty="0"/>
          </a:p>
        </p:txBody>
      </p:sp>
      <p:sp>
        <p:nvSpPr>
          <p:cNvPr id="3" name="Freeform 3"/>
          <p:cNvSpPr/>
          <p:nvPr/>
        </p:nvSpPr>
        <p:spPr>
          <a:xfrm>
            <a:off x="3694113" y="2300288"/>
            <a:ext cx="4279900" cy="2911475"/>
          </a:xfrm>
          <a:custGeom>
            <a:avLst/>
            <a:gdLst>
              <a:gd name="connsiteX0" fmla="*/ 2501646 w 5004816"/>
              <a:gd name="connsiteY0" fmla="*/ 19050 h 3206495"/>
              <a:gd name="connsiteX1" fmla="*/ 19050 w 5004816"/>
              <a:gd name="connsiteY1" fmla="*/ 1602485 h 3206495"/>
              <a:gd name="connsiteX2" fmla="*/ 2501646 w 5004816"/>
              <a:gd name="connsiteY2" fmla="*/ 3187446 h 3206495"/>
              <a:gd name="connsiteX3" fmla="*/ 4985765 w 5004816"/>
              <a:gd name="connsiteY3" fmla="*/ 1602485 h 3206495"/>
              <a:gd name="connsiteX4" fmla="*/ 2501646 w 5004816"/>
              <a:gd name="connsiteY4" fmla="*/ 19050 h 3206495"/>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5004816" h="3206495">
                <a:moveTo>
                  <a:pt x="2501646" y="19050"/>
                </a:moveTo>
                <a:cubicBezTo>
                  <a:pt x="1130046" y="19050"/>
                  <a:pt x="19050" y="727710"/>
                  <a:pt x="19050" y="1602485"/>
                </a:cubicBezTo>
                <a:cubicBezTo>
                  <a:pt x="19050" y="2478785"/>
                  <a:pt x="1130046" y="3187446"/>
                  <a:pt x="2501646" y="3187446"/>
                </a:cubicBezTo>
                <a:cubicBezTo>
                  <a:pt x="3873246" y="3187446"/>
                  <a:pt x="4985765" y="2478785"/>
                  <a:pt x="4985765" y="1602485"/>
                </a:cubicBezTo>
                <a:cubicBezTo>
                  <a:pt x="4985765" y="727710"/>
                  <a:pt x="3873246" y="19050"/>
                  <a:pt x="2501646" y="19050"/>
                </a:cubicBezTo>
              </a:path>
            </a:pathLst>
          </a:custGeom>
          <a:solidFill>
            <a:srgbClr val="000000">
              <a:alpha val="0"/>
            </a:srgbClr>
          </a:solidFill>
          <a:ln w="38100">
            <a:solidFill>
              <a:srgbClr val="3333CC">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anchor="ctr"/>
          <a:lstStyle/>
          <a:p>
            <a:pPr algn="ctr" fontAlgn="auto">
              <a:spcBef>
                <a:spcPts val="0"/>
              </a:spcBef>
              <a:spcAft>
                <a:spcPts val="0"/>
              </a:spcAft>
              <a:defRPr/>
            </a:pPr>
            <a:endParaRPr lang="zh-CN" altLang="en-US" dirty="0"/>
          </a:p>
        </p:txBody>
      </p:sp>
      <p:sp>
        <p:nvSpPr>
          <p:cNvPr id="5" name="Freeform 3"/>
          <p:cNvSpPr/>
          <p:nvPr/>
        </p:nvSpPr>
        <p:spPr>
          <a:xfrm>
            <a:off x="5216525" y="1827213"/>
            <a:ext cx="249238" cy="3924300"/>
          </a:xfrm>
          <a:custGeom>
            <a:avLst/>
            <a:gdLst>
              <a:gd name="connsiteX0" fmla="*/ 38100 w 291083"/>
              <a:gd name="connsiteY0" fmla="*/ 38100 h 4323588"/>
              <a:gd name="connsiteX1" fmla="*/ 146303 w 291083"/>
              <a:gd name="connsiteY1" fmla="*/ 391667 h 4323588"/>
              <a:gd name="connsiteX2" fmla="*/ 146303 w 291083"/>
              <a:gd name="connsiteY2" fmla="*/ 1807463 h 4323588"/>
              <a:gd name="connsiteX3" fmla="*/ 252983 w 291083"/>
              <a:gd name="connsiteY3" fmla="*/ 2161031 h 4323588"/>
              <a:gd name="connsiteX4" fmla="*/ 146303 w 291083"/>
              <a:gd name="connsiteY4" fmla="*/ 2516124 h 4323588"/>
              <a:gd name="connsiteX5" fmla="*/ 146303 w 291083"/>
              <a:gd name="connsiteY5" fmla="*/ 3931919 h 4323588"/>
              <a:gd name="connsiteX6" fmla="*/ 38100 w 291083"/>
              <a:gd name="connsiteY6" fmla="*/ 4285487 h 4323588"/>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Lst>
            <a:rect l="l" t="t" r="r" b="b"/>
            <a:pathLst>
              <a:path w="291083" h="4323588">
                <a:moveTo>
                  <a:pt x="38100" y="38100"/>
                </a:moveTo>
                <a:cubicBezTo>
                  <a:pt x="97535" y="38100"/>
                  <a:pt x="146303" y="196595"/>
                  <a:pt x="146303" y="391667"/>
                </a:cubicBezTo>
                <a:lnTo>
                  <a:pt x="146303" y="1807463"/>
                </a:lnTo>
                <a:cubicBezTo>
                  <a:pt x="146303" y="2002536"/>
                  <a:pt x="193547" y="2161031"/>
                  <a:pt x="252983" y="2161031"/>
                </a:cubicBezTo>
                <a:cubicBezTo>
                  <a:pt x="193547" y="2161031"/>
                  <a:pt x="146303" y="2319527"/>
                  <a:pt x="146303" y="2516124"/>
                </a:cubicBezTo>
                <a:lnTo>
                  <a:pt x="146303" y="3931919"/>
                </a:lnTo>
                <a:cubicBezTo>
                  <a:pt x="146303" y="4126992"/>
                  <a:pt x="97535" y="4285487"/>
                  <a:pt x="38100" y="4285487"/>
                </a:cubicBezTo>
              </a:path>
            </a:pathLst>
          </a:custGeom>
          <a:ln w="76200">
            <a:solidFill>
              <a:srgbClr val="000000">
                <a:alpha val="100000"/>
              </a:srgbClr>
            </a:solidFill>
            <a:prstDash val="solid"/>
          </a:ln>
        </p:spPr>
        <p:style>
          <a:lnRef idx="1">
            <a:schemeClr val="accent1"/>
          </a:lnRef>
          <a:fillRef idx="0">
            <a:schemeClr val="accent1"/>
          </a:fillRef>
          <a:effectRef idx="0">
            <a:schemeClr val="accent1"/>
          </a:effectRef>
          <a:fontRef idx="minor">
            <a:schemeClr val="tx1"/>
          </a:fontRef>
        </p:style>
        <p:txBody>
          <a:bodyPr lIns="80175" tIns="40087" rIns="80175" bIns="40087" anchor="ctr"/>
          <a:lstStyle/>
          <a:p>
            <a:pPr algn="ctr" fontAlgn="auto">
              <a:spcBef>
                <a:spcPts val="0"/>
              </a:spcBef>
              <a:spcAft>
                <a:spcPts val="0"/>
              </a:spcAft>
              <a:defRPr/>
            </a:pPr>
            <a:endParaRPr lang="zh-CN" altLang="en-US" dirty="0"/>
          </a:p>
        </p:txBody>
      </p:sp>
      <p:sp>
        <p:nvSpPr>
          <p:cNvPr id="6" name="Freeform 3"/>
          <p:cNvSpPr/>
          <p:nvPr/>
        </p:nvSpPr>
        <p:spPr>
          <a:xfrm>
            <a:off x="3368675" y="1827213"/>
            <a:ext cx="250825" cy="3924300"/>
          </a:xfrm>
          <a:custGeom>
            <a:avLst/>
            <a:gdLst>
              <a:gd name="connsiteX0" fmla="*/ 38100 w 292607"/>
              <a:gd name="connsiteY0" fmla="*/ 38100 h 4323588"/>
              <a:gd name="connsiteX1" fmla="*/ 146303 w 292607"/>
              <a:gd name="connsiteY1" fmla="*/ 391667 h 4323588"/>
              <a:gd name="connsiteX2" fmla="*/ 146303 w 292607"/>
              <a:gd name="connsiteY2" fmla="*/ 1807463 h 4323588"/>
              <a:gd name="connsiteX3" fmla="*/ 254508 w 292607"/>
              <a:gd name="connsiteY3" fmla="*/ 2161031 h 4323588"/>
              <a:gd name="connsiteX4" fmla="*/ 146303 w 292607"/>
              <a:gd name="connsiteY4" fmla="*/ 2516124 h 4323588"/>
              <a:gd name="connsiteX5" fmla="*/ 146303 w 292607"/>
              <a:gd name="connsiteY5" fmla="*/ 3931919 h 4323588"/>
              <a:gd name="connsiteX6" fmla="*/ 38100 w 292607"/>
              <a:gd name="connsiteY6" fmla="*/ 4285487 h 4323588"/>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Lst>
            <a:rect l="l" t="t" r="r" b="b"/>
            <a:pathLst>
              <a:path w="292607" h="4323588">
                <a:moveTo>
                  <a:pt x="38100" y="38100"/>
                </a:moveTo>
                <a:cubicBezTo>
                  <a:pt x="97535" y="38100"/>
                  <a:pt x="146303" y="196595"/>
                  <a:pt x="146303" y="391667"/>
                </a:cubicBezTo>
                <a:lnTo>
                  <a:pt x="146303" y="1807463"/>
                </a:lnTo>
                <a:cubicBezTo>
                  <a:pt x="146303" y="2002536"/>
                  <a:pt x="195072" y="2161031"/>
                  <a:pt x="254508" y="2161031"/>
                </a:cubicBezTo>
                <a:cubicBezTo>
                  <a:pt x="195072" y="2161031"/>
                  <a:pt x="146303" y="2319527"/>
                  <a:pt x="146303" y="2516124"/>
                </a:cubicBezTo>
                <a:lnTo>
                  <a:pt x="146303" y="3931919"/>
                </a:lnTo>
                <a:cubicBezTo>
                  <a:pt x="146303" y="4126992"/>
                  <a:pt x="97535" y="4285487"/>
                  <a:pt x="38100" y="4285487"/>
                </a:cubicBezTo>
              </a:path>
            </a:pathLst>
          </a:custGeom>
          <a:ln w="76200">
            <a:solidFill>
              <a:srgbClr val="000000">
                <a:alpha val="100000"/>
              </a:srgbClr>
            </a:solidFill>
            <a:prstDash val="solid"/>
          </a:ln>
        </p:spPr>
        <p:style>
          <a:lnRef idx="1">
            <a:schemeClr val="accent1"/>
          </a:lnRef>
          <a:fillRef idx="0">
            <a:schemeClr val="accent1"/>
          </a:fillRef>
          <a:effectRef idx="0">
            <a:schemeClr val="accent1"/>
          </a:effectRef>
          <a:fontRef idx="minor">
            <a:schemeClr val="tx1"/>
          </a:fontRef>
        </p:style>
        <p:txBody>
          <a:bodyPr lIns="80175" tIns="40087" rIns="80175" bIns="40087" anchor="ctr"/>
          <a:lstStyle/>
          <a:p>
            <a:pPr algn="ctr" fontAlgn="auto">
              <a:spcBef>
                <a:spcPts val="0"/>
              </a:spcBef>
              <a:spcAft>
                <a:spcPts val="0"/>
              </a:spcAft>
              <a:defRPr/>
            </a:pPr>
            <a:endParaRPr lang="zh-CN" altLang="en-US" dirty="0"/>
          </a:p>
        </p:txBody>
      </p:sp>
      <p:pic>
        <p:nvPicPr>
          <p:cNvPr id="1127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9825" y="1660525"/>
            <a:ext cx="6853238" cy="425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2" name="TextBox 1"/>
          <p:cNvSpPr txBox="1">
            <a:spLocks noChangeArrowheads="1"/>
          </p:cNvSpPr>
          <p:nvPr/>
        </p:nvSpPr>
        <p:spPr bwMode="auto">
          <a:xfrm>
            <a:off x="3910013" y="3560763"/>
            <a:ext cx="1481137"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40087">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ts val="2450"/>
              </a:lnSpc>
            </a:pPr>
            <a:r>
              <a:rPr lang="en-US" altLang="zh-CN" sz="2800" b="1">
                <a:solidFill>
                  <a:srgbClr val="000000"/>
                </a:solidFill>
                <a:latin typeface="Tahoma" panose="020B0604030504040204" pitchFamily="34" charset="0"/>
                <a:cs typeface="Tahoma" panose="020B0604030504040204" pitchFamily="34" charset="0"/>
              </a:rPr>
              <a:t>Malattia</a:t>
            </a:r>
          </a:p>
        </p:txBody>
      </p:sp>
      <p:sp>
        <p:nvSpPr>
          <p:cNvPr id="11273" name="TextBox 1"/>
          <p:cNvSpPr txBox="1">
            <a:spLocks noChangeArrowheads="1"/>
          </p:cNvSpPr>
          <p:nvPr/>
        </p:nvSpPr>
        <p:spPr bwMode="auto">
          <a:xfrm>
            <a:off x="6797675" y="3573463"/>
            <a:ext cx="960438"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40087">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ts val="2800"/>
              </a:lnSpc>
            </a:pPr>
            <a:r>
              <a:rPr lang="en-US" altLang="zh-CN" sz="3200" b="1">
                <a:solidFill>
                  <a:srgbClr val="000000"/>
                </a:solidFill>
                <a:latin typeface="Tahoma" panose="020B0604030504040204" pitchFamily="34" charset="0"/>
                <a:cs typeface="Tahoma" panose="020B0604030504040204" pitchFamily="34" charset="0"/>
              </a:rPr>
              <a:t>Cura</a:t>
            </a:r>
          </a:p>
        </p:txBody>
      </p:sp>
      <p:sp>
        <p:nvSpPr>
          <p:cNvPr id="11274" name="TextBox 1"/>
          <p:cNvSpPr txBox="1">
            <a:spLocks noChangeArrowheads="1"/>
          </p:cNvSpPr>
          <p:nvPr/>
        </p:nvSpPr>
        <p:spPr bwMode="auto">
          <a:xfrm>
            <a:off x="2335213" y="865188"/>
            <a:ext cx="5602287" cy="256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40087">
            <a:spAutoFit/>
          </a:bodyPr>
          <a:lstStyle>
            <a:lvl1pPr eaLnBrk="0" hangingPunct="0">
              <a:tabLst>
                <a:tab pos="1235075" algn="l"/>
                <a:tab pos="3251200" algn="l"/>
                <a:tab pos="3595688" algn="l"/>
                <a:tab pos="3617913" algn="l"/>
              </a:tabLst>
              <a:defRPr>
                <a:solidFill>
                  <a:schemeClr val="tx1"/>
                </a:solidFill>
                <a:latin typeface="Arial" panose="020B0604020202020204" pitchFamily="34" charset="0"/>
              </a:defRPr>
            </a:lvl1pPr>
            <a:lvl2pPr marL="742950" indent="-285750" eaLnBrk="0" hangingPunct="0">
              <a:tabLst>
                <a:tab pos="1235075" algn="l"/>
                <a:tab pos="3251200" algn="l"/>
                <a:tab pos="3595688" algn="l"/>
                <a:tab pos="3617913" algn="l"/>
              </a:tabLst>
              <a:defRPr>
                <a:solidFill>
                  <a:schemeClr val="tx1"/>
                </a:solidFill>
                <a:latin typeface="Arial" panose="020B0604020202020204" pitchFamily="34" charset="0"/>
              </a:defRPr>
            </a:lvl2pPr>
            <a:lvl3pPr marL="1143000" indent="-228600" eaLnBrk="0" hangingPunct="0">
              <a:tabLst>
                <a:tab pos="1235075" algn="l"/>
                <a:tab pos="3251200" algn="l"/>
                <a:tab pos="3595688" algn="l"/>
                <a:tab pos="3617913" algn="l"/>
              </a:tabLst>
              <a:defRPr>
                <a:solidFill>
                  <a:schemeClr val="tx1"/>
                </a:solidFill>
                <a:latin typeface="Arial" panose="020B0604020202020204" pitchFamily="34" charset="0"/>
              </a:defRPr>
            </a:lvl3pPr>
            <a:lvl4pPr marL="1600200" indent="-228600" eaLnBrk="0" hangingPunct="0">
              <a:tabLst>
                <a:tab pos="1235075" algn="l"/>
                <a:tab pos="3251200" algn="l"/>
                <a:tab pos="3595688" algn="l"/>
                <a:tab pos="3617913" algn="l"/>
              </a:tabLst>
              <a:defRPr>
                <a:solidFill>
                  <a:schemeClr val="tx1"/>
                </a:solidFill>
                <a:latin typeface="Arial" panose="020B0604020202020204" pitchFamily="34" charset="0"/>
              </a:defRPr>
            </a:lvl4pPr>
            <a:lvl5pPr marL="2057400" indent="-228600" eaLnBrk="0" hangingPunct="0">
              <a:tabLst>
                <a:tab pos="1235075" algn="l"/>
                <a:tab pos="3251200" algn="l"/>
                <a:tab pos="3595688" algn="l"/>
                <a:tab pos="3617913"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1235075" algn="l"/>
                <a:tab pos="3251200" algn="l"/>
                <a:tab pos="3595688" algn="l"/>
                <a:tab pos="3617913"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1235075" algn="l"/>
                <a:tab pos="3251200" algn="l"/>
                <a:tab pos="3595688" algn="l"/>
                <a:tab pos="3617913"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1235075" algn="l"/>
                <a:tab pos="3251200" algn="l"/>
                <a:tab pos="3595688" algn="l"/>
                <a:tab pos="3617913"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1235075" algn="l"/>
                <a:tab pos="3251200" algn="l"/>
                <a:tab pos="3595688" algn="l"/>
                <a:tab pos="3617913" algn="l"/>
              </a:tabLst>
              <a:defRPr>
                <a:solidFill>
                  <a:schemeClr val="tx1"/>
                </a:solidFill>
                <a:latin typeface="Arial" panose="020B0604020202020204" pitchFamily="34" charset="0"/>
              </a:defRPr>
            </a:lvl9pPr>
          </a:lstStyle>
          <a:p>
            <a:pPr eaLnBrk="1" hangingPunct="1">
              <a:lnSpc>
                <a:spcPts val="2800"/>
              </a:lnSpc>
            </a:pPr>
            <a:r>
              <a:rPr lang="en-US" altLang="zh-CN" sz="3200" b="1">
                <a:solidFill>
                  <a:srgbClr val="000000"/>
                </a:solidFill>
                <a:latin typeface="Tahoma" panose="020B0604030504040204" pitchFamily="34" charset="0"/>
                <a:cs typeface="Tahoma" panose="020B0604030504040204" pitchFamily="34" charset="0"/>
              </a:rPr>
              <a:t>Dove</a:t>
            </a:r>
            <a:r>
              <a:rPr lang="en-US" altLang="zh-CN" sz="3200">
                <a:latin typeface="Times New Roman" panose="02020603050405020304" pitchFamily="18" charset="0"/>
                <a:cs typeface="Times New Roman" panose="02020603050405020304" pitchFamily="18" charset="0"/>
              </a:rPr>
              <a:t> </a:t>
            </a:r>
            <a:r>
              <a:rPr lang="en-US" altLang="zh-CN" sz="3200" b="1">
                <a:solidFill>
                  <a:srgbClr val="000000"/>
                </a:solidFill>
                <a:latin typeface="Tahoma" panose="020B0604030504040204" pitchFamily="34" charset="0"/>
                <a:cs typeface="Tahoma" panose="020B0604030504040204" pitchFamily="34" charset="0"/>
              </a:rPr>
              <a:t>si</a:t>
            </a:r>
            <a:r>
              <a:rPr lang="en-US" altLang="zh-CN" sz="3200">
                <a:latin typeface="Times New Roman" panose="02020603050405020304" pitchFamily="18" charset="0"/>
                <a:cs typeface="Times New Roman" panose="02020603050405020304" pitchFamily="18" charset="0"/>
              </a:rPr>
              <a:t> </a:t>
            </a:r>
            <a:r>
              <a:rPr lang="en-US" altLang="zh-CN" sz="3200" b="1">
                <a:solidFill>
                  <a:srgbClr val="000000"/>
                </a:solidFill>
                <a:latin typeface="Tahoma" panose="020B0604030504040204" pitchFamily="34" charset="0"/>
                <a:cs typeface="Tahoma" panose="020B0604030504040204" pitchFamily="34" charset="0"/>
              </a:rPr>
              <a:t>nasconde</a:t>
            </a:r>
            <a:r>
              <a:rPr lang="en-US" altLang="zh-CN" sz="3200">
                <a:latin typeface="Times New Roman" panose="02020603050405020304" pitchFamily="18" charset="0"/>
                <a:cs typeface="Times New Roman" panose="02020603050405020304" pitchFamily="18" charset="0"/>
              </a:rPr>
              <a:t> </a:t>
            </a:r>
            <a:r>
              <a:rPr lang="en-US" altLang="zh-CN" sz="3200" b="1">
                <a:solidFill>
                  <a:srgbClr val="000000"/>
                </a:solidFill>
                <a:latin typeface="Tahoma" panose="020B0604030504040204" pitchFamily="34" charset="0"/>
                <a:cs typeface="Tahoma" panose="020B0604030504040204" pitchFamily="34" charset="0"/>
              </a:rPr>
              <a:t>la</a:t>
            </a:r>
            <a:r>
              <a:rPr lang="en-US" altLang="zh-CN" sz="3200">
                <a:latin typeface="Times New Roman" panose="02020603050405020304" pitchFamily="18" charset="0"/>
                <a:cs typeface="Times New Roman" panose="02020603050405020304" pitchFamily="18" charset="0"/>
              </a:rPr>
              <a:t> </a:t>
            </a:r>
            <a:r>
              <a:rPr lang="en-US" altLang="zh-CN" sz="3200" b="1">
                <a:solidFill>
                  <a:srgbClr val="000000"/>
                </a:solidFill>
                <a:latin typeface="Tahoma" panose="020B0604030504040204" pitchFamily="34" charset="0"/>
                <a:cs typeface="Tahoma" panose="020B0604030504040204" pitchFamily="34" charset="0"/>
              </a:rPr>
              <a:t>salute?</a:t>
            </a:r>
          </a:p>
          <a:p>
            <a:pPr eaLnBrk="1" hangingPunct="1">
              <a:lnSpc>
                <a:spcPts val="875"/>
              </a:lnSpc>
            </a:pPr>
            <a:endParaRPr lang="en-US" altLang="zh-CN">
              <a:latin typeface="Calibri" panose="020F0502020204030204" pitchFamily="34" charset="0"/>
              <a:cs typeface="Times New Roman" panose="02020603050405020304" pitchFamily="18" charset="0"/>
            </a:endParaRPr>
          </a:p>
          <a:p>
            <a:pPr eaLnBrk="1" hangingPunct="1">
              <a:lnSpc>
                <a:spcPts val="875"/>
              </a:lnSpc>
            </a:pPr>
            <a:endParaRPr lang="en-US" altLang="zh-CN">
              <a:latin typeface="Calibri" panose="020F0502020204030204" pitchFamily="34" charset="0"/>
              <a:cs typeface="Times New Roman" panose="02020603050405020304" pitchFamily="18" charset="0"/>
            </a:endParaRPr>
          </a:p>
          <a:p>
            <a:pPr eaLnBrk="1" hangingPunct="1">
              <a:lnSpc>
                <a:spcPts val="875"/>
              </a:lnSpc>
            </a:pPr>
            <a:endParaRPr lang="en-US" altLang="zh-CN">
              <a:latin typeface="Calibri" panose="020F0502020204030204" pitchFamily="34" charset="0"/>
              <a:cs typeface="Times New Roman" panose="02020603050405020304" pitchFamily="18" charset="0"/>
            </a:endParaRPr>
          </a:p>
          <a:p>
            <a:pPr eaLnBrk="1" hangingPunct="1">
              <a:lnSpc>
                <a:spcPts val="875"/>
              </a:lnSpc>
            </a:pPr>
            <a:endParaRPr lang="en-US" altLang="zh-CN">
              <a:latin typeface="Calibri" panose="020F0502020204030204" pitchFamily="34" charset="0"/>
              <a:cs typeface="Times New Roman" panose="02020603050405020304" pitchFamily="18" charset="0"/>
            </a:endParaRPr>
          </a:p>
          <a:p>
            <a:pPr eaLnBrk="1" hangingPunct="1">
              <a:lnSpc>
                <a:spcPts val="875"/>
              </a:lnSpc>
            </a:pPr>
            <a:endParaRPr lang="en-US" altLang="zh-CN">
              <a:latin typeface="Calibri" panose="020F0502020204030204" pitchFamily="34" charset="0"/>
              <a:cs typeface="Times New Roman" panose="02020603050405020304" pitchFamily="18" charset="0"/>
            </a:endParaRPr>
          </a:p>
          <a:p>
            <a:pPr eaLnBrk="1" hangingPunct="1">
              <a:lnSpc>
                <a:spcPts val="875"/>
              </a:lnSpc>
            </a:pPr>
            <a:endParaRPr lang="en-US" altLang="zh-CN">
              <a:latin typeface="Calibri" panose="020F0502020204030204" pitchFamily="34" charset="0"/>
              <a:cs typeface="Times New Roman" panose="02020603050405020304" pitchFamily="18" charset="0"/>
            </a:endParaRPr>
          </a:p>
          <a:p>
            <a:pPr eaLnBrk="1" hangingPunct="1">
              <a:lnSpc>
                <a:spcPts val="875"/>
              </a:lnSpc>
            </a:pPr>
            <a:endParaRPr lang="en-US" altLang="zh-CN">
              <a:latin typeface="Calibri" panose="020F0502020204030204" pitchFamily="34" charset="0"/>
              <a:cs typeface="Times New Roman" panose="02020603050405020304" pitchFamily="18" charset="0"/>
            </a:endParaRPr>
          </a:p>
          <a:p>
            <a:pPr eaLnBrk="1" hangingPunct="1">
              <a:lnSpc>
                <a:spcPts val="875"/>
              </a:lnSpc>
            </a:pPr>
            <a:endParaRPr lang="en-US" altLang="zh-CN">
              <a:latin typeface="Calibri" panose="020F0502020204030204" pitchFamily="34" charset="0"/>
              <a:cs typeface="Times New Roman" panose="02020603050405020304" pitchFamily="18" charset="0"/>
            </a:endParaRPr>
          </a:p>
          <a:p>
            <a:pPr eaLnBrk="1" hangingPunct="1">
              <a:lnSpc>
                <a:spcPts val="875"/>
              </a:lnSpc>
            </a:pPr>
            <a:endParaRPr lang="en-US" altLang="zh-CN">
              <a:latin typeface="Calibri" panose="020F0502020204030204" pitchFamily="34" charset="0"/>
              <a:cs typeface="Times New Roman" panose="02020603050405020304" pitchFamily="18" charset="0"/>
            </a:endParaRPr>
          </a:p>
          <a:p>
            <a:pPr eaLnBrk="1" hangingPunct="1">
              <a:lnSpc>
                <a:spcPts val="2013"/>
              </a:lnSpc>
            </a:pPr>
            <a:r>
              <a:rPr lang="en-US" altLang="zh-CN">
                <a:latin typeface="Calibri" panose="020F0502020204030204" pitchFamily="34" charset="0"/>
                <a:cs typeface="Times New Roman" panose="02020603050405020304" pitchFamily="18" charset="0"/>
              </a:rPr>
              <a:t>	</a:t>
            </a:r>
            <a:r>
              <a:rPr lang="en-US" altLang="zh-CN" sz="1900" b="1" i="1">
                <a:solidFill>
                  <a:srgbClr val="FF0000"/>
                </a:solidFill>
                <a:latin typeface="Tahoma" panose="020B0604030504040204" pitchFamily="34" charset="0"/>
              </a:rPr>
              <a:t>Illness</a:t>
            </a:r>
          </a:p>
          <a:p>
            <a:pPr eaLnBrk="1" hangingPunct="1">
              <a:lnSpc>
                <a:spcPts val="875"/>
              </a:lnSpc>
            </a:pPr>
            <a:endParaRPr lang="en-US" altLang="zh-CN">
              <a:latin typeface="Calibri" panose="020F0502020204030204" pitchFamily="34" charset="0"/>
            </a:endParaRPr>
          </a:p>
          <a:p>
            <a:pPr eaLnBrk="1" hangingPunct="1">
              <a:lnSpc>
                <a:spcPts val="1663"/>
              </a:lnSpc>
            </a:pPr>
            <a:r>
              <a:rPr lang="en-US" altLang="zh-CN">
                <a:latin typeface="Calibri" panose="020F0502020204030204" pitchFamily="34" charset="0"/>
              </a:rPr>
              <a:t>		</a:t>
            </a:r>
            <a:r>
              <a:rPr lang="en-US" altLang="zh-CN" sz="1600" b="1" i="1">
                <a:solidFill>
                  <a:srgbClr val="3333CC"/>
                </a:solidFill>
                <a:latin typeface="Times New Roman" panose="02020603050405020304" pitchFamily="18" charset="0"/>
              </a:rPr>
              <a:t>Disease</a:t>
            </a:r>
            <a:r>
              <a:rPr lang="en-US" altLang="zh-CN" sz="1600">
                <a:latin typeface="Times New Roman" panose="02020603050405020304" pitchFamily="18" charset="0"/>
              </a:rPr>
              <a:t> </a:t>
            </a:r>
            <a:r>
              <a:rPr lang="en-US" altLang="zh-CN" sz="1600" b="1" i="1">
                <a:solidFill>
                  <a:srgbClr val="3333CC"/>
                </a:solidFill>
                <a:latin typeface="Times New Roman" panose="02020603050405020304" pitchFamily="18" charset="0"/>
              </a:rPr>
              <a:t>centred</a:t>
            </a:r>
          </a:p>
          <a:p>
            <a:pPr eaLnBrk="1" hangingPunct="1">
              <a:lnSpc>
                <a:spcPts val="1838"/>
              </a:lnSpc>
            </a:pPr>
            <a:r>
              <a:rPr lang="en-US" altLang="zh-CN">
                <a:latin typeface="Calibri" panose="020F0502020204030204" pitchFamily="34" charset="0"/>
              </a:rPr>
              <a:t>			</a:t>
            </a:r>
            <a:r>
              <a:rPr lang="en-US" altLang="zh-CN" sz="1600" b="1" i="1">
                <a:solidFill>
                  <a:srgbClr val="3333CC"/>
                </a:solidFill>
                <a:latin typeface="Times New Roman" panose="02020603050405020304" pitchFamily="18" charset="0"/>
              </a:rPr>
              <a:t>Medicine</a:t>
            </a:r>
          </a:p>
          <a:p>
            <a:pPr eaLnBrk="1" hangingPunct="1">
              <a:lnSpc>
                <a:spcPts val="1838"/>
              </a:lnSpc>
            </a:pPr>
            <a:r>
              <a:rPr lang="en-US" altLang="zh-CN">
                <a:latin typeface="Calibri" panose="020F0502020204030204" pitchFamily="34" charset="0"/>
              </a:rPr>
              <a:t>				</a:t>
            </a:r>
            <a:r>
              <a:rPr lang="en-US" altLang="zh-CN" sz="1600" b="1" i="1">
                <a:solidFill>
                  <a:srgbClr val="3333CC"/>
                </a:solidFill>
                <a:latin typeface="Times New Roman" panose="02020603050405020304" pitchFamily="18" charset="0"/>
              </a:rPr>
              <a:t>“curing”</a:t>
            </a:r>
          </a:p>
        </p:txBody>
      </p:sp>
      <p:sp>
        <p:nvSpPr>
          <p:cNvPr id="11275" name="TextBox 1"/>
          <p:cNvSpPr txBox="1">
            <a:spLocks noChangeArrowheads="1"/>
          </p:cNvSpPr>
          <p:nvPr/>
        </p:nvSpPr>
        <p:spPr bwMode="auto">
          <a:xfrm>
            <a:off x="1965325" y="3573463"/>
            <a:ext cx="1304925"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40087">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ts val="2800"/>
              </a:lnSpc>
            </a:pPr>
            <a:r>
              <a:rPr lang="en-US" altLang="zh-CN" sz="3200" b="1">
                <a:solidFill>
                  <a:srgbClr val="000000"/>
                </a:solidFill>
                <a:latin typeface="Tahoma" panose="020B0604030504040204" pitchFamily="34" charset="0"/>
                <a:cs typeface="Tahoma" panose="020B0604030504040204" pitchFamily="34" charset="0"/>
              </a:rPr>
              <a:t>Salute</a:t>
            </a:r>
          </a:p>
        </p:txBody>
      </p:sp>
      <p:sp>
        <p:nvSpPr>
          <p:cNvPr id="11276" name="TextBox 1"/>
          <p:cNvSpPr txBox="1">
            <a:spLocks noChangeArrowheads="1"/>
          </p:cNvSpPr>
          <p:nvPr/>
        </p:nvSpPr>
        <p:spPr bwMode="auto">
          <a:xfrm>
            <a:off x="1042988" y="4076700"/>
            <a:ext cx="6791325" cy="250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40087">
            <a:spAutoFit/>
          </a:bodyPr>
          <a:lstStyle>
            <a:lvl1pPr eaLnBrk="0" hangingPunct="0">
              <a:tabLst>
                <a:tab pos="1235075" algn="l"/>
                <a:tab pos="2716213" algn="l"/>
                <a:tab pos="3095625" algn="l"/>
                <a:tab pos="4776788" algn="l"/>
                <a:tab pos="5076825" algn="l"/>
                <a:tab pos="5099050" algn="l"/>
              </a:tabLst>
              <a:defRPr>
                <a:solidFill>
                  <a:schemeClr val="tx1"/>
                </a:solidFill>
                <a:latin typeface="Arial" panose="020B0604020202020204" pitchFamily="34" charset="0"/>
              </a:defRPr>
            </a:lvl1pPr>
            <a:lvl2pPr marL="742950" indent="-285750" eaLnBrk="0" hangingPunct="0">
              <a:tabLst>
                <a:tab pos="1235075" algn="l"/>
                <a:tab pos="2716213" algn="l"/>
                <a:tab pos="3095625" algn="l"/>
                <a:tab pos="4776788" algn="l"/>
                <a:tab pos="5076825" algn="l"/>
                <a:tab pos="5099050" algn="l"/>
              </a:tabLst>
              <a:defRPr>
                <a:solidFill>
                  <a:schemeClr val="tx1"/>
                </a:solidFill>
                <a:latin typeface="Arial" panose="020B0604020202020204" pitchFamily="34" charset="0"/>
              </a:defRPr>
            </a:lvl2pPr>
            <a:lvl3pPr marL="1143000" indent="-228600" eaLnBrk="0" hangingPunct="0">
              <a:tabLst>
                <a:tab pos="1235075" algn="l"/>
                <a:tab pos="2716213" algn="l"/>
                <a:tab pos="3095625" algn="l"/>
                <a:tab pos="4776788" algn="l"/>
                <a:tab pos="5076825" algn="l"/>
                <a:tab pos="5099050" algn="l"/>
              </a:tabLst>
              <a:defRPr>
                <a:solidFill>
                  <a:schemeClr val="tx1"/>
                </a:solidFill>
                <a:latin typeface="Arial" panose="020B0604020202020204" pitchFamily="34" charset="0"/>
              </a:defRPr>
            </a:lvl3pPr>
            <a:lvl4pPr marL="1600200" indent="-228600" eaLnBrk="0" hangingPunct="0">
              <a:tabLst>
                <a:tab pos="1235075" algn="l"/>
                <a:tab pos="2716213" algn="l"/>
                <a:tab pos="3095625" algn="l"/>
                <a:tab pos="4776788" algn="l"/>
                <a:tab pos="5076825" algn="l"/>
                <a:tab pos="5099050" algn="l"/>
              </a:tabLst>
              <a:defRPr>
                <a:solidFill>
                  <a:schemeClr val="tx1"/>
                </a:solidFill>
                <a:latin typeface="Arial" panose="020B0604020202020204" pitchFamily="34" charset="0"/>
              </a:defRPr>
            </a:lvl4pPr>
            <a:lvl5pPr marL="2057400" indent="-228600" eaLnBrk="0" hangingPunct="0">
              <a:tabLst>
                <a:tab pos="1235075" algn="l"/>
                <a:tab pos="2716213" algn="l"/>
                <a:tab pos="3095625" algn="l"/>
                <a:tab pos="4776788" algn="l"/>
                <a:tab pos="5076825" algn="l"/>
                <a:tab pos="5099050"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1235075" algn="l"/>
                <a:tab pos="2716213" algn="l"/>
                <a:tab pos="3095625" algn="l"/>
                <a:tab pos="4776788" algn="l"/>
                <a:tab pos="5076825" algn="l"/>
                <a:tab pos="5099050"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1235075" algn="l"/>
                <a:tab pos="2716213" algn="l"/>
                <a:tab pos="3095625" algn="l"/>
                <a:tab pos="4776788" algn="l"/>
                <a:tab pos="5076825" algn="l"/>
                <a:tab pos="5099050"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1235075" algn="l"/>
                <a:tab pos="2716213" algn="l"/>
                <a:tab pos="3095625" algn="l"/>
                <a:tab pos="4776788" algn="l"/>
                <a:tab pos="5076825" algn="l"/>
                <a:tab pos="5099050"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1235075" algn="l"/>
                <a:tab pos="2716213" algn="l"/>
                <a:tab pos="3095625" algn="l"/>
                <a:tab pos="4776788" algn="l"/>
                <a:tab pos="5076825" algn="l"/>
                <a:tab pos="5099050" algn="l"/>
              </a:tabLst>
              <a:defRPr>
                <a:solidFill>
                  <a:schemeClr val="tx1"/>
                </a:solidFill>
                <a:latin typeface="Arial" panose="020B0604020202020204" pitchFamily="34" charset="0"/>
              </a:defRPr>
            </a:lvl9pPr>
          </a:lstStyle>
          <a:p>
            <a:pPr eaLnBrk="1" hangingPunct="1">
              <a:lnSpc>
                <a:spcPts val="1575"/>
              </a:lnSpc>
            </a:pPr>
            <a:r>
              <a:rPr lang="en-US" altLang="zh-CN">
                <a:latin typeface="Calibri" panose="020F0502020204030204" pitchFamily="34" charset="0"/>
              </a:rPr>
              <a:t>			</a:t>
            </a:r>
            <a:r>
              <a:rPr lang="en-US" altLang="zh-CN" b="1" i="1">
                <a:solidFill>
                  <a:srgbClr val="3333CC"/>
                </a:solidFill>
                <a:latin typeface="Tahoma" panose="020B0604030504040204" pitchFamily="34" charset="0"/>
                <a:cs typeface="Tahoma" panose="020B0604030504040204" pitchFamily="34" charset="0"/>
              </a:rPr>
              <a:t>Disease</a:t>
            </a:r>
          </a:p>
          <a:p>
            <a:pPr eaLnBrk="1" hangingPunct="1">
              <a:lnSpc>
                <a:spcPts val="875"/>
              </a:lnSpc>
            </a:pPr>
            <a:endParaRPr lang="en-US" altLang="zh-CN">
              <a:latin typeface="Calibri" panose="020F0502020204030204" pitchFamily="34" charset="0"/>
              <a:cs typeface="Tahoma" panose="020B0604030504040204" pitchFamily="34" charset="0"/>
            </a:endParaRPr>
          </a:p>
          <a:p>
            <a:pPr eaLnBrk="1" hangingPunct="1">
              <a:lnSpc>
                <a:spcPts val="1663"/>
              </a:lnSpc>
            </a:pPr>
            <a:r>
              <a:rPr lang="en-US" altLang="zh-CN">
                <a:latin typeface="Calibri" panose="020F0502020204030204" pitchFamily="34" charset="0"/>
                <a:cs typeface="Tahoma" panose="020B0604030504040204" pitchFamily="34" charset="0"/>
              </a:rPr>
              <a:t>				</a:t>
            </a:r>
            <a:r>
              <a:rPr lang="en-US" altLang="zh-CN" sz="1600" b="1" i="1">
                <a:solidFill>
                  <a:srgbClr val="FF0000"/>
                </a:solidFill>
                <a:latin typeface="Times New Roman" panose="02020603050405020304" pitchFamily="18" charset="0"/>
              </a:rPr>
              <a:t>Patient</a:t>
            </a:r>
            <a:r>
              <a:rPr lang="en-US" altLang="zh-CN" sz="1600">
                <a:latin typeface="Times New Roman" panose="02020603050405020304" pitchFamily="18" charset="0"/>
              </a:rPr>
              <a:t> </a:t>
            </a:r>
            <a:r>
              <a:rPr lang="en-US" altLang="zh-CN" sz="1600" b="1" i="1">
                <a:solidFill>
                  <a:srgbClr val="FF0000"/>
                </a:solidFill>
                <a:latin typeface="Times New Roman" panose="02020603050405020304" pitchFamily="18" charset="0"/>
              </a:rPr>
              <a:t>centred</a:t>
            </a:r>
          </a:p>
          <a:p>
            <a:pPr eaLnBrk="1" hangingPunct="1">
              <a:lnSpc>
                <a:spcPts val="1838"/>
              </a:lnSpc>
            </a:pPr>
            <a:r>
              <a:rPr lang="en-US" altLang="zh-CN">
                <a:latin typeface="Calibri" panose="020F0502020204030204" pitchFamily="34" charset="0"/>
              </a:rPr>
              <a:t>					</a:t>
            </a:r>
            <a:r>
              <a:rPr lang="en-US" altLang="zh-CN" sz="1600" b="1" i="1">
                <a:solidFill>
                  <a:srgbClr val="FF0000"/>
                </a:solidFill>
                <a:latin typeface="Times New Roman" panose="02020603050405020304" pitchFamily="18" charset="0"/>
              </a:rPr>
              <a:t>Medicine</a:t>
            </a:r>
          </a:p>
          <a:p>
            <a:pPr eaLnBrk="1" hangingPunct="1">
              <a:lnSpc>
                <a:spcPts val="1838"/>
              </a:lnSpc>
            </a:pPr>
            <a:r>
              <a:rPr lang="en-US" altLang="zh-CN">
                <a:latin typeface="Calibri" panose="020F0502020204030204" pitchFamily="34" charset="0"/>
              </a:rPr>
              <a:t>						</a:t>
            </a:r>
            <a:r>
              <a:rPr lang="en-US" altLang="zh-CN" sz="1600" b="1" i="1">
                <a:solidFill>
                  <a:srgbClr val="FF0000"/>
                </a:solidFill>
                <a:latin typeface="Times New Roman" panose="02020603050405020304" pitchFamily="18" charset="0"/>
              </a:rPr>
              <a:t>“caring”</a:t>
            </a:r>
          </a:p>
          <a:p>
            <a:pPr eaLnBrk="1" hangingPunct="1">
              <a:lnSpc>
                <a:spcPts val="1838"/>
              </a:lnSpc>
            </a:pPr>
            <a:r>
              <a:rPr lang="en-US" altLang="zh-CN">
                <a:latin typeface="Calibri" panose="020F0502020204030204" pitchFamily="34" charset="0"/>
              </a:rPr>
              <a:t>		</a:t>
            </a:r>
          </a:p>
          <a:p>
            <a:pPr eaLnBrk="1" hangingPunct="1">
              <a:lnSpc>
                <a:spcPts val="1838"/>
              </a:lnSpc>
            </a:pPr>
            <a:r>
              <a:rPr lang="en-US" altLang="zh-CN" sz="1900" b="1" i="1">
                <a:solidFill>
                  <a:srgbClr val="FF0000"/>
                </a:solidFill>
                <a:latin typeface="Calibri" panose="020F0502020204030204" pitchFamily="34" charset="0"/>
              </a:rPr>
              <a:t>                                            </a:t>
            </a:r>
            <a:r>
              <a:rPr lang="en-US" altLang="zh-CN" sz="1900" b="1" i="1">
                <a:solidFill>
                  <a:srgbClr val="FF0000"/>
                </a:solidFill>
                <a:latin typeface="Tahoma" panose="020B0604030504040204" pitchFamily="34" charset="0"/>
              </a:rPr>
              <a:t>Sickness</a:t>
            </a:r>
          </a:p>
          <a:p>
            <a:pPr eaLnBrk="1" hangingPunct="1">
              <a:lnSpc>
                <a:spcPts val="875"/>
              </a:lnSpc>
            </a:pPr>
            <a:endParaRPr lang="en-US" altLang="zh-CN">
              <a:latin typeface="Calibri" panose="020F0502020204030204" pitchFamily="34" charset="0"/>
            </a:endParaRPr>
          </a:p>
          <a:p>
            <a:pPr eaLnBrk="1" hangingPunct="1">
              <a:lnSpc>
                <a:spcPts val="875"/>
              </a:lnSpc>
            </a:pPr>
            <a:endParaRPr lang="en-US" altLang="zh-CN">
              <a:latin typeface="Calibri" panose="020F0502020204030204" pitchFamily="34" charset="0"/>
            </a:endParaRPr>
          </a:p>
          <a:p>
            <a:pPr eaLnBrk="1" hangingPunct="1">
              <a:lnSpc>
                <a:spcPts val="875"/>
              </a:lnSpc>
            </a:pPr>
            <a:endParaRPr lang="en-US" altLang="zh-CN">
              <a:latin typeface="Calibri" panose="020F0502020204030204" pitchFamily="34" charset="0"/>
            </a:endParaRPr>
          </a:p>
          <a:p>
            <a:pPr eaLnBrk="1" hangingPunct="1">
              <a:lnSpc>
                <a:spcPts val="875"/>
              </a:lnSpc>
            </a:pPr>
            <a:endParaRPr lang="en-US" altLang="zh-CN">
              <a:latin typeface="Calibri" panose="020F0502020204030204" pitchFamily="34" charset="0"/>
            </a:endParaRPr>
          </a:p>
          <a:p>
            <a:pPr eaLnBrk="1" hangingPunct="1">
              <a:lnSpc>
                <a:spcPts val="875"/>
              </a:lnSpc>
            </a:pPr>
            <a:endParaRPr lang="en-US" altLang="zh-CN">
              <a:latin typeface="Calibri" panose="020F0502020204030204" pitchFamily="34" charset="0"/>
            </a:endParaRPr>
          </a:p>
          <a:p>
            <a:pPr eaLnBrk="1" hangingPunct="1">
              <a:lnSpc>
                <a:spcPts val="1313"/>
              </a:lnSpc>
            </a:pPr>
            <a:r>
              <a:rPr lang="en-US" altLang="zh-CN">
                <a:latin typeface="Calibri" panose="020F0502020204030204" pitchFamily="34" charset="0"/>
              </a:rPr>
              <a:t>                                                                                         </a:t>
            </a:r>
            <a:r>
              <a:rPr lang="en-US" altLang="zh-CN" sz="1100">
                <a:solidFill>
                  <a:srgbClr val="000000"/>
                </a:solidFill>
                <a:latin typeface="Times New Roman" panose="02020603050405020304" pitchFamily="18" charset="0"/>
              </a:rPr>
              <a:t>(Gadamer</a:t>
            </a:r>
            <a:r>
              <a:rPr lang="en-US" altLang="zh-CN" sz="1100">
                <a:latin typeface="Times New Roman" panose="02020603050405020304" pitchFamily="18" charset="0"/>
              </a:rPr>
              <a:t> </a:t>
            </a:r>
            <a:r>
              <a:rPr lang="en-US" altLang="zh-CN" sz="1100">
                <a:solidFill>
                  <a:srgbClr val="000000"/>
                </a:solidFill>
                <a:latin typeface="Times New Roman" panose="02020603050405020304" pitchFamily="18" charset="0"/>
              </a:rPr>
              <a:t>1994,</a:t>
            </a:r>
            <a:r>
              <a:rPr lang="en-US" altLang="zh-CN" sz="1100">
                <a:latin typeface="Times New Roman" panose="02020603050405020304" pitchFamily="18" charset="0"/>
              </a:rPr>
              <a:t> </a:t>
            </a:r>
            <a:r>
              <a:rPr lang="en-US" altLang="zh-CN" sz="1100">
                <a:solidFill>
                  <a:srgbClr val="000000"/>
                </a:solidFill>
                <a:latin typeface="Times New Roman" panose="02020603050405020304" pitchFamily="18" charset="0"/>
              </a:rPr>
              <a:t>Moja</a:t>
            </a:r>
            <a:r>
              <a:rPr lang="en-US" altLang="zh-CN" sz="1100">
                <a:latin typeface="Times New Roman" panose="02020603050405020304" pitchFamily="18" charset="0"/>
              </a:rPr>
              <a:t> </a:t>
            </a:r>
            <a:r>
              <a:rPr lang="en-US" altLang="zh-CN" sz="1100">
                <a:solidFill>
                  <a:srgbClr val="000000"/>
                </a:solidFill>
                <a:latin typeface="Times New Roman" panose="02020603050405020304" pitchFamily="18" charset="0"/>
              </a:rPr>
              <a:t>&amp;</a:t>
            </a:r>
            <a:r>
              <a:rPr lang="en-US" altLang="zh-CN" sz="1100">
                <a:latin typeface="Times New Roman" panose="02020603050405020304" pitchFamily="18" charset="0"/>
              </a:rPr>
              <a:t> </a:t>
            </a:r>
            <a:r>
              <a:rPr lang="en-US" altLang="zh-CN" sz="1100">
                <a:solidFill>
                  <a:srgbClr val="000000"/>
                </a:solidFill>
                <a:latin typeface="Times New Roman" panose="02020603050405020304" pitchFamily="18" charset="0"/>
              </a:rPr>
              <a:t>Vegni</a:t>
            </a:r>
            <a:r>
              <a:rPr lang="en-US" altLang="zh-CN" sz="1100">
                <a:latin typeface="Times New Roman" panose="02020603050405020304" pitchFamily="18" charset="0"/>
              </a:rPr>
              <a:t> </a:t>
            </a:r>
            <a:r>
              <a:rPr lang="en-US" altLang="zh-CN" sz="1100">
                <a:solidFill>
                  <a:srgbClr val="000000"/>
                </a:solidFill>
                <a:latin typeface="Times New Roman" panose="02020603050405020304" pitchFamily="18" charset="0"/>
              </a:rPr>
              <a:t>2000)</a:t>
            </a:r>
          </a:p>
          <a:p>
            <a:pPr eaLnBrk="1" hangingPunct="1">
              <a:lnSpc>
                <a:spcPts val="875"/>
              </a:lnSpc>
            </a:pPr>
            <a:endParaRPr lang="en-US" altLang="zh-CN">
              <a:latin typeface="Calibri" panose="020F0502020204030204" pitchFamily="34" charset="0"/>
            </a:endParaRPr>
          </a:p>
          <a:p>
            <a:pPr eaLnBrk="1" hangingPunct="1">
              <a:lnSpc>
                <a:spcPts val="1138"/>
              </a:lnSpc>
            </a:pPr>
            <a:r>
              <a:rPr lang="en-US" altLang="zh-CN">
                <a:latin typeface="Calibri" panose="020F0502020204030204" pitchFamily="34" charset="0"/>
              </a:rPr>
              <a:t>	</a:t>
            </a:r>
            <a:endParaRPr lang="en-US" altLang="zh-CN" sz="1100" b="1">
              <a:solidFill>
                <a:srgbClr val="000000"/>
              </a:solidFill>
              <a:latin typeface="Tahoma" panose="020B0604030504040204" pitchFamily="34" charset="0"/>
            </a:endParaRPr>
          </a:p>
        </p:txBody>
      </p:sp>
      <p:sp>
        <p:nvSpPr>
          <p:cNvPr id="11277" name="TextBox 1"/>
          <p:cNvSpPr txBox="1">
            <a:spLocks noChangeArrowheads="1"/>
          </p:cNvSpPr>
          <p:nvPr/>
        </p:nvSpPr>
        <p:spPr bwMode="auto">
          <a:xfrm>
            <a:off x="2051050" y="6524625"/>
            <a:ext cx="6335713" cy="16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40087">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ts val="875"/>
              </a:lnSpc>
            </a:pPr>
            <a:r>
              <a:rPr lang="en-US" altLang="zh-CN" sz="1100" b="1">
                <a:solidFill>
                  <a:srgbClr val="000000"/>
                </a:solidFill>
                <a:latin typeface="Tahoma" panose="020B0604030504040204" pitchFamily="34" charset="0"/>
                <a:cs typeface="Tahoma" panose="020B0604030504040204" pitchFamily="34" charset="0"/>
              </a:rPr>
              <a:t>   S. Bazzana – 2014 –  </a:t>
            </a:r>
            <a:r>
              <a:rPr lang="en-US" altLang="zh-CN" sz="1100" b="1" i="1">
                <a:solidFill>
                  <a:srgbClr val="000000"/>
                </a:solidFill>
                <a:latin typeface="Tahoma" panose="020B0604030504040204" pitchFamily="34" charset="0"/>
                <a:cs typeface="Tahoma" panose="020B0604030504040204" pitchFamily="34" charset="0"/>
              </a:rPr>
              <a:t>Governance delle comorbilità     </a:t>
            </a:r>
            <a:r>
              <a:rPr lang="en-US" altLang="zh-CN" sz="1100" b="1">
                <a:solidFill>
                  <a:srgbClr val="000000"/>
                </a:solidFill>
                <a:latin typeface="Tahoma" panose="020B0604030504040204" pitchFamily="34" charset="0"/>
                <a:cs typeface="Tahoma" panose="020B0604030504040204" pitchFamily="34" charset="0"/>
              </a:rPr>
              <a:t>OMCeO</a:t>
            </a:r>
          </a:p>
        </p:txBody>
      </p:sp>
      <p:sp>
        <p:nvSpPr>
          <p:cNvPr id="11278" name="TextBox 1"/>
          <p:cNvSpPr txBox="1">
            <a:spLocks noChangeArrowheads="1"/>
          </p:cNvSpPr>
          <p:nvPr/>
        </p:nvSpPr>
        <p:spPr bwMode="auto">
          <a:xfrm>
            <a:off x="2051050" y="6524625"/>
            <a:ext cx="6335713" cy="16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40087">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ts val="875"/>
              </a:lnSpc>
            </a:pPr>
            <a:r>
              <a:rPr lang="en-US" altLang="zh-CN" sz="1100" b="1">
                <a:solidFill>
                  <a:srgbClr val="000000"/>
                </a:solidFill>
                <a:latin typeface="Tahoma" panose="020B0604030504040204" pitchFamily="34" charset="0"/>
                <a:cs typeface="Tahoma" panose="020B0604030504040204" pitchFamily="34" charset="0"/>
              </a:rPr>
              <a:t>   S. Bazzana – 2014 –  </a:t>
            </a:r>
            <a:r>
              <a:rPr lang="en-US" altLang="zh-CN" sz="1100" b="1" i="1">
                <a:solidFill>
                  <a:srgbClr val="000000"/>
                </a:solidFill>
                <a:latin typeface="Tahoma" panose="020B0604030504040204" pitchFamily="34" charset="0"/>
                <a:cs typeface="Tahoma" panose="020B0604030504040204" pitchFamily="34" charset="0"/>
              </a:rPr>
              <a:t>Governance delle comorbilità –   </a:t>
            </a:r>
            <a:endParaRPr lang="en-US" altLang="zh-CN" sz="1100" b="1">
              <a:solidFill>
                <a:srgbClr val="000000"/>
              </a:solidFill>
              <a:latin typeface="Tahoma" panose="020B0604030504040204" pitchFamily="34" charset="0"/>
              <a:cs typeface="Tahoma" panose="020B0604030504040204" pitchFamily="34" charset="0"/>
            </a:endParaRPr>
          </a:p>
        </p:txBody>
      </p:sp>
      <p:sp>
        <p:nvSpPr>
          <p:cNvPr id="11279" name="TextBox 1"/>
          <p:cNvSpPr txBox="1">
            <a:spLocks noChangeArrowheads="1"/>
          </p:cNvSpPr>
          <p:nvPr/>
        </p:nvSpPr>
        <p:spPr bwMode="auto">
          <a:xfrm>
            <a:off x="2051050" y="6524625"/>
            <a:ext cx="6335713" cy="16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40087">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ts val="875"/>
              </a:lnSpc>
            </a:pPr>
            <a:r>
              <a:rPr lang="en-US" altLang="zh-CN" sz="1100" b="1">
                <a:solidFill>
                  <a:srgbClr val="000000"/>
                </a:solidFill>
                <a:latin typeface="Tahoma" panose="020B0604030504040204" pitchFamily="34" charset="0"/>
                <a:cs typeface="Tahoma" panose="020B0604030504040204" pitchFamily="34" charset="0"/>
              </a:rPr>
              <a:t>   S. Bazzana – 2014 –  </a:t>
            </a:r>
            <a:r>
              <a:rPr lang="en-US" altLang="zh-CN" sz="1100" b="1" i="1">
                <a:solidFill>
                  <a:srgbClr val="000000"/>
                </a:solidFill>
                <a:latin typeface="Tahoma" panose="020B0604030504040204" pitchFamily="34" charset="0"/>
                <a:cs typeface="Tahoma" panose="020B0604030504040204" pitchFamily="34" charset="0"/>
              </a:rPr>
              <a:t>Governance delle comorbilità –   </a:t>
            </a:r>
            <a:endParaRPr lang="en-US" altLang="zh-CN" sz="1100" b="1">
              <a:solidFill>
                <a:srgbClr val="000000"/>
              </a:solidFill>
              <a:latin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584319039"/>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a:spLocks noChangeAspect="1"/>
          </p:cNvSpPr>
          <p:nvPr/>
        </p:nvSpPr>
        <p:spPr bwMode="auto">
          <a:xfrm>
            <a:off x="2303463" y="1484313"/>
            <a:ext cx="1331912" cy="1331912"/>
          </a:xfrm>
          <a:prstGeom prst="rect">
            <a:avLst/>
          </a:prstGeom>
          <a:solidFill>
            <a:schemeClr val="bg1"/>
          </a:solidFill>
          <a:ln w="9525" cap="flat" cmpd="sng" algn="ctr">
            <a:solidFill>
              <a:schemeClr val="tx1"/>
            </a:solidFill>
            <a:prstDash val="solid"/>
            <a:round/>
            <a:headEnd type="none" w="med" len="med"/>
            <a:tailEnd type="none" w="med" len="med"/>
          </a:ln>
          <a:effectLst>
            <a:outerShdw blurRad="50800" dist="114300" dir="2400000" algn="ctr" rotWithShape="0">
              <a:schemeClr val="bg2">
                <a:lumMod val="40000"/>
                <a:lumOff val="60000"/>
              </a:schemeClr>
            </a:outerShdw>
          </a:effectLst>
          <a:extLst/>
        </p:spPr>
        <p:txBody>
          <a:bodyPr/>
          <a:lstStyle/>
          <a:p>
            <a:pPr algn="ctr" fontAlgn="auto">
              <a:spcBef>
                <a:spcPts val="0"/>
              </a:spcBef>
              <a:spcAft>
                <a:spcPts val="0"/>
              </a:spcAft>
              <a:buFont typeface="Times New Roman" pitchFamily="16" charset="0"/>
              <a:buNone/>
              <a:defRPr/>
            </a:pPr>
            <a:r>
              <a:rPr lang="it-IT" sz="9600" b="1" dirty="0">
                <a:solidFill>
                  <a:srgbClr val="0000CC"/>
                </a:solidFill>
                <a:latin typeface="Arial" charset="0"/>
                <a:cs typeface="Arial Unicode MS" charset="0"/>
              </a:rPr>
              <a:t>C</a:t>
            </a:r>
          </a:p>
        </p:txBody>
      </p:sp>
      <p:sp>
        <p:nvSpPr>
          <p:cNvPr id="3" name="Rettangolo 2"/>
          <p:cNvSpPr>
            <a:spLocks noChangeAspect="1"/>
          </p:cNvSpPr>
          <p:nvPr/>
        </p:nvSpPr>
        <p:spPr bwMode="auto">
          <a:xfrm>
            <a:off x="3703638" y="1484313"/>
            <a:ext cx="1331912" cy="1331912"/>
          </a:xfrm>
          <a:prstGeom prst="rect">
            <a:avLst/>
          </a:prstGeom>
          <a:solidFill>
            <a:schemeClr val="bg1"/>
          </a:solidFill>
          <a:ln w="9525" cap="flat" cmpd="sng" algn="ctr">
            <a:solidFill>
              <a:schemeClr val="tx1"/>
            </a:solidFill>
            <a:prstDash val="solid"/>
            <a:round/>
            <a:headEnd type="none" w="med" len="med"/>
            <a:tailEnd type="none" w="med" len="med"/>
          </a:ln>
          <a:effectLst>
            <a:outerShdw blurRad="50800" dist="114300" dir="2400000" algn="ctr" rotWithShape="0">
              <a:schemeClr val="bg2">
                <a:lumMod val="40000"/>
                <a:lumOff val="60000"/>
              </a:schemeClr>
            </a:outerShdw>
          </a:effectLst>
          <a:extLst/>
        </p:spPr>
        <p:txBody>
          <a:bodyPr/>
          <a:lstStyle/>
          <a:p>
            <a:pPr algn="ctr" fontAlgn="auto">
              <a:spcBef>
                <a:spcPts val="0"/>
              </a:spcBef>
              <a:spcAft>
                <a:spcPts val="0"/>
              </a:spcAft>
              <a:buFont typeface="Times New Roman" pitchFamily="16" charset="0"/>
              <a:buNone/>
              <a:defRPr/>
            </a:pPr>
            <a:r>
              <a:rPr lang="it-IT" sz="9600" b="1" dirty="0">
                <a:solidFill>
                  <a:srgbClr val="0000CC"/>
                </a:solidFill>
                <a:latin typeface="Arial" charset="0"/>
                <a:cs typeface="Arial Unicode MS" charset="0"/>
              </a:rPr>
              <a:t>O</a:t>
            </a:r>
          </a:p>
        </p:txBody>
      </p:sp>
      <p:sp>
        <p:nvSpPr>
          <p:cNvPr id="4" name="Rettangolo 3"/>
          <p:cNvSpPr>
            <a:spLocks noChangeAspect="1"/>
          </p:cNvSpPr>
          <p:nvPr/>
        </p:nvSpPr>
        <p:spPr bwMode="auto">
          <a:xfrm>
            <a:off x="5111750" y="1484313"/>
            <a:ext cx="1331913" cy="1331912"/>
          </a:xfrm>
          <a:prstGeom prst="rect">
            <a:avLst/>
          </a:prstGeom>
          <a:solidFill>
            <a:schemeClr val="bg1"/>
          </a:solidFill>
          <a:ln w="9525" cap="flat" cmpd="sng" algn="ctr">
            <a:solidFill>
              <a:schemeClr val="tx1"/>
            </a:solidFill>
            <a:prstDash val="solid"/>
            <a:round/>
            <a:headEnd type="none" w="med" len="med"/>
            <a:tailEnd type="none" w="med" len="med"/>
          </a:ln>
          <a:effectLst>
            <a:outerShdw blurRad="50800" dist="114300" dir="2400000" algn="ctr" rotWithShape="0">
              <a:schemeClr val="bg2">
                <a:lumMod val="40000"/>
                <a:lumOff val="60000"/>
              </a:schemeClr>
            </a:outerShdw>
          </a:effectLst>
          <a:extLst/>
        </p:spPr>
        <p:txBody>
          <a:bodyPr/>
          <a:lstStyle/>
          <a:p>
            <a:pPr algn="ctr" fontAlgn="auto">
              <a:spcBef>
                <a:spcPts val="0"/>
              </a:spcBef>
              <a:spcAft>
                <a:spcPts val="0"/>
              </a:spcAft>
              <a:buFont typeface="Times New Roman" pitchFamily="16" charset="0"/>
              <a:buNone/>
              <a:defRPr/>
            </a:pPr>
            <a:r>
              <a:rPr lang="it-IT" sz="9600" b="1" dirty="0">
                <a:solidFill>
                  <a:srgbClr val="0000CC"/>
                </a:solidFill>
                <a:latin typeface="Arial" charset="0"/>
                <a:cs typeface="Arial Unicode MS" charset="0"/>
              </a:rPr>
              <a:t>N</a:t>
            </a:r>
          </a:p>
        </p:txBody>
      </p:sp>
      <p:sp>
        <p:nvSpPr>
          <p:cNvPr id="5" name="Rettangolo 4"/>
          <p:cNvSpPr>
            <a:spLocks noChangeAspect="1"/>
          </p:cNvSpPr>
          <p:nvPr/>
        </p:nvSpPr>
        <p:spPr bwMode="auto">
          <a:xfrm>
            <a:off x="2303463" y="2911475"/>
            <a:ext cx="1331912" cy="1331913"/>
          </a:xfrm>
          <a:prstGeom prst="rect">
            <a:avLst/>
          </a:prstGeom>
          <a:solidFill>
            <a:schemeClr val="bg1"/>
          </a:solidFill>
          <a:ln w="9525" cap="flat" cmpd="sng" algn="ctr">
            <a:solidFill>
              <a:schemeClr val="tx1"/>
            </a:solidFill>
            <a:prstDash val="solid"/>
            <a:round/>
            <a:headEnd type="none" w="med" len="med"/>
            <a:tailEnd type="none" w="med" len="med"/>
          </a:ln>
          <a:effectLst>
            <a:outerShdw blurRad="50800" dist="114300" dir="2400000" algn="ctr" rotWithShape="0">
              <a:schemeClr val="bg2">
                <a:lumMod val="40000"/>
                <a:lumOff val="60000"/>
              </a:schemeClr>
            </a:outerShdw>
          </a:effectLst>
          <a:extLst/>
        </p:spPr>
        <p:txBody>
          <a:bodyPr/>
          <a:lstStyle/>
          <a:p>
            <a:pPr algn="ctr" fontAlgn="auto">
              <a:spcBef>
                <a:spcPts val="0"/>
              </a:spcBef>
              <a:spcAft>
                <a:spcPts val="0"/>
              </a:spcAft>
              <a:buFont typeface="Times New Roman" pitchFamily="16" charset="0"/>
              <a:buNone/>
              <a:defRPr/>
            </a:pPr>
            <a:r>
              <a:rPr lang="it-IT" sz="9600" b="1" dirty="0">
                <a:solidFill>
                  <a:srgbClr val="0000CC"/>
                </a:solidFill>
                <a:latin typeface="Arial" charset="0"/>
                <a:cs typeface="Arial Unicode MS" charset="0"/>
              </a:rPr>
              <a:t>T</a:t>
            </a:r>
          </a:p>
        </p:txBody>
      </p:sp>
      <p:sp>
        <p:nvSpPr>
          <p:cNvPr id="6" name="Rettangolo 5"/>
          <p:cNvSpPr>
            <a:spLocks noChangeAspect="1"/>
          </p:cNvSpPr>
          <p:nvPr/>
        </p:nvSpPr>
        <p:spPr bwMode="auto">
          <a:xfrm>
            <a:off x="5111750" y="2911475"/>
            <a:ext cx="1331913" cy="1331913"/>
          </a:xfrm>
          <a:prstGeom prst="rect">
            <a:avLst/>
          </a:prstGeom>
          <a:solidFill>
            <a:schemeClr val="bg1"/>
          </a:solidFill>
          <a:ln w="9525" cap="flat" cmpd="sng" algn="ctr">
            <a:solidFill>
              <a:schemeClr val="tx1"/>
            </a:solidFill>
            <a:prstDash val="solid"/>
            <a:round/>
            <a:headEnd type="none" w="med" len="med"/>
            <a:tailEnd type="none" w="med" len="med"/>
          </a:ln>
          <a:effectLst>
            <a:outerShdw blurRad="50800" dist="114300" dir="2400000" algn="ctr" rotWithShape="0">
              <a:schemeClr val="bg2">
                <a:lumMod val="40000"/>
                <a:lumOff val="60000"/>
              </a:schemeClr>
            </a:outerShdw>
          </a:effectLst>
          <a:extLst/>
        </p:spPr>
        <p:txBody>
          <a:bodyPr/>
          <a:lstStyle/>
          <a:p>
            <a:pPr algn="ctr" fontAlgn="auto">
              <a:spcBef>
                <a:spcPts val="0"/>
              </a:spcBef>
              <a:spcAft>
                <a:spcPts val="0"/>
              </a:spcAft>
              <a:buFont typeface="Times New Roman" pitchFamily="16" charset="0"/>
              <a:buNone/>
              <a:defRPr/>
            </a:pPr>
            <a:r>
              <a:rPr lang="it-IT" sz="9600" b="1" dirty="0">
                <a:solidFill>
                  <a:srgbClr val="0000CC"/>
                </a:solidFill>
                <a:latin typeface="Arial" charset="0"/>
                <a:cs typeface="Arial Unicode MS" charset="0"/>
              </a:rPr>
              <a:t>E</a:t>
            </a:r>
          </a:p>
        </p:txBody>
      </p:sp>
      <p:sp>
        <p:nvSpPr>
          <p:cNvPr id="7" name="Rettangolo 6"/>
          <p:cNvSpPr>
            <a:spLocks noChangeAspect="1"/>
          </p:cNvSpPr>
          <p:nvPr/>
        </p:nvSpPr>
        <p:spPr bwMode="auto">
          <a:xfrm>
            <a:off x="2303463" y="4305300"/>
            <a:ext cx="1331912" cy="1331913"/>
          </a:xfrm>
          <a:prstGeom prst="rect">
            <a:avLst/>
          </a:prstGeom>
          <a:solidFill>
            <a:schemeClr val="bg1"/>
          </a:solidFill>
          <a:ln w="9525" cap="flat" cmpd="sng" algn="ctr">
            <a:solidFill>
              <a:schemeClr val="tx1"/>
            </a:solidFill>
            <a:prstDash val="solid"/>
            <a:round/>
            <a:headEnd type="none" w="med" len="med"/>
            <a:tailEnd type="none" w="med" len="med"/>
          </a:ln>
          <a:effectLst>
            <a:outerShdw blurRad="50800" dist="114300" dir="2400000" algn="ctr" rotWithShape="0">
              <a:schemeClr val="bg2">
                <a:lumMod val="40000"/>
                <a:lumOff val="60000"/>
              </a:schemeClr>
            </a:outerShdw>
          </a:effectLst>
          <a:extLst/>
        </p:spPr>
        <p:txBody>
          <a:bodyPr/>
          <a:lstStyle/>
          <a:p>
            <a:pPr algn="ctr" fontAlgn="auto">
              <a:spcBef>
                <a:spcPts val="0"/>
              </a:spcBef>
              <a:spcAft>
                <a:spcPts val="0"/>
              </a:spcAft>
              <a:buFont typeface="Times New Roman" pitchFamily="16" charset="0"/>
              <a:buNone/>
              <a:defRPr/>
            </a:pPr>
            <a:r>
              <a:rPr lang="it-IT" sz="9600" b="1" dirty="0">
                <a:solidFill>
                  <a:srgbClr val="0000CC"/>
                </a:solidFill>
                <a:latin typeface="Arial" charset="0"/>
                <a:cs typeface="Arial Unicode MS" charset="0"/>
              </a:rPr>
              <a:t>S</a:t>
            </a:r>
          </a:p>
        </p:txBody>
      </p:sp>
      <p:sp>
        <p:nvSpPr>
          <p:cNvPr id="8" name="Rettangolo 7"/>
          <p:cNvSpPr>
            <a:spLocks noChangeAspect="1"/>
          </p:cNvSpPr>
          <p:nvPr/>
        </p:nvSpPr>
        <p:spPr bwMode="auto">
          <a:xfrm>
            <a:off x="3703638" y="4305300"/>
            <a:ext cx="1331912" cy="1331913"/>
          </a:xfrm>
          <a:prstGeom prst="rect">
            <a:avLst/>
          </a:prstGeom>
          <a:solidFill>
            <a:schemeClr val="bg1"/>
          </a:solidFill>
          <a:ln w="9525" cap="flat" cmpd="sng" algn="ctr">
            <a:solidFill>
              <a:schemeClr val="tx1"/>
            </a:solidFill>
            <a:prstDash val="solid"/>
            <a:round/>
            <a:headEnd type="none" w="med" len="med"/>
            <a:tailEnd type="none" w="med" len="med"/>
          </a:ln>
          <a:effectLst>
            <a:outerShdw blurRad="50800" dist="114300" dir="2400000" algn="ctr" rotWithShape="0">
              <a:schemeClr val="bg2">
                <a:lumMod val="40000"/>
                <a:lumOff val="60000"/>
              </a:schemeClr>
            </a:outerShdw>
          </a:effectLst>
          <a:extLst/>
        </p:spPr>
        <p:txBody>
          <a:bodyPr/>
          <a:lstStyle/>
          <a:p>
            <a:pPr algn="ctr" fontAlgn="auto">
              <a:spcBef>
                <a:spcPts val="0"/>
              </a:spcBef>
              <a:spcAft>
                <a:spcPts val="0"/>
              </a:spcAft>
              <a:buFont typeface="Times New Roman" pitchFamily="16" charset="0"/>
              <a:buNone/>
              <a:defRPr/>
            </a:pPr>
            <a:r>
              <a:rPr lang="it-IT" sz="9600" b="1" dirty="0">
                <a:solidFill>
                  <a:srgbClr val="0000CC"/>
                </a:solidFill>
                <a:latin typeface="Arial" charset="0"/>
                <a:cs typeface="Arial Unicode MS" charset="0"/>
              </a:rPr>
              <a:t>T</a:t>
            </a:r>
          </a:p>
        </p:txBody>
      </p:sp>
      <p:sp>
        <p:nvSpPr>
          <p:cNvPr id="9" name="Rettangolo 8"/>
          <p:cNvSpPr>
            <a:spLocks noChangeAspect="1"/>
          </p:cNvSpPr>
          <p:nvPr/>
        </p:nvSpPr>
        <p:spPr bwMode="auto">
          <a:xfrm>
            <a:off x="5111750" y="4305300"/>
            <a:ext cx="1331913" cy="1331913"/>
          </a:xfrm>
          <a:prstGeom prst="rect">
            <a:avLst/>
          </a:prstGeom>
          <a:solidFill>
            <a:schemeClr val="bg1"/>
          </a:solidFill>
          <a:ln w="9525" cap="flat" cmpd="sng" algn="ctr">
            <a:solidFill>
              <a:schemeClr val="tx1"/>
            </a:solidFill>
            <a:prstDash val="solid"/>
            <a:round/>
            <a:headEnd type="none" w="med" len="med"/>
            <a:tailEnd type="none" w="med" len="med"/>
          </a:ln>
          <a:effectLst>
            <a:outerShdw blurRad="50800" dist="114300" dir="2400000" algn="ctr" rotWithShape="0">
              <a:schemeClr val="bg2">
                <a:lumMod val="40000"/>
                <a:lumOff val="60000"/>
              </a:schemeClr>
            </a:outerShdw>
          </a:effectLst>
          <a:extLst/>
        </p:spPr>
        <p:txBody>
          <a:bodyPr/>
          <a:lstStyle/>
          <a:p>
            <a:pPr algn="ctr" fontAlgn="auto">
              <a:spcBef>
                <a:spcPts val="0"/>
              </a:spcBef>
              <a:spcAft>
                <a:spcPts val="0"/>
              </a:spcAft>
              <a:buFont typeface="Times New Roman" pitchFamily="16" charset="0"/>
              <a:buNone/>
              <a:defRPr/>
            </a:pPr>
            <a:r>
              <a:rPr lang="it-IT" sz="9600" b="1" dirty="0">
                <a:solidFill>
                  <a:srgbClr val="0000CC"/>
                </a:solidFill>
                <a:latin typeface="Arial" charset="0"/>
                <a:cs typeface="Arial Unicode MS" charset="0"/>
              </a:rPr>
              <a:t>O</a:t>
            </a:r>
          </a:p>
        </p:txBody>
      </p:sp>
      <p:sp>
        <p:nvSpPr>
          <p:cNvPr id="10" name="Ovale 9"/>
          <p:cNvSpPr>
            <a:spLocks noChangeAspect="1"/>
          </p:cNvSpPr>
          <p:nvPr/>
        </p:nvSpPr>
        <p:spPr bwMode="auto">
          <a:xfrm>
            <a:off x="3960663" y="3068984"/>
            <a:ext cx="900100" cy="900000"/>
          </a:xfrm>
          <a:prstGeom prst="ellipse">
            <a:avLst/>
          </a:prstGeom>
          <a:gradFill flip="none" rotWithShape="1">
            <a:gsLst>
              <a:gs pos="0">
                <a:schemeClr val="bg1"/>
              </a:gs>
              <a:gs pos="50000">
                <a:srgbClr val="FF0000">
                  <a:shade val="67500"/>
                  <a:satMod val="115000"/>
                </a:srgbClr>
              </a:gs>
              <a:gs pos="100000">
                <a:srgbClr val="FF0000">
                  <a:shade val="100000"/>
                  <a:satMod val="115000"/>
                </a:srgbClr>
              </a:gs>
            </a:gsLst>
            <a:path path="circle">
              <a:fillToRect l="50000" t="50000" r="50000" b="50000"/>
            </a:path>
            <a:tileRect/>
          </a:gradFill>
          <a:ln w="9525" cap="flat" cmpd="sng" algn="ctr">
            <a:solidFill>
              <a:srgbClr val="FF0000"/>
            </a:solidFill>
            <a:prstDash val="solid"/>
            <a:round/>
            <a:headEnd type="none" w="med" len="med"/>
            <a:tailEnd type="none" w="med" len="med"/>
          </a:ln>
          <a:effectLst>
            <a:outerShdw blurRad="203200" dist="127000" dir="1680000" sx="85000" sy="85000" algn="ctr" rotWithShape="0">
              <a:srgbClr val="000000">
                <a:alpha val="78000"/>
              </a:srgbClr>
            </a:outerShdw>
          </a:effectLst>
          <a:scene3d>
            <a:camera prst="orthographicFront"/>
            <a:lightRig rig="threePt" dir="t"/>
          </a:scene3d>
          <a:sp3d extrusionH="76200" contourW="12700">
            <a:extrusionClr>
              <a:srgbClr val="FF0000"/>
            </a:extrusionClr>
            <a:contourClr>
              <a:schemeClr val="bg1"/>
            </a:contourClr>
          </a:sp3d>
          <a:extLst/>
        </p:spPr>
        <p:txBody>
          <a:bodyPr/>
          <a:lstStyle/>
          <a:p>
            <a:pPr fontAlgn="auto">
              <a:spcBef>
                <a:spcPts val="0"/>
              </a:spcBef>
              <a:spcAft>
                <a:spcPts val="0"/>
              </a:spcAft>
              <a:buFont typeface="Times New Roman" pitchFamily="16" charset="0"/>
              <a:buNone/>
              <a:defRPr/>
            </a:pPr>
            <a:endParaRPr lang="it-IT">
              <a:solidFill>
                <a:prstClr val="black"/>
              </a:solidFill>
              <a:latin typeface="Arial" charset="0"/>
              <a:cs typeface="Arial Unicode MS" charset="0"/>
            </a:endParaRPr>
          </a:p>
        </p:txBody>
      </p:sp>
      <p:sp>
        <p:nvSpPr>
          <p:cNvPr id="12301" name="CasellaDiTesto 10"/>
          <p:cNvSpPr txBox="1">
            <a:spLocks noChangeArrowheads="1"/>
          </p:cNvSpPr>
          <p:nvPr/>
        </p:nvSpPr>
        <p:spPr bwMode="auto">
          <a:xfrm>
            <a:off x="250825" y="1484313"/>
            <a:ext cx="1717675"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sz="4400" b="1">
                <a:solidFill>
                  <a:srgbClr val="000000"/>
                </a:solidFill>
                <a:latin typeface="Calibri" panose="020F0502020204030204" pitchFamily="34" charset="0"/>
              </a:rPr>
              <a:t>In che </a:t>
            </a:r>
          </a:p>
        </p:txBody>
      </p:sp>
      <p:sp>
        <p:nvSpPr>
          <p:cNvPr id="12302" name="CasellaDiTesto 11"/>
          <p:cNvSpPr txBox="1">
            <a:spLocks noChangeArrowheads="1"/>
          </p:cNvSpPr>
          <p:nvPr/>
        </p:nvSpPr>
        <p:spPr bwMode="auto">
          <a:xfrm>
            <a:off x="6659563" y="4868863"/>
            <a:ext cx="20193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sz="4400" b="1">
                <a:solidFill>
                  <a:srgbClr val="000000"/>
                </a:solidFill>
                <a:latin typeface="Calibri" panose="020F0502020204030204" pitchFamily="34" charset="0"/>
              </a:rPr>
              <a:t>siamo ?</a:t>
            </a:r>
          </a:p>
        </p:txBody>
      </p:sp>
      <p:sp>
        <p:nvSpPr>
          <p:cNvPr id="15" name="TextBox 1"/>
          <p:cNvSpPr txBox="1">
            <a:spLocks noChangeArrowheads="1"/>
          </p:cNvSpPr>
          <p:nvPr/>
        </p:nvSpPr>
        <p:spPr bwMode="auto">
          <a:xfrm>
            <a:off x="1908175" y="6524625"/>
            <a:ext cx="6335713" cy="160338"/>
          </a:xfrm>
          <a:prstGeom prst="rect">
            <a:avLst/>
          </a:prstGeom>
          <a:noFill/>
          <a:ln w="9525">
            <a:noFill/>
            <a:miter lim="800000"/>
            <a:headEnd/>
            <a:tailEnd/>
          </a:ln>
        </p:spPr>
        <p:txBody>
          <a:bodyPr lIns="0" tIns="0" rIns="0" bIns="40087">
            <a:spAutoFit/>
          </a:bodyPr>
          <a:lstStyle/>
          <a:p>
            <a:pPr>
              <a:lnSpc>
                <a:spcPts val="875"/>
              </a:lnSpc>
              <a:defRPr/>
            </a:pPr>
            <a:r>
              <a:rPr lang="en-US" altLang="zh-CN" sz="1100" b="1" dirty="0">
                <a:solidFill>
                  <a:schemeClr val="tx1">
                    <a:lumMod val="65000"/>
                    <a:lumOff val="35000"/>
                  </a:schemeClr>
                </a:solidFill>
                <a:latin typeface="Tahoma" pitchFamily="34" charset="0"/>
                <a:cs typeface="Tahoma" pitchFamily="34" charset="0"/>
              </a:rPr>
              <a:t>   S. </a:t>
            </a:r>
            <a:r>
              <a:rPr lang="en-US" altLang="zh-CN" sz="1100" b="1" dirty="0" err="1">
                <a:solidFill>
                  <a:schemeClr val="tx1">
                    <a:lumMod val="65000"/>
                    <a:lumOff val="35000"/>
                  </a:schemeClr>
                </a:solidFill>
                <a:latin typeface="Tahoma" pitchFamily="34" charset="0"/>
                <a:cs typeface="Tahoma" pitchFamily="34" charset="0"/>
              </a:rPr>
              <a:t>Bazzana</a:t>
            </a:r>
            <a:r>
              <a:rPr lang="en-US" altLang="zh-CN" sz="1100" b="1" dirty="0">
                <a:solidFill>
                  <a:schemeClr val="tx1">
                    <a:lumMod val="65000"/>
                    <a:lumOff val="35000"/>
                  </a:schemeClr>
                </a:solidFill>
                <a:latin typeface="Tahoma" pitchFamily="34" charset="0"/>
                <a:cs typeface="Tahoma" pitchFamily="34" charset="0"/>
              </a:rPr>
              <a:t> – 2014 –  </a:t>
            </a:r>
            <a:r>
              <a:rPr lang="en-US" altLang="zh-CN" sz="1100" b="1" i="1" dirty="0">
                <a:solidFill>
                  <a:schemeClr val="tx1">
                    <a:lumMod val="65000"/>
                    <a:lumOff val="35000"/>
                  </a:schemeClr>
                </a:solidFill>
                <a:latin typeface="Tahoma" pitchFamily="34" charset="0"/>
                <a:cs typeface="Tahoma" pitchFamily="34" charset="0"/>
              </a:rPr>
              <a:t>Governance </a:t>
            </a:r>
            <a:r>
              <a:rPr lang="en-US" altLang="zh-CN" sz="1100" b="1" i="1" dirty="0" err="1">
                <a:solidFill>
                  <a:schemeClr val="tx1">
                    <a:lumMod val="65000"/>
                    <a:lumOff val="35000"/>
                  </a:schemeClr>
                </a:solidFill>
                <a:latin typeface="Tahoma" pitchFamily="34" charset="0"/>
                <a:cs typeface="Tahoma" pitchFamily="34" charset="0"/>
              </a:rPr>
              <a:t>delle</a:t>
            </a:r>
            <a:r>
              <a:rPr lang="en-US" altLang="zh-CN" sz="1100" b="1" i="1" dirty="0">
                <a:solidFill>
                  <a:schemeClr val="tx1">
                    <a:lumMod val="65000"/>
                    <a:lumOff val="35000"/>
                  </a:schemeClr>
                </a:solidFill>
                <a:latin typeface="Tahoma" pitchFamily="34" charset="0"/>
                <a:cs typeface="Tahoma" pitchFamily="34" charset="0"/>
              </a:rPr>
              <a:t> </a:t>
            </a:r>
            <a:r>
              <a:rPr lang="en-US" altLang="zh-CN" sz="1100" b="1" i="1" dirty="0" err="1">
                <a:solidFill>
                  <a:schemeClr val="tx1">
                    <a:lumMod val="65000"/>
                    <a:lumOff val="35000"/>
                  </a:schemeClr>
                </a:solidFill>
                <a:latin typeface="Tahoma" pitchFamily="34" charset="0"/>
                <a:cs typeface="Tahoma" pitchFamily="34" charset="0"/>
              </a:rPr>
              <a:t>comorbilità</a:t>
            </a:r>
            <a:r>
              <a:rPr lang="en-US" altLang="zh-CN" sz="1100" b="1" i="1" dirty="0">
                <a:solidFill>
                  <a:schemeClr val="tx1">
                    <a:lumMod val="65000"/>
                    <a:lumOff val="35000"/>
                  </a:schemeClr>
                </a:solidFill>
                <a:latin typeface="Tahoma" pitchFamily="34" charset="0"/>
                <a:cs typeface="Tahoma" pitchFamily="34" charset="0"/>
              </a:rPr>
              <a:t> –  </a:t>
            </a:r>
            <a:r>
              <a:rPr lang="en-US" altLang="zh-CN" sz="1100" b="1" dirty="0" err="1">
                <a:solidFill>
                  <a:schemeClr val="tx1">
                    <a:lumMod val="65000"/>
                    <a:lumOff val="35000"/>
                  </a:schemeClr>
                </a:solidFill>
                <a:latin typeface="Tahoma" pitchFamily="34" charset="0"/>
                <a:cs typeface="Tahoma" pitchFamily="34" charset="0"/>
              </a:rPr>
              <a:t>OMCeO</a:t>
            </a:r>
            <a:r>
              <a:rPr lang="en-US" altLang="zh-CN" sz="1100" b="1" dirty="0">
                <a:solidFill>
                  <a:schemeClr val="tx1">
                    <a:lumMod val="65000"/>
                    <a:lumOff val="35000"/>
                  </a:schemeClr>
                </a:solidFill>
                <a:latin typeface="Tahoma" pitchFamily="34" charset="0"/>
                <a:cs typeface="Tahoma" pitchFamily="34" charset="0"/>
              </a:rPr>
              <a:t> Brescia   </a:t>
            </a:r>
          </a:p>
        </p:txBody>
      </p:sp>
    </p:spTree>
    <p:extLst>
      <p:ext uri="{BB962C8B-B14F-4D97-AF65-F5344CB8AC3E}">
        <p14:creationId xmlns:p14="http://schemas.microsoft.com/office/powerpoint/2010/main" val="92668931"/>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 descr="https://encrypted-tbn3.gstatic.com/images?q=tbn:ANd9GcSv8eb8oF65Ia45sBMGS9136QWuOkIt2O8fRdNIrFt4g6xpHmV8k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6188" y="3860800"/>
            <a:ext cx="1219200"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Immagine 7" descr="download (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2708275"/>
            <a:ext cx="2428875"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Titolo 1"/>
          <p:cNvSpPr>
            <a:spLocks noGrp="1"/>
          </p:cNvSpPr>
          <p:nvPr>
            <p:ph type="title"/>
          </p:nvPr>
        </p:nvSpPr>
        <p:spPr>
          <a:xfrm>
            <a:off x="0" y="274638"/>
            <a:ext cx="9144000" cy="1143000"/>
          </a:xfrm>
          <a:solidFill>
            <a:srgbClr val="00CCFF">
              <a:alpha val="50980"/>
            </a:srgbClr>
          </a:solidFill>
        </p:spPr>
        <p:txBody>
          <a:bodyPr/>
          <a:lstStyle/>
          <a:p>
            <a:pPr eaLnBrk="1" hangingPunct="1"/>
            <a:r>
              <a:rPr lang="it-IT" b="1" smtClean="0">
                <a:latin typeface="Arial Narrow" panose="020B0606020202030204" pitchFamily="34" charset="0"/>
              </a:rPr>
              <a:t>LUISA 67 aa</a:t>
            </a:r>
          </a:p>
        </p:txBody>
      </p:sp>
      <p:sp>
        <p:nvSpPr>
          <p:cNvPr id="4" name="Fumetto 2 9"/>
          <p:cNvSpPr/>
          <p:nvPr/>
        </p:nvSpPr>
        <p:spPr>
          <a:xfrm>
            <a:off x="1835150" y="1557338"/>
            <a:ext cx="6481763" cy="1727200"/>
          </a:xfrm>
          <a:custGeom>
            <a:avLst>
              <a:gd name="f0" fmla="val 796"/>
              <a:gd name="f1" fmla="val 25980"/>
            </a:avLst>
            <a:gdLst>
              <a:gd name="f2" fmla="val 10800000"/>
              <a:gd name="f3" fmla="val 5400000"/>
              <a:gd name="f4" fmla="val 16200000"/>
              <a:gd name="f5" fmla="val 180"/>
              <a:gd name="f6" fmla="val w"/>
              <a:gd name="f7" fmla="val h"/>
              <a:gd name="f8" fmla="val 0"/>
              <a:gd name="f9" fmla="val 21600"/>
              <a:gd name="f10" fmla="+- 0 0 1"/>
              <a:gd name="f11" fmla="val 2147483647"/>
              <a:gd name="f12" fmla="val 3590"/>
              <a:gd name="f13" fmla="val 8970"/>
              <a:gd name="f14" fmla="val 12630"/>
              <a:gd name="f15" fmla="val 18010"/>
              <a:gd name="f16" fmla="val -2147483647"/>
              <a:gd name="f17" fmla="+- 0 0 180"/>
              <a:gd name="f18" fmla="*/ f6 1 21600"/>
              <a:gd name="f19" fmla="*/ f7 1 21600"/>
              <a:gd name="f20" fmla="+- 0 0 f12"/>
              <a:gd name="f21" fmla="+- 3590 0 f8"/>
              <a:gd name="f22" fmla="+- 0 0 f3"/>
              <a:gd name="f23" fmla="+- 21600 0 f15"/>
              <a:gd name="f24" fmla="+- 18010 0 f9"/>
              <a:gd name="f25" fmla="+- f9 0 f8"/>
              <a:gd name="f26" fmla="pin -2147483647 f0 2147483647"/>
              <a:gd name="f27" fmla="pin -2147483647 f1 2147483647"/>
              <a:gd name="f28" fmla="*/ f17 f2 1"/>
              <a:gd name="f29" fmla="val f26"/>
              <a:gd name="f30" fmla="val f27"/>
              <a:gd name="f31" fmla="abs f20"/>
              <a:gd name="f32" fmla="abs f21"/>
              <a:gd name="f33" fmla="?: f20 f22 f3"/>
              <a:gd name="f34" fmla="?: f20 f3 f22"/>
              <a:gd name="f35" fmla="?: f20 f4 f3"/>
              <a:gd name="f36" fmla="?: f20 f3 f4"/>
              <a:gd name="f37" fmla="abs f23"/>
              <a:gd name="f38" fmla="?: f21 f22 f3"/>
              <a:gd name="f39" fmla="?: f21 f3 f22"/>
              <a:gd name="f40" fmla="?: f23 0 f2"/>
              <a:gd name="f41" fmla="?: f23 f2 0"/>
              <a:gd name="f42" fmla="abs f24"/>
              <a:gd name="f43" fmla="?: f23 f22 f3"/>
              <a:gd name="f44" fmla="?: f23 f3 f22"/>
              <a:gd name="f45" fmla="?: f23 f4 f3"/>
              <a:gd name="f46" fmla="?: f23 f3 f4"/>
              <a:gd name="f47" fmla="?: f24 f22 f3"/>
              <a:gd name="f48" fmla="?: f24 f3 f22"/>
              <a:gd name="f49" fmla="?: f20 0 f2"/>
              <a:gd name="f50" fmla="?: f20 f2 0"/>
              <a:gd name="f51" fmla="*/ f25 1 21600"/>
              <a:gd name="f52" fmla="*/ f26 f18 1"/>
              <a:gd name="f53" fmla="*/ f27 f19 1"/>
              <a:gd name="f54" fmla="*/ f28 1 f5"/>
              <a:gd name="f55" fmla="+- f29 0 10800"/>
              <a:gd name="f56" fmla="+- f30 0 10800"/>
              <a:gd name="f57" fmla="+- f30 0 21600"/>
              <a:gd name="f58" fmla="+- f29 0 21600"/>
              <a:gd name="f59" fmla="?: f20 f36 f35"/>
              <a:gd name="f60" fmla="?: f20 f35 f36"/>
              <a:gd name="f61" fmla="?: f21 f34 f33"/>
              <a:gd name="f62" fmla="?: f21 f41 f40"/>
              <a:gd name="f63" fmla="?: f21 f40 f41"/>
              <a:gd name="f64" fmla="?: f23 f38 f39"/>
              <a:gd name="f65" fmla="?: f23 f46 f45"/>
              <a:gd name="f66" fmla="?: f23 f45 f46"/>
              <a:gd name="f67" fmla="?: f24 f44 f43"/>
              <a:gd name="f68" fmla="?: f24 f50 f49"/>
              <a:gd name="f69" fmla="?: f24 f49 f50"/>
              <a:gd name="f70" fmla="?: f20 f47 f48"/>
              <a:gd name="f71" fmla="*/ 800 f51 1"/>
              <a:gd name="f72" fmla="*/ 20800 f51 1"/>
              <a:gd name="f73" fmla="*/ f29 f18 1"/>
              <a:gd name="f74" fmla="*/ f30 f19 1"/>
              <a:gd name="f75" fmla="+- f54 0 f3"/>
              <a:gd name="f76" fmla="abs f55"/>
              <a:gd name="f77" fmla="abs f56"/>
              <a:gd name="f78" fmla="?: f21 f60 f59"/>
              <a:gd name="f79" fmla="?: f23 f62 f63"/>
              <a:gd name="f80" fmla="?: f24 f66 f65"/>
              <a:gd name="f81" fmla="?: f20 f68 f69"/>
              <a:gd name="f82" fmla="*/ f71 1 f51"/>
              <a:gd name="f83" fmla="*/ f72 1 f51"/>
              <a:gd name="f84" fmla="+- f76 0 f77"/>
              <a:gd name="f85" fmla="+- f77 0 f76"/>
              <a:gd name="f86" fmla="*/ f82 f18 1"/>
              <a:gd name="f87" fmla="*/ f83 f18 1"/>
              <a:gd name="f88" fmla="*/ f83 f19 1"/>
              <a:gd name="f89" fmla="*/ f82 f19 1"/>
              <a:gd name="f90" fmla="?: f56 f10 f84"/>
              <a:gd name="f91" fmla="?: f56 f84 f10"/>
              <a:gd name="f92" fmla="?: f55 f10 f85"/>
              <a:gd name="f93" fmla="?: f55 f85 f10"/>
              <a:gd name="f94" fmla="?: f29 f10 f90"/>
              <a:gd name="f95" fmla="?: f29 f10 f91"/>
              <a:gd name="f96" fmla="?: f57 f92 f10"/>
              <a:gd name="f97" fmla="?: f57 f93 f10"/>
              <a:gd name="f98" fmla="?: f58 f91 f10"/>
              <a:gd name="f99" fmla="?: f58 f90 f10"/>
              <a:gd name="f100" fmla="?: f30 f10 f93"/>
              <a:gd name="f101" fmla="?: f30 f10 f92"/>
              <a:gd name="f102" fmla="?: f94 f29 0"/>
              <a:gd name="f103" fmla="?: f94 f30 6280"/>
              <a:gd name="f104" fmla="?: f95 f29 0"/>
              <a:gd name="f105" fmla="?: f95 f30 15320"/>
              <a:gd name="f106" fmla="?: f96 f29 6280"/>
              <a:gd name="f107" fmla="?: f96 f30 21600"/>
              <a:gd name="f108" fmla="?: f97 f29 15320"/>
              <a:gd name="f109" fmla="?: f97 f30 21600"/>
              <a:gd name="f110" fmla="?: f98 f29 21600"/>
              <a:gd name="f111" fmla="?: f98 f30 15320"/>
              <a:gd name="f112" fmla="?: f99 f29 21600"/>
              <a:gd name="f113" fmla="?: f99 f30 6280"/>
              <a:gd name="f114" fmla="?: f100 f29 15320"/>
              <a:gd name="f115" fmla="?: f100 f30 0"/>
              <a:gd name="f116" fmla="?: f101 f29 6280"/>
              <a:gd name="f117" fmla="?: f101 f30 0"/>
            </a:gdLst>
            <a:ahLst>
              <a:ahXY gdRefX="f0" minX="f16" maxX="f11" gdRefY="f1" minY="f16" maxY="f11">
                <a:pos x="f52" y="f53"/>
              </a:ahXY>
            </a:ahLst>
            <a:cxnLst>
              <a:cxn ang="3cd4">
                <a:pos x="hc" y="t"/>
              </a:cxn>
              <a:cxn ang="0">
                <a:pos x="r" y="vc"/>
              </a:cxn>
              <a:cxn ang="cd4">
                <a:pos x="hc" y="b"/>
              </a:cxn>
              <a:cxn ang="cd2">
                <a:pos x="l" y="vc"/>
              </a:cxn>
              <a:cxn ang="f75">
                <a:pos x="f73" y="f74"/>
              </a:cxn>
            </a:cxnLst>
            <a:rect l="f86" t="f89" r="f87" b="f88"/>
            <a:pathLst>
              <a:path w="21600" h="21600">
                <a:moveTo>
                  <a:pt x="f12" y="f8"/>
                </a:moveTo>
                <a:arcTo wR="f31" hR="f32" stAng="f78" swAng="f61"/>
                <a:lnTo>
                  <a:pt x="f102" y="f103"/>
                </a:lnTo>
                <a:lnTo>
                  <a:pt x="f8" y="f13"/>
                </a:lnTo>
                <a:lnTo>
                  <a:pt x="f8" y="f14"/>
                </a:lnTo>
                <a:lnTo>
                  <a:pt x="f104" y="f105"/>
                </a:lnTo>
                <a:lnTo>
                  <a:pt x="f8" y="f15"/>
                </a:lnTo>
                <a:arcTo wR="f32" hR="f37" stAng="f79" swAng="f64"/>
                <a:lnTo>
                  <a:pt x="f106" y="f107"/>
                </a:lnTo>
                <a:lnTo>
                  <a:pt x="f13" y="f9"/>
                </a:lnTo>
                <a:lnTo>
                  <a:pt x="f14" y="f9"/>
                </a:lnTo>
                <a:lnTo>
                  <a:pt x="f108" y="f109"/>
                </a:lnTo>
                <a:lnTo>
                  <a:pt x="f15" y="f9"/>
                </a:lnTo>
                <a:arcTo wR="f37" hR="f42" stAng="f80" swAng="f67"/>
                <a:lnTo>
                  <a:pt x="f110" y="f111"/>
                </a:lnTo>
                <a:lnTo>
                  <a:pt x="f9" y="f14"/>
                </a:lnTo>
                <a:lnTo>
                  <a:pt x="f9" y="f13"/>
                </a:lnTo>
                <a:lnTo>
                  <a:pt x="f112" y="f113"/>
                </a:lnTo>
                <a:lnTo>
                  <a:pt x="f9" y="f12"/>
                </a:lnTo>
                <a:arcTo wR="f42" hR="f31" stAng="f81" swAng="f70"/>
                <a:lnTo>
                  <a:pt x="f114" y="f115"/>
                </a:lnTo>
                <a:lnTo>
                  <a:pt x="f14" y="f8"/>
                </a:lnTo>
                <a:lnTo>
                  <a:pt x="f13" y="f8"/>
                </a:lnTo>
                <a:lnTo>
                  <a:pt x="f116" y="f117"/>
                </a:lnTo>
                <a:close/>
              </a:path>
            </a:pathLst>
          </a:custGeom>
          <a:solidFill>
            <a:srgbClr val="D9D9D9"/>
          </a:solidFill>
          <a:ln w="38103">
            <a:solidFill>
              <a:srgbClr val="00CCFF"/>
            </a:solidFill>
            <a:prstDash val="solid"/>
          </a:ln>
          <a:effectLst>
            <a:outerShdw dist="22997" dir="5400000" algn="tl">
              <a:srgbClr val="000000">
                <a:alpha val="35000"/>
              </a:srgbClr>
            </a:outerShdw>
          </a:effectLst>
        </p:spPr>
        <p:txBody>
          <a:bodyPr anchor="ctr" anchorCtr="1"/>
          <a:lstStyle/>
          <a:p>
            <a:pPr algn="ctr" defTabSz="457200" fontAlgn="auto">
              <a:lnSpc>
                <a:spcPct val="95000"/>
              </a:lnSpc>
              <a:spcBef>
                <a:spcPts val="0"/>
              </a:spcBef>
              <a:spcAft>
                <a:spcPts val="1425"/>
              </a:spcAft>
              <a:defRPr sz="1800" b="0" i="0" u="none" strike="noStrike" kern="0" cap="none" spc="0" baseline="0">
                <a:solidFill>
                  <a:srgbClr val="000000"/>
                </a:solidFill>
                <a:uFillTx/>
              </a:defRPr>
            </a:pPr>
            <a:r>
              <a:rPr lang="it-IT" b="1" kern="0" dirty="0">
                <a:solidFill>
                  <a:srgbClr val="000000"/>
                </a:solidFill>
                <a:latin typeface="Arial Black" pitchFamily="34" charset="0"/>
                <a:cs typeface="Arial Narrow"/>
              </a:rPr>
              <a:t>Buongiorno Stefano, da qualche giorno mi gira di nuovo la testa, non è più il dolore forte, ma credo siano tutte queste novità, le preoccupazioni … </a:t>
            </a:r>
          </a:p>
        </p:txBody>
      </p:sp>
      <p:sp>
        <p:nvSpPr>
          <p:cNvPr id="5" name="Fumetto 2 10"/>
          <p:cNvSpPr/>
          <p:nvPr/>
        </p:nvSpPr>
        <p:spPr>
          <a:xfrm>
            <a:off x="2484438" y="4076700"/>
            <a:ext cx="4535487" cy="2160588"/>
          </a:xfrm>
          <a:custGeom>
            <a:avLst>
              <a:gd name="f0" fmla="val 25089"/>
              <a:gd name="f1" fmla="val 2656"/>
            </a:avLst>
            <a:gdLst>
              <a:gd name="f2" fmla="val 10800000"/>
              <a:gd name="f3" fmla="val 5400000"/>
              <a:gd name="f4" fmla="val 16200000"/>
              <a:gd name="f5" fmla="val 180"/>
              <a:gd name="f6" fmla="val w"/>
              <a:gd name="f7" fmla="val h"/>
              <a:gd name="f8" fmla="val 0"/>
              <a:gd name="f9" fmla="val 21600"/>
              <a:gd name="f10" fmla="+- 0 0 1"/>
              <a:gd name="f11" fmla="val 2147483647"/>
              <a:gd name="f12" fmla="val 3590"/>
              <a:gd name="f13" fmla="val 8970"/>
              <a:gd name="f14" fmla="val 12630"/>
              <a:gd name="f15" fmla="val 18010"/>
              <a:gd name="f16" fmla="val -2147483647"/>
              <a:gd name="f17" fmla="+- 0 0 180"/>
              <a:gd name="f18" fmla="*/ f6 1 21600"/>
              <a:gd name="f19" fmla="*/ f7 1 21600"/>
              <a:gd name="f20" fmla="+- 0 0 f12"/>
              <a:gd name="f21" fmla="+- 3590 0 f8"/>
              <a:gd name="f22" fmla="+- 0 0 f3"/>
              <a:gd name="f23" fmla="+- 21600 0 f15"/>
              <a:gd name="f24" fmla="+- 18010 0 f9"/>
              <a:gd name="f25" fmla="+- f9 0 f8"/>
              <a:gd name="f26" fmla="pin -2147483647 f0 2147483647"/>
              <a:gd name="f27" fmla="pin -2147483647 f1 2147483647"/>
              <a:gd name="f28" fmla="*/ f17 f2 1"/>
              <a:gd name="f29" fmla="val f26"/>
              <a:gd name="f30" fmla="val f27"/>
              <a:gd name="f31" fmla="abs f20"/>
              <a:gd name="f32" fmla="abs f21"/>
              <a:gd name="f33" fmla="?: f20 f22 f3"/>
              <a:gd name="f34" fmla="?: f20 f3 f22"/>
              <a:gd name="f35" fmla="?: f20 f4 f3"/>
              <a:gd name="f36" fmla="?: f20 f3 f4"/>
              <a:gd name="f37" fmla="abs f23"/>
              <a:gd name="f38" fmla="?: f21 f22 f3"/>
              <a:gd name="f39" fmla="?: f21 f3 f22"/>
              <a:gd name="f40" fmla="?: f23 0 f2"/>
              <a:gd name="f41" fmla="?: f23 f2 0"/>
              <a:gd name="f42" fmla="abs f24"/>
              <a:gd name="f43" fmla="?: f23 f22 f3"/>
              <a:gd name="f44" fmla="?: f23 f3 f22"/>
              <a:gd name="f45" fmla="?: f23 f4 f3"/>
              <a:gd name="f46" fmla="?: f23 f3 f4"/>
              <a:gd name="f47" fmla="?: f24 f22 f3"/>
              <a:gd name="f48" fmla="?: f24 f3 f22"/>
              <a:gd name="f49" fmla="?: f20 0 f2"/>
              <a:gd name="f50" fmla="?: f20 f2 0"/>
              <a:gd name="f51" fmla="*/ f25 1 21600"/>
              <a:gd name="f52" fmla="*/ f26 f18 1"/>
              <a:gd name="f53" fmla="*/ f27 f19 1"/>
              <a:gd name="f54" fmla="*/ f28 1 f5"/>
              <a:gd name="f55" fmla="+- f29 0 10800"/>
              <a:gd name="f56" fmla="+- f30 0 10800"/>
              <a:gd name="f57" fmla="+- f30 0 21600"/>
              <a:gd name="f58" fmla="+- f29 0 21600"/>
              <a:gd name="f59" fmla="?: f20 f36 f35"/>
              <a:gd name="f60" fmla="?: f20 f35 f36"/>
              <a:gd name="f61" fmla="?: f21 f34 f33"/>
              <a:gd name="f62" fmla="?: f21 f41 f40"/>
              <a:gd name="f63" fmla="?: f21 f40 f41"/>
              <a:gd name="f64" fmla="?: f23 f38 f39"/>
              <a:gd name="f65" fmla="?: f23 f46 f45"/>
              <a:gd name="f66" fmla="?: f23 f45 f46"/>
              <a:gd name="f67" fmla="?: f24 f44 f43"/>
              <a:gd name="f68" fmla="?: f24 f50 f49"/>
              <a:gd name="f69" fmla="?: f24 f49 f50"/>
              <a:gd name="f70" fmla="?: f20 f47 f48"/>
              <a:gd name="f71" fmla="*/ 800 f51 1"/>
              <a:gd name="f72" fmla="*/ 20800 f51 1"/>
              <a:gd name="f73" fmla="*/ f29 f18 1"/>
              <a:gd name="f74" fmla="*/ f30 f19 1"/>
              <a:gd name="f75" fmla="+- f54 0 f3"/>
              <a:gd name="f76" fmla="abs f55"/>
              <a:gd name="f77" fmla="abs f56"/>
              <a:gd name="f78" fmla="?: f21 f60 f59"/>
              <a:gd name="f79" fmla="?: f23 f62 f63"/>
              <a:gd name="f80" fmla="?: f24 f66 f65"/>
              <a:gd name="f81" fmla="?: f20 f68 f69"/>
              <a:gd name="f82" fmla="*/ f71 1 f51"/>
              <a:gd name="f83" fmla="*/ f72 1 f51"/>
              <a:gd name="f84" fmla="+- f76 0 f77"/>
              <a:gd name="f85" fmla="+- f77 0 f76"/>
              <a:gd name="f86" fmla="*/ f82 f18 1"/>
              <a:gd name="f87" fmla="*/ f83 f18 1"/>
              <a:gd name="f88" fmla="*/ f83 f19 1"/>
              <a:gd name="f89" fmla="*/ f82 f19 1"/>
              <a:gd name="f90" fmla="?: f56 f10 f84"/>
              <a:gd name="f91" fmla="?: f56 f84 f10"/>
              <a:gd name="f92" fmla="?: f55 f10 f85"/>
              <a:gd name="f93" fmla="?: f55 f85 f10"/>
              <a:gd name="f94" fmla="?: f29 f10 f90"/>
              <a:gd name="f95" fmla="?: f29 f10 f91"/>
              <a:gd name="f96" fmla="?: f57 f92 f10"/>
              <a:gd name="f97" fmla="?: f57 f93 f10"/>
              <a:gd name="f98" fmla="?: f58 f91 f10"/>
              <a:gd name="f99" fmla="?: f58 f90 f10"/>
              <a:gd name="f100" fmla="?: f30 f10 f93"/>
              <a:gd name="f101" fmla="?: f30 f10 f92"/>
              <a:gd name="f102" fmla="?: f94 f29 0"/>
              <a:gd name="f103" fmla="?: f94 f30 6280"/>
              <a:gd name="f104" fmla="?: f95 f29 0"/>
              <a:gd name="f105" fmla="?: f95 f30 15320"/>
              <a:gd name="f106" fmla="?: f96 f29 6280"/>
              <a:gd name="f107" fmla="?: f96 f30 21600"/>
              <a:gd name="f108" fmla="?: f97 f29 15320"/>
              <a:gd name="f109" fmla="?: f97 f30 21600"/>
              <a:gd name="f110" fmla="?: f98 f29 21600"/>
              <a:gd name="f111" fmla="?: f98 f30 15320"/>
              <a:gd name="f112" fmla="?: f99 f29 21600"/>
              <a:gd name="f113" fmla="?: f99 f30 6280"/>
              <a:gd name="f114" fmla="?: f100 f29 15320"/>
              <a:gd name="f115" fmla="?: f100 f30 0"/>
              <a:gd name="f116" fmla="?: f101 f29 6280"/>
              <a:gd name="f117" fmla="?: f101 f30 0"/>
            </a:gdLst>
            <a:ahLst>
              <a:ahXY gdRefX="f0" minX="f16" maxX="f11" gdRefY="f1" minY="f16" maxY="f11">
                <a:pos x="f52" y="f53"/>
              </a:ahXY>
            </a:ahLst>
            <a:cxnLst>
              <a:cxn ang="3cd4">
                <a:pos x="hc" y="t"/>
              </a:cxn>
              <a:cxn ang="0">
                <a:pos x="r" y="vc"/>
              </a:cxn>
              <a:cxn ang="cd4">
                <a:pos x="hc" y="b"/>
              </a:cxn>
              <a:cxn ang="cd2">
                <a:pos x="l" y="vc"/>
              </a:cxn>
              <a:cxn ang="f75">
                <a:pos x="f73" y="f74"/>
              </a:cxn>
            </a:cxnLst>
            <a:rect l="f86" t="f89" r="f87" b="f88"/>
            <a:pathLst>
              <a:path w="21600" h="21600">
                <a:moveTo>
                  <a:pt x="f12" y="f8"/>
                </a:moveTo>
                <a:arcTo wR="f31" hR="f32" stAng="f78" swAng="f61"/>
                <a:lnTo>
                  <a:pt x="f102" y="f103"/>
                </a:lnTo>
                <a:lnTo>
                  <a:pt x="f8" y="f13"/>
                </a:lnTo>
                <a:lnTo>
                  <a:pt x="f8" y="f14"/>
                </a:lnTo>
                <a:lnTo>
                  <a:pt x="f104" y="f105"/>
                </a:lnTo>
                <a:lnTo>
                  <a:pt x="f8" y="f15"/>
                </a:lnTo>
                <a:arcTo wR="f32" hR="f37" stAng="f79" swAng="f64"/>
                <a:lnTo>
                  <a:pt x="f106" y="f107"/>
                </a:lnTo>
                <a:lnTo>
                  <a:pt x="f13" y="f9"/>
                </a:lnTo>
                <a:lnTo>
                  <a:pt x="f14" y="f9"/>
                </a:lnTo>
                <a:lnTo>
                  <a:pt x="f108" y="f109"/>
                </a:lnTo>
                <a:lnTo>
                  <a:pt x="f15" y="f9"/>
                </a:lnTo>
                <a:arcTo wR="f37" hR="f42" stAng="f80" swAng="f67"/>
                <a:lnTo>
                  <a:pt x="f110" y="f111"/>
                </a:lnTo>
                <a:lnTo>
                  <a:pt x="f9" y="f14"/>
                </a:lnTo>
                <a:lnTo>
                  <a:pt x="f9" y="f13"/>
                </a:lnTo>
                <a:lnTo>
                  <a:pt x="f112" y="f113"/>
                </a:lnTo>
                <a:lnTo>
                  <a:pt x="f9" y="f12"/>
                </a:lnTo>
                <a:arcTo wR="f42" hR="f31" stAng="f81" swAng="f70"/>
                <a:lnTo>
                  <a:pt x="f114" y="f115"/>
                </a:lnTo>
                <a:lnTo>
                  <a:pt x="f14" y="f8"/>
                </a:lnTo>
                <a:lnTo>
                  <a:pt x="f13" y="f8"/>
                </a:lnTo>
                <a:lnTo>
                  <a:pt x="f116" y="f117"/>
                </a:lnTo>
                <a:close/>
              </a:path>
            </a:pathLst>
          </a:custGeom>
          <a:solidFill>
            <a:srgbClr val="D9D9D9"/>
          </a:solidFill>
          <a:ln w="38103">
            <a:solidFill>
              <a:srgbClr val="00CCFF"/>
            </a:solidFill>
            <a:prstDash val="solid"/>
          </a:ln>
          <a:effectLst>
            <a:outerShdw dist="22997" dir="5400000" algn="tl">
              <a:srgbClr val="000000">
                <a:alpha val="35000"/>
              </a:srgbClr>
            </a:outerShdw>
          </a:effectLst>
        </p:spPr>
        <p:txBody>
          <a:bodyPr anchor="ctr"/>
          <a:lstStyle/>
          <a:p>
            <a:pPr algn="ctr" defTabSz="457200" fontAlgn="auto">
              <a:lnSpc>
                <a:spcPct val="95000"/>
              </a:lnSpc>
              <a:spcBef>
                <a:spcPts val="0"/>
              </a:spcBef>
              <a:spcAft>
                <a:spcPts val="1425"/>
              </a:spcAft>
              <a:defRPr sz="1800" b="0" i="0" u="none" strike="noStrike" kern="0" cap="none" spc="0" baseline="0">
                <a:solidFill>
                  <a:srgbClr val="000000"/>
                </a:solidFill>
                <a:uFillTx/>
              </a:defRPr>
            </a:pPr>
            <a:r>
              <a:rPr lang="it-IT" sz="1900" b="1" kern="0" dirty="0">
                <a:solidFill>
                  <a:srgbClr val="000000"/>
                </a:solidFill>
                <a:latin typeface="Arial Black" pitchFamily="34" charset="0"/>
                <a:cs typeface="Arial Narrow"/>
              </a:rPr>
              <a:t>Signora Luisa, come le ha spiegato il dr. Rossi, il </a:t>
            </a:r>
            <a:r>
              <a:rPr lang="it-IT" sz="1900" b="1" kern="0" dirty="0" err="1">
                <a:solidFill>
                  <a:srgbClr val="000000"/>
                </a:solidFill>
                <a:latin typeface="Arial Black" pitchFamily="34" charset="0"/>
                <a:cs typeface="Arial Narrow"/>
              </a:rPr>
              <a:t>giovedi</a:t>
            </a:r>
            <a:r>
              <a:rPr lang="it-IT" sz="1900" b="1" kern="0" dirty="0">
                <a:solidFill>
                  <a:srgbClr val="000000"/>
                </a:solidFill>
                <a:latin typeface="Arial Black" pitchFamily="34" charset="0"/>
                <a:cs typeface="Arial Narrow"/>
              </a:rPr>
              <a:t> è giornata di colloqui. Possiamo dedicarci qualche minuto in tutta tranquillità … potrà avere poi anche il supporto di Barbara</a:t>
            </a:r>
          </a:p>
        </p:txBody>
      </p:sp>
    </p:spTree>
    <p:extLst>
      <p:ext uri="{BB962C8B-B14F-4D97-AF65-F5344CB8AC3E}">
        <p14:creationId xmlns:p14="http://schemas.microsoft.com/office/powerpoint/2010/main" val="3749602990"/>
      </p:ext>
    </p:extLst>
  </p:cSld>
  <p:clrMapOvr>
    <a:masterClrMapping/>
  </p:clrMapOvr>
  <p:transition/>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rrowheads="1"/>
          </p:cNvSpPr>
          <p:nvPr>
            <p:ph type="title"/>
          </p:nvPr>
        </p:nvSpPr>
        <p:spPr>
          <a:xfrm>
            <a:off x="1295400" y="274638"/>
            <a:ext cx="6400800" cy="868362"/>
          </a:xfrm>
          <a:gradFill rotWithShape="0">
            <a:gsLst>
              <a:gs pos="0">
                <a:schemeClr val="bg1"/>
              </a:gs>
              <a:gs pos="100000">
                <a:schemeClr val="bg1">
                  <a:gamma/>
                  <a:shade val="46275"/>
                  <a:invGamma/>
                </a:schemeClr>
              </a:gs>
            </a:gsLst>
            <a:lin ang="0" scaled="1"/>
          </a:gradFill>
          <a:ln>
            <a:solidFill>
              <a:srgbClr val="FFFF00"/>
            </a:solidFill>
          </a:ln>
        </p:spPr>
        <p:txBody>
          <a:bodyPr rtlCol="0">
            <a:normAutofit/>
          </a:bodyPr>
          <a:lstStyle/>
          <a:p>
            <a:pPr eaLnBrk="1" fontAlgn="auto" hangingPunct="1">
              <a:spcAft>
                <a:spcPts val="0"/>
              </a:spcAft>
              <a:defRPr/>
            </a:pPr>
            <a:r>
              <a:rPr lang="it-IT" b="1" dirty="0">
                <a:solidFill>
                  <a:srgbClr val="C00000"/>
                </a:solidFill>
                <a:effectLst>
                  <a:outerShdw blurRad="38100" dist="38100" dir="2700000" algn="tl">
                    <a:srgbClr val="000000">
                      <a:alpha val="43137"/>
                    </a:srgbClr>
                  </a:outerShdw>
                </a:effectLst>
              </a:rPr>
              <a:t>METAPARADIGMA</a:t>
            </a:r>
          </a:p>
        </p:txBody>
      </p:sp>
      <p:sp>
        <p:nvSpPr>
          <p:cNvPr id="14339" name="Rectangle 3"/>
          <p:cNvSpPr>
            <a:spLocks noGrp="1" noChangeArrowheads="1"/>
          </p:cNvSpPr>
          <p:nvPr>
            <p:ph type="body" idx="1"/>
          </p:nvPr>
        </p:nvSpPr>
        <p:spPr>
          <a:xfrm>
            <a:off x="457200" y="1219200"/>
            <a:ext cx="8305800" cy="4800600"/>
          </a:xfrm>
        </p:spPr>
        <p:txBody>
          <a:bodyPr/>
          <a:lstStyle/>
          <a:p>
            <a:pPr algn="ctr" eaLnBrk="1" hangingPunct="1">
              <a:buFont typeface="Wingdings" panose="05000000000000000000" pitchFamily="2" charset="2"/>
              <a:buNone/>
            </a:pPr>
            <a:endParaRPr lang="it-IT" smtClean="0"/>
          </a:p>
          <a:p>
            <a:pPr eaLnBrk="1" hangingPunct="1">
              <a:buFont typeface="Wingdings" panose="05000000000000000000" pitchFamily="2" charset="2"/>
              <a:buNone/>
            </a:pPr>
            <a:r>
              <a:rPr lang="it-IT" smtClean="0"/>
              <a:t>	Il Metaparadigma della disciplina infermieristica è rappresentato da 4 concetti:</a:t>
            </a:r>
          </a:p>
          <a:p>
            <a:pPr eaLnBrk="1" hangingPunct="1"/>
            <a:r>
              <a:rPr lang="it-IT" smtClean="0"/>
              <a:t>     PERSONA</a:t>
            </a:r>
          </a:p>
          <a:p>
            <a:pPr eaLnBrk="1" hangingPunct="1"/>
            <a:r>
              <a:rPr lang="it-IT" smtClean="0"/>
              <a:t>     SALUTE/MALATTIA</a:t>
            </a:r>
          </a:p>
          <a:p>
            <a:pPr eaLnBrk="1" hangingPunct="1"/>
            <a:r>
              <a:rPr lang="it-IT" smtClean="0"/>
              <a:t>     AMBIENTE</a:t>
            </a:r>
          </a:p>
          <a:p>
            <a:pPr eaLnBrk="1" hangingPunct="1"/>
            <a:r>
              <a:rPr lang="it-IT" smtClean="0"/>
              <a:t>     ASSISTENZA INFERMIERISTICA</a:t>
            </a:r>
          </a:p>
        </p:txBody>
      </p:sp>
      <p:sp>
        <p:nvSpPr>
          <p:cNvPr id="5" name="TextBox 1"/>
          <p:cNvSpPr txBox="1">
            <a:spLocks noChangeArrowheads="1"/>
          </p:cNvSpPr>
          <p:nvPr/>
        </p:nvSpPr>
        <p:spPr bwMode="auto">
          <a:xfrm>
            <a:off x="1908175" y="6524625"/>
            <a:ext cx="6335713" cy="160338"/>
          </a:xfrm>
          <a:prstGeom prst="rect">
            <a:avLst/>
          </a:prstGeom>
          <a:noFill/>
          <a:ln w="9525">
            <a:noFill/>
            <a:miter lim="800000"/>
            <a:headEnd/>
            <a:tailEnd/>
          </a:ln>
        </p:spPr>
        <p:txBody>
          <a:bodyPr lIns="0" tIns="0" rIns="0" bIns="40087">
            <a:spAutoFit/>
          </a:bodyPr>
          <a:lstStyle/>
          <a:p>
            <a:pPr>
              <a:lnSpc>
                <a:spcPts val="875"/>
              </a:lnSpc>
              <a:defRPr/>
            </a:pPr>
            <a:r>
              <a:rPr lang="en-US" altLang="zh-CN" sz="1100" b="1" dirty="0">
                <a:solidFill>
                  <a:schemeClr val="tx1">
                    <a:lumMod val="65000"/>
                    <a:lumOff val="35000"/>
                  </a:schemeClr>
                </a:solidFill>
                <a:latin typeface="Tahoma" pitchFamily="34" charset="0"/>
                <a:cs typeface="Tahoma" pitchFamily="34" charset="0"/>
              </a:rPr>
              <a:t>   S. </a:t>
            </a:r>
            <a:r>
              <a:rPr lang="en-US" altLang="zh-CN" sz="1100" b="1" dirty="0" err="1">
                <a:solidFill>
                  <a:schemeClr val="tx1">
                    <a:lumMod val="65000"/>
                    <a:lumOff val="35000"/>
                  </a:schemeClr>
                </a:solidFill>
                <a:latin typeface="Tahoma" pitchFamily="34" charset="0"/>
                <a:cs typeface="Tahoma" pitchFamily="34" charset="0"/>
              </a:rPr>
              <a:t>Bazzana</a:t>
            </a:r>
            <a:r>
              <a:rPr lang="en-US" altLang="zh-CN" sz="1100" b="1" dirty="0">
                <a:solidFill>
                  <a:schemeClr val="tx1">
                    <a:lumMod val="65000"/>
                    <a:lumOff val="35000"/>
                  </a:schemeClr>
                </a:solidFill>
                <a:latin typeface="Tahoma" pitchFamily="34" charset="0"/>
                <a:cs typeface="Tahoma" pitchFamily="34" charset="0"/>
              </a:rPr>
              <a:t> – 2014 –  </a:t>
            </a:r>
            <a:r>
              <a:rPr lang="en-US" altLang="zh-CN" sz="1100" b="1" i="1" dirty="0">
                <a:solidFill>
                  <a:schemeClr val="tx1">
                    <a:lumMod val="65000"/>
                    <a:lumOff val="35000"/>
                  </a:schemeClr>
                </a:solidFill>
                <a:latin typeface="Tahoma" pitchFamily="34" charset="0"/>
                <a:cs typeface="Tahoma" pitchFamily="34" charset="0"/>
              </a:rPr>
              <a:t>Governance </a:t>
            </a:r>
            <a:r>
              <a:rPr lang="en-US" altLang="zh-CN" sz="1100" b="1" i="1" dirty="0" err="1">
                <a:solidFill>
                  <a:schemeClr val="tx1">
                    <a:lumMod val="65000"/>
                    <a:lumOff val="35000"/>
                  </a:schemeClr>
                </a:solidFill>
                <a:latin typeface="Tahoma" pitchFamily="34" charset="0"/>
                <a:cs typeface="Tahoma" pitchFamily="34" charset="0"/>
              </a:rPr>
              <a:t>delle</a:t>
            </a:r>
            <a:r>
              <a:rPr lang="en-US" altLang="zh-CN" sz="1100" b="1" i="1" dirty="0">
                <a:solidFill>
                  <a:schemeClr val="tx1">
                    <a:lumMod val="65000"/>
                    <a:lumOff val="35000"/>
                  </a:schemeClr>
                </a:solidFill>
                <a:latin typeface="Tahoma" pitchFamily="34" charset="0"/>
                <a:cs typeface="Tahoma" pitchFamily="34" charset="0"/>
              </a:rPr>
              <a:t> </a:t>
            </a:r>
            <a:r>
              <a:rPr lang="en-US" altLang="zh-CN" sz="1100" b="1" i="1" dirty="0" err="1">
                <a:solidFill>
                  <a:schemeClr val="tx1">
                    <a:lumMod val="65000"/>
                    <a:lumOff val="35000"/>
                  </a:schemeClr>
                </a:solidFill>
                <a:latin typeface="Tahoma" pitchFamily="34" charset="0"/>
                <a:cs typeface="Tahoma" pitchFamily="34" charset="0"/>
              </a:rPr>
              <a:t>comorbilità</a:t>
            </a:r>
            <a:r>
              <a:rPr lang="en-US" altLang="zh-CN" sz="1100" b="1" i="1" dirty="0">
                <a:solidFill>
                  <a:schemeClr val="tx1">
                    <a:lumMod val="65000"/>
                    <a:lumOff val="35000"/>
                  </a:schemeClr>
                </a:solidFill>
                <a:latin typeface="Tahoma" pitchFamily="34" charset="0"/>
                <a:cs typeface="Tahoma" pitchFamily="34" charset="0"/>
              </a:rPr>
              <a:t> –  </a:t>
            </a:r>
            <a:r>
              <a:rPr lang="en-US" altLang="zh-CN" sz="1100" b="1" dirty="0" err="1">
                <a:solidFill>
                  <a:schemeClr val="tx1">
                    <a:lumMod val="65000"/>
                    <a:lumOff val="35000"/>
                  </a:schemeClr>
                </a:solidFill>
                <a:latin typeface="Tahoma" pitchFamily="34" charset="0"/>
                <a:cs typeface="Tahoma" pitchFamily="34" charset="0"/>
              </a:rPr>
              <a:t>OMCeO</a:t>
            </a:r>
            <a:r>
              <a:rPr lang="en-US" altLang="zh-CN" sz="1100" b="1" dirty="0">
                <a:solidFill>
                  <a:schemeClr val="tx1">
                    <a:lumMod val="65000"/>
                    <a:lumOff val="35000"/>
                  </a:schemeClr>
                </a:solidFill>
                <a:latin typeface="Tahoma" pitchFamily="34" charset="0"/>
                <a:cs typeface="Tahoma" pitchFamily="34" charset="0"/>
              </a:rPr>
              <a:t> Brescia   </a:t>
            </a:r>
          </a:p>
        </p:txBody>
      </p:sp>
    </p:spTree>
    <p:extLst>
      <p:ext uri="{BB962C8B-B14F-4D97-AF65-F5344CB8AC3E}">
        <p14:creationId xmlns:p14="http://schemas.microsoft.com/office/powerpoint/2010/main" val="1420850443"/>
      </p:ext>
    </p:extLst>
  </p:cSld>
  <p:clrMapOvr>
    <a:masterClrMapping/>
  </p:clrMapOvr>
  <p:transition/>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ChangeArrowheads="1"/>
          </p:cNvSpPr>
          <p:nvPr/>
        </p:nvSpPr>
        <p:spPr bwMode="auto">
          <a:xfrm>
            <a:off x="4186238" y="1628775"/>
            <a:ext cx="769937" cy="2447925"/>
          </a:xfrm>
          <a:prstGeom prst="rect">
            <a:avLst/>
          </a:prstGeom>
          <a:gradFill rotWithShape="0">
            <a:gsLst>
              <a:gs pos="0">
                <a:schemeClr val="accent2">
                  <a:gamma/>
                  <a:shade val="46275"/>
                  <a:invGamma/>
                </a:schemeClr>
              </a:gs>
              <a:gs pos="50000">
                <a:schemeClr val="accent2"/>
              </a:gs>
              <a:gs pos="100000">
                <a:schemeClr val="accent2">
                  <a:gamma/>
                  <a:shade val="46275"/>
                  <a:invGamma/>
                </a:schemeClr>
              </a:gs>
            </a:gsLst>
            <a:lin ang="5400000" scaled="1"/>
          </a:gradFill>
          <a:ln w="19050" algn="ctr">
            <a:solidFill>
              <a:schemeClr val="bg1"/>
            </a:solidFill>
            <a:miter lim="800000"/>
            <a:headEnd/>
            <a:tailEnd/>
          </a:ln>
          <a:effectLst/>
        </p:spPr>
        <p:txBody>
          <a:bodyPr anchor="ctr"/>
          <a:lstStyle/>
          <a:p>
            <a:pPr algn="ctr" eaLnBrk="0" fontAlgn="auto" hangingPunct="0">
              <a:lnSpc>
                <a:spcPct val="80000"/>
              </a:lnSpc>
              <a:spcBef>
                <a:spcPts val="0"/>
              </a:spcBef>
              <a:spcAft>
                <a:spcPts val="0"/>
              </a:spcAft>
              <a:defRPr/>
            </a:pPr>
            <a:r>
              <a:rPr lang="it-IT" sz="2600" b="1">
                <a:solidFill>
                  <a:srgbClr val="FFFF00"/>
                </a:solidFill>
                <a:effectLst>
                  <a:outerShdw blurRad="38100" dist="38100" dir="2700000" algn="tl">
                    <a:srgbClr val="000000"/>
                  </a:outerShdw>
                </a:effectLst>
                <a:latin typeface="Times New Roman" pitchFamily="18" charset="0"/>
              </a:rPr>
              <a:t>U</a:t>
            </a:r>
          </a:p>
          <a:p>
            <a:pPr algn="ctr" eaLnBrk="0" fontAlgn="auto" hangingPunct="0">
              <a:lnSpc>
                <a:spcPct val="80000"/>
              </a:lnSpc>
              <a:spcBef>
                <a:spcPts val="0"/>
              </a:spcBef>
              <a:spcAft>
                <a:spcPts val="0"/>
              </a:spcAft>
              <a:defRPr/>
            </a:pPr>
            <a:r>
              <a:rPr lang="it-IT" sz="2600" b="1">
                <a:solidFill>
                  <a:srgbClr val="FFFF00"/>
                </a:solidFill>
                <a:effectLst>
                  <a:outerShdw blurRad="38100" dist="38100" dir="2700000" algn="tl">
                    <a:srgbClr val="000000"/>
                  </a:outerShdw>
                </a:effectLst>
                <a:latin typeface="Times New Roman" pitchFamily="18" charset="0"/>
              </a:rPr>
              <a:t>T</a:t>
            </a:r>
          </a:p>
          <a:p>
            <a:pPr algn="ctr" eaLnBrk="0" fontAlgn="auto" hangingPunct="0">
              <a:lnSpc>
                <a:spcPct val="80000"/>
              </a:lnSpc>
              <a:spcBef>
                <a:spcPts val="0"/>
              </a:spcBef>
              <a:spcAft>
                <a:spcPts val="0"/>
              </a:spcAft>
              <a:defRPr/>
            </a:pPr>
            <a:r>
              <a:rPr lang="it-IT" sz="2600" b="1">
                <a:solidFill>
                  <a:srgbClr val="FFFF00"/>
                </a:solidFill>
                <a:effectLst>
                  <a:outerShdw blurRad="38100" dist="38100" dir="2700000" algn="tl">
                    <a:srgbClr val="000000"/>
                  </a:outerShdw>
                </a:effectLst>
                <a:latin typeface="Times New Roman" pitchFamily="18" charset="0"/>
              </a:rPr>
              <a:t>E</a:t>
            </a:r>
          </a:p>
          <a:p>
            <a:pPr algn="ctr" eaLnBrk="0" fontAlgn="auto" hangingPunct="0">
              <a:lnSpc>
                <a:spcPct val="80000"/>
              </a:lnSpc>
              <a:spcBef>
                <a:spcPts val="0"/>
              </a:spcBef>
              <a:spcAft>
                <a:spcPts val="0"/>
              </a:spcAft>
              <a:defRPr/>
            </a:pPr>
            <a:r>
              <a:rPr lang="it-IT" sz="2600" b="1">
                <a:solidFill>
                  <a:srgbClr val="FFFF00"/>
                </a:solidFill>
                <a:effectLst>
                  <a:outerShdw blurRad="38100" dist="38100" dir="2700000" algn="tl">
                    <a:srgbClr val="000000"/>
                  </a:outerShdw>
                </a:effectLst>
                <a:latin typeface="Times New Roman" pitchFamily="18" charset="0"/>
              </a:rPr>
              <a:t>N</a:t>
            </a:r>
          </a:p>
          <a:p>
            <a:pPr algn="ctr" eaLnBrk="0" fontAlgn="auto" hangingPunct="0">
              <a:lnSpc>
                <a:spcPct val="80000"/>
              </a:lnSpc>
              <a:spcBef>
                <a:spcPts val="0"/>
              </a:spcBef>
              <a:spcAft>
                <a:spcPts val="0"/>
              </a:spcAft>
              <a:defRPr/>
            </a:pPr>
            <a:r>
              <a:rPr lang="it-IT" sz="2600" b="1">
                <a:solidFill>
                  <a:srgbClr val="FFFF00"/>
                </a:solidFill>
                <a:effectLst>
                  <a:outerShdw blurRad="38100" dist="38100" dir="2700000" algn="tl">
                    <a:srgbClr val="000000"/>
                  </a:outerShdw>
                </a:effectLst>
                <a:latin typeface="Times New Roman" pitchFamily="18" charset="0"/>
              </a:rPr>
              <a:t>T</a:t>
            </a:r>
          </a:p>
          <a:p>
            <a:pPr algn="ctr" eaLnBrk="0" fontAlgn="auto" hangingPunct="0">
              <a:lnSpc>
                <a:spcPct val="80000"/>
              </a:lnSpc>
              <a:spcBef>
                <a:spcPts val="0"/>
              </a:spcBef>
              <a:spcAft>
                <a:spcPts val="0"/>
              </a:spcAft>
              <a:defRPr/>
            </a:pPr>
            <a:r>
              <a:rPr lang="it-IT" sz="2600" b="1">
                <a:solidFill>
                  <a:srgbClr val="FFFF00"/>
                </a:solidFill>
                <a:effectLst>
                  <a:outerShdw blurRad="38100" dist="38100" dir="2700000" algn="tl">
                    <a:srgbClr val="000000"/>
                  </a:outerShdw>
                </a:effectLst>
                <a:latin typeface="Times New Roman" pitchFamily="18" charset="0"/>
              </a:rPr>
              <a:t>E</a:t>
            </a:r>
          </a:p>
        </p:txBody>
      </p:sp>
      <p:sp>
        <p:nvSpPr>
          <p:cNvPr id="36867" name="Rectangle 3"/>
          <p:cNvSpPr>
            <a:spLocks noChangeArrowheads="1"/>
          </p:cNvSpPr>
          <p:nvPr/>
        </p:nvSpPr>
        <p:spPr bwMode="auto">
          <a:xfrm>
            <a:off x="2438400" y="1760538"/>
            <a:ext cx="4335463" cy="990600"/>
          </a:xfrm>
          <a:prstGeom prst="rect">
            <a:avLst/>
          </a:prstGeom>
          <a:noFill/>
          <a:ln w="57150" cmpd="thickThin">
            <a:noFill/>
            <a:miter lim="800000"/>
            <a:headEnd/>
            <a:tailEnd/>
          </a:ln>
          <a:effectLst/>
        </p:spPr>
        <p:txBody>
          <a:bodyPr anchor="ctr"/>
          <a:lstStyle/>
          <a:p>
            <a:pPr algn="ctr" eaLnBrk="0" fontAlgn="auto" hangingPunct="0">
              <a:spcBef>
                <a:spcPts val="0"/>
              </a:spcBef>
              <a:spcAft>
                <a:spcPts val="0"/>
              </a:spcAft>
              <a:defRPr/>
            </a:pPr>
            <a:endParaRPr lang="it-IT" sz="2400" b="1">
              <a:solidFill>
                <a:srgbClr val="FFFF00"/>
              </a:solidFill>
              <a:effectLst>
                <a:outerShdw blurRad="38100" dist="38100" dir="2700000" algn="tl">
                  <a:srgbClr val="000000"/>
                </a:outerShdw>
              </a:effectLst>
              <a:latin typeface="Times New Roman" pitchFamily="18" charset="0"/>
            </a:endParaRPr>
          </a:p>
        </p:txBody>
      </p:sp>
      <p:sp>
        <p:nvSpPr>
          <p:cNvPr id="36868" name="Rectangle 4"/>
          <p:cNvSpPr>
            <a:spLocks noChangeArrowheads="1"/>
          </p:cNvSpPr>
          <p:nvPr/>
        </p:nvSpPr>
        <p:spPr bwMode="auto">
          <a:xfrm>
            <a:off x="2203450" y="333375"/>
            <a:ext cx="4737100" cy="539750"/>
          </a:xfrm>
          <a:prstGeom prst="rect">
            <a:avLst/>
          </a:prstGeom>
          <a:gradFill rotWithShape="0">
            <a:gsLst>
              <a:gs pos="0">
                <a:schemeClr val="accent2">
                  <a:gamma/>
                  <a:shade val="46275"/>
                  <a:invGamma/>
                </a:schemeClr>
              </a:gs>
              <a:gs pos="50000">
                <a:schemeClr val="accent2"/>
              </a:gs>
              <a:gs pos="100000">
                <a:schemeClr val="accent2">
                  <a:gamma/>
                  <a:shade val="46275"/>
                  <a:invGamma/>
                </a:schemeClr>
              </a:gs>
            </a:gsLst>
            <a:lin ang="5400000" scaled="1"/>
          </a:gradFill>
          <a:ln w="57150" cmpd="thickThin">
            <a:noFill/>
            <a:miter lim="800000"/>
            <a:headEnd/>
            <a:tailEnd/>
          </a:ln>
          <a:effectLst/>
        </p:spPr>
        <p:txBody>
          <a:bodyPr anchor="ctr"/>
          <a:lstStyle/>
          <a:p>
            <a:pPr algn="ctr" eaLnBrk="0" fontAlgn="auto" hangingPunct="0">
              <a:spcBef>
                <a:spcPts val="0"/>
              </a:spcBef>
              <a:spcAft>
                <a:spcPts val="0"/>
              </a:spcAft>
              <a:defRPr/>
            </a:pPr>
            <a:r>
              <a:rPr lang="it-IT" sz="2800" b="1">
                <a:solidFill>
                  <a:srgbClr val="FFFF00"/>
                </a:solidFill>
                <a:effectLst>
                  <a:outerShdw blurRad="38100" dist="38100" dir="2700000" algn="tl">
                    <a:srgbClr val="000000"/>
                  </a:outerShdw>
                </a:effectLst>
                <a:latin typeface="Times New Roman" pitchFamily="18" charset="0"/>
              </a:rPr>
              <a:t>COUNSELING	</a:t>
            </a:r>
          </a:p>
        </p:txBody>
      </p:sp>
      <p:sp>
        <p:nvSpPr>
          <p:cNvPr id="36869" name="Text Box 5"/>
          <p:cNvSpPr txBox="1">
            <a:spLocks noChangeArrowheads="1"/>
          </p:cNvSpPr>
          <p:nvPr/>
        </p:nvSpPr>
        <p:spPr bwMode="auto">
          <a:xfrm>
            <a:off x="284163" y="4941888"/>
            <a:ext cx="8510587" cy="609600"/>
          </a:xfrm>
          <a:prstGeom prst="rect">
            <a:avLst/>
          </a:prstGeom>
          <a:noFill/>
          <a:ln w="9525">
            <a:noFill/>
            <a:miter lim="800000"/>
            <a:headEnd/>
            <a:tailEnd/>
          </a:ln>
          <a:effectLst/>
        </p:spPr>
        <p:txBody>
          <a:bodyPr>
            <a:spAutoFit/>
          </a:bodyPr>
          <a:lstStyle/>
          <a:p>
            <a:pPr algn="ctr" eaLnBrk="0" fontAlgn="auto" hangingPunct="0">
              <a:spcBef>
                <a:spcPts val="0"/>
              </a:spcBef>
              <a:spcAft>
                <a:spcPts val="0"/>
              </a:spcAft>
              <a:defRPr/>
            </a:pPr>
            <a:r>
              <a:rPr lang="it-IT" sz="2400" b="1">
                <a:effectLst>
                  <a:outerShdw blurRad="38100" dist="38100" dir="2700000" algn="tl">
                    <a:srgbClr val="000000"/>
                  </a:outerShdw>
                </a:effectLst>
                <a:latin typeface="Times New Roman" pitchFamily="18" charset="0"/>
              </a:rPr>
              <a:t>Trovare le proprie soluzioni al problema</a:t>
            </a:r>
          </a:p>
          <a:p>
            <a:pPr eaLnBrk="0" fontAlgn="auto" hangingPunct="0">
              <a:spcBef>
                <a:spcPts val="0"/>
              </a:spcBef>
              <a:spcAft>
                <a:spcPts val="0"/>
              </a:spcAft>
              <a:defRPr/>
            </a:pPr>
            <a:endParaRPr lang="it-IT" sz="1000" b="1">
              <a:effectLst>
                <a:outerShdw blurRad="38100" dist="38100" dir="2700000" algn="tl">
                  <a:srgbClr val="000000"/>
                </a:outerShdw>
              </a:effectLst>
              <a:latin typeface="Times New Roman" pitchFamily="18" charset="0"/>
            </a:endParaRPr>
          </a:p>
        </p:txBody>
      </p:sp>
      <p:sp>
        <p:nvSpPr>
          <p:cNvPr id="15366" name="Line 6"/>
          <p:cNvSpPr>
            <a:spLocks noChangeShapeType="1"/>
          </p:cNvSpPr>
          <p:nvPr/>
        </p:nvSpPr>
        <p:spPr bwMode="auto">
          <a:xfrm>
            <a:off x="4605338" y="4221163"/>
            <a:ext cx="0" cy="719137"/>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5367" name="Line 7"/>
          <p:cNvSpPr>
            <a:spLocks noChangeShapeType="1"/>
          </p:cNvSpPr>
          <p:nvPr/>
        </p:nvSpPr>
        <p:spPr bwMode="auto">
          <a:xfrm flipV="1">
            <a:off x="5407025" y="1268413"/>
            <a:ext cx="2333625" cy="1512887"/>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36872" name="Rectangle 8"/>
          <p:cNvSpPr>
            <a:spLocks noChangeArrowheads="1"/>
          </p:cNvSpPr>
          <p:nvPr/>
        </p:nvSpPr>
        <p:spPr bwMode="auto">
          <a:xfrm rot="-1077935">
            <a:off x="5734050" y="2741613"/>
            <a:ext cx="1460500" cy="396875"/>
          </a:xfrm>
          <a:prstGeom prst="rect">
            <a:avLst/>
          </a:prstGeom>
          <a:noFill/>
          <a:ln w="9525">
            <a:noFill/>
            <a:miter lim="800000"/>
            <a:headEnd/>
            <a:tailEnd/>
          </a:ln>
          <a:effectLst/>
        </p:spPr>
        <p:txBody>
          <a:bodyPr wrap="none">
            <a:spAutoFit/>
          </a:bodyPr>
          <a:lstStyle/>
          <a:p>
            <a:pPr eaLnBrk="0" fontAlgn="auto" hangingPunct="0">
              <a:spcBef>
                <a:spcPts val="0"/>
              </a:spcBef>
              <a:spcAft>
                <a:spcPts val="0"/>
              </a:spcAft>
              <a:defRPr/>
            </a:pPr>
            <a:r>
              <a:rPr lang="it-IT" sz="2000" b="1">
                <a:effectLst>
                  <a:outerShdw blurRad="38100" dist="38100" dir="2700000" algn="tl">
                    <a:srgbClr val="000000"/>
                  </a:outerShdw>
                </a:effectLst>
                <a:latin typeface="Times New Roman" pitchFamily="18" charset="0"/>
              </a:rPr>
              <a:t>Autonomia </a:t>
            </a:r>
          </a:p>
        </p:txBody>
      </p:sp>
      <p:sp>
        <p:nvSpPr>
          <p:cNvPr id="36873" name="Rectangle 9"/>
          <p:cNvSpPr>
            <a:spLocks noChangeArrowheads="1"/>
          </p:cNvSpPr>
          <p:nvPr/>
        </p:nvSpPr>
        <p:spPr bwMode="auto">
          <a:xfrm rot="-1943181">
            <a:off x="4962525" y="1563688"/>
            <a:ext cx="2493963" cy="457200"/>
          </a:xfrm>
          <a:prstGeom prst="rect">
            <a:avLst/>
          </a:prstGeom>
          <a:noFill/>
          <a:ln w="9525">
            <a:noFill/>
            <a:miter lim="800000"/>
            <a:headEnd/>
            <a:tailEnd/>
          </a:ln>
          <a:effectLst/>
        </p:spPr>
        <p:txBody>
          <a:bodyPr wrap="none">
            <a:spAutoFit/>
          </a:bodyPr>
          <a:lstStyle/>
          <a:p>
            <a:pPr eaLnBrk="0" fontAlgn="auto" hangingPunct="0">
              <a:spcBef>
                <a:spcPts val="0"/>
              </a:spcBef>
              <a:spcAft>
                <a:spcPts val="0"/>
              </a:spcAft>
              <a:defRPr/>
            </a:pPr>
            <a:r>
              <a:rPr lang="it-IT" sz="2000" b="1">
                <a:effectLst>
                  <a:outerShdw blurRad="38100" dist="38100" dir="2700000" algn="tl">
                    <a:srgbClr val="000000"/>
                  </a:outerShdw>
                </a:effectLst>
                <a:latin typeface="Times New Roman" pitchFamily="18" charset="0"/>
              </a:rPr>
              <a:t>Autoconsapevolez</a:t>
            </a:r>
            <a:r>
              <a:rPr lang="it-IT" sz="2400" b="1">
                <a:effectLst>
                  <a:outerShdw blurRad="38100" dist="38100" dir="2700000" algn="tl">
                    <a:srgbClr val="000000"/>
                  </a:outerShdw>
                </a:effectLst>
                <a:latin typeface="Times New Roman" pitchFamily="18" charset="0"/>
              </a:rPr>
              <a:t>za </a:t>
            </a:r>
          </a:p>
        </p:txBody>
      </p:sp>
      <p:sp>
        <p:nvSpPr>
          <p:cNvPr id="15370" name="Line 10"/>
          <p:cNvSpPr>
            <a:spLocks noChangeShapeType="1"/>
          </p:cNvSpPr>
          <p:nvPr/>
        </p:nvSpPr>
        <p:spPr bwMode="auto">
          <a:xfrm flipV="1">
            <a:off x="5403850" y="2781300"/>
            <a:ext cx="2697163" cy="792163"/>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5371" name="Line 11"/>
          <p:cNvSpPr>
            <a:spLocks noChangeShapeType="1"/>
          </p:cNvSpPr>
          <p:nvPr/>
        </p:nvSpPr>
        <p:spPr bwMode="auto">
          <a:xfrm flipH="1" flipV="1">
            <a:off x="1243013" y="1341438"/>
            <a:ext cx="2370137" cy="1439862"/>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36876" name="Rectangle 12"/>
          <p:cNvSpPr>
            <a:spLocks noChangeArrowheads="1"/>
          </p:cNvSpPr>
          <p:nvPr/>
        </p:nvSpPr>
        <p:spPr bwMode="auto">
          <a:xfrm rot="1244586" flipH="1">
            <a:off x="603250" y="2511425"/>
            <a:ext cx="3071813" cy="396875"/>
          </a:xfrm>
          <a:prstGeom prst="rect">
            <a:avLst/>
          </a:prstGeom>
          <a:noFill/>
          <a:ln w="9525">
            <a:noFill/>
            <a:miter lim="800000"/>
            <a:headEnd/>
            <a:tailEnd/>
          </a:ln>
          <a:effectLst/>
        </p:spPr>
        <p:txBody>
          <a:bodyPr wrap="none">
            <a:spAutoFit/>
          </a:bodyPr>
          <a:lstStyle/>
          <a:p>
            <a:pPr eaLnBrk="0" fontAlgn="auto" hangingPunct="0">
              <a:spcBef>
                <a:spcPts val="0"/>
              </a:spcBef>
              <a:spcAft>
                <a:spcPts val="0"/>
              </a:spcAft>
              <a:defRPr/>
            </a:pPr>
            <a:r>
              <a:rPr lang="it-IT" sz="2000" b="1">
                <a:effectLst>
                  <a:outerShdw blurRad="38100" dist="38100" dir="2700000" algn="tl">
                    <a:srgbClr val="000000"/>
                  </a:outerShdw>
                </a:effectLst>
                <a:latin typeface="Times New Roman" pitchFamily="18" charset="0"/>
              </a:rPr>
              <a:t>Attivare le proprie risorse </a:t>
            </a:r>
          </a:p>
        </p:txBody>
      </p:sp>
      <p:sp>
        <p:nvSpPr>
          <p:cNvPr id="36877" name="Rectangle 13"/>
          <p:cNvSpPr>
            <a:spLocks noChangeArrowheads="1"/>
          </p:cNvSpPr>
          <p:nvPr/>
        </p:nvSpPr>
        <p:spPr bwMode="auto">
          <a:xfrm rot="1752253" flipH="1">
            <a:off x="1624013" y="1585913"/>
            <a:ext cx="1776412" cy="396875"/>
          </a:xfrm>
          <a:prstGeom prst="rect">
            <a:avLst/>
          </a:prstGeom>
          <a:noFill/>
          <a:ln w="9525">
            <a:noFill/>
            <a:miter lim="800000"/>
            <a:headEnd/>
            <a:tailEnd/>
          </a:ln>
          <a:effectLst/>
        </p:spPr>
        <p:txBody>
          <a:bodyPr wrap="none">
            <a:spAutoFit/>
          </a:bodyPr>
          <a:lstStyle/>
          <a:p>
            <a:pPr eaLnBrk="0" fontAlgn="auto" hangingPunct="0">
              <a:spcBef>
                <a:spcPts val="0"/>
              </a:spcBef>
              <a:spcAft>
                <a:spcPts val="0"/>
              </a:spcAft>
              <a:defRPr/>
            </a:pPr>
            <a:r>
              <a:rPr lang="it-IT" sz="2000" b="1">
                <a:effectLst>
                  <a:outerShdw blurRad="38100" dist="38100" dir="2700000" algn="tl">
                    <a:srgbClr val="000000"/>
                  </a:outerShdw>
                </a:effectLst>
                <a:latin typeface="Times New Roman" pitchFamily="18" charset="0"/>
              </a:rPr>
              <a:t>Responsabilità</a:t>
            </a:r>
          </a:p>
        </p:txBody>
      </p:sp>
      <p:sp>
        <p:nvSpPr>
          <p:cNvPr id="15374" name="Line 14"/>
          <p:cNvSpPr>
            <a:spLocks noChangeShapeType="1"/>
          </p:cNvSpPr>
          <p:nvPr/>
        </p:nvSpPr>
        <p:spPr bwMode="auto">
          <a:xfrm flipH="1" flipV="1">
            <a:off x="250825" y="2349500"/>
            <a:ext cx="3360738" cy="1223963"/>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36879" name="Rectangle 15"/>
          <p:cNvSpPr>
            <a:spLocks noChangeArrowheads="1"/>
          </p:cNvSpPr>
          <p:nvPr/>
        </p:nvSpPr>
        <p:spPr bwMode="auto">
          <a:xfrm rot="-767789">
            <a:off x="5219700" y="3571875"/>
            <a:ext cx="3503613" cy="396875"/>
          </a:xfrm>
          <a:prstGeom prst="rect">
            <a:avLst/>
          </a:prstGeom>
          <a:noFill/>
          <a:ln w="9525">
            <a:noFill/>
            <a:miter lim="800000"/>
            <a:headEnd/>
            <a:tailEnd/>
          </a:ln>
          <a:effectLst/>
        </p:spPr>
        <p:txBody>
          <a:bodyPr wrap="none">
            <a:spAutoFit/>
          </a:bodyPr>
          <a:lstStyle/>
          <a:p>
            <a:pPr eaLnBrk="0" fontAlgn="auto" hangingPunct="0">
              <a:spcBef>
                <a:spcPts val="0"/>
              </a:spcBef>
              <a:spcAft>
                <a:spcPts val="0"/>
              </a:spcAft>
              <a:defRPr/>
            </a:pPr>
            <a:r>
              <a:rPr lang="it-IT" sz="2000" b="1">
                <a:effectLst>
                  <a:outerShdw blurRad="38100" dist="38100" dir="2700000" algn="tl">
                    <a:srgbClr val="000000"/>
                  </a:outerShdw>
                </a:effectLst>
                <a:latin typeface="Times New Roman" pitchFamily="18" charset="0"/>
              </a:rPr>
              <a:t>Cercare un benessere possibile</a:t>
            </a:r>
          </a:p>
        </p:txBody>
      </p:sp>
      <p:sp>
        <p:nvSpPr>
          <p:cNvPr id="15376" name="Line 16"/>
          <p:cNvSpPr>
            <a:spLocks noChangeShapeType="1"/>
          </p:cNvSpPr>
          <p:nvPr/>
        </p:nvSpPr>
        <p:spPr bwMode="auto">
          <a:xfrm flipV="1">
            <a:off x="5403850" y="3644900"/>
            <a:ext cx="3489325" cy="792163"/>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36881" name="Rectangle 17"/>
          <p:cNvSpPr>
            <a:spLocks noChangeArrowheads="1"/>
          </p:cNvSpPr>
          <p:nvPr/>
        </p:nvSpPr>
        <p:spPr bwMode="auto">
          <a:xfrm rot="937712">
            <a:off x="536575" y="3386138"/>
            <a:ext cx="2698750" cy="396875"/>
          </a:xfrm>
          <a:prstGeom prst="rect">
            <a:avLst/>
          </a:prstGeom>
          <a:noFill/>
          <a:ln w="9525">
            <a:noFill/>
            <a:miter lim="800000"/>
            <a:headEnd/>
            <a:tailEnd/>
          </a:ln>
          <a:effectLst/>
        </p:spPr>
        <p:txBody>
          <a:bodyPr wrap="none">
            <a:spAutoFit/>
          </a:bodyPr>
          <a:lstStyle/>
          <a:p>
            <a:pPr eaLnBrk="0" fontAlgn="auto" hangingPunct="0">
              <a:spcBef>
                <a:spcPts val="0"/>
              </a:spcBef>
              <a:spcAft>
                <a:spcPts val="0"/>
              </a:spcAft>
              <a:defRPr/>
            </a:pPr>
            <a:r>
              <a:rPr lang="it-IT" sz="2000" b="1">
                <a:effectLst>
                  <a:outerShdw blurRad="38100" dist="38100" dir="2700000" algn="tl">
                    <a:srgbClr val="000000"/>
                  </a:outerShdw>
                </a:effectLst>
                <a:latin typeface="Times New Roman" pitchFamily="18" charset="0"/>
              </a:rPr>
              <a:t>Sviluppare potenzialità</a:t>
            </a:r>
          </a:p>
        </p:txBody>
      </p:sp>
      <p:sp>
        <p:nvSpPr>
          <p:cNvPr id="15378" name="Line 18"/>
          <p:cNvSpPr>
            <a:spLocks noChangeShapeType="1"/>
          </p:cNvSpPr>
          <p:nvPr/>
        </p:nvSpPr>
        <p:spPr bwMode="auto">
          <a:xfrm flipH="1" flipV="1">
            <a:off x="323850" y="3500438"/>
            <a:ext cx="3287713" cy="865187"/>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20" name="TextBox 1"/>
          <p:cNvSpPr txBox="1">
            <a:spLocks noChangeArrowheads="1"/>
          </p:cNvSpPr>
          <p:nvPr/>
        </p:nvSpPr>
        <p:spPr bwMode="auto">
          <a:xfrm>
            <a:off x="1908175" y="6524625"/>
            <a:ext cx="6335713" cy="160338"/>
          </a:xfrm>
          <a:prstGeom prst="rect">
            <a:avLst/>
          </a:prstGeom>
          <a:noFill/>
          <a:ln w="9525">
            <a:noFill/>
            <a:miter lim="800000"/>
            <a:headEnd/>
            <a:tailEnd/>
          </a:ln>
        </p:spPr>
        <p:txBody>
          <a:bodyPr lIns="0" tIns="0" rIns="0" bIns="40087">
            <a:spAutoFit/>
          </a:bodyPr>
          <a:lstStyle/>
          <a:p>
            <a:pPr>
              <a:lnSpc>
                <a:spcPts val="875"/>
              </a:lnSpc>
              <a:defRPr/>
            </a:pPr>
            <a:r>
              <a:rPr lang="en-US" altLang="zh-CN" sz="1100" b="1" dirty="0">
                <a:solidFill>
                  <a:schemeClr val="tx1">
                    <a:lumMod val="65000"/>
                    <a:lumOff val="35000"/>
                  </a:schemeClr>
                </a:solidFill>
                <a:latin typeface="Tahoma" pitchFamily="34" charset="0"/>
                <a:cs typeface="Tahoma" pitchFamily="34" charset="0"/>
              </a:rPr>
              <a:t>   S. </a:t>
            </a:r>
            <a:r>
              <a:rPr lang="en-US" altLang="zh-CN" sz="1100" b="1" dirty="0" err="1">
                <a:solidFill>
                  <a:schemeClr val="tx1">
                    <a:lumMod val="65000"/>
                    <a:lumOff val="35000"/>
                  </a:schemeClr>
                </a:solidFill>
                <a:latin typeface="Tahoma" pitchFamily="34" charset="0"/>
                <a:cs typeface="Tahoma" pitchFamily="34" charset="0"/>
              </a:rPr>
              <a:t>Bazzana</a:t>
            </a:r>
            <a:r>
              <a:rPr lang="en-US" altLang="zh-CN" sz="1100" b="1" dirty="0">
                <a:solidFill>
                  <a:schemeClr val="tx1">
                    <a:lumMod val="65000"/>
                    <a:lumOff val="35000"/>
                  </a:schemeClr>
                </a:solidFill>
                <a:latin typeface="Tahoma" pitchFamily="34" charset="0"/>
                <a:cs typeface="Tahoma" pitchFamily="34" charset="0"/>
              </a:rPr>
              <a:t> – 2014 –  </a:t>
            </a:r>
            <a:r>
              <a:rPr lang="en-US" altLang="zh-CN" sz="1100" b="1" i="1" dirty="0">
                <a:solidFill>
                  <a:schemeClr val="tx1">
                    <a:lumMod val="65000"/>
                    <a:lumOff val="35000"/>
                  </a:schemeClr>
                </a:solidFill>
                <a:latin typeface="Tahoma" pitchFamily="34" charset="0"/>
                <a:cs typeface="Tahoma" pitchFamily="34" charset="0"/>
              </a:rPr>
              <a:t>Governance </a:t>
            </a:r>
            <a:r>
              <a:rPr lang="en-US" altLang="zh-CN" sz="1100" b="1" i="1" dirty="0" err="1">
                <a:solidFill>
                  <a:schemeClr val="tx1">
                    <a:lumMod val="65000"/>
                    <a:lumOff val="35000"/>
                  </a:schemeClr>
                </a:solidFill>
                <a:latin typeface="Tahoma" pitchFamily="34" charset="0"/>
                <a:cs typeface="Tahoma" pitchFamily="34" charset="0"/>
              </a:rPr>
              <a:t>delle</a:t>
            </a:r>
            <a:r>
              <a:rPr lang="en-US" altLang="zh-CN" sz="1100" b="1" i="1" dirty="0">
                <a:solidFill>
                  <a:schemeClr val="tx1">
                    <a:lumMod val="65000"/>
                    <a:lumOff val="35000"/>
                  </a:schemeClr>
                </a:solidFill>
                <a:latin typeface="Tahoma" pitchFamily="34" charset="0"/>
                <a:cs typeface="Tahoma" pitchFamily="34" charset="0"/>
              </a:rPr>
              <a:t> </a:t>
            </a:r>
            <a:r>
              <a:rPr lang="en-US" altLang="zh-CN" sz="1100" b="1" i="1" dirty="0" err="1">
                <a:solidFill>
                  <a:schemeClr val="tx1">
                    <a:lumMod val="65000"/>
                    <a:lumOff val="35000"/>
                  </a:schemeClr>
                </a:solidFill>
                <a:latin typeface="Tahoma" pitchFamily="34" charset="0"/>
                <a:cs typeface="Tahoma" pitchFamily="34" charset="0"/>
              </a:rPr>
              <a:t>comorbilità</a:t>
            </a:r>
            <a:r>
              <a:rPr lang="en-US" altLang="zh-CN" sz="1100" b="1" i="1" dirty="0">
                <a:solidFill>
                  <a:schemeClr val="tx1">
                    <a:lumMod val="65000"/>
                    <a:lumOff val="35000"/>
                  </a:schemeClr>
                </a:solidFill>
                <a:latin typeface="Tahoma" pitchFamily="34" charset="0"/>
                <a:cs typeface="Tahoma" pitchFamily="34" charset="0"/>
              </a:rPr>
              <a:t> –  </a:t>
            </a:r>
            <a:r>
              <a:rPr lang="en-US" altLang="zh-CN" sz="1100" b="1" dirty="0" err="1">
                <a:solidFill>
                  <a:schemeClr val="tx1">
                    <a:lumMod val="65000"/>
                    <a:lumOff val="35000"/>
                  </a:schemeClr>
                </a:solidFill>
                <a:latin typeface="Tahoma" pitchFamily="34" charset="0"/>
                <a:cs typeface="Tahoma" pitchFamily="34" charset="0"/>
              </a:rPr>
              <a:t>OMCeO</a:t>
            </a:r>
            <a:r>
              <a:rPr lang="en-US" altLang="zh-CN" sz="1100" b="1" dirty="0">
                <a:solidFill>
                  <a:schemeClr val="tx1">
                    <a:lumMod val="65000"/>
                    <a:lumOff val="35000"/>
                  </a:schemeClr>
                </a:solidFill>
                <a:latin typeface="Tahoma" pitchFamily="34" charset="0"/>
                <a:cs typeface="Tahoma" pitchFamily="34" charset="0"/>
              </a:rPr>
              <a:t> Brescia   </a:t>
            </a:r>
          </a:p>
        </p:txBody>
      </p:sp>
    </p:spTree>
    <p:extLst>
      <p:ext uri="{BB962C8B-B14F-4D97-AF65-F5344CB8AC3E}">
        <p14:creationId xmlns:p14="http://schemas.microsoft.com/office/powerpoint/2010/main" val="1654931115"/>
      </p:ext>
    </p:extLst>
  </p:cSld>
  <p:clrMapOvr>
    <a:masterClrMapping/>
  </p:clrMapOvr>
  <p:transition/>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foto-esta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AutoShape 3">
            <a:hlinkClick r:id="" action="ppaction://noaction" highlightClick="1"/>
          </p:cNvPr>
          <p:cNvSpPr>
            <a:spLocks noChangeArrowheads="1"/>
          </p:cNvSpPr>
          <p:nvPr/>
        </p:nvSpPr>
        <p:spPr bwMode="auto">
          <a:xfrm>
            <a:off x="2771775" y="6021388"/>
            <a:ext cx="3744913" cy="457200"/>
          </a:xfrm>
          <a:prstGeom prst="actionButtonBlank">
            <a:avLst/>
          </a:prstGeom>
          <a:gradFill rotWithShape="0">
            <a:gsLst>
              <a:gs pos="0">
                <a:schemeClr val="bg1">
                  <a:gamma/>
                  <a:shade val="0"/>
                  <a:invGamma/>
                </a:schemeClr>
              </a:gs>
              <a:gs pos="50000">
                <a:schemeClr val="bg1"/>
              </a:gs>
              <a:gs pos="100000">
                <a:schemeClr val="bg1">
                  <a:gamma/>
                  <a:shade val="0"/>
                  <a:invGamma/>
                </a:schemeClr>
              </a:gs>
            </a:gsLst>
            <a:lin ang="5400000" scaled="1"/>
          </a:gradFill>
          <a:ln w="9525">
            <a:solidFill>
              <a:srgbClr val="333333"/>
            </a:solidFill>
            <a:miter lim="800000"/>
            <a:headEnd/>
            <a:tailEnd/>
          </a:ln>
          <a:effectLst/>
        </p:spPr>
        <p:txBody>
          <a:bodyPr wrap="none" anchor="ctr"/>
          <a:lstStyle/>
          <a:p>
            <a:pPr algn="ctr" eaLnBrk="0" fontAlgn="auto" hangingPunct="0">
              <a:spcBef>
                <a:spcPts val="0"/>
              </a:spcBef>
              <a:spcAft>
                <a:spcPts val="0"/>
              </a:spcAft>
              <a:defRPr/>
            </a:pPr>
            <a:r>
              <a:rPr lang="it-IT" sz="2400" b="1">
                <a:latin typeface="Times New Roman" pitchFamily="18" charset="0"/>
              </a:rPr>
              <a:t>SENTIMENTI</a:t>
            </a:r>
          </a:p>
        </p:txBody>
      </p:sp>
      <p:sp>
        <p:nvSpPr>
          <p:cNvPr id="16388" name="Rectangle 4"/>
          <p:cNvSpPr>
            <a:spLocks noChangeArrowheads="1"/>
          </p:cNvSpPr>
          <p:nvPr/>
        </p:nvSpPr>
        <p:spPr bwMode="auto">
          <a:xfrm>
            <a:off x="1403350" y="1052513"/>
            <a:ext cx="6337300" cy="4752975"/>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atin typeface="Calibri" panose="020F0502020204030204" pitchFamily="34" charset="0"/>
            </a:endParaRPr>
          </a:p>
        </p:txBody>
      </p:sp>
      <p:sp>
        <p:nvSpPr>
          <p:cNvPr id="37893" name="AutoShape 5">
            <a:hlinkClick r:id="rId4" action="ppaction://hlinksldjump" highlightClick="1"/>
          </p:cNvPr>
          <p:cNvSpPr>
            <a:spLocks noChangeArrowheads="1"/>
          </p:cNvSpPr>
          <p:nvPr/>
        </p:nvSpPr>
        <p:spPr bwMode="auto">
          <a:xfrm>
            <a:off x="2147888" y="260350"/>
            <a:ext cx="4800600" cy="530225"/>
          </a:xfrm>
          <a:prstGeom prst="actionButtonBlank">
            <a:avLst/>
          </a:prstGeom>
          <a:gradFill rotWithShape="0">
            <a:gsLst>
              <a:gs pos="0">
                <a:schemeClr val="bg1">
                  <a:gamma/>
                  <a:shade val="0"/>
                  <a:invGamma/>
                </a:schemeClr>
              </a:gs>
              <a:gs pos="50000">
                <a:schemeClr val="bg1"/>
              </a:gs>
              <a:gs pos="100000">
                <a:schemeClr val="bg1">
                  <a:gamma/>
                  <a:shade val="0"/>
                  <a:invGamma/>
                </a:schemeClr>
              </a:gs>
            </a:gsLst>
            <a:lin ang="5400000" scaled="1"/>
          </a:gradFill>
          <a:ln w="9525">
            <a:solidFill>
              <a:srgbClr val="333333"/>
            </a:solidFill>
            <a:miter lim="800000"/>
            <a:headEnd/>
            <a:tailEnd/>
          </a:ln>
          <a:effectLst/>
        </p:spPr>
        <p:txBody>
          <a:bodyPr wrap="none" anchor="ctr"/>
          <a:lstStyle/>
          <a:p>
            <a:pPr algn="ctr" eaLnBrk="0" fontAlgn="auto" hangingPunct="0">
              <a:spcBef>
                <a:spcPts val="0"/>
              </a:spcBef>
              <a:spcAft>
                <a:spcPts val="0"/>
              </a:spcAft>
              <a:defRPr/>
            </a:pPr>
            <a:r>
              <a:rPr lang="it-IT" sz="2400" b="1" dirty="0">
                <a:effectLst>
                  <a:outerShdw blurRad="38100" dist="38100" dir="2700000" algn="tl">
                    <a:srgbClr val="C0C0C0"/>
                  </a:outerShdw>
                </a:effectLst>
                <a:latin typeface="Times New Roman" pitchFamily="18" charset="0"/>
              </a:rPr>
              <a:t>L’AGENDA DEL PAZIENTE</a:t>
            </a:r>
          </a:p>
        </p:txBody>
      </p:sp>
      <p:pic>
        <p:nvPicPr>
          <p:cNvPr id="37894" name="coll-2-parte-1.wmv">
            <a:hlinkClick r:id="" action="ppaction://media"/>
          </p:cNvPr>
          <p:cNvPicPr>
            <a:picLocks noRot="1" noChangeAspect="1" noChangeArrowheads="1"/>
          </p:cNvPicPr>
          <p:nvPr>
            <a:videoFile r:link="rId1"/>
          </p:nvPr>
        </p:nvPicPr>
        <p:blipFill>
          <a:blip r:embed="rId5">
            <a:extLst>
              <a:ext uri="{28A0092B-C50C-407E-A947-70E740481C1C}">
                <a14:useLocalDpi xmlns:a14="http://schemas.microsoft.com/office/drawing/2010/main" val="0"/>
              </a:ext>
            </a:extLst>
          </a:blip>
          <a:srcRect/>
          <a:stretch>
            <a:fillRect/>
          </a:stretch>
        </p:blipFill>
        <p:spPr bwMode="auto">
          <a:xfrm>
            <a:off x="1524000" y="1143000"/>
            <a:ext cx="6096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1153831"/>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37894"/>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37894"/>
                                        </p:tgtEl>
                                      </p:cBhvr>
                                    </p:cmd>
                                  </p:childTnLst>
                                </p:cTn>
                              </p:par>
                            </p:childTnLst>
                          </p:cTn>
                        </p:par>
                      </p:childTnLst>
                    </p:cTn>
                  </p:par>
                </p:childTnLst>
              </p:cTn>
              <p:nextCondLst>
                <p:cond evt="onClick" delay="0">
                  <p:tgtEl>
                    <p:spTgt spid="37894"/>
                  </p:tgtEl>
                </p:cond>
              </p:nextCondLst>
            </p:seq>
            <p:video>
              <p:cMediaNode>
                <p:cTn id="7" fill="hold" display="0">
                  <p:stCondLst>
                    <p:cond delay="indefinite"/>
                  </p:stCondLst>
                  <p:endCondLst>
                    <p:cond evt="onNext" delay="0">
                      <p:tgtEl>
                        <p:sldTgt/>
                      </p:tgtEl>
                    </p:cond>
                    <p:cond evt="onPrev" delay="0">
                      <p:tgtEl>
                        <p:sldTgt/>
                      </p:tgtEl>
                    </p:cond>
                  </p:endCondLst>
                </p:cTn>
                <p:tgtEl>
                  <p:spTgt spid="37894"/>
                </p:tgtEl>
              </p:cMediaNode>
            </p:video>
          </p:childTnLst>
        </p:cTn>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p:cNvSpPr>
          <p:nvPr>
            <p:ph type="body" idx="1"/>
          </p:nvPr>
        </p:nvSpPr>
        <p:spPr/>
        <p:txBody>
          <a:bodyPr rtlCol="0">
            <a:normAutofit lnSpcReduction="10000"/>
          </a:bodyPr>
          <a:lstStyle/>
          <a:p>
            <a:pPr eaLnBrk="1" fontAlgn="auto" hangingPunct="1">
              <a:spcAft>
                <a:spcPts val="0"/>
              </a:spcAft>
              <a:defRPr/>
            </a:pPr>
            <a:r>
              <a:rPr lang="it-IT" sz="2800" dirty="0" smtClean="0"/>
              <a:t>LA CRISI</a:t>
            </a:r>
          </a:p>
          <a:p>
            <a:pPr eaLnBrk="1" fontAlgn="auto" hangingPunct="1">
              <a:spcAft>
                <a:spcPts val="0"/>
              </a:spcAft>
              <a:buFont typeface="Arial" charset="0"/>
              <a:buNone/>
              <a:defRPr/>
            </a:pPr>
            <a:r>
              <a:rPr lang="it-IT" dirty="0" smtClean="0"/>
              <a:t>	</a:t>
            </a:r>
            <a:r>
              <a:rPr lang="it-IT" sz="2400" dirty="0" smtClean="0"/>
              <a:t>	.. </a:t>
            </a:r>
            <a:r>
              <a:rPr lang="it-IT" sz="2400" i="1" dirty="0" smtClean="0"/>
              <a:t>nel momento in cui mi hanno diagnosticato anche questa ultima malattia sono entrata in </a:t>
            </a:r>
            <a:r>
              <a:rPr lang="it-IT" sz="2400" i="1" dirty="0" err="1" smtClean="0"/>
              <a:t>crisi…</a:t>
            </a:r>
            <a:endParaRPr lang="it-IT" sz="2400" i="1" dirty="0" smtClean="0"/>
          </a:p>
          <a:p>
            <a:pPr eaLnBrk="1" fontAlgn="auto" hangingPunct="1">
              <a:spcAft>
                <a:spcPts val="0"/>
              </a:spcAft>
              <a:buFont typeface="Arial" charset="0"/>
              <a:buNone/>
              <a:defRPr/>
            </a:pPr>
            <a:r>
              <a:rPr lang="it-IT" sz="2400" i="1" dirty="0" smtClean="0"/>
              <a:t>		.. ti sembra di essere invalida </a:t>
            </a:r>
            <a:r>
              <a:rPr lang="it-IT" sz="2400" i="1" dirty="0" err="1" smtClean="0"/>
              <a:t>improvvisamente…</a:t>
            </a:r>
            <a:r>
              <a:rPr lang="it-IT" sz="2400" i="1" dirty="0" smtClean="0"/>
              <a:t> come quando mi dissero dell’</a:t>
            </a:r>
            <a:r>
              <a:rPr lang="it-IT" sz="2400" i="1" dirty="0" err="1" smtClean="0"/>
              <a:t>epatite…</a:t>
            </a:r>
            <a:r>
              <a:rPr lang="it-IT" sz="2400" i="1" dirty="0" smtClean="0"/>
              <a:t>  il ricordo del mio Luigi..</a:t>
            </a:r>
          </a:p>
          <a:p>
            <a:pPr eaLnBrk="1" fontAlgn="auto" hangingPunct="1">
              <a:spcAft>
                <a:spcPts val="0"/>
              </a:spcAft>
              <a:buFont typeface="Arial" charset="0"/>
              <a:buNone/>
              <a:defRPr/>
            </a:pPr>
            <a:r>
              <a:rPr lang="it-IT" sz="2400" i="1" dirty="0" smtClean="0"/>
              <a:t>                                   … e tu pensi di essere </a:t>
            </a:r>
            <a:r>
              <a:rPr lang="it-IT" sz="2400" i="1" dirty="0" err="1" smtClean="0"/>
              <a:t>spacciata…</a:t>
            </a:r>
            <a:endParaRPr lang="it-IT" sz="2400" i="1" dirty="0" smtClean="0"/>
          </a:p>
          <a:p>
            <a:pPr eaLnBrk="1" fontAlgn="auto" hangingPunct="1">
              <a:spcAft>
                <a:spcPts val="0"/>
              </a:spcAft>
              <a:buFont typeface="Arial" charset="0"/>
              <a:buNone/>
              <a:defRPr/>
            </a:pPr>
            <a:endParaRPr lang="it-IT" sz="2400" i="1" dirty="0" smtClean="0"/>
          </a:p>
          <a:p>
            <a:pPr eaLnBrk="1" fontAlgn="auto" hangingPunct="1">
              <a:spcAft>
                <a:spcPts val="0"/>
              </a:spcAft>
              <a:defRPr/>
            </a:pPr>
            <a:r>
              <a:rPr lang="it-IT" sz="2800" dirty="0" smtClean="0"/>
              <a:t>L’ADATTAMENTO</a:t>
            </a:r>
          </a:p>
          <a:p>
            <a:pPr eaLnBrk="1" fontAlgn="auto" hangingPunct="1">
              <a:spcAft>
                <a:spcPts val="0"/>
              </a:spcAft>
              <a:buFont typeface="Arial" charset="0"/>
              <a:buNone/>
              <a:defRPr/>
            </a:pPr>
            <a:r>
              <a:rPr lang="it-IT" sz="2800" dirty="0" smtClean="0"/>
              <a:t>		… </a:t>
            </a:r>
            <a:r>
              <a:rPr lang="it-IT" sz="2400" i="1" dirty="0" smtClean="0"/>
              <a:t>ma dopo un </a:t>
            </a:r>
            <a:r>
              <a:rPr lang="it-IT" sz="2400" i="1" dirty="0" err="1" smtClean="0"/>
              <a:t>pò</a:t>
            </a:r>
            <a:r>
              <a:rPr lang="it-IT" sz="2400" i="1" dirty="0" smtClean="0"/>
              <a:t> stai meglio, perché ti spiegano che esiste una terapia </a:t>
            </a:r>
            <a:r>
              <a:rPr lang="it-IT" sz="2400" i="1" dirty="0" err="1" smtClean="0"/>
              <a:t>efficace…</a:t>
            </a:r>
            <a:endParaRPr lang="it-IT" sz="2800" i="1" dirty="0" smtClean="0"/>
          </a:p>
        </p:txBody>
      </p:sp>
      <p:sp>
        <p:nvSpPr>
          <p:cNvPr id="38915" name="Rectangle 3"/>
          <p:cNvSpPr>
            <a:spLocks noGrp="1" noChangeArrowheads="1"/>
          </p:cNvSpPr>
          <p:nvPr>
            <p:ph type="title"/>
          </p:nvPr>
        </p:nvSpPr>
        <p:spPr>
          <a:xfrm>
            <a:off x="457200" y="274638"/>
            <a:ext cx="8229600" cy="762000"/>
          </a:xfrm>
          <a:gradFill rotWithShape="0">
            <a:gsLst>
              <a:gs pos="0">
                <a:schemeClr val="accent2">
                  <a:gamma/>
                  <a:shade val="46275"/>
                  <a:invGamma/>
                </a:schemeClr>
              </a:gs>
              <a:gs pos="50000">
                <a:schemeClr val="accent2"/>
              </a:gs>
              <a:gs pos="100000">
                <a:schemeClr val="accent2">
                  <a:gamma/>
                  <a:shade val="46275"/>
                  <a:invGamma/>
                </a:schemeClr>
              </a:gs>
            </a:gsLst>
            <a:lin ang="5400000" scaled="1"/>
          </a:gradFill>
          <a:ln w="57150" cmpd="thickThin">
            <a:solidFill>
              <a:schemeClr val="bg1"/>
            </a:solidFill>
          </a:ln>
        </p:spPr>
        <p:txBody>
          <a:bodyPr rtlCol="0">
            <a:normAutofit/>
          </a:bodyPr>
          <a:lstStyle/>
          <a:p>
            <a:pPr eaLnBrk="1" fontAlgn="auto" hangingPunct="1">
              <a:spcAft>
                <a:spcPts val="0"/>
              </a:spcAft>
              <a:defRPr/>
            </a:pPr>
            <a:r>
              <a:rPr lang="it-IT" sz="3600" smtClean="0">
                <a:solidFill>
                  <a:srgbClr val="FFFF00"/>
                </a:solidFill>
                <a:effectLst>
                  <a:outerShdw blurRad="38100" dist="38100" dir="2700000" algn="tl">
                    <a:srgbClr val="000000"/>
                  </a:outerShdw>
                </a:effectLst>
              </a:rPr>
              <a:t>La malattia come rottura autobiografica</a:t>
            </a:r>
          </a:p>
        </p:txBody>
      </p:sp>
      <p:sp>
        <p:nvSpPr>
          <p:cNvPr id="5" name="TextBox 1"/>
          <p:cNvSpPr txBox="1">
            <a:spLocks noChangeArrowheads="1"/>
          </p:cNvSpPr>
          <p:nvPr/>
        </p:nvSpPr>
        <p:spPr bwMode="auto">
          <a:xfrm>
            <a:off x="1908175" y="6524625"/>
            <a:ext cx="6335713" cy="160338"/>
          </a:xfrm>
          <a:prstGeom prst="rect">
            <a:avLst/>
          </a:prstGeom>
          <a:noFill/>
          <a:ln w="9525">
            <a:noFill/>
            <a:miter lim="800000"/>
            <a:headEnd/>
            <a:tailEnd/>
          </a:ln>
        </p:spPr>
        <p:txBody>
          <a:bodyPr lIns="0" tIns="0" rIns="0" bIns="40087">
            <a:spAutoFit/>
          </a:bodyPr>
          <a:lstStyle/>
          <a:p>
            <a:pPr>
              <a:lnSpc>
                <a:spcPts val="875"/>
              </a:lnSpc>
              <a:defRPr/>
            </a:pPr>
            <a:r>
              <a:rPr lang="en-US" altLang="zh-CN" sz="1100" b="1" dirty="0">
                <a:solidFill>
                  <a:schemeClr val="tx1">
                    <a:lumMod val="65000"/>
                    <a:lumOff val="35000"/>
                  </a:schemeClr>
                </a:solidFill>
                <a:latin typeface="Tahoma" pitchFamily="34" charset="0"/>
                <a:cs typeface="Tahoma" pitchFamily="34" charset="0"/>
              </a:rPr>
              <a:t>   S. </a:t>
            </a:r>
            <a:r>
              <a:rPr lang="en-US" altLang="zh-CN" sz="1100" b="1" dirty="0" err="1">
                <a:solidFill>
                  <a:schemeClr val="tx1">
                    <a:lumMod val="65000"/>
                    <a:lumOff val="35000"/>
                  </a:schemeClr>
                </a:solidFill>
                <a:latin typeface="Tahoma" pitchFamily="34" charset="0"/>
                <a:cs typeface="Tahoma" pitchFamily="34" charset="0"/>
              </a:rPr>
              <a:t>Bazzana</a:t>
            </a:r>
            <a:r>
              <a:rPr lang="en-US" altLang="zh-CN" sz="1100" b="1" dirty="0">
                <a:solidFill>
                  <a:schemeClr val="tx1">
                    <a:lumMod val="65000"/>
                    <a:lumOff val="35000"/>
                  </a:schemeClr>
                </a:solidFill>
                <a:latin typeface="Tahoma" pitchFamily="34" charset="0"/>
                <a:cs typeface="Tahoma" pitchFamily="34" charset="0"/>
              </a:rPr>
              <a:t> – 2014 –  </a:t>
            </a:r>
            <a:r>
              <a:rPr lang="en-US" altLang="zh-CN" sz="1100" b="1" i="1" dirty="0">
                <a:solidFill>
                  <a:schemeClr val="tx1">
                    <a:lumMod val="65000"/>
                    <a:lumOff val="35000"/>
                  </a:schemeClr>
                </a:solidFill>
                <a:latin typeface="Tahoma" pitchFamily="34" charset="0"/>
                <a:cs typeface="Tahoma" pitchFamily="34" charset="0"/>
              </a:rPr>
              <a:t>Governance </a:t>
            </a:r>
            <a:r>
              <a:rPr lang="en-US" altLang="zh-CN" sz="1100" b="1" i="1" dirty="0" err="1">
                <a:solidFill>
                  <a:schemeClr val="tx1">
                    <a:lumMod val="65000"/>
                    <a:lumOff val="35000"/>
                  </a:schemeClr>
                </a:solidFill>
                <a:latin typeface="Tahoma" pitchFamily="34" charset="0"/>
                <a:cs typeface="Tahoma" pitchFamily="34" charset="0"/>
              </a:rPr>
              <a:t>delle</a:t>
            </a:r>
            <a:r>
              <a:rPr lang="en-US" altLang="zh-CN" sz="1100" b="1" i="1" dirty="0">
                <a:solidFill>
                  <a:schemeClr val="tx1">
                    <a:lumMod val="65000"/>
                    <a:lumOff val="35000"/>
                  </a:schemeClr>
                </a:solidFill>
                <a:latin typeface="Tahoma" pitchFamily="34" charset="0"/>
                <a:cs typeface="Tahoma" pitchFamily="34" charset="0"/>
              </a:rPr>
              <a:t> </a:t>
            </a:r>
            <a:r>
              <a:rPr lang="en-US" altLang="zh-CN" sz="1100" b="1" i="1" dirty="0" err="1">
                <a:solidFill>
                  <a:schemeClr val="tx1">
                    <a:lumMod val="65000"/>
                    <a:lumOff val="35000"/>
                  </a:schemeClr>
                </a:solidFill>
                <a:latin typeface="Tahoma" pitchFamily="34" charset="0"/>
                <a:cs typeface="Tahoma" pitchFamily="34" charset="0"/>
              </a:rPr>
              <a:t>comorbilità</a:t>
            </a:r>
            <a:r>
              <a:rPr lang="en-US" altLang="zh-CN" sz="1100" b="1" i="1" dirty="0">
                <a:solidFill>
                  <a:schemeClr val="tx1">
                    <a:lumMod val="65000"/>
                    <a:lumOff val="35000"/>
                  </a:schemeClr>
                </a:solidFill>
                <a:latin typeface="Tahoma" pitchFamily="34" charset="0"/>
                <a:cs typeface="Tahoma" pitchFamily="34" charset="0"/>
              </a:rPr>
              <a:t> –  </a:t>
            </a:r>
            <a:r>
              <a:rPr lang="en-US" altLang="zh-CN" sz="1100" b="1" dirty="0" err="1">
                <a:solidFill>
                  <a:schemeClr val="tx1">
                    <a:lumMod val="65000"/>
                    <a:lumOff val="35000"/>
                  </a:schemeClr>
                </a:solidFill>
                <a:latin typeface="Tahoma" pitchFamily="34" charset="0"/>
                <a:cs typeface="Tahoma" pitchFamily="34" charset="0"/>
              </a:rPr>
              <a:t>OMCeO</a:t>
            </a:r>
            <a:r>
              <a:rPr lang="en-US" altLang="zh-CN" sz="1100" b="1" dirty="0">
                <a:solidFill>
                  <a:schemeClr val="tx1">
                    <a:lumMod val="65000"/>
                    <a:lumOff val="35000"/>
                  </a:schemeClr>
                </a:solidFill>
                <a:latin typeface="Tahoma" pitchFamily="34" charset="0"/>
                <a:cs typeface="Tahoma" pitchFamily="34" charset="0"/>
              </a:rPr>
              <a:t> Brescia   </a:t>
            </a:r>
          </a:p>
        </p:txBody>
      </p:sp>
    </p:spTree>
    <p:extLst>
      <p:ext uri="{BB962C8B-B14F-4D97-AF65-F5344CB8AC3E}">
        <p14:creationId xmlns:p14="http://schemas.microsoft.com/office/powerpoint/2010/main" val="2520018789"/>
      </p:ext>
    </p:extLst>
  </p:cSld>
  <p:clrMapOvr>
    <a:masterClrMapping/>
  </p:clrMapOvr>
  <p:transition/>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foto-autunn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AutoShape 3">
            <a:hlinkClick r:id="" action="ppaction://noaction" highlightClick="1"/>
          </p:cNvPr>
          <p:cNvSpPr>
            <a:spLocks noChangeArrowheads="1"/>
          </p:cNvSpPr>
          <p:nvPr/>
        </p:nvSpPr>
        <p:spPr bwMode="auto">
          <a:xfrm>
            <a:off x="1619250" y="6021388"/>
            <a:ext cx="6121400" cy="450850"/>
          </a:xfrm>
          <a:prstGeom prst="actionButtonBlank">
            <a:avLst/>
          </a:prstGeom>
          <a:gradFill rotWithShape="0">
            <a:gsLst>
              <a:gs pos="0">
                <a:schemeClr val="bg1">
                  <a:gamma/>
                  <a:shade val="0"/>
                  <a:invGamma/>
                </a:schemeClr>
              </a:gs>
              <a:gs pos="50000">
                <a:schemeClr val="bg1"/>
              </a:gs>
              <a:gs pos="100000">
                <a:schemeClr val="bg1">
                  <a:gamma/>
                  <a:shade val="0"/>
                  <a:invGamma/>
                </a:schemeClr>
              </a:gs>
            </a:gsLst>
            <a:lin ang="5400000" scaled="1"/>
          </a:gradFill>
          <a:ln w="9525">
            <a:solidFill>
              <a:srgbClr val="333333"/>
            </a:solidFill>
            <a:miter lim="800000"/>
            <a:headEnd/>
            <a:tailEnd/>
          </a:ln>
          <a:effectLst/>
        </p:spPr>
        <p:txBody>
          <a:bodyPr wrap="none" anchor="ctr"/>
          <a:lstStyle/>
          <a:p>
            <a:pPr algn="ctr" eaLnBrk="0" fontAlgn="auto" hangingPunct="0">
              <a:spcBef>
                <a:spcPts val="0"/>
              </a:spcBef>
              <a:spcAft>
                <a:spcPts val="0"/>
              </a:spcAft>
              <a:defRPr/>
            </a:pPr>
            <a:r>
              <a:rPr lang="it-IT" sz="2400" b="1">
                <a:latin typeface="Times New Roman" pitchFamily="18" charset="0"/>
              </a:rPr>
              <a:t>INTERPRETAZIONI DELLA MALATTIA</a:t>
            </a:r>
          </a:p>
        </p:txBody>
      </p:sp>
      <p:sp>
        <p:nvSpPr>
          <p:cNvPr id="39940" name="AutoShape 4">
            <a:hlinkClick r:id="rId4" action="ppaction://hlinksldjump" highlightClick="1"/>
          </p:cNvPr>
          <p:cNvSpPr>
            <a:spLocks noChangeArrowheads="1"/>
          </p:cNvSpPr>
          <p:nvPr/>
        </p:nvSpPr>
        <p:spPr bwMode="auto">
          <a:xfrm>
            <a:off x="2124075" y="260350"/>
            <a:ext cx="4800600" cy="530225"/>
          </a:xfrm>
          <a:prstGeom prst="actionButtonBlank">
            <a:avLst/>
          </a:prstGeom>
          <a:gradFill rotWithShape="0">
            <a:gsLst>
              <a:gs pos="0">
                <a:schemeClr val="bg1">
                  <a:gamma/>
                  <a:shade val="0"/>
                  <a:invGamma/>
                </a:schemeClr>
              </a:gs>
              <a:gs pos="50000">
                <a:schemeClr val="bg1"/>
              </a:gs>
              <a:gs pos="100000">
                <a:schemeClr val="bg1">
                  <a:gamma/>
                  <a:shade val="0"/>
                  <a:invGamma/>
                </a:schemeClr>
              </a:gs>
            </a:gsLst>
            <a:lin ang="5400000" scaled="1"/>
          </a:gradFill>
          <a:ln w="9525">
            <a:solidFill>
              <a:srgbClr val="333333"/>
            </a:solidFill>
            <a:miter lim="800000"/>
            <a:headEnd/>
            <a:tailEnd/>
          </a:ln>
          <a:effectLst/>
        </p:spPr>
        <p:txBody>
          <a:bodyPr wrap="none" anchor="ctr"/>
          <a:lstStyle/>
          <a:p>
            <a:pPr algn="ctr" eaLnBrk="0" fontAlgn="auto" hangingPunct="0">
              <a:spcBef>
                <a:spcPts val="0"/>
              </a:spcBef>
              <a:spcAft>
                <a:spcPts val="0"/>
              </a:spcAft>
              <a:defRPr/>
            </a:pPr>
            <a:r>
              <a:rPr lang="it-IT" sz="2400" b="1">
                <a:effectLst>
                  <a:outerShdw blurRad="38100" dist="38100" dir="2700000" algn="tl">
                    <a:srgbClr val="C0C0C0"/>
                  </a:outerShdw>
                </a:effectLst>
                <a:latin typeface="Times New Roman" pitchFamily="18" charset="0"/>
              </a:rPr>
              <a:t>L’AGENDA DEL PAZIENTE</a:t>
            </a:r>
          </a:p>
        </p:txBody>
      </p:sp>
      <p:pic>
        <p:nvPicPr>
          <p:cNvPr id="39941" name="coll-2-parte-2.wmv">
            <a:hlinkClick r:id="" action="ppaction://media"/>
          </p:cNvPr>
          <p:cNvPicPr>
            <a:picLocks noRot="1" noChangeAspect="1" noChangeArrowheads="1"/>
          </p:cNvPicPr>
          <p:nvPr>
            <a:videoFile r:link="rId1"/>
          </p:nvPr>
        </p:nvPicPr>
        <p:blipFill>
          <a:blip r:embed="rId5">
            <a:extLst>
              <a:ext uri="{28A0092B-C50C-407E-A947-70E740481C1C}">
                <a14:useLocalDpi xmlns:a14="http://schemas.microsoft.com/office/drawing/2010/main" val="0"/>
              </a:ext>
            </a:extLst>
          </a:blip>
          <a:srcRect/>
          <a:stretch>
            <a:fillRect/>
          </a:stretch>
        </p:blipFill>
        <p:spPr bwMode="auto">
          <a:xfrm>
            <a:off x="1524000" y="1143000"/>
            <a:ext cx="6096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8" name="Rectangle 6"/>
          <p:cNvSpPr>
            <a:spLocks noChangeArrowheads="1"/>
          </p:cNvSpPr>
          <p:nvPr/>
        </p:nvSpPr>
        <p:spPr bwMode="auto">
          <a:xfrm>
            <a:off x="1403350" y="1052513"/>
            <a:ext cx="6337300" cy="4752975"/>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atin typeface="Calibri" panose="020F0502020204030204" pitchFamily="34" charset="0"/>
            </a:endParaRPr>
          </a:p>
        </p:txBody>
      </p:sp>
    </p:spTree>
    <p:extLst>
      <p:ext uri="{BB962C8B-B14F-4D97-AF65-F5344CB8AC3E}">
        <p14:creationId xmlns:p14="http://schemas.microsoft.com/office/powerpoint/2010/main" val="2062786624"/>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39941"/>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39941"/>
                                        </p:tgtEl>
                                      </p:cBhvr>
                                    </p:cmd>
                                  </p:childTnLst>
                                </p:cTn>
                              </p:par>
                            </p:childTnLst>
                          </p:cTn>
                        </p:par>
                      </p:childTnLst>
                    </p:cTn>
                  </p:par>
                </p:childTnLst>
              </p:cTn>
              <p:nextCondLst>
                <p:cond evt="onClick" delay="0">
                  <p:tgtEl>
                    <p:spTgt spid="39941"/>
                  </p:tgtEl>
                </p:cond>
              </p:nextCondLst>
            </p:seq>
            <p:video>
              <p:cMediaNode>
                <p:cTn id="7" fill="hold" display="0">
                  <p:stCondLst>
                    <p:cond delay="indefinite"/>
                  </p:stCondLst>
                  <p:endCondLst>
                    <p:cond evt="onNext" delay="0">
                      <p:tgtEl>
                        <p:sldTgt/>
                      </p:tgtEl>
                    </p:cond>
                    <p:cond evt="onPrev" delay="0">
                      <p:tgtEl>
                        <p:sldTgt/>
                      </p:tgtEl>
                    </p:cond>
                  </p:endCondLst>
                </p:cTn>
                <p:tgtEl>
                  <p:spTgt spid="39941"/>
                </p:tgtEl>
              </p:cMediaNode>
            </p:video>
          </p:childTnLst>
        </p:cTn>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p:cNvSpPr>
          <p:nvPr>
            <p:ph type="body" idx="1"/>
          </p:nvPr>
        </p:nvSpPr>
        <p:spPr>
          <a:xfrm>
            <a:off x="685800" y="1600200"/>
            <a:ext cx="7772400" cy="4781550"/>
          </a:xfrm>
        </p:spPr>
        <p:txBody>
          <a:bodyPr rtlCol="0">
            <a:normAutofit fontScale="92500" lnSpcReduction="10000"/>
          </a:bodyPr>
          <a:lstStyle/>
          <a:p>
            <a:pPr eaLnBrk="1" fontAlgn="auto" hangingPunct="1">
              <a:spcAft>
                <a:spcPts val="0"/>
              </a:spcAft>
              <a:defRPr/>
            </a:pPr>
            <a:endParaRPr lang="it-IT" sz="2400" dirty="0" smtClean="0"/>
          </a:p>
          <a:p>
            <a:pPr eaLnBrk="1" fontAlgn="auto" hangingPunct="1">
              <a:spcAft>
                <a:spcPts val="0"/>
              </a:spcAft>
              <a:defRPr/>
            </a:pPr>
            <a:r>
              <a:rPr lang="it-IT" sz="2400" dirty="0" smtClean="0"/>
              <a:t>Quale significato la signora Luisa attribuisce alla sua situazione di </a:t>
            </a:r>
            <a:r>
              <a:rPr lang="it-IT" sz="2400" dirty="0" err="1" smtClean="0"/>
              <a:t>comorbilità</a:t>
            </a:r>
            <a:r>
              <a:rPr lang="it-IT" sz="2400" dirty="0" smtClean="0"/>
              <a:t>?</a:t>
            </a:r>
          </a:p>
          <a:p>
            <a:pPr lvl="1" eaLnBrk="1" fontAlgn="auto" hangingPunct="1">
              <a:spcAft>
                <a:spcPts val="0"/>
              </a:spcAft>
              <a:defRPr/>
            </a:pPr>
            <a:r>
              <a:rPr lang="it-IT" sz="2200" b="1" dirty="0" smtClean="0">
                <a:solidFill>
                  <a:srgbClr val="C00000"/>
                </a:solidFill>
              </a:rPr>
              <a:t>Vaga conoscenza delle malattie</a:t>
            </a:r>
          </a:p>
          <a:p>
            <a:pPr lvl="1" eaLnBrk="1" fontAlgn="auto" hangingPunct="1">
              <a:spcAft>
                <a:spcPts val="0"/>
              </a:spcAft>
              <a:defRPr/>
            </a:pPr>
            <a:r>
              <a:rPr lang="it-IT" sz="2200" b="1" dirty="0" smtClean="0">
                <a:solidFill>
                  <a:srgbClr val="C00000"/>
                </a:solidFill>
              </a:rPr>
              <a:t>Non buona consapevolezza</a:t>
            </a:r>
          </a:p>
          <a:p>
            <a:pPr lvl="1" eaLnBrk="1" fontAlgn="auto" hangingPunct="1">
              <a:spcAft>
                <a:spcPts val="0"/>
              </a:spcAft>
              <a:buFont typeface="Arial" charset="0"/>
              <a:buNone/>
              <a:defRPr/>
            </a:pPr>
            <a:r>
              <a:rPr lang="it-IT" sz="2000" dirty="0" smtClean="0"/>
              <a:t>	…</a:t>
            </a:r>
            <a:r>
              <a:rPr lang="it-IT" sz="2000" i="1" dirty="0" smtClean="0"/>
              <a:t> spesso ci si illude che siano solo gli influssi della mente sulle malattie …  che prima o poi sia possibile </a:t>
            </a:r>
            <a:r>
              <a:rPr lang="it-IT" sz="2000" i="1" dirty="0" err="1" smtClean="0"/>
              <a:t>guarire…</a:t>
            </a:r>
            <a:endParaRPr lang="it-IT" sz="2000" i="1" dirty="0" smtClean="0"/>
          </a:p>
          <a:p>
            <a:pPr lvl="1" eaLnBrk="1" fontAlgn="auto" hangingPunct="1">
              <a:spcAft>
                <a:spcPts val="0"/>
              </a:spcAft>
              <a:buFont typeface="Arial" charset="0"/>
              <a:buNone/>
              <a:defRPr/>
            </a:pPr>
            <a:endParaRPr lang="it-IT" sz="2000" i="1" dirty="0" smtClean="0"/>
          </a:p>
          <a:p>
            <a:pPr lvl="1" eaLnBrk="1" fontAlgn="auto" hangingPunct="1">
              <a:spcAft>
                <a:spcPts val="0"/>
              </a:spcAft>
              <a:buFont typeface="Arial" charset="0"/>
              <a:buNone/>
              <a:defRPr/>
            </a:pPr>
            <a:r>
              <a:rPr lang="it-IT" sz="2000" i="1" dirty="0" smtClean="0"/>
              <a:t>	… credo che questa interpretazione sia un po’ forzata, vero Stefano?</a:t>
            </a:r>
          </a:p>
          <a:p>
            <a:pPr lvl="1" eaLnBrk="1" fontAlgn="auto" hangingPunct="1">
              <a:spcAft>
                <a:spcPts val="0"/>
              </a:spcAft>
              <a:buFont typeface="Arial" charset="0"/>
              <a:buNone/>
              <a:defRPr/>
            </a:pPr>
            <a:endParaRPr lang="it-IT" sz="2000" i="1" dirty="0" smtClean="0"/>
          </a:p>
          <a:p>
            <a:pPr eaLnBrk="1" fontAlgn="auto" hangingPunct="1">
              <a:spcAft>
                <a:spcPts val="0"/>
              </a:spcAft>
              <a:defRPr/>
            </a:pPr>
            <a:r>
              <a:rPr lang="it-IT" sz="2400" dirty="0" smtClean="0"/>
              <a:t>Emerge una visione ‘distorta’ della situazione di malattia, non legata ai segni e sintomi, che possono essere controllati</a:t>
            </a:r>
          </a:p>
          <a:p>
            <a:pPr eaLnBrk="1" fontAlgn="auto" hangingPunct="1">
              <a:spcAft>
                <a:spcPts val="0"/>
              </a:spcAft>
              <a:buFont typeface="Arial" panose="020B0604020202020204" pitchFamily="34" charset="0"/>
              <a:buNone/>
              <a:defRPr/>
            </a:pPr>
            <a:r>
              <a:rPr lang="it-IT" sz="2400" dirty="0" smtClean="0"/>
              <a:t>             </a:t>
            </a:r>
            <a:r>
              <a:rPr lang="it-IT" sz="2200" i="1" dirty="0" smtClean="0"/>
              <a:t>… non penso che il guarire o il morire dipenda da me</a:t>
            </a:r>
          </a:p>
          <a:p>
            <a:pPr eaLnBrk="1" fontAlgn="auto" hangingPunct="1">
              <a:spcAft>
                <a:spcPts val="0"/>
              </a:spcAft>
              <a:buFont typeface="Arial" charset="0"/>
              <a:buNone/>
              <a:defRPr/>
            </a:pPr>
            <a:r>
              <a:rPr lang="it-IT" sz="2200" i="1" dirty="0" smtClean="0"/>
              <a:t>		</a:t>
            </a:r>
          </a:p>
        </p:txBody>
      </p:sp>
      <p:sp>
        <p:nvSpPr>
          <p:cNvPr id="40963" name="Rectangle 3"/>
          <p:cNvSpPr>
            <a:spLocks noGrp="1" noChangeArrowheads="1"/>
          </p:cNvSpPr>
          <p:nvPr>
            <p:ph type="title"/>
          </p:nvPr>
        </p:nvSpPr>
        <p:spPr>
          <a:xfrm>
            <a:off x="1116013" y="476250"/>
            <a:ext cx="6908800" cy="762000"/>
          </a:xfrm>
          <a:gradFill rotWithShape="0">
            <a:gsLst>
              <a:gs pos="0">
                <a:schemeClr val="accent2">
                  <a:gamma/>
                  <a:shade val="46275"/>
                  <a:invGamma/>
                </a:schemeClr>
              </a:gs>
              <a:gs pos="50000">
                <a:schemeClr val="accent2"/>
              </a:gs>
              <a:gs pos="100000">
                <a:schemeClr val="accent2">
                  <a:gamma/>
                  <a:shade val="46275"/>
                  <a:invGamma/>
                </a:schemeClr>
              </a:gs>
            </a:gsLst>
            <a:lin ang="5400000" scaled="1"/>
          </a:gradFill>
          <a:ln w="57150" cmpd="thickThin">
            <a:solidFill>
              <a:schemeClr val="bg1"/>
            </a:solidFill>
          </a:ln>
        </p:spPr>
        <p:txBody>
          <a:bodyPr rtlCol="0">
            <a:normAutofit/>
          </a:bodyPr>
          <a:lstStyle/>
          <a:p>
            <a:pPr eaLnBrk="1" fontAlgn="auto" hangingPunct="1">
              <a:spcAft>
                <a:spcPts val="0"/>
              </a:spcAft>
              <a:defRPr/>
            </a:pPr>
            <a:r>
              <a:rPr lang="it-IT" sz="3200" dirty="0" smtClean="0">
                <a:solidFill>
                  <a:schemeClr val="bg1"/>
                </a:solidFill>
                <a:effectLst>
                  <a:outerShdw blurRad="38100" dist="38100" dir="2700000" algn="tl">
                    <a:srgbClr val="FFFFFF"/>
                  </a:outerShdw>
                </a:effectLst>
              </a:rPr>
              <a:t>L’attribuzione di significato alla malattia</a:t>
            </a:r>
          </a:p>
        </p:txBody>
      </p:sp>
      <p:sp>
        <p:nvSpPr>
          <p:cNvPr id="5" name="TextBox 1"/>
          <p:cNvSpPr txBox="1">
            <a:spLocks noChangeArrowheads="1"/>
          </p:cNvSpPr>
          <p:nvPr/>
        </p:nvSpPr>
        <p:spPr bwMode="auto">
          <a:xfrm>
            <a:off x="1908175" y="6524625"/>
            <a:ext cx="6335713" cy="160338"/>
          </a:xfrm>
          <a:prstGeom prst="rect">
            <a:avLst/>
          </a:prstGeom>
          <a:noFill/>
          <a:ln w="9525">
            <a:noFill/>
            <a:miter lim="800000"/>
            <a:headEnd/>
            <a:tailEnd/>
          </a:ln>
        </p:spPr>
        <p:txBody>
          <a:bodyPr lIns="0" tIns="0" rIns="0" bIns="40087">
            <a:spAutoFit/>
          </a:bodyPr>
          <a:lstStyle/>
          <a:p>
            <a:pPr>
              <a:lnSpc>
                <a:spcPts val="875"/>
              </a:lnSpc>
              <a:defRPr/>
            </a:pPr>
            <a:r>
              <a:rPr lang="en-US" altLang="zh-CN" sz="1100" b="1" dirty="0">
                <a:solidFill>
                  <a:schemeClr val="tx1">
                    <a:lumMod val="65000"/>
                    <a:lumOff val="35000"/>
                  </a:schemeClr>
                </a:solidFill>
                <a:latin typeface="Tahoma" pitchFamily="34" charset="0"/>
                <a:cs typeface="Tahoma" pitchFamily="34" charset="0"/>
              </a:rPr>
              <a:t>   S. </a:t>
            </a:r>
            <a:r>
              <a:rPr lang="en-US" altLang="zh-CN" sz="1100" b="1" dirty="0" err="1">
                <a:solidFill>
                  <a:schemeClr val="tx1">
                    <a:lumMod val="65000"/>
                    <a:lumOff val="35000"/>
                  </a:schemeClr>
                </a:solidFill>
                <a:latin typeface="Tahoma" pitchFamily="34" charset="0"/>
                <a:cs typeface="Tahoma" pitchFamily="34" charset="0"/>
              </a:rPr>
              <a:t>Bazzana</a:t>
            </a:r>
            <a:r>
              <a:rPr lang="en-US" altLang="zh-CN" sz="1100" b="1" dirty="0">
                <a:solidFill>
                  <a:schemeClr val="tx1">
                    <a:lumMod val="65000"/>
                    <a:lumOff val="35000"/>
                  </a:schemeClr>
                </a:solidFill>
                <a:latin typeface="Tahoma" pitchFamily="34" charset="0"/>
                <a:cs typeface="Tahoma" pitchFamily="34" charset="0"/>
              </a:rPr>
              <a:t> – 2014 –  </a:t>
            </a:r>
            <a:r>
              <a:rPr lang="en-US" altLang="zh-CN" sz="1100" b="1" i="1" dirty="0">
                <a:solidFill>
                  <a:schemeClr val="tx1">
                    <a:lumMod val="65000"/>
                    <a:lumOff val="35000"/>
                  </a:schemeClr>
                </a:solidFill>
                <a:latin typeface="Tahoma" pitchFamily="34" charset="0"/>
                <a:cs typeface="Tahoma" pitchFamily="34" charset="0"/>
              </a:rPr>
              <a:t>Governance </a:t>
            </a:r>
            <a:r>
              <a:rPr lang="en-US" altLang="zh-CN" sz="1100" b="1" i="1" dirty="0" err="1">
                <a:solidFill>
                  <a:schemeClr val="tx1">
                    <a:lumMod val="65000"/>
                    <a:lumOff val="35000"/>
                  </a:schemeClr>
                </a:solidFill>
                <a:latin typeface="Tahoma" pitchFamily="34" charset="0"/>
                <a:cs typeface="Tahoma" pitchFamily="34" charset="0"/>
              </a:rPr>
              <a:t>delle</a:t>
            </a:r>
            <a:r>
              <a:rPr lang="en-US" altLang="zh-CN" sz="1100" b="1" i="1" dirty="0">
                <a:solidFill>
                  <a:schemeClr val="tx1">
                    <a:lumMod val="65000"/>
                    <a:lumOff val="35000"/>
                  </a:schemeClr>
                </a:solidFill>
                <a:latin typeface="Tahoma" pitchFamily="34" charset="0"/>
                <a:cs typeface="Tahoma" pitchFamily="34" charset="0"/>
              </a:rPr>
              <a:t> </a:t>
            </a:r>
            <a:r>
              <a:rPr lang="en-US" altLang="zh-CN" sz="1100" b="1" i="1" dirty="0" err="1">
                <a:solidFill>
                  <a:schemeClr val="tx1">
                    <a:lumMod val="65000"/>
                    <a:lumOff val="35000"/>
                  </a:schemeClr>
                </a:solidFill>
                <a:latin typeface="Tahoma" pitchFamily="34" charset="0"/>
                <a:cs typeface="Tahoma" pitchFamily="34" charset="0"/>
              </a:rPr>
              <a:t>comorbilità</a:t>
            </a:r>
            <a:r>
              <a:rPr lang="en-US" altLang="zh-CN" sz="1100" b="1" i="1" dirty="0">
                <a:solidFill>
                  <a:schemeClr val="tx1">
                    <a:lumMod val="65000"/>
                    <a:lumOff val="35000"/>
                  </a:schemeClr>
                </a:solidFill>
                <a:latin typeface="Tahoma" pitchFamily="34" charset="0"/>
                <a:cs typeface="Tahoma" pitchFamily="34" charset="0"/>
              </a:rPr>
              <a:t> –  </a:t>
            </a:r>
            <a:r>
              <a:rPr lang="en-US" altLang="zh-CN" sz="1100" b="1" dirty="0" err="1">
                <a:solidFill>
                  <a:schemeClr val="tx1">
                    <a:lumMod val="65000"/>
                    <a:lumOff val="35000"/>
                  </a:schemeClr>
                </a:solidFill>
                <a:latin typeface="Tahoma" pitchFamily="34" charset="0"/>
                <a:cs typeface="Tahoma" pitchFamily="34" charset="0"/>
              </a:rPr>
              <a:t>OMCeO</a:t>
            </a:r>
            <a:r>
              <a:rPr lang="en-US" altLang="zh-CN" sz="1100" b="1" dirty="0">
                <a:solidFill>
                  <a:schemeClr val="tx1">
                    <a:lumMod val="65000"/>
                    <a:lumOff val="35000"/>
                  </a:schemeClr>
                </a:solidFill>
                <a:latin typeface="Tahoma" pitchFamily="34" charset="0"/>
                <a:cs typeface="Tahoma" pitchFamily="34" charset="0"/>
              </a:rPr>
              <a:t> Brescia   </a:t>
            </a:r>
          </a:p>
        </p:txBody>
      </p:sp>
    </p:spTree>
    <p:extLst>
      <p:ext uri="{BB962C8B-B14F-4D97-AF65-F5344CB8AC3E}">
        <p14:creationId xmlns:p14="http://schemas.microsoft.com/office/powerpoint/2010/main" val="1886828126"/>
      </p:ext>
    </p:extLst>
  </p:cSld>
  <p:clrMapOvr>
    <a:masterClrMapping/>
  </p:clrMapOvr>
  <p:transition/>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p:cNvSpPr>
          <p:nvPr>
            <p:ph type="body" idx="1"/>
          </p:nvPr>
        </p:nvSpPr>
        <p:spPr>
          <a:xfrm>
            <a:off x="685800" y="1600200"/>
            <a:ext cx="7772400" cy="4495800"/>
          </a:xfrm>
        </p:spPr>
        <p:txBody>
          <a:bodyPr rtlCol="0">
            <a:normAutofit fontScale="92500" lnSpcReduction="20000"/>
          </a:bodyPr>
          <a:lstStyle/>
          <a:p>
            <a:pPr eaLnBrk="1" fontAlgn="auto" hangingPunct="1">
              <a:spcAft>
                <a:spcPts val="0"/>
              </a:spcAft>
              <a:defRPr/>
            </a:pPr>
            <a:endParaRPr lang="it-IT" sz="2400" dirty="0" smtClean="0"/>
          </a:p>
          <a:p>
            <a:pPr eaLnBrk="1" fontAlgn="auto" hangingPunct="1">
              <a:spcAft>
                <a:spcPts val="0"/>
              </a:spcAft>
              <a:defRPr/>
            </a:pPr>
            <a:r>
              <a:rPr lang="it-IT" sz="2400" dirty="0" smtClean="0"/>
              <a:t>Su quali risorse può contare la signora Luisa nella gestione della sua malattia?</a:t>
            </a:r>
          </a:p>
          <a:p>
            <a:pPr lvl="1" eaLnBrk="1" fontAlgn="auto" hangingPunct="1">
              <a:spcAft>
                <a:spcPts val="0"/>
              </a:spcAft>
              <a:defRPr/>
            </a:pPr>
            <a:r>
              <a:rPr lang="it-IT" sz="2000" b="1" dirty="0" smtClean="0">
                <a:solidFill>
                  <a:srgbClr val="C00000"/>
                </a:solidFill>
              </a:rPr>
              <a:t>Marito assente</a:t>
            </a:r>
          </a:p>
          <a:p>
            <a:pPr lvl="1" eaLnBrk="1" fontAlgn="auto" hangingPunct="1">
              <a:spcAft>
                <a:spcPts val="0"/>
              </a:spcAft>
              <a:defRPr/>
            </a:pPr>
            <a:r>
              <a:rPr lang="it-IT" sz="2000" b="1" dirty="0" smtClean="0">
                <a:solidFill>
                  <a:srgbClr val="C00000"/>
                </a:solidFill>
              </a:rPr>
              <a:t>Figlio lontano per lavoro</a:t>
            </a:r>
          </a:p>
          <a:p>
            <a:pPr lvl="1" eaLnBrk="1" fontAlgn="auto" hangingPunct="1">
              <a:spcAft>
                <a:spcPts val="0"/>
              </a:spcAft>
              <a:buFont typeface="Arial" charset="0"/>
              <a:buNone/>
              <a:defRPr/>
            </a:pPr>
            <a:r>
              <a:rPr lang="it-IT" sz="2000" dirty="0" smtClean="0"/>
              <a:t>	…</a:t>
            </a:r>
            <a:r>
              <a:rPr lang="it-IT" sz="2000" i="1" dirty="0" smtClean="0"/>
              <a:t> mio marito stava tutto il giorno al </a:t>
            </a:r>
            <a:r>
              <a:rPr lang="it-IT" sz="2000" i="1" dirty="0" err="1" smtClean="0"/>
              <a:t>bar…da</a:t>
            </a:r>
            <a:r>
              <a:rPr lang="it-IT" sz="2000" i="1" dirty="0" smtClean="0"/>
              <a:t> quando ha avuto l’ictus sono io che lo </a:t>
            </a:r>
            <a:r>
              <a:rPr lang="it-IT" sz="2000" i="1" dirty="0" err="1" smtClean="0"/>
              <a:t>assisto…</a:t>
            </a:r>
            <a:r>
              <a:rPr lang="it-IT" sz="2000" i="1" dirty="0" smtClean="0"/>
              <a:t> per fortuna ero appena andata in pensione..</a:t>
            </a:r>
          </a:p>
          <a:p>
            <a:pPr lvl="1" eaLnBrk="1" fontAlgn="auto" hangingPunct="1">
              <a:spcAft>
                <a:spcPts val="0"/>
              </a:spcAft>
              <a:buFont typeface="Arial" charset="0"/>
              <a:buNone/>
              <a:defRPr/>
            </a:pPr>
            <a:endParaRPr lang="it-IT" sz="900" i="1" dirty="0" smtClean="0"/>
          </a:p>
          <a:p>
            <a:pPr lvl="1" eaLnBrk="1" fontAlgn="auto" hangingPunct="1">
              <a:spcAft>
                <a:spcPts val="0"/>
              </a:spcAft>
              <a:buFont typeface="Arial" charset="0"/>
              <a:buNone/>
              <a:defRPr/>
            </a:pPr>
            <a:r>
              <a:rPr lang="it-IT" sz="2000" i="1" dirty="0" err="1" smtClean="0"/>
              <a:t>…non</a:t>
            </a:r>
            <a:r>
              <a:rPr lang="it-IT" sz="2000" i="1" dirty="0" smtClean="0"/>
              <a:t> ho mai dedicato molto tempo a me stessa..</a:t>
            </a:r>
          </a:p>
          <a:p>
            <a:pPr lvl="1" eaLnBrk="1" fontAlgn="auto" hangingPunct="1">
              <a:spcAft>
                <a:spcPts val="0"/>
              </a:spcAft>
              <a:buFont typeface="Arial" charset="0"/>
              <a:buNone/>
              <a:defRPr/>
            </a:pPr>
            <a:endParaRPr lang="it-IT" sz="900" i="1" dirty="0" smtClean="0"/>
          </a:p>
          <a:p>
            <a:pPr lvl="1" eaLnBrk="1" fontAlgn="auto" hangingPunct="1">
              <a:spcAft>
                <a:spcPts val="0"/>
              </a:spcAft>
              <a:buFont typeface="Arial" charset="0"/>
              <a:buNone/>
              <a:defRPr/>
            </a:pPr>
            <a:r>
              <a:rPr lang="it-IT" sz="2000" i="1" dirty="0" smtClean="0"/>
              <a:t>	… i primi anni mi aiutava Mara, mia nipote, ma ora ha dovuto trasferirsi a </a:t>
            </a:r>
            <a:r>
              <a:rPr lang="it-IT" sz="2000" i="1" dirty="0" err="1" smtClean="0"/>
              <a:t>Torino…</a:t>
            </a:r>
            <a:r>
              <a:rPr lang="it-IT" sz="2000" i="1" dirty="0" smtClean="0"/>
              <a:t> il lavoro bisogna tenerlo stretto, fin che si ha la fortuna di </a:t>
            </a:r>
            <a:r>
              <a:rPr lang="it-IT" sz="2000" i="1" dirty="0" err="1" smtClean="0"/>
              <a:t>averlo…</a:t>
            </a:r>
            <a:endParaRPr lang="it-IT" sz="2000" i="1" dirty="0" smtClean="0"/>
          </a:p>
          <a:p>
            <a:pPr lvl="1" eaLnBrk="1" fontAlgn="auto" hangingPunct="1">
              <a:spcAft>
                <a:spcPts val="0"/>
              </a:spcAft>
              <a:buFont typeface="Arial" charset="0"/>
              <a:buNone/>
              <a:defRPr/>
            </a:pPr>
            <a:endParaRPr lang="it-IT" sz="2000" i="1" dirty="0" smtClean="0"/>
          </a:p>
          <a:p>
            <a:pPr eaLnBrk="1" fontAlgn="auto" hangingPunct="1">
              <a:spcAft>
                <a:spcPts val="0"/>
              </a:spcAft>
              <a:defRPr/>
            </a:pPr>
            <a:r>
              <a:rPr lang="it-IT" sz="2400" dirty="0" smtClean="0"/>
              <a:t>La signora Luisa, infine, ha rapporti solo formali con il vicinato</a:t>
            </a:r>
          </a:p>
          <a:p>
            <a:pPr eaLnBrk="1" fontAlgn="auto" hangingPunct="1">
              <a:spcAft>
                <a:spcPts val="0"/>
              </a:spcAft>
              <a:buFont typeface="Arial" charset="0"/>
              <a:buNone/>
              <a:defRPr/>
            </a:pPr>
            <a:r>
              <a:rPr lang="it-IT" sz="2400" dirty="0" smtClean="0"/>
              <a:t>		</a:t>
            </a:r>
          </a:p>
        </p:txBody>
      </p:sp>
      <p:sp>
        <p:nvSpPr>
          <p:cNvPr id="40963" name="Rectangle 3"/>
          <p:cNvSpPr>
            <a:spLocks noGrp="1" noChangeArrowheads="1"/>
          </p:cNvSpPr>
          <p:nvPr>
            <p:ph type="title"/>
          </p:nvPr>
        </p:nvSpPr>
        <p:spPr>
          <a:xfrm>
            <a:off x="1116013" y="476250"/>
            <a:ext cx="6908800" cy="762000"/>
          </a:xfrm>
          <a:gradFill rotWithShape="0">
            <a:gsLst>
              <a:gs pos="0">
                <a:schemeClr val="accent2">
                  <a:gamma/>
                  <a:shade val="46275"/>
                  <a:invGamma/>
                </a:schemeClr>
              </a:gs>
              <a:gs pos="50000">
                <a:schemeClr val="accent2"/>
              </a:gs>
              <a:gs pos="100000">
                <a:schemeClr val="accent2">
                  <a:gamma/>
                  <a:shade val="46275"/>
                  <a:invGamma/>
                </a:schemeClr>
              </a:gs>
            </a:gsLst>
            <a:lin ang="5400000" scaled="1"/>
          </a:gradFill>
          <a:ln w="57150" cmpd="thickThin">
            <a:solidFill>
              <a:schemeClr val="bg1"/>
            </a:solidFill>
          </a:ln>
        </p:spPr>
        <p:txBody>
          <a:bodyPr rtlCol="0">
            <a:normAutofit/>
          </a:bodyPr>
          <a:lstStyle/>
          <a:p>
            <a:pPr eaLnBrk="1" fontAlgn="auto" hangingPunct="1">
              <a:spcAft>
                <a:spcPts val="0"/>
              </a:spcAft>
              <a:defRPr/>
            </a:pPr>
            <a:r>
              <a:rPr lang="it-IT" sz="3200" dirty="0" smtClean="0">
                <a:solidFill>
                  <a:schemeClr val="bg1"/>
                </a:solidFill>
                <a:effectLst>
                  <a:outerShdw blurRad="38100" dist="38100" dir="2700000" algn="tl">
                    <a:srgbClr val="FFFFFF"/>
                  </a:outerShdw>
                </a:effectLst>
              </a:rPr>
              <a:t>Il contesto sociale</a:t>
            </a:r>
          </a:p>
        </p:txBody>
      </p:sp>
      <p:sp>
        <p:nvSpPr>
          <p:cNvPr id="5" name="TextBox 1"/>
          <p:cNvSpPr txBox="1">
            <a:spLocks noChangeArrowheads="1"/>
          </p:cNvSpPr>
          <p:nvPr/>
        </p:nvSpPr>
        <p:spPr bwMode="auto">
          <a:xfrm>
            <a:off x="1908175" y="6524625"/>
            <a:ext cx="6335713" cy="160338"/>
          </a:xfrm>
          <a:prstGeom prst="rect">
            <a:avLst/>
          </a:prstGeom>
          <a:noFill/>
          <a:ln w="9525">
            <a:noFill/>
            <a:miter lim="800000"/>
            <a:headEnd/>
            <a:tailEnd/>
          </a:ln>
        </p:spPr>
        <p:txBody>
          <a:bodyPr lIns="0" tIns="0" rIns="0" bIns="40087">
            <a:spAutoFit/>
          </a:bodyPr>
          <a:lstStyle/>
          <a:p>
            <a:pPr>
              <a:lnSpc>
                <a:spcPts val="875"/>
              </a:lnSpc>
              <a:defRPr/>
            </a:pPr>
            <a:r>
              <a:rPr lang="en-US" altLang="zh-CN" sz="1100" b="1" dirty="0">
                <a:solidFill>
                  <a:schemeClr val="tx1">
                    <a:lumMod val="65000"/>
                    <a:lumOff val="35000"/>
                  </a:schemeClr>
                </a:solidFill>
                <a:latin typeface="Tahoma" pitchFamily="34" charset="0"/>
                <a:cs typeface="Tahoma" pitchFamily="34" charset="0"/>
              </a:rPr>
              <a:t>   S. </a:t>
            </a:r>
            <a:r>
              <a:rPr lang="en-US" altLang="zh-CN" sz="1100" b="1" dirty="0" err="1">
                <a:solidFill>
                  <a:schemeClr val="tx1">
                    <a:lumMod val="65000"/>
                    <a:lumOff val="35000"/>
                  </a:schemeClr>
                </a:solidFill>
                <a:latin typeface="Tahoma" pitchFamily="34" charset="0"/>
                <a:cs typeface="Tahoma" pitchFamily="34" charset="0"/>
              </a:rPr>
              <a:t>Bazzana</a:t>
            </a:r>
            <a:r>
              <a:rPr lang="en-US" altLang="zh-CN" sz="1100" b="1" dirty="0">
                <a:solidFill>
                  <a:schemeClr val="tx1">
                    <a:lumMod val="65000"/>
                    <a:lumOff val="35000"/>
                  </a:schemeClr>
                </a:solidFill>
                <a:latin typeface="Tahoma" pitchFamily="34" charset="0"/>
                <a:cs typeface="Tahoma" pitchFamily="34" charset="0"/>
              </a:rPr>
              <a:t> – 2014 –  </a:t>
            </a:r>
            <a:r>
              <a:rPr lang="en-US" altLang="zh-CN" sz="1100" b="1" i="1" dirty="0">
                <a:solidFill>
                  <a:schemeClr val="tx1">
                    <a:lumMod val="65000"/>
                    <a:lumOff val="35000"/>
                  </a:schemeClr>
                </a:solidFill>
                <a:latin typeface="Tahoma" pitchFamily="34" charset="0"/>
                <a:cs typeface="Tahoma" pitchFamily="34" charset="0"/>
              </a:rPr>
              <a:t>Governance </a:t>
            </a:r>
            <a:r>
              <a:rPr lang="en-US" altLang="zh-CN" sz="1100" b="1" i="1" dirty="0" err="1">
                <a:solidFill>
                  <a:schemeClr val="tx1">
                    <a:lumMod val="65000"/>
                    <a:lumOff val="35000"/>
                  </a:schemeClr>
                </a:solidFill>
                <a:latin typeface="Tahoma" pitchFamily="34" charset="0"/>
                <a:cs typeface="Tahoma" pitchFamily="34" charset="0"/>
              </a:rPr>
              <a:t>delle</a:t>
            </a:r>
            <a:r>
              <a:rPr lang="en-US" altLang="zh-CN" sz="1100" b="1" i="1" dirty="0">
                <a:solidFill>
                  <a:schemeClr val="tx1">
                    <a:lumMod val="65000"/>
                    <a:lumOff val="35000"/>
                  </a:schemeClr>
                </a:solidFill>
                <a:latin typeface="Tahoma" pitchFamily="34" charset="0"/>
                <a:cs typeface="Tahoma" pitchFamily="34" charset="0"/>
              </a:rPr>
              <a:t> </a:t>
            </a:r>
            <a:r>
              <a:rPr lang="en-US" altLang="zh-CN" sz="1100" b="1" i="1" dirty="0" err="1">
                <a:solidFill>
                  <a:schemeClr val="tx1">
                    <a:lumMod val="65000"/>
                    <a:lumOff val="35000"/>
                  </a:schemeClr>
                </a:solidFill>
                <a:latin typeface="Tahoma" pitchFamily="34" charset="0"/>
                <a:cs typeface="Tahoma" pitchFamily="34" charset="0"/>
              </a:rPr>
              <a:t>comorbilità</a:t>
            </a:r>
            <a:r>
              <a:rPr lang="en-US" altLang="zh-CN" sz="1100" b="1" i="1" dirty="0">
                <a:solidFill>
                  <a:schemeClr val="tx1">
                    <a:lumMod val="65000"/>
                    <a:lumOff val="35000"/>
                  </a:schemeClr>
                </a:solidFill>
                <a:latin typeface="Tahoma" pitchFamily="34" charset="0"/>
                <a:cs typeface="Tahoma" pitchFamily="34" charset="0"/>
              </a:rPr>
              <a:t> –  </a:t>
            </a:r>
            <a:r>
              <a:rPr lang="en-US" altLang="zh-CN" sz="1100" b="1" dirty="0" err="1">
                <a:solidFill>
                  <a:schemeClr val="tx1">
                    <a:lumMod val="65000"/>
                    <a:lumOff val="35000"/>
                  </a:schemeClr>
                </a:solidFill>
                <a:latin typeface="Tahoma" pitchFamily="34" charset="0"/>
                <a:cs typeface="Tahoma" pitchFamily="34" charset="0"/>
              </a:rPr>
              <a:t>OMCeO</a:t>
            </a:r>
            <a:r>
              <a:rPr lang="en-US" altLang="zh-CN" sz="1100" b="1" dirty="0">
                <a:solidFill>
                  <a:schemeClr val="tx1">
                    <a:lumMod val="65000"/>
                    <a:lumOff val="35000"/>
                  </a:schemeClr>
                </a:solidFill>
                <a:latin typeface="Tahoma" pitchFamily="34" charset="0"/>
                <a:cs typeface="Tahoma" pitchFamily="34" charset="0"/>
              </a:rPr>
              <a:t> Brescia   </a:t>
            </a:r>
          </a:p>
        </p:txBody>
      </p:sp>
    </p:spTree>
    <p:extLst>
      <p:ext uri="{BB962C8B-B14F-4D97-AF65-F5344CB8AC3E}">
        <p14:creationId xmlns:p14="http://schemas.microsoft.com/office/powerpoint/2010/main" val="108416674"/>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a:t>Luisa va dal reumatologo</a:t>
            </a:r>
          </a:p>
        </p:txBody>
      </p:sp>
      <p:pic>
        <p:nvPicPr>
          <p:cNvPr id="4" name="Picture 2" descr="http://www.sanita.ilsole24ore.com/images2010/Sanita2/_Immagini/_Medici/OMINI_MEDICO_PAZIENTE--258x25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5469" y="1417638"/>
            <a:ext cx="4253061" cy="4253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7458472"/>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egnaposto contenuto 2"/>
          <p:cNvSpPr>
            <a:spLocks noGrp="1"/>
          </p:cNvSpPr>
          <p:nvPr>
            <p:ph idx="1"/>
          </p:nvPr>
        </p:nvSpPr>
        <p:spPr/>
        <p:txBody>
          <a:bodyPr/>
          <a:lstStyle/>
          <a:p>
            <a:pPr algn="ctr" eaLnBrk="1" hangingPunct="1"/>
            <a:r>
              <a:rPr lang="it-IT" smtClean="0">
                <a:latin typeface="Arial" panose="020B0604020202020204" pitchFamily="34" charset="0"/>
              </a:rPr>
              <a:t>L’educazione terapeutica del paziente deve permettere al paziente di </a:t>
            </a:r>
            <a:r>
              <a:rPr lang="it-IT" sz="3600" b="1" smtClean="0">
                <a:latin typeface="Arial" panose="020B0604020202020204" pitchFamily="34" charset="0"/>
              </a:rPr>
              <a:t>acquisire</a:t>
            </a:r>
            <a:r>
              <a:rPr lang="it-IT" smtClean="0">
                <a:latin typeface="Arial" panose="020B0604020202020204" pitchFamily="34" charset="0"/>
              </a:rPr>
              <a:t> e </a:t>
            </a:r>
            <a:r>
              <a:rPr lang="it-IT" sz="3600" b="1" smtClean="0">
                <a:latin typeface="Arial" panose="020B0604020202020204" pitchFamily="34" charset="0"/>
              </a:rPr>
              <a:t>mantenere</a:t>
            </a:r>
            <a:r>
              <a:rPr lang="it-IT" smtClean="0">
                <a:latin typeface="Arial" panose="020B0604020202020204" pitchFamily="34" charset="0"/>
              </a:rPr>
              <a:t> le </a:t>
            </a:r>
            <a:r>
              <a:rPr lang="it-IT" sz="3600" b="1" smtClean="0">
                <a:latin typeface="Arial" panose="020B0604020202020204" pitchFamily="34" charset="0"/>
              </a:rPr>
              <a:t>capacità</a:t>
            </a:r>
            <a:r>
              <a:rPr lang="it-IT" smtClean="0">
                <a:latin typeface="Arial" panose="020B0604020202020204" pitchFamily="34" charset="0"/>
              </a:rPr>
              <a:t> che gli permettono di realizzare una </a:t>
            </a:r>
            <a:r>
              <a:rPr lang="it-IT" sz="3600" b="1" smtClean="0">
                <a:latin typeface="Arial" panose="020B0604020202020204" pitchFamily="34" charset="0"/>
              </a:rPr>
              <a:t>gestione ottimale</a:t>
            </a:r>
            <a:r>
              <a:rPr lang="it-IT" smtClean="0">
                <a:latin typeface="Arial" panose="020B0604020202020204" pitchFamily="34" charset="0"/>
              </a:rPr>
              <a:t> della propria </a:t>
            </a:r>
            <a:r>
              <a:rPr lang="it-IT" sz="3600" b="1" smtClean="0">
                <a:latin typeface="Arial" panose="020B0604020202020204" pitchFamily="34" charset="0"/>
              </a:rPr>
              <a:t>vita</a:t>
            </a:r>
            <a:r>
              <a:rPr lang="it-IT" smtClean="0">
                <a:latin typeface="Arial" panose="020B0604020202020204" pitchFamily="34" charset="0"/>
              </a:rPr>
              <a:t> con la </a:t>
            </a:r>
            <a:r>
              <a:rPr lang="it-IT" sz="3600" b="1" smtClean="0">
                <a:latin typeface="Arial" panose="020B0604020202020204" pitchFamily="34" charset="0"/>
              </a:rPr>
              <a:t>malattia</a:t>
            </a:r>
            <a:r>
              <a:rPr lang="it-IT" smtClean="0">
                <a:latin typeface="Arial" panose="020B0604020202020204" pitchFamily="34" charset="0"/>
              </a:rPr>
              <a:t>. </a:t>
            </a:r>
          </a:p>
          <a:p>
            <a:pPr algn="r" eaLnBrk="1" hangingPunct="1">
              <a:buFont typeface="Arial" panose="020B0604020202020204" pitchFamily="34" charset="0"/>
              <a:buNone/>
            </a:pPr>
            <a:r>
              <a:rPr lang="it-IT" smtClean="0">
                <a:latin typeface="Arial Narrow" panose="020B0606020202030204" pitchFamily="34" charset="0"/>
              </a:rPr>
              <a:t>(OMS 1998)</a:t>
            </a:r>
          </a:p>
          <a:p>
            <a:pPr eaLnBrk="1" hangingPunct="1"/>
            <a:endParaRPr lang="it-IT" smtClean="0"/>
          </a:p>
        </p:txBody>
      </p:sp>
      <p:sp>
        <p:nvSpPr>
          <p:cNvPr id="4" name="Rectangle 3"/>
          <p:cNvSpPr>
            <a:spLocks noGrp="1" noChangeArrowheads="1"/>
          </p:cNvSpPr>
          <p:nvPr>
            <p:ph type="title"/>
          </p:nvPr>
        </p:nvSpPr>
        <p:spPr>
          <a:gradFill rotWithShape="0">
            <a:gsLst>
              <a:gs pos="0">
                <a:schemeClr val="accent2">
                  <a:gamma/>
                  <a:shade val="46275"/>
                  <a:invGamma/>
                </a:schemeClr>
              </a:gs>
              <a:gs pos="50000">
                <a:schemeClr val="accent2"/>
              </a:gs>
              <a:gs pos="100000">
                <a:schemeClr val="accent2">
                  <a:gamma/>
                  <a:shade val="46275"/>
                  <a:invGamma/>
                </a:schemeClr>
              </a:gs>
            </a:gsLst>
            <a:lin ang="5400000" scaled="1"/>
          </a:gradFill>
          <a:ln w="57150" cmpd="thickThin">
            <a:solidFill>
              <a:schemeClr val="bg1"/>
            </a:solidFill>
          </a:ln>
        </p:spPr>
        <p:txBody>
          <a:bodyPr rtlCol="0">
            <a:normAutofit/>
          </a:bodyPr>
          <a:lstStyle/>
          <a:p>
            <a:pPr eaLnBrk="1" fontAlgn="auto" hangingPunct="1">
              <a:spcAft>
                <a:spcPts val="0"/>
              </a:spcAft>
              <a:defRPr/>
            </a:pPr>
            <a:r>
              <a:rPr lang="it-IT" sz="3200" dirty="0" smtClean="0">
                <a:solidFill>
                  <a:schemeClr val="bg1"/>
                </a:solidFill>
                <a:effectLst>
                  <a:outerShdw blurRad="38100" dist="38100" dir="2700000" algn="tl">
                    <a:srgbClr val="FFFFFF"/>
                  </a:outerShdw>
                </a:effectLst>
              </a:rPr>
              <a:t>L’infermiere e l’Educazione Terapeutica</a:t>
            </a:r>
          </a:p>
        </p:txBody>
      </p:sp>
      <p:sp>
        <p:nvSpPr>
          <p:cNvPr id="6" name="TextBox 1"/>
          <p:cNvSpPr txBox="1">
            <a:spLocks noChangeArrowheads="1"/>
          </p:cNvSpPr>
          <p:nvPr/>
        </p:nvSpPr>
        <p:spPr bwMode="auto">
          <a:xfrm>
            <a:off x="1908175" y="6524625"/>
            <a:ext cx="6335713" cy="160338"/>
          </a:xfrm>
          <a:prstGeom prst="rect">
            <a:avLst/>
          </a:prstGeom>
          <a:noFill/>
          <a:ln w="9525">
            <a:noFill/>
            <a:miter lim="800000"/>
            <a:headEnd/>
            <a:tailEnd/>
          </a:ln>
        </p:spPr>
        <p:txBody>
          <a:bodyPr lIns="0" tIns="0" rIns="0" bIns="40087">
            <a:spAutoFit/>
          </a:bodyPr>
          <a:lstStyle/>
          <a:p>
            <a:pPr>
              <a:lnSpc>
                <a:spcPts val="875"/>
              </a:lnSpc>
              <a:defRPr/>
            </a:pPr>
            <a:r>
              <a:rPr lang="en-US" altLang="zh-CN" sz="1100" b="1" dirty="0">
                <a:solidFill>
                  <a:schemeClr val="tx1">
                    <a:lumMod val="65000"/>
                    <a:lumOff val="35000"/>
                  </a:schemeClr>
                </a:solidFill>
                <a:latin typeface="Tahoma" pitchFamily="34" charset="0"/>
                <a:cs typeface="Tahoma" pitchFamily="34" charset="0"/>
              </a:rPr>
              <a:t>   S. </a:t>
            </a:r>
            <a:r>
              <a:rPr lang="en-US" altLang="zh-CN" sz="1100" b="1" dirty="0" err="1">
                <a:solidFill>
                  <a:schemeClr val="tx1">
                    <a:lumMod val="65000"/>
                    <a:lumOff val="35000"/>
                  </a:schemeClr>
                </a:solidFill>
                <a:latin typeface="Tahoma" pitchFamily="34" charset="0"/>
                <a:cs typeface="Tahoma" pitchFamily="34" charset="0"/>
              </a:rPr>
              <a:t>Bazzana</a:t>
            </a:r>
            <a:r>
              <a:rPr lang="en-US" altLang="zh-CN" sz="1100" b="1" dirty="0">
                <a:solidFill>
                  <a:schemeClr val="tx1">
                    <a:lumMod val="65000"/>
                    <a:lumOff val="35000"/>
                  </a:schemeClr>
                </a:solidFill>
                <a:latin typeface="Tahoma" pitchFamily="34" charset="0"/>
                <a:cs typeface="Tahoma" pitchFamily="34" charset="0"/>
              </a:rPr>
              <a:t> – 2014 –  </a:t>
            </a:r>
            <a:r>
              <a:rPr lang="en-US" altLang="zh-CN" sz="1100" b="1" i="1" dirty="0">
                <a:solidFill>
                  <a:schemeClr val="tx1">
                    <a:lumMod val="65000"/>
                    <a:lumOff val="35000"/>
                  </a:schemeClr>
                </a:solidFill>
                <a:latin typeface="Tahoma" pitchFamily="34" charset="0"/>
                <a:cs typeface="Tahoma" pitchFamily="34" charset="0"/>
              </a:rPr>
              <a:t>Governance </a:t>
            </a:r>
            <a:r>
              <a:rPr lang="en-US" altLang="zh-CN" sz="1100" b="1" i="1" dirty="0" err="1">
                <a:solidFill>
                  <a:schemeClr val="tx1">
                    <a:lumMod val="65000"/>
                    <a:lumOff val="35000"/>
                  </a:schemeClr>
                </a:solidFill>
                <a:latin typeface="Tahoma" pitchFamily="34" charset="0"/>
                <a:cs typeface="Tahoma" pitchFamily="34" charset="0"/>
              </a:rPr>
              <a:t>delle</a:t>
            </a:r>
            <a:r>
              <a:rPr lang="en-US" altLang="zh-CN" sz="1100" b="1" i="1" dirty="0">
                <a:solidFill>
                  <a:schemeClr val="tx1">
                    <a:lumMod val="65000"/>
                    <a:lumOff val="35000"/>
                  </a:schemeClr>
                </a:solidFill>
                <a:latin typeface="Tahoma" pitchFamily="34" charset="0"/>
                <a:cs typeface="Tahoma" pitchFamily="34" charset="0"/>
              </a:rPr>
              <a:t> </a:t>
            </a:r>
            <a:r>
              <a:rPr lang="en-US" altLang="zh-CN" sz="1100" b="1" i="1" dirty="0" err="1">
                <a:solidFill>
                  <a:schemeClr val="tx1">
                    <a:lumMod val="65000"/>
                    <a:lumOff val="35000"/>
                  </a:schemeClr>
                </a:solidFill>
                <a:latin typeface="Tahoma" pitchFamily="34" charset="0"/>
                <a:cs typeface="Tahoma" pitchFamily="34" charset="0"/>
              </a:rPr>
              <a:t>comorbilità</a:t>
            </a:r>
            <a:r>
              <a:rPr lang="en-US" altLang="zh-CN" sz="1100" b="1" i="1" dirty="0">
                <a:solidFill>
                  <a:schemeClr val="tx1">
                    <a:lumMod val="65000"/>
                    <a:lumOff val="35000"/>
                  </a:schemeClr>
                </a:solidFill>
                <a:latin typeface="Tahoma" pitchFamily="34" charset="0"/>
                <a:cs typeface="Tahoma" pitchFamily="34" charset="0"/>
              </a:rPr>
              <a:t> –  </a:t>
            </a:r>
            <a:r>
              <a:rPr lang="en-US" altLang="zh-CN" sz="1100" b="1" dirty="0" err="1">
                <a:solidFill>
                  <a:schemeClr val="tx1">
                    <a:lumMod val="65000"/>
                    <a:lumOff val="35000"/>
                  </a:schemeClr>
                </a:solidFill>
                <a:latin typeface="Tahoma" pitchFamily="34" charset="0"/>
                <a:cs typeface="Tahoma" pitchFamily="34" charset="0"/>
              </a:rPr>
              <a:t>OMCeO</a:t>
            </a:r>
            <a:r>
              <a:rPr lang="en-US" altLang="zh-CN" sz="1100" b="1" dirty="0">
                <a:solidFill>
                  <a:schemeClr val="tx1">
                    <a:lumMod val="65000"/>
                    <a:lumOff val="35000"/>
                  </a:schemeClr>
                </a:solidFill>
                <a:latin typeface="Tahoma" pitchFamily="34" charset="0"/>
                <a:cs typeface="Tahoma" pitchFamily="34" charset="0"/>
              </a:rPr>
              <a:t> Brescia   </a:t>
            </a:r>
          </a:p>
        </p:txBody>
      </p:sp>
    </p:spTree>
    <p:extLst>
      <p:ext uri="{BB962C8B-B14F-4D97-AF65-F5344CB8AC3E}">
        <p14:creationId xmlns:p14="http://schemas.microsoft.com/office/powerpoint/2010/main" val="2715567584"/>
      </p:ext>
    </p:extLst>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3"/>
          <p:cNvSpPr txBox="1">
            <a:spLocks noChangeArrowheads="1"/>
          </p:cNvSpPr>
          <p:nvPr/>
        </p:nvSpPr>
        <p:spPr bwMode="auto">
          <a:xfrm>
            <a:off x="381000" y="2743200"/>
            <a:ext cx="2133600" cy="485775"/>
          </a:xfrm>
          <a:prstGeom prst="rect">
            <a:avLst/>
          </a:prstGeom>
          <a:noFill/>
          <a:ln w="28575">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it-IT"/>
              <a:t>INFERMIERE</a:t>
            </a:r>
          </a:p>
        </p:txBody>
      </p:sp>
      <p:sp>
        <p:nvSpPr>
          <p:cNvPr id="22531" name="AutoShape 4"/>
          <p:cNvSpPr>
            <a:spLocks noChangeArrowheads="1"/>
          </p:cNvSpPr>
          <p:nvPr/>
        </p:nvSpPr>
        <p:spPr bwMode="auto">
          <a:xfrm>
            <a:off x="2590800" y="2667000"/>
            <a:ext cx="838200" cy="533400"/>
          </a:xfrm>
          <a:prstGeom prst="rightArrow">
            <a:avLst>
              <a:gd name="adj1" fmla="val 50000"/>
              <a:gd name="adj2" fmla="val 39286"/>
            </a:avLst>
          </a:prstGeom>
          <a:solidFill>
            <a:srgbClr val="FF0000"/>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p>
        </p:txBody>
      </p:sp>
      <p:sp>
        <p:nvSpPr>
          <p:cNvPr id="22532" name="Text Box 5"/>
          <p:cNvSpPr txBox="1">
            <a:spLocks noChangeArrowheads="1"/>
          </p:cNvSpPr>
          <p:nvPr/>
        </p:nvSpPr>
        <p:spPr bwMode="auto">
          <a:xfrm>
            <a:off x="2286000" y="1752600"/>
            <a:ext cx="2286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it-IT" b="1">
                <a:solidFill>
                  <a:srgbClr val="FF00FF"/>
                </a:solidFill>
              </a:rPr>
              <a:t>Informazione Sostegno</a:t>
            </a:r>
          </a:p>
        </p:txBody>
      </p:sp>
      <p:sp>
        <p:nvSpPr>
          <p:cNvPr id="22533" name="Text Box 6"/>
          <p:cNvSpPr txBox="1">
            <a:spLocks noChangeArrowheads="1"/>
          </p:cNvSpPr>
          <p:nvPr/>
        </p:nvSpPr>
        <p:spPr bwMode="auto">
          <a:xfrm>
            <a:off x="2057400" y="3429000"/>
            <a:ext cx="25146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it-IT" b="1">
                <a:solidFill>
                  <a:srgbClr val="FF00FF"/>
                </a:solidFill>
              </a:rPr>
              <a:t>Incoraggiamento Comprensione</a:t>
            </a:r>
          </a:p>
        </p:txBody>
      </p:sp>
      <p:sp>
        <p:nvSpPr>
          <p:cNvPr id="22534" name="Oval 7"/>
          <p:cNvSpPr>
            <a:spLocks noChangeArrowheads="1"/>
          </p:cNvSpPr>
          <p:nvPr/>
        </p:nvSpPr>
        <p:spPr bwMode="auto">
          <a:xfrm>
            <a:off x="3581400" y="2209800"/>
            <a:ext cx="2286000" cy="1524000"/>
          </a:xfrm>
          <a:prstGeom prst="ellipse">
            <a:avLst/>
          </a:prstGeom>
          <a:noFill/>
          <a:ln w="28575">
            <a:solidFill>
              <a:srgbClr val="3366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p>
        </p:txBody>
      </p:sp>
      <p:sp>
        <p:nvSpPr>
          <p:cNvPr id="22535" name="Text Box 8"/>
          <p:cNvSpPr txBox="1">
            <a:spLocks noChangeArrowheads="1"/>
          </p:cNvSpPr>
          <p:nvPr/>
        </p:nvSpPr>
        <p:spPr bwMode="auto">
          <a:xfrm>
            <a:off x="3886200" y="2606675"/>
            <a:ext cx="16764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it-IT"/>
              <a:t>PAZIENTE FAMIGLIA</a:t>
            </a:r>
          </a:p>
        </p:txBody>
      </p:sp>
      <p:sp>
        <p:nvSpPr>
          <p:cNvPr id="22536" name="AutoShape 9"/>
          <p:cNvSpPr>
            <a:spLocks noChangeArrowheads="1"/>
          </p:cNvSpPr>
          <p:nvPr/>
        </p:nvSpPr>
        <p:spPr bwMode="auto">
          <a:xfrm>
            <a:off x="5943600" y="2667000"/>
            <a:ext cx="838200" cy="533400"/>
          </a:xfrm>
          <a:prstGeom prst="rightArrow">
            <a:avLst>
              <a:gd name="adj1" fmla="val 50000"/>
              <a:gd name="adj2" fmla="val 39286"/>
            </a:avLst>
          </a:prstGeom>
          <a:solidFill>
            <a:srgbClr val="FF0000"/>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p>
        </p:txBody>
      </p:sp>
      <p:sp>
        <p:nvSpPr>
          <p:cNvPr id="22537" name="Text Box 10"/>
          <p:cNvSpPr txBox="1">
            <a:spLocks noChangeArrowheads="1"/>
          </p:cNvSpPr>
          <p:nvPr/>
        </p:nvSpPr>
        <p:spPr bwMode="auto">
          <a:xfrm>
            <a:off x="6858000" y="2743200"/>
            <a:ext cx="1981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it-IT"/>
              <a:t>COPING</a:t>
            </a:r>
          </a:p>
        </p:txBody>
      </p:sp>
      <p:sp>
        <p:nvSpPr>
          <p:cNvPr id="22538" name="Line 11"/>
          <p:cNvSpPr>
            <a:spLocks noChangeShapeType="1"/>
          </p:cNvSpPr>
          <p:nvPr/>
        </p:nvSpPr>
        <p:spPr bwMode="auto">
          <a:xfrm>
            <a:off x="1066800" y="3429000"/>
            <a:ext cx="0" cy="1600200"/>
          </a:xfrm>
          <a:prstGeom prst="line">
            <a:avLst/>
          </a:prstGeom>
          <a:noFill/>
          <a:ln w="28575">
            <a:solidFill>
              <a:srgbClr val="FF00FF"/>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22539" name="Text Box 12"/>
          <p:cNvSpPr txBox="1">
            <a:spLocks noChangeArrowheads="1"/>
          </p:cNvSpPr>
          <p:nvPr/>
        </p:nvSpPr>
        <p:spPr bwMode="auto">
          <a:xfrm>
            <a:off x="381000" y="5029200"/>
            <a:ext cx="4191000" cy="96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193675"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buFontTx/>
              <a:buChar char="•"/>
            </a:pPr>
            <a:r>
              <a:rPr lang="it-IT"/>
              <a:t>Relazione di aiuto </a:t>
            </a:r>
          </a:p>
          <a:p>
            <a:pPr eaLnBrk="1" hangingPunct="1">
              <a:spcBef>
                <a:spcPct val="50000"/>
              </a:spcBef>
              <a:buFontTx/>
              <a:buChar char="•"/>
            </a:pPr>
            <a:endParaRPr lang="it-IT" sz="800"/>
          </a:p>
          <a:p>
            <a:pPr eaLnBrk="1" hangingPunct="1">
              <a:spcBef>
                <a:spcPct val="50000"/>
              </a:spcBef>
              <a:buFontTx/>
              <a:buChar char="•"/>
            </a:pPr>
            <a:r>
              <a:rPr lang="it-IT"/>
              <a:t>Strumenti di didattica attiva</a:t>
            </a:r>
          </a:p>
        </p:txBody>
      </p:sp>
      <p:sp>
        <p:nvSpPr>
          <p:cNvPr id="22540" name="Rectangle 15"/>
          <p:cNvSpPr>
            <a:spLocks noChangeArrowheads="1"/>
          </p:cNvSpPr>
          <p:nvPr/>
        </p:nvSpPr>
        <p:spPr bwMode="auto">
          <a:xfrm>
            <a:off x="609600" y="5029200"/>
            <a:ext cx="2590800" cy="457200"/>
          </a:xfrm>
          <a:prstGeom prst="rect">
            <a:avLst/>
          </a:prstGeom>
          <a:noFill/>
          <a:ln w="28575">
            <a:solidFill>
              <a:srgbClr val="CC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p>
        </p:txBody>
      </p:sp>
      <p:sp>
        <p:nvSpPr>
          <p:cNvPr id="22541" name="Rectangle 16"/>
          <p:cNvSpPr>
            <a:spLocks noChangeArrowheads="1"/>
          </p:cNvSpPr>
          <p:nvPr/>
        </p:nvSpPr>
        <p:spPr bwMode="auto">
          <a:xfrm>
            <a:off x="6858000" y="2667000"/>
            <a:ext cx="1371600" cy="533400"/>
          </a:xfrm>
          <a:prstGeom prst="rect">
            <a:avLst/>
          </a:prstGeom>
          <a:noFill/>
          <a:ln w="28575">
            <a:solidFill>
              <a:srgbClr val="CC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p>
        </p:txBody>
      </p:sp>
      <p:sp>
        <p:nvSpPr>
          <p:cNvPr id="14" name="Rectangle 3"/>
          <p:cNvSpPr txBox="1">
            <a:spLocks noChangeArrowheads="1"/>
          </p:cNvSpPr>
          <p:nvPr/>
        </p:nvSpPr>
        <p:spPr>
          <a:xfrm>
            <a:off x="457200" y="274638"/>
            <a:ext cx="8229600" cy="1143000"/>
          </a:xfrm>
          <a:prstGeom prst="rect">
            <a:avLst/>
          </a:prstGeom>
          <a:gradFill rotWithShape="0">
            <a:gsLst>
              <a:gs pos="0">
                <a:schemeClr val="accent2">
                  <a:gamma/>
                  <a:shade val="46275"/>
                  <a:invGamma/>
                </a:schemeClr>
              </a:gs>
              <a:gs pos="50000">
                <a:schemeClr val="accent2"/>
              </a:gs>
              <a:gs pos="100000">
                <a:schemeClr val="accent2">
                  <a:gamma/>
                  <a:shade val="46275"/>
                  <a:invGamma/>
                </a:schemeClr>
              </a:gs>
            </a:gsLst>
            <a:lin ang="5400000" scaled="1"/>
          </a:gradFill>
          <a:ln w="57150" cmpd="thickThin">
            <a:solidFill>
              <a:schemeClr val="bg1"/>
            </a:solidFill>
          </a:ln>
        </p:spPr>
        <p:txBody>
          <a:bodyPr anchor="ctr">
            <a:normAutofit/>
          </a:bodyPr>
          <a:lstStyle/>
          <a:p>
            <a:pPr algn="ctr" fontAlgn="auto">
              <a:spcAft>
                <a:spcPts val="0"/>
              </a:spcAft>
              <a:defRPr/>
            </a:pPr>
            <a:r>
              <a:rPr lang="it-IT" sz="3200" dirty="0">
                <a:solidFill>
                  <a:schemeClr val="bg1"/>
                </a:solidFill>
                <a:effectLst>
                  <a:outerShdw blurRad="38100" dist="38100" dir="2700000" algn="tl">
                    <a:srgbClr val="FFFFFF"/>
                  </a:outerShdw>
                </a:effectLst>
                <a:latin typeface="+mj-lt"/>
                <a:ea typeface="+mj-ea"/>
                <a:cs typeface="+mj-cs"/>
              </a:rPr>
              <a:t>Diritto alla salute = Responsabilità</a:t>
            </a:r>
          </a:p>
        </p:txBody>
      </p:sp>
      <p:sp>
        <p:nvSpPr>
          <p:cNvPr id="16" name="TextBox 1"/>
          <p:cNvSpPr txBox="1">
            <a:spLocks noChangeArrowheads="1"/>
          </p:cNvSpPr>
          <p:nvPr/>
        </p:nvSpPr>
        <p:spPr bwMode="auto">
          <a:xfrm>
            <a:off x="1908175" y="6524625"/>
            <a:ext cx="6335713" cy="160338"/>
          </a:xfrm>
          <a:prstGeom prst="rect">
            <a:avLst/>
          </a:prstGeom>
          <a:noFill/>
          <a:ln w="9525">
            <a:noFill/>
            <a:miter lim="800000"/>
            <a:headEnd/>
            <a:tailEnd/>
          </a:ln>
        </p:spPr>
        <p:txBody>
          <a:bodyPr lIns="0" tIns="0" rIns="0" bIns="40087">
            <a:spAutoFit/>
          </a:bodyPr>
          <a:lstStyle/>
          <a:p>
            <a:pPr>
              <a:lnSpc>
                <a:spcPts val="875"/>
              </a:lnSpc>
              <a:defRPr/>
            </a:pPr>
            <a:r>
              <a:rPr lang="en-US" altLang="zh-CN" sz="1100" b="1" dirty="0">
                <a:solidFill>
                  <a:schemeClr val="tx1">
                    <a:lumMod val="65000"/>
                    <a:lumOff val="35000"/>
                  </a:schemeClr>
                </a:solidFill>
                <a:latin typeface="Tahoma" pitchFamily="34" charset="0"/>
                <a:cs typeface="Tahoma" pitchFamily="34" charset="0"/>
              </a:rPr>
              <a:t>   S. </a:t>
            </a:r>
            <a:r>
              <a:rPr lang="en-US" altLang="zh-CN" sz="1100" b="1" dirty="0" err="1">
                <a:solidFill>
                  <a:schemeClr val="tx1">
                    <a:lumMod val="65000"/>
                    <a:lumOff val="35000"/>
                  </a:schemeClr>
                </a:solidFill>
                <a:latin typeface="Tahoma" pitchFamily="34" charset="0"/>
                <a:cs typeface="Tahoma" pitchFamily="34" charset="0"/>
              </a:rPr>
              <a:t>Bazzana</a:t>
            </a:r>
            <a:r>
              <a:rPr lang="en-US" altLang="zh-CN" sz="1100" b="1" dirty="0">
                <a:solidFill>
                  <a:schemeClr val="tx1">
                    <a:lumMod val="65000"/>
                    <a:lumOff val="35000"/>
                  </a:schemeClr>
                </a:solidFill>
                <a:latin typeface="Tahoma" pitchFamily="34" charset="0"/>
                <a:cs typeface="Tahoma" pitchFamily="34" charset="0"/>
              </a:rPr>
              <a:t> – 2014 –  </a:t>
            </a:r>
            <a:r>
              <a:rPr lang="en-US" altLang="zh-CN" sz="1100" b="1" i="1" dirty="0">
                <a:solidFill>
                  <a:schemeClr val="tx1">
                    <a:lumMod val="65000"/>
                    <a:lumOff val="35000"/>
                  </a:schemeClr>
                </a:solidFill>
                <a:latin typeface="Tahoma" pitchFamily="34" charset="0"/>
                <a:cs typeface="Tahoma" pitchFamily="34" charset="0"/>
              </a:rPr>
              <a:t>Governance </a:t>
            </a:r>
            <a:r>
              <a:rPr lang="en-US" altLang="zh-CN" sz="1100" b="1" i="1" dirty="0" err="1">
                <a:solidFill>
                  <a:schemeClr val="tx1">
                    <a:lumMod val="65000"/>
                    <a:lumOff val="35000"/>
                  </a:schemeClr>
                </a:solidFill>
                <a:latin typeface="Tahoma" pitchFamily="34" charset="0"/>
                <a:cs typeface="Tahoma" pitchFamily="34" charset="0"/>
              </a:rPr>
              <a:t>delle</a:t>
            </a:r>
            <a:r>
              <a:rPr lang="en-US" altLang="zh-CN" sz="1100" b="1" i="1" dirty="0">
                <a:solidFill>
                  <a:schemeClr val="tx1">
                    <a:lumMod val="65000"/>
                    <a:lumOff val="35000"/>
                  </a:schemeClr>
                </a:solidFill>
                <a:latin typeface="Tahoma" pitchFamily="34" charset="0"/>
                <a:cs typeface="Tahoma" pitchFamily="34" charset="0"/>
              </a:rPr>
              <a:t> </a:t>
            </a:r>
            <a:r>
              <a:rPr lang="en-US" altLang="zh-CN" sz="1100" b="1" i="1" dirty="0" err="1">
                <a:solidFill>
                  <a:schemeClr val="tx1">
                    <a:lumMod val="65000"/>
                    <a:lumOff val="35000"/>
                  </a:schemeClr>
                </a:solidFill>
                <a:latin typeface="Tahoma" pitchFamily="34" charset="0"/>
                <a:cs typeface="Tahoma" pitchFamily="34" charset="0"/>
              </a:rPr>
              <a:t>comorbilità</a:t>
            </a:r>
            <a:r>
              <a:rPr lang="en-US" altLang="zh-CN" sz="1100" b="1" i="1" dirty="0">
                <a:solidFill>
                  <a:schemeClr val="tx1">
                    <a:lumMod val="65000"/>
                    <a:lumOff val="35000"/>
                  </a:schemeClr>
                </a:solidFill>
                <a:latin typeface="Tahoma" pitchFamily="34" charset="0"/>
                <a:cs typeface="Tahoma" pitchFamily="34" charset="0"/>
              </a:rPr>
              <a:t> –  </a:t>
            </a:r>
            <a:r>
              <a:rPr lang="en-US" altLang="zh-CN" sz="1100" b="1" dirty="0" err="1">
                <a:solidFill>
                  <a:schemeClr val="tx1">
                    <a:lumMod val="65000"/>
                    <a:lumOff val="35000"/>
                  </a:schemeClr>
                </a:solidFill>
                <a:latin typeface="Tahoma" pitchFamily="34" charset="0"/>
                <a:cs typeface="Tahoma" pitchFamily="34" charset="0"/>
              </a:rPr>
              <a:t>OMCeO</a:t>
            </a:r>
            <a:r>
              <a:rPr lang="en-US" altLang="zh-CN" sz="1100" b="1" dirty="0">
                <a:solidFill>
                  <a:schemeClr val="tx1">
                    <a:lumMod val="65000"/>
                    <a:lumOff val="35000"/>
                  </a:schemeClr>
                </a:solidFill>
                <a:latin typeface="Tahoma" pitchFamily="34" charset="0"/>
                <a:cs typeface="Tahoma" pitchFamily="34" charset="0"/>
              </a:rPr>
              <a:t> Brescia   </a:t>
            </a:r>
          </a:p>
        </p:txBody>
      </p:sp>
    </p:spTree>
    <p:extLst>
      <p:ext uri="{BB962C8B-B14F-4D97-AF65-F5344CB8AC3E}">
        <p14:creationId xmlns:p14="http://schemas.microsoft.com/office/powerpoint/2010/main" val="3436037554"/>
      </p:ext>
    </p:extLst>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egnaposto contenuto 2"/>
          <p:cNvSpPr>
            <a:spLocks noGrp="1"/>
          </p:cNvSpPr>
          <p:nvPr>
            <p:ph idx="1"/>
          </p:nvPr>
        </p:nvSpPr>
        <p:spPr>
          <a:xfrm>
            <a:off x="611188" y="1557338"/>
            <a:ext cx="7993062" cy="4856162"/>
          </a:xfrm>
        </p:spPr>
        <p:txBody>
          <a:bodyPr/>
          <a:lstStyle/>
          <a:p>
            <a:pPr algn="just" eaLnBrk="1" hangingPunct="1"/>
            <a:r>
              <a:rPr lang="it-IT" sz="3600" b="1" smtClean="0"/>
              <a:t>Conoscere</a:t>
            </a:r>
            <a:r>
              <a:rPr lang="it-IT" sz="3600" smtClean="0"/>
              <a:t> la propria condizione di salute (sapere – conoscenza)</a:t>
            </a:r>
          </a:p>
          <a:p>
            <a:pPr algn="just" eaLnBrk="1" hangingPunct="1"/>
            <a:r>
              <a:rPr lang="it-IT" sz="3600" b="1" smtClean="0"/>
              <a:t>Gestire i trattamenti </a:t>
            </a:r>
            <a:r>
              <a:rPr lang="it-IT" sz="3600" smtClean="0"/>
              <a:t>proposti con competenza (saper fare – autogestione)</a:t>
            </a:r>
          </a:p>
          <a:p>
            <a:pPr algn="just" eaLnBrk="1" hangingPunct="1"/>
            <a:r>
              <a:rPr lang="it-IT" sz="3600" b="1" smtClean="0"/>
              <a:t>Prevenire le complicanze </a:t>
            </a:r>
            <a:r>
              <a:rPr lang="it-IT" sz="3600" smtClean="0"/>
              <a:t>evitabili (saper essere – comportamenti, stile di vita)</a:t>
            </a:r>
          </a:p>
          <a:p>
            <a:pPr eaLnBrk="1" hangingPunct="1"/>
            <a:endParaRPr lang="it-IT" smtClean="0"/>
          </a:p>
        </p:txBody>
      </p:sp>
      <p:sp>
        <p:nvSpPr>
          <p:cNvPr id="3" name="Rectangle 3"/>
          <p:cNvSpPr>
            <a:spLocks noGrp="1" noChangeArrowheads="1"/>
          </p:cNvSpPr>
          <p:nvPr>
            <p:ph type="title"/>
          </p:nvPr>
        </p:nvSpPr>
        <p:spPr>
          <a:xfrm>
            <a:off x="1116013" y="476250"/>
            <a:ext cx="6908800" cy="762000"/>
          </a:xfrm>
          <a:gradFill rotWithShape="0">
            <a:gsLst>
              <a:gs pos="0">
                <a:schemeClr val="accent2">
                  <a:gamma/>
                  <a:shade val="46275"/>
                  <a:invGamma/>
                </a:schemeClr>
              </a:gs>
              <a:gs pos="50000">
                <a:schemeClr val="accent2"/>
              </a:gs>
              <a:gs pos="100000">
                <a:schemeClr val="accent2">
                  <a:gamma/>
                  <a:shade val="46275"/>
                  <a:invGamma/>
                </a:schemeClr>
              </a:gs>
            </a:gsLst>
            <a:lin ang="5400000" scaled="1"/>
          </a:gradFill>
          <a:ln w="57150" cmpd="thickThin">
            <a:solidFill>
              <a:schemeClr val="bg1"/>
            </a:solidFill>
          </a:ln>
        </p:spPr>
        <p:txBody>
          <a:bodyPr rtlCol="0">
            <a:normAutofit/>
          </a:bodyPr>
          <a:lstStyle/>
          <a:p>
            <a:pPr eaLnBrk="1" fontAlgn="auto" hangingPunct="1">
              <a:spcAft>
                <a:spcPts val="0"/>
              </a:spcAft>
              <a:defRPr/>
            </a:pPr>
            <a:r>
              <a:rPr lang="it-IT" sz="3200" dirty="0" smtClean="0">
                <a:solidFill>
                  <a:schemeClr val="bg1"/>
                </a:solidFill>
                <a:effectLst>
                  <a:outerShdw blurRad="38100" dist="38100" dir="2700000" algn="tl">
                    <a:srgbClr val="FFFFFF"/>
                  </a:outerShdw>
                </a:effectLst>
              </a:rPr>
              <a:t>Obiettivi dell’Educazione Terapeutica</a:t>
            </a:r>
          </a:p>
        </p:txBody>
      </p:sp>
      <p:sp>
        <p:nvSpPr>
          <p:cNvPr id="5" name="TextBox 1"/>
          <p:cNvSpPr txBox="1">
            <a:spLocks noChangeArrowheads="1"/>
          </p:cNvSpPr>
          <p:nvPr/>
        </p:nvSpPr>
        <p:spPr bwMode="auto">
          <a:xfrm>
            <a:off x="1908175" y="6453188"/>
            <a:ext cx="6335713" cy="160337"/>
          </a:xfrm>
          <a:prstGeom prst="rect">
            <a:avLst/>
          </a:prstGeom>
          <a:noFill/>
          <a:ln w="9525">
            <a:noFill/>
            <a:miter lim="800000"/>
            <a:headEnd/>
            <a:tailEnd/>
          </a:ln>
        </p:spPr>
        <p:txBody>
          <a:bodyPr lIns="0" tIns="0" rIns="0" bIns="40087">
            <a:spAutoFit/>
          </a:bodyPr>
          <a:lstStyle/>
          <a:p>
            <a:pPr>
              <a:lnSpc>
                <a:spcPts val="875"/>
              </a:lnSpc>
              <a:defRPr/>
            </a:pPr>
            <a:r>
              <a:rPr lang="en-US" altLang="zh-CN" sz="1100" b="1" dirty="0">
                <a:solidFill>
                  <a:schemeClr val="tx1">
                    <a:lumMod val="65000"/>
                    <a:lumOff val="35000"/>
                  </a:schemeClr>
                </a:solidFill>
                <a:latin typeface="Tahoma" pitchFamily="34" charset="0"/>
                <a:cs typeface="Tahoma" pitchFamily="34" charset="0"/>
              </a:rPr>
              <a:t>   S. </a:t>
            </a:r>
            <a:r>
              <a:rPr lang="en-US" altLang="zh-CN" sz="1100" b="1" dirty="0" err="1">
                <a:solidFill>
                  <a:schemeClr val="tx1">
                    <a:lumMod val="65000"/>
                    <a:lumOff val="35000"/>
                  </a:schemeClr>
                </a:solidFill>
                <a:latin typeface="Tahoma" pitchFamily="34" charset="0"/>
                <a:cs typeface="Tahoma" pitchFamily="34" charset="0"/>
              </a:rPr>
              <a:t>Bazzana</a:t>
            </a:r>
            <a:r>
              <a:rPr lang="en-US" altLang="zh-CN" sz="1100" b="1" dirty="0">
                <a:solidFill>
                  <a:schemeClr val="tx1">
                    <a:lumMod val="65000"/>
                    <a:lumOff val="35000"/>
                  </a:schemeClr>
                </a:solidFill>
                <a:latin typeface="Tahoma" pitchFamily="34" charset="0"/>
                <a:cs typeface="Tahoma" pitchFamily="34" charset="0"/>
              </a:rPr>
              <a:t> – 2014 –  </a:t>
            </a:r>
            <a:r>
              <a:rPr lang="en-US" altLang="zh-CN" sz="1100" b="1" i="1" dirty="0">
                <a:solidFill>
                  <a:schemeClr val="tx1">
                    <a:lumMod val="65000"/>
                    <a:lumOff val="35000"/>
                  </a:schemeClr>
                </a:solidFill>
                <a:latin typeface="Tahoma" pitchFamily="34" charset="0"/>
                <a:cs typeface="Tahoma" pitchFamily="34" charset="0"/>
              </a:rPr>
              <a:t>Governance </a:t>
            </a:r>
            <a:r>
              <a:rPr lang="en-US" altLang="zh-CN" sz="1100" b="1" i="1" dirty="0" err="1">
                <a:solidFill>
                  <a:schemeClr val="tx1">
                    <a:lumMod val="65000"/>
                    <a:lumOff val="35000"/>
                  </a:schemeClr>
                </a:solidFill>
                <a:latin typeface="Tahoma" pitchFamily="34" charset="0"/>
                <a:cs typeface="Tahoma" pitchFamily="34" charset="0"/>
              </a:rPr>
              <a:t>delle</a:t>
            </a:r>
            <a:r>
              <a:rPr lang="en-US" altLang="zh-CN" sz="1100" b="1" i="1" dirty="0">
                <a:solidFill>
                  <a:schemeClr val="tx1">
                    <a:lumMod val="65000"/>
                    <a:lumOff val="35000"/>
                  </a:schemeClr>
                </a:solidFill>
                <a:latin typeface="Tahoma" pitchFamily="34" charset="0"/>
                <a:cs typeface="Tahoma" pitchFamily="34" charset="0"/>
              </a:rPr>
              <a:t> </a:t>
            </a:r>
            <a:r>
              <a:rPr lang="en-US" altLang="zh-CN" sz="1100" b="1" i="1" dirty="0" err="1">
                <a:solidFill>
                  <a:schemeClr val="tx1">
                    <a:lumMod val="65000"/>
                    <a:lumOff val="35000"/>
                  </a:schemeClr>
                </a:solidFill>
                <a:latin typeface="Tahoma" pitchFamily="34" charset="0"/>
                <a:cs typeface="Tahoma" pitchFamily="34" charset="0"/>
              </a:rPr>
              <a:t>comorbilità</a:t>
            </a:r>
            <a:r>
              <a:rPr lang="en-US" altLang="zh-CN" sz="1100" b="1" i="1" dirty="0">
                <a:solidFill>
                  <a:schemeClr val="tx1">
                    <a:lumMod val="65000"/>
                    <a:lumOff val="35000"/>
                  </a:schemeClr>
                </a:solidFill>
                <a:latin typeface="Tahoma" pitchFamily="34" charset="0"/>
                <a:cs typeface="Tahoma" pitchFamily="34" charset="0"/>
              </a:rPr>
              <a:t> –  </a:t>
            </a:r>
            <a:r>
              <a:rPr lang="en-US" altLang="zh-CN" sz="1100" b="1" dirty="0" err="1">
                <a:solidFill>
                  <a:schemeClr val="tx1">
                    <a:lumMod val="65000"/>
                    <a:lumOff val="35000"/>
                  </a:schemeClr>
                </a:solidFill>
                <a:latin typeface="Tahoma" pitchFamily="34" charset="0"/>
                <a:cs typeface="Tahoma" pitchFamily="34" charset="0"/>
              </a:rPr>
              <a:t>OMCeO</a:t>
            </a:r>
            <a:r>
              <a:rPr lang="en-US" altLang="zh-CN" sz="1100" b="1" dirty="0">
                <a:solidFill>
                  <a:schemeClr val="tx1">
                    <a:lumMod val="65000"/>
                    <a:lumOff val="35000"/>
                  </a:schemeClr>
                </a:solidFill>
                <a:latin typeface="Tahoma" pitchFamily="34" charset="0"/>
                <a:cs typeface="Tahoma" pitchFamily="34" charset="0"/>
              </a:rPr>
              <a:t> Brescia   </a:t>
            </a:r>
          </a:p>
        </p:txBody>
      </p:sp>
    </p:spTree>
    <p:extLst>
      <p:ext uri="{BB962C8B-B14F-4D97-AF65-F5344CB8AC3E}">
        <p14:creationId xmlns:p14="http://schemas.microsoft.com/office/powerpoint/2010/main" val="4025530893"/>
      </p:ext>
    </p:extLst>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338" y="0"/>
            <a:ext cx="96853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5500" y="3716338"/>
            <a:ext cx="3249613" cy="244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4580" name="Rettangolo 5"/>
          <p:cNvSpPr>
            <a:spLocks noChangeArrowheads="1"/>
          </p:cNvSpPr>
          <p:nvPr/>
        </p:nvSpPr>
        <p:spPr bwMode="auto">
          <a:xfrm>
            <a:off x="323850" y="1341438"/>
            <a:ext cx="8208963"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sz="2800" b="1" i="1">
                <a:solidFill>
                  <a:srgbClr val="A80000"/>
                </a:solidFill>
              </a:rPr>
              <a:t>Articolo 27</a:t>
            </a:r>
          </a:p>
          <a:p>
            <a:pPr eaLnBrk="1" hangingPunct="1"/>
            <a:r>
              <a:rPr lang="it-IT" sz="2800">
                <a:solidFill>
                  <a:srgbClr val="000066"/>
                </a:solidFill>
              </a:rPr>
              <a:t>L'infermiere garantisce </a:t>
            </a:r>
            <a:r>
              <a:rPr lang="it-IT" sz="2800" u="sng">
                <a:solidFill>
                  <a:srgbClr val="000066"/>
                </a:solidFill>
              </a:rPr>
              <a:t>la continuità assistenziale          </a:t>
            </a:r>
            <a:r>
              <a:rPr lang="it-IT" sz="2800">
                <a:solidFill>
                  <a:srgbClr val="000066"/>
                </a:solidFill>
              </a:rPr>
              <a:t>		anche contribuendo alla realizzazione 		di una rete di </a:t>
            </a:r>
            <a:r>
              <a:rPr lang="it-IT" sz="2800" u="sng">
                <a:solidFill>
                  <a:srgbClr val="000066"/>
                </a:solidFill>
              </a:rPr>
              <a:t>rapporti interprofessionali </a:t>
            </a:r>
            <a:r>
              <a:rPr lang="it-IT" sz="2800">
                <a:solidFill>
                  <a:srgbClr val="000066"/>
                </a:solidFill>
              </a:rPr>
              <a:t>		e di una efficace gestione degli 			strumenti informativi.</a:t>
            </a:r>
          </a:p>
        </p:txBody>
      </p:sp>
      <p:sp>
        <p:nvSpPr>
          <p:cNvPr id="24581" name="Rettangolo 6"/>
          <p:cNvSpPr>
            <a:spLocks noChangeArrowheads="1"/>
          </p:cNvSpPr>
          <p:nvPr/>
        </p:nvSpPr>
        <p:spPr bwMode="auto">
          <a:xfrm>
            <a:off x="2124075" y="5229225"/>
            <a:ext cx="18208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solidFill>
                  <a:srgbClr val="000066"/>
                </a:solidFill>
              </a:rPr>
              <a:t>www.ipasvibs.it</a:t>
            </a:r>
          </a:p>
        </p:txBody>
      </p:sp>
      <p:pic>
        <p:nvPicPr>
          <p:cNvPr id="2458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92950" y="0"/>
            <a:ext cx="2051050" cy="149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4583"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04250" y="104775"/>
            <a:ext cx="539750"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4584" name="Rettangolo 9"/>
          <p:cNvSpPr>
            <a:spLocks noChangeArrowheads="1"/>
          </p:cNvSpPr>
          <p:nvPr/>
        </p:nvSpPr>
        <p:spPr bwMode="auto">
          <a:xfrm>
            <a:off x="1763713" y="404813"/>
            <a:ext cx="4344987"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ts val="2800"/>
              </a:lnSpc>
            </a:pPr>
            <a:r>
              <a:rPr lang="en-US" altLang="zh-CN" sz="2400" b="1" i="1">
                <a:solidFill>
                  <a:srgbClr val="000066"/>
                </a:solidFill>
                <a:latin typeface="Tahoma" panose="020B0604030504040204" pitchFamily="34" charset="0"/>
                <a:cs typeface="Tahoma" panose="020B0604030504040204" pitchFamily="34" charset="0"/>
              </a:rPr>
              <a:t>Dal Codice Deontologico …</a:t>
            </a:r>
          </a:p>
        </p:txBody>
      </p:sp>
      <p:pic>
        <p:nvPicPr>
          <p:cNvPr id="11" name="Picture 2" descr="http://www.ipasvibs.it/images/home_0_09_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0975" y="2420938"/>
            <a:ext cx="2160588" cy="313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
          <p:cNvSpPr txBox="1">
            <a:spLocks noChangeArrowheads="1"/>
          </p:cNvSpPr>
          <p:nvPr/>
        </p:nvSpPr>
        <p:spPr bwMode="auto">
          <a:xfrm>
            <a:off x="1908175" y="6524625"/>
            <a:ext cx="6335713" cy="160338"/>
          </a:xfrm>
          <a:prstGeom prst="rect">
            <a:avLst/>
          </a:prstGeom>
          <a:noFill/>
          <a:ln w="9525">
            <a:noFill/>
            <a:miter lim="800000"/>
            <a:headEnd/>
            <a:tailEnd/>
          </a:ln>
        </p:spPr>
        <p:txBody>
          <a:bodyPr lIns="0" tIns="0" rIns="0" bIns="40087">
            <a:spAutoFit/>
          </a:bodyPr>
          <a:lstStyle/>
          <a:p>
            <a:pPr>
              <a:lnSpc>
                <a:spcPts val="875"/>
              </a:lnSpc>
              <a:defRPr/>
            </a:pPr>
            <a:r>
              <a:rPr lang="en-US" altLang="zh-CN" sz="1100" b="1" dirty="0">
                <a:solidFill>
                  <a:schemeClr val="tx1">
                    <a:lumMod val="65000"/>
                    <a:lumOff val="35000"/>
                  </a:schemeClr>
                </a:solidFill>
                <a:latin typeface="Tahoma" pitchFamily="34" charset="0"/>
                <a:cs typeface="Tahoma" pitchFamily="34" charset="0"/>
              </a:rPr>
              <a:t>   S. </a:t>
            </a:r>
            <a:r>
              <a:rPr lang="en-US" altLang="zh-CN" sz="1100" b="1" dirty="0" err="1">
                <a:solidFill>
                  <a:schemeClr val="tx1">
                    <a:lumMod val="65000"/>
                    <a:lumOff val="35000"/>
                  </a:schemeClr>
                </a:solidFill>
                <a:latin typeface="Tahoma" pitchFamily="34" charset="0"/>
                <a:cs typeface="Tahoma" pitchFamily="34" charset="0"/>
              </a:rPr>
              <a:t>Bazzana</a:t>
            </a:r>
            <a:r>
              <a:rPr lang="en-US" altLang="zh-CN" sz="1100" b="1" dirty="0">
                <a:solidFill>
                  <a:schemeClr val="tx1">
                    <a:lumMod val="65000"/>
                    <a:lumOff val="35000"/>
                  </a:schemeClr>
                </a:solidFill>
                <a:latin typeface="Tahoma" pitchFamily="34" charset="0"/>
                <a:cs typeface="Tahoma" pitchFamily="34" charset="0"/>
              </a:rPr>
              <a:t> – 2014 –  </a:t>
            </a:r>
            <a:r>
              <a:rPr lang="en-US" altLang="zh-CN" sz="1100" b="1" i="1" dirty="0">
                <a:solidFill>
                  <a:schemeClr val="tx1">
                    <a:lumMod val="65000"/>
                    <a:lumOff val="35000"/>
                  </a:schemeClr>
                </a:solidFill>
                <a:latin typeface="Tahoma" pitchFamily="34" charset="0"/>
                <a:cs typeface="Tahoma" pitchFamily="34" charset="0"/>
              </a:rPr>
              <a:t>Governance </a:t>
            </a:r>
            <a:r>
              <a:rPr lang="en-US" altLang="zh-CN" sz="1100" b="1" i="1" dirty="0" err="1">
                <a:solidFill>
                  <a:schemeClr val="tx1">
                    <a:lumMod val="65000"/>
                    <a:lumOff val="35000"/>
                  </a:schemeClr>
                </a:solidFill>
                <a:latin typeface="Tahoma" pitchFamily="34" charset="0"/>
                <a:cs typeface="Tahoma" pitchFamily="34" charset="0"/>
              </a:rPr>
              <a:t>delle</a:t>
            </a:r>
            <a:r>
              <a:rPr lang="en-US" altLang="zh-CN" sz="1100" b="1" i="1" dirty="0">
                <a:solidFill>
                  <a:schemeClr val="tx1">
                    <a:lumMod val="65000"/>
                    <a:lumOff val="35000"/>
                  </a:schemeClr>
                </a:solidFill>
                <a:latin typeface="Tahoma" pitchFamily="34" charset="0"/>
                <a:cs typeface="Tahoma" pitchFamily="34" charset="0"/>
              </a:rPr>
              <a:t> </a:t>
            </a:r>
            <a:r>
              <a:rPr lang="en-US" altLang="zh-CN" sz="1100" b="1" i="1" dirty="0" err="1">
                <a:solidFill>
                  <a:schemeClr val="tx1">
                    <a:lumMod val="65000"/>
                    <a:lumOff val="35000"/>
                  </a:schemeClr>
                </a:solidFill>
                <a:latin typeface="Tahoma" pitchFamily="34" charset="0"/>
                <a:cs typeface="Tahoma" pitchFamily="34" charset="0"/>
              </a:rPr>
              <a:t>comorbilità</a:t>
            </a:r>
            <a:r>
              <a:rPr lang="en-US" altLang="zh-CN" sz="1100" b="1" i="1" dirty="0">
                <a:solidFill>
                  <a:schemeClr val="tx1">
                    <a:lumMod val="65000"/>
                    <a:lumOff val="35000"/>
                  </a:schemeClr>
                </a:solidFill>
                <a:latin typeface="Tahoma" pitchFamily="34" charset="0"/>
                <a:cs typeface="Tahoma" pitchFamily="34" charset="0"/>
              </a:rPr>
              <a:t> –  </a:t>
            </a:r>
            <a:r>
              <a:rPr lang="en-US" altLang="zh-CN" sz="1100" b="1" dirty="0" err="1">
                <a:solidFill>
                  <a:schemeClr val="tx1">
                    <a:lumMod val="65000"/>
                    <a:lumOff val="35000"/>
                  </a:schemeClr>
                </a:solidFill>
                <a:latin typeface="Tahoma" pitchFamily="34" charset="0"/>
                <a:cs typeface="Tahoma" pitchFamily="34" charset="0"/>
              </a:rPr>
              <a:t>OMCeO</a:t>
            </a:r>
            <a:r>
              <a:rPr lang="en-US" altLang="zh-CN" sz="1100" b="1" dirty="0">
                <a:solidFill>
                  <a:schemeClr val="tx1">
                    <a:lumMod val="65000"/>
                    <a:lumOff val="35000"/>
                  </a:schemeClr>
                </a:solidFill>
                <a:latin typeface="Tahoma" pitchFamily="34" charset="0"/>
                <a:cs typeface="Tahoma" pitchFamily="34" charset="0"/>
              </a:rPr>
              <a:t> Brescia   </a:t>
            </a:r>
          </a:p>
        </p:txBody>
      </p:sp>
    </p:spTree>
    <p:extLst>
      <p:ext uri="{BB962C8B-B14F-4D97-AF65-F5344CB8AC3E}">
        <p14:creationId xmlns:p14="http://schemas.microsoft.com/office/powerpoint/2010/main" val="5299649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AutoShape 2"/>
          <p:cNvSpPr>
            <a:spLocks noChangeArrowheads="1"/>
          </p:cNvSpPr>
          <p:nvPr/>
        </p:nvSpPr>
        <p:spPr bwMode="auto">
          <a:xfrm>
            <a:off x="323850" y="1557338"/>
            <a:ext cx="8569325" cy="4967287"/>
          </a:xfrm>
          <a:prstGeom prst="flowChartExtract">
            <a:avLst/>
          </a:prstGeom>
          <a:solidFill>
            <a:schemeClr val="accent5">
              <a:lumMod val="40000"/>
              <a:lumOff val="60000"/>
            </a:schemeClr>
          </a:solidFill>
          <a:ln w="9525">
            <a:solidFill>
              <a:schemeClr val="tx1"/>
            </a:solidFill>
            <a:miter lim="800000"/>
            <a:headEnd/>
            <a:tailEnd/>
          </a:ln>
        </p:spPr>
        <p:txBody>
          <a:bodyPr wrap="none" anchor="ctr"/>
          <a:lstStyle/>
          <a:p>
            <a:pPr>
              <a:defRPr/>
            </a:pPr>
            <a:endParaRPr lang="it-IT"/>
          </a:p>
        </p:txBody>
      </p:sp>
      <p:sp>
        <p:nvSpPr>
          <p:cNvPr id="109571" name="Text Box 3"/>
          <p:cNvSpPr txBox="1">
            <a:spLocks noChangeArrowheads="1"/>
          </p:cNvSpPr>
          <p:nvPr/>
        </p:nvSpPr>
        <p:spPr bwMode="auto">
          <a:xfrm>
            <a:off x="2339975" y="333375"/>
            <a:ext cx="4808538" cy="1077913"/>
          </a:xfrm>
          <a:prstGeom prst="rect">
            <a:avLst/>
          </a:prstGeom>
          <a:solidFill>
            <a:schemeClr val="accent6">
              <a:lumMod val="75000"/>
            </a:schemeClr>
          </a:solidFill>
          <a:ln w="9525">
            <a:noFill/>
            <a:miter lim="800000"/>
            <a:headEnd/>
            <a:tailEnd/>
          </a:ln>
          <a:effectLst/>
        </p:spPr>
        <p:txBody>
          <a:bodyPr>
            <a:spAutoFit/>
          </a:bodyPr>
          <a:lstStyle/>
          <a:p>
            <a:pPr algn="ctr" eaLnBrk="0" hangingPunct="0">
              <a:spcBef>
                <a:spcPct val="50000"/>
              </a:spcBef>
              <a:defRPr/>
            </a:pPr>
            <a:r>
              <a:rPr lang="it-IT" sz="3200" b="1" dirty="0">
                <a:solidFill>
                  <a:schemeClr val="bg1"/>
                </a:solidFill>
                <a:effectLst>
                  <a:outerShdw blurRad="38100" dist="38100" dir="2700000" algn="tl">
                    <a:srgbClr val="C0C0C0"/>
                  </a:outerShdw>
                </a:effectLst>
                <a:latin typeface="Comic Sans MS" pitchFamily="66" charset="0"/>
              </a:rPr>
              <a:t>COMUNICAZIONE  EFFICACE</a:t>
            </a:r>
            <a:endParaRPr lang="it-IT" sz="3200" b="1" dirty="0">
              <a:solidFill>
                <a:schemeClr val="bg1"/>
              </a:solidFill>
              <a:effectLst>
                <a:outerShdw blurRad="38100" dist="38100" dir="2700000" algn="tl">
                  <a:srgbClr val="C0C0C0"/>
                </a:outerShdw>
              </a:effectLst>
            </a:endParaRPr>
          </a:p>
        </p:txBody>
      </p:sp>
      <p:sp>
        <p:nvSpPr>
          <p:cNvPr id="1029" name="AutoShape 4"/>
          <p:cNvSpPr>
            <a:spLocks noChangeArrowheads="1"/>
          </p:cNvSpPr>
          <p:nvPr/>
        </p:nvSpPr>
        <p:spPr bwMode="auto">
          <a:xfrm>
            <a:off x="1763713" y="1052513"/>
            <a:ext cx="1439862" cy="1995487"/>
          </a:xfrm>
          <a:prstGeom prst="curvedRightArrow">
            <a:avLst>
              <a:gd name="adj1" fmla="val 19993"/>
              <a:gd name="adj2" fmla="val 39998"/>
              <a:gd name="adj3" fmla="val 35185"/>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p>
        </p:txBody>
      </p:sp>
      <p:sp>
        <p:nvSpPr>
          <p:cNvPr id="1030" name="AutoShape 5"/>
          <p:cNvSpPr>
            <a:spLocks noChangeArrowheads="1"/>
          </p:cNvSpPr>
          <p:nvPr/>
        </p:nvSpPr>
        <p:spPr bwMode="auto">
          <a:xfrm>
            <a:off x="6300788" y="1052513"/>
            <a:ext cx="1439862" cy="2089150"/>
          </a:xfrm>
          <a:prstGeom prst="curvedLeftArrow">
            <a:avLst>
              <a:gd name="adj1" fmla="val 22073"/>
              <a:gd name="adj2" fmla="val 44146"/>
              <a:gd name="adj3" fmla="val 33333"/>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p>
        </p:txBody>
      </p:sp>
      <p:sp>
        <p:nvSpPr>
          <p:cNvPr id="1031" name="Rectangle 6"/>
          <p:cNvSpPr>
            <a:spLocks noChangeArrowheads="1"/>
          </p:cNvSpPr>
          <p:nvPr/>
        </p:nvSpPr>
        <p:spPr bwMode="auto">
          <a:xfrm>
            <a:off x="3492500" y="1916113"/>
            <a:ext cx="22860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it-IT"/>
              <a:t> </a:t>
            </a:r>
            <a:r>
              <a:rPr lang="it-IT" b="1" i="1">
                <a:solidFill>
                  <a:srgbClr val="C00000"/>
                </a:solidFill>
                <a:latin typeface="Comic Sans MS" panose="030F0702030302020204" pitchFamily="66" charset="0"/>
                <a:cs typeface="Arial" panose="020B0604020202020204" pitchFamily="34" charset="0"/>
              </a:rPr>
              <a:t>CONTESTO</a:t>
            </a:r>
          </a:p>
        </p:txBody>
      </p:sp>
      <p:sp>
        <p:nvSpPr>
          <p:cNvPr id="1032" name="Oval 7"/>
          <p:cNvSpPr>
            <a:spLocks noChangeArrowheads="1"/>
          </p:cNvSpPr>
          <p:nvPr/>
        </p:nvSpPr>
        <p:spPr bwMode="auto">
          <a:xfrm>
            <a:off x="3059113" y="3141663"/>
            <a:ext cx="3097212" cy="1655762"/>
          </a:xfrm>
          <a:prstGeom prst="ellipse">
            <a:avLst/>
          </a:prstGeom>
          <a:noFill/>
          <a:ln w="31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p>
        </p:txBody>
      </p:sp>
      <p:sp>
        <p:nvSpPr>
          <p:cNvPr id="1033" name="Oval 8"/>
          <p:cNvSpPr>
            <a:spLocks noChangeArrowheads="1"/>
          </p:cNvSpPr>
          <p:nvPr/>
        </p:nvSpPr>
        <p:spPr bwMode="auto">
          <a:xfrm>
            <a:off x="2051050" y="3860800"/>
            <a:ext cx="3097213" cy="1728788"/>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it-IT"/>
          </a:p>
        </p:txBody>
      </p:sp>
      <p:sp>
        <p:nvSpPr>
          <p:cNvPr id="1034" name="Oval 9"/>
          <p:cNvSpPr>
            <a:spLocks noChangeArrowheads="1"/>
          </p:cNvSpPr>
          <p:nvPr/>
        </p:nvSpPr>
        <p:spPr bwMode="auto">
          <a:xfrm>
            <a:off x="4284663" y="3860800"/>
            <a:ext cx="2879725" cy="1728788"/>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it-IT"/>
          </a:p>
        </p:txBody>
      </p:sp>
      <p:sp>
        <p:nvSpPr>
          <p:cNvPr id="1035" name="Text Box 10"/>
          <p:cNvSpPr txBox="1">
            <a:spLocks noChangeArrowheads="1"/>
          </p:cNvSpPr>
          <p:nvPr/>
        </p:nvSpPr>
        <p:spPr bwMode="auto">
          <a:xfrm>
            <a:off x="2124075" y="4724400"/>
            <a:ext cx="21605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it-IT" sz="2800">
                <a:solidFill>
                  <a:srgbClr val="009900"/>
                </a:solidFill>
                <a:latin typeface="Comic Sans MS" panose="030F0702030302020204" pitchFamily="66" charset="0"/>
              </a:rPr>
              <a:t> </a:t>
            </a:r>
            <a:r>
              <a:rPr lang="it-IT" sz="2800">
                <a:solidFill>
                  <a:srgbClr val="D60093"/>
                </a:solidFill>
                <a:latin typeface="Comic Sans MS" panose="030F0702030302020204" pitchFamily="66" charset="0"/>
              </a:rPr>
              <a:t>Infermiere</a:t>
            </a:r>
            <a:endParaRPr lang="it-IT">
              <a:latin typeface="Comic Sans MS" panose="030F0702030302020204" pitchFamily="66" charset="0"/>
            </a:endParaRPr>
          </a:p>
        </p:txBody>
      </p:sp>
      <p:sp>
        <p:nvSpPr>
          <p:cNvPr id="1036" name="Text Box 11"/>
          <p:cNvSpPr txBox="1">
            <a:spLocks noChangeArrowheads="1"/>
          </p:cNvSpPr>
          <p:nvPr/>
        </p:nvSpPr>
        <p:spPr bwMode="auto">
          <a:xfrm>
            <a:off x="5584825" y="32162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endParaRPr lang="it-IT"/>
          </a:p>
        </p:txBody>
      </p:sp>
      <p:sp>
        <p:nvSpPr>
          <p:cNvPr id="1037" name="Text Box 12"/>
          <p:cNvSpPr txBox="1">
            <a:spLocks noChangeArrowheads="1"/>
          </p:cNvSpPr>
          <p:nvPr/>
        </p:nvSpPr>
        <p:spPr bwMode="auto">
          <a:xfrm>
            <a:off x="3527425" y="335121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endParaRPr lang="it-IT"/>
          </a:p>
        </p:txBody>
      </p:sp>
      <p:sp>
        <p:nvSpPr>
          <p:cNvPr id="1038" name="Text Box 13"/>
          <p:cNvSpPr txBox="1">
            <a:spLocks noChangeArrowheads="1"/>
          </p:cNvSpPr>
          <p:nvPr/>
        </p:nvSpPr>
        <p:spPr bwMode="auto">
          <a:xfrm>
            <a:off x="3419475" y="3354388"/>
            <a:ext cx="2520950" cy="93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it-IT" sz="2800">
                <a:solidFill>
                  <a:srgbClr val="9900CC"/>
                </a:solidFill>
                <a:latin typeface="Comic Sans MS" panose="030F0702030302020204" pitchFamily="66" charset="0"/>
              </a:rPr>
              <a:t>Specialista</a:t>
            </a:r>
            <a:endParaRPr lang="it-IT">
              <a:latin typeface="Comic Sans MS" panose="030F0702030302020204" pitchFamily="66" charset="0"/>
            </a:endParaRPr>
          </a:p>
          <a:p>
            <a:pPr algn="ctr">
              <a:spcBef>
                <a:spcPct val="50000"/>
              </a:spcBef>
            </a:pPr>
            <a:endParaRPr lang="it-IT"/>
          </a:p>
        </p:txBody>
      </p:sp>
      <p:sp>
        <p:nvSpPr>
          <p:cNvPr id="1039" name="Text Box 14"/>
          <p:cNvSpPr txBox="1">
            <a:spLocks noChangeArrowheads="1"/>
          </p:cNvSpPr>
          <p:nvPr/>
        </p:nvSpPr>
        <p:spPr bwMode="auto">
          <a:xfrm>
            <a:off x="4427538" y="4724400"/>
            <a:ext cx="2378075"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it-IT" sz="2800">
                <a:solidFill>
                  <a:srgbClr val="FF3300"/>
                </a:solidFill>
                <a:latin typeface="Comic Sans MS" panose="030F0702030302020204" pitchFamily="66" charset="0"/>
              </a:rPr>
              <a:t>         M.M.G.</a:t>
            </a:r>
            <a:endParaRPr lang="it-IT">
              <a:latin typeface="Comic Sans MS" panose="030F0702030302020204" pitchFamily="66" charset="0"/>
            </a:endParaRPr>
          </a:p>
          <a:p>
            <a:pPr algn="ctr">
              <a:spcBef>
                <a:spcPct val="50000"/>
              </a:spcBef>
            </a:pPr>
            <a:endParaRPr lang="it-IT"/>
          </a:p>
        </p:txBody>
      </p:sp>
      <p:graphicFrame>
        <p:nvGraphicFramePr>
          <p:cNvPr id="109583" name="Object 15"/>
          <p:cNvGraphicFramePr>
            <a:graphicFrameLocks noChangeAspect="1"/>
          </p:cNvGraphicFramePr>
          <p:nvPr/>
        </p:nvGraphicFramePr>
        <p:xfrm>
          <a:off x="269875" y="1484313"/>
          <a:ext cx="989013" cy="4048125"/>
        </p:xfrm>
        <a:graphic>
          <a:graphicData uri="http://schemas.openxmlformats.org/presentationml/2006/ole">
            <mc:AlternateContent xmlns:mc="http://schemas.openxmlformats.org/markup-compatibility/2006">
              <mc:Choice xmlns:v="urn:schemas-microsoft-com:vml" Requires="v">
                <p:oleObj spid="_x0000_s9233" name="ClipArt" r:id="rId4" imgW="1250280" imgH="5148000" progId="">
                  <p:embed/>
                </p:oleObj>
              </mc:Choice>
              <mc:Fallback>
                <p:oleObj name="ClipArt" r:id="rId4" imgW="1250280" imgH="5148000" progId="">
                  <p:embed/>
                  <p:pic>
                    <p:nvPicPr>
                      <p:cNvPr id="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9875" y="1484313"/>
                        <a:ext cx="989013" cy="4048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88" name="Rectangle 6"/>
          <p:cNvSpPr>
            <a:spLocks noChangeArrowheads="1"/>
          </p:cNvSpPr>
          <p:nvPr/>
        </p:nvSpPr>
        <p:spPr bwMode="auto">
          <a:xfrm>
            <a:off x="3348038" y="3789363"/>
            <a:ext cx="22860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it-IT"/>
              <a:t>     </a:t>
            </a:r>
            <a:r>
              <a:rPr lang="it-IT" sz="2800"/>
              <a:t> </a:t>
            </a:r>
            <a:r>
              <a:rPr lang="it-IT" sz="2800" b="1">
                <a:solidFill>
                  <a:srgbClr val="0000FF"/>
                </a:solidFill>
                <a:latin typeface="Comic Sans MS" panose="030F0702030302020204" pitchFamily="66" charset="0"/>
                <a:cs typeface="Arial" panose="020B0604020202020204" pitchFamily="34" charset="0"/>
              </a:rPr>
              <a:t>P</a:t>
            </a:r>
          </a:p>
        </p:txBody>
      </p:sp>
      <p:sp>
        <p:nvSpPr>
          <p:cNvPr id="17" name="Rectangle 17"/>
          <p:cNvSpPr>
            <a:spLocks noChangeArrowheads="1"/>
          </p:cNvSpPr>
          <p:nvPr/>
        </p:nvSpPr>
        <p:spPr bwMode="auto">
          <a:xfrm>
            <a:off x="1476375" y="5949950"/>
            <a:ext cx="6335713" cy="584200"/>
          </a:xfrm>
          <a:prstGeom prst="rect">
            <a:avLst/>
          </a:prstGeom>
          <a:solidFill>
            <a:srgbClr val="FFFF66"/>
          </a:solidFill>
          <a:ln w="9525">
            <a:solidFill>
              <a:schemeClr val="accent1"/>
            </a:solidFill>
            <a:miter lim="800000"/>
            <a:headEnd/>
            <a:tailEnd/>
          </a:ln>
        </p:spPr>
        <p:txBody>
          <a:bodyPr>
            <a:spAutoFit/>
          </a:bodyPr>
          <a:lstStyle/>
          <a:p>
            <a:pPr>
              <a:defRPr/>
            </a:pPr>
            <a:r>
              <a:rPr lang="it-IT" sz="3200" b="1" dirty="0">
                <a:solidFill>
                  <a:schemeClr val="accent5">
                    <a:lumMod val="50000"/>
                  </a:schemeClr>
                </a:solidFill>
              </a:rPr>
              <a:t>     La continuità assistenziale</a:t>
            </a:r>
          </a:p>
        </p:txBody>
      </p:sp>
    </p:spTree>
    <p:extLst>
      <p:ext uri="{BB962C8B-B14F-4D97-AF65-F5344CB8AC3E}">
        <p14:creationId xmlns:p14="http://schemas.microsoft.com/office/powerpoint/2010/main" val="263638603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nodeType="afterEffect">
                                  <p:stCondLst>
                                    <p:cond delay="0"/>
                                  </p:stCondLst>
                                  <p:childTnLst>
                                    <p:set>
                                      <p:cBhvr>
                                        <p:cTn id="6" dur="1" fill="hold">
                                          <p:stCondLst>
                                            <p:cond delay="0"/>
                                          </p:stCondLst>
                                        </p:cTn>
                                        <p:tgtEl>
                                          <p:spTgt spid="109583"/>
                                        </p:tgtEl>
                                        <p:attrNameLst>
                                          <p:attrName>style.visibility</p:attrName>
                                        </p:attrNameLst>
                                      </p:cBhvr>
                                      <p:to>
                                        <p:strVal val="visible"/>
                                      </p:to>
                                    </p:set>
                                    <p:anim calcmode="lin" valueType="num">
                                      <p:cBhvr additive="base">
                                        <p:cTn id="7" dur="3000" fill="hold"/>
                                        <p:tgtEl>
                                          <p:spTgt spid="109583"/>
                                        </p:tgtEl>
                                        <p:attrNameLst>
                                          <p:attrName>ppt_x</p:attrName>
                                        </p:attrNameLst>
                                      </p:cBhvr>
                                      <p:tavLst>
                                        <p:tav tm="0">
                                          <p:val>
                                            <p:strVal val="#ppt_x"/>
                                          </p:val>
                                        </p:tav>
                                        <p:tav tm="100000">
                                          <p:val>
                                            <p:strVal val="#ppt_x"/>
                                          </p:val>
                                        </p:tav>
                                      </p:tavLst>
                                    </p:anim>
                                    <p:anim calcmode="lin" valueType="num">
                                      <p:cBhvr additive="base">
                                        <p:cTn id="8" dur="3000" fill="hold"/>
                                        <p:tgtEl>
                                          <p:spTgt spid="10958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6" presetClass="emph" presetSubtype="0" fill="hold" nodeType="clickEffect">
                                  <p:stCondLst>
                                    <p:cond delay="0"/>
                                  </p:stCondLst>
                                  <p:childTnLst>
                                    <p:animScale>
                                      <p:cBhvr>
                                        <p:cTn id="12" dur="2000" fill="hold"/>
                                        <p:tgtEl>
                                          <p:spTgt spid="3088">
                                            <p:txEl>
                                              <p:pRg st="0" end="0"/>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body" idx="4294967295"/>
          </p:nvPr>
        </p:nvSpPr>
        <p:spPr>
          <a:xfrm>
            <a:off x="1249363" y="2392363"/>
            <a:ext cx="7070725" cy="1870075"/>
          </a:xfrm>
        </p:spPr>
        <p:txBody>
          <a:bodyPr lIns="90480" tIns="44446" rIns="90480" bIns="44446"/>
          <a:lstStyle/>
          <a:p>
            <a:pPr marL="0" indent="0" defTabSz="912813" eaLnBrk="1" hangingPunct="1">
              <a:buClr>
                <a:schemeClr val="accent2"/>
              </a:buClr>
              <a:buFontTx/>
              <a:buNone/>
            </a:pPr>
            <a:r>
              <a:rPr lang="it-IT" sz="4900" smtClean="0">
                <a:solidFill>
                  <a:srgbClr val="0000CC"/>
                </a:solidFill>
                <a:latin typeface="Arial Narrow" panose="020B0606020202030204" pitchFamily="34" charset="0"/>
              </a:rPr>
              <a:t>Di che cosa parliamo quando parliamo di “</a:t>
            </a:r>
            <a:r>
              <a:rPr lang="it-IT" sz="6000" b="1" smtClean="0">
                <a:solidFill>
                  <a:srgbClr val="D1530D"/>
                </a:solidFill>
                <a:latin typeface="Arial Narrow" panose="020B0606020202030204" pitchFamily="34" charset="0"/>
              </a:rPr>
              <a:t>ascolto</a:t>
            </a:r>
            <a:r>
              <a:rPr lang="it-IT" sz="4900" smtClean="0">
                <a:solidFill>
                  <a:srgbClr val="0000CC"/>
                </a:solidFill>
                <a:latin typeface="Arial Narrow" panose="020B0606020202030204" pitchFamily="34" charset="0"/>
              </a:rPr>
              <a:t>”?</a:t>
            </a:r>
          </a:p>
        </p:txBody>
      </p:sp>
      <p:sp>
        <p:nvSpPr>
          <p:cNvPr id="4" name="Rectangle 3"/>
          <p:cNvSpPr txBox="1">
            <a:spLocks noChangeArrowheads="1"/>
          </p:cNvSpPr>
          <p:nvPr/>
        </p:nvSpPr>
        <p:spPr bwMode="auto">
          <a:xfrm>
            <a:off x="6191250" y="476250"/>
            <a:ext cx="2952750" cy="504825"/>
          </a:xfrm>
          <a:prstGeom prst="rect">
            <a:avLst/>
          </a:prstGeom>
          <a:noFill/>
          <a:ln w="9525">
            <a:noFill/>
            <a:miter lim="800000"/>
            <a:headEnd/>
            <a:tailEnd/>
          </a:ln>
        </p:spPr>
        <p:txBody>
          <a:bodyPr/>
          <a:lstStyle/>
          <a:p>
            <a:pPr algn="ctr" eaLnBrk="0" hangingPunct="0">
              <a:spcBef>
                <a:spcPct val="20000"/>
              </a:spcBef>
              <a:defRPr/>
            </a:pPr>
            <a:r>
              <a:rPr lang="it-IT" sz="2200" b="1" kern="0" dirty="0">
                <a:solidFill>
                  <a:schemeClr val="bg1"/>
                </a:solidFill>
                <a:latin typeface="Vivaldi" pitchFamily="66" charset="0"/>
                <a:cs typeface="Arabic Typesetting" pitchFamily="66" charset="-78"/>
              </a:rPr>
              <a:t>Ischia, 21-23 ottobre 2013</a:t>
            </a:r>
          </a:p>
        </p:txBody>
      </p:sp>
      <p:sp>
        <p:nvSpPr>
          <p:cNvPr id="5" name="Rectangle 3"/>
          <p:cNvSpPr txBox="1">
            <a:spLocks noChangeArrowheads="1"/>
          </p:cNvSpPr>
          <p:nvPr/>
        </p:nvSpPr>
        <p:spPr bwMode="auto">
          <a:xfrm>
            <a:off x="1116013" y="476250"/>
            <a:ext cx="6908800" cy="762000"/>
          </a:xfrm>
          <a:prstGeom prst="rect">
            <a:avLst/>
          </a:prstGeom>
          <a:gradFill rotWithShape="0">
            <a:gsLst>
              <a:gs pos="0">
                <a:schemeClr val="accent2">
                  <a:gamma/>
                  <a:shade val="46275"/>
                  <a:invGamma/>
                </a:schemeClr>
              </a:gs>
              <a:gs pos="50000">
                <a:schemeClr val="accent2"/>
              </a:gs>
              <a:gs pos="100000">
                <a:schemeClr val="accent2">
                  <a:gamma/>
                  <a:shade val="46275"/>
                  <a:invGamma/>
                </a:schemeClr>
              </a:gs>
            </a:gsLst>
            <a:lin ang="5400000" scaled="1"/>
          </a:gradFill>
          <a:ln w="57150" cmpd="thickThin">
            <a:solidFill>
              <a:schemeClr val="bg1"/>
            </a:solidFill>
            <a:miter lim="800000"/>
            <a:headEnd/>
            <a:tailEnd/>
          </a:ln>
        </p:spPr>
        <p:txBody>
          <a:bodyPr anchor="ctr">
            <a:normAutofit/>
          </a:bodyPr>
          <a:lstStyle/>
          <a:p>
            <a:pPr algn="ctr" fontAlgn="auto">
              <a:spcAft>
                <a:spcPts val="0"/>
              </a:spcAft>
              <a:defRPr/>
            </a:pPr>
            <a:r>
              <a:rPr lang="it-IT" sz="3200" dirty="0">
                <a:solidFill>
                  <a:schemeClr val="bg1"/>
                </a:solidFill>
                <a:effectLst>
                  <a:outerShdw blurRad="38100" dist="38100" dir="2700000" algn="tl">
                    <a:srgbClr val="FFFFFF"/>
                  </a:outerShdw>
                </a:effectLst>
                <a:latin typeface="+mj-lt"/>
                <a:ea typeface="+mj-ea"/>
                <a:cs typeface="+mj-cs"/>
              </a:rPr>
              <a:t>Comunicazione = Ascolto </a:t>
            </a:r>
          </a:p>
        </p:txBody>
      </p:sp>
      <p:sp>
        <p:nvSpPr>
          <p:cNvPr id="6" name="TextBox 1"/>
          <p:cNvSpPr txBox="1">
            <a:spLocks noChangeArrowheads="1"/>
          </p:cNvSpPr>
          <p:nvPr/>
        </p:nvSpPr>
        <p:spPr bwMode="auto">
          <a:xfrm>
            <a:off x="1908175" y="6524625"/>
            <a:ext cx="6335713" cy="160338"/>
          </a:xfrm>
          <a:prstGeom prst="rect">
            <a:avLst/>
          </a:prstGeom>
          <a:noFill/>
          <a:ln w="9525">
            <a:noFill/>
            <a:miter lim="800000"/>
            <a:headEnd/>
            <a:tailEnd/>
          </a:ln>
        </p:spPr>
        <p:txBody>
          <a:bodyPr lIns="0" tIns="0" rIns="0" bIns="40087">
            <a:spAutoFit/>
          </a:bodyPr>
          <a:lstStyle/>
          <a:p>
            <a:pPr>
              <a:lnSpc>
                <a:spcPts val="875"/>
              </a:lnSpc>
              <a:defRPr/>
            </a:pPr>
            <a:r>
              <a:rPr lang="en-US" altLang="zh-CN" sz="1100" b="1" dirty="0">
                <a:solidFill>
                  <a:schemeClr val="tx1">
                    <a:lumMod val="65000"/>
                    <a:lumOff val="35000"/>
                  </a:schemeClr>
                </a:solidFill>
                <a:latin typeface="Tahoma" pitchFamily="34" charset="0"/>
                <a:cs typeface="Tahoma" pitchFamily="34" charset="0"/>
              </a:rPr>
              <a:t>   S. </a:t>
            </a:r>
            <a:r>
              <a:rPr lang="en-US" altLang="zh-CN" sz="1100" b="1" dirty="0" err="1">
                <a:solidFill>
                  <a:schemeClr val="tx1">
                    <a:lumMod val="65000"/>
                    <a:lumOff val="35000"/>
                  </a:schemeClr>
                </a:solidFill>
                <a:latin typeface="Tahoma" pitchFamily="34" charset="0"/>
                <a:cs typeface="Tahoma" pitchFamily="34" charset="0"/>
              </a:rPr>
              <a:t>Bazzana</a:t>
            </a:r>
            <a:r>
              <a:rPr lang="en-US" altLang="zh-CN" sz="1100" b="1" dirty="0">
                <a:solidFill>
                  <a:schemeClr val="tx1">
                    <a:lumMod val="65000"/>
                    <a:lumOff val="35000"/>
                  </a:schemeClr>
                </a:solidFill>
                <a:latin typeface="Tahoma" pitchFamily="34" charset="0"/>
                <a:cs typeface="Tahoma" pitchFamily="34" charset="0"/>
              </a:rPr>
              <a:t> – 2014 –  </a:t>
            </a:r>
            <a:r>
              <a:rPr lang="en-US" altLang="zh-CN" sz="1100" b="1" i="1" dirty="0">
                <a:solidFill>
                  <a:schemeClr val="tx1">
                    <a:lumMod val="65000"/>
                    <a:lumOff val="35000"/>
                  </a:schemeClr>
                </a:solidFill>
                <a:latin typeface="Tahoma" pitchFamily="34" charset="0"/>
                <a:cs typeface="Tahoma" pitchFamily="34" charset="0"/>
              </a:rPr>
              <a:t>Governance </a:t>
            </a:r>
            <a:r>
              <a:rPr lang="en-US" altLang="zh-CN" sz="1100" b="1" i="1" dirty="0" err="1">
                <a:solidFill>
                  <a:schemeClr val="tx1">
                    <a:lumMod val="65000"/>
                    <a:lumOff val="35000"/>
                  </a:schemeClr>
                </a:solidFill>
                <a:latin typeface="Tahoma" pitchFamily="34" charset="0"/>
                <a:cs typeface="Tahoma" pitchFamily="34" charset="0"/>
              </a:rPr>
              <a:t>delle</a:t>
            </a:r>
            <a:r>
              <a:rPr lang="en-US" altLang="zh-CN" sz="1100" b="1" i="1" dirty="0">
                <a:solidFill>
                  <a:schemeClr val="tx1">
                    <a:lumMod val="65000"/>
                    <a:lumOff val="35000"/>
                  </a:schemeClr>
                </a:solidFill>
                <a:latin typeface="Tahoma" pitchFamily="34" charset="0"/>
                <a:cs typeface="Tahoma" pitchFamily="34" charset="0"/>
              </a:rPr>
              <a:t> </a:t>
            </a:r>
            <a:r>
              <a:rPr lang="en-US" altLang="zh-CN" sz="1100" b="1" i="1" dirty="0" err="1">
                <a:solidFill>
                  <a:schemeClr val="tx1">
                    <a:lumMod val="65000"/>
                    <a:lumOff val="35000"/>
                  </a:schemeClr>
                </a:solidFill>
                <a:latin typeface="Tahoma" pitchFamily="34" charset="0"/>
                <a:cs typeface="Tahoma" pitchFamily="34" charset="0"/>
              </a:rPr>
              <a:t>comorbilità</a:t>
            </a:r>
            <a:r>
              <a:rPr lang="en-US" altLang="zh-CN" sz="1100" b="1" i="1" dirty="0">
                <a:solidFill>
                  <a:schemeClr val="tx1">
                    <a:lumMod val="65000"/>
                    <a:lumOff val="35000"/>
                  </a:schemeClr>
                </a:solidFill>
                <a:latin typeface="Tahoma" pitchFamily="34" charset="0"/>
                <a:cs typeface="Tahoma" pitchFamily="34" charset="0"/>
              </a:rPr>
              <a:t> –  </a:t>
            </a:r>
            <a:r>
              <a:rPr lang="en-US" altLang="zh-CN" sz="1100" b="1" dirty="0" err="1">
                <a:solidFill>
                  <a:schemeClr val="tx1">
                    <a:lumMod val="65000"/>
                    <a:lumOff val="35000"/>
                  </a:schemeClr>
                </a:solidFill>
                <a:latin typeface="Tahoma" pitchFamily="34" charset="0"/>
                <a:cs typeface="Tahoma" pitchFamily="34" charset="0"/>
              </a:rPr>
              <a:t>OMCeO</a:t>
            </a:r>
            <a:r>
              <a:rPr lang="en-US" altLang="zh-CN" sz="1100" b="1" dirty="0">
                <a:solidFill>
                  <a:schemeClr val="tx1">
                    <a:lumMod val="65000"/>
                    <a:lumOff val="35000"/>
                  </a:schemeClr>
                </a:solidFill>
                <a:latin typeface="Tahoma" pitchFamily="34" charset="0"/>
                <a:cs typeface="Tahoma" pitchFamily="34" charset="0"/>
              </a:rPr>
              <a:t> Brescia   </a:t>
            </a:r>
          </a:p>
        </p:txBody>
      </p:sp>
    </p:spTree>
    <p:extLst>
      <p:ext uri="{BB962C8B-B14F-4D97-AF65-F5344CB8AC3E}">
        <p14:creationId xmlns:p14="http://schemas.microsoft.com/office/powerpoint/2010/main" val="4232872032"/>
      </p:ext>
    </p:extLst>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3"/>
          <p:cNvSpPr>
            <a:spLocks noChangeArrowheads="1"/>
          </p:cNvSpPr>
          <p:nvPr/>
        </p:nvSpPr>
        <p:spPr bwMode="auto">
          <a:xfrm>
            <a:off x="3149600" y="6248400"/>
            <a:ext cx="284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431" tIns="45715" rIns="91431" bIns="45715"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atin typeface="Calibri" panose="020F0502020204030204" pitchFamily="34" charset="0"/>
            </a:endParaRPr>
          </a:p>
        </p:txBody>
      </p:sp>
      <p:sp>
        <p:nvSpPr>
          <p:cNvPr id="26627" name="Rectangle 4"/>
          <p:cNvSpPr>
            <a:spLocks noChangeArrowheads="1"/>
          </p:cNvSpPr>
          <p:nvPr/>
        </p:nvSpPr>
        <p:spPr bwMode="auto">
          <a:xfrm>
            <a:off x="387985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431" tIns="45715" rIns="91431" bIns="45715"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atin typeface="Calibri" panose="020F0502020204030204" pitchFamily="34" charset="0"/>
            </a:endParaRPr>
          </a:p>
        </p:txBody>
      </p:sp>
      <p:sp>
        <p:nvSpPr>
          <p:cNvPr id="26628" name="Rectangle 5"/>
          <p:cNvSpPr>
            <a:spLocks noGrp="1" noChangeArrowheads="1"/>
          </p:cNvSpPr>
          <p:nvPr>
            <p:ph type="body" idx="4294967295"/>
          </p:nvPr>
        </p:nvSpPr>
        <p:spPr>
          <a:xfrm>
            <a:off x="611188" y="2781300"/>
            <a:ext cx="8018462" cy="3398838"/>
          </a:xfrm>
        </p:spPr>
        <p:txBody>
          <a:bodyPr/>
          <a:lstStyle/>
          <a:p>
            <a:pPr marL="173038" indent="0" algn="r" defTabSz="912813" eaLnBrk="1" hangingPunct="1">
              <a:lnSpc>
                <a:spcPct val="90000"/>
              </a:lnSpc>
              <a:buFontTx/>
              <a:buNone/>
            </a:pPr>
            <a:r>
              <a:rPr lang="it-IT" sz="4600" smtClean="0">
                <a:solidFill>
                  <a:srgbClr val="002060"/>
                </a:solidFill>
                <a:latin typeface="Constantia" panose="02030602050306030303" pitchFamily="18" charset="0"/>
              </a:rPr>
              <a:t>“</a:t>
            </a:r>
            <a:r>
              <a:rPr lang="it-IT" sz="4600" i="1" smtClean="0">
                <a:solidFill>
                  <a:srgbClr val="002060"/>
                </a:solidFill>
                <a:latin typeface="Arial Narrow" panose="020B0606020202030204" pitchFamily="34" charset="0"/>
              </a:rPr>
              <a:t>Oggi ho incontrato una persona che mi ha ascoltato con attenzione. Sono rimasto commosso</a:t>
            </a:r>
            <a:r>
              <a:rPr lang="it-IT" sz="4600" smtClean="0">
                <a:solidFill>
                  <a:srgbClr val="002060"/>
                </a:solidFill>
                <a:latin typeface="Constantia" panose="02030602050306030303" pitchFamily="18" charset="0"/>
              </a:rPr>
              <a:t>”</a:t>
            </a:r>
            <a:endParaRPr lang="it-IT" sz="4600" smtClean="0">
              <a:solidFill>
                <a:srgbClr val="002060"/>
              </a:solidFill>
              <a:latin typeface="Arial Narrow" panose="020B0606020202030204" pitchFamily="34" charset="0"/>
            </a:endParaRPr>
          </a:p>
          <a:p>
            <a:pPr marL="173038" indent="0" defTabSz="912813" eaLnBrk="1" hangingPunct="1">
              <a:lnSpc>
                <a:spcPct val="90000"/>
              </a:lnSpc>
              <a:buFontTx/>
              <a:buNone/>
            </a:pPr>
            <a:r>
              <a:rPr lang="it-IT" sz="3500" smtClean="0">
                <a:solidFill>
                  <a:srgbClr val="002060"/>
                </a:solidFill>
                <a:latin typeface="Arial Narrow" panose="020B0606020202030204" pitchFamily="34" charset="0"/>
              </a:rPr>
              <a:t>	  				 (Elias Canetti)</a:t>
            </a:r>
          </a:p>
        </p:txBody>
      </p:sp>
      <p:sp>
        <p:nvSpPr>
          <p:cNvPr id="26629" name="Rectangle 6"/>
          <p:cNvSpPr>
            <a:spLocks noChangeArrowheads="1"/>
          </p:cNvSpPr>
          <p:nvPr/>
        </p:nvSpPr>
        <p:spPr bwMode="auto">
          <a:xfrm>
            <a:off x="1258888" y="1412875"/>
            <a:ext cx="4752975"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lIns="90480" tIns="44446" rIns="90480" bIns="44446"/>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Clr>
                <a:schemeClr val="accent2"/>
              </a:buClr>
              <a:buFont typeface="Wingdings" panose="05000000000000000000" pitchFamily="2" charset="2"/>
              <a:buNone/>
            </a:pPr>
            <a:r>
              <a:rPr lang="it-IT" sz="4900" b="1">
                <a:solidFill>
                  <a:srgbClr val="C00000"/>
                </a:solidFill>
                <a:latin typeface="Arial Narrow" panose="020B0606020202030204" pitchFamily="34" charset="0"/>
              </a:rPr>
              <a:t>Un evento raro...</a:t>
            </a:r>
          </a:p>
        </p:txBody>
      </p:sp>
      <p:sp>
        <p:nvSpPr>
          <p:cNvPr id="7" name="TextBox 1"/>
          <p:cNvSpPr txBox="1">
            <a:spLocks noChangeArrowheads="1"/>
          </p:cNvSpPr>
          <p:nvPr/>
        </p:nvSpPr>
        <p:spPr bwMode="auto">
          <a:xfrm>
            <a:off x="1908175" y="6524625"/>
            <a:ext cx="6335713" cy="160338"/>
          </a:xfrm>
          <a:prstGeom prst="rect">
            <a:avLst/>
          </a:prstGeom>
          <a:noFill/>
          <a:ln w="9525">
            <a:noFill/>
            <a:miter lim="800000"/>
            <a:headEnd/>
            <a:tailEnd/>
          </a:ln>
        </p:spPr>
        <p:txBody>
          <a:bodyPr lIns="0" tIns="0" rIns="0" bIns="40087">
            <a:spAutoFit/>
          </a:bodyPr>
          <a:lstStyle/>
          <a:p>
            <a:pPr>
              <a:lnSpc>
                <a:spcPts val="875"/>
              </a:lnSpc>
              <a:defRPr/>
            </a:pPr>
            <a:r>
              <a:rPr lang="en-US" altLang="zh-CN" sz="1100" b="1" dirty="0">
                <a:solidFill>
                  <a:schemeClr val="tx1">
                    <a:lumMod val="65000"/>
                    <a:lumOff val="35000"/>
                  </a:schemeClr>
                </a:solidFill>
                <a:latin typeface="Tahoma" pitchFamily="34" charset="0"/>
                <a:cs typeface="Tahoma" pitchFamily="34" charset="0"/>
              </a:rPr>
              <a:t>   S. </a:t>
            </a:r>
            <a:r>
              <a:rPr lang="en-US" altLang="zh-CN" sz="1100" b="1" dirty="0" err="1">
                <a:solidFill>
                  <a:schemeClr val="tx1">
                    <a:lumMod val="65000"/>
                    <a:lumOff val="35000"/>
                  </a:schemeClr>
                </a:solidFill>
                <a:latin typeface="Tahoma" pitchFamily="34" charset="0"/>
                <a:cs typeface="Tahoma" pitchFamily="34" charset="0"/>
              </a:rPr>
              <a:t>Bazzana</a:t>
            </a:r>
            <a:r>
              <a:rPr lang="en-US" altLang="zh-CN" sz="1100" b="1" dirty="0">
                <a:solidFill>
                  <a:schemeClr val="tx1">
                    <a:lumMod val="65000"/>
                    <a:lumOff val="35000"/>
                  </a:schemeClr>
                </a:solidFill>
                <a:latin typeface="Tahoma" pitchFamily="34" charset="0"/>
                <a:cs typeface="Tahoma" pitchFamily="34" charset="0"/>
              </a:rPr>
              <a:t> – 2014 –  </a:t>
            </a:r>
            <a:r>
              <a:rPr lang="en-US" altLang="zh-CN" sz="1100" b="1" i="1" dirty="0">
                <a:solidFill>
                  <a:schemeClr val="tx1">
                    <a:lumMod val="65000"/>
                    <a:lumOff val="35000"/>
                  </a:schemeClr>
                </a:solidFill>
                <a:latin typeface="Tahoma" pitchFamily="34" charset="0"/>
                <a:cs typeface="Tahoma" pitchFamily="34" charset="0"/>
              </a:rPr>
              <a:t>Governance </a:t>
            </a:r>
            <a:r>
              <a:rPr lang="en-US" altLang="zh-CN" sz="1100" b="1" i="1" dirty="0" err="1">
                <a:solidFill>
                  <a:schemeClr val="tx1">
                    <a:lumMod val="65000"/>
                    <a:lumOff val="35000"/>
                  </a:schemeClr>
                </a:solidFill>
                <a:latin typeface="Tahoma" pitchFamily="34" charset="0"/>
                <a:cs typeface="Tahoma" pitchFamily="34" charset="0"/>
              </a:rPr>
              <a:t>delle</a:t>
            </a:r>
            <a:r>
              <a:rPr lang="en-US" altLang="zh-CN" sz="1100" b="1" i="1" dirty="0">
                <a:solidFill>
                  <a:schemeClr val="tx1">
                    <a:lumMod val="65000"/>
                    <a:lumOff val="35000"/>
                  </a:schemeClr>
                </a:solidFill>
                <a:latin typeface="Tahoma" pitchFamily="34" charset="0"/>
                <a:cs typeface="Tahoma" pitchFamily="34" charset="0"/>
              </a:rPr>
              <a:t> </a:t>
            </a:r>
            <a:r>
              <a:rPr lang="en-US" altLang="zh-CN" sz="1100" b="1" i="1" dirty="0" err="1">
                <a:solidFill>
                  <a:schemeClr val="tx1">
                    <a:lumMod val="65000"/>
                    <a:lumOff val="35000"/>
                  </a:schemeClr>
                </a:solidFill>
                <a:latin typeface="Tahoma" pitchFamily="34" charset="0"/>
                <a:cs typeface="Tahoma" pitchFamily="34" charset="0"/>
              </a:rPr>
              <a:t>comorbilità</a:t>
            </a:r>
            <a:r>
              <a:rPr lang="en-US" altLang="zh-CN" sz="1100" b="1" i="1" dirty="0">
                <a:solidFill>
                  <a:schemeClr val="tx1">
                    <a:lumMod val="65000"/>
                    <a:lumOff val="35000"/>
                  </a:schemeClr>
                </a:solidFill>
                <a:latin typeface="Tahoma" pitchFamily="34" charset="0"/>
                <a:cs typeface="Tahoma" pitchFamily="34" charset="0"/>
              </a:rPr>
              <a:t> –  </a:t>
            </a:r>
            <a:r>
              <a:rPr lang="en-US" altLang="zh-CN" sz="1100" b="1" dirty="0" err="1">
                <a:solidFill>
                  <a:schemeClr val="tx1">
                    <a:lumMod val="65000"/>
                    <a:lumOff val="35000"/>
                  </a:schemeClr>
                </a:solidFill>
                <a:latin typeface="Tahoma" pitchFamily="34" charset="0"/>
                <a:cs typeface="Tahoma" pitchFamily="34" charset="0"/>
              </a:rPr>
              <a:t>OMCeO</a:t>
            </a:r>
            <a:r>
              <a:rPr lang="en-US" altLang="zh-CN" sz="1100" b="1" dirty="0">
                <a:solidFill>
                  <a:schemeClr val="tx1">
                    <a:lumMod val="65000"/>
                    <a:lumOff val="35000"/>
                  </a:schemeClr>
                </a:solidFill>
                <a:latin typeface="Tahoma" pitchFamily="34" charset="0"/>
                <a:cs typeface="Tahoma" pitchFamily="34" charset="0"/>
              </a:rPr>
              <a:t> Brescia   </a:t>
            </a:r>
          </a:p>
        </p:txBody>
      </p:sp>
      <p:sp>
        <p:nvSpPr>
          <p:cNvPr id="9" name="Rettangolo 8"/>
          <p:cNvSpPr/>
          <p:nvPr/>
        </p:nvSpPr>
        <p:spPr>
          <a:xfrm rot="20013585">
            <a:off x="1235812" y="2801141"/>
            <a:ext cx="6888399" cy="1399735"/>
          </a:xfrm>
          <a:prstGeom prst="rect">
            <a:avLst/>
          </a:prstGeom>
          <a:noFill/>
        </p:spPr>
        <p:txBody>
          <a:bodyPr wrap="none">
            <a:prstTxWarp prst="textDeflate">
              <a:avLst/>
            </a:prstTxWarp>
            <a:spAutoFit/>
          </a:bodyPr>
          <a:lstStyle/>
          <a:p>
            <a:pPr algn="ctr">
              <a:defRPr/>
            </a:pPr>
            <a:r>
              <a:rPr lang="it-IT" sz="5400" b="1" dirty="0">
                <a:ln w="18000">
                  <a:solidFill>
                    <a:schemeClr val="accent2">
                      <a:satMod val="140000"/>
                    </a:schemeClr>
                  </a:solidFill>
                  <a:prstDash val="solid"/>
                  <a:miter lim="800000"/>
                </a:ln>
                <a:noFill/>
                <a:effectLst>
                  <a:outerShdw blurRad="25500" dist="23000" dir="7020000" algn="tl">
                    <a:srgbClr val="000000">
                      <a:alpha val="50000"/>
                    </a:srgbClr>
                  </a:outerShdw>
                </a:effectLst>
              </a:rPr>
              <a:t>GRAZIE!</a:t>
            </a:r>
          </a:p>
        </p:txBody>
      </p:sp>
    </p:spTree>
    <p:extLst>
      <p:ext uri="{BB962C8B-B14F-4D97-AF65-F5344CB8AC3E}">
        <p14:creationId xmlns:p14="http://schemas.microsoft.com/office/powerpoint/2010/main" val="180037122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ext Box 2"/>
          <p:cNvSpPr txBox="1">
            <a:spLocks noChangeArrowheads="1"/>
          </p:cNvSpPr>
          <p:nvPr/>
        </p:nvSpPr>
        <p:spPr bwMode="auto">
          <a:xfrm>
            <a:off x="1042988" y="5157788"/>
            <a:ext cx="6048375" cy="1550987"/>
          </a:xfrm>
          <a:prstGeom prst="rect">
            <a:avLst/>
          </a:prstGeom>
          <a:noFill/>
          <a:ln w="9525">
            <a:noFill/>
            <a:miter lim="800000"/>
            <a:headEnd/>
            <a:tailEnd/>
          </a:ln>
        </p:spPr>
        <p:txBody>
          <a:bodyPr>
            <a:spAutoFit/>
          </a:bodyPr>
          <a:lstStyle/>
          <a:p>
            <a:r>
              <a:rPr lang="it-IT" altLang="it-IT" sz="1400" b="1">
                <a:solidFill>
                  <a:srgbClr val="000066"/>
                </a:solidFill>
                <a:latin typeface="Calibri" pitchFamily="34" charset="0"/>
              </a:rPr>
              <a:t>Sezione di Farmacologia</a:t>
            </a:r>
          </a:p>
          <a:p>
            <a:r>
              <a:rPr lang="it-IT" altLang="it-IT" sz="1400" b="1">
                <a:solidFill>
                  <a:srgbClr val="000066"/>
                </a:solidFill>
                <a:latin typeface="Calibri" pitchFamily="34" charset="0"/>
              </a:rPr>
              <a:t>Dipartimento di Medicina Molecolare e Traslazionale</a:t>
            </a:r>
          </a:p>
          <a:p>
            <a:r>
              <a:rPr lang="it-IT" altLang="it-IT" sz="1400" b="1">
                <a:solidFill>
                  <a:srgbClr val="000066"/>
                </a:solidFill>
                <a:latin typeface="Calibri" pitchFamily="34" charset="0"/>
              </a:rPr>
              <a:t>Università degli Studi di Brescia</a:t>
            </a:r>
          </a:p>
          <a:p>
            <a:endParaRPr lang="it-IT" altLang="it-IT" sz="1400" b="1">
              <a:solidFill>
                <a:srgbClr val="000066"/>
              </a:solidFill>
              <a:latin typeface="Calibri" pitchFamily="34" charset="0"/>
            </a:endParaRPr>
          </a:p>
          <a:p>
            <a:r>
              <a:rPr lang="it-IT" altLang="it-IT" sz="1400" b="1">
                <a:solidFill>
                  <a:srgbClr val="000066"/>
                </a:solidFill>
                <a:latin typeface="Calibri" pitchFamily="34" charset="0"/>
              </a:rPr>
              <a:t>Centro Interdipartimentale  D.I.F.F. di </a:t>
            </a:r>
            <a:r>
              <a:rPr lang="it-IT" altLang="it-IT" sz="1200" b="1">
                <a:solidFill>
                  <a:srgbClr val="000066"/>
                </a:solidFill>
                <a:latin typeface="Calibri" pitchFamily="34" charset="0"/>
              </a:rPr>
              <a:t>Documentazione Informazione e Formazione sul Farmaco </a:t>
            </a:r>
          </a:p>
          <a:p>
            <a:r>
              <a:rPr lang="it-IT" altLang="it-IT" sz="1400" b="1">
                <a:solidFill>
                  <a:srgbClr val="000066"/>
                </a:solidFill>
                <a:latin typeface="Calibri" pitchFamily="34" charset="0"/>
              </a:rPr>
              <a:t>Università degli Studi di Brescia</a:t>
            </a:r>
          </a:p>
        </p:txBody>
      </p:sp>
      <p:sp>
        <p:nvSpPr>
          <p:cNvPr id="14338" name="Text Box 3"/>
          <p:cNvSpPr txBox="1">
            <a:spLocks noChangeArrowheads="1"/>
          </p:cNvSpPr>
          <p:nvPr/>
        </p:nvSpPr>
        <p:spPr bwMode="auto">
          <a:xfrm>
            <a:off x="238125" y="4724400"/>
            <a:ext cx="1878013" cy="461963"/>
          </a:xfrm>
          <a:prstGeom prst="rect">
            <a:avLst/>
          </a:prstGeom>
          <a:noFill/>
          <a:ln w="9525">
            <a:noFill/>
            <a:miter lim="800000"/>
            <a:headEnd/>
            <a:tailEnd/>
          </a:ln>
        </p:spPr>
        <p:txBody>
          <a:bodyPr wrap="none">
            <a:spAutoFit/>
          </a:bodyPr>
          <a:lstStyle/>
          <a:p>
            <a:r>
              <a:rPr lang="it-IT" altLang="it-IT" sz="2400" b="1">
                <a:solidFill>
                  <a:srgbClr val="000066"/>
                </a:solidFill>
                <a:latin typeface="Calibri" pitchFamily="34" charset="0"/>
              </a:rPr>
              <a:t>Sandra Sigala</a:t>
            </a:r>
          </a:p>
        </p:txBody>
      </p:sp>
      <p:pic>
        <p:nvPicPr>
          <p:cNvPr id="14339" name="Picture 5"/>
          <p:cNvPicPr>
            <a:picLocks noChangeAspect="1" noChangeArrowheads="1"/>
          </p:cNvPicPr>
          <p:nvPr/>
        </p:nvPicPr>
        <p:blipFill>
          <a:blip r:embed="rId2"/>
          <a:srcRect/>
          <a:stretch>
            <a:fillRect/>
          </a:stretch>
        </p:blipFill>
        <p:spPr bwMode="auto">
          <a:xfrm>
            <a:off x="250825" y="6024563"/>
            <a:ext cx="750888" cy="555625"/>
          </a:xfrm>
          <a:prstGeom prst="rect">
            <a:avLst/>
          </a:prstGeom>
          <a:noFill/>
          <a:ln w="9525">
            <a:solidFill>
              <a:schemeClr val="tx1"/>
            </a:solidFill>
            <a:miter lim="800000"/>
            <a:headEnd/>
            <a:tailEnd/>
          </a:ln>
        </p:spPr>
      </p:pic>
      <p:sp>
        <p:nvSpPr>
          <p:cNvPr id="14340" name="CasellaDiTesto 1"/>
          <p:cNvSpPr txBox="1">
            <a:spLocks noChangeArrowheads="1"/>
          </p:cNvSpPr>
          <p:nvPr/>
        </p:nvSpPr>
        <p:spPr bwMode="auto">
          <a:xfrm>
            <a:off x="2339975" y="3644900"/>
            <a:ext cx="4246563" cy="523875"/>
          </a:xfrm>
          <a:prstGeom prst="rect">
            <a:avLst/>
          </a:prstGeom>
          <a:noFill/>
          <a:ln w="9525">
            <a:noFill/>
            <a:miter lim="800000"/>
            <a:headEnd/>
            <a:tailEnd/>
          </a:ln>
        </p:spPr>
        <p:txBody>
          <a:bodyPr wrap="none">
            <a:spAutoFit/>
          </a:bodyPr>
          <a:lstStyle/>
          <a:p>
            <a:r>
              <a:rPr lang="it-IT" sz="2800">
                <a:solidFill>
                  <a:srgbClr val="FF0000"/>
                </a:solidFill>
                <a:latin typeface="Calibri" pitchFamily="34" charset="0"/>
              </a:rPr>
              <a:t>…1 cpr di farmacologia AB…</a:t>
            </a:r>
          </a:p>
        </p:txBody>
      </p:sp>
      <p:pic>
        <p:nvPicPr>
          <p:cNvPr id="14341" name="Picture 2"/>
          <p:cNvPicPr>
            <a:picLocks noChangeAspect="1" noChangeArrowheads="1"/>
          </p:cNvPicPr>
          <p:nvPr/>
        </p:nvPicPr>
        <p:blipFill>
          <a:blip r:embed="rId3"/>
          <a:srcRect/>
          <a:stretch>
            <a:fillRect/>
          </a:stretch>
        </p:blipFill>
        <p:spPr bwMode="auto">
          <a:xfrm>
            <a:off x="2116138" y="404813"/>
            <a:ext cx="4919662" cy="2909887"/>
          </a:xfrm>
          <a:prstGeom prst="rect">
            <a:avLst/>
          </a:prstGeom>
          <a:noFill/>
          <a:ln w="19050">
            <a:solidFill>
              <a:srgbClr val="FF0000"/>
            </a:solidFill>
            <a:miter lim="800000"/>
            <a:headEnd/>
            <a:tailEnd/>
          </a:ln>
        </p:spPr>
      </p:pic>
      <p:sp>
        <p:nvSpPr>
          <p:cNvPr id="14342" name="Picture 4" descr="Logo università"/>
          <p:cNvSpPr>
            <a:spLocks noChangeAspect="1" noChangeArrowheads="1"/>
          </p:cNvSpPr>
          <p:nvPr/>
        </p:nvSpPr>
        <p:spPr bwMode="auto">
          <a:xfrm>
            <a:off x="323850" y="5303838"/>
            <a:ext cx="590550" cy="620712"/>
          </a:xfrm>
          <a:prstGeom prst="rect">
            <a:avLst/>
          </a:prstGeom>
          <a:noFill/>
          <a:ln w="9525">
            <a:noFill/>
            <a:miter lim="800000"/>
            <a:headEnd/>
            <a:tailEnd/>
          </a:ln>
        </p:spPr>
        <p:txBody>
          <a:bodyPr/>
          <a:lstStyle/>
          <a:p>
            <a:endParaRPr lang="it-IT">
              <a:latin typeface="Arial" charset="0"/>
            </a:endParaRPr>
          </a:p>
        </p:txBody>
      </p:sp>
      <p:pic>
        <p:nvPicPr>
          <p:cNvPr id="14344" name="Picture 13" descr="Logo università"/>
          <p:cNvPicPr>
            <a:picLocks noChangeAspect="1" noChangeArrowheads="1"/>
          </p:cNvPicPr>
          <p:nvPr/>
        </p:nvPicPr>
        <p:blipFill>
          <a:blip r:embed="rId4"/>
          <a:srcRect/>
          <a:stretch>
            <a:fillRect/>
          </a:stretch>
        </p:blipFill>
        <p:spPr bwMode="auto">
          <a:xfrm>
            <a:off x="331788" y="5229225"/>
            <a:ext cx="549275" cy="576263"/>
          </a:xfrm>
          <a:prstGeom prst="rect">
            <a:avLst/>
          </a:prstGeom>
          <a:noFill/>
          <a:ln w="9525">
            <a:noFill/>
            <a:miter lim="800000"/>
            <a:headEnd/>
            <a:tailEnd/>
          </a:ln>
        </p:spPr>
      </p:pic>
      <p:pic>
        <p:nvPicPr>
          <p:cNvPr id="14347" name="Picture 11" descr="Integratori, vitamine e sali minerali le pillole del benessere conquistano gli italiani"/>
          <p:cNvPicPr>
            <a:picLocks noChangeAspect="1" noChangeArrowheads="1"/>
          </p:cNvPicPr>
          <p:nvPr/>
        </p:nvPicPr>
        <p:blipFill>
          <a:blip r:embed="rId5"/>
          <a:srcRect/>
          <a:stretch>
            <a:fillRect/>
          </a:stretch>
        </p:blipFill>
        <p:spPr bwMode="auto">
          <a:xfrm>
            <a:off x="5795963" y="4221163"/>
            <a:ext cx="2359025" cy="1573212"/>
          </a:xfrm>
          <a:prstGeom prst="rect">
            <a:avLst/>
          </a:prstGeom>
          <a:noFill/>
        </p:spPr>
      </p:pic>
    </p:spTree>
    <p:extLst>
      <p:ext uri="{BB962C8B-B14F-4D97-AF65-F5344CB8AC3E}">
        <p14:creationId xmlns:p14="http://schemas.microsoft.com/office/powerpoint/2010/main" val="4030340044"/>
      </p:ext>
    </p:extLst>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CasellaDiTesto 3"/>
          <p:cNvSpPr txBox="1">
            <a:spLocks noChangeArrowheads="1"/>
          </p:cNvSpPr>
          <p:nvPr/>
        </p:nvSpPr>
        <p:spPr bwMode="auto">
          <a:xfrm>
            <a:off x="250825" y="188913"/>
            <a:ext cx="8569325" cy="2071687"/>
          </a:xfrm>
          <a:prstGeom prst="rect">
            <a:avLst/>
          </a:prstGeom>
          <a:noFill/>
          <a:ln w="9525">
            <a:noFill/>
            <a:miter lim="800000"/>
            <a:headEnd/>
            <a:tailEnd/>
          </a:ln>
        </p:spPr>
        <p:txBody>
          <a:bodyPr>
            <a:spAutoFit/>
          </a:bodyPr>
          <a:lstStyle/>
          <a:p>
            <a:pPr algn="ctr"/>
            <a:r>
              <a:rPr lang="it-IT" sz="2000">
                <a:solidFill>
                  <a:srgbClr val="FF0000"/>
                </a:solidFill>
              </a:rPr>
              <a:t>1. Paracetamolo e codeina</a:t>
            </a:r>
          </a:p>
          <a:p>
            <a:pPr algn="just"/>
            <a:endParaRPr lang="it-IT" sz="800"/>
          </a:p>
          <a:p>
            <a:pPr algn="just"/>
            <a:r>
              <a:rPr lang="it-IT" sz="1400" b="1"/>
              <a:t>27 marzo 2014, nuove indicazioni AIFA:</a:t>
            </a:r>
            <a:r>
              <a:rPr lang="it-IT" sz="1600"/>
              <a:t> </a:t>
            </a:r>
          </a:p>
          <a:p>
            <a:pPr algn="just"/>
            <a:r>
              <a:rPr lang="it-IT" sz="1600" i="1">
                <a:solidFill>
                  <a:srgbClr val="008000"/>
                </a:solidFill>
              </a:rPr>
              <a:t>Il trattamento con associazioni codeina-paracetamolo non deve superare i 3g.</a:t>
            </a:r>
          </a:p>
          <a:p>
            <a:pPr algn="just"/>
            <a:r>
              <a:rPr lang="it-IT" sz="1400"/>
              <a:t>La maggior parte delle combinazioni di prodotti a base di paracetamolo e codeina hanno un’indicazione terapeutica che ne limita la durata del trattamento ad un massimo di 72 ore, dopo di che , in caso di persistenza del dolore bisogna rivolgersi nuovamente al medico. </a:t>
            </a:r>
          </a:p>
          <a:p>
            <a:pPr algn="just"/>
            <a:r>
              <a:rPr lang="it-IT" sz="1400"/>
              <a:t>Si ricorda infine le dosi massime giornaliere consigliate delle singole molecole sono: codeina: 240 mg; paracetamolo: 3 g.</a:t>
            </a:r>
          </a:p>
        </p:txBody>
      </p:sp>
      <p:grpSp>
        <p:nvGrpSpPr>
          <p:cNvPr id="15379" name="Group 19"/>
          <p:cNvGrpSpPr>
            <a:grpSpLocks/>
          </p:cNvGrpSpPr>
          <p:nvPr/>
        </p:nvGrpSpPr>
        <p:grpSpPr bwMode="auto">
          <a:xfrm>
            <a:off x="107950" y="2349500"/>
            <a:ext cx="4932363" cy="4008438"/>
            <a:chOff x="204" y="1752"/>
            <a:chExt cx="2994" cy="2389"/>
          </a:xfrm>
        </p:grpSpPr>
        <p:grpSp>
          <p:nvGrpSpPr>
            <p:cNvPr id="15372" name="Group 12"/>
            <p:cNvGrpSpPr>
              <a:grpSpLocks/>
            </p:cNvGrpSpPr>
            <p:nvPr/>
          </p:nvGrpSpPr>
          <p:grpSpPr bwMode="auto">
            <a:xfrm>
              <a:off x="204" y="1752"/>
              <a:ext cx="2994" cy="2389"/>
              <a:chOff x="431" y="2069"/>
              <a:chExt cx="2903" cy="2118"/>
            </a:xfrm>
          </p:grpSpPr>
          <p:grpSp>
            <p:nvGrpSpPr>
              <p:cNvPr id="15362" name="Gruppo 4"/>
              <p:cNvGrpSpPr>
                <a:grpSpLocks/>
              </p:cNvGrpSpPr>
              <p:nvPr/>
            </p:nvGrpSpPr>
            <p:grpSpPr bwMode="auto">
              <a:xfrm>
                <a:off x="442" y="2069"/>
                <a:ext cx="2892" cy="792"/>
                <a:chOff x="1691680" y="4058494"/>
                <a:chExt cx="4591050" cy="1257300"/>
              </a:xfrm>
            </p:grpSpPr>
            <p:pic>
              <p:nvPicPr>
                <p:cNvPr id="15368" name="Picture 2"/>
                <p:cNvPicPr>
                  <a:picLocks noChangeAspect="1" noChangeArrowheads="1"/>
                </p:cNvPicPr>
                <p:nvPr/>
              </p:nvPicPr>
              <p:blipFill>
                <a:blip r:embed="rId2"/>
                <a:srcRect/>
                <a:stretch>
                  <a:fillRect/>
                </a:stretch>
              </p:blipFill>
              <p:spPr bwMode="auto">
                <a:xfrm>
                  <a:off x="1691680" y="4058494"/>
                  <a:ext cx="4591050" cy="1257300"/>
                </a:xfrm>
                <a:prstGeom prst="rect">
                  <a:avLst/>
                </a:prstGeom>
                <a:noFill/>
                <a:ln w="9525">
                  <a:noFill/>
                  <a:miter lim="800000"/>
                  <a:headEnd/>
                  <a:tailEnd/>
                </a:ln>
              </p:spPr>
            </p:pic>
            <p:pic>
              <p:nvPicPr>
                <p:cNvPr id="15369" name="Picture 3"/>
                <p:cNvPicPr>
                  <a:picLocks noChangeAspect="1" noChangeArrowheads="1"/>
                </p:cNvPicPr>
                <p:nvPr/>
              </p:nvPicPr>
              <p:blipFill>
                <a:blip r:embed="rId3"/>
                <a:srcRect/>
                <a:stretch>
                  <a:fillRect/>
                </a:stretch>
              </p:blipFill>
              <p:spPr bwMode="auto">
                <a:xfrm>
                  <a:off x="3923928" y="4941168"/>
                  <a:ext cx="2219325" cy="209550"/>
                </a:xfrm>
                <a:prstGeom prst="rect">
                  <a:avLst/>
                </a:prstGeom>
                <a:noFill/>
                <a:ln w="9525">
                  <a:noFill/>
                  <a:miter lim="800000"/>
                  <a:headEnd/>
                  <a:tailEnd/>
                </a:ln>
              </p:spPr>
            </p:pic>
          </p:grpSp>
          <p:grpSp>
            <p:nvGrpSpPr>
              <p:cNvPr id="15371" name="Group 11"/>
              <p:cNvGrpSpPr>
                <a:grpSpLocks/>
              </p:cNvGrpSpPr>
              <p:nvPr/>
            </p:nvGrpSpPr>
            <p:grpSpPr bwMode="auto">
              <a:xfrm>
                <a:off x="431" y="2795"/>
                <a:ext cx="2694" cy="1392"/>
                <a:chOff x="431" y="2795"/>
                <a:chExt cx="2694" cy="1392"/>
              </a:xfrm>
            </p:grpSpPr>
            <p:pic>
              <p:nvPicPr>
                <p:cNvPr id="15363" name="Picture 4"/>
                <p:cNvPicPr>
                  <a:picLocks noChangeAspect="1" noChangeArrowheads="1"/>
                </p:cNvPicPr>
                <p:nvPr/>
              </p:nvPicPr>
              <p:blipFill>
                <a:blip r:embed="rId4"/>
                <a:srcRect/>
                <a:stretch>
                  <a:fillRect/>
                </a:stretch>
              </p:blipFill>
              <p:spPr bwMode="auto">
                <a:xfrm>
                  <a:off x="431" y="2795"/>
                  <a:ext cx="1338" cy="1392"/>
                </a:xfrm>
                <a:prstGeom prst="rect">
                  <a:avLst/>
                </a:prstGeom>
                <a:noFill/>
                <a:ln w="9525">
                  <a:noFill/>
                  <a:miter lim="800000"/>
                  <a:headEnd/>
                  <a:tailEnd/>
                </a:ln>
              </p:spPr>
            </p:pic>
            <p:pic>
              <p:nvPicPr>
                <p:cNvPr id="15364" name="Picture 5"/>
                <p:cNvPicPr>
                  <a:picLocks noChangeAspect="1" noChangeArrowheads="1"/>
                </p:cNvPicPr>
                <p:nvPr/>
              </p:nvPicPr>
              <p:blipFill>
                <a:blip r:embed="rId5"/>
                <a:srcRect/>
                <a:stretch>
                  <a:fillRect/>
                </a:stretch>
              </p:blipFill>
              <p:spPr bwMode="auto">
                <a:xfrm>
                  <a:off x="1769" y="3203"/>
                  <a:ext cx="1356" cy="432"/>
                </a:xfrm>
                <a:prstGeom prst="rect">
                  <a:avLst/>
                </a:prstGeom>
                <a:noFill/>
                <a:ln w="9525">
                  <a:noFill/>
                  <a:miter lim="800000"/>
                  <a:headEnd/>
                  <a:tailEnd/>
                </a:ln>
              </p:spPr>
            </p:pic>
          </p:grpSp>
        </p:grpSp>
        <p:sp>
          <p:nvSpPr>
            <p:cNvPr id="15374" name="Line 14"/>
            <p:cNvSpPr>
              <a:spLocks noChangeShapeType="1"/>
            </p:cNvSpPr>
            <p:nvPr/>
          </p:nvSpPr>
          <p:spPr bwMode="auto">
            <a:xfrm>
              <a:off x="975" y="2931"/>
              <a:ext cx="590" cy="0"/>
            </a:xfrm>
            <a:prstGeom prst="line">
              <a:avLst/>
            </a:prstGeom>
            <a:noFill/>
            <a:ln w="28575">
              <a:solidFill>
                <a:srgbClr val="FF0000"/>
              </a:solidFill>
              <a:round/>
              <a:headEnd/>
              <a:tailEnd/>
            </a:ln>
            <a:effectLst/>
          </p:spPr>
          <p:txBody>
            <a:bodyPr/>
            <a:lstStyle/>
            <a:p>
              <a:endParaRPr lang="it-IT"/>
            </a:p>
          </p:txBody>
        </p:sp>
        <p:sp>
          <p:nvSpPr>
            <p:cNvPr id="15375" name="Line 15"/>
            <p:cNvSpPr>
              <a:spLocks noChangeShapeType="1"/>
            </p:cNvSpPr>
            <p:nvPr/>
          </p:nvSpPr>
          <p:spPr bwMode="auto">
            <a:xfrm>
              <a:off x="204" y="3067"/>
              <a:ext cx="1315" cy="1"/>
            </a:xfrm>
            <a:prstGeom prst="line">
              <a:avLst/>
            </a:prstGeom>
            <a:noFill/>
            <a:ln w="28575">
              <a:solidFill>
                <a:srgbClr val="FF0000"/>
              </a:solidFill>
              <a:round/>
              <a:headEnd/>
              <a:tailEnd/>
            </a:ln>
            <a:effectLst/>
          </p:spPr>
          <p:txBody>
            <a:bodyPr/>
            <a:lstStyle/>
            <a:p>
              <a:endParaRPr lang="it-IT"/>
            </a:p>
          </p:txBody>
        </p:sp>
        <p:sp>
          <p:nvSpPr>
            <p:cNvPr id="15376" name="Line 16"/>
            <p:cNvSpPr>
              <a:spLocks noChangeShapeType="1"/>
            </p:cNvSpPr>
            <p:nvPr/>
          </p:nvSpPr>
          <p:spPr bwMode="auto">
            <a:xfrm>
              <a:off x="204" y="3203"/>
              <a:ext cx="1361" cy="0"/>
            </a:xfrm>
            <a:prstGeom prst="line">
              <a:avLst/>
            </a:prstGeom>
            <a:noFill/>
            <a:ln w="28575">
              <a:solidFill>
                <a:srgbClr val="FF0000"/>
              </a:solidFill>
              <a:round/>
              <a:headEnd/>
              <a:tailEnd/>
            </a:ln>
            <a:effectLst/>
          </p:spPr>
          <p:txBody>
            <a:bodyPr/>
            <a:lstStyle/>
            <a:p>
              <a:endParaRPr lang="it-IT"/>
            </a:p>
          </p:txBody>
        </p:sp>
        <p:sp>
          <p:nvSpPr>
            <p:cNvPr id="15377" name="Line 17"/>
            <p:cNvSpPr>
              <a:spLocks noChangeShapeType="1"/>
            </p:cNvSpPr>
            <p:nvPr/>
          </p:nvSpPr>
          <p:spPr bwMode="auto">
            <a:xfrm>
              <a:off x="204" y="3294"/>
              <a:ext cx="1315" cy="0"/>
            </a:xfrm>
            <a:prstGeom prst="line">
              <a:avLst/>
            </a:prstGeom>
            <a:noFill/>
            <a:ln w="28575">
              <a:solidFill>
                <a:srgbClr val="FF0000"/>
              </a:solidFill>
              <a:round/>
              <a:headEnd/>
              <a:tailEnd/>
            </a:ln>
            <a:effectLst/>
          </p:spPr>
          <p:txBody>
            <a:bodyPr/>
            <a:lstStyle/>
            <a:p>
              <a:endParaRPr lang="it-IT"/>
            </a:p>
          </p:txBody>
        </p:sp>
        <p:sp>
          <p:nvSpPr>
            <p:cNvPr id="15378" name="Line 18"/>
            <p:cNvSpPr>
              <a:spLocks noChangeShapeType="1"/>
            </p:cNvSpPr>
            <p:nvPr/>
          </p:nvSpPr>
          <p:spPr bwMode="auto">
            <a:xfrm>
              <a:off x="2426" y="3249"/>
              <a:ext cx="273" cy="0"/>
            </a:xfrm>
            <a:prstGeom prst="line">
              <a:avLst/>
            </a:prstGeom>
            <a:noFill/>
            <a:ln w="28575">
              <a:solidFill>
                <a:srgbClr val="FF0000"/>
              </a:solidFill>
              <a:round/>
              <a:headEnd/>
              <a:tailEnd/>
            </a:ln>
            <a:effectLst/>
          </p:spPr>
          <p:txBody>
            <a:bodyPr/>
            <a:lstStyle/>
            <a:p>
              <a:endParaRPr lang="it-IT"/>
            </a:p>
          </p:txBody>
        </p:sp>
      </p:grpSp>
      <p:pic>
        <p:nvPicPr>
          <p:cNvPr id="15366" name="Picture 6"/>
          <p:cNvPicPr>
            <a:picLocks noChangeAspect="1" noChangeArrowheads="1"/>
          </p:cNvPicPr>
          <p:nvPr/>
        </p:nvPicPr>
        <p:blipFill>
          <a:blip r:embed="rId6"/>
          <a:srcRect/>
          <a:stretch>
            <a:fillRect/>
          </a:stretch>
        </p:blipFill>
        <p:spPr bwMode="auto">
          <a:xfrm>
            <a:off x="4787900" y="3141663"/>
            <a:ext cx="4248150" cy="2995612"/>
          </a:xfrm>
          <a:prstGeom prst="rect">
            <a:avLst/>
          </a:prstGeom>
          <a:noFill/>
          <a:ln w="25400">
            <a:solidFill>
              <a:srgbClr val="0000FF"/>
            </a:solidFill>
            <a:miter lim="800000"/>
            <a:headEnd/>
            <a:tailEnd/>
          </a:ln>
        </p:spPr>
      </p:pic>
      <p:pic>
        <p:nvPicPr>
          <p:cNvPr id="15367" name="Picture 7"/>
          <p:cNvPicPr>
            <a:picLocks noChangeAspect="1" noChangeArrowheads="1"/>
          </p:cNvPicPr>
          <p:nvPr/>
        </p:nvPicPr>
        <p:blipFill>
          <a:blip r:embed="rId7"/>
          <a:srcRect/>
          <a:stretch>
            <a:fillRect/>
          </a:stretch>
        </p:blipFill>
        <p:spPr bwMode="auto">
          <a:xfrm>
            <a:off x="7343775" y="3141663"/>
            <a:ext cx="893763" cy="393700"/>
          </a:xfrm>
          <a:prstGeom prst="rect">
            <a:avLst/>
          </a:prstGeom>
          <a:noFill/>
          <a:ln w="25400">
            <a:noFill/>
            <a:miter lim="800000"/>
            <a:headEnd/>
            <a:tailEnd/>
          </a:ln>
        </p:spPr>
      </p:pic>
    </p:spTree>
    <p:extLst>
      <p:ext uri="{BB962C8B-B14F-4D97-AF65-F5344CB8AC3E}">
        <p14:creationId xmlns:p14="http://schemas.microsoft.com/office/powerpoint/2010/main" val="2030200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nodeType="clickEffect">
                                  <p:stCondLst>
                                    <p:cond delay="0"/>
                                  </p:stCondLst>
                                  <p:childTnLst>
                                    <p:set>
                                      <p:cBhvr>
                                        <p:cTn id="6" dur="1" fill="hold">
                                          <p:stCondLst>
                                            <p:cond delay="0"/>
                                          </p:stCondLst>
                                        </p:cTn>
                                        <p:tgtEl>
                                          <p:spTgt spid="15379"/>
                                        </p:tgtEl>
                                        <p:attrNameLst>
                                          <p:attrName>style.visibility</p:attrName>
                                        </p:attrNameLst>
                                      </p:cBhvr>
                                      <p:to>
                                        <p:strVal val="visible"/>
                                      </p:to>
                                    </p:set>
                                    <p:animEffect transition="in" filter="slide(fromTop)">
                                      <p:cBhvr>
                                        <p:cTn id="7" dur="500"/>
                                        <p:tgtEl>
                                          <p:spTgt spid="1537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15366"/>
                                        </p:tgtEl>
                                        <p:attrNameLst>
                                          <p:attrName>style.visibility</p:attrName>
                                        </p:attrNameLst>
                                      </p:cBhvr>
                                      <p:to>
                                        <p:strVal val="visible"/>
                                      </p:to>
                                    </p:set>
                                    <p:anim calcmode="lin" valueType="num">
                                      <p:cBhvr additive="base">
                                        <p:cTn id="12" dur="500" fill="hold"/>
                                        <p:tgtEl>
                                          <p:spTgt spid="15366"/>
                                        </p:tgtEl>
                                        <p:attrNameLst>
                                          <p:attrName>ppt_x</p:attrName>
                                        </p:attrNameLst>
                                      </p:cBhvr>
                                      <p:tavLst>
                                        <p:tav tm="0">
                                          <p:val>
                                            <p:strVal val="#ppt_x"/>
                                          </p:val>
                                        </p:tav>
                                        <p:tav tm="100000">
                                          <p:val>
                                            <p:strVal val="#ppt_x"/>
                                          </p:val>
                                        </p:tav>
                                      </p:tavLst>
                                    </p:anim>
                                    <p:anim calcmode="lin" valueType="num">
                                      <p:cBhvr additive="base">
                                        <p:cTn id="13" dur="500" fill="hold"/>
                                        <p:tgtEl>
                                          <p:spTgt spid="15366"/>
                                        </p:tgtEl>
                                        <p:attrNameLst>
                                          <p:attrName>ppt_y</p:attrName>
                                        </p:attrNameLst>
                                      </p:cBhvr>
                                      <p:tavLst>
                                        <p:tav tm="0">
                                          <p:val>
                                            <p:strVal val="0-#ppt_h/2"/>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15367"/>
                                        </p:tgtEl>
                                        <p:attrNameLst>
                                          <p:attrName>style.visibility</p:attrName>
                                        </p:attrNameLst>
                                      </p:cBhvr>
                                      <p:to>
                                        <p:strVal val="visible"/>
                                      </p:to>
                                    </p:set>
                                    <p:anim calcmode="lin" valueType="num">
                                      <p:cBhvr additive="base">
                                        <p:cTn id="16" dur="500" fill="hold"/>
                                        <p:tgtEl>
                                          <p:spTgt spid="15367"/>
                                        </p:tgtEl>
                                        <p:attrNameLst>
                                          <p:attrName>ppt_x</p:attrName>
                                        </p:attrNameLst>
                                      </p:cBhvr>
                                      <p:tavLst>
                                        <p:tav tm="0">
                                          <p:val>
                                            <p:strVal val="#ppt_x"/>
                                          </p:val>
                                        </p:tav>
                                        <p:tav tm="100000">
                                          <p:val>
                                            <p:strVal val="#ppt_x"/>
                                          </p:val>
                                        </p:tav>
                                      </p:tavLst>
                                    </p:anim>
                                    <p:anim calcmode="lin" valueType="num">
                                      <p:cBhvr additive="base">
                                        <p:cTn id="17" dur="500" fill="hold"/>
                                        <p:tgtEl>
                                          <p:spTgt spid="1536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ttangolo 3"/>
          <p:cNvSpPr>
            <a:spLocks noChangeArrowheads="1"/>
          </p:cNvSpPr>
          <p:nvPr/>
        </p:nvSpPr>
        <p:spPr bwMode="auto">
          <a:xfrm>
            <a:off x="2700338" y="333375"/>
            <a:ext cx="3744912" cy="396875"/>
          </a:xfrm>
          <a:prstGeom prst="rect">
            <a:avLst/>
          </a:prstGeom>
          <a:noFill/>
          <a:ln w="9525">
            <a:noFill/>
            <a:miter lim="800000"/>
            <a:headEnd/>
            <a:tailEnd/>
          </a:ln>
        </p:spPr>
        <p:txBody>
          <a:bodyPr>
            <a:spAutoFit/>
          </a:bodyPr>
          <a:lstStyle/>
          <a:p>
            <a:r>
              <a:rPr lang="it-IT" sz="2000">
                <a:solidFill>
                  <a:srgbClr val="FF0000"/>
                </a:solidFill>
              </a:rPr>
              <a:t>2. Dosaggi dei farmaci</a:t>
            </a:r>
          </a:p>
        </p:txBody>
      </p:sp>
      <p:pic>
        <p:nvPicPr>
          <p:cNvPr id="16386" name="Picture 4"/>
          <p:cNvPicPr>
            <a:picLocks noChangeAspect="1" noChangeArrowheads="1"/>
          </p:cNvPicPr>
          <p:nvPr/>
        </p:nvPicPr>
        <p:blipFill>
          <a:blip r:embed="rId2"/>
          <a:srcRect/>
          <a:stretch>
            <a:fillRect/>
          </a:stretch>
        </p:blipFill>
        <p:spPr bwMode="auto">
          <a:xfrm>
            <a:off x="611188" y="981075"/>
            <a:ext cx="7921625" cy="2520950"/>
          </a:xfrm>
          <a:prstGeom prst="rect">
            <a:avLst/>
          </a:prstGeom>
          <a:noFill/>
          <a:ln w="19050">
            <a:solidFill>
              <a:srgbClr val="FF0000"/>
            </a:solidFill>
            <a:miter lim="800000"/>
            <a:headEnd/>
            <a:tailEnd/>
          </a:ln>
        </p:spPr>
      </p:pic>
      <p:sp>
        <p:nvSpPr>
          <p:cNvPr id="16387" name="Text Box 2"/>
          <p:cNvSpPr txBox="1">
            <a:spLocks noChangeArrowheads="1"/>
          </p:cNvSpPr>
          <p:nvPr/>
        </p:nvSpPr>
        <p:spPr bwMode="auto">
          <a:xfrm>
            <a:off x="1744663" y="6148388"/>
            <a:ext cx="184150" cy="366712"/>
          </a:xfrm>
          <a:prstGeom prst="rect">
            <a:avLst/>
          </a:prstGeom>
          <a:noFill/>
          <a:ln w="9525">
            <a:noFill/>
            <a:miter lim="800000"/>
            <a:headEnd/>
            <a:tailEnd/>
          </a:ln>
        </p:spPr>
        <p:txBody>
          <a:bodyPr wrap="none">
            <a:spAutoFit/>
          </a:bodyPr>
          <a:lstStyle/>
          <a:p>
            <a:endParaRPr lang="it-IT">
              <a:latin typeface="Arial" charset="0"/>
            </a:endParaRPr>
          </a:p>
        </p:txBody>
      </p:sp>
      <p:sp>
        <p:nvSpPr>
          <p:cNvPr id="16388" name="Text Box 3"/>
          <p:cNvSpPr txBox="1">
            <a:spLocks noChangeArrowheads="1"/>
          </p:cNvSpPr>
          <p:nvPr/>
        </p:nvSpPr>
        <p:spPr bwMode="auto">
          <a:xfrm>
            <a:off x="1476375" y="6272213"/>
            <a:ext cx="3384550" cy="396875"/>
          </a:xfrm>
          <a:prstGeom prst="rect">
            <a:avLst/>
          </a:prstGeom>
          <a:noFill/>
          <a:ln w="9525">
            <a:noFill/>
            <a:miter lim="800000"/>
            <a:headEnd/>
            <a:tailEnd/>
          </a:ln>
        </p:spPr>
        <p:txBody>
          <a:bodyPr>
            <a:spAutoFit/>
          </a:bodyPr>
          <a:lstStyle/>
          <a:p>
            <a:pPr algn="just"/>
            <a:r>
              <a:rPr lang="it-IT" sz="1000"/>
              <a:t>Godman &amp; Gilman’s  The pharmacological basis of therapeutics, XII ed </a:t>
            </a:r>
          </a:p>
        </p:txBody>
      </p:sp>
      <p:pic>
        <p:nvPicPr>
          <p:cNvPr id="16389" name="Picture 5"/>
          <p:cNvPicPr>
            <a:picLocks noChangeAspect="1" noChangeArrowheads="1"/>
          </p:cNvPicPr>
          <p:nvPr/>
        </p:nvPicPr>
        <p:blipFill>
          <a:blip r:embed="rId3"/>
          <a:srcRect/>
          <a:stretch>
            <a:fillRect/>
          </a:stretch>
        </p:blipFill>
        <p:spPr bwMode="auto">
          <a:xfrm>
            <a:off x="5076825" y="3657600"/>
            <a:ext cx="3783013" cy="3011488"/>
          </a:xfrm>
          <a:prstGeom prst="rect">
            <a:avLst/>
          </a:prstGeom>
          <a:noFill/>
          <a:ln w="9525">
            <a:noFill/>
            <a:miter lim="800000"/>
            <a:headEnd/>
            <a:tailEnd/>
          </a:ln>
        </p:spPr>
      </p:pic>
      <p:pic>
        <p:nvPicPr>
          <p:cNvPr id="16390" name="Picture 6"/>
          <p:cNvPicPr>
            <a:picLocks noChangeAspect="1" noChangeArrowheads="1"/>
          </p:cNvPicPr>
          <p:nvPr/>
        </p:nvPicPr>
        <p:blipFill>
          <a:blip r:embed="rId4"/>
          <a:srcRect/>
          <a:stretch>
            <a:fillRect/>
          </a:stretch>
        </p:blipFill>
        <p:spPr bwMode="auto">
          <a:xfrm>
            <a:off x="395288" y="4076700"/>
            <a:ext cx="3924300" cy="1905000"/>
          </a:xfrm>
          <a:prstGeom prst="rect">
            <a:avLst/>
          </a:prstGeom>
          <a:noFill/>
          <a:ln w="9525">
            <a:noFill/>
            <a:miter lim="800000"/>
            <a:headEnd/>
            <a:tailEnd/>
          </a:ln>
        </p:spPr>
      </p:pic>
      <p:sp>
        <p:nvSpPr>
          <p:cNvPr id="16392" name="Oval 8"/>
          <p:cNvSpPr>
            <a:spLocks noChangeArrowheads="1"/>
          </p:cNvSpPr>
          <p:nvPr/>
        </p:nvSpPr>
        <p:spPr bwMode="auto">
          <a:xfrm>
            <a:off x="250825" y="2565400"/>
            <a:ext cx="4537075" cy="1008063"/>
          </a:xfrm>
          <a:prstGeom prst="ellipse">
            <a:avLst/>
          </a:prstGeom>
          <a:noFill/>
          <a:ln w="28575">
            <a:solidFill>
              <a:srgbClr val="FF0000"/>
            </a:solidFill>
            <a:round/>
            <a:headEnd/>
            <a:tailEnd/>
          </a:ln>
          <a:effectLst/>
        </p:spPr>
        <p:txBody>
          <a:bodyPr wrap="none" anchor="ctr"/>
          <a:lstStyle/>
          <a:p>
            <a:endParaRPr lang="it-IT"/>
          </a:p>
        </p:txBody>
      </p:sp>
    </p:spTree>
    <p:extLst>
      <p:ext uri="{BB962C8B-B14F-4D97-AF65-F5344CB8AC3E}">
        <p14:creationId xmlns:p14="http://schemas.microsoft.com/office/powerpoint/2010/main" val="167844109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395536" y="188640"/>
            <a:ext cx="8229600" cy="778098"/>
          </a:xfrm>
        </p:spPr>
        <p:txBody>
          <a:bodyPr/>
          <a:lstStyle/>
          <a:p>
            <a:r>
              <a:rPr lang="it-IT" dirty="0" smtClean="0"/>
              <a:t>Segni e sintomi cranici di GCA</a:t>
            </a:r>
            <a:endParaRPr lang="it-IT" dirty="0"/>
          </a:p>
        </p:txBody>
      </p:sp>
      <p:sp>
        <p:nvSpPr>
          <p:cNvPr id="5" name="Segnaposto testo 4"/>
          <p:cNvSpPr>
            <a:spLocks noGrp="1"/>
          </p:cNvSpPr>
          <p:nvPr>
            <p:ph type="body" idx="1"/>
          </p:nvPr>
        </p:nvSpPr>
        <p:spPr>
          <a:xfrm>
            <a:off x="69032" y="908720"/>
            <a:ext cx="3312368" cy="381719"/>
          </a:xfrm>
        </p:spPr>
        <p:txBody>
          <a:bodyPr>
            <a:normAutofit fontScale="85000" lnSpcReduction="10000"/>
          </a:bodyPr>
          <a:lstStyle/>
          <a:p>
            <a:r>
              <a:rPr lang="it-IT" dirty="0"/>
              <a:t>Sintomi clinici più frequenti</a:t>
            </a:r>
            <a:r>
              <a:rPr lang="it-IT" dirty="0" smtClean="0"/>
              <a:t>:</a:t>
            </a:r>
            <a:endParaRPr lang="it-IT" dirty="0"/>
          </a:p>
        </p:txBody>
      </p:sp>
      <p:sp>
        <p:nvSpPr>
          <p:cNvPr id="3" name="Segnaposto contenuto 2"/>
          <p:cNvSpPr>
            <a:spLocks noGrp="1"/>
          </p:cNvSpPr>
          <p:nvPr>
            <p:ph sz="half" idx="2"/>
          </p:nvPr>
        </p:nvSpPr>
        <p:spPr>
          <a:xfrm>
            <a:off x="0" y="1412776"/>
            <a:ext cx="4040188" cy="3096344"/>
          </a:xfrm>
        </p:spPr>
        <p:txBody>
          <a:bodyPr>
            <a:normAutofit/>
          </a:bodyPr>
          <a:lstStyle/>
          <a:p>
            <a:pPr marL="0" indent="0">
              <a:buNone/>
            </a:pPr>
            <a:r>
              <a:rPr lang="it-IT" sz="1800" dirty="0"/>
              <a:t>C</a:t>
            </a:r>
            <a:r>
              <a:rPr lang="it-IT" sz="1800" dirty="0" smtClean="0"/>
              <a:t>efalea, dolore facciale (70-85%)</a:t>
            </a:r>
          </a:p>
          <a:p>
            <a:pPr marL="0" indent="0">
              <a:buNone/>
            </a:pPr>
            <a:r>
              <a:rPr lang="it-IT" sz="1800" dirty="0" smtClean="0"/>
              <a:t>Dolore alla masticazione (30-40%)</a:t>
            </a:r>
          </a:p>
          <a:p>
            <a:pPr marL="0" indent="0">
              <a:buNone/>
            </a:pPr>
            <a:r>
              <a:rPr lang="it-IT" sz="1800" dirty="0" smtClean="0"/>
              <a:t>Amaurosi transitoria o permanente, diplopia (altre manifestazioni oculari) (15-45%)</a:t>
            </a:r>
          </a:p>
          <a:p>
            <a:pPr marL="0" indent="0">
              <a:buNone/>
            </a:pPr>
            <a:r>
              <a:rPr lang="it-IT" sz="1800" dirty="0" err="1" smtClean="0"/>
              <a:t>Stroke</a:t>
            </a:r>
            <a:r>
              <a:rPr lang="it-IT" sz="1800" dirty="0" smtClean="0"/>
              <a:t>, TIA  (altre manifestazioni neuropsichiatriche)  (&lt;15%)</a:t>
            </a:r>
          </a:p>
          <a:p>
            <a:pPr marL="0" indent="0">
              <a:buNone/>
            </a:pPr>
            <a:r>
              <a:rPr lang="it-IT" sz="1800" dirty="0" smtClean="0"/>
              <a:t>Sordità, tinnito, vertigini (5-25%)</a:t>
            </a:r>
          </a:p>
          <a:p>
            <a:pPr marL="0" indent="0">
              <a:buNone/>
            </a:pPr>
            <a:r>
              <a:rPr lang="it-IT" sz="1800" dirty="0" smtClean="0"/>
              <a:t>Ischemia linguale o dello scalpo (&lt;5%)</a:t>
            </a:r>
            <a:endParaRPr lang="it-IT" sz="1800" dirty="0"/>
          </a:p>
        </p:txBody>
      </p:sp>
      <p:pic>
        <p:nvPicPr>
          <p:cNvPr id="2050" name="Picture 2" descr="File:Gray508.pn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07904" y="1052736"/>
            <a:ext cx="5328592" cy="5517232"/>
          </a:xfrm>
          <a:prstGeom prst="rect">
            <a:avLst/>
          </a:prstGeom>
          <a:noFill/>
          <a:extLst>
            <a:ext uri="{909E8E84-426E-40DD-AFC4-6F175D3DCCD1}">
              <a14:hiddenFill xmlns:a14="http://schemas.microsoft.com/office/drawing/2010/main">
                <a:solidFill>
                  <a:srgbClr val="FFFFFF"/>
                </a:solidFill>
              </a14:hiddenFill>
            </a:ext>
          </a:extLst>
        </p:spPr>
      </p:pic>
      <p:sp>
        <p:nvSpPr>
          <p:cNvPr id="13" name="Segnaposto contenuto 6"/>
          <p:cNvSpPr txBox="1">
            <a:spLocks/>
          </p:cNvSpPr>
          <p:nvPr/>
        </p:nvSpPr>
        <p:spPr>
          <a:xfrm>
            <a:off x="31599" y="5049180"/>
            <a:ext cx="3820321" cy="792088"/>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pPr marL="0" indent="0">
              <a:buFont typeface="Arial" panose="020B0604020202020204" pitchFamily="34" charset="0"/>
              <a:buNone/>
            </a:pPr>
            <a:r>
              <a:rPr lang="it-IT" sz="1800" dirty="0" smtClean="0"/>
              <a:t>Tumefazione arteria temporale (30-60%)</a:t>
            </a:r>
          </a:p>
          <a:p>
            <a:pPr marL="0" indent="0">
              <a:buFont typeface="Arial" panose="020B0604020202020204" pitchFamily="34" charset="0"/>
              <a:buNone/>
            </a:pPr>
            <a:r>
              <a:rPr lang="it-IT" sz="1800" dirty="0" smtClean="0"/>
              <a:t>Lesioni cutanee dello scalpo (&lt;5%)</a:t>
            </a:r>
            <a:endParaRPr lang="it-IT" sz="1800" dirty="0"/>
          </a:p>
        </p:txBody>
      </p:sp>
      <p:sp>
        <p:nvSpPr>
          <p:cNvPr id="15" name="Segnaposto testo 5"/>
          <p:cNvSpPr txBox="1">
            <a:spLocks/>
          </p:cNvSpPr>
          <p:nvPr/>
        </p:nvSpPr>
        <p:spPr>
          <a:xfrm>
            <a:off x="69032" y="4667461"/>
            <a:ext cx="2740200" cy="381719"/>
          </a:xfrm>
          <a:prstGeom prst="rect">
            <a:avLst/>
          </a:prstGeom>
        </p:spPr>
        <p:txBody>
          <a:bodyPr vert="horz" lIns="91440" tIns="45720" rIns="91440" bIns="45720" rtlCol="0" anchor="b">
            <a:normAutofit fontScale="92500" lnSpcReduction="20000"/>
          </a:bodyPr>
          <a:lstStyle>
            <a:lvl1pPr marL="0" indent="0" algn="l" defTabSz="914400" rtl="0" eaLnBrk="1" latinLnBrk="0" hangingPunct="1">
              <a:spcBef>
                <a:spcPct val="20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r>
              <a:rPr lang="it-IT" dirty="0" smtClean="0"/>
              <a:t>Segni più frequenti:</a:t>
            </a:r>
            <a:endParaRPr lang="it-IT" dirty="0"/>
          </a:p>
        </p:txBody>
      </p:sp>
    </p:spTree>
    <p:extLst>
      <p:ext uri="{BB962C8B-B14F-4D97-AF65-F5344CB8AC3E}">
        <p14:creationId xmlns:p14="http://schemas.microsoft.com/office/powerpoint/2010/main" val="1522963273"/>
      </p:ext>
    </p:extLst>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5"/>
          <p:cNvPicPr>
            <a:picLocks noChangeAspect="1" noChangeArrowheads="1"/>
          </p:cNvPicPr>
          <p:nvPr/>
        </p:nvPicPr>
        <p:blipFill>
          <a:blip r:embed="rId2"/>
          <a:srcRect/>
          <a:stretch>
            <a:fillRect/>
          </a:stretch>
        </p:blipFill>
        <p:spPr bwMode="auto">
          <a:xfrm>
            <a:off x="1403350" y="1125538"/>
            <a:ext cx="2603500" cy="3810000"/>
          </a:xfrm>
          <a:prstGeom prst="rect">
            <a:avLst/>
          </a:prstGeom>
          <a:noFill/>
          <a:ln w="9525">
            <a:solidFill>
              <a:srgbClr val="000099"/>
            </a:solidFill>
            <a:miter lim="800000"/>
            <a:headEnd/>
            <a:tailEnd/>
          </a:ln>
        </p:spPr>
      </p:pic>
      <p:pic>
        <p:nvPicPr>
          <p:cNvPr id="17410" name="Picture 7"/>
          <p:cNvPicPr>
            <a:picLocks noChangeAspect="1" noChangeArrowheads="1"/>
          </p:cNvPicPr>
          <p:nvPr/>
        </p:nvPicPr>
        <p:blipFill>
          <a:blip r:embed="rId3"/>
          <a:srcRect/>
          <a:stretch>
            <a:fillRect/>
          </a:stretch>
        </p:blipFill>
        <p:spPr bwMode="auto">
          <a:xfrm>
            <a:off x="5316538" y="1196975"/>
            <a:ext cx="2543175" cy="3810000"/>
          </a:xfrm>
          <a:prstGeom prst="rect">
            <a:avLst/>
          </a:prstGeom>
          <a:noFill/>
          <a:ln w="9525">
            <a:solidFill>
              <a:srgbClr val="000099"/>
            </a:solidFill>
            <a:miter lim="800000"/>
            <a:headEnd/>
            <a:tailEnd/>
          </a:ln>
        </p:spPr>
      </p:pic>
      <p:pic>
        <p:nvPicPr>
          <p:cNvPr id="17411" name="Picture 15"/>
          <p:cNvPicPr>
            <a:picLocks noChangeAspect="1" noChangeArrowheads="1"/>
          </p:cNvPicPr>
          <p:nvPr/>
        </p:nvPicPr>
        <p:blipFill>
          <a:blip r:embed="rId4"/>
          <a:srcRect/>
          <a:stretch>
            <a:fillRect/>
          </a:stretch>
        </p:blipFill>
        <p:spPr bwMode="auto">
          <a:xfrm>
            <a:off x="1908175" y="5373688"/>
            <a:ext cx="5141913" cy="1063625"/>
          </a:xfrm>
          <a:prstGeom prst="rect">
            <a:avLst/>
          </a:prstGeom>
          <a:noFill/>
          <a:ln w="9525">
            <a:noFill/>
            <a:miter lim="800000"/>
            <a:headEnd/>
            <a:tailEnd/>
          </a:ln>
        </p:spPr>
      </p:pic>
      <p:sp>
        <p:nvSpPr>
          <p:cNvPr id="17412" name="Oval 16"/>
          <p:cNvSpPr>
            <a:spLocks noChangeArrowheads="1"/>
          </p:cNvSpPr>
          <p:nvPr/>
        </p:nvSpPr>
        <p:spPr bwMode="auto">
          <a:xfrm>
            <a:off x="1763713" y="5300663"/>
            <a:ext cx="720725" cy="504825"/>
          </a:xfrm>
          <a:prstGeom prst="ellipse">
            <a:avLst/>
          </a:prstGeom>
          <a:noFill/>
          <a:ln w="9525">
            <a:solidFill>
              <a:srgbClr val="FF0000"/>
            </a:solidFill>
            <a:round/>
            <a:headEnd/>
            <a:tailEnd/>
          </a:ln>
        </p:spPr>
        <p:txBody>
          <a:bodyPr wrap="none" anchor="ctr"/>
          <a:lstStyle/>
          <a:p>
            <a:pPr algn="ctr"/>
            <a:endParaRPr lang="it-IT">
              <a:solidFill>
                <a:srgbClr val="FF0000"/>
              </a:solidFill>
              <a:latin typeface="Arial" charset="0"/>
            </a:endParaRPr>
          </a:p>
        </p:txBody>
      </p:sp>
      <p:sp>
        <p:nvSpPr>
          <p:cNvPr id="17413" name="Line 17"/>
          <p:cNvSpPr>
            <a:spLocks noChangeShapeType="1"/>
          </p:cNvSpPr>
          <p:nvPr/>
        </p:nvSpPr>
        <p:spPr bwMode="auto">
          <a:xfrm>
            <a:off x="4500563" y="5661025"/>
            <a:ext cx="2232025" cy="0"/>
          </a:xfrm>
          <a:prstGeom prst="line">
            <a:avLst/>
          </a:prstGeom>
          <a:noFill/>
          <a:ln w="28575">
            <a:solidFill>
              <a:srgbClr val="FF0000"/>
            </a:solidFill>
            <a:round/>
            <a:headEnd/>
            <a:tailEnd/>
          </a:ln>
        </p:spPr>
        <p:txBody>
          <a:bodyPr/>
          <a:lstStyle/>
          <a:p>
            <a:endParaRPr lang="it-IT"/>
          </a:p>
        </p:txBody>
      </p:sp>
      <p:sp>
        <p:nvSpPr>
          <p:cNvPr id="17414" name="Line 18"/>
          <p:cNvSpPr>
            <a:spLocks noChangeShapeType="1"/>
          </p:cNvSpPr>
          <p:nvPr/>
        </p:nvSpPr>
        <p:spPr bwMode="auto">
          <a:xfrm>
            <a:off x="4572000" y="5876925"/>
            <a:ext cx="1152525" cy="0"/>
          </a:xfrm>
          <a:prstGeom prst="line">
            <a:avLst/>
          </a:prstGeom>
          <a:noFill/>
          <a:ln w="28575">
            <a:solidFill>
              <a:srgbClr val="FF0000"/>
            </a:solidFill>
            <a:round/>
            <a:headEnd/>
            <a:tailEnd/>
          </a:ln>
        </p:spPr>
        <p:txBody>
          <a:bodyPr/>
          <a:lstStyle/>
          <a:p>
            <a:endParaRPr lang="it-IT"/>
          </a:p>
        </p:txBody>
      </p:sp>
    </p:spTree>
    <p:extLst>
      <p:ext uri="{BB962C8B-B14F-4D97-AF65-F5344CB8AC3E}">
        <p14:creationId xmlns:p14="http://schemas.microsoft.com/office/powerpoint/2010/main" val="660810215"/>
      </p:ext>
    </p:extLst>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Picture 6" descr="elenco2"/>
          <p:cNvPicPr>
            <a:picLocks noChangeAspect="1" noChangeArrowheads="1"/>
          </p:cNvPicPr>
          <p:nvPr/>
        </p:nvPicPr>
        <p:blipFill>
          <a:blip r:embed="rId3"/>
          <a:srcRect l="18770" t="32565" r="17439" b="33513"/>
          <a:stretch>
            <a:fillRect/>
          </a:stretch>
        </p:blipFill>
        <p:spPr bwMode="auto">
          <a:xfrm>
            <a:off x="5076825" y="2349500"/>
            <a:ext cx="3313113" cy="3819525"/>
          </a:xfrm>
          <a:prstGeom prst="rect">
            <a:avLst/>
          </a:prstGeom>
          <a:noFill/>
          <a:ln w="9525">
            <a:noFill/>
            <a:miter lim="800000"/>
            <a:headEnd/>
            <a:tailEnd/>
          </a:ln>
        </p:spPr>
      </p:pic>
      <p:grpSp>
        <p:nvGrpSpPr>
          <p:cNvPr id="26637" name="Group 13"/>
          <p:cNvGrpSpPr>
            <a:grpSpLocks/>
          </p:cNvGrpSpPr>
          <p:nvPr/>
        </p:nvGrpSpPr>
        <p:grpSpPr bwMode="auto">
          <a:xfrm>
            <a:off x="250825" y="549275"/>
            <a:ext cx="4968875" cy="6264275"/>
            <a:chOff x="249" y="51"/>
            <a:chExt cx="3641" cy="4241"/>
          </a:xfrm>
        </p:grpSpPr>
        <p:graphicFrame>
          <p:nvGraphicFramePr>
            <p:cNvPr id="26626" name="Object 5"/>
            <p:cNvGraphicFramePr>
              <a:graphicFrameLocks noChangeAspect="1"/>
            </p:cNvGraphicFramePr>
            <p:nvPr/>
          </p:nvGraphicFramePr>
          <p:xfrm>
            <a:off x="431" y="51"/>
            <a:ext cx="2295" cy="4241"/>
          </p:xfrm>
          <a:graphic>
            <a:graphicData uri="http://schemas.openxmlformats.org/presentationml/2006/ole">
              <mc:AlternateContent xmlns:mc="http://schemas.openxmlformats.org/markup-compatibility/2006">
                <mc:Choice xmlns:v="urn:schemas-microsoft-com:vml" Requires="v">
                  <p:oleObj spid="_x0000_s10253" name="Image" r:id="rId4" imgW="2571066" imgH="5569342" progId="">
                    <p:embed/>
                  </p:oleObj>
                </mc:Choice>
                <mc:Fallback>
                  <p:oleObj name="Image" r:id="rId4" imgW="2571066" imgH="5569342"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t="3076" b="10001"/>
                        <a:stretch>
                          <a:fillRect/>
                        </a:stretch>
                      </p:blipFill>
                      <p:spPr bwMode="auto">
                        <a:xfrm>
                          <a:off x="431" y="51"/>
                          <a:ext cx="2295" cy="424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6629" name="Text Box 8"/>
            <p:cNvSpPr txBox="1">
              <a:spLocks noChangeArrowheads="1"/>
            </p:cNvSpPr>
            <p:nvPr/>
          </p:nvSpPr>
          <p:spPr bwMode="auto">
            <a:xfrm>
              <a:off x="2291" y="1071"/>
              <a:ext cx="1599" cy="557"/>
            </a:xfrm>
            <a:prstGeom prst="rect">
              <a:avLst/>
            </a:prstGeom>
            <a:noFill/>
            <a:ln w="9525">
              <a:noFill/>
              <a:miter lim="800000"/>
              <a:headEnd/>
              <a:tailEnd/>
            </a:ln>
          </p:spPr>
          <p:txBody>
            <a:bodyPr>
              <a:spAutoFit/>
            </a:bodyPr>
            <a:lstStyle/>
            <a:p>
              <a:r>
                <a:rPr lang="it-IT" sz="1200" b="1" i="1">
                  <a:solidFill>
                    <a:srgbClr val="FF3300"/>
                  </a:solidFill>
                </a:rPr>
                <a:t>Aggiunta di sodio fosfato o sodio succinato al radicale alcoolico in C 21</a:t>
              </a:r>
            </a:p>
          </p:txBody>
        </p:sp>
        <p:sp>
          <p:nvSpPr>
            <p:cNvPr id="26630" name="Line 9"/>
            <p:cNvSpPr>
              <a:spLocks noChangeShapeType="1"/>
            </p:cNvSpPr>
            <p:nvPr/>
          </p:nvSpPr>
          <p:spPr bwMode="auto">
            <a:xfrm flipH="1" flipV="1">
              <a:off x="2154" y="1071"/>
              <a:ext cx="136" cy="273"/>
            </a:xfrm>
            <a:prstGeom prst="line">
              <a:avLst/>
            </a:prstGeom>
            <a:noFill/>
            <a:ln w="22225">
              <a:solidFill>
                <a:srgbClr val="FF3300"/>
              </a:solidFill>
              <a:round/>
              <a:headEnd/>
              <a:tailEnd type="triangle" w="med" len="med"/>
            </a:ln>
          </p:spPr>
          <p:txBody>
            <a:bodyPr/>
            <a:lstStyle/>
            <a:p>
              <a:endParaRPr lang="it-IT"/>
            </a:p>
          </p:txBody>
        </p:sp>
        <p:sp>
          <p:nvSpPr>
            <p:cNvPr id="26631" name="Text Box 10"/>
            <p:cNvSpPr txBox="1">
              <a:spLocks noChangeArrowheads="1"/>
            </p:cNvSpPr>
            <p:nvPr/>
          </p:nvSpPr>
          <p:spPr bwMode="auto">
            <a:xfrm>
              <a:off x="249" y="3929"/>
              <a:ext cx="1089" cy="309"/>
            </a:xfrm>
            <a:prstGeom prst="rect">
              <a:avLst/>
            </a:prstGeom>
            <a:noFill/>
            <a:ln w="9525">
              <a:noFill/>
              <a:miter lim="800000"/>
              <a:headEnd/>
              <a:tailEnd/>
            </a:ln>
          </p:spPr>
          <p:txBody>
            <a:bodyPr>
              <a:spAutoFit/>
            </a:bodyPr>
            <a:lstStyle/>
            <a:p>
              <a:r>
                <a:rPr lang="it-IT" sz="1200" b="1" i="1">
                  <a:solidFill>
                    <a:srgbClr val="FF3300"/>
                  </a:solidFill>
                </a:rPr>
                <a:t>(esteri in C17 o C21)</a:t>
              </a:r>
            </a:p>
          </p:txBody>
        </p:sp>
        <p:sp>
          <p:nvSpPr>
            <p:cNvPr id="26632" name="Line 11"/>
            <p:cNvSpPr>
              <a:spLocks noChangeShapeType="1"/>
            </p:cNvSpPr>
            <p:nvPr/>
          </p:nvSpPr>
          <p:spPr bwMode="auto">
            <a:xfrm flipV="1">
              <a:off x="1292" y="4020"/>
              <a:ext cx="273" cy="1"/>
            </a:xfrm>
            <a:prstGeom prst="line">
              <a:avLst/>
            </a:prstGeom>
            <a:noFill/>
            <a:ln w="22225">
              <a:solidFill>
                <a:srgbClr val="FF3300"/>
              </a:solidFill>
              <a:round/>
              <a:headEnd/>
              <a:tailEnd type="triangle" w="med" len="med"/>
            </a:ln>
          </p:spPr>
          <p:txBody>
            <a:bodyPr/>
            <a:lstStyle/>
            <a:p>
              <a:endParaRPr lang="it-IT"/>
            </a:p>
          </p:txBody>
        </p:sp>
      </p:grpSp>
      <p:sp>
        <p:nvSpPr>
          <p:cNvPr id="26633" name="Text Box 12"/>
          <p:cNvSpPr txBox="1">
            <a:spLocks noChangeArrowheads="1"/>
          </p:cNvSpPr>
          <p:nvPr/>
        </p:nvSpPr>
        <p:spPr bwMode="auto">
          <a:xfrm>
            <a:off x="6443663" y="3124200"/>
            <a:ext cx="3097212" cy="274638"/>
          </a:xfrm>
          <a:prstGeom prst="rect">
            <a:avLst/>
          </a:prstGeom>
          <a:noFill/>
          <a:ln w="9525">
            <a:noFill/>
            <a:miter lim="800000"/>
            <a:headEnd/>
            <a:tailEnd/>
          </a:ln>
        </p:spPr>
        <p:txBody>
          <a:bodyPr>
            <a:spAutoFit/>
          </a:bodyPr>
          <a:lstStyle/>
          <a:p>
            <a:r>
              <a:rPr lang="it-IT" sz="1200" b="1">
                <a:solidFill>
                  <a:srgbClr val="FF0000"/>
                </a:solidFill>
              </a:rPr>
              <a:t> * metabolizzato a cortisolo</a:t>
            </a:r>
          </a:p>
        </p:txBody>
      </p:sp>
      <p:sp>
        <p:nvSpPr>
          <p:cNvPr id="26634" name="Text Box 13"/>
          <p:cNvSpPr txBox="1">
            <a:spLocks noChangeArrowheads="1"/>
          </p:cNvSpPr>
          <p:nvPr/>
        </p:nvSpPr>
        <p:spPr bwMode="auto">
          <a:xfrm>
            <a:off x="6678613" y="5516563"/>
            <a:ext cx="2286000" cy="639762"/>
          </a:xfrm>
          <a:prstGeom prst="rect">
            <a:avLst/>
          </a:prstGeom>
          <a:noFill/>
          <a:ln w="9525">
            <a:noFill/>
            <a:miter lim="800000"/>
            <a:headEnd/>
            <a:tailEnd/>
          </a:ln>
        </p:spPr>
        <p:txBody>
          <a:bodyPr>
            <a:spAutoFit/>
          </a:bodyPr>
          <a:lstStyle/>
          <a:p>
            <a:pPr algn="just"/>
            <a:r>
              <a:rPr lang="it-IT" sz="1200" b="1">
                <a:solidFill>
                  <a:srgbClr val="FF0000"/>
                </a:solidFill>
              </a:rPr>
              <a:t>* Metabolizzato a prednisolone tramite reazione di riduzione</a:t>
            </a:r>
          </a:p>
        </p:txBody>
      </p:sp>
      <p:sp>
        <p:nvSpPr>
          <p:cNvPr id="26636" name="Text Box 12"/>
          <p:cNvSpPr txBox="1">
            <a:spLocks noChangeArrowheads="1"/>
          </p:cNvSpPr>
          <p:nvPr/>
        </p:nvSpPr>
        <p:spPr bwMode="auto">
          <a:xfrm>
            <a:off x="3851275" y="333375"/>
            <a:ext cx="2387600" cy="396875"/>
          </a:xfrm>
          <a:prstGeom prst="rect">
            <a:avLst/>
          </a:prstGeom>
          <a:noFill/>
          <a:ln w="9525">
            <a:noFill/>
            <a:miter lim="800000"/>
            <a:headEnd/>
            <a:tailEnd/>
          </a:ln>
          <a:effectLst/>
        </p:spPr>
        <p:txBody>
          <a:bodyPr wrap="none">
            <a:spAutoFit/>
          </a:bodyPr>
          <a:lstStyle/>
          <a:p>
            <a:r>
              <a:rPr lang="it-IT" sz="2000">
                <a:solidFill>
                  <a:srgbClr val="FF0000"/>
                </a:solidFill>
              </a:rPr>
              <a:t>3. Glucocorticoidi</a:t>
            </a:r>
          </a:p>
        </p:txBody>
      </p:sp>
    </p:spTree>
    <p:extLst>
      <p:ext uri="{BB962C8B-B14F-4D97-AF65-F5344CB8AC3E}">
        <p14:creationId xmlns:p14="http://schemas.microsoft.com/office/powerpoint/2010/main" val="3087973941"/>
      </p:ext>
    </p:extLst>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650" name="Object 4"/>
          <p:cNvGraphicFramePr>
            <a:graphicFrameLocks noChangeAspect="1"/>
          </p:cNvGraphicFramePr>
          <p:nvPr/>
        </p:nvGraphicFramePr>
        <p:xfrm>
          <a:off x="684213" y="1268413"/>
          <a:ext cx="4441825" cy="5040312"/>
        </p:xfrm>
        <a:graphic>
          <a:graphicData uri="http://schemas.openxmlformats.org/presentationml/2006/ole">
            <mc:AlternateContent xmlns:mc="http://schemas.openxmlformats.org/markup-compatibility/2006">
              <mc:Choice xmlns:v="urn:schemas-microsoft-com:vml" Requires="v">
                <p:oleObj spid="_x0000_s11299" name="Fotografia di Photo Editor" r:id="rId3" imgW="11742857" imgH="13323810" progId="">
                  <p:embed/>
                </p:oleObj>
              </mc:Choice>
              <mc:Fallback>
                <p:oleObj name="Fotografia di Photo Editor" r:id="rId3" imgW="11742857" imgH="1332381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213" y="1268413"/>
                        <a:ext cx="4441825" cy="5040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7654" name="Text Box 5"/>
          <p:cNvSpPr txBox="1">
            <a:spLocks noChangeArrowheads="1"/>
          </p:cNvSpPr>
          <p:nvPr/>
        </p:nvSpPr>
        <p:spPr bwMode="auto">
          <a:xfrm>
            <a:off x="1116013" y="260350"/>
            <a:ext cx="6769100" cy="406400"/>
          </a:xfrm>
          <a:prstGeom prst="rect">
            <a:avLst/>
          </a:prstGeom>
          <a:noFill/>
          <a:ln w="9525">
            <a:solidFill>
              <a:srgbClr val="DDDDDD"/>
            </a:solidFill>
            <a:miter lim="800000"/>
            <a:headEnd/>
            <a:tailEnd/>
          </a:ln>
        </p:spPr>
        <p:txBody>
          <a:bodyPr>
            <a:spAutoFit/>
          </a:bodyPr>
          <a:lstStyle/>
          <a:p>
            <a:pPr algn="ctr"/>
            <a:r>
              <a:rPr lang="it-IT" sz="2000">
                <a:solidFill>
                  <a:srgbClr val="FF0000"/>
                </a:solidFill>
              </a:rPr>
              <a:t>Analoghi sintetici dei glucocorticoidi</a:t>
            </a:r>
          </a:p>
        </p:txBody>
      </p:sp>
      <p:graphicFrame>
        <p:nvGraphicFramePr>
          <p:cNvPr id="27652" name="Object 6"/>
          <p:cNvGraphicFramePr>
            <a:graphicFrameLocks noChangeAspect="1"/>
          </p:cNvGraphicFramePr>
          <p:nvPr/>
        </p:nvGraphicFramePr>
        <p:xfrm>
          <a:off x="5651500" y="1125538"/>
          <a:ext cx="2095500" cy="1773237"/>
        </p:xfrm>
        <a:graphic>
          <a:graphicData uri="http://schemas.openxmlformats.org/presentationml/2006/ole">
            <mc:AlternateContent xmlns:mc="http://schemas.openxmlformats.org/markup-compatibility/2006">
              <mc:Choice xmlns:v="urn:schemas-microsoft-com:vml" Requires="v">
                <p:oleObj spid="_x0000_s11300" name="Fotografia di Photo Editor" r:id="rId5" imgW="5200000" imgH="4401164" progId="">
                  <p:embed/>
                </p:oleObj>
              </mc:Choice>
              <mc:Fallback>
                <p:oleObj name="Fotografia di Photo Editor" r:id="rId5" imgW="5200000" imgH="4401164"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51500" y="1125538"/>
                        <a:ext cx="2095500" cy="177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7653" name="Object 7"/>
          <p:cNvGraphicFramePr>
            <a:graphicFrameLocks noChangeAspect="1"/>
          </p:cNvGraphicFramePr>
          <p:nvPr/>
        </p:nvGraphicFramePr>
        <p:xfrm>
          <a:off x="5795963" y="3068638"/>
          <a:ext cx="2016125" cy="1689100"/>
        </p:xfrm>
        <a:graphic>
          <a:graphicData uri="http://schemas.openxmlformats.org/presentationml/2006/ole">
            <mc:AlternateContent xmlns:mc="http://schemas.openxmlformats.org/markup-compatibility/2006">
              <mc:Choice xmlns:v="urn:schemas-microsoft-com:vml" Requires="v">
                <p:oleObj spid="_x0000_s11301" name="Fotografia di Photo Editor" r:id="rId7" imgW="5106113" imgH="4277322" progId="">
                  <p:embed/>
                </p:oleObj>
              </mc:Choice>
              <mc:Fallback>
                <p:oleObj name="Fotografia di Photo Editor" r:id="rId7" imgW="5106113" imgH="4277322"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95963" y="3068638"/>
                        <a:ext cx="2016125" cy="168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7655" name="Oval 8"/>
          <p:cNvSpPr>
            <a:spLocks noChangeArrowheads="1"/>
          </p:cNvSpPr>
          <p:nvPr/>
        </p:nvSpPr>
        <p:spPr bwMode="auto">
          <a:xfrm>
            <a:off x="1258888" y="1628775"/>
            <a:ext cx="360362" cy="288925"/>
          </a:xfrm>
          <a:prstGeom prst="ellipse">
            <a:avLst/>
          </a:prstGeom>
          <a:noFill/>
          <a:ln w="38100">
            <a:solidFill>
              <a:srgbClr val="FF3300"/>
            </a:solidFill>
            <a:round/>
            <a:headEnd/>
            <a:tailEnd/>
          </a:ln>
        </p:spPr>
        <p:txBody>
          <a:bodyPr wrap="none" anchor="ctr"/>
          <a:lstStyle/>
          <a:p>
            <a:endParaRPr lang="it-IT">
              <a:latin typeface="Arial" charset="0"/>
            </a:endParaRPr>
          </a:p>
        </p:txBody>
      </p:sp>
      <p:sp>
        <p:nvSpPr>
          <p:cNvPr id="27656" name="Oval 9"/>
          <p:cNvSpPr>
            <a:spLocks noChangeArrowheads="1"/>
          </p:cNvSpPr>
          <p:nvPr/>
        </p:nvSpPr>
        <p:spPr bwMode="auto">
          <a:xfrm>
            <a:off x="2339975" y="1628775"/>
            <a:ext cx="360363" cy="288925"/>
          </a:xfrm>
          <a:prstGeom prst="ellipse">
            <a:avLst/>
          </a:prstGeom>
          <a:noFill/>
          <a:ln w="25400">
            <a:solidFill>
              <a:srgbClr val="FF3300"/>
            </a:solidFill>
            <a:round/>
            <a:headEnd/>
            <a:tailEnd/>
          </a:ln>
        </p:spPr>
        <p:txBody>
          <a:bodyPr wrap="none" anchor="ctr"/>
          <a:lstStyle/>
          <a:p>
            <a:endParaRPr lang="it-IT">
              <a:latin typeface="Arial" charset="0"/>
            </a:endParaRPr>
          </a:p>
        </p:txBody>
      </p:sp>
      <p:sp>
        <p:nvSpPr>
          <p:cNvPr id="27657" name="Oval 10"/>
          <p:cNvSpPr>
            <a:spLocks noChangeArrowheads="1"/>
          </p:cNvSpPr>
          <p:nvPr/>
        </p:nvSpPr>
        <p:spPr bwMode="auto">
          <a:xfrm>
            <a:off x="3348038" y="3644900"/>
            <a:ext cx="360362" cy="360363"/>
          </a:xfrm>
          <a:prstGeom prst="ellipse">
            <a:avLst/>
          </a:prstGeom>
          <a:noFill/>
          <a:ln w="25400">
            <a:solidFill>
              <a:srgbClr val="FF3300"/>
            </a:solidFill>
            <a:round/>
            <a:headEnd/>
            <a:tailEnd/>
          </a:ln>
        </p:spPr>
        <p:txBody>
          <a:bodyPr wrap="none" anchor="ctr"/>
          <a:lstStyle/>
          <a:p>
            <a:endParaRPr lang="it-IT">
              <a:latin typeface="Arial" charset="0"/>
            </a:endParaRPr>
          </a:p>
        </p:txBody>
      </p:sp>
      <p:sp>
        <p:nvSpPr>
          <p:cNvPr id="27658" name="Oval 11"/>
          <p:cNvSpPr>
            <a:spLocks noChangeArrowheads="1"/>
          </p:cNvSpPr>
          <p:nvPr/>
        </p:nvSpPr>
        <p:spPr bwMode="auto">
          <a:xfrm>
            <a:off x="3995738" y="4149725"/>
            <a:ext cx="431800" cy="360363"/>
          </a:xfrm>
          <a:prstGeom prst="ellipse">
            <a:avLst/>
          </a:prstGeom>
          <a:noFill/>
          <a:ln w="25400">
            <a:solidFill>
              <a:srgbClr val="FF3300"/>
            </a:solidFill>
            <a:round/>
            <a:headEnd/>
            <a:tailEnd/>
          </a:ln>
        </p:spPr>
        <p:txBody>
          <a:bodyPr wrap="none" anchor="ctr"/>
          <a:lstStyle/>
          <a:p>
            <a:endParaRPr lang="it-IT">
              <a:latin typeface="Arial" charset="0"/>
            </a:endParaRPr>
          </a:p>
        </p:txBody>
      </p:sp>
      <p:sp>
        <p:nvSpPr>
          <p:cNvPr id="27659" name="Oval 12"/>
          <p:cNvSpPr>
            <a:spLocks noChangeArrowheads="1"/>
          </p:cNvSpPr>
          <p:nvPr/>
        </p:nvSpPr>
        <p:spPr bwMode="auto">
          <a:xfrm>
            <a:off x="900113" y="3644900"/>
            <a:ext cx="360362" cy="360363"/>
          </a:xfrm>
          <a:prstGeom prst="ellipse">
            <a:avLst/>
          </a:prstGeom>
          <a:noFill/>
          <a:ln w="25400">
            <a:solidFill>
              <a:srgbClr val="FF3300"/>
            </a:solidFill>
            <a:round/>
            <a:headEnd/>
            <a:tailEnd/>
          </a:ln>
        </p:spPr>
        <p:txBody>
          <a:bodyPr wrap="none" anchor="ctr"/>
          <a:lstStyle/>
          <a:p>
            <a:endParaRPr lang="it-IT">
              <a:latin typeface="Arial" charset="0"/>
            </a:endParaRPr>
          </a:p>
        </p:txBody>
      </p:sp>
      <p:sp>
        <p:nvSpPr>
          <p:cNvPr id="27660" name="Oval 13"/>
          <p:cNvSpPr>
            <a:spLocks noChangeArrowheads="1"/>
          </p:cNvSpPr>
          <p:nvPr/>
        </p:nvSpPr>
        <p:spPr bwMode="auto">
          <a:xfrm>
            <a:off x="4859338" y="5229225"/>
            <a:ext cx="360362" cy="360363"/>
          </a:xfrm>
          <a:prstGeom prst="ellipse">
            <a:avLst/>
          </a:prstGeom>
          <a:noFill/>
          <a:ln w="25400">
            <a:solidFill>
              <a:srgbClr val="FF3300"/>
            </a:solidFill>
            <a:round/>
            <a:headEnd/>
            <a:tailEnd/>
          </a:ln>
        </p:spPr>
        <p:txBody>
          <a:bodyPr wrap="none" anchor="ctr"/>
          <a:lstStyle/>
          <a:p>
            <a:endParaRPr lang="it-IT">
              <a:latin typeface="Arial" charset="0"/>
            </a:endParaRPr>
          </a:p>
        </p:txBody>
      </p:sp>
      <p:sp>
        <p:nvSpPr>
          <p:cNvPr id="27661" name="Oval 14"/>
          <p:cNvSpPr>
            <a:spLocks noChangeArrowheads="1"/>
          </p:cNvSpPr>
          <p:nvPr/>
        </p:nvSpPr>
        <p:spPr bwMode="auto">
          <a:xfrm>
            <a:off x="3779838" y="5516563"/>
            <a:ext cx="360362" cy="360362"/>
          </a:xfrm>
          <a:prstGeom prst="ellipse">
            <a:avLst/>
          </a:prstGeom>
          <a:noFill/>
          <a:ln w="25400">
            <a:solidFill>
              <a:srgbClr val="FF3300"/>
            </a:solidFill>
            <a:round/>
            <a:headEnd/>
            <a:tailEnd/>
          </a:ln>
        </p:spPr>
        <p:txBody>
          <a:bodyPr wrap="none" anchor="ctr"/>
          <a:lstStyle/>
          <a:p>
            <a:endParaRPr lang="it-IT">
              <a:latin typeface="Arial" charset="0"/>
            </a:endParaRPr>
          </a:p>
        </p:txBody>
      </p:sp>
      <p:sp>
        <p:nvSpPr>
          <p:cNvPr id="27662" name="Oval 15"/>
          <p:cNvSpPr>
            <a:spLocks noChangeArrowheads="1"/>
          </p:cNvSpPr>
          <p:nvPr/>
        </p:nvSpPr>
        <p:spPr bwMode="auto">
          <a:xfrm>
            <a:off x="1403350" y="5445125"/>
            <a:ext cx="360363" cy="360363"/>
          </a:xfrm>
          <a:prstGeom prst="ellipse">
            <a:avLst/>
          </a:prstGeom>
          <a:noFill/>
          <a:ln w="25400">
            <a:solidFill>
              <a:srgbClr val="FF3300"/>
            </a:solidFill>
            <a:round/>
            <a:headEnd/>
            <a:tailEnd/>
          </a:ln>
        </p:spPr>
        <p:txBody>
          <a:bodyPr wrap="none" anchor="ctr"/>
          <a:lstStyle/>
          <a:p>
            <a:endParaRPr lang="it-IT">
              <a:latin typeface="Arial" charset="0"/>
            </a:endParaRPr>
          </a:p>
        </p:txBody>
      </p:sp>
      <p:sp>
        <p:nvSpPr>
          <p:cNvPr id="27663" name="Oval 16"/>
          <p:cNvSpPr>
            <a:spLocks noChangeArrowheads="1"/>
          </p:cNvSpPr>
          <p:nvPr/>
        </p:nvSpPr>
        <p:spPr bwMode="auto">
          <a:xfrm>
            <a:off x="7451725" y="1412875"/>
            <a:ext cx="360363" cy="360363"/>
          </a:xfrm>
          <a:prstGeom prst="ellipse">
            <a:avLst/>
          </a:prstGeom>
          <a:noFill/>
          <a:ln w="25400">
            <a:solidFill>
              <a:srgbClr val="FF3300"/>
            </a:solidFill>
            <a:round/>
            <a:headEnd/>
            <a:tailEnd/>
          </a:ln>
        </p:spPr>
        <p:txBody>
          <a:bodyPr wrap="none" anchor="ctr"/>
          <a:lstStyle/>
          <a:p>
            <a:endParaRPr lang="it-IT">
              <a:latin typeface="Arial" charset="0"/>
            </a:endParaRPr>
          </a:p>
        </p:txBody>
      </p:sp>
      <p:sp>
        <p:nvSpPr>
          <p:cNvPr id="27664" name="Oval 17"/>
          <p:cNvSpPr>
            <a:spLocks noChangeArrowheads="1"/>
          </p:cNvSpPr>
          <p:nvPr/>
        </p:nvSpPr>
        <p:spPr bwMode="auto">
          <a:xfrm>
            <a:off x="7524750" y="3500438"/>
            <a:ext cx="360363" cy="360362"/>
          </a:xfrm>
          <a:prstGeom prst="ellipse">
            <a:avLst/>
          </a:prstGeom>
          <a:noFill/>
          <a:ln w="25400">
            <a:solidFill>
              <a:srgbClr val="FF3300"/>
            </a:solidFill>
            <a:round/>
            <a:headEnd/>
            <a:tailEnd/>
          </a:ln>
        </p:spPr>
        <p:txBody>
          <a:bodyPr wrap="none" anchor="ctr"/>
          <a:lstStyle/>
          <a:p>
            <a:endParaRPr lang="it-IT">
              <a:latin typeface="Arial" charset="0"/>
            </a:endParaRPr>
          </a:p>
        </p:txBody>
      </p:sp>
      <p:sp>
        <p:nvSpPr>
          <p:cNvPr id="27665" name="Text Box 18"/>
          <p:cNvSpPr txBox="1">
            <a:spLocks noChangeArrowheads="1"/>
          </p:cNvSpPr>
          <p:nvPr/>
        </p:nvSpPr>
        <p:spPr bwMode="auto">
          <a:xfrm>
            <a:off x="5795963" y="5229225"/>
            <a:ext cx="2540000" cy="1004888"/>
          </a:xfrm>
          <a:prstGeom prst="rect">
            <a:avLst/>
          </a:prstGeom>
          <a:noFill/>
          <a:ln w="9525">
            <a:noFill/>
            <a:miter lim="800000"/>
            <a:headEnd/>
            <a:tailEnd/>
          </a:ln>
        </p:spPr>
        <p:txBody>
          <a:bodyPr>
            <a:spAutoFit/>
          </a:bodyPr>
          <a:lstStyle/>
          <a:p>
            <a:r>
              <a:rPr lang="it-IT" sz="1200" b="1" i="1">
                <a:solidFill>
                  <a:srgbClr val="FF3300"/>
                </a:solidFill>
              </a:rPr>
              <a:t>Ad eccezione del prednisolone, si legano all’albumina plasmatica; stesso metabolismo epatico del cortisolo.</a:t>
            </a:r>
          </a:p>
        </p:txBody>
      </p:sp>
    </p:spTree>
    <p:extLst>
      <p:ext uri="{BB962C8B-B14F-4D97-AF65-F5344CB8AC3E}">
        <p14:creationId xmlns:p14="http://schemas.microsoft.com/office/powerpoint/2010/main" val="1031943038"/>
      </p:ext>
    </p:extLst>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Text Box 4"/>
          <p:cNvSpPr txBox="1">
            <a:spLocks noChangeArrowheads="1"/>
          </p:cNvSpPr>
          <p:nvPr/>
        </p:nvSpPr>
        <p:spPr bwMode="auto">
          <a:xfrm>
            <a:off x="1116013" y="254000"/>
            <a:ext cx="6445250" cy="641350"/>
          </a:xfrm>
          <a:prstGeom prst="rect">
            <a:avLst/>
          </a:prstGeom>
          <a:noFill/>
          <a:ln w="9525">
            <a:noFill/>
            <a:miter lim="800000"/>
            <a:headEnd/>
            <a:tailEnd/>
          </a:ln>
        </p:spPr>
        <p:txBody>
          <a:bodyPr>
            <a:spAutoFit/>
          </a:bodyPr>
          <a:lstStyle/>
          <a:p>
            <a:pPr algn="ctr"/>
            <a:r>
              <a:rPr lang="it-IT" sz="2000">
                <a:solidFill>
                  <a:srgbClr val="FF0000"/>
                </a:solidFill>
              </a:rPr>
              <a:t>Cortisonici a diversa durata d’azione</a:t>
            </a:r>
          </a:p>
          <a:p>
            <a:pPr algn="ctr"/>
            <a:r>
              <a:rPr lang="it-IT" sz="1600">
                <a:solidFill>
                  <a:srgbClr val="FF0000"/>
                </a:solidFill>
              </a:rPr>
              <a:t>(potenza antiinfiammatoria e emivita)</a:t>
            </a:r>
          </a:p>
        </p:txBody>
      </p:sp>
      <p:graphicFrame>
        <p:nvGraphicFramePr>
          <p:cNvPr id="28675" name="Object 5"/>
          <p:cNvGraphicFramePr>
            <a:graphicFrameLocks noChangeAspect="1"/>
          </p:cNvGraphicFramePr>
          <p:nvPr/>
        </p:nvGraphicFramePr>
        <p:xfrm>
          <a:off x="1403350" y="1196975"/>
          <a:ext cx="6194425" cy="5311775"/>
        </p:xfrm>
        <a:graphic>
          <a:graphicData uri="http://schemas.openxmlformats.org/presentationml/2006/ole">
            <mc:AlternateContent xmlns:mc="http://schemas.openxmlformats.org/markup-compatibility/2006">
              <mc:Choice xmlns:v="urn:schemas-microsoft-com:vml" Requires="v">
                <p:oleObj spid="_x0000_s12301" name="Image" r:id="rId3" imgW="5401982" imgH="4847561" progId="">
                  <p:embed/>
                </p:oleObj>
              </mc:Choice>
              <mc:Fallback>
                <p:oleObj name="Image" r:id="rId3" imgW="5401982" imgH="4847561"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r="5637" b="21709"/>
                      <a:stretch>
                        <a:fillRect/>
                      </a:stretch>
                    </p:blipFill>
                    <p:spPr bwMode="auto">
                      <a:xfrm>
                        <a:off x="1403350" y="1196975"/>
                        <a:ext cx="6194425" cy="531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373351764"/>
      </p:ext>
    </p:extLst>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ttangolo 1"/>
          <p:cNvSpPr>
            <a:spLocks noChangeArrowheads="1"/>
          </p:cNvSpPr>
          <p:nvPr/>
        </p:nvSpPr>
        <p:spPr bwMode="auto">
          <a:xfrm>
            <a:off x="1979613" y="260350"/>
            <a:ext cx="5111750" cy="701675"/>
          </a:xfrm>
          <a:prstGeom prst="rect">
            <a:avLst/>
          </a:prstGeom>
          <a:noFill/>
          <a:ln w="9525">
            <a:noFill/>
            <a:miter lim="800000"/>
            <a:headEnd/>
            <a:tailEnd/>
          </a:ln>
        </p:spPr>
        <p:txBody>
          <a:bodyPr>
            <a:spAutoFit/>
          </a:bodyPr>
          <a:lstStyle/>
          <a:p>
            <a:r>
              <a:rPr lang="it-IT" sz="2000">
                <a:solidFill>
                  <a:srgbClr val="FF0000"/>
                </a:solidFill>
              </a:rPr>
              <a:t>4. Terapia cortisonica protratta: è necessaria la protezione gastrica?</a:t>
            </a:r>
          </a:p>
        </p:txBody>
      </p:sp>
      <p:sp>
        <p:nvSpPr>
          <p:cNvPr id="29698" name="Rettangolo 2"/>
          <p:cNvSpPr>
            <a:spLocks noChangeArrowheads="1"/>
          </p:cNvSpPr>
          <p:nvPr/>
        </p:nvSpPr>
        <p:spPr bwMode="auto">
          <a:xfrm>
            <a:off x="215900" y="981075"/>
            <a:ext cx="4572000" cy="2677656"/>
          </a:xfrm>
          <a:prstGeom prst="rect">
            <a:avLst/>
          </a:prstGeom>
          <a:noFill/>
          <a:ln w="19050">
            <a:solidFill>
              <a:srgbClr val="333399"/>
            </a:solidFill>
            <a:miter lim="800000"/>
            <a:headEnd/>
            <a:tailEnd/>
          </a:ln>
        </p:spPr>
        <p:txBody>
          <a:bodyPr>
            <a:spAutoFit/>
          </a:bodyPr>
          <a:lstStyle/>
          <a:p>
            <a:pPr algn="just"/>
            <a:r>
              <a:rPr lang="en-US" sz="1400" b="1" dirty="0"/>
              <a:t>Association of </a:t>
            </a:r>
            <a:r>
              <a:rPr lang="en-US" sz="1400" b="1" dirty="0" err="1"/>
              <a:t>Adrenocorticosteroid</a:t>
            </a:r>
            <a:r>
              <a:rPr lang="en-US" sz="1400" b="1" dirty="0"/>
              <a:t> Therapy and Peptic-Ulcer Disease</a:t>
            </a:r>
          </a:p>
          <a:p>
            <a:pPr algn="just"/>
            <a:r>
              <a:rPr lang="en-US" sz="1400" dirty="0"/>
              <a:t>N </a:t>
            </a:r>
            <a:r>
              <a:rPr lang="en-US" sz="1400" dirty="0" err="1"/>
              <a:t>Engl</a:t>
            </a:r>
            <a:r>
              <a:rPr lang="en-US" sz="1400" dirty="0"/>
              <a:t> J Med 1983; 309:21-24 </a:t>
            </a:r>
          </a:p>
          <a:p>
            <a:pPr algn="just"/>
            <a:endParaRPr lang="en-US" sz="1400" dirty="0"/>
          </a:p>
          <a:p>
            <a:pPr algn="just"/>
            <a:r>
              <a:rPr lang="en-US" sz="1200" dirty="0"/>
              <a:t>71 </a:t>
            </a:r>
            <a:r>
              <a:rPr lang="en-US" sz="1200" dirty="0" err="1"/>
              <a:t>studi</a:t>
            </a:r>
            <a:r>
              <a:rPr lang="en-US" sz="1200" dirty="0"/>
              <a:t> </a:t>
            </a:r>
            <a:r>
              <a:rPr lang="en-US" sz="1200" dirty="0" err="1"/>
              <a:t>clinici</a:t>
            </a:r>
            <a:r>
              <a:rPr lang="en-US" sz="1200" dirty="0"/>
              <a:t> </a:t>
            </a:r>
            <a:r>
              <a:rPr lang="en-US" sz="1200" dirty="0" err="1"/>
              <a:t>controllati</a:t>
            </a:r>
            <a:r>
              <a:rPr lang="en-US" sz="1200" dirty="0"/>
              <a:t>, con </a:t>
            </a:r>
            <a:r>
              <a:rPr lang="en-US" sz="1200" dirty="0" err="1" smtClean="0"/>
              <a:t>i</a:t>
            </a:r>
            <a:r>
              <a:rPr lang="en-US" sz="1200" dirty="0" smtClean="0"/>
              <a:t> </a:t>
            </a:r>
            <a:r>
              <a:rPr lang="en-US" sz="1200" dirty="0" err="1" smtClean="0"/>
              <a:t>pazienti</a:t>
            </a:r>
            <a:r>
              <a:rPr lang="en-US" sz="1200" dirty="0" smtClean="0"/>
              <a:t> </a:t>
            </a:r>
            <a:r>
              <a:rPr lang="en-US" sz="1200" dirty="0" err="1" smtClean="0"/>
              <a:t>randomizzati</a:t>
            </a:r>
            <a:r>
              <a:rPr lang="en-US" sz="1200" dirty="0" smtClean="0"/>
              <a:t> </a:t>
            </a:r>
            <a:r>
              <a:rPr lang="en-US" sz="1200" dirty="0"/>
              <a:t>a </a:t>
            </a:r>
            <a:r>
              <a:rPr lang="en-US" sz="1200" dirty="0" err="1"/>
              <a:t>terapia</a:t>
            </a:r>
            <a:r>
              <a:rPr lang="en-US" sz="1200" dirty="0"/>
              <a:t> con </a:t>
            </a:r>
            <a:r>
              <a:rPr lang="en-US" sz="1200" dirty="0" err="1"/>
              <a:t>corticosteroidi</a:t>
            </a:r>
            <a:r>
              <a:rPr lang="en-US" sz="1200" dirty="0"/>
              <a:t> o non-</a:t>
            </a:r>
            <a:r>
              <a:rPr lang="en-US" sz="1200" dirty="0" err="1"/>
              <a:t>corticosteroidi</a:t>
            </a:r>
            <a:r>
              <a:rPr lang="en-US" sz="1200" dirty="0"/>
              <a:t>.</a:t>
            </a:r>
          </a:p>
          <a:p>
            <a:pPr algn="just"/>
            <a:r>
              <a:rPr lang="en-US" sz="1200" dirty="0"/>
              <a:t>55/3064 (1.8%) </a:t>
            </a:r>
            <a:r>
              <a:rPr lang="en-US" sz="1200" dirty="0" err="1"/>
              <a:t>pazienti</a:t>
            </a:r>
            <a:r>
              <a:rPr lang="en-US" sz="1200" dirty="0"/>
              <a:t> del </a:t>
            </a:r>
            <a:r>
              <a:rPr lang="en-US" sz="1200" dirty="0" err="1"/>
              <a:t>gruppo</a:t>
            </a:r>
            <a:r>
              <a:rPr lang="en-US" sz="1200" dirty="0"/>
              <a:t> </a:t>
            </a:r>
            <a:r>
              <a:rPr lang="en-US" sz="1200" dirty="0" err="1"/>
              <a:t>steroide</a:t>
            </a:r>
            <a:r>
              <a:rPr lang="en-US" sz="1200" dirty="0"/>
              <a:t> </a:t>
            </a:r>
            <a:r>
              <a:rPr lang="en-US" sz="1200" dirty="0" err="1"/>
              <a:t>hanno</a:t>
            </a:r>
            <a:r>
              <a:rPr lang="en-US" sz="1200" dirty="0"/>
              <a:t> </a:t>
            </a:r>
            <a:r>
              <a:rPr lang="en-US" sz="1200" dirty="0" err="1"/>
              <a:t>sviluppato</a:t>
            </a:r>
            <a:r>
              <a:rPr lang="en-US" sz="1200" dirty="0"/>
              <a:t> </a:t>
            </a:r>
            <a:r>
              <a:rPr lang="en-US" sz="1200" dirty="0" err="1"/>
              <a:t>ulcera</a:t>
            </a:r>
            <a:r>
              <a:rPr lang="en-US" sz="1200" dirty="0"/>
              <a:t> vs 23/2897 (0.8%) del </a:t>
            </a:r>
            <a:r>
              <a:rPr lang="en-US" sz="1200" dirty="0" err="1"/>
              <a:t>gruppo</a:t>
            </a:r>
            <a:r>
              <a:rPr lang="en-US" sz="1200" dirty="0"/>
              <a:t> non-</a:t>
            </a:r>
            <a:r>
              <a:rPr lang="en-US" sz="1200" dirty="0" err="1"/>
              <a:t>steroide</a:t>
            </a:r>
            <a:r>
              <a:rPr lang="en-US" sz="1200" dirty="0"/>
              <a:t>.</a:t>
            </a:r>
          </a:p>
          <a:p>
            <a:pPr algn="just"/>
            <a:r>
              <a:rPr lang="en-US" sz="1200" dirty="0" err="1"/>
              <a:t>L’incidenza</a:t>
            </a:r>
            <a:r>
              <a:rPr lang="en-US" sz="1200" dirty="0"/>
              <a:t> </a:t>
            </a:r>
            <a:r>
              <a:rPr lang="en-US" sz="1200" dirty="0" err="1"/>
              <a:t>dell’ulcera</a:t>
            </a:r>
            <a:r>
              <a:rPr lang="en-US" sz="1200" dirty="0"/>
              <a:t> è </a:t>
            </a:r>
            <a:r>
              <a:rPr lang="en-US" sz="1200" dirty="0" err="1"/>
              <a:t>direttamente</a:t>
            </a:r>
            <a:r>
              <a:rPr lang="en-US" sz="1200" dirty="0"/>
              <a:t> </a:t>
            </a:r>
            <a:r>
              <a:rPr lang="en-US" sz="1200" dirty="0" err="1"/>
              <a:t>proporzionale</a:t>
            </a:r>
            <a:r>
              <a:rPr lang="en-US" sz="1200" dirty="0"/>
              <a:t> </a:t>
            </a:r>
            <a:r>
              <a:rPr lang="en-US" sz="1200" dirty="0" err="1"/>
              <a:t>alla</a:t>
            </a:r>
            <a:r>
              <a:rPr lang="en-US" sz="1200" dirty="0"/>
              <a:t> dose di </a:t>
            </a:r>
            <a:r>
              <a:rPr lang="en-US" sz="1200" dirty="0" err="1"/>
              <a:t>steroide</a:t>
            </a:r>
            <a:r>
              <a:rPr lang="en-US" sz="1200" dirty="0"/>
              <a:t> </a:t>
            </a:r>
            <a:r>
              <a:rPr lang="en-US" sz="1200" dirty="0" err="1"/>
              <a:t>utilizzata</a:t>
            </a:r>
            <a:r>
              <a:rPr lang="en-US" sz="1200" dirty="0"/>
              <a:t>  dosage of steroids.</a:t>
            </a:r>
          </a:p>
          <a:p>
            <a:pPr algn="just"/>
            <a:endParaRPr lang="en-US" sz="1200" dirty="0"/>
          </a:p>
          <a:p>
            <a:pPr algn="just"/>
            <a:r>
              <a:rPr lang="en-US" sz="1400" i="1" dirty="0">
                <a:solidFill>
                  <a:srgbClr val="00CC00"/>
                </a:solidFill>
              </a:rPr>
              <a:t>This study strongly suggests that corticosteroids do increase the risk of peptic ulcers and gastrointestinal hemorrhage. </a:t>
            </a:r>
          </a:p>
        </p:txBody>
      </p:sp>
      <p:sp>
        <p:nvSpPr>
          <p:cNvPr id="29699" name="Rettangolo 3"/>
          <p:cNvSpPr>
            <a:spLocks noChangeArrowheads="1"/>
          </p:cNvSpPr>
          <p:nvPr/>
        </p:nvSpPr>
        <p:spPr bwMode="auto">
          <a:xfrm>
            <a:off x="4859338" y="1196975"/>
            <a:ext cx="3816350" cy="2238375"/>
          </a:xfrm>
          <a:prstGeom prst="rect">
            <a:avLst/>
          </a:prstGeom>
          <a:noFill/>
          <a:ln w="19050">
            <a:solidFill>
              <a:srgbClr val="339966"/>
            </a:solidFill>
            <a:miter lim="800000"/>
            <a:headEnd/>
            <a:tailEnd/>
          </a:ln>
        </p:spPr>
        <p:txBody>
          <a:bodyPr>
            <a:spAutoFit/>
          </a:bodyPr>
          <a:lstStyle/>
          <a:p>
            <a:pPr algn="just"/>
            <a:r>
              <a:rPr lang="en-US" sz="1400" b="1"/>
              <a:t>Corticosteroids and peptic ulcer: meta-analysis of adverse events during steroid therapy.</a:t>
            </a:r>
          </a:p>
          <a:p>
            <a:pPr algn="just"/>
            <a:r>
              <a:rPr lang="en-US" sz="1400"/>
              <a:t>J Intern Med. 1994 Dec;236(6):619-32.</a:t>
            </a:r>
          </a:p>
          <a:p>
            <a:pPr algn="just"/>
            <a:endParaRPr lang="en-US" sz="1400"/>
          </a:p>
          <a:p>
            <a:pPr algn="just"/>
            <a:r>
              <a:rPr lang="en-US" sz="1400"/>
              <a:t>93 studi, 6602 pt in terapia cronica</a:t>
            </a:r>
            <a:r>
              <a:rPr lang="en-US" sz="1400" b="1"/>
              <a:t> </a:t>
            </a:r>
          </a:p>
          <a:p>
            <a:pPr algn="just"/>
            <a:endParaRPr lang="en-US" sz="1400" b="1"/>
          </a:p>
          <a:p>
            <a:pPr algn="just"/>
            <a:r>
              <a:rPr lang="en-US" sz="1400" i="1">
                <a:solidFill>
                  <a:srgbClr val="00CC00"/>
                </a:solidFill>
              </a:rPr>
              <a:t>9/3267 (0,3%) del gruppo placebo  e 13/3335 (0,4%) hanno sviluppato ulcera peptica (</a:t>
            </a:r>
            <a:r>
              <a:rPr lang="en-US" sz="1400" b="1" i="1">
                <a:solidFill>
                  <a:srgbClr val="00CC00"/>
                </a:solidFill>
              </a:rPr>
              <a:t>p &gt;0.05</a:t>
            </a:r>
            <a:r>
              <a:rPr lang="en-US" sz="1400" i="1">
                <a:solidFill>
                  <a:srgbClr val="00CC00"/>
                </a:solidFill>
              </a:rPr>
              <a:t>). </a:t>
            </a:r>
          </a:p>
        </p:txBody>
      </p:sp>
      <p:sp>
        <p:nvSpPr>
          <p:cNvPr id="29701" name="Rectangle 5"/>
          <p:cNvSpPr>
            <a:spLocks noChangeArrowheads="1"/>
          </p:cNvSpPr>
          <p:nvPr/>
        </p:nvSpPr>
        <p:spPr bwMode="auto">
          <a:xfrm>
            <a:off x="539750" y="4281488"/>
            <a:ext cx="8135938" cy="2249487"/>
          </a:xfrm>
          <a:prstGeom prst="rect">
            <a:avLst/>
          </a:prstGeom>
          <a:noFill/>
          <a:ln w="9525">
            <a:noFill/>
            <a:miter lim="800000"/>
            <a:headEnd/>
            <a:tailEnd/>
          </a:ln>
          <a:effectLst/>
        </p:spPr>
        <p:txBody>
          <a:bodyPr lIns="0" tIns="0" rIns="0" bIns="0" anchor="ctr">
            <a:spAutoFit/>
          </a:bodyPr>
          <a:lstStyle/>
          <a:p>
            <a:pPr algn="just"/>
            <a:r>
              <a:rPr lang="it-IT" sz="1400" b="1"/>
              <a:t>Nota 1 PPI</a:t>
            </a:r>
          </a:p>
          <a:p>
            <a:pPr algn="just"/>
            <a:r>
              <a:rPr lang="it-IT" sz="1400" b="1" i="1"/>
              <a:t>La prescrizione a carico del SSN è limitata:</a:t>
            </a:r>
            <a:endParaRPr lang="it-IT" sz="1400"/>
          </a:p>
          <a:p>
            <a:pPr algn="just"/>
            <a:r>
              <a:rPr lang="it-IT" sz="1400" b="1"/>
              <a:t>alla prevenzione delle complicanze gravi del tratto gastrointestinale superiore</a:t>
            </a:r>
            <a:r>
              <a:rPr lang="it-IT" sz="1400"/>
              <a:t> </a:t>
            </a:r>
          </a:p>
          <a:p>
            <a:pPr lvl="1" algn="just">
              <a:buClr>
                <a:srgbClr val="FF0000"/>
              </a:buClr>
              <a:buFont typeface="Wingdings" pitchFamily="2" charset="2"/>
              <a:buChar char="Ø"/>
            </a:pPr>
            <a:r>
              <a:rPr lang="it-IT" sz="1400"/>
              <a:t> in trattamento cronico con farmaci antinfiammatori non steroidei (FANS) </a:t>
            </a:r>
          </a:p>
          <a:p>
            <a:pPr lvl="1" algn="just">
              <a:buClr>
                <a:srgbClr val="FF0000"/>
              </a:buClr>
              <a:buFont typeface="Wingdings" pitchFamily="2" charset="2"/>
              <a:buChar char="Ø"/>
            </a:pPr>
            <a:r>
              <a:rPr lang="it-IT" sz="1400"/>
              <a:t> in terapia antiaggregante con ASA a basse dosi</a:t>
            </a:r>
          </a:p>
          <a:p>
            <a:pPr algn="just"/>
            <a:endParaRPr lang="it-IT" sz="800"/>
          </a:p>
          <a:p>
            <a:pPr algn="just"/>
            <a:r>
              <a:rPr lang="it-IT" sz="1400" b="1"/>
              <a:t>purché sussista una delle seguenti condizioni di rischio </a:t>
            </a:r>
          </a:p>
          <a:p>
            <a:pPr lvl="1" algn="just">
              <a:buClr>
                <a:srgbClr val="FF0000"/>
              </a:buClr>
              <a:buFont typeface="Wingdings" pitchFamily="2" charset="2"/>
              <a:buChar char="Ø"/>
            </a:pPr>
            <a:r>
              <a:rPr lang="it-IT" sz="1400"/>
              <a:t> storia di pregresse emorragie digestive o di ulcera peptica non guarita con terapia eradicante </a:t>
            </a:r>
          </a:p>
          <a:p>
            <a:pPr lvl="1" algn="just">
              <a:buClr>
                <a:srgbClr val="FF0000"/>
              </a:buClr>
              <a:buFont typeface="Wingdings" pitchFamily="2" charset="2"/>
              <a:buChar char="Ø"/>
            </a:pPr>
            <a:r>
              <a:rPr lang="it-IT" sz="1400"/>
              <a:t> concomitante terapia con anticoagulanti o cortisonici </a:t>
            </a:r>
          </a:p>
          <a:p>
            <a:pPr lvl="1" algn="just">
              <a:buClr>
                <a:srgbClr val="FF0000"/>
              </a:buClr>
              <a:buFont typeface="Wingdings" pitchFamily="2" charset="2"/>
              <a:buChar char="Ø"/>
            </a:pPr>
            <a:r>
              <a:rPr lang="it-IT" sz="1400"/>
              <a:t> età avanzata.</a:t>
            </a:r>
          </a:p>
        </p:txBody>
      </p:sp>
    </p:spTree>
    <p:extLst>
      <p:ext uri="{BB962C8B-B14F-4D97-AF65-F5344CB8AC3E}">
        <p14:creationId xmlns:p14="http://schemas.microsoft.com/office/powerpoint/2010/main" val="140950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9701"/>
                                        </p:tgtEl>
                                        <p:attrNameLst>
                                          <p:attrName>style.visibility</p:attrName>
                                        </p:attrNameLst>
                                      </p:cBhvr>
                                      <p:to>
                                        <p:strVal val="visible"/>
                                      </p:to>
                                    </p:set>
                                    <p:anim calcmode="lin" valueType="num">
                                      <p:cBhvr additive="base">
                                        <p:cTn id="7" dur="500" fill="hold"/>
                                        <p:tgtEl>
                                          <p:spTgt spid="29701"/>
                                        </p:tgtEl>
                                        <p:attrNameLst>
                                          <p:attrName>ppt_x</p:attrName>
                                        </p:attrNameLst>
                                      </p:cBhvr>
                                      <p:tavLst>
                                        <p:tav tm="0">
                                          <p:val>
                                            <p:strVal val="#ppt_x"/>
                                          </p:val>
                                        </p:tav>
                                        <p:tav tm="100000">
                                          <p:val>
                                            <p:strVal val="#ppt_x"/>
                                          </p:val>
                                        </p:tav>
                                      </p:tavLst>
                                    </p:anim>
                                    <p:anim calcmode="lin" valueType="num">
                                      <p:cBhvr additive="base">
                                        <p:cTn id="8" dur="500" fill="hold"/>
                                        <p:tgtEl>
                                          <p:spTgt spid="2970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1" grpId="0"/>
    </p:bld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ttangolo 1"/>
          <p:cNvSpPr>
            <a:spLocks noChangeArrowheads="1"/>
          </p:cNvSpPr>
          <p:nvPr/>
        </p:nvSpPr>
        <p:spPr bwMode="auto">
          <a:xfrm>
            <a:off x="3203575" y="260350"/>
            <a:ext cx="2735263" cy="396875"/>
          </a:xfrm>
          <a:prstGeom prst="rect">
            <a:avLst/>
          </a:prstGeom>
          <a:noFill/>
          <a:ln w="9525">
            <a:noFill/>
            <a:miter lim="800000"/>
            <a:headEnd/>
            <a:tailEnd/>
          </a:ln>
        </p:spPr>
        <p:txBody>
          <a:bodyPr>
            <a:spAutoFit/>
          </a:bodyPr>
          <a:lstStyle/>
          <a:p>
            <a:r>
              <a:rPr lang="it-IT" sz="2000">
                <a:solidFill>
                  <a:srgbClr val="FF0000"/>
                </a:solidFill>
              </a:rPr>
              <a:t>5. Sicurezza dei PPI</a:t>
            </a:r>
          </a:p>
        </p:txBody>
      </p:sp>
      <p:pic>
        <p:nvPicPr>
          <p:cNvPr id="31746" name="Picture 3"/>
          <p:cNvPicPr>
            <a:picLocks noChangeAspect="1" noChangeArrowheads="1"/>
          </p:cNvPicPr>
          <p:nvPr/>
        </p:nvPicPr>
        <p:blipFill>
          <a:blip r:embed="rId2"/>
          <a:srcRect/>
          <a:stretch>
            <a:fillRect/>
          </a:stretch>
        </p:blipFill>
        <p:spPr bwMode="auto">
          <a:xfrm>
            <a:off x="107950" y="3357563"/>
            <a:ext cx="4897438" cy="1423987"/>
          </a:xfrm>
          <a:prstGeom prst="rect">
            <a:avLst/>
          </a:prstGeom>
          <a:noFill/>
          <a:ln w="12700">
            <a:solidFill>
              <a:srgbClr val="FF0000"/>
            </a:solidFill>
            <a:miter lim="800000"/>
            <a:headEnd/>
            <a:tailEnd/>
          </a:ln>
        </p:spPr>
      </p:pic>
      <p:grpSp>
        <p:nvGrpSpPr>
          <p:cNvPr id="31757" name="Group 13"/>
          <p:cNvGrpSpPr>
            <a:grpSpLocks/>
          </p:cNvGrpSpPr>
          <p:nvPr/>
        </p:nvGrpSpPr>
        <p:grpSpPr bwMode="auto">
          <a:xfrm>
            <a:off x="4140200" y="2276475"/>
            <a:ext cx="4603750" cy="771525"/>
            <a:chOff x="2699" y="1434"/>
            <a:chExt cx="2900" cy="486"/>
          </a:xfrm>
        </p:grpSpPr>
        <p:pic>
          <p:nvPicPr>
            <p:cNvPr id="31753" name="Picture 9"/>
            <p:cNvPicPr>
              <a:picLocks noChangeAspect="1" noChangeArrowheads="1"/>
            </p:cNvPicPr>
            <p:nvPr/>
          </p:nvPicPr>
          <p:blipFill>
            <a:blip r:embed="rId3"/>
            <a:srcRect/>
            <a:stretch>
              <a:fillRect/>
            </a:stretch>
          </p:blipFill>
          <p:spPr bwMode="auto">
            <a:xfrm>
              <a:off x="2699" y="1434"/>
              <a:ext cx="2900" cy="486"/>
            </a:xfrm>
            <a:prstGeom prst="rect">
              <a:avLst/>
            </a:prstGeom>
            <a:noFill/>
            <a:ln w="19050">
              <a:solidFill>
                <a:srgbClr val="FF0000"/>
              </a:solidFill>
              <a:miter lim="800000"/>
              <a:headEnd/>
              <a:tailEnd/>
            </a:ln>
            <a:effectLst/>
          </p:spPr>
        </p:pic>
        <p:pic>
          <p:nvPicPr>
            <p:cNvPr id="31754" name="Picture 10"/>
            <p:cNvPicPr>
              <a:picLocks noChangeAspect="1" noChangeArrowheads="1"/>
            </p:cNvPicPr>
            <p:nvPr/>
          </p:nvPicPr>
          <p:blipFill>
            <a:blip r:embed="rId4"/>
            <a:srcRect/>
            <a:stretch>
              <a:fillRect/>
            </a:stretch>
          </p:blipFill>
          <p:spPr bwMode="auto">
            <a:xfrm>
              <a:off x="3514" y="1600"/>
              <a:ext cx="1974" cy="180"/>
            </a:xfrm>
            <a:prstGeom prst="rect">
              <a:avLst/>
            </a:prstGeom>
            <a:noFill/>
            <a:ln w="19050">
              <a:noFill/>
              <a:miter lim="800000"/>
              <a:headEnd/>
              <a:tailEnd/>
            </a:ln>
            <a:effectLst/>
          </p:spPr>
        </p:pic>
      </p:grpSp>
      <p:pic>
        <p:nvPicPr>
          <p:cNvPr id="31756" name="Picture 12"/>
          <p:cNvPicPr>
            <a:picLocks noChangeAspect="1" noChangeArrowheads="1"/>
          </p:cNvPicPr>
          <p:nvPr/>
        </p:nvPicPr>
        <p:blipFill>
          <a:blip r:embed="rId5"/>
          <a:srcRect/>
          <a:stretch>
            <a:fillRect/>
          </a:stretch>
        </p:blipFill>
        <p:spPr bwMode="auto">
          <a:xfrm>
            <a:off x="323850" y="765175"/>
            <a:ext cx="5446713" cy="1381125"/>
          </a:xfrm>
          <a:prstGeom prst="rect">
            <a:avLst/>
          </a:prstGeom>
          <a:noFill/>
          <a:ln w="19050">
            <a:solidFill>
              <a:srgbClr val="FF0000"/>
            </a:solidFill>
            <a:miter lim="800000"/>
            <a:headEnd/>
            <a:tailEnd/>
          </a:ln>
          <a:effectLst/>
        </p:spPr>
      </p:pic>
      <p:sp>
        <p:nvSpPr>
          <p:cNvPr id="31759" name="Text Box 15"/>
          <p:cNvSpPr txBox="1">
            <a:spLocks noChangeArrowheads="1"/>
          </p:cNvSpPr>
          <p:nvPr/>
        </p:nvSpPr>
        <p:spPr bwMode="auto">
          <a:xfrm>
            <a:off x="3094038" y="5178425"/>
            <a:ext cx="3422650" cy="1314450"/>
          </a:xfrm>
          <a:prstGeom prst="rect">
            <a:avLst/>
          </a:prstGeom>
          <a:noFill/>
          <a:ln w="9525">
            <a:noFill/>
            <a:miter lim="800000"/>
            <a:headEnd/>
            <a:tailEnd/>
          </a:ln>
          <a:effectLst/>
        </p:spPr>
        <p:txBody>
          <a:bodyPr wrap="none">
            <a:spAutoFit/>
          </a:bodyPr>
          <a:lstStyle/>
          <a:p>
            <a:r>
              <a:rPr lang="it-IT" sz="1600" b="1">
                <a:solidFill>
                  <a:schemeClr val="hlink"/>
                </a:solidFill>
              </a:rPr>
              <a:t>Cl</a:t>
            </a:r>
            <a:r>
              <a:rPr lang="it-IT" sz="1600" b="1" baseline="30000">
                <a:solidFill>
                  <a:schemeClr val="hlink"/>
                </a:solidFill>
              </a:rPr>
              <a:t>-</a:t>
            </a:r>
            <a:r>
              <a:rPr lang="it-IT" sz="1600" b="1">
                <a:solidFill>
                  <a:schemeClr val="hlink"/>
                </a:solidFill>
              </a:rPr>
              <a:t> : Ipocloridria</a:t>
            </a:r>
          </a:p>
          <a:p>
            <a:r>
              <a:rPr lang="it-IT" sz="1600" b="1">
                <a:solidFill>
                  <a:schemeClr val="hlink"/>
                </a:solidFill>
              </a:rPr>
              <a:t>Mg</a:t>
            </a:r>
            <a:r>
              <a:rPr lang="it-IT" sz="1600" b="1" baseline="30000">
                <a:solidFill>
                  <a:schemeClr val="hlink"/>
                </a:solidFill>
              </a:rPr>
              <a:t>++: </a:t>
            </a:r>
            <a:r>
              <a:rPr lang="it-IT" sz="1600" b="1">
                <a:solidFill>
                  <a:schemeClr val="hlink"/>
                </a:solidFill>
              </a:rPr>
              <a:t>Ipomagnesiemia</a:t>
            </a:r>
          </a:p>
          <a:p>
            <a:r>
              <a:rPr lang="it-IT" sz="1600" b="1">
                <a:solidFill>
                  <a:schemeClr val="hlink"/>
                </a:solidFill>
              </a:rPr>
              <a:t>Na</a:t>
            </a:r>
            <a:r>
              <a:rPr lang="it-IT" sz="1600" b="1" baseline="30000">
                <a:solidFill>
                  <a:schemeClr val="hlink"/>
                </a:solidFill>
              </a:rPr>
              <a:t>+</a:t>
            </a:r>
            <a:r>
              <a:rPr lang="it-IT" sz="1600" b="1">
                <a:solidFill>
                  <a:schemeClr val="hlink"/>
                </a:solidFill>
              </a:rPr>
              <a:t>: Iposodiemia</a:t>
            </a:r>
          </a:p>
          <a:p>
            <a:r>
              <a:rPr lang="it-IT" sz="1600" b="1">
                <a:solidFill>
                  <a:schemeClr val="hlink"/>
                </a:solidFill>
              </a:rPr>
              <a:t>K</a:t>
            </a:r>
            <a:r>
              <a:rPr lang="it-IT" sz="1600" b="1" baseline="30000">
                <a:solidFill>
                  <a:schemeClr val="hlink"/>
                </a:solidFill>
              </a:rPr>
              <a:t>+: </a:t>
            </a:r>
            <a:r>
              <a:rPr lang="it-IT" sz="1600" b="1">
                <a:solidFill>
                  <a:schemeClr val="hlink"/>
                </a:solidFill>
              </a:rPr>
              <a:t>Aumento non patologico </a:t>
            </a:r>
          </a:p>
          <a:p>
            <a:r>
              <a:rPr lang="it-IT" sz="1600" b="1">
                <a:solidFill>
                  <a:schemeClr val="hlink"/>
                </a:solidFill>
              </a:rPr>
              <a:t>Fe</a:t>
            </a:r>
            <a:r>
              <a:rPr lang="it-IT" sz="1600" b="1" baseline="30000">
                <a:solidFill>
                  <a:schemeClr val="hlink"/>
                </a:solidFill>
              </a:rPr>
              <a:t>++</a:t>
            </a:r>
            <a:r>
              <a:rPr lang="it-IT" sz="1600" b="1">
                <a:solidFill>
                  <a:schemeClr val="hlink"/>
                </a:solidFill>
              </a:rPr>
              <a:t>: …?</a:t>
            </a:r>
          </a:p>
        </p:txBody>
      </p:sp>
      <p:sp>
        <p:nvSpPr>
          <p:cNvPr id="31760" name="Oval 16"/>
          <p:cNvSpPr>
            <a:spLocks noChangeArrowheads="1"/>
          </p:cNvSpPr>
          <p:nvPr/>
        </p:nvSpPr>
        <p:spPr bwMode="auto">
          <a:xfrm>
            <a:off x="2339975" y="5013325"/>
            <a:ext cx="4824413" cy="1700213"/>
          </a:xfrm>
          <a:prstGeom prst="ellipse">
            <a:avLst/>
          </a:prstGeom>
          <a:noFill/>
          <a:ln w="28575">
            <a:solidFill>
              <a:srgbClr val="FF0000"/>
            </a:solidFill>
            <a:round/>
            <a:headEnd/>
            <a:tailEnd/>
          </a:ln>
          <a:effectLst/>
        </p:spPr>
        <p:txBody>
          <a:bodyPr wrap="none" anchor="ctr"/>
          <a:lstStyle/>
          <a:p>
            <a:endParaRPr lang="it-IT"/>
          </a:p>
        </p:txBody>
      </p:sp>
      <p:pic>
        <p:nvPicPr>
          <p:cNvPr id="31758" name="Picture 14"/>
          <p:cNvPicPr>
            <a:picLocks noChangeAspect="1" noChangeArrowheads="1"/>
          </p:cNvPicPr>
          <p:nvPr/>
        </p:nvPicPr>
        <p:blipFill>
          <a:blip r:embed="rId6"/>
          <a:srcRect/>
          <a:stretch>
            <a:fillRect/>
          </a:stretch>
        </p:blipFill>
        <p:spPr bwMode="auto">
          <a:xfrm>
            <a:off x="5111750" y="3213100"/>
            <a:ext cx="3924300" cy="1495425"/>
          </a:xfrm>
          <a:prstGeom prst="rect">
            <a:avLst/>
          </a:prstGeom>
          <a:noFill/>
          <a:ln w="15875">
            <a:solidFill>
              <a:srgbClr val="FF0000"/>
            </a:solidFill>
            <a:miter lim="800000"/>
            <a:headEnd/>
            <a:tailEnd/>
          </a:ln>
          <a:effectLst/>
        </p:spPr>
      </p:pic>
      <p:pic>
        <p:nvPicPr>
          <p:cNvPr id="31761" name="Picture 17"/>
          <p:cNvPicPr>
            <a:picLocks noChangeAspect="1" noChangeArrowheads="1"/>
          </p:cNvPicPr>
          <p:nvPr/>
        </p:nvPicPr>
        <p:blipFill>
          <a:blip r:embed="rId7"/>
          <a:srcRect/>
          <a:stretch>
            <a:fillRect/>
          </a:stretch>
        </p:blipFill>
        <p:spPr bwMode="auto">
          <a:xfrm>
            <a:off x="5219700" y="3436938"/>
            <a:ext cx="3816350" cy="258762"/>
          </a:xfrm>
          <a:prstGeom prst="rect">
            <a:avLst/>
          </a:prstGeom>
          <a:noFill/>
          <a:ln w="9525">
            <a:noFill/>
            <a:miter lim="800000"/>
            <a:headEnd/>
            <a:tailEnd/>
          </a:ln>
          <a:effectLst/>
        </p:spPr>
      </p:pic>
      <p:sp>
        <p:nvSpPr>
          <p:cNvPr id="31763" name="WordArt 19"/>
          <p:cNvSpPr>
            <a:spLocks noChangeArrowheads="1" noChangeShapeType="1" noTextEdit="1"/>
          </p:cNvSpPr>
          <p:nvPr/>
        </p:nvSpPr>
        <p:spPr bwMode="auto">
          <a:xfrm>
            <a:off x="3319463" y="5229225"/>
            <a:ext cx="2260600" cy="944563"/>
          </a:xfrm>
          <a:prstGeom prst="rect">
            <a:avLst/>
          </a:prstGeom>
        </p:spPr>
        <p:txBody>
          <a:bodyPr wrap="none" fromWordArt="1">
            <a:prstTxWarp prst="textCascadeUp">
              <a:avLst>
                <a:gd name="adj" fmla="val 44444"/>
              </a:avLst>
            </a:prstTxWarp>
            <a:scene3d>
              <a:camera prst="legacyPerspectiveFront">
                <a:rot lat="20519999" lon="1080000" rev="0"/>
              </a:camera>
              <a:lightRig rig="legacyHarsh2" dir="b"/>
            </a:scene3d>
            <a:sp3d extrusionH="430200" prstMaterial="legacyMatte">
              <a:extrusionClr>
                <a:srgbClr val="FF6600"/>
              </a:extrusionClr>
            </a:sp3d>
          </a:bodyPr>
          <a:lstStyle/>
          <a:p>
            <a:pPr algn="ctr"/>
            <a:r>
              <a:rPr lang="it-IT" sz="2800" kern="10">
                <a:ln w="9525">
                  <a:round/>
                  <a:headEnd/>
                  <a:tailEnd/>
                </a:ln>
                <a:gradFill rotWithShape="0">
                  <a:gsLst>
                    <a:gs pos="0">
                      <a:srgbClr val="FFE701"/>
                    </a:gs>
                    <a:gs pos="100000">
                      <a:srgbClr val="FE3E02"/>
                    </a:gs>
                  </a:gsLst>
                  <a:lin ang="5400000" scaled="1"/>
                </a:gradFill>
                <a:latin typeface="Verdana"/>
              </a:rPr>
              <a:t>Eventi rari</a:t>
            </a:r>
          </a:p>
        </p:txBody>
      </p:sp>
    </p:spTree>
    <p:extLst>
      <p:ext uri="{BB962C8B-B14F-4D97-AF65-F5344CB8AC3E}">
        <p14:creationId xmlns:p14="http://schemas.microsoft.com/office/powerpoint/2010/main" val="1653443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763"/>
                                        </p:tgtEl>
                                        <p:attrNameLst>
                                          <p:attrName>style.visibility</p:attrName>
                                        </p:attrNameLst>
                                      </p:cBhvr>
                                      <p:to>
                                        <p:strVal val="visible"/>
                                      </p:to>
                                    </p:set>
                                    <p:animEffect transition="in" filter="fade">
                                      <p:cBhvr>
                                        <p:cTn id="7" dur="500"/>
                                        <p:tgtEl>
                                          <p:spTgt spid="317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63" grpId="0" animBg="1"/>
    </p:bld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ttangolo 2"/>
          <p:cNvSpPr>
            <a:spLocks noChangeArrowheads="1"/>
          </p:cNvSpPr>
          <p:nvPr/>
        </p:nvSpPr>
        <p:spPr bwMode="auto">
          <a:xfrm>
            <a:off x="1009650" y="2182813"/>
            <a:ext cx="7162800" cy="3708400"/>
          </a:xfrm>
          <a:prstGeom prst="rect">
            <a:avLst/>
          </a:prstGeom>
          <a:noFill/>
          <a:ln w="9525">
            <a:noFill/>
            <a:miter lim="800000"/>
            <a:headEnd/>
            <a:tailEnd/>
          </a:ln>
        </p:spPr>
        <p:txBody>
          <a:bodyPr>
            <a:spAutoFit/>
          </a:bodyPr>
          <a:lstStyle/>
          <a:p>
            <a:pPr marL="342900" indent="-342900" algn="just"/>
            <a:r>
              <a:rPr lang="en-US" sz="1400" b="1"/>
              <a:t>Dosage in Renal Insufficiency</a:t>
            </a:r>
          </a:p>
          <a:p>
            <a:pPr marL="342900" indent="-342900" algn="just">
              <a:buFontTx/>
              <a:buAutoNum type="alphaUcParenR"/>
            </a:pPr>
            <a:r>
              <a:rPr lang="en-US" sz="1400"/>
              <a:t>Alendronate Sodium</a:t>
            </a:r>
          </a:p>
          <a:p>
            <a:pPr marL="342900" indent="-342900" algn="just"/>
            <a:r>
              <a:rPr lang="en-US" sz="1400" i="1">
                <a:solidFill>
                  <a:schemeClr val="hlink"/>
                </a:solidFill>
              </a:rPr>
              <a:t>Dosage adjustment is NOT necessary for patients with a ClCr 35-60 ml/min.</a:t>
            </a:r>
            <a:endParaRPr lang="en-US" sz="1400"/>
          </a:p>
          <a:p>
            <a:pPr marL="342900" indent="-342900" algn="just"/>
            <a:r>
              <a:rPr lang="en-US" sz="1400"/>
              <a:t>Alendronate is NOT recommended for patients with a ClCr &lt;35 ml/min.</a:t>
            </a:r>
          </a:p>
          <a:p>
            <a:pPr marL="342900" indent="-342900" algn="just"/>
            <a:endParaRPr lang="en-US" sz="1400"/>
          </a:p>
          <a:p>
            <a:pPr marL="342900" indent="-342900" algn="just"/>
            <a:r>
              <a:rPr lang="en-US" sz="1400"/>
              <a:t>A secondary analysis of the randomized, placebo-controlled Fracture</a:t>
            </a:r>
          </a:p>
          <a:p>
            <a:pPr marL="342900" indent="-342900" algn="just"/>
            <a:r>
              <a:rPr lang="en-US" sz="1400"/>
              <a:t>Intervention Trial (FIT) in  postmenopausal women with low femoral neck </a:t>
            </a:r>
          </a:p>
          <a:p>
            <a:pPr marL="342900" indent="-342900" algn="just"/>
            <a:r>
              <a:rPr lang="en-US" sz="1400"/>
              <a:t>bone mineral density showed that alendronate was safe and equally effective</a:t>
            </a:r>
          </a:p>
          <a:p>
            <a:pPr marL="342900" indent="-342900" algn="just"/>
            <a:r>
              <a:rPr lang="en-US" sz="1400"/>
              <a:t>at increasing BMD and decreasing fractures in women with (n=581) or</a:t>
            </a:r>
          </a:p>
          <a:p>
            <a:pPr marL="342900" indent="-342900" algn="just"/>
            <a:r>
              <a:rPr lang="en-US" sz="1400"/>
              <a:t>without reduced renal function (n=5877).  </a:t>
            </a:r>
            <a:r>
              <a:rPr lang="en-US" sz="1400" i="1">
                <a:solidFill>
                  <a:schemeClr val="hlink"/>
                </a:solidFill>
              </a:rPr>
              <a:t>The reduced renal function group</a:t>
            </a:r>
          </a:p>
          <a:p>
            <a:pPr marL="342900" indent="-342900" algn="just"/>
            <a:r>
              <a:rPr lang="en-US" sz="1400" i="1">
                <a:solidFill>
                  <a:schemeClr val="hlink"/>
                </a:solidFill>
              </a:rPr>
              <a:t>had an estimated glomerular filtration rates of less than 45ml/min</a:t>
            </a:r>
            <a:r>
              <a:rPr lang="en-US" sz="1400"/>
              <a:t>.</a:t>
            </a:r>
          </a:p>
          <a:p>
            <a:pPr marL="342900" indent="-342900" algn="just"/>
            <a:endParaRPr lang="en-US" sz="1400"/>
          </a:p>
          <a:p>
            <a:pPr marL="342900" indent="-342900" algn="just"/>
            <a:r>
              <a:rPr lang="en-US" sz="1400" b="1"/>
              <a:t>Dosage in Hepatic Insufficiency</a:t>
            </a:r>
            <a:endParaRPr lang="en-US" sz="1400"/>
          </a:p>
          <a:p>
            <a:pPr marL="342900" indent="-342900" algn="just"/>
            <a:r>
              <a:rPr lang="en-US" sz="1400" b="1"/>
              <a:t>A)</a:t>
            </a:r>
            <a:r>
              <a:rPr lang="en-US" sz="1400"/>
              <a:t>AlendronateSodium</a:t>
            </a:r>
          </a:p>
          <a:p>
            <a:pPr marL="342900" indent="-342900" algn="just"/>
            <a:r>
              <a:rPr lang="en-US" sz="1400"/>
              <a:t>Alendronate is not metabolized or excreted in the bile, and while no specific</a:t>
            </a:r>
          </a:p>
          <a:p>
            <a:pPr marL="342900" indent="-342900" algn="just"/>
            <a:r>
              <a:rPr lang="en-US" sz="1400"/>
              <a:t>studies have been done in patients with hepatic impairment, </a:t>
            </a:r>
            <a:r>
              <a:rPr lang="en-US" sz="1400" i="1">
                <a:solidFill>
                  <a:schemeClr val="hlink"/>
                </a:solidFill>
              </a:rPr>
              <a:t>no dosage</a:t>
            </a:r>
          </a:p>
          <a:p>
            <a:pPr marL="342900" indent="-342900" algn="just"/>
            <a:r>
              <a:rPr lang="en-US" sz="1400" i="1">
                <a:solidFill>
                  <a:schemeClr val="hlink"/>
                </a:solidFill>
              </a:rPr>
              <a:t>adjustment are recommended</a:t>
            </a:r>
            <a:endParaRPr lang="en-US" sz="1400"/>
          </a:p>
        </p:txBody>
      </p:sp>
      <p:sp>
        <p:nvSpPr>
          <p:cNvPr id="33795" name="CasellaDiTesto 3"/>
          <p:cNvSpPr txBox="1">
            <a:spLocks noChangeArrowheads="1"/>
          </p:cNvSpPr>
          <p:nvPr/>
        </p:nvSpPr>
        <p:spPr bwMode="auto">
          <a:xfrm>
            <a:off x="2339975" y="476250"/>
            <a:ext cx="4319588" cy="701675"/>
          </a:xfrm>
          <a:prstGeom prst="rect">
            <a:avLst/>
          </a:prstGeom>
          <a:noFill/>
          <a:ln w="9525">
            <a:noFill/>
            <a:miter lim="800000"/>
            <a:headEnd/>
            <a:tailEnd/>
          </a:ln>
        </p:spPr>
        <p:txBody>
          <a:bodyPr>
            <a:spAutoFit/>
          </a:bodyPr>
          <a:lstStyle/>
          <a:p>
            <a:pPr algn="ctr"/>
            <a:r>
              <a:rPr lang="it-IT" sz="2000">
                <a:solidFill>
                  <a:srgbClr val="FF0000"/>
                </a:solidFill>
              </a:rPr>
              <a:t>6. Uso dei bifosfonati nelle  epatopatie e IRC</a:t>
            </a:r>
          </a:p>
        </p:txBody>
      </p:sp>
      <p:pic>
        <p:nvPicPr>
          <p:cNvPr id="33798" name="Picture 6" descr="Torna alla pagina iniziale"/>
          <p:cNvPicPr>
            <a:picLocks noChangeAspect="1" noChangeArrowheads="1"/>
          </p:cNvPicPr>
          <p:nvPr/>
        </p:nvPicPr>
        <p:blipFill>
          <a:blip r:embed="rId2"/>
          <a:srcRect/>
          <a:stretch>
            <a:fillRect/>
          </a:stretch>
        </p:blipFill>
        <p:spPr bwMode="auto">
          <a:xfrm>
            <a:off x="3132138" y="1700213"/>
            <a:ext cx="2352675" cy="266700"/>
          </a:xfrm>
          <a:prstGeom prst="rect">
            <a:avLst/>
          </a:prstGeom>
          <a:noFill/>
        </p:spPr>
      </p:pic>
      <p:pic>
        <p:nvPicPr>
          <p:cNvPr id="33799" name="Picture 7" descr="fig1"/>
          <p:cNvPicPr>
            <a:picLocks noChangeAspect="1" noChangeArrowheads="1"/>
          </p:cNvPicPr>
          <p:nvPr/>
        </p:nvPicPr>
        <p:blipFill>
          <a:blip r:embed="rId3"/>
          <a:srcRect/>
          <a:stretch>
            <a:fillRect/>
          </a:stretch>
        </p:blipFill>
        <p:spPr bwMode="auto">
          <a:xfrm>
            <a:off x="395288" y="188913"/>
            <a:ext cx="1933575" cy="1855787"/>
          </a:xfrm>
          <a:prstGeom prst="rect">
            <a:avLst/>
          </a:prstGeom>
          <a:noFill/>
        </p:spPr>
      </p:pic>
      <p:pic>
        <p:nvPicPr>
          <p:cNvPr id="33801" name="Picture 9" descr="renal physiology : Funzione renale umano concetto medico con una sezione trasversale di un organo interno con arterie rosse e blu e surrene con ingranaggi e ruote dentate, come una illustrazione di assistenza sanitaria di anatomia del sistema urinario Archivio Fotografico">
            <a:hlinkClick r:id="rId4"/>
          </p:cNvPr>
          <p:cNvPicPr>
            <a:picLocks noChangeAspect="1" noChangeArrowheads="1"/>
          </p:cNvPicPr>
          <p:nvPr/>
        </p:nvPicPr>
        <p:blipFill>
          <a:blip r:embed="rId5"/>
          <a:srcRect/>
          <a:stretch>
            <a:fillRect/>
          </a:stretch>
        </p:blipFill>
        <p:spPr bwMode="auto">
          <a:xfrm>
            <a:off x="6877050" y="476250"/>
            <a:ext cx="1533525" cy="1600200"/>
          </a:xfrm>
          <a:prstGeom prst="rect">
            <a:avLst/>
          </a:prstGeom>
          <a:noFill/>
        </p:spPr>
      </p:pic>
    </p:spTree>
    <p:extLst>
      <p:ext uri="{BB962C8B-B14F-4D97-AF65-F5344CB8AC3E}">
        <p14:creationId xmlns:p14="http://schemas.microsoft.com/office/powerpoint/2010/main" val="2597161561"/>
      </p:ext>
    </p:extLst>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4"/>
          <p:cNvPicPr>
            <a:picLocks noChangeAspect="1" noChangeArrowheads="1"/>
          </p:cNvPicPr>
          <p:nvPr/>
        </p:nvPicPr>
        <p:blipFill>
          <a:blip r:embed="rId2"/>
          <a:srcRect/>
          <a:stretch>
            <a:fillRect/>
          </a:stretch>
        </p:blipFill>
        <p:spPr bwMode="auto">
          <a:xfrm>
            <a:off x="1835150" y="1370013"/>
            <a:ext cx="5616575" cy="5029200"/>
          </a:xfrm>
          <a:prstGeom prst="rect">
            <a:avLst/>
          </a:prstGeom>
          <a:noFill/>
          <a:ln w="9525">
            <a:noFill/>
            <a:miter lim="800000"/>
            <a:headEnd/>
            <a:tailEnd/>
          </a:ln>
        </p:spPr>
      </p:pic>
      <p:sp>
        <p:nvSpPr>
          <p:cNvPr id="34818" name="Text Box 3"/>
          <p:cNvSpPr txBox="1">
            <a:spLocks noChangeArrowheads="1"/>
          </p:cNvSpPr>
          <p:nvPr/>
        </p:nvSpPr>
        <p:spPr bwMode="auto">
          <a:xfrm>
            <a:off x="2036763" y="1004888"/>
            <a:ext cx="5138737" cy="336550"/>
          </a:xfrm>
          <a:prstGeom prst="rect">
            <a:avLst/>
          </a:prstGeom>
          <a:noFill/>
          <a:ln w="9525">
            <a:noFill/>
            <a:miter lim="800000"/>
            <a:headEnd/>
            <a:tailEnd/>
          </a:ln>
        </p:spPr>
        <p:txBody>
          <a:bodyPr wrap="none">
            <a:spAutoFit/>
          </a:bodyPr>
          <a:lstStyle/>
          <a:p>
            <a:pPr algn="ctr"/>
            <a:r>
              <a:rPr lang="it-IT" sz="1600" b="1">
                <a:solidFill>
                  <a:srgbClr val="008000"/>
                </a:solidFill>
              </a:rPr>
              <a:t>ACE INIBITORI: profarmaci e farmaci attivi</a:t>
            </a:r>
          </a:p>
        </p:txBody>
      </p:sp>
      <p:sp>
        <p:nvSpPr>
          <p:cNvPr id="34819" name="Text Box 4"/>
          <p:cNvSpPr txBox="1">
            <a:spLocks noChangeArrowheads="1"/>
          </p:cNvSpPr>
          <p:nvPr/>
        </p:nvSpPr>
        <p:spPr bwMode="auto">
          <a:xfrm>
            <a:off x="5292725" y="6410325"/>
            <a:ext cx="3384550" cy="396875"/>
          </a:xfrm>
          <a:prstGeom prst="rect">
            <a:avLst/>
          </a:prstGeom>
          <a:noFill/>
          <a:ln w="9525">
            <a:noFill/>
            <a:miter lim="800000"/>
            <a:headEnd/>
            <a:tailEnd/>
          </a:ln>
        </p:spPr>
        <p:txBody>
          <a:bodyPr>
            <a:spAutoFit/>
          </a:bodyPr>
          <a:lstStyle/>
          <a:p>
            <a:pPr algn="just"/>
            <a:r>
              <a:rPr lang="it-IT" sz="1000"/>
              <a:t>Goodman &amp; Gilman’s  The pharmacological basis of therapeutics, XII ed </a:t>
            </a:r>
          </a:p>
        </p:txBody>
      </p:sp>
      <p:sp>
        <p:nvSpPr>
          <p:cNvPr id="34820" name="Rettangolo 1"/>
          <p:cNvSpPr>
            <a:spLocks noChangeArrowheads="1"/>
          </p:cNvSpPr>
          <p:nvPr/>
        </p:nvSpPr>
        <p:spPr bwMode="auto">
          <a:xfrm>
            <a:off x="1692275" y="295275"/>
            <a:ext cx="5832475" cy="701675"/>
          </a:xfrm>
          <a:prstGeom prst="rect">
            <a:avLst/>
          </a:prstGeom>
          <a:noFill/>
          <a:ln w="9525">
            <a:noFill/>
            <a:miter lim="800000"/>
            <a:headEnd/>
            <a:tailEnd/>
          </a:ln>
        </p:spPr>
        <p:txBody>
          <a:bodyPr>
            <a:spAutoFit/>
          </a:bodyPr>
          <a:lstStyle/>
          <a:p>
            <a:pPr algn="ctr"/>
            <a:r>
              <a:rPr lang="it-IT" sz="2000">
                <a:solidFill>
                  <a:srgbClr val="FF0000"/>
                </a:solidFill>
              </a:rPr>
              <a:t>7.  ACE inibitori e sartani  nell’epatopatia avanzata e IRC</a:t>
            </a:r>
          </a:p>
        </p:txBody>
      </p:sp>
    </p:spTree>
    <p:extLst>
      <p:ext uri="{BB962C8B-B14F-4D97-AF65-F5344CB8AC3E}">
        <p14:creationId xmlns:p14="http://schemas.microsoft.com/office/powerpoint/2010/main" val="1331005139"/>
      </p:ext>
    </p:extLst>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4"/>
          <p:cNvPicPr>
            <a:picLocks noChangeAspect="1" noChangeArrowheads="1"/>
          </p:cNvPicPr>
          <p:nvPr/>
        </p:nvPicPr>
        <p:blipFill>
          <a:blip r:embed="rId2"/>
          <a:srcRect/>
          <a:stretch>
            <a:fillRect/>
          </a:stretch>
        </p:blipFill>
        <p:spPr bwMode="auto">
          <a:xfrm>
            <a:off x="1835150" y="895350"/>
            <a:ext cx="5184775" cy="5557838"/>
          </a:xfrm>
          <a:prstGeom prst="rect">
            <a:avLst/>
          </a:prstGeom>
          <a:noFill/>
          <a:ln w="9525">
            <a:noFill/>
            <a:miter lim="800000"/>
            <a:headEnd/>
            <a:tailEnd/>
          </a:ln>
        </p:spPr>
      </p:pic>
      <p:sp>
        <p:nvSpPr>
          <p:cNvPr id="35842" name="Text Box 3"/>
          <p:cNvSpPr txBox="1">
            <a:spLocks noChangeArrowheads="1"/>
          </p:cNvSpPr>
          <p:nvPr/>
        </p:nvSpPr>
        <p:spPr bwMode="auto">
          <a:xfrm>
            <a:off x="2306638" y="355600"/>
            <a:ext cx="4422775" cy="336550"/>
          </a:xfrm>
          <a:prstGeom prst="rect">
            <a:avLst/>
          </a:prstGeom>
          <a:noFill/>
          <a:ln w="9525">
            <a:noFill/>
            <a:miter lim="800000"/>
            <a:headEnd/>
            <a:tailEnd/>
          </a:ln>
        </p:spPr>
        <p:txBody>
          <a:bodyPr wrap="none">
            <a:spAutoFit/>
          </a:bodyPr>
          <a:lstStyle/>
          <a:p>
            <a:pPr algn="ctr"/>
            <a:r>
              <a:rPr lang="it-IT" sz="1600" b="1">
                <a:solidFill>
                  <a:srgbClr val="008000"/>
                </a:solidFill>
              </a:rPr>
              <a:t>SARTANI: profarmaci e farmaci attivi</a:t>
            </a:r>
          </a:p>
        </p:txBody>
      </p:sp>
      <p:sp>
        <p:nvSpPr>
          <p:cNvPr id="35843" name="Text Box 4"/>
          <p:cNvSpPr txBox="1">
            <a:spLocks noChangeArrowheads="1"/>
          </p:cNvSpPr>
          <p:nvPr/>
        </p:nvSpPr>
        <p:spPr bwMode="auto">
          <a:xfrm>
            <a:off x="5364163" y="6021388"/>
            <a:ext cx="3384550" cy="396875"/>
          </a:xfrm>
          <a:prstGeom prst="rect">
            <a:avLst/>
          </a:prstGeom>
          <a:noFill/>
          <a:ln w="9525">
            <a:noFill/>
            <a:miter lim="800000"/>
            <a:headEnd/>
            <a:tailEnd/>
          </a:ln>
        </p:spPr>
        <p:txBody>
          <a:bodyPr>
            <a:spAutoFit/>
          </a:bodyPr>
          <a:lstStyle/>
          <a:p>
            <a:pPr algn="just"/>
            <a:r>
              <a:rPr lang="it-IT" sz="1000"/>
              <a:t>Goodman &amp; Gilman’s  The pharmacological basis of therapeutics, XII ed </a:t>
            </a:r>
          </a:p>
        </p:txBody>
      </p:sp>
    </p:spTree>
    <p:extLst>
      <p:ext uri="{BB962C8B-B14F-4D97-AF65-F5344CB8AC3E}">
        <p14:creationId xmlns:p14="http://schemas.microsoft.com/office/powerpoint/2010/main" val="1304861808"/>
      </p:ext>
    </p:extLst>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CasellaDiTesto 2"/>
          <p:cNvSpPr txBox="1">
            <a:spLocks noChangeArrowheads="1"/>
          </p:cNvSpPr>
          <p:nvPr/>
        </p:nvSpPr>
        <p:spPr bwMode="auto">
          <a:xfrm>
            <a:off x="1042988" y="2060575"/>
            <a:ext cx="7200900" cy="3803650"/>
          </a:xfrm>
          <a:prstGeom prst="rect">
            <a:avLst/>
          </a:prstGeom>
          <a:noFill/>
          <a:ln w="9525">
            <a:noFill/>
            <a:miter lim="800000"/>
            <a:headEnd/>
            <a:tailEnd/>
          </a:ln>
        </p:spPr>
        <p:txBody>
          <a:bodyPr>
            <a:spAutoFit/>
          </a:bodyPr>
          <a:lstStyle/>
          <a:p>
            <a:pPr marL="342900" indent="-342900" algn="just"/>
            <a:endParaRPr lang="it-IT" sz="1400"/>
          </a:p>
          <a:p>
            <a:pPr marL="342900" indent="-342900" algn="just">
              <a:buFont typeface="Wingdings" pitchFamily="2" charset="2"/>
              <a:buChar char="ü"/>
            </a:pPr>
            <a:r>
              <a:rPr lang="it-IT" sz="1600">
                <a:solidFill>
                  <a:srgbClr val="FF0000"/>
                </a:solidFill>
              </a:rPr>
              <a:t>RAMIPRIL</a:t>
            </a:r>
          </a:p>
          <a:p>
            <a:pPr marL="342900" indent="-342900" algn="just"/>
            <a:endParaRPr lang="en-US" sz="1400" b="1"/>
          </a:p>
          <a:p>
            <a:pPr marL="342900" indent="-342900" algn="just"/>
            <a:r>
              <a:rPr lang="en-US" sz="1400" b="1"/>
              <a:t>Dosage in Hepatic Insufficiency</a:t>
            </a:r>
            <a:r>
              <a:rPr lang="en-US" sz="1400"/>
              <a:t>: </a:t>
            </a:r>
            <a:r>
              <a:rPr lang="it-IT" sz="1400"/>
              <a:t>No reductions for hepatic disfunction</a:t>
            </a:r>
          </a:p>
          <a:p>
            <a:pPr marL="342900" indent="-342900" algn="just"/>
            <a:endParaRPr lang="it-IT" sz="1400"/>
          </a:p>
          <a:p>
            <a:pPr marL="342900" indent="-342900" algn="just"/>
            <a:r>
              <a:rPr lang="en-US" sz="1400" b="1"/>
              <a:t>Dosage in Renal Failure</a:t>
            </a:r>
            <a:r>
              <a:rPr lang="en-US" sz="1400"/>
              <a:t>: </a:t>
            </a:r>
            <a:r>
              <a:rPr lang="en-US" sz="1400" i="1"/>
              <a:t>For patients with a CrCl &lt; 40 mL/min or less,</a:t>
            </a:r>
          </a:p>
          <a:p>
            <a:pPr marL="342900" indent="-342900" algn="just"/>
            <a:r>
              <a:rPr lang="en-US" sz="1400" i="1"/>
              <a:t>25% of usual dose is expected to result therapeutic ramipril levels</a:t>
            </a:r>
            <a:r>
              <a:rPr lang="en-US" sz="1400"/>
              <a:t>.</a:t>
            </a:r>
          </a:p>
          <a:p>
            <a:pPr marL="342900" indent="-342900" algn="just"/>
            <a:endParaRPr lang="it-IT" sz="1400"/>
          </a:p>
          <a:p>
            <a:pPr marL="342900" indent="-342900" algn="just"/>
            <a:endParaRPr lang="it-IT" sz="1400"/>
          </a:p>
          <a:p>
            <a:pPr marL="342900" indent="-342900" algn="just">
              <a:buFont typeface="Wingdings" pitchFamily="2" charset="2"/>
              <a:buChar char="ü"/>
            </a:pPr>
            <a:r>
              <a:rPr lang="it-IT" sz="1600">
                <a:solidFill>
                  <a:srgbClr val="FF0000"/>
                </a:solidFill>
              </a:rPr>
              <a:t>OLMESARTAN CILEXETIL</a:t>
            </a:r>
          </a:p>
          <a:p>
            <a:pPr marL="342900" indent="-342900" algn="just">
              <a:buFont typeface="Wingdings" pitchFamily="2" charset="2"/>
              <a:buNone/>
            </a:pPr>
            <a:endParaRPr lang="it-IT" sz="1600">
              <a:solidFill>
                <a:srgbClr val="FF0000"/>
              </a:solidFill>
            </a:endParaRPr>
          </a:p>
          <a:p>
            <a:pPr marL="342900" indent="-342900"/>
            <a:r>
              <a:rPr lang="en-US" sz="1400" b="1"/>
              <a:t>Dosage in Hepatic Insufficiency</a:t>
            </a:r>
            <a:r>
              <a:rPr lang="en-US" sz="1400"/>
              <a:t>: No initial dose reduction is recommended for patients with moderate-to-marked hepatic impairment</a:t>
            </a:r>
            <a:endParaRPr lang="it-IT" sz="1400"/>
          </a:p>
          <a:p>
            <a:pPr marL="342900" indent="-342900" algn="just"/>
            <a:endParaRPr lang="it-IT" sz="1400">
              <a:solidFill>
                <a:srgbClr val="FF0000"/>
              </a:solidFill>
            </a:endParaRPr>
          </a:p>
          <a:p>
            <a:pPr marL="342900" indent="-342900" algn="just"/>
            <a:r>
              <a:rPr lang="en-US" sz="1400" b="1"/>
              <a:t>Dosage in Renal Failure: </a:t>
            </a:r>
            <a:r>
              <a:rPr lang="en-US" sz="1400"/>
              <a:t>No initial dose reduction is recommended for</a:t>
            </a:r>
          </a:p>
          <a:p>
            <a:pPr marL="342900" indent="-342900" algn="just"/>
            <a:r>
              <a:rPr lang="en-US" sz="1400"/>
              <a:t>patients with moderate-to-marked renal impairment (CrCl &lt; 40 mL/min).</a:t>
            </a:r>
          </a:p>
          <a:p>
            <a:pPr marL="342900" indent="-342900" algn="just"/>
            <a:endParaRPr lang="en-US" sz="1400" b="1"/>
          </a:p>
        </p:txBody>
      </p:sp>
      <p:pic>
        <p:nvPicPr>
          <p:cNvPr id="36867" name="Picture 3" descr="Torna alla pagina iniziale"/>
          <p:cNvPicPr>
            <a:picLocks noChangeAspect="1" noChangeArrowheads="1"/>
          </p:cNvPicPr>
          <p:nvPr/>
        </p:nvPicPr>
        <p:blipFill>
          <a:blip r:embed="rId2"/>
          <a:srcRect/>
          <a:stretch>
            <a:fillRect/>
          </a:stretch>
        </p:blipFill>
        <p:spPr bwMode="auto">
          <a:xfrm>
            <a:off x="3276600" y="1052513"/>
            <a:ext cx="2352675" cy="266700"/>
          </a:xfrm>
          <a:prstGeom prst="rect">
            <a:avLst/>
          </a:prstGeom>
          <a:noFill/>
        </p:spPr>
      </p:pic>
      <p:sp>
        <p:nvSpPr>
          <p:cNvPr id="36868" name="Text Box 4"/>
          <p:cNvSpPr txBox="1">
            <a:spLocks noChangeArrowheads="1"/>
          </p:cNvSpPr>
          <p:nvPr/>
        </p:nvSpPr>
        <p:spPr bwMode="auto">
          <a:xfrm>
            <a:off x="1239838" y="1571625"/>
            <a:ext cx="1916112" cy="366713"/>
          </a:xfrm>
          <a:prstGeom prst="rect">
            <a:avLst/>
          </a:prstGeom>
          <a:noFill/>
          <a:ln w="9525">
            <a:noFill/>
            <a:miter lim="800000"/>
            <a:headEnd/>
            <a:tailEnd/>
          </a:ln>
          <a:effectLst/>
        </p:spPr>
        <p:txBody>
          <a:bodyPr wrap="none">
            <a:spAutoFit/>
          </a:bodyPr>
          <a:lstStyle/>
          <a:p>
            <a:r>
              <a:rPr lang="it-IT" b="1">
                <a:solidFill>
                  <a:schemeClr val="hlink"/>
                </a:solidFill>
              </a:rPr>
              <a:t>PROFARMACI</a:t>
            </a:r>
          </a:p>
        </p:txBody>
      </p:sp>
    </p:spTree>
    <p:extLst>
      <p:ext uri="{BB962C8B-B14F-4D97-AF65-F5344CB8AC3E}">
        <p14:creationId xmlns:p14="http://schemas.microsoft.com/office/powerpoint/2010/main" val="301948897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File:Gray510.png">
            <a:hlinkClick r:id="rId2"/>
          </p:cNvPr>
          <p:cNvPicPr>
            <a:picLocks noGrp="1" noChangeAspect="1" noChangeArrowheads="1"/>
          </p:cNvPicPr>
          <p:nvPr>
            <p:ph sz="half" idx="4294967295"/>
          </p:nvPr>
        </p:nvPicPr>
        <p:blipFill>
          <a:blip r:embed="rId3" cstate="print">
            <a:extLst>
              <a:ext uri="{28A0092B-C50C-407E-A947-70E740481C1C}">
                <a14:useLocalDpi xmlns:a14="http://schemas.microsoft.com/office/drawing/2010/main" val="0"/>
              </a:ext>
            </a:extLst>
          </a:blip>
          <a:srcRect/>
          <a:stretch>
            <a:fillRect/>
          </a:stretch>
        </p:blipFill>
        <p:spPr bwMode="auto">
          <a:xfrm>
            <a:off x="3923928" y="1268760"/>
            <a:ext cx="5112568" cy="4608512"/>
          </a:xfrm>
          <a:prstGeom prst="rect">
            <a:avLst/>
          </a:prstGeom>
          <a:noFill/>
          <a:extLst>
            <a:ext uri="{909E8E84-426E-40DD-AFC4-6F175D3DCCD1}">
              <a14:hiddenFill xmlns:a14="http://schemas.microsoft.com/office/drawing/2010/main">
                <a:solidFill>
                  <a:srgbClr val="FFFFFF"/>
                </a:solidFill>
              </a14:hiddenFill>
            </a:ext>
          </a:extLst>
        </p:spPr>
      </p:pic>
      <p:sp>
        <p:nvSpPr>
          <p:cNvPr id="8" name="CasellaDiTesto 7"/>
          <p:cNvSpPr txBox="1"/>
          <p:nvPr/>
        </p:nvSpPr>
        <p:spPr>
          <a:xfrm flipH="1">
            <a:off x="395536" y="980728"/>
            <a:ext cx="3456384" cy="2308324"/>
          </a:xfrm>
          <a:prstGeom prst="rect">
            <a:avLst/>
          </a:prstGeom>
          <a:noFill/>
        </p:spPr>
        <p:txBody>
          <a:bodyPr wrap="square" rtlCol="0">
            <a:spAutoFit/>
          </a:bodyPr>
          <a:lstStyle/>
          <a:p>
            <a:r>
              <a:rPr lang="it-IT" sz="2400" dirty="0" err="1" smtClean="0"/>
              <a:t>Claudicatio</a:t>
            </a:r>
            <a:r>
              <a:rPr lang="it-IT" sz="2400" dirty="0" smtClean="0"/>
              <a:t> masseterina può essere l’unico sintomo d’esordio</a:t>
            </a:r>
          </a:p>
          <a:p>
            <a:endParaRPr lang="it-IT" sz="2400" dirty="0"/>
          </a:p>
          <a:p>
            <a:r>
              <a:rPr lang="it-IT" sz="2400" dirty="0" smtClean="0"/>
              <a:t>Cecità può essere il sintomo d’esordio</a:t>
            </a:r>
            <a:endParaRPr lang="it-IT" sz="2400" dirty="0"/>
          </a:p>
        </p:txBody>
      </p:sp>
      <p:pic>
        <p:nvPicPr>
          <p:cNvPr id="5" name="Picture 12" descr="G:\ordine dei medici 2014\PMR 10 aprile\GCA\download (1).jpg"/>
          <p:cNvPicPr>
            <a:picLocks noChangeAspect="1" noChangeArrowheads="1"/>
          </p:cNvPicPr>
          <p:nvPr/>
        </p:nvPicPr>
        <p:blipFill>
          <a:blip r:embed="rId4" cstate="print"/>
          <a:srcRect/>
          <a:stretch>
            <a:fillRect/>
          </a:stretch>
        </p:blipFill>
        <p:spPr bwMode="auto">
          <a:xfrm>
            <a:off x="395536" y="3573016"/>
            <a:ext cx="3312368" cy="2520280"/>
          </a:xfrm>
          <a:prstGeom prst="rect">
            <a:avLst/>
          </a:prstGeom>
          <a:noFill/>
        </p:spPr>
      </p:pic>
    </p:spTree>
    <p:extLst>
      <p:ext uri="{BB962C8B-B14F-4D97-AF65-F5344CB8AC3E}">
        <p14:creationId xmlns:p14="http://schemas.microsoft.com/office/powerpoint/2010/main" val="4192270408"/>
      </p:ext>
    </p:extLst>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0" name="Rectangle 4"/>
          <p:cNvSpPr>
            <a:spLocks noChangeArrowheads="1"/>
          </p:cNvSpPr>
          <p:nvPr/>
        </p:nvSpPr>
        <p:spPr bwMode="auto">
          <a:xfrm>
            <a:off x="468313" y="1304925"/>
            <a:ext cx="8243887" cy="5110163"/>
          </a:xfrm>
          <a:prstGeom prst="rect">
            <a:avLst/>
          </a:prstGeom>
          <a:noFill/>
          <a:ln w="9525">
            <a:noFill/>
            <a:miter lim="800000"/>
            <a:headEnd/>
            <a:tailEnd/>
          </a:ln>
          <a:effectLst/>
        </p:spPr>
        <p:txBody>
          <a:bodyPr>
            <a:spAutoFit/>
          </a:bodyPr>
          <a:lstStyle/>
          <a:p>
            <a:pPr marL="342900" indent="-342900" algn="just">
              <a:buFont typeface="Wingdings" pitchFamily="2" charset="2"/>
              <a:buChar char="ü"/>
            </a:pPr>
            <a:r>
              <a:rPr lang="en-US" sz="1600">
                <a:solidFill>
                  <a:srgbClr val="FF0000"/>
                </a:solidFill>
              </a:rPr>
              <a:t>LOSARTAN</a:t>
            </a:r>
          </a:p>
          <a:p>
            <a:pPr marL="342900" indent="-342900" algn="just"/>
            <a:r>
              <a:rPr lang="it-IT" sz="1400" b="1"/>
              <a:t>Dosage in Renal Failure: </a:t>
            </a:r>
            <a:r>
              <a:rPr lang="it-IT" sz="1400"/>
              <a:t> No dosage adjustment is necessary for patients with renal</a:t>
            </a:r>
          </a:p>
          <a:p>
            <a:pPr marL="342900" indent="-342900" algn="just"/>
            <a:r>
              <a:rPr lang="it-IT" sz="1400"/>
              <a:t>failure. </a:t>
            </a:r>
          </a:p>
          <a:p>
            <a:pPr marL="342900" indent="-342900" algn="just"/>
            <a:r>
              <a:rPr lang="it-IT" sz="1200"/>
              <a:t>Since thiazide diuretics are generally ineffective if ClCr &lt; 30 mL/min, the fixed dose combination</a:t>
            </a:r>
          </a:p>
          <a:p>
            <a:pPr marL="342900" indent="-342900" algn="just"/>
            <a:r>
              <a:rPr lang="it-IT" sz="1200"/>
              <a:t>product (losartan plus hydrochlorothiazide) is inappropriate for these patients</a:t>
            </a:r>
            <a:r>
              <a:rPr lang="it-IT" sz="1400"/>
              <a:t>.</a:t>
            </a:r>
          </a:p>
          <a:p>
            <a:pPr marL="342900" indent="-342900" algn="just"/>
            <a:endParaRPr lang="it-IT" sz="1400" b="1"/>
          </a:p>
          <a:p>
            <a:pPr marL="342900" indent="-342900" algn="just"/>
            <a:r>
              <a:rPr lang="it-IT" sz="1400" b="1"/>
              <a:t>Dosage in Hepatic Insufficiency</a:t>
            </a:r>
            <a:r>
              <a:rPr lang="it-IT" sz="1400"/>
              <a:t>. </a:t>
            </a:r>
            <a:r>
              <a:rPr lang="it-IT" sz="1400" i="1">
                <a:solidFill>
                  <a:srgbClr val="FF0000"/>
                </a:solidFill>
              </a:rPr>
              <a:t>Reduce the initial dose to 25 mg</a:t>
            </a:r>
            <a:r>
              <a:rPr lang="it-IT" sz="1400"/>
              <a:t>. Titrate the dose on</a:t>
            </a:r>
          </a:p>
          <a:p>
            <a:pPr marL="342900" indent="-342900" algn="just"/>
            <a:r>
              <a:rPr lang="it-IT" sz="1400"/>
              <a:t>at least weekly intervals based on blood pressure response measured at the end of the</a:t>
            </a:r>
          </a:p>
          <a:p>
            <a:pPr marL="342900" indent="-342900" algn="just"/>
            <a:r>
              <a:rPr lang="it-IT" sz="1400"/>
              <a:t>dosing interval.  Maximal response may not be apparent for 3 to 6 weeks. </a:t>
            </a:r>
          </a:p>
          <a:p>
            <a:pPr marL="342900" indent="-342900" algn="just"/>
            <a:r>
              <a:rPr lang="it-IT" sz="1200"/>
              <a:t>Dividing the initial total daily dose into twice daily intervals may be as effective as increasing a once</a:t>
            </a:r>
          </a:p>
          <a:p>
            <a:pPr marL="342900" indent="-342900" algn="just"/>
            <a:r>
              <a:rPr lang="it-IT" sz="1200"/>
              <a:t>daily dose. Total daily dose should not exceed 100 mg. The fixed dose combination product (losartan</a:t>
            </a:r>
          </a:p>
          <a:p>
            <a:pPr marL="342900" indent="-342900" algn="just"/>
            <a:r>
              <a:rPr lang="it-IT" sz="1200"/>
              <a:t>Plus hydrochlorothiazide) is inappropriate for use in patients with hepatic failure.</a:t>
            </a:r>
          </a:p>
          <a:p>
            <a:pPr marL="342900" indent="-342900" algn="just"/>
            <a:endParaRPr lang="en-US" sz="1200"/>
          </a:p>
          <a:p>
            <a:pPr marL="342900" indent="-342900" algn="just"/>
            <a:endParaRPr lang="en-US" sz="1400"/>
          </a:p>
          <a:p>
            <a:pPr marL="342900" indent="-342900" algn="just">
              <a:buClr>
                <a:srgbClr val="FF0000"/>
              </a:buClr>
              <a:buFont typeface="Wingdings" pitchFamily="2" charset="2"/>
              <a:buChar char="ü"/>
            </a:pPr>
            <a:r>
              <a:rPr lang="en-US" sz="1600">
                <a:solidFill>
                  <a:srgbClr val="FF0000"/>
                </a:solidFill>
              </a:rPr>
              <a:t>TELMISARTAN</a:t>
            </a:r>
          </a:p>
          <a:p>
            <a:pPr marL="342900" indent="-342900" algn="just"/>
            <a:r>
              <a:rPr lang="it-IT" sz="1400" b="1"/>
              <a:t>Dosage in Renal Failure: </a:t>
            </a:r>
            <a:r>
              <a:rPr lang="it-IT" sz="1400"/>
              <a:t> No initial dose adjustment is required for patients with decreased renal function.</a:t>
            </a:r>
          </a:p>
          <a:p>
            <a:pPr marL="342900" indent="-342900" algn="just"/>
            <a:endParaRPr lang="it-IT" sz="1400"/>
          </a:p>
          <a:p>
            <a:pPr marL="342900" indent="-342900" algn="just"/>
            <a:r>
              <a:rPr lang="it-IT" sz="1400" b="1"/>
              <a:t>Dosage in Hepatic Insufficiency</a:t>
            </a:r>
            <a:r>
              <a:rPr lang="it-IT" sz="1400"/>
              <a:t>: </a:t>
            </a:r>
          </a:p>
          <a:p>
            <a:pPr marL="342900" indent="-342900" algn="just">
              <a:buFontTx/>
              <a:buChar char="•"/>
            </a:pPr>
            <a:r>
              <a:rPr lang="it-IT" sz="1400" i="1">
                <a:solidFill>
                  <a:srgbClr val="FF0000"/>
                </a:solidFill>
              </a:rPr>
              <a:t>Telmisartan must be given under close medical supervision in patients</a:t>
            </a:r>
            <a:r>
              <a:rPr lang="it-IT" sz="1400"/>
              <a:t> with biliary obstruction or hepatic insufficiency.</a:t>
            </a:r>
          </a:p>
          <a:p>
            <a:pPr marL="342900" indent="-342900" algn="just">
              <a:buFontTx/>
              <a:buChar char="•"/>
            </a:pPr>
            <a:r>
              <a:rPr lang="it-IT" sz="1400" b="1"/>
              <a:t> </a:t>
            </a:r>
            <a:r>
              <a:rPr lang="it-IT" sz="1400"/>
              <a:t>Low doses should be considered when administering telmisartan to patients with liver impairment (Child-Pugh classes A and B), based on the results of a pharmacokinetic study (n=12).</a:t>
            </a:r>
          </a:p>
        </p:txBody>
      </p:sp>
      <p:sp>
        <p:nvSpPr>
          <p:cNvPr id="39941" name="Text Box 5"/>
          <p:cNvSpPr txBox="1">
            <a:spLocks noChangeArrowheads="1"/>
          </p:cNvSpPr>
          <p:nvPr/>
        </p:nvSpPr>
        <p:spPr bwMode="auto">
          <a:xfrm>
            <a:off x="611188" y="765175"/>
            <a:ext cx="2366962" cy="366713"/>
          </a:xfrm>
          <a:prstGeom prst="rect">
            <a:avLst/>
          </a:prstGeom>
          <a:noFill/>
          <a:ln w="9525">
            <a:noFill/>
            <a:miter lim="800000"/>
            <a:headEnd/>
            <a:tailEnd/>
          </a:ln>
          <a:effectLst/>
        </p:spPr>
        <p:txBody>
          <a:bodyPr wrap="none">
            <a:spAutoFit/>
          </a:bodyPr>
          <a:lstStyle/>
          <a:p>
            <a:r>
              <a:rPr lang="it-IT" b="1">
                <a:solidFill>
                  <a:schemeClr val="hlink"/>
                </a:solidFill>
              </a:rPr>
              <a:t>FARMACI ATTIVI</a:t>
            </a:r>
          </a:p>
        </p:txBody>
      </p:sp>
      <p:pic>
        <p:nvPicPr>
          <p:cNvPr id="39942" name="Picture 6" descr="17987"/>
          <p:cNvPicPr>
            <a:picLocks noChangeAspect="1" noChangeArrowheads="1"/>
          </p:cNvPicPr>
          <p:nvPr/>
        </p:nvPicPr>
        <p:blipFill>
          <a:blip r:embed="rId2"/>
          <a:srcRect/>
          <a:stretch>
            <a:fillRect/>
          </a:stretch>
        </p:blipFill>
        <p:spPr bwMode="auto">
          <a:xfrm>
            <a:off x="6443663" y="188913"/>
            <a:ext cx="1905000" cy="1270000"/>
          </a:xfrm>
          <a:prstGeom prst="rect">
            <a:avLst/>
          </a:prstGeom>
          <a:noFill/>
        </p:spPr>
      </p:pic>
    </p:spTree>
    <p:extLst>
      <p:ext uri="{BB962C8B-B14F-4D97-AF65-F5344CB8AC3E}">
        <p14:creationId xmlns:p14="http://schemas.microsoft.com/office/powerpoint/2010/main" val="1124573867"/>
      </p:ext>
    </p:extLst>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ttangolo 1"/>
          <p:cNvSpPr>
            <a:spLocks noChangeArrowheads="1"/>
          </p:cNvSpPr>
          <p:nvPr/>
        </p:nvSpPr>
        <p:spPr bwMode="auto">
          <a:xfrm>
            <a:off x="2368550" y="404813"/>
            <a:ext cx="4383088" cy="396875"/>
          </a:xfrm>
          <a:prstGeom prst="rect">
            <a:avLst/>
          </a:prstGeom>
          <a:noFill/>
          <a:ln w="9525">
            <a:noFill/>
            <a:miter lim="800000"/>
            <a:headEnd/>
            <a:tailEnd/>
          </a:ln>
        </p:spPr>
        <p:txBody>
          <a:bodyPr wrap="none">
            <a:spAutoFit/>
          </a:bodyPr>
          <a:lstStyle/>
          <a:p>
            <a:r>
              <a:rPr lang="it-IT" sz="2000">
                <a:solidFill>
                  <a:srgbClr val="FF0000"/>
                </a:solidFill>
              </a:rPr>
              <a:t>8. Iperglicemia da corticosteroidi</a:t>
            </a:r>
          </a:p>
        </p:txBody>
      </p:sp>
      <p:grpSp>
        <p:nvGrpSpPr>
          <p:cNvPr id="37890" name="Group 9"/>
          <p:cNvGrpSpPr>
            <a:grpSpLocks/>
          </p:cNvGrpSpPr>
          <p:nvPr/>
        </p:nvGrpSpPr>
        <p:grpSpPr bwMode="auto">
          <a:xfrm>
            <a:off x="115888" y="1052513"/>
            <a:ext cx="5319712" cy="4111625"/>
            <a:chOff x="73" y="663"/>
            <a:chExt cx="3351" cy="2590"/>
          </a:xfrm>
        </p:grpSpPr>
        <p:pic>
          <p:nvPicPr>
            <p:cNvPr id="37893" name="Picture 3"/>
            <p:cNvPicPr>
              <a:picLocks noChangeAspect="1" noChangeArrowheads="1"/>
            </p:cNvPicPr>
            <p:nvPr/>
          </p:nvPicPr>
          <p:blipFill>
            <a:blip r:embed="rId2"/>
            <a:srcRect/>
            <a:stretch>
              <a:fillRect/>
            </a:stretch>
          </p:blipFill>
          <p:spPr bwMode="auto">
            <a:xfrm>
              <a:off x="73" y="663"/>
              <a:ext cx="3351" cy="2397"/>
            </a:xfrm>
            <a:prstGeom prst="rect">
              <a:avLst/>
            </a:prstGeom>
            <a:noFill/>
            <a:ln w="9525">
              <a:noFill/>
              <a:miter lim="800000"/>
              <a:headEnd/>
              <a:tailEnd/>
            </a:ln>
          </p:spPr>
        </p:pic>
        <p:sp>
          <p:nvSpPr>
            <p:cNvPr id="37894" name="Line 4"/>
            <p:cNvSpPr>
              <a:spLocks noChangeShapeType="1"/>
            </p:cNvSpPr>
            <p:nvPr/>
          </p:nvSpPr>
          <p:spPr bwMode="auto">
            <a:xfrm flipV="1">
              <a:off x="1292" y="2251"/>
              <a:ext cx="0" cy="817"/>
            </a:xfrm>
            <a:prstGeom prst="line">
              <a:avLst/>
            </a:prstGeom>
            <a:noFill/>
            <a:ln w="19050">
              <a:solidFill>
                <a:srgbClr val="FF0000"/>
              </a:solidFill>
              <a:round/>
              <a:headEnd/>
              <a:tailEnd type="triangle" w="med" len="med"/>
            </a:ln>
          </p:spPr>
          <p:txBody>
            <a:bodyPr/>
            <a:lstStyle/>
            <a:p>
              <a:endParaRPr lang="it-IT"/>
            </a:p>
          </p:txBody>
        </p:sp>
        <p:sp>
          <p:nvSpPr>
            <p:cNvPr id="37895" name="Text Box 5"/>
            <p:cNvSpPr txBox="1">
              <a:spLocks noChangeArrowheads="1"/>
            </p:cNvSpPr>
            <p:nvPr/>
          </p:nvSpPr>
          <p:spPr bwMode="auto">
            <a:xfrm>
              <a:off x="884" y="3080"/>
              <a:ext cx="817" cy="173"/>
            </a:xfrm>
            <a:prstGeom prst="rect">
              <a:avLst/>
            </a:prstGeom>
            <a:noFill/>
            <a:ln w="9525">
              <a:noFill/>
              <a:miter lim="800000"/>
              <a:headEnd/>
              <a:tailEnd/>
            </a:ln>
          </p:spPr>
          <p:txBody>
            <a:bodyPr wrap="none">
              <a:spAutoFit/>
            </a:bodyPr>
            <a:lstStyle/>
            <a:p>
              <a:r>
                <a:rPr lang="it-IT" sz="1200" b="1">
                  <a:solidFill>
                    <a:srgbClr val="FF0000"/>
                  </a:solidFill>
                </a:rPr>
                <a:t>prednisolone</a:t>
              </a:r>
            </a:p>
          </p:txBody>
        </p:sp>
      </p:grpSp>
      <p:pic>
        <p:nvPicPr>
          <p:cNvPr id="37891" name="Picture 6"/>
          <p:cNvPicPr>
            <a:picLocks noChangeAspect="1" noChangeArrowheads="1"/>
          </p:cNvPicPr>
          <p:nvPr/>
        </p:nvPicPr>
        <p:blipFill>
          <a:blip r:embed="rId3"/>
          <a:srcRect/>
          <a:stretch>
            <a:fillRect/>
          </a:stretch>
        </p:blipFill>
        <p:spPr bwMode="auto">
          <a:xfrm>
            <a:off x="4768850" y="2794000"/>
            <a:ext cx="4195763" cy="3371850"/>
          </a:xfrm>
          <a:prstGeom prst="rect">
            <a:avLst/>
          </a:prstGeom>
          <a:noFill/>
          <a:ln w="9525">
            <a:noFill/>
            <a:miter lim="800000"/>
            <a:headEnd/>
            <a:tailEnd/>
          </a:ln>
        </p:spPr>
      </p:pic>
      <p:sp>
        <p:nvSpPr>
          <p:cNvPr id="37892" name="Text Box 7"/>
          <p:cNvSpPr txBox="1">
            <a:spLocks noChangeArrowheads="1"/>
          </p:cNvSpPr>
          <p:nvPr/>
        </p:nvSpPr>
        <p:spPr bwMode="auto">
          <a:xfrm>
            <a:off x="5292725" y="6200775"/>
            <a:ext cx="3384550" cy="396875"/>
          </a:xfrm>
          <a:prstGeom prst="rect">
            <a:avLst/>
          </a:prstGeom>
          <a:noFill/>
          <a:ln w="9525">
            <a:noFill/>
            <a:miter lim="800000"/>
            <a:headEnd/>
            <a:tailEnd/>
          </a:ln>
        </p:spPr>
        <p:txBody>
          <a:bodyPr>
            <a:spAutoFit/>
          </a:bodyPr>
          <a:lstStyle/>
          <a:p>
            <a:pPr algn="just"/>
            <a:r>
              <a:rPr lang="it-IT" sz="1000"/>
              <a:t>Goodman &amp; Gilman’s  The pharmacological basis of therapeutics, XII ed </a:t>
            </a:r>
          </a:p>
        </p:txBody>
      </p:sp>
    </p:spTree>
    <p:extLst>
      <p:ext uri="{BB962C8B-B14F-4D97-AF65-F5344CB8AC3E}">
        <p14:creationId xmlns:p14="http://schemas.microsoft.com/office/powerpoint/2010/main" val="1036434906"/>
      </p:ext>
    </p:extLst>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6" name="Rectangle 4"/>
          <p:cNvSpPr>
            <a:spLocks noChangeArrowheads="1"/>
          </p:cNvSpPr>
          <p:nvPr/>
        </p:nvSpPr>
        <p:spPr bwMode="auto">
          <a:xfrm>
            <a:off x="900113" y="3789363"/>
            <a:ext cx="7272337" cy="2219325"/>
          </a:xfrm>
          <a:prstGeom prst="rect">
            <a:avLst/>
          </a:prstGeom>
          <a:noFill/>
          <a:ln w="9525">
            <a:noFill/>
            <a:miter lim="800000"/>
            <a:headEnd/>
            <a:tailEnd/>
          </a:ln>
          <a:effectLst/>
        </p:spPr>
        <p:txBody>
          <a:bodyPr>
            <a:spAutoFit/>
          </a:bodyPr>
          <a:lstStyle/>
          <a:p>
            <a:pPr algn="just"/>
            <a:r>
              <a:rPr lang="it-IT" sz="1400"/>
              <a:t>In the treatment of GC-induced diabetes mellitus, although hyperglycemia is improved, weight gain is a common problem, especially in patients requiring insulin therapy.</a:t>
            </a:r>
          </a:p>
          <a:p>
            <a:pPr algn="just"/>
            <a:endParaRPr lang="it-IT" sz="1400"/>
          </a:p>
          <a:p>
            <a:pPr algn="just"/>
            <a:r>
              <a:rPr lang="it-IT" sz="1400"/>
              <a:t>We herein report four cases of patients with type 2 diabetes whose glycemic control was worsened due to GC therapy who </a:t>
            </a:r>
            <a:r>
              <a:rPr lang="it-IT" sz="1400" i="1">
                <a:solidFill>
                  <a:srgbClr val="FF0000"/>
                </a:solidFill>
              </a:rPr>
              <a:t>were successfully treated with exenatide administration</a:t>
            </a:r>
            <a:r>
              <a:rPr lang="it-IT" sz="1400"/>
              <a:t> on a modified injection schedule. </a:t>
            </a:r>
          </a:p>
          <a:p>
            <a:pPr algn="just"/>
            <a:r>
              <a:rPr lang="it-IT" sz="1400"/>
              <a:t>Exenatide administration not only improved the patients’ blood glucose levels, but also </a:t>
            </a:r>
            <a:r>
              <a:rPr lang="it-IT" sz="1400" i="1">
                <a:solidFill>
                  <a:srgbClr val="FF0000"/>
                </a:solidFill>
              </a:rPr>
              <a:t>decreased their weight</a:t>
            </a:r>
            <a:r>
              <a:rPr lang="it-IT" sz="1400"/>
              <a:t>, which thus led to improvements in hypertension and dyslipidemia.</a:t>
            </a:r>
          </a:p>
        </p:txBody>
      </p:sp>
      <p:pic>
        <p:nvPicPr>
          <p:cNvPr id="38917" name="Picture 5"/>
          <p:cNvPicPr>
            <a:picLocks noChangeAspect="1" noChangeArrowheads="1"/>
          </p:cNvPicPr>
          <p:nvPr/>
        </p:nvPicPr>
        <p:blipFill>
          <a:blip r:embed="rId2"/>
          <a:srcRect/>
          <a:stretch>
            <a:fillRect/>
          </a:stretch>
        </p:blipFill>
        <p:spPr bwMode="auto">
          <a:xfrm>
            <a:off x="1042988" y="476250"/>
            <a:ext cx="6986587" cy="2049463"/>
          </a:xfrm>
          <a:prstGeom prst="rect">
            <a:avLst/>
          </a:prstGeom>
          <a:noFill/>
          <a:ln w="9525">
            <a:noFill/>
            <a:miter lim="800000"/>
            <a:headEnd/>
            <a:tailEnd/>
          </a:ln>
          <a:effectLst/>
        </p:spPr>
      </p:pic>
      <p:pic>
        <p:nvPicPr>
          <p:cNvPr id="38918" name="Picture 6"/>
          <p:cNvPicPr>
            <a:picLocks noChangeAspect="1" noChangeArrowheads="1"/>
          </p:cNvPicPr>
          <p:nvPr/>
        </p:nvPicPr>
        <p:blipFill>
          <a:blip r:embed="rId3"/>
          <a:srcRect/>
          <a:stretch>
            <a:fillRect/>
          </a:stretch>
        </p:blipFill>
        <p:spPr bwMode="auto">
          <a:xfrm>
            <a:off x="4211638" y="2492375"/>
            <a:ext cx="3552825" cy="600075"/>
          </a:xfrm>
          <a:prstGeom prst="rect">
            <a:avLst/>
          </a:prstGeom>
          <a:noFill/>
          <a:ln w="9525">
            <a:noFill/>
            <a:miter lim="800000"/>
            <a:headEnd/>
            <a:tailEnd/>
          </a:ln>
          <a:effectLst/>
        </p:spPr>
      </p:pic>
    </p:spTree>
    <p:extLst>
      <p:ext uri="{BB962C8B-B14F-4D97-AF65-F5344CB8AC3E}">
        <p14:creationId xmlns:p14="http://schemas.microsoft.com/office/powerpoint/2010/main" val="2454357577"/>
      </p:ext>
    </p:extLst>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95536" y="5373216"/>
            <a:ext cx="8229600" cy="1143000"/>
          </a:xfrm>
        </p:spPr>
        <p:txBody>
          <a:bodyPr/>
          <a:lstStyle/>
          <a:p>
            <a:r>
              <a:rPr lang="it-IT" dirty="0" smtClean="0"/>
              <a:t>Il punto di vista dell’infermiere /II</a:t>
            </a:r>
            <a:endParaRPr lang="it-IT" dirty="0"/>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b="20789"/>
          <a:stretch>
            <a:fillRect/>
          </a:stretch>
        </p:blipFill>
        <p:spPr bwMode="auto">
          <a:xfrm>
            <a:off x="424654" y="494286"/>
            <a:ext cx="8351838" cy="489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3044697"/>
      </p:ext>
    </p:extLst>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Ovale 3"/>
          <p:cNvSpPr>
            <a:spLocks noChangeArrowheads="1"/>
          </p:cNvSpPr>
          <p:nvPr/>
        </p:nvSpPr>
        <p:spPr bwMode="auto">
          <a:xfrm>
            <a:off x="4932363" y="833438"/>
            <a:ext cx="2447925" cy="1731962"/>
          </a:xfrm>
          <a:prstGeom prst="ellipse">
            <a:avLst/>
          </a:prstGeom>
          <a:solidFill>
            <a:srgbClr val="FF3399"/>
          </a:solidFill>
          <a:ln w="9525" algn="ctr">
            <a:solidFill>
              <a:srgbClr val="98B954"/>
            </a:solidFill>
            <a:round/>
            <a:headEnd/>
            <a:tailEnd/>
          </a:ln>
          <a:effectLst>
            <a:outerShdw dist="20000" dir="5400000" rotWithShape="0">
              <a:srgbClr val="000000">
                <a:alpha val="37999"/>
              </a:srgbClr>
            </a:outerShdw>
          </a:effectLst>
        </p:spPr>
        <p:txBody>
          <a:bodyPr anchor="ctr"/>
          <a:lstStyle/>
          <a:p>
            <a:pPr algn="ctr"/>
            <a:r>
              <a:rPr lang="it-IT" sz="2800" b="1">
                <a:solidFill>
                  <a:srgbClr val="000000"/>
                </a:solidFill>
                <a:latin typeface="Calibri" pitchFamily="34" charset="0"/>
              </a:rPr>
              <a:t>MALATTIA</a:t>
            </a:r>
          </a:p>
        </p:txBody>
      </p:sp>
      <p:sp>
        <p:nvSpPr>
          <p:cNvPr id="5" name="Ovale 4"/>
          <p:cNvSpPr>
            <a:spLocks noChangeArrowheads="1"/>
          </p:cNvSpPr>
          <p:nvPr/>
        </p:nvSpPr>
        <p:spPr bwMode="auto">
          <a:xfrm>
            <a:off x="1258888" y="2781300"/>
            <a:ext cx="3240087" cy="1295400"/>
          </a:xfrm>
          <a:prstGeom prst="ellipse">
            <a:avLst/>
          </a:prstGeom>
          <a:solidFill>
            <a:schemeClr val="hlink"/>
          </a:solidFill>
          <a:ln w="25400" algn="ctr">
            <a:solidFill>
              <a:srgbClr val="385D8A"/>
            </a:solidFill>
            <a:round/>
            <a:headEnd/>
            <a:tailEnd/>
          </a:ln>
        </p:spPr>
        <p:txBody>
          <a:bodyPr anchor="ctr"/>
          <a:lstStyle/>
          <a:p>
            <a:pPr algn="ctr"/>
            <a:r>
              <a:rPr lang="it-IT" sz="2000">
                <a:solidFill>
                  <a:srgbClr val="FFFFFF"/>
                </a:solidFill>
                <a:latin typeface="Calibri" pitchFamily="34" charset="0"/>
              </a:rPr>
              <a:t>Self management/</a:t>
            </a:r>
          </a:p>
          <a:p>
            <a:pPr algn="ctr"/>
            <a:r>
              <a:rPr lang="it-IT" sz="2000">
                <a:solidFill>
                  <a:srgbClr val="FFFFFF"/>
                </a:solidFill>
                <a:latin typeface="Calibri" pitchFamily="34" charset="0"/>
              </a:rPr>
              <a:t>autocura</a:t>
            </a:r>
          </a:p>
        </p:txBody>
      </p:sp>
      <p:sp>
        <p:nvSpPr>
          <p:cNvPr id="6" name="Ovale 5"/>
          <p:cNvSpPr>
            <a:spLocks noChangeArrowheads="1"/>
          </p:cNvSpPr>
          <p:nvPr/>
        </p:nvSpPr>
        <p:spPr bwMode="auto">
          <a:xfrm>
            <a:off x="539750" y="4508500"/>
            <a:ext cx="2519363" cy="1408113"/>
          </a:xfrm>
          <a:prstGeom prst="ellipse">
            <a:avLst/>
          </a:prstGeom>
          <a:solidFill>
            <a:schemeClr val="hlink"/>
          </a:solidFill>
          <a:ln w="25400" algn="ctr">
            <a:solidFill>
              <a:srgbClr val="385D8A"/>
            </a:solidFill>
            <a:round/>
            <a:headEnd/>
            <a:tailEnd/>
          </a:ln>
        </p:spPr>
        <p:txBody>
          <a:bodyPr anchor="ctr"/>
          <a:lstStyle/>
          <a:p>
            <a:pPr algn="ctr"/>
            <a:r>
              <a:rPr lang="it-IT" sz="2000">
                <a:solidFill>
                  <a:srgbClr val="FFFFFF"/>
                </a:solidFill>
                <a:latin typeface="Calibri" pitchFamily="34" charset="0"/>
              </a:rPr>
              <a:t>empowerment</a:t>
            </a:r>
          </a:p>
        </p:txBody>
      </p:sp>
      <p:sp>
        <p:nvSpPr>
          <p:cNvPr id="7" name="Ovale 6"/>
          <p:cNvSpPr>
            <a:spLocks noChangeArrowheads="1"/>
          </p:cNvSpPr>
          <p:nvPr/>
        </p:nvSpPr>
        <p:spPr bwMode="auto">
          <a:xfrm>
            <a:off x="5508625" y="2852738"/>
            <a:ext cx="2376488" cy="1152525"/>
          </a:xfrm>
          <a:prstGeom prst="ellipse">
            <a:avLst/>
          </a:prstGeom>
          <a:solidFill>
            <a:schemeClr val="hlink"/>
          </a:solidFill>
          <a:ln w="25400" algn="ctr">
            <a:solidFill>
              <a:srgbClr val="385D8A"/>
            </a:solidFill>
            <a:round/>
            <a:headEnd/>
            <a:tailEnd/>
          </a:ln>
        </p:spPr>
        <p:txBody>
          <a:bodyPr anchor="ctr"/>
          <a:lstStyle/>
          <a:p>
            <a:pPr algn="ctr"/>
            <a:r>
              <a:rPr lang="it-IT" sz="2000">
                <a:solidFill>
                  <a:srgbClr val="FFFFFF"/>
                </a:solidFill>
                <a:latin typeface="Calibri" pitchFamily="34" charset="0"/>
              </a:rPr>
              <a:t>Capacità di coping</a:t>
            </a:r>
          </a:p>
        </p:txBody>
      </p:sp>
      <p:sp>
        <p:nvSpPr>
          <p:cNvPr id="8" name="Ovale 7"/>
          <p:cNvSpPr>
            <a:spLocks noChangeArrowheads="1"/>
          </p:cNvSpPr>
          <p:nvPr/>
        </p:nvSpPr>
        <p:spPr bwMode="auto">
          <a:xfrm>
            <a:off x="3635375" y="4581525"/>
            <a:ext cx="4537075" cy="1584325"/>
          </a:xfrm>
          <a:prstGeom prst="ellipse">
            <a:avLst/>
          </a:prstGeom>
          <a:solidFill>
            <a:schemeClr val="hlink"/>
          </a:solidFill>
          <a:ln w="25400" algn="ctr">
            <a:solidFill>
              <a:srgbClr val="385D8A"/>
            </a:solidFill>
            <a:round/>
            <a:headEnd/>
            <a:tailEnd/>
          </a:ln>
        </p:spPr>
        <p:txBody>
          <a:bodyPr anchor="ctr"/>
          <a:lstStyle/>
          <a:p>
            <a:pPr algn="ctr"/>
            <a:r>
              <a:rPr lang="it-IT" sz="2000">
                <a:solidFill>
                  <a:srgbClr val="FFFFFF"/>
                </a:solidFill>
                <a:latin typeface="Calibri" pitchFamily="34" charset="0"/>
              </a:rPr>
              <a:t>Automonitoraggio/controllo</a:t>
            </a:r>
          </a:p>
          <a:p>
            <a:pPr algn="ctr"/>
            <a:r>
              <a:rPr lang="it-IT" sz="2000">
                <a:solidFill>
                  <a:srgbClr val="FFFFFF"/>
                </a:solidFill>
                <a:latin typeface="Calibri" pitchFamily="34" charset="0"/>
              </a:rPr>
              <a:t>Abilità procedurali e cliniche</a:t>
            </a:r>
          </a:p>
        </p:txBody>
      </p:sp>
      <p:sp>
        <p:nvSpPr>
          <p:cNvPr id="16391" name="Titolo 1"/>
          <p:cNvSpPr>
            <a:spLocks noGrp="1"/>
          </p:cNvSpPr>
          <p:nvPr>
            <p:ph type="ctrTitle" idx="4294967295"/>
          </p:nvPr>
        </p:nvSpPr>
        <p:spPr>
          <a:xfrm>
            <a:off x="755650" y="981075"/>
            <a:ext cx="2951163" cy="1079500"/>
          </a:xfrm>
          <a:solidFill>
            <a:srgbClr val="FF3399"/>
          </a:solidFill>
        </p:spPr>
        <p:txBody>
          <a:bodyPr anchor="ctr"/>
          <a:lstStyle/>
          <a:p>
            <a:r>
              <a:rPr lang="it-IT" sz="2800" b="1">
                <a:effectLst>
                  <a:outerShdw blurRad="38100" dist="38100" dir="2700000" algn="tl">
                    <a:srgbClr val="FFFFFF"/>
                  </a:outerShdw>
                </a:effectLst>
              </a:rPr>
              <a:t>PAZIENTE</a:t>
            </a:r>
          </a:p>
        </p:txBody>
      </p:sp>
      <p:sp>
        <p:nvSpPr>
          <p:cNvPr id="16393" name="Text Box 9"/>
          <p:cNvSpPr txBox="1">
            <a:spLocks noChangeArrowheads="1"/>
          </p:cNvSpPr>
          <p:nvPr/>
        </p:nvSpPr>
        <p:spPr bwMode="auto">
          <a:xfrm>
            <a:off x="1763713" y="6553200"/>
            <a:ext cx="4968875" cy="304800"/>
          </a:xfrm>
          <a:prstGeom prst="rect">
            <a:avLst/>
          </a:prstGeom>
          <a:noFill/>
          <a:ln w="9525">
            <a:noFill/>
            <a:miter lim="800000"/>
            <a:headEnd/>
            <a:tailEnd/>
          </a:ln>
          <a:effectLst/>
        </p:spPr>
        <p:txBody>
          <a:bodyPr>
            <a:spAutoFit/>
          </a:bodyPr>
          <a:lstStyle/>
          <a:p>
            <a:pPr algn="ctr">
              <a:spcBef>
                <a:spcPct val="50000"/>
              </a:spcBef>
            </a:pPr>
            <a:r>
              <a:rPr lang="it-IT" sz="1400" b="1"/>
              <a:t>Infermiera Barbara Bonfanti, Spedali Civili Brescia</a:t>
            </a:r>
          </a:p>
        </p:txBody>
      </p:sp>
    </p:spTree>
  </p:cSld>
  <p:clrMapOvr>
    <a:masterClrMapping/>
  </p:clrMapOvr>
  <p:transition/>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olo 1"/>
          <p:cNvSpPr>
            <a:spLocks noGrp="1"/>
          </p:cNvSpPr>
          <p:nvPr>
            <p:ph type="title" idx="4294967295"/>
          </p:nvPr>
        </p:nvSpPr>
        <p:spPr>
          <a:xfrm>
            <a:off x="685800" y="152400"/>
            <a:ext cx="6765925" cy="1404938"/>
          </a:xfrm>
        </p:spPr>
        <p:txBody>
          <a:bodyPr anchor="ctr"/>
          <a:lstStyle/>
          <a:p>
            <a:r>
              <a:rPr lang="it-IT" sz="3200"/>
              <a:t>Ruolo dell’ infermiere</a:t>
            </a:r>
          </a:p>
        </p:txBody>
      </p:sp>
      <p:sp>
        <p:nvSpPr>
          <p:cNvPr id="3" name="Segnaposto contenuto 2"/>
          <p:cNvSpPr>
            <a:spLocks noGrp="1"/>
          </p:cNvSpPr>
          <p:nvPr>
            <p:ph idx="4294967295"/>
          </p:nvPr>
        </p:nvSpPr>
        <p:spPr/>
        <p:txBody>
          <a:bodyPr>
            <a:normAutofit/>
          </a:bodyPr>
          <a:lstStyle/>
          <a:p>
            <a:pPr marL="0" indent="0">
              <a:buFontTx/>
              <a:buNone/>
            </a:pPr>
            <a:r>
              <a:rPr lang="it-IT" sz="2000"/>
              <a:t>Sviluppare nel paziente :</a:t>
            </a:r>
          </a:p>
          <a:p>
            <a:pPr marL="0" indent="0"/>
            <a:r>
              <a:rPr lang="it-IT" sz="2000"/>
              <a:t>competenze di self management</a:t>
            </a:r>
          </a:p>
          <a:p>
            <a:pPr marL="0" indent="0"/>
            <a:r>
              <a:rPr lang="it-IT" sz="2000"/>
              <a:t>competenze tecnico-procedurali di automonitoraggio</a:t>
            </a:r>
          </a:p>
          <a:p>
            <a:pPr marL="0" indent="0">
              <a:buFontTx/>
              <a:buNone/>
            </a:pPr>
            <a:r>
              <a:rPr lang="it-IT" sz="2000"/>
              <a:t>Sostenere il paziente a raggiungere i suoi obiettivi</a:t>
            </a:r>
          </a:p>
          <a:p>
            <a:pPr marL="0" indent="0"/>
            <a:endParaRPr lang="it-IT" sz="2000"/>
          </a:p>
          <a:p>
            <a:pPr marL="0" indent="0"/>
            <a:endParaRPr lang="it-IT" sz="2000"/>
          </a:p>
        </p:txBody>
      </p:sp>
      <p:sp>
        <p:nvSpPr>
          <p:cNvPr id="17411" name="CasellaDiTesto 4"/>
          <p:cNvSpPr txBox="1">
            <a:spLocks noChangeArrowheads="1"/>
          </p:cNvSpPr>
          <p:nvPr/>
        </p:nvSpPr>
        <p:spPr bwMode="auto">
          <a:xfrm>
            <a:off x="1608138" y="3562350"/>
            <a:ext cx="4824412" cy="461963"/>
          </a:xfrm>
          <a:prstGeom prst="rect">
            <a:avLst/>
          </a:prstGeom>
          <a:noFill/>
          <a:ln w="9525">
            <a:noFill/>
            <a:miter lim="800000"/>
            <a:headEnd/>
            <a:tailEnd/>
          </a:ln>
        </p:spPr>
        <p:txBody>
          <a:bodyPr>
            <a:spAutoFit/>
          </a:bodyPr>
          <a:lstStyle/>
          <a:p>
            <a:r>
              <a:rPr lang="it-IT" sz="2400" b="1">
                <a:solidFill>
                  <a:srgbClr val="FF0000"/>
                </a:solidFill>
                <a:latin typeface="Calibri" pitchFamily="34" charset="0"/>
              </a:rPr>
              <a:t>Educazione terapeutica e sanitaria</a:t>
            </a:r>
          </a:p>
        </p:txBody>
      </p:sp>
      <p:sp>
        <p:nvSpPr>
          <p:cNvPr id="6" name="Ovale 5"/>
          <p:cNvSpPr>
            <a:spLocks noChangeArrowheads="1"/>
          </p:cNvSpPr>
          <p:nvPr/>
        </p:nvSpPr>
        <p:spPr bwMode="auto">
          <a:xfrm>
            <a:off x="971550" y="4259263"/>
            <a:ext cx="6840538" cy="2247900"/>
          </a:xfrm>
          <a:prstGeom prst="ellipse">
            <a:avLst/>
          </a:prstGeom>
          <a:solidFill>
            <a:schemeClr val="bg1"/>
          </a:solidFill>
          <a:ln w="57150" algn="ctr">
            <a:solidFill>
              <a:srgbClr val="F79646"/>
            </a:solidFill>
            <a:round/>
            <a:headEnd/>
            <a:tailEnd/>
          </a:ln>
        </p:spPr>
        <p:txBody>
          <a:bodyPr anchor="ctr"/>
          <a:lstStyle/>
          <a:p>
            <a:pPr algn="ctr"/>
            <a:r>
              <a:rPr lang="it-IT" sz="2000" b="1">
                <a:solidFill>
                  <a:srgbClr val="000000"/>
                </a:solidFill>
                <a:latin typeface="Calibri" pitchFamily="34" charset="0"/>
              </a:rPr>
              <a:t>Terapia dietetica</a:t>
            </a:r>
          </a:p>
          <a:p>
            <a:pPr algn="ctr"/>
            <a:r>
              <a:rPr lang="it-IT" sz="2000">
                <a:solidFill>
                  <a:srgbClr val="000000"/>
                </a:solidFill>
                <a:latin typeface="Calibri" pitchFamily="34" charset="0"/>
              </a:rPr>
              <a:t>Attività fisica</a:t>
            </a:r>
          </a:p>
          <a:p>
            <a:pPr algn="ctr"/>
            <a:r>
              <a:rPr lang="it-IT" sz="2000" b="1">
                <a:solidFill>
                  <a:srgbClr val="000000"/>
                </a:solidFill>
                <a:latin typeface="Calibri" pitchFamily="34" charset="0"/>
              </a:rPr>
              <a:t>Terapia insulinica</a:t>
            </a:r>
          </a:p>
          <a:p>
            <a:pPr algn="ctr"/>
            <a:r>
              <a:rPr lang="it-IT" sz="2000" b="1">
                <a:solidFill>
                  <a:srgbClr val="000000"/>
                </a:solidFill>
                <a:latin typeface="Calibri" pitchFamily="34" charset="0"/>
              </a:rPr>
              <a:t>Prevenzione complicanze</a:t>
            </a:r>
            <a:r>
              <a:rPr lang="it-IT" sz="2000">
                <a:solidFill>
                  <a:srgbClr val="000000"/>
                </a:solidFill>
                <a:latin typeface="Calibri" pitchFamily="34" charset="0"/>
              </a:rPr>
              <a:t> acute e croniche </a:t>
            </a:r>
          </a:p>
          <a:p>
            <a:pPr algn="ctr"/>
            <a:r>
              <a:rPr lang="it-IT" sz="2000">
                <a:solidFill>
                  <a:srgbClr val="000000"/>
                </a:solidFill>
                <a:latin typeface="Calibri" pitchFamily="34" charset="0"/>
              </a:rPr>
              <a:t>Migliorare/rafforzare le capacità e conoscenze, capire, motivare e rassicurare</a:t>
            </a:r>
          </a:p>
          <a:p>
            <a:pPr algn="ctr"/>
            <a:r>
              <a:rPr lang="it-IT" sz="2000" b="1">
                <a:solidFill>
                  <a:srgbClr val="000000"/>
                </a:solidFill>
                <a:latin typeface="Calibri" pitchFamily="34" charset="0"/>
              </a:rPr>
              <a:t>Autocontrollo glicemico</a:t>
            </a:r>
          </a:p>
        </p:txBody>
      </p:sp>
      <p:sp>
        <p:nvSpPr>
          <p:cNvPr id="7" name="Freccia circolare a sinistra 6"/>
          <p:cNvSpPr>
            <a:spLocks noChangeArrowheads="1"/>
          </p:cNvSpPr>
          <p:nvPr/>
        </p:nvSpPr>
        <p:spPr bwMode="auto">
          <a:xfrm>
            <a:off x="6443663" y="1484313"/>
            <a:ext cx="1081087" cy="2376487"/>
          </a:xfrm>
          <a:prstGeom prst="curvedLeftArrow">
            <a:avLst>
              <a:gd name="adj1" fmla="val 18756"/>
              <a:gd name="adj2" fmla="val 37523"/>
              <a:gd name="adj3" fmla="val 25000"/>
            </a:avLst>
          </a:prstGeom>
          <a:solidFill>
            <a:schemeClr val="tx2"/>
          </a:solidFill>
          <a:ln w="25400" algn="ctr">
            <a:solidFill>
              <a:srgbClr val="8C3836"/>
            </a:solidFill>
            <a:miter lim="800000"/>
            <a:headEnd/>
            <a:tailEnd/>
          </a:ln>
        </p:spPr>
        <p:txBody>
          <a:bodyPr anchor="ctr"/>
          <a:lstStyle/>
          <a:p>
            <a:pPr algn="ctr" fontAlgn="auto">
              <a:spcBef>
                <a:spcPts val="0"/>
              </a:spcBef>
              <a:spcAft>
                <a:spcPts val="0"/>
              </a:spcAft>
              <a:defRPr/>
            </a:pPr>
            <a:endParaRPr lang="it-IT">
              <a:latin typeface="+mn-lt"/>
              <a:cs typeface="+mn-cs"/>
            </a:endParaRPr>
          </a:p>
        </p:txBody>
      </p:sp>
      <p:sp>
        <p:nvSpPr>
          <p:cNvPr id="17415" name="Text Box 7"/>
          <p:cNvSpPr txBox="1">
            <a:spLocks noChangeArrowheads="1"/>
          </p:cNvSpPr>
          <p:nvPr/>
        </p:nvSpPr>
        <p:spPr bwMode="auto">
          <a:xfrm>
            <a:off x="1763713" y="6553200"/>
            <a:ext cx="4968875" cy="304800"/>
          </a:xfrm>
          <a:prstGeom prst="rect">
            <a:avLst/>
          </a:prstGeom>
          <a:noFill/>
          <a:ln w="9525">
            <a:noFill/>
            <a:miter lim="800000"/>
            <a:headEnd/>
            <a:tailEnd/>
          </a:ln>
          <a:effectLst/>
        </p:spPr>
        <p:txBody>
          <a:bodyPr>
            <a:spAutoFit/>
          </a:bodyPr>
          <a:lstStyle/>
          <a:p>
            <a:pPr algn="ctr">
              <a:spcBef>
                <a:spcPct val="50000"/>
              </a:spcBef>
            </a:pPr>
            <a:r>
              <a:rPr lang="it-IT" sz="1400" b="1"/>
              <a:t>Infermiera Barbara Bonfanti, Spedali Civili Brescia</a:t>
            </a:r>
          </a:p>
        </p:txBody>
      </p:sp>
    </p:spTree>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olo 1"/>
          <p:cNvSpPr>
            <a:spLocks noGrp="1"/>
          </p:cNvSpPr>
          <p:nvPr>
            <p:ph type="title" idx="4294967295"/>
          </p:nvPr>
        </p:nvSpPr>
        <p:spPr/>
        <p:txBody>
          <a:bodyPr anchor="ctr"/>
          <a:lstStyle/>
          <a:p>
            <a:r>
              <a:rPr lang="it-IT" sz="4000" b="1" u="sng"/>
              <a:t>Autocontrollo</a:t>
            </a:r>
          </a:p>
        </p:txBody>
      </p:sp>
      <p:sp>
        <p:nvSpPr>
          <p:cNvPr id="3" name="Segnaposto contenuto 2"/>
          <p:cNvSpPr>
            <a:spLocks noGrp="1"/>
          </p:cNvSpPr>
          <p:nvPr>
            <p:ph idx="4294967295"/>
          </p:nvPr>
        </p:nvSpPr>
        <p:spPr/>
        <p:txBody>
          <a:bodyPr>
            <a:normAutofit fontScale="92500" lnSpcReduction="10000"/>
          </a:bodyPr>
          <a:lstStyle/>
          <a:p>
            <a:pPr marL="0" indent="0" algn="just">
              <a:buFontTx/>
              <a:buNone/>
            </a:pPr>
            <a:r>
              <a:rPr lang="it-IT" sz="2000" i="1"/>
              <a:t>Monitoraggio della glicemia capillare, interpretazione dei risultati glicemici e assunzione di decisioni appropriate da intraprendere, se necessarie, per tradurre il dato glicemico in azioni correttive sulla terapia e sullo stile di vita.</a:t>
            </a:r>
          </a:p>
          <a:p>
            <a:pPr marL="0" indent="0"/>
            <a:endParaRPr lang="it-IT" sz="2000"/>
          </a:p>
          <a:p>
            <a:pPr marL="0" indent="0" algn="ctr">
              <a:buFontTx/>
              <a:buNone/>
            </a:pPr>
            <a:r>
              <a:rPr lang="it-IT" sz="2000"/>
              <a:t>È raccomandato sostenere il paziente nel raggiungere il miglior controllo glicemico possibile minimizzando il rischio di ipoglicemia</a:t>
            </a:r>
          </a:p>
          <a:p>
            <a:pPr marL="0" indent="0" algn="ctr">
              <a:buFontTx/>
              <a:buNone/>
            </a:pPr>
            <a:r>
              <a:rPr lang="it-IT" sz="1800"/>
              <a:t>[Albisser et al (2009); Aschner et al (2010)]</a:t>
            </a:r>
          </a:p>
          <a:p>
            <a:pPr marL="0" indent="0" algn="ctr">
              <a:buFontTx/>
              <a:buNone/>
            </a:pPr>
            <a:endParaRPr lang="it-IT" sz="1800"/>
          </a:p>
          <a:p>
            <a:pPr marL="0" indent="0" algn="ctr">
              <a:buFontTx/>
              <a:buNone/>
            </a:pPr>
            <a:r>
              <a:rPr lang="it-IT" sz="2000"/>
              <a:t>I benefici dell’autogestione si riflettono sul controllo glicemico e quindi anche sulla morbilità e mortalità</a:t>
            </a:r>
          </a:p>
          <a:p>
            <a:pPr marL="0" indent="0" algn="ctr">
              <a:buFontTx/>
              <a:buNone/>
            </a:pPr>
            <a:r>
              <a:rPr lang="it-IT" sz="1800"/>
              <a:t>[Minet et al (2009)]</a:t>
            </a:r>
          </a:p>
        </p:txBody>
      </p:sp>
      <p:sp>
        <p:nvSpPr>
          <p:cNvPr id="18436" name="Text Box 4"/>
          <p:cNvSpPr txBox="1">
            <a:spLocks noChangeArrowheads="1"/>
          </p:cNvSpPr>
          <p:nvPr/>
        </p:nvSpPr>
        <p:spPr bwMode="auto">
          <a:xfrm>
            <a:off x="1763713" y="6553200"/>
            <a:ext cx="4968875" cy="304800"/>
          </a:xfrm>
          <a:prstGeom prst="rect">
            <a:avLst/>
          </a:prstGeom>
          <a:noFill/>
          <a:ln w="9525">
            <a:noFill/>
            <a:miter lim="800000"/>
            <a:headEnd/>
            <a:tailEnd/>
          </a:ln>
          <a:effectLst/>
        </p:spPr>
        <p:txBody>
          <a:bodyPr>
            <a:spAutoFit/>
          </a:bodyPr>
          <a:lstStyle/>
          <a:p>
            <a:pPr algn="ctr">
              <a:spcBef>
                <a:spcPct val="50000"/>
              </a:spcBef>
            </a:pPr>
            <a:r>
              <a:rPr lang="it-IT" sz="1400" b="1"/>
              <a:t>Infermiera Barbara Bonfanti, Spedali Civili Brescia</a:t>
            </a:r>
          </a:p>
        </p:txBody>
      </p:sp>
    </p:spTree>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olo 1"/>
          <p:cNvSpPr>
            <a:spLocks noGrp="1"/>
          </p:cNvSpPr>
          <p:nvPr>
            <p:ph type="title" idx="4294967295"/>
          </p:nvPr>
        </p:nvSpPr>
        <p:spPr/>
        <p:txBody>
          <a:bodyPr anchor="ctr"/>
          <a:lstStyle/>
          <a:p>
            <a:r>
              <a:rPr lang="it-IT" sz="2800"/>
              <a:t>Fattori ostacolanti/facilitanti</a:t>
            </a:r>
          </a:p>
        </p:txBody>
      </p:sp>
      <p:sp>
        <p:nvSpPr>
          <p:cNvPr id="4" name="Rettangolo 3"/>
          <p:cNvSpPr>
            <a:spLocks noChangeArrowheads="1"/>
          </p:cNvSpPr>
          <p:nvPr/>
        </p:nvSpPr>
        <p:spPr bwMode="auto">
          <a:xfrm>
            <a:off x="755650" y="2060575"/>
            <a:ext cx="3311525" cy="3744913"/>
          </a:xfrm>
          <a:prstGeom prst="rect">
            <a:avLst/>
          </a:prstGeom>
          <a:solidFill>
            <a:schemeClr val="bg1"/>
          </a:solidFill>
          <a:ln w="57150" algn="ctr">
            <a:solidFill>
              <a:srgbClr val="F79646"/>
            </a:solidFill>
            <a:miter lim="800000"/>
            <a:headEnd/>
            <a:tailEnd/>
          </a:ln>
        </p:spPr>
        <p:txBody>
          <a:bodyPr anchor="ctr"/>
          <a:lstStyle/>
          <a:p>
            <a:pPr algn="ctr"/>
            <a:r>
              <a:rPr lang="it-IT" sz="2000">
                <a:solidFill>
                  <a:srgbClr val="000000"/>
                </a:solidFill>
                <a:latin typeface="Calibri" pitchFamily="34" charset="0"/>
              </a:rPr>
              <a:t>Recente diagnosi di diabete</a:t>
            </a:r>
          </a:p>
          <a:p>
            <a:pPr algn="ctr"/>
            <a:r>
              <a:rPr lang="it-IT" sz="2000">
                <a:solidFill>
                  <a:srgbClr val="000000"/>
                </a:solidFill>
                <a:latin typeface="Calibri" pitchFamily="34" charset="0"/>
              </a:rPr>
              <a:t>Inadeguata dieta</a:t>
            </a:r>
          </a:p>
          <a:p>
            <a:pPr algn="ctr"/>
            <a:r>
              <a:rPr lang="it-IT" sz="2000">
                <a:solidFill>
                  <a:srgbClr val="000000"/>
                </a:solidFill>
                <a:latin typeface="Calibri" pitchFamily="34" charset="0"/>
              </a:rPr>
              <a:t>Esacerbazione di problemi clinici esistenti</a:t>
            </a:r>
          </a:p>
          <a:p>
            <a:pPr algn="ctr"/>
            <a:r>
              <a:rPr lang="it-IT" sz="2000">
                <a:solidFill>
                  <a:srgbClr val="000000"/>
                </a:solidFill>
                <a:latin typeface="Calibri" pitchFamily="34" charset="0"/>
              </a:rPr>
              <a:t>Eventi di vita stressanti</a:t>
            </a:r>
          </a:p>
          <a:p>
            <a:pPr algn="ctr"/>
            <a:r>
              <a:rPr lang="it-IT" sz="2000">
                <a:solidFill>
                  <a:srgbClr val="000000"/>
                </a:solidFill>
                <a:latin typeface="Calibri" pitchFamily="34" charset="0"/>
              </a:rPr>
              <a:t>Umore basso</a:t>
            </a:r>
          </a:p>
          <a:p>
            <a:pPr algn="ctr"/>
            <a:r>
              <a:rPr lang="it-IT" sz="2000">
                <a:solidFill>
                  <a:srgbClr val="000000"/>
                </a:solidFill>
                <a:latin typeface="Calibri" pitchFamily="34" charset="0"/>
              </a:rPr>
              <a:t>Dipendenza alcolica</a:t>
            </a:r>
          </a:p>
          <a:p>
            <a:pPr algn="ctr"/>
            <a:r>
              <a:rPr lang="it-IT" sz="2000">
                <a:solidFill>
                  <a:srgbClr val="000000"/>
                </a:solidFill>
                <a:latin typeface="Calibri" pitchFamily="34" charset="0"/>
              </a:rPr>
              <a:t>Reazioni alla malattia</a:t>
            </a:r>
          </a:p>
        </p:txBody>
      </p:sp>
      <p:sp>
        <p:nvSpPr>
          <p:cNvPr id="5" name="Rettangolo 4"/>
          <p:cNvSpPr>
            <a:spLocks noChangeArrowheads="1"/>
          </p:cNvSpPr>
          <p:nvPr/>
        </p:nvSpPr>
        <p:spPr bwMode="auto">
          <a:xfrm>
            <a:off x="4932363" y="1484313"/>
            <a:ext cx="3240087" cy="3743325"/>
          </a:xfrm>
          <a:prstGeom prst="rect">
            <a:avLst/>
          </a:prstGeom>
          <a:solidFill>
            <a:schemeClr val="bg1"/>
          </a:solidFill>
          <a:ln w="57150" algn="ctr">
            <a:solidFill>
              <a:srgbClr val="F79646"/>
            </a:solidFill>
            <a:miter lim="800000"/>
            <a:headEnd/>
            <a:tailEnd/>
          </a:ln>
        </p:spPr>
        <p:txBody>
          <a:bodyPr anchor="ctr"/>
          <a:lstStyle/>
          <a:p>
            <a:pPr algn="ctr"/>
            <a:r>
              <a:rPr lang="it-IT" sz="2000">
                <a:solidFill>
                  <a:srgbClr val="000000"/>
                </a:solidFill>
                <a:latin typeface="Calibri" pitchFamily="34" charset="0"/>
              </a:rPr>
              <a:t>Adesione al regime dietetico</a:t>
            </a:r>
          </a:p>
          <a:p>
            <a:pPr algn="ctr"/>
            <a:r>
              <a:rPr lang="it-IT" sz="2000">
                <a:solidFill>
                  <a:srgbClr val="000000"/>
                </a:solidFill>
                <a:latin typeface="Calibri" pitchFamily="34" charset="0"/>
              </a:rPr>
              <a:t>Età e caratteristiche demografiche</a:t>
            </a:r>
          </a:p>
          <a:p>
            <a:pPr algn="ctr"/>
            <a:r>
              <a:rPr lang="it-IT" sz="2000">
                <a:solidFill>
                  <a:srgbClr val="000000"/>
                </a:solidFill>
                <a:latin typeface="Calibri" pitchFamily="34" charset="0"/>
              </a:rPr>
              <a:t>Conoscenze disponibili e consapevolezza del diabete</a:t>
            </a:r>
          </a:p>
          <a:p>
            <a:pPr algn="ctr"/>
            <a:r>
              <a:rPr lang="it-IT" sz="2000">
                <a:solidFill>
                  <a:srgbClr val="000000"/>
                </a:solidFill>
                <a:latin typeface="Calibri" pitchFamily="34" charset="0"/>
              </a:rPr>
              <a:t>Locus of control</a:t>
            </a:r>
          </a:p>
          <a:p>
            <a:pPr algn="ctr"/>
            <a:r>
              <a:rPr lang="it-IT" sz="2000">
                <a:solidFill>
                  <a:srgbClr val="000000"/>
                </a:solidFill>
                <a:latin typeface="Calibri" pitchFamily="34" charset="0"/>
              </a:rPr>
              <a:t>Credenze sul diabete </a:t>
            </a:r>
          </a:p>
          <a:p>
            <a:pPr algn="ctr"/>
            <a:r>
              <a:rPr lang="it-IT" sz="2000">
                <a:solidFill>
                  <a:srgbClr val="000000"/>
                </a:solidFill>
                <a:latin typeface="Calibri" pitchFamily="34" charset="0"/>
              </a:rPr>
              <a:t>sistemi di supporto e risorse disponibili</a:t>
            </a:r>
          </a:p>
          <a:p>
            <a:pPr algn="ctr"/>
            <a:r>
              <a:rPr lang="it-IT" sz="2000">
                <a:solidFill>
                  <a:srgbClr val="000000"/>
                </a:solidFill>
                <a:latin typeface="Calibri" pitchFamily="34" charset="0"/>
              </a:rPr>
              <a:t>Motivazione al cambiamento</a:t>
            </a:r>
          </a:p>
        </p:txBody>
      </p:sp>
      <p:sp>
        <p:nvSpPr>
          <p:cNvPr id="19461" name="Text Box 5"/>
          <p:cNvSpPr txBox="1">
            <a:spLocks noChangeArrowheads="1"/>
          </p:cNvSpPr>
          <p:nvPr/>
        </p:nvSpPr>
        <p:spPr bwMode="auto">
          <a:xfrm>
            <a:off x="1763713" y="6553200"/>
            <a:ext cx="4968875" cy="304800"/>
          </a:xfrm>
          <a:prstGeom prst="rect">
            <a:avLst/>
          </a:prstGeom>
          <a:noFill/>
          <a:ln w="9525">
            <a:noFill/>
            <a:miter lim="800000"/>
            <a:headEnd/>
            <a:tailEnd/>
          </a:ln>
          <a:effectLst/>
        </p:spPr>
        <p:txBody>
          <a:bodyPr>
            <a:spAutoFit/>
          </a:bodyPr>
          <a:lstStyle/>
          <a:p>
            <a:pPr algn="ctr">
              <a:spcBef>
                <a:spcPct val="50000"/>
              </a:spcBef>
            </a:pPr>
            <a:r>
              <a:rPr lang="it-IT" sz="1400" b="1"/>
              <a:t>Infermiera Barbara Bonfanti, Spedali Civili Brescia</a:t>
            </a:r>
          </a:p>
        </p:txBody>
      </p:sp>
    </p:spTree>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olo 1"/>
          <p:cNvSpPr>
            <a:spLocks noGrp="1"/>
          </p:cNvSpPr>
          <p:nvPr>
            <p:ph type="title" idx="4294967295"/>
          </p:nvPr>
        </p:nvSpPr>
        <p:spPr>
          <a:xfrm>
            <a:off x="1042988" y="442913"/>
            <a:ext cx="7921625" cy="858837"/>
          </a:xfrm>
        </p:spPr>
        <p:txBody>
          <a:bodyPr anchor="ctr"/>
          <a:lstStyle/>
          <a:p>
            <a:r>
              <a:rPr lang="it-IT" sz="2800" b="1"/>
              <a:t>Progettazione di interventi educativi finalizzati all’autocura</a:t>
            </a:r>
          </a:p>
        </p:txBody>
      </p:sp>
      <p:sp>
        <p:nvSpPr>
          <p:cNvPr id="20482" name="Segnaposto contenuto 2"/>
          <p:cNvSpPr>
            <a:spLocks noGrp="1"/>
          </p:cNvSpPr>
          <p:nvPr>
            <p:ph idx="4294967295"/>
          </p:nvPr>
        </p:nvSpPr>
        <p:spPr>
          <a:xfrm>
            <a:off x="611188" y="1844675"/>
            <a:ext cx="8086725" cy="4824413"/>
          </a:xfrm>
        </p:spPr>
        <p:txBody>
          <a:bodyPr/>
          <a:lstStyle/>
          <a:p>
            <a:r>
              <a:rPr lang="it-IT" sz="2400"/>
              <a:t>Verificare il fabbisogno educativo</a:t>
            </a:r>
            <a:r>
              <a:rPr lang="it-IT" sz="2000"/>
              <a:t> (</a:t>
            </a:r>
            <a:r>
              <a:rPr lang="it-IT" sz="2000" i="1"/>
              <a:t>questionari che determinano il livello di conoscenza e di consapevolezza sulla malattia)</a:t>
            </a:r>
          </a:p>
          <a:p>
            <a:pPr>
              <a:buFontTx/>
              <a:buNone/>
            </a:pPr>
            <a:endParaRPr lang="it-IT" sz="2000" i="1"/>
          </a:p>
          <a:p>
            <a:r>
              <a:rPr lang="it-IT" sz="2400"/>
              <a:t>Assicurarsi che l’educazione sia focalizzata su informazioni rilevanti quali la motivazione ad agire, le abilità comportamentali</a:t>
            </a:r>
            <a:r>
              <a:rPr lang="it-IT" sz="2000"/>
              <a:t> (</a:t>
            </a:r>
            <a:r>
              <a:rPr lang="it-IT" sz="2000" i="1"/>
              <a:t>es. gestione dell’ipoglicemia nei pazienti in terapia insulinica)</a:t>
            </a:r>
          </a:p>
          <a:p>
            <a:pPr>
              <a:buFontTx/>
              <a:buNone/>
            </a:pPr>
            <a:endParaRPr lang="it-IT" sz="2000" i="1"/>
          </a:p>
          <a:p>
            <a:r>
              <a:rPr lang="it-IT" sz="2400" i="1"/>
              <a:t>Integrare </a:t>
            </a:r>
            <a:r>
              <a:rPr lang="it-IT" sz="2400"/>
              <a:t>nelle strategie educative anche interventi focalizzati a migliorare il coping dei pazienti</a:t>
            </a:r>
          </a:p>
          <a:p>
            <a:endParaRPr lang="it-IT" sz="2400"/>
          </a:p>
        </p:txBody>
      </p:sp>
      <p:sp>
        <p:nvSpPr>
          <p:cNvPr id="4" name="Freccia a destra 3"/>
          <p:cNvSpPr/>
          <p:nvPr/>
        </p:nvSpPr>
        <p:spPr>
          <a:xfrm>
            <a:off x="0" y="476250"/>
            <a:ext cx="1439863" cy="360363"/>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fontAlgn="auto">
              <a:spcBef>
                <a:spcPts val="0"/>
              </a:spcBef>
              <a:spcAft>
                <a:spcPts val="0"/>
              </a:spcAft>
              <a:defRPr/>
            </a:pPr>
            <a:endParaRPr lang="it-IT">
              <a:solidFill>
                <a:schemeClr val="tx1"/>
              </a:solidFill>
            </a:endParaRPr>
          </a:p>
        </p:txBody>
      </p:sp>
      <p:sp>
        <p:nvSpPr>
          <p:cNvPr id="20485" name="Text Box 5"/>
          <p:cNvSpPr txBox="1">
            <a:spLocks noChangeArrowheads="1"/>
          </p:cNvSpPr>
          <p:nvPr/>
        </p:nvSpPr>
        <p:spPr bwMode="auto">
          <a:xfrm>
            <a:off x="1763713" y="6553200"/>
            <a:ext cx="4968875" cy="304800"/>
          </a:xfrm>
          <a:prstGeom prst="rect">
            <a:avLst/>
          </a:prstGeom>
          <a:noFill/>
          <a:ln w="9525">
            <a:noFill/>
            <a:miter lim="800000"/>
            <a:headEnd/>
            <a:tailEnd/>
          </a:ln>
          <a:effectLst/>
        </p:spPr>
        <p:txBody>
          <a:bodyPr>
            <a:spAutoFit/>
          </a:bodyPr>
          <a:lstStyle/>
          <a:p>
            <a:pPr algn="ctr">
              <a:spcBef>
                <a:spcPct val="50000"/>
              </a:spcBef>
            </a:pPr>
            <a:r>
              <a:rPr lang="it-IT" sz="1400" b="1"/>
              <a:t>Infermiera Barbara Bonfanti, Spedali Civili Brescia</a:t>
            </a:r>
          </a:p>
        </p:txBody>
      </p:sp>
    </p:spTree>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Grp="1" noChangeArrowheads="1"/>
          </p:cNvSpPr>
          <p:nvPr>
            <p:ph type="body" idx="1"/>
          </p:nvPr>
        </p:nvSpPr>
        <p:spPr>
          <a:xfrm>
            <a:off x="457200" y="692150"/>
            <a:ext cx="8291513" cy="5689600"/>
          </a:xfrm>
        </p:spPr>
        <p:txBody>
          <a:bodyPr/>
          <a:lstStyle/>
          <a:p>
            <a:r>
              <a:rPr lang="it-IT" sz="2400" i="1"/>
              <a:t>Fornire</a:t>
            </a:r>
            <a:r>
              <a:rPr lang="it-IT" sz="2400"/>
              <a:t> a tutti i pazienti un programma educativo strutturato all’inizio e nel proseguo della terapia insulinica</a:t>
            </a:r>
          </a:p>
          <a:p>
            <a:endParaRPr lang="it-IT" sz="2400"/>
          </a:p>
          <a:p>
            <a:r>
              <a:rPr lang="it-IT" sz="2400" i="1"/>
              <a:t>Assicurare</a:t>
            </a:r>
            <a:r>
              <a:rPr lang="it-IT" sz="2400"/>
              <a:t> il follow up per monitorare cambiamenti comportamentali, variazioni di terapia e qualità di vita dei pazienti.</a:t>
            </a:r>
          </a:p>
          <a:p>
            <a:endParaRPr lang="it-IT" sz="2400"/>
          </a:p>
          <a:p>
            <a:r>
              <a:rPr lang="it-IT" sz="2400"/>
              <a:t>Gli interventi educativi dovrebbero essere: </a:t>
            </a:r>
            <a:r>
              <a:rPr lang="it-IT" sz="2400" i="1"/>
              <a:t>precoci (</a:t>
            </a:r>
            <a:r>
              <a:rPr lang="it-IT" sz="2400"/>
              <a:t>consulenze alimentari, cambiamenti di stile di vita</a:t>
            </a:r>
            <a:r>
              <a:rPr lang="it-IT" sz="2400" i="1"/>
              <a:t>), individualizzati, focalizzati su abilità e alfabetizzazione al diabete, intensivi, basati su un approccio multidisciplinare con obiettivi condivisi.</a:t>
            </a:r>
          </a:p>
          <a:p>
            <a:endParaRPr lang="it-IT" sz="2400"/>
          </a:p>
        </p:txBody>
      </p:sp>
      <p:sp>
        <p:nvSpPr>
          <p:cNvPr id="27652" name="Text Box 4"/>
          <p:cNvSpPr txBox="1">
            <a:spLocks noChangeArrowheads="1"/>
          </p:cNvSpPr>
          <p:nvPr/>
        </p:nvSpPr>
        <p:spPr bwMode="auto">
          <a:xfrm>
            <a:off x="1763713" y="6553200"/>
            <a:ext cx="4968875" cy="304800"/>
          </a:xfrm>
          <a:prstGeom prst="rect">
            <a:avLst/>
          </a:prstGeom>
          <a:noFill/>
          <a:ln w="9525">
            <a:noFill/>
            <a:miter lim="800000"/>
            <a:headEnd/>
            <a:tailEnd/>
          </a:ln>
          <a:effectLst/>
        </p:spPr>
        <p:txBody>
          <a:bodyPr>
            <a:spAutoFit/>
          </a:bodyPr>
          <a:lstStyle/>
          <a:p>
            <a:pPr algn="ctr">
              <a:spcBef>
                <a:spcPct val="50000"/>
              </a:spcBef>
            </a:pPr>
            <a:r>
              <a:rPr lang="it-IT" sz="1400" b="1"/>
              <a:t>Infermiera Barbara Bonfanti, Spedali Civili Brescia</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Sintomi di GCA extra-cranici</a:t>
            </a:r>
            <a:endParaRPr lang="it-IT" dirty="0"/>
          </a:p>
        </p:txBody>
      </p:sp>
      <p:sp>
        <p:nvSpPr>
          <p:cNvPr id="3" name="Segnaposto contenuto 2"/>
          <p:cNvSpPr>
            <a:spLocks noGrp="1"/>
          </p:cNvSpPr>
          <p:nvPr>
            <p:ph idx="1"/>
          </p:nvPr>
        </p:nvSpPr>
        <p:spPr/>
        <p:txBody>
          <a:bodyPr/>
          <a:lstStyle/>
          <a:p>
            <a:r>
              <a:rPr lang="it-IT" dirty="0" smtClean="0"/>
              <a:t>Sindrome dell’arco aortico, insufficienza valvolare aortica, aneurismi o dissezione aortiche (5-20%)</a:t>
            </a:r>
          </a:p>
          <a:p>
            <a:r>
              <a:rPr lang="it-IT" dirty="0" smtClean="0"/>
              <a:t>Coinvolgimento clinicamente rilevante di altre arterie (5-20%)</a:t>
            </a:r>
          </a:p>
          <a:p>
            <a:r>
              <a:rPr lang="it-IT" dirty="0" smtClean="0"/>
              <a:t>Neuropatie periferiche (&lt;15%)</a:t>
            </a:r>
          </a:p>
          <a:p>
            <a:r>
              <a:rPr lang="it-IT" dirty="0" smtClean="0"/>
              <a:t>Sintomi respiratori (tosse, mal di gola, raucedine) (&lt;5%)</a:t>
            </a:r>
            <a:endParaRPr lang="it-IT"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80112" y="332656"/>
            <a:ext cx="3352800" cy="400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4038" y="377239"/>
            <a:ext cx="3517881" cy="27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27045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1000"/>
                                        <p:tgtEl>
                                          <p:spTgt spid="4098"/>
                                        </p:tgtEl>
                                      </p:cBhvr>
                                    </p:animEffect>
                                    <p:anim calcmode="lin" valueType="num">
                                      <p:cBhvr>
                                        <p:cTn id="8" dur="1000" fill="hold"/>
                                        <p:tgtEl>
                                          <p:spTgt spid="4098"/>
                                        </p:tgtEl>
                                        <p:attrNameLst>
                                          <p:attrName>ppt_x</p:attrName>
                                        </p:attrNameLst>
                                      </p:cBhvr>
                                      <p:tavLst>
                                        <p:tav tm="0">
                                          <p:val>
                                            <p:strVal val="#ppt_x"/>
                                          </p:val>
                                        </p:tav>
                                        <p:tav tm="100000">
                                          <p:val>
                                            <p:strVal val="#ppt_x"/>
                                          </p:val>
                                        </p:tav>
                                      </p:tavLst>
                                    </p:anim>
                                    <p:anim calcmode="lin" valueType="num">
                                      <p:cBhvr>
                                        <p:cTn id="9" dur="1000" fill="hold"/>
                                        <p:tgtEl>
                                          <p:spTgt spid="4098"/>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4100"/>
                                        </p:tgtEl>
                                        <p:attrNameLst>
                                          <p:attrName>style.visibility</p:attrName>
                                        </p:attrNameLst>
                                      </p:cBhvr>
                                      <p:to>
                                        <p:strVal val="visible"/>
                                      </p:to>
                                    </p:set>
                                    <p:animEffect transition="in" filter="wipe(down)">
                                      <p:cBhvr>
                                        <p:cTn id="12" dur="500"/>
                                        <p:tgtEl>
                                          <p:spTgt spid="4100"/>
                                        </p:tgtEl>
                                      </p:cBhvr>
                                    </p:animEffect>
                                  </p:childTnLst>
                                </p:cTn>
                              </p:par>
                              <p:par>
                                <p:cTn id="13" presetID="22" presetClass="entr" presetSubtype="4" fill="hold" nodeType="withEffect">
                                  <p:stCondLst>
                                    <p:cond delay="0"/>
                                  </p:stCondLst>
                                  <p:childTnLst>
                                    <p:set>
                                      <p:cBhvr>
                                        <p:cTn id="14" dur="1" fill="hold">
                                          <p:stCondLst>
                                            <p:cond delay="0"/>
                                          </p:stCondLst>
                                        </p:cTn>
                                        <p:tgtEl>
                                          <p:spTgt spid="4099"/>
                                        </p:tgtEl>
                                        <p:attrNameLst>
                                          <p:attrName>style.visibility</p:attrName>
                                        </p:attrNameLst>
                                      </p:cBhvr>
                                      <p:to>
                                        <p:strVal val="visible"/>
                                      </p:to>
                                    </p:set>
                                    <p:animEffect transition="in" filter="wipe(down)">
                                      <p:cBhvr>
                                        <p:cTn id="15" dur="500"/>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olo 1"/>
          <p:cNvSpPr>
            <a:spLocks noGrp="1"/>
          </p:cNvSpPr>
          <p:nvPr>
            <p:ph type="title" idx="4294967295"/>
          </p:nvPr>
        </p:nvSpPr>
        <p:spPr>
          <a:xfrm>
            <a:off x="1331913" y="188913"/>
            <a:ext cx="6553200" cy="1223962"/>
          </a:xfrm>
        </p:spPr>
        <p:txBody>
          <a:bodyPr anchor="ctr"/>
          <a:lstStyle/>
          <a:p>
            <a:r>
              <a:rPr lang="it-IT" sz="2800"/>
              <a:t>Modelli di provata efficacia</a:t>
            </a:r>
            <a:r>
              <a:rPr lang="it-IT" sz="2400"/>
              <a:t>:</a:t>
            </a:r>
          </a:p>
        </p:txBody>
      </p:sp>
      <p:sp>
        <p:nvSpPr>
          <p:cNvPr id="21506" name="Segnaposto contenuto 2"/>
          <p:cNvSpPr>
            <a:spLocks noGrp="1"/>
          </p:cNvSpPr>
          <p:nvPr>
            <p:ph idx="4294967295"/>
          </p:nvPr>
        </p:nvSpPr>
        <p:spPr>
          <a:xfrm>
            <a:off x="457200" y="1412875"/>
            <a:ext cx="8229600" cy="4713288"/>
          </a:xfrm>
        </p:spPr>
        <p:txBody>
          <a:bodyPr/>
          <a:lstStyle/>
          <a:p>
            <a:r>
              <a:rPr lang="it-IT" sz="2400"/>
              <a:t>Interventi educativi brevi:</a:t>
            </a:r>
            <a:r>
              <a:rPr lang="it-IT" sz="1800"/>
              <a:t>  </a:t>
            </a:r>
            <a:r>
              <a:rPr lang="it-IT" sz="2000"/>
              <a:t>un breve intervento educativo (60-90 minuti) sembra efficace nell’incoraggiare i pazienti verso un’autogestione migliore e un monitoraggio glicemico più regolare. [Polonsky et al (2005)]</a:t>
            </a:r>
          </a:p>
          <a:p>
            <a:pPr>
              <a:buFontTx/>
              <a:buNone/>
            </a:pPr>
            <a:endParaRPr lang="it-IT" sz="2000"/>
          </a:p>
          <a:p>
            <a:r>
              <a:rPr lang="it-IT" sz="2400"/>
              <a:t> Interventi che combinano dati biomedici e biopsicosociali </a:t>
            </a:r>
            <a:r>
              <a:rPr lang="it-IT" sz="2000"/>
              <a:t>(dati clinici e vissuto ed esperienza del paziente) [Smith et al (2006)]</a:t>
            </a:r>
          </a:p>
          <a:p>
            <a:endParaRPr lang="it-IT" sz="2000"/>
          </a:p>
          <a:p>
            <a:r>
              <a:rPr lang="it-IT" sz="2400"/>
              <a:t>Addestramento consapevole della glicemia </a:t>
            </a:r>
            <a:r>
              <a:rPr lang="it-IT" sz="2000"/>
              <a:t>(ridurre il locus of control esterno) [Schachinger et al (2005)]</a:t>
            </a:r>
          </a:p>
          <a:p>
            <a:pPr>
              <a:buFontTx/>
              <a:buNone/>
            </a:pPr>
            <a:endParaRPr lang="it-IT" sz="2000"/>
          </a:p>
          <a:p>
            <a:r>
              <a:rPr lang="it-IT" sz="2400"/>
              <a:t>Applicare metodi di counselling a domicilio o telefonici </a:t>
            </a:r>
            <a:r>
              <a:rPr lang="it-IT" sz="2000"/>
              <a:t>[Gallegos et al (2006)]</a:t>
            </a:r>
          </a:p>
        </p:txBody>
      </p:sp>
      <p:sp>
        <p:nvSpPr>
          <p:cNvPr id="4" name="Freccia a destra 3"/>
          <p:cNvSpPr/>
          <p:nvPr/>
        </p:nvSpPr>
        <p:spPr>
          <a:xfrm>
            <a:off x="395288" y="620713"/>
            <a:ext cx="1728787" cy="504825"/>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fontAlgn="auto">
              <a:spcBef>
                <a:spcPts val="0"/>
              </a:spcBef>
              <a:spcAft>
                <a:spcPts val="0"/>
              </a:spcAft>
              <a:defRPr/>
            </a:pPr>
            <a:endParaRPr lang="it-IT"/>
          </a:p>
        </p:txBody>
      </p:sp>
      <p:sp>
        <p:nvSpPr>
          <p:cNvPr id="21509" name="Text Box 5"/>
          <p:cNvSpPr txBox="1">
            <a:spLocks noChangeArrowheads="1"/>
          </p:cNvSpPr>
          <p:nvPr/>
        </p:nvSpPr>
        <p:spPr bwMode="auto">
          <a:xfrm>
            <a:off x="1763713" y="6553200"/>
            <a:ext cx="4968875" cy="304800"/>
          </a:xfrm>
          <a:prstGeom prst="rect">
            <a:avLst/>
          </a:prstGeom>
          <a:noFill/>
          <a:ln w="9525">
            <a:noFill/>
            <a:miter lim="800000"/>
            <a:headEnd/>
            <a:tailEnd/>
          </a:ln>
          <a:effectLst/>
        </p:spPr>
        <p:txBody>
          <a:bodyPr>
            <a:spAutoFit/>
          </a:bodyPr>
          <a:lstStyle/>
          <a:p>
            <a:pPr algn="ctr">
              <a:spcBef>
                <a:spcPct val="50000"/>
              </a:spcBef>
            </a:pPr>
            <a:r>
              <a:rPr lang="it-IT" sz="1400" b="1"/>
              <a:t>Infermiera Barbara Bonfanti, Spedali Civili Brescia</a:t>
            </a:r>
          </a:p>
        </p:txBody>
      </p:sp>
    </p:spTree>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olo 1"/>
          <p:cNvSpPr>
            <a:spLocks noGrp="1"/>
          </p:cNvSpPr>
          <p:nvPr>
            <p:ph type="title" idx="4294967295"/>
          </p:nvPr>
        </p:nvSpPr>
        <p:spPr>
          <a:xfrm>
            <a:off x="1763713" y="333375"/>
            <a:ext cx="6176962" cy="1057275"/>
          </a:xfrm>
        </p:spPr>
        <p:txBody>
          <a:bodyPr anchor="ctr"/>
          <a:lstStyle/>
          <a:p>
            <a:r>
              <a:rPr lang="it-IT" sz="2800" b="1"/>
              <a:t>VALUTAZIONE DELLE ABILITA’</a:t>
            </a:r>
          </a:p>
        </p:txBody>
      </p:sp>
      <p:sp>
        <p:nvSpPr>
          <p:cNvPr id="3" name="Segnaposto contenuto 2"/>
          <p:cNvSpPr>
            <a:spLocks noGrp="1"/>
          </p:cNvSpPr>
          <p:nvPr>
            <p:ph idx="4294967295"/>
          </p:nvPr>
        </p:nvSpPr>
        <p:spPr/>
        <p:txBody>
          <a:bodyPr>
            <a:normAutofit fontScale="85000" lnSpcReduction="10000"/>
          </a:bodyPr>
          <a:lstStyle/>
          <a:p>
            <a:r>
              <a:rPr lang="it-IT" sz="2000"/>
              <a:t>Per tutti i pazienti è raccomandato effettuare annualmente una valutazione strutturata delle abilità di automonitoraggio della glicemia.</a:t>
            </a:r>
          </a:p>
          <a:p>
            <a:endParaRPr lang="it-IT" sz="2000"/>
          </a:p>
          <a:p>
            <a:r>
              <a:rPr lang="it-IT" sz="2000"/>
              <a:t>Nel training dovrebbero essere utilizzate strategie semplici e adeguate al livello di comprensione del paziente ed necessario che il </a:t>
            </a:r>
            <a:r>
              <a:rPr lang="it-IT" sz="2000" b="1"/>
              <a:t>paziente sappia mostrare gli steps dell’automonitoraggio</a:t>
            </a:r>
          </a:p>
          <a:p>
            <a:endParaRPr lang="it-IT" sz="2000" b="1"/>
          </a:p>
          <a:p>
            <a:r>
              <a:rPr lang="it-IT" sz="2000"/>
              <a:t>al paziente vanno offerte </a:t>
            </a:r>
            <a:r>
              <a:rPr lang="it-IT" sz="2000" b="1"/>
              <a:t>raccomandazioni scritte </a:t>
            </a:r>
            <a:r>
              <a:rPr lang="it-IT" sz="2000"/>
              <a:t>sulla frequenza, il tempo di controllo e i risultati desiderati.</a:t>
            </a:r>
          </a:p>
          <a:p>
            <a:endParaRPr lang="it-IT" sz="2000"/>
          </a:p>
          <a:p>
            <a:r>
              <a:rPr lang="it-IT" sz="2000"/>
              <a:t>Nelle visite di follow up </a:t>
            </a:r>
            <a:r>
              <a:rPr lang="it-IT" sz="2000" b="1"/>
              <a:t>vanno osservate le procedure dell’automonitoraggio</a:t>
            </a:r>
            <a:r>
              <a:rPr lang="it-IT" sz="2000"/>
              <a:t> e indicati quali valori sono più problematici per discutere le eventuali soluzioni.</a:t>
            </a:r>
          </a:p>
        </p:txBody>
      </p:sp>
      <p:sp>
        <p:nvSpPr>
          <p:cNvPr id="4" name="Freccia a destra 3"/>
          <p:cNvSpPr/>
          <p:nvPr/>
        </p:nvSpPr>
        <p:spPr>
          <a:xfrm>
            <a:off x="250825" y="692150"/>
            <a:ext cx="1584325" cy="433388"/>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it-IT"/>
          </a:p>
        </p:txBody>
      </p:sp>
      <p:sp>
        <p:nvSpPr>
          <p:cNvPr id="22533" name="Text Box 5"/>
          <p:cNvSpPr txBox="1">
            <a:spLocks noChangeArrowheads="1"/>
          </p:cNvSpPr>
          <p:nvPr/>
        </p:nvSpPr>
        <p:spPr bwMode="auto">
          <a:xfrm>
            <a:off x="1763713" y="6553200"/>
            <a:ext cx="4968875" cy="304800"/>
          </a:xfrm>
          <a:prstGeom prst="rect">
            <a:avLst/>
          </a:prstGeom>
          <a:noFill/>
          <a:ln w="9525">
            <a:noFill/>
            <a:miter lim="800000"/>
            <a:headEnd/>
            <a:tailEnd/>
          </a:ln>
          <a:effectLst/>
        </p:spPr>
        <p:txBody>
          <a:bodyPr>
            <a:spAutoFit/>
          </a:bodyPr>
          <a:lstStyle/>
          <a:p>
            <a:pPr algn="ctr">
              <a:spcBef>
                <a:spcPct val="50000"/>
              </a:spcBef>
            </a:pPr>
            <a:r>
              <a:rPr lang="it-IT" sz="1400" b="1"/>
              <a:t>Infermiera Barbara Bonfanti, Spedali Civili Brescia</a:t>
            </a:r>
          </a:p>
        </p:txBody>
      </p:sp>
    </p:spTree>
  </p:cSld>
  <p:clrMapOvr>
    <a:masterClrMapping/>
  </p:clrMapOvr>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3"/>
          <p:cNvSpPr>
            <a:spLocks noGrp="1" noChangeArrowheads="1"/>
          </p:cNvSpPr>
          <p:nvPr>
            <p:ph type="body" idx="1"/>
          </p:nvPr>
        </p:nvSpPr>
        <p:spPr>
          <a:xfrm>
            <a:off x="395288" y="836613"/>
            <a:ext cx="8291512" cy="5289550"/>
          </a:xfrm>
        </p:spPr>
        <p:txBody>
          <a:bodyPr/>
          <a:lstStyle/>
          <a:p>
            <a:r>
              <a:rPr lang="it-IT" sz="2000"/>
              <a:t>Vanno </a:t>
            </a:r>
            <a:r>
              <a:rPr lang="it-IT" sz="2000" b="1"/>
              <a:t>riconosciuti e rinforzati gli obiettivi ottenuti </a:t>
            </a:r>
            <a:r>
              <a:rPr lang="it-IT" sz="2000"/>
              <a:t>con l’automonitoraggio.</a:t>
            </a:r>
          </a:p>
          <a:p>
            <a:pPr>
              <a:buFontTx/>
              <a:buNone/>
            </a:pPr>
            <a:endParaRPr lang="it-IT" sz="2000"/>
          </a:p>
          <a:p>
            <a:r>
              <a:rPr lang="it-IT" sz="2000" b="1"/>
              <a:t>Diario glicemico </a:t>
            </a:r>
            <a:r>
              <a:rPr lang="it-IT" sz="2000"/>
              <a:t>archivio di soluzioni (giuste e sbagliate) e strumento per ragionare e imparare.</a:t>
            </a:r>
          </a:p>
          <a:p>
            <a:pPr>
              <a:buFontTx/>
              <a:buNone/>
            </a:pPr>
            <a:endParaRPr lang="it-IT" sz="2000"/>
          </a:p>
          <a:p>
            <a:pPr>
              <a:buFontTx/>
              <a:buNone/>
            </a:pPr>
            <a:endParaRPr lang="it-IT" sz="2000" b="1"/>
          </a:p>
          <a:p>
            <a:pPr algn="ctr">
              <a:buFontTx/>
              <a:buNone/>
            </a:pPr>
            <a:r>
              <a:rPr lang="it-IT" sz="2000" u="sng"/>
              <a:t>L’infermiere deve saper individuare i pazienti diabetici che gestiscono male la propria</a:t>
            </a:r>
            <a:r>
              <a:rPr lang="it-IT" sz="2000" b="1" u="sng"/>
              <a:t> </a:t>
            </a:r>
            <a:r>
              <a:rPr lang="it-IT" sz="2000" u="sng"/>
              <a:t>condizione </a:t>
            </a:r>
            <a:r>
              <a:rPr lang="it-IT" sz="1800" b="1"/>
              <a:t>(</a:t>
            </a:r>
            <a:r>
              <a:rPr lang="it-IT" sz="1800" b="1" i="1"/>
              <a:t>screening</a:t>
            </a:r>
            <a:r>
              <a:rPr lang="it-IT" sz="1800" b="1"/>
              <a:t> dei pazienti a rischio di inadeguata gestione, al fine di assicurare una presa in carico anticipata)</a:t>
            </a:r>
          </a:p>
          <a:p>
            <a:endParaRPr lang="it-IT" sz="1800"/>
          </a:p>
        </p:txBody>
      </p:sp>
      <p:sp>
        <p:nvSpPr>
          <p:cNvPr id="28676" name="Text Box 4"/>
          <p:cNvSpPr txBox="1">
            <a:spLocks noChangeArrowheads="1"/>
          </p:cNvSpPr>
          <p:nvPr/>
        </p:nvSpPr>
        <p:spPr bwMode="auto">
          <a:xfrm>
            <a:off x="1763713" y="6553200"/>
            <a:ext cx="4968875" cy="304800"/>
          </a:xfrm>
          <a:prstGeom prst="rect">
            <a:avLst/>
          </a:prstGeom>
          <a:noFill/>
          <a:ln w="9525">
            <a:noFill/>
            <a:miter lim="800000"/>
            <a:headEnd/>
            <a:tailEnd/>
          </a:ln>
          <a:effectLst/>
        </p:spPr>
        <p:txBody>
          <a:bodyPr>
            <a:spAutoFit/>
          </a:bodyPr>
          <a:lstStyle/>
          <a:p>
            <a:pPr algn="ctr">
              <a:spcBef>
                <a:spcPct val="50000"/>
              </a:spcBef>
            </a:pPr>
            <a:r>
              <a:rPr lang="it-IT" sz="1400" b="1"/>
              <a:t>Infermiera Barbara Bonfanti, Spedali Civili Brescia</a:t>
            </a:r>
          </a:p>
        </p:txBody>
      </p:sp>
    </p:spTree>
  </p:cSld>
  <p:clrMapOvr>
    <a:masterClrMapping/>
  </p:clrMapOvr>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olo 1"/>
          <p:cNvSpPr>
            <a:spLocks noGrp="1"/>
          </p:cNvSpPr>
          <p:nvPr>
            <p:ph type="title" idx="4294967295"/>
          </p:nvPr>
        </p:nvSpPr>
        <p:spPr/>
        <p:txBody>
          <a:bodyPr anchor="ctr"/>
          <a:lstStyle/>
          <a:p>
            <a:r>
              <a:rPr lang="it-IT" sz="2800" b="1"/>
              <a:t>Sig.ra Luisa…..DIABETE</a:t>
            </a:r>
          </a:p>
        </p:txBody>
      </p:sp>
      <p:sp>
        <p:nvSpPr>
          <p:cNvPr id="23554" name="Segnaposto contenuto 2"/>
          <p:cNvSpPr>
            <a:spLocks noGrp="1"/>
          </p:cNvSpPr>
          <p:nvPr>
            <p:ph idx="4294967295"/>
          </p:nvPr>
        </p:nvSpPr>
        <p:spPr/>
        <p:txBody>
          <a:bodyPr/>
          <a:lstStyle/>
          <a:p>
            <a:r>
              <a:rPr lang="it-IT" sz="1800"/>
              <a:t>Addestramento all’autocontrollo glicemico e alla gestione dell’ insulina </a:t>
            </a:r>
          </a:p>
        </p:txBody>
      </p:sp>
      <p:pic>
        <p:nvPicPr>
          <p:cNvPr id="23555" name="Picture 2"/>
          <p:cNvPicPr>
            <a:picLocks noChangeAspect="1" noChangeArrowheads="1"/>
          </p:cNvPicPr>
          <p:nvPr/>
        </p:nvPicPr>
        <p:blipFill>
          <a:blip r:embed="rId2"/>
          <a:srcRect/>
          <a:stretch>
            <a:fillRect/>
          </a:stretch>
        </p:blipFill>
        <p:spPr bwMode="auto">
          <a:xfrm>
            <a:off x="4427538" y="2276475"/>
            <a:ext cx="1449387" cy="1296988"/>
          </a:xfrm>
          <a:prstGeom prst="rect">
            <a:avLst/>
          </a:prstGeom>
          <a:noFill/>
          <a:ln w="9525">
            <a:noFill/>
            <a:miter lim="800000"/>
            <a:headEnd/>
            <a:tailEnd/>
          </a:ln>
        </p:spPr>
      </p:pic>
      <p:pic>
        <p:nvPicPr>
          <p:cNvPr id="23556" name="Picture 5"/>
          <p:cNvPicPr>
            <a:picLocks noChangeAspect="1" noChangeArrowheads="1"/>
          </p:cNvPicPr>
          <p:nvPr/>
        </p:nvPicPr>
        <p:blipFill>
          <a:blip r:embed="rId3"/>
          <a:srcRect/>
          <a:stretch>
            <a:fillRect/>
          </a:stretch>
        </p:blipFill>
        <p:spPr bwMode="auto">
          <a:xfrm>
            <a:off x="1763713" y="4508500"/>
            <a:ext cx="1171575" cy="1171575"/>
          </a:xfrm>
          <a:prstGeom prst="rect">
            <a:avLst/>
          </a:prstGeom>
          <a:noFill/>
          <a:ln w="9525">
            <a:noFill/>
            <a:miter lim="800000"/>
            <a:headEnd/>
            <a:tailEnd/>
          </a:ln>
        </p:spPr>
      </p:pic>
      <p:pic>
        <p:nvPicPr>
          <p:cNvPr id="23557" name="Picture 3"/>
          <p:cNvPicPr>
            <a:picLocks noChangeAspect="1" noChangeArrowheads="1"/>
          </p:cNvPicPr>
          <p:nvPr/>
        </p:nvPicPr>
        <p:blipFill>
          <a:blip r:embed="rId4"/>
          <a:srcRect/>
          <a:stretch>
            <a:fillRect/>
          </a:stretch>
        </p:blipFill>
        <p:spPr bwMode="auto">
          <a:xfrm>
            <a:off x="5795963" y="3213100"/>
            <a:ext cx="2189162" cy="3362325"/>
          </a:xfrm>
          <a:prstGeom prst="rect">
            <a:avLst/>
          </a:prstGeom>
          <a:noFill/>
          <a:ln w="9525">
            <a:noFill/>
            <a:miter lim="800000"/>
            <a:headEnd/>
            <a:tailEnd/>
          </a:ln>
        </p:spPr>
      </p:pic>
      <p:pic>
        <p:nvPicPr>
          <p:cNvPr id="23558" name="Picture 4"/>
          <p:cNvPicPr>
            <a:picLocks noChangeAspect="1" noChangeArrowheads="1"/>
          </p:cNvPicPr>
          <p:nvPr/>
        </p:nvPicPr>
        <p:blipFill>
          <a:blip r:embed="rId5"/>
          <a:srcRect t="39270" b="16438"/>
          <a:stretch>
            <a:fillRect/>
          </a:stretch>
        </p:blipFill>
        <p:spPr bwMode="auto">
          <a:xfrm>
            <a:off x="979488" y="3111500"/>
            <a:ext cx="2844800" cy="923925"/>
          </a:xfrm>
          <a:prstGeom prst="rect">
            <a:avLst/>
          </a:prstGeom>
          <a:noFill/>
          <a:ln w="9525">
            <a:noFill/>
            <a:miter lim="800000"/>
            <a:headEnd/>
            <a:tailEnd/>
          </a:ln>
        </p:spPr>
      </p:pic>
      <p:sp>
        <p:nvSpPr>
          <p:cNvPr id="23560" name="Text Box 8"/>
          <p:cNvSpPr txBox="1">
            <a:spLocks noChangeArrowheads="1"/>
          </p:cNvSpPr>
          <p:nvPr/>
        </p:nvSpPr>
        <p:spPr bwMode="auto">
          <a:xfrm>
            <a:off x="1763713" y="6553200"/>
            <a:ext cx="4968875" cy="304800"/>
          </a:xfrm>
          <a:prstGeom prst="rect">
            <a:avLst/>
          </a:prstGeom>
          <a:noFill/>
          <a:ln w="9525">
            <a:noFill/>
            <a:miter lim="800000"/>
            <a:headEnd/>
            <a:tailEnd/>
          </a:ln>
          <a:effectLst/>
        </p:spPr>
        <p:txBody>
          <a:bodyPr>
            <a:spAutoFit/>
          </a:bodyPr>
          <a:lstStyle/>
          <a:p>
            <a:pPr algn="ctr">
              <a:spcBef>
                <a:spcPct val="50000"/>
              </a:spcBef>
            </a:pPr>
            <a:r>
              <a:rPr lang="it-IT" sz="1400" b="1"/>
              <a:t>Infermiera Barbara Bonfanti, Spedali Civili Brescia</a:t>
            </a:r>
          </a:p>
        </p:txBody>
      </p:sp>
    </p:spTree>
  </p:cSld>
  <p:clrMapOvr>
    <a:masterClrMapping/>
  </p:clrMapOvr>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olo 1"/>
          <p:cNvSpPr>
            <a:spLocks noGrp="1"/>
          </p:cNvSpPr>
          <p:nvPr>
            <p:ph type="title" idx="4294967295"/>
          </p:nvPr>
        </p:nvSpPr>
        <p:spPr>
          <a:xfrm>
            <a:off x="2484438" y="260350"/>
            <a:ext cx="3425825" cy="806450"/>
          </a:xfrm>
        </p:spPr>
        <p:txBody>
          <a:bodyPr anchor="ctr"/>
          <a:lstStyle/>
          <a:p>
            <a:r>
              <a:rPr lang="it-IT" sz="2800" b="1"/>
              <a:t>Sig.ra Luisa</a:t>
            </a:r>
          </a:p>
        </p:txBody>
      </p:sp>
      <p:sp>
        <p:nvSpPr>
          <p:cNvPr id="24578" name="Segnaposto contenuto 2"/>
          <p:cNvSpPr>
            <a:spLocks noGrp="1"/>
          </p:cNvSpPr>
          <p:nvPr>
            <p:ph idx="4294967295"/>
          </p:nvPr>
        </p:nvSpPr>
        <p:spPr>
          <a:xfrm>
            <a:off x="1116013" y="1125538"/>
            <a:ext cx="7335837" cy="3657600"/>
          </a:xfrm>
        </p:spPr>
        <p:txBody>
          <a:bodyPr/>
          <a:lstStyle/>
          <a:p>
            <a:r>
              <a:rPr lang="it-IT" sz="2000" b="1" u="sng"/>
              <a:t>Prevenzione e gestione dell’ipoglicemia</a:t>
            </a:r>
          </a:p>
          <a:p>
            <a:pPr>
              <a:buFontTx/>
              <a:buNone/>
            </a:pPr>
            <a:r>
              <a:rPr lang="it-IT" sz="1800"/>
              <a:t>Portare con sé 15-20 gr di zucchero sempre con sé in una confezione pratica.</a:t>
            </a:r>
          </a:p>
          <a:p>
            <a:pPr>
              <a:buFontTx/>
              <a:buNone/>
            </a:pPr>
            <a:r>
              <a:rPr lang="it-IT" sz="1800"/>
              <a:t>Ingerire 15-20 gr di zucchero ai primi sintomi de ipoglicemia</a:t>
            </a:r>
          </a:p>
          <a:p>
            <a:pPr>
              <a:buFontTx/>
              <a:buNone/>
            </a:pPr>
            <a:endParaRPr lang="it-IT" sz="1800"/>
          </a:p>
          <a:p>
            <a:pPr>
              <a:buFontTx/>
              <a:buNone/>
            </a:pPr>
            <a:endParaRPr lang="it-IT" sz="1800"/>
          </a:p>
          <a:p>
            <a:pPr>
              <a:buFontTx/>
              <a:buNone/>
            </a:pPr>
            <a:endParaRPr lang="it-IT" sz="1800"/>
          </a:p>
          <a:p>
            <a:pPr>
              <a:buFontTx/>
              <a:buNone/>
            </a:pPr>
            <a:endParaRPr lang="it-IT" sz="1800"/>
          </a:p>
          <a:p>
            <a:pPr>
              <a:buFontTx/>
              <a:buNone/>
            </a:pPr>
            <a:endParaRPr lang="it-IT" sz="1800"/>
          </a:p>
          <a:p>
            <a:endParaRPr lang="it-IT" sz="2000" b="1" u="sng"/>
          </a:p>
          <a:p>
            <a:r>
              <a:rPr lang="it-IT" sz="2000" b="1" u="sng"/>
              <a:t>Terapia dietetica</a:t>
            </a:r>
          </a:p>
          <a:p>
            <a:pPr>
              <a:buFontTx/>
              <a:buNone/>
            </a:pPr>
            <a:r>
              <a:rPr lang="it-IT" sz="1800"/>
              <a:t>quali cibi/bevande assumere, quali </a:t>
            </a:r>
          </a:p>
          <a:p>
            <a:pPr>
              <a:buFontTx/>
              <a:buNone/>
            </a:pPr>
            <a:r>
              <a:rPr lang="it-IT" sz="1800"/>
              <a:t>evitare in modo assoluto,</a:t>
            </a:r>
          </a:p>
          <a:p>
            <a:pPr>
              <a:buFontTx/>
              <a:buNone/>
            </a:pPr>
            <a:r>
              <a:rPr lang="it-IT" sz="1800"/>
              <a:t> quali è possibile assumere saltuariamente. </a:t>
            </a:r>
          </a:p>
          <a:p>
            <a:pPr>
              <a:buFontTx/>
              <a:buNone/>
            </a:pPr>
            <a:endParaRPr lang="it-IT" sz="1800"/>
          </a:p>
          <a:p>
            <a:r>
              <a:rPr lang="it-IT" sz="2000" b="1" u="sng"/>
              <a:t>Attività fisica</a:t>
            </a:r>
          </a:p>
        </p:txBody>
      </p:sp>
      <p:pic>
        <p:nvPicPr>
          <p:cNvPr id="24579" name="Picture 7"/>
          <p:cNvPicPr>
            <a:picLocks noChangeAspect="1" noChangeArrowheads="1"/>
          </p:cNvPicPr>
          <p:nvPr/>
        </p:nvPicPr>
        <p:blipFill>
          <a:blip r:embed="rId2"/>
          <a:srcRect/>
          <a:stretch>
            <a:fillRect/>
          </a:stretch>
        </p:blipFill>
        <p:spPr bwMode="auto">
          <a:xfrm>
            <a:off x="1692275" y="2636838"/>
            <a:ext cx="1727200" cy="1474787"/>
          </a:xfrm>
          <a:prstGeom prst="rect">
            <a:avLst/>
          </a:prstGeom>
          <a:noFill/>
          <a:ln w="9525">
            <a:noFill/>
            <a:miter lim="800000"/>
            <a:headEnd/>
            <a:tailEnd/>
          </a:ln>
        </p:spPr>
      </p:pic>
      <p:pic>
        <p:nvPicPr>
          <p:cNvPr id="24580" name="Picture 9"/>
          <p:cNvPicPr>
            <a:picLocks noChangeAspect="1" noChangeArrowheads="1"/>
          </p:cNvPicPr>
          <p:nvPr/>
        </p:nvPicPr>
        <p:blipFill>
          <a:blip r:embed="rId3"/>
          <a:srcRect/>
          <a:stretch>
            <a:fillRect/>
          </a:stretch>
        </p:blipFill>
        <p:spPr bwMode="auto">
          <a:xfrm>
            <a:off x="5580063" y="2781300"/>
            <a:ext cx="2498725" cy="3424238"/>
          </a:xfrm>
          <a:prstGeom prst="rect">
            <a:avLst/>
          </a:prstGeom>
          <a:noFill/>
          <a:ln w="9525">
            <a:noFill/>
            <a:miter lim="800000"/>
            <a:headEnd/>
            <a:tailEnd/>
          </a:ln>
        </p:spPr>
      </p:pic>
      <p:sp>
        <p:nvSpPr>
          <p:cNvPr id="24582" name="Text Box 6"/>
          <p:cNvSpPr txBox="1">
            <a:spLocks noChangeArrowheads="1"/>
          </p:cNvSpPr>
          <p:nvPr/>
        </p:nvSpPr>
        <p:spPr bwMode="auto">
          <a:xfrm>
            <a:off x="1763713" y="6553200"/>
            <a:ext cx="4968875" cy="304800"/>
          </a:xfrm>
          <a:prstGeom prst="rect">
            <a:avLst/>
          </a:prstGeom>
          <a:noFill/>
          <a:ln w="9525">
            <a:noFill/>
            <a:miter lim="800000"/>
            <a:headEnd/>
            <a:tailEnd/>
          </a:ln>
          <a:effectLst/>
        </p:spPr>
        <p:txBody>
          <a:bodyPr>
            <a:spAutoFit/>
          </a:bodyPr>
          <a:lstStyle/>
          <a:p>
            <a:pPr algn="ctr">
              <a:spcBef>
                <a:spcPct val="50000"/>
              </a:spcBef>
            </a:pPr>
            <a:r>
              <a:rPr lang="it-IT" sz="1400" b="1"/>
              <a:t>Infermiera Barbara Bonfanti, Spedali Civili Brescia</a:t>
            </a:r>
          </a:p>
        </p:txBody>
      </p:sp>
    </p:spTree>
  </p:cSld>
  <p:clrMapOvr>
    <a:masterClrMapping/>
  </p:clrMapOvr>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p:cNvSpPr>
          <p:nvPr>
            <p:ph type="title" idx="4294967295"/>
          </p:nvPr>
        </p:nvSpPr>
        <p:spPr>
          <a:xfrm>
            <a:off x="685800" y="152400"/>
            <a:ext cx="6800850" cy="1189038"/>
          </a:xfrm>
        </p:spPr>
        <p:txBody>
          <a:bodyPr anchor="ctr"/>
          <a:lstStyle/>
          <a:p>
            <a:r>
              <a:rPr lang="it-IT" sz="2800" b="1"/>
              <a:t>Sig.ra Luisa…. HCV</a:t>
            </a:r>
          </a:p>
        </p:txBody>
      </p:sp>
      <p:sp>
        <p:nvSpPr>
          <p:cNvPr id="25602" name="Rectangle 3"/>
          <p:cNvSpPr>
            <a:spLocks noGrp="1"/>
          </p:cNvSpPr>
          <p:nvPr>
            <p:ph type="body" idx="4294967295"/>
          </p:nvPr>
        </p:nvSpPr>
        <p:spPr>
          <a:xfrm>
            <a:off x="468313" y="1196975"/>
            <a:ext cx="8218487" cy="5400675"/>
          </a:xfrm>
        </p:spPr>
        <p:txBody>
          <a:bodyPr/>
          <a:lstStyle/>
          <a:p>
            <a:r>
              <a:rPr lang="it-IT" sz="1800" u="sng"/>
              <a:t>GESTIONE TERAPIA ANTIVIRALE: EFFETTI COLLATERALI</a:t>
            </a:r>
          </a:p>
        </p:txBody>
      </p:sp>
      <p:sp>
        <p:nvSpPr>
          <p:cNvPr id="25603" name="Text Box 4"/>
          <p:cNvSpPr txBox="1">
            <a:spLocks noChangeArrowheads="1"/>
          </p:cNvSpPr>
          <p:nvPr/>
        </p:nvSpPr>
        <p:spPr bwMode="auto">
          <a:xfrm>
            <a:off x="755650" y="1557338"/>
            <a:ext cx="3168650" cy="4156075"/>
          </a:xfrm>
          <a:prstGeom prst="rect">
            <a:avLst/>
          </a:prstGeom>
          <a:noFill/>
          <a:ln w="9525">
            <a:noFill/>
            <a:miter lim="800000"/>
            <a:headEnd/>
            <a:tailEnd/>
          </a:ln>
        </p:spPr>
        <p:txBody>
          <a:bodyPr>
            <a:spAutoFit/>
          </a:bodyPr>
          <a:lstStyle/>
          <a:p>
            <a:pPr>
              <a:spcBef>
                <a:spcPct val="50000"/>
              </a:spcBef>
            </a:pPr>
            <a:r>
              <a:rPr lang="it-IT" b="1">
                <a:latin typeface="Arial" charset="0"/>
              </a:rPr>
              <a:t>PEG-IFN</a:t>
            </a:r>
          </a:p>
          <a:p>
            <a:pPr>
              <a:spcBef>
                <a:spcPct val="50000"/>
              </a:spcBef>
            </a:pPr>
            <a:r>
              <a:rPr lang="it-IT" sz="1600">
                <a:latin typeface="Arial" charset="0"/>
              </a:rPr>
              <a:t>Inappetenza/anoressia (dieta frazionaria)</a:t>
            </a:r>
          </a:p>
          <a:p>
            <a:pPr>
              <a:spcBef>
                <a:spcPct val="50000"/>
              </a:spcBef>
            </a:pPr>
            <a:r>
              <a:rPr lang="it-IT" sz="1600">
                <a:latin typeface="Arial" charset="0"/>
              </a:rPr>
              <a:t>Sindrome simil-influenzale (febbre, dolori muscolari, stanchezza)</a:t>
            </a:r>
          </a:p>
          <a:p>
            <a:pPr>
              <a:spcBef>
                <a:spcPct val="50000"/>
              </a:spcBef>
            </a:pPr>
            <a:r>
              <a:rPr lang="it-IT" sz="1600">
                <a:latin typeface="Arial" charset="0"/>
              </a:rPr>
              <a:t>Depressione/aggressività</a:t>
            </a:r>
          </a:p>
          <a:p>
            <a:pPr>
              <a:spcBef>
                <a:spcPct val="50000"/>
              </a:spcBef>
            </a:pPr>
            <a:r>
              <a:rPr lang="it-IT" sz="1600">
                <a:latin typeface="Arial" charset="0"/>
              </a:rPr>
              <a:t>Ipotiroidismo temporaneo o permanente(controllo ormoni tiroidei ogni 3 mesi)</a:t>
            </a:r>
          </a:p>
          <a:p>
            <a:pPr>
              <a:spcBef>
                <a:spcPct val="50000"/>
              </a:spcBef>
            </a:pPr>
            <a:r>
              <a:rPr lang="it-IT" sz="1600">
                <a:latin typeface="Arial" charset="0"/>
              </a:rPr>
              <a:t>essudati retinici</a:t>
            </a:r>
          </a:p>
          <a:p>
            <a:pPr>
              <a:spcBef>
                <a:spcPct val="50000"/>
              </a:spcBef>
            </a:pPr>
            <a:r>
              <a:rPr lang="it-IT" sz="1600">
                <a:latin typeface="Arial" charset="0"/>
              </a:rPr>
              <a:t>Riduzione di GB neutrofili, PLT</a:t>
            </a:r>
          </a:p>
          <a:p>
            <a:pPr>
              <a:spcBef>
                <a:spcPct val="50000"/>
              </a:spcBef>
            </a:pPr>
            <a:endParaRPr lang="it-IT" sz="1600">
              <a:latin typeface="Arial" charset="0"/>
            </a:endParaRPr>
          </a:p>
        </p:txBody>
      </p:sp>
      <p:sp>
        <p:nvSpPr>
          <p:cNvPr id="25604" name="Text Box 5"/>
          <p:cNvSpPr txBox="1">
            <a:spLocks noChangeArrowheads="1"/>
          </p:cNvSpPr>
          <p:nvPr/>
        </p:nvSpPr>
        <p:spPr bwMode="auto">
          <a:xfrm>
            <a:off x="4932363" y="1484313"/>
            <a:ext cx="3240087" cy="4278312"/>
          </a:xfrm>
          <a:prstGeom prst="rect">
            <a:avLst/>
          </a:prstGeom>
          <a:noFill/>
          <a:ln w="9525">
            <a:noFill/>
            <a:miter lim="800000"/>
            <a:headEnd/>
            <a:tailEnd/>
          </a:ln>
        </p:spPr>
        <p:txBody>
          <a:bodyPr>
            <a:spAutoFit/>
          </a:bodyPr>
          <a:lstStyle/>
          <a:p>
            <a:pPr>
              <a:spcBef>
                <a:spcPct val="50000"/>
              </a:spcBef>
            </a:pPr>
            <a:r>
              <a:rPr lang="it-IT" b="1">
                <a:latin typeface="Arial" charset="0"/>
              </a:rPr>
              <a:t>RIBAVIRINA</a:t>
            </a:r>
          </a:p>
          <a:p>
            <a:pPr>
              <a:spcBef>
                <a:spcPct val="50000"/>
              </a:spcBef>
            </a:pPr>
            <a:r>
              <a:rPr lang="it-IT" sz="1600">
                <a:latin typeface="Arial" charset="0"/>
              </a:rPr>
              <a:t>Teratogena</a:t>
            </a:r>
          </a:p>
          <a:p>
            <a:pPr>
              <a:spcBef>
                <a:spcPct val="50000"/>
              </a:spcBef>
            </a:pPr>
            <a:r>
              <a:rPr lang="it-IT" sz="1600">
                <a:latin typeface="Arial" charset="0"/>
              </a:rPr>
              <a:t>Nausea, pirosi gastrica, alterazione del gusto</a:t>
            </a:r>
          </a:p>
          <a:p>
            <a:pPr>
              <a:spcBef>
                <a:spcPct val="50000"/>
              </a:spcBef>
            </a:pPr>
            <a:r>
              <a:rPr lang="it-IT" sz="1600">
                <a:latin typeface="Arial" charset="0"/>
              </a:rPr>
              <a:t>Cefalea/malessere</a:t>
            </a:r>
          </a:p>
          <a:p>
            <a:pPr>
              <a:spcBef>
                <a:spcPct val="50000"/>
              </a:spcBef>
            </a:pPr>
            <a:r>
              <a:rPr lang="it-IT" sz="1600">
                <a:latin typeface="Arial" charset="0"/>
              </a:rPr>
              <a:t>Tosse secca</a:t>
            </a:r>
          </a:p>
          <a:p>
            <a:pPr>
              <a:spcBef>
                <a:spcPct val="50000"/>
              </a:spcBef>
            </a:pPr>
            <a:r>
              <a:rPr lang="it-IT" sz="1600">
                <a:latin typeface="Arial" charset="0"/>
              </a:rPr>
              <a:t>Secchezza cutanea e delle mucose (bere molta acqua, crema idratante, lacrime artificiali)</a:t>
            </a:r>
          </a:p>
          <a:p>
            <a:pPr>
              <a:spcBef>
                <a:spcPct val="50000"/>
              </a:spcBef>
            </a:pPr>
            <a:r>
              <a:rPr lang="it-IT" sz="1600">
                <a:latin typeface="Arial" charset="0"/>
              </a:rPr>
              <a:t>Eritema lieve-intenso (possibile reazione allergica al farmaco)</a:t>
            </a:r>
          </a:p>
          <a:p>
            <a:pPr>
              <a:spcBef>
                <a:spcPct val="50000"/>
              </a:spcBef>
            </a:pPr>
            <a:r>
              <a:rPr lang="it-IT" sz="1600">
                <a:latin typeface="Arial" charset="0"/>
              </a:rPr>
              <a:t>Eczema</a:t>
            </a:r>
          </a:p>
          <a:p>
            <a:pPr>
              <a:spcBef>
                <a:spcPct val="50000"/>
              </a:spcBef>
            </a:pPr>
            <a:r>
              <a:rPr lang="it-IT" sz="1600">
                <a:latin typeface="Arial" charset="0"/>
              </a:rPr>
              <a:t>anemia</a:t>
            </a:r>
          </a:p>
        </p:txBody>
      </p:sp>
      <p:sp>
        <p:nvSpPr>
          <p:cNvPr id="25605" name="Text Box 6"/>
          <p:cNvSpPr txBox="1">
            <a:spLocks noChangeArrowheads="1"/>
          </p:cNvSpPr>
          <p:nvPr/>
        </p:nvSpPr>
        <p:spPr bwMode="auto">
          <a:xfrm>
            <a:off x="1042988" y="5805488"/>
            <a:ext cx="7489825" cy="641350"/>
          </a:xfrm>
          <a:prstGeom prst="rect">
            <a:avLst/>
          </a:prstGeom>
          <a:noFill/>
          <a:ln w="9525">
            <a:noFill/>
            <a:miter lim="800000"/>
            <a:headEnd/>
            <a:tailEnd/>
          </a:ln>
        </p:spPr>
        <p:txBody>
          <a:bodyPr>
            <a:spAutoFit/>
          </a:bodyPr>
          <a:lstStyle/>
          <a:p>
            <a:pPr>
              <a:spcBef>
                <a:spcPct val="50000"/>
              </a:spcBef>
            </a:pPr>
            <a:r>
              <a:rPr lang="it-IT" b="1" i="1">
                <a:latin typeface="Arial" charset="0"/>
              </a:rPr>
              <a:t>Spiegare modalità di assunzione dei farmaci e la modalità di smaltimento degli aghi e quando fare il monitoraggio esami</a:t>
            </a:r>
          </a:p>
        </p:txBody>
      </p:sp>
      <p:sp>
        <p:nvSpPr>
          <p:cNvPr id="25607" name="Text Box 7"/>
          <p:cNvSpPr txBox="1">
            <a:spLocks noChangeArrowheads="1"/>
          </p:cNvSpPr>
          <p:nvPr/>
        </p:nvSpPr>
        <p:spPr bwMode="auto">
          <a:xfrm>
            <a:off x="1763713" y="6553200"/>
            <a:ext cx="4968875" cy="304800"/>
          </a:xfrm>
          <a:prstGeom prst="rect">
            <a:avLst/>
          </a:prstGeom>
          <a:noFill/>
          <a:ln w="9525">
            <a:noFill/>
            <a:miter lim="800000"/>
            <a:headEnd/>
            <a:tailEnd/>
          </a:ln>
          <a:effectLst/>
        </p:spPr>
        <p:txBody>
          <a:bodyPr>
            <a:spAutoFit/>
          </a:bodyPr>
          <a:lstStyle/>
          <a:p>
            <a:pPr algn="ctr">
              <a:spcBef>
                <a:spcPct val="50000"/>
              </a:spcBef>
            </a:pPr>
            <a:r>
              <a:rPr lang="it-IT" sz="1400" b="1"/>
              <a:t>Infermiera Barbara Bonfanti, Spedali Civili Brescia</a:t>
            </a:r>
          </a:p>
        </p:txBody>
      </p:sp>
    </p:spTree>
  </p:cSld>
  <p:clrMapOvr>
    <a:masterClrMapping/>
  </p:clrMapOvr>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3"/>
          <p:cNvSpPr>
            <a:spLocks noGrp="1"/>
          </p:cNvSpPr>
          <p:nvPr>
            <p:ph type="body" idx="4294967295"/>
          </p:nvPr>
        </p:nvSpPr>
        <p:spPr>
          <a:xfrm>
            <a:off x="395288" y="620713"/>
            <a:ext cx="8291512" cy="5505450"/>
          </a:xfrm>
        </p:spPr>
        <p:txBody>
          <a:bodyPr/>
          <a:lstStyle/>
          <a:p>
            <a:r>
              <a:rPr lang="it-IT" sz="2400" b="1" u="sng"/>
              <a:t>Alimentazione e stile di vita</a:t>
            </a:r>
          </a:p>
          <a:p>
            <a:pPr>
              <a:buFontTx/>
              <a:buNone/>
            </a:pPr>
            <a:endParaRPr lang="it-IT" sz="2400" u="sng"/>
          </a:p>
          <a:p>
            <a:pPr>
              <a:buFontTx/>
              <a:buNone/>
            </a:pPr>
            <a:r>
              <a:rPr lang="it-IT" sz="2000"/>
              <a:t>Alimentazione regolare e bilanciata</a:t>
            </a:r>
          </a:p>
          <a:p>
            <a:pPr>
              <a:buFontTx/>
              <a:buNone/>
            </a:pPr>
            <a:r>
              <a:rPr lang="it-IT" sz="2000"/>
              <a:t>Ridurre l’assunzione di grassi (danno metabolico)</a:t>
            </a:r>
          </a:p>
          <a:p>
            <a:pPr>
              <a:buFontTx/>
              <a:buNone/>
            </a:pPr>
            <a:r>
              <a:rPr lang="it-IT" sz="2000"/>
              <a:t>Non assumere alcol</a:t>
            </a:r>
          </a:p>
          <a:p>
            <a:pPr>
              <a:buFontTx/>
              <a:buNone/>
            </a:pPr>
            <a:r>
              <a:rPr lang="it-IT" sz="2000"/>
              <a:t>Caffè: ruolo protettivo della caffeina sulla comparsa di hcc??. Evitare comunque l’abuso di caffeina.</a:t>
            </a:r>
          </a:p>
          <a:p>
            <a:pPr>
              <a:buFontTx/>
              <a:buNone/>
            </a:pPr>
            <a:r>
              <a:rPr lang="it-IT" sz="2000"/>
              <a:t>Perdita di peso e attività fisica</a:t>
            </a:r>
          </a:p>
          <a:p>
            <a:pPr>
              <a:buFontTx/>
              <a:buNone/>
            </a:pPr>
            <a:endParaRPr lang="it-IT" sz="1800"/>
          </a:p>
          <a:p>
            <a:pPr>
              <a:buFontTx/>
              <a:buNone/>
            </a:pPr>
            <a:endParaRPr lang="it-IT" sz="1800"/>
          </a:p>
          <a:p>
            <a:pPr algn="ctr">
              <a:buFontTx/>
              <a:buNone/>
            </a:pPr>
            <a:r>
              <a:rPr lang="it-IT" sz="2400" u="sng"/>
              <a:t>Se necessario richiedere intervento della dietista</a:t>
            </a:r>
          </a:p>
        </p:txBody>
      </p:sp>
      <p:sp>
        <p:nvSpPr>
          <p:cNvPr id="26627" name="Text Box 3"/>
          <p:cNvSpPr txBox="1">
            <a:spLocks noChangeArrowheads="1"/>
          </p:cNvSpPr>
          <p:nvPr/>
        </p:nvSpPr>
        <p:spPr bwMode="auto">
          <a:xfrm>
            <a:off x="1763713" y="6553200"/>
            <a:ext cx="4968875" cy="304800"/>
          </a:xfrm>
          <a:prstGeom prst="rect">
            <a:avLst/>
          </a:prstGeom>
          <a:noFill/>
          <a:ln w="9525">
            <a:noFill/>
            <a:miter lim="800000"/>
            <a:headEnd/>
            <a:tailEnd/>
          </a:ln>
          <a:effectLst/>
        </p:spPr>
        <p:txBody>
          <a:bodyPr>
            <a:spAutoFit/>
          </a:bodyPr>
          <a:lstStyle/>
          <a:p>
            <a:pPr algn="ctr">
              <a:spcBef>
                <a:spcPct val="50000"/>
              </a:spcBef>
            </a:pPr>
            <a:r>
              <a:rPr lang="it-IT" sz="1400" b="1"/>
              <a:t>Infermiera Barbara Bonfanti, Spedali Civili Brescia</a:t>
            </a:r>
          </a:p>
        </p:txBody>
      </p:sp>
    </p:spTree>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b="20788"/>
          <a:stretch>
            <a:fillRect/>
          </a:stretch>
        </p:blipFill>
        <p:spPr bwMode="auto">
          <a:xfrm>
            <a:off x="179511" y="116632"/>
            <a:ext cx="8884151" cy="4248472"/>
          </a:xfrm>
          <a:prstGeom prst="rect">
            <a:avLst/>
          </a:prstGeom>
          <a:noFill/>
          <a:ln w="9525">
            <a:noFill/>
            <a:miter lim="800000"/>
            <a:headEnd/>
            <a:tailEnd/>
          </a:ln>
        </p:spPr>
      </p:pic>
      <p:sp>
        <p:nvSpPr>
          <p:cNvPr id="2" name="CasellaDiTesto 1"/>
          <p:cNvSpPr txBox="1"/>
          <p:nvPr/>
        </p:nvSpPr>
        <p:spPr>
          <a:xfrm>
            <a:off x="179511" y="4381116"/>
            <a:ext cx="8624477" cy="2092881"/>
          </a:xfrm>
          <a:prstGeom prst="rect">
            <a:avLst/>
          </a:prstGeom>
          <a:noFill/>
        </p:spPr>
        <p:txBody>
          <a:bodyPr wrap="none" rtlCol="0">
            <a:spAutoFit/>
          </a:bodyPr>
          <a:lstStyle/>
          <a:p>
            <a:pPr algn="ctr"/>
            <a:r>
              <a:rPr lang="it-IT" sz="2400" b="1" dirty="0" smtClean="0">
                <a:solidFill>
                  <a:srgbClr val="002060"/>
                </a:solidFill>
                <a:latin typeface="Arial" panose="020B0604020202020204" pitchFamily="34" charset="0"/>
                <a:cs typeface="Arial" panose="020B0604020202020204" pitchFamily="34" charset="0"/>
              </a:rPr>
              <a:t>La metodologia clinica nella </a:t>
            </a:r>
            <a:r>
              <a:rPr lang="it-IT" sz="2400" b="1" dirty="0" err="1" smtClean="0">
                <a:solidFill>
                  <a:srgbClr val="002060"/>
                </a:solidFill>
                <a:latin typeface="Arial" panose="020B0604020202020204" pitchFamily="34" charset="0"/>
                <a:cs typeface="Arial" panose="020B0604020202020204" pitchFamily="34" charset="0"/>
              </a:rPr>
              <a:t>governance</a:t>
            </a:r>
            <a:r>
              <a:rPr lang="it-IT" sz="2400" b="1" dirty="0" smtClean="0">
                <a:solidFill>
                  <a:srgbClr val="002060"/>
                </a:solidFill>
                <a:latin typeface="Arial" panose="020B0604020202020204" pitchFamily="34" charset="0"/>
                <a:cs typeface="Arial" panose="020B0604020202020204" pitchFamily="34" charset="0"/>
              </a:rPr>
              <a:t> delle </a:t>
            </a:r>
            <a:r>
              <a:rPr lang="it-IT" sz="2400" b="1" dirty="0" err="1" smtClean="0">
                <a:solidFill>
                  <a:srgbClr val="002060"/>
                </a:solidFill>
                <a:latin typeface="Arial" panose="020B0604020202020204" pitchFamily="34" charset="0"/>
                <a:cs typeface="Arial" panose="020B0604020202020204" pitchFamily="34" charset="0"/>
              </a:rPr>
              <a:t>comorbilità</a:t>
            </a:r>
            <a:endParaRPr lang="it-IT" sz="2400" b="1" dirty="0" smtClean="0">
              <a:solidFill>
                <a:srgbClr val="002060"/>
              </a:solidFill>
              <a:latin typeface="Arial" panose="020B0604020202020204" pitchFamily="34" charset="0"/>
              <a:cs typeface="Arial" panose="020B0604020202020204" pitchFamily="34" charset="0"/>
            </a:endParaRPr>
          </a:p>
          <a:p>
            <a:pPr algn="ctr"/>
            <a:r>
              <a:rPr lang="it-IT" sz="2400" b="1" dirty="0" smtClean="0">
                <a:solidFill>
                  <a:srgbClr val="002060"/>
                </a:solidFill>
                <a:latin typeface="Arial" panose="020B0604020202020204" pitchFamily="34" charset="0"/>
                <a:cs typeface="Arial" panose="020B0604020202020204" pitchFamily="34" charset="0"/>
              </a:rPr>
              <a:t>10 Aprile 2014</a:t>
            </a:r>
          </a:p>
          <a:p>
            <a:pPr algn="ctr"/>
            <a:endParaRPr lang="it-IT" sz="1600" b="1" dirty="0" smtClean="0">
              <a:solidFill>
                <a:srgbClr val="7030A0"/>
              </a:solidFill>
              <a:latin typeface="Arial" panose="020B0604020202020204" pitchFamily="34" charset="0"/>
              <a:cs typeface="Arial" panose="020B0604020202020204" pitchFamily="34" charset="0"/>
            </a:endParaRPr>
          </a:p>
          <a:p>
            <a:pPr algn="ctr"/>
            <a:r>
              <a:rPr lang="it-IT" sz="1400" b="1" dirty="0" smtClean="0">
                <a:solidFill>
                  <a:srgbClr val="002060"/>
                </a:solidFill>
                <a:latin typeface="Arial" panose="020B0604020202020204" pitchFamily="34" charset="0"/>
                <a:cs typeface="Arial" panose="020B0604020202020204" pitchFamily="34" charset="0"/>
              </a:rPr>
              <a:t>Tony Sabatini</a:t>
            </a:r>
          </a:p>
          <a:p>
            <a:pPr algn="ctr"/>
            <a:r>
              <a:rPr lang="it-IT" sz="1400" b="1" dirty="0" smtClean="0">
                <a:solidFill>
                  <a:srgbClr val="002060"/>
                </a:solidFill>
                <a:latin typeface="Arial" panose="020B0604020202020204" pitchFamily="34" charset="0"/>
                <a:cs typeface="Arial" panose="020B0604020202020204" pitchFamily="34" charset="0"/>
              </a:rPr>
              <a:t>Dipartimento di Medicina &amp; Geriatria </a:t>
            </a:r>
          </a:p>
          <a:p>
            <a:pPr algn="ctr"/>
            <a:r>
              <a:rPr lang="it-IT" sz="1400" b="1" dirty="0" smtClean="0">
                <a:solidFill>
                  <a:srgbClr val="002060"/>
                </a:solidFill>
                <a:latin typeface="Arial" panose="020B0604020202020204" pitchFamily="34" charset="0"/>
                <a:cs typeface="Arial" panose="020B0604020202020204" pitchFamily="34" charset="0"/>
              </a:rPr>
              <a:t>Fondazione Poliambulanza</a:t>
            </a:r>
          </a:p>
          <a:p>
            <a:pPr algn="ctr"/>
            <a:endParaRPr lang="it-IT" sz="2400" b="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7939620"/>
      </p:ext>
    </p:extLst>
  </p:cSld>
  <p:clrMapOvr>
    <a:masterClrMapping/>
  </p:clrMapOvr>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147248" cy="490066"/>
          </a:xfrm>
        </p:spPr>
        <p:txBody>
          <a:bodyPr>
            <a:normAutofit fontScale="90000"/>
          </a:bodyPr>
          <a:lstStyle/>
          <a:p>
            <a:r>
              <a:rPr lang="it-IT" sz="3200" i="1" dirty="0" smtClean="0">
                <a:solidFill>
                  <a:srgbClr val="002060"/>
                </a:solidFill>
                <a:latin typeface="Arial" panose="020B0604020202020204" pitchFamily="34" charset="0"/>
                <a:cs typeface="Arial" panose="020B0604020202020204" pitchFamily="34" charset="0"/>
              </a:rPr>
              <a:t>Un </a:t>
            </a:r>
            <a:r>
              <a:rPr lang="it-IT" sz="3200" i="1" dirty="0">
                <a:solidFill>
                  <a:srgbClr val="002060"/>
                </a:solidFill>
                <a:latin typeface="Arial" panose="020B0604020202020204" pitchFamily="34" charset="0"/>
                <a:cs typeface="Arial" panose="020B0604020202020204" pitchFamily="34" charset="0"/>
              </a:rPr>
              <a:t>cartellino di </a:t>
            </a:r>
            <a:r>
              <a:rPr lang="it-IT" sz="3200" i="1" dirty="0" smtClean="0">
                <a:solidFill>
                  <a:srgbClr val="002060"/>
                </a:solidFill>
                <a:latin typeface="Arial" panose="020B0604020202020204" pitchFamily="34" charset="0"/>
                <a:cs typeface="Arial" panose="020B0604020202020204" pitchFamily="34" charset="0"/>
              </a:rPr>
              <a:t>dimissione…ieri …(1984</a:t>
            </a:r>
            <a:r>
              <a:rPr lang="it-IT" sz="3200" i="1" dirty="0">
                <a:solidFill>
                  <a:srgbClr val="002060"/>
                </a:solidFill>
                <a:latin typeface="Arial" panose="020B0604020202020204" pitchFamily="34" charset="0"/>
                <a:cs typeface="Arial" panose="020B0604020202020204" pitchFamily="34" charset="0"/>
              </a:rPr>
              <a:t>)</a:t>
            </a:r>
          </a:p>
        </p:txBody>
      </p:sp>
      <p:sp>
        <p:nvSpPr>
          <p:cNvPr id="3" name="CasellaDiTesto 2"/>
          <p:cNvSpPr txBox="1"/>
          <p:nvPr/>
        </p:nvSpPr>
        <p:spPr>
          <a:xfrm>
            <a:off x="179512" y="1052736"/>
            <a:ext cx="8784976" cy="5293757"/>
          </a:xfrm>
          <a:prstGeom prst="rect">
            <a:avLst/>
          </a:prstGeom>
          <a:noFill/>
        </p:spPr>
        <p:txBody>
          <a:bodyPr wrap="square" rtlCol="0">
            <a:spAutoFit/>
          </a:bodyPr>
          <a:lstStyle/>
          <a:p>
            <a:r>
              <a:rPr lang="it-IT" sz="2000" dirty="0" smtClean="0">
                <a:solidFill>
                  <a:prstClr val="black"/>
                </a:solidFill>
                <a:latin typeface="Arial" panose="020B0604020202020204" pitchFamily="34" charset="0"/>
                <a:cs typeface="Arial" panose="020B0604020202020204" pitchFamily="34" charset="0"/>
              </a:rPr>
              <a:t>Si dimette in data odierna il </a:t>
            </a:r>
            <a:r>
              <a:rPr lang="it-IT" sz="2000" dirty="0" err="1" smtClean="0">
                <a:solidFill>
                  <a:prstClr val="black"/>
                </a:solidFill>
                <a:latin typeface="Arial" panose="020B0604020202020204" pitchFamily="34" charset="0"/>
                <a:cs typeface="Arial" panose="020B0604020202020204" pitchFamily="34" charset="0"/>
              </a:rPr>
              <a:t>Sig</a:t>
            </a:r>
            <a:r>
              <a:rPr lang="it-IT" sz="2000" dirty="0" smtClean="0">
                <a:solidFill>
                  <a:prstClr val="black"/>
                </a:solidFill>
                <a:latin typeface="Arial" panose="020B0604020202020204" pitchFamily="34" charset="0"/>
                <a:cs typeface="Arial" panose="020B0604020202020204" pitchFamily="34" charset="0"/>
              </a:rPr>
              <a:t> Mario Rossi di anni 72 ricoverato dal…    al…..con  la seguente diagnosi:</a:t>
            </a:r>
          </a:p>
          <a:p>
            <a:endParaRPr lang="it-IT" sz="2000" dirty="0">
              <a:solidFill>
                <a:prstClr val="black"/>
              </a:solidFill>
              <a:latin typeface="Arial" panose="020B0604020202020204" pitchFamily="34" charset="0"/>
              <a:cs typeface="Arial" panose="020B0604020202020204" pitchFamily="34" charset="0"/>
            </a:endParaRPr>
          </a:p>
          <a:p>
            <a:pPr marL="457200" indent="-457200">
              <a:buFont typeface="+mj-lt"/>
              <a:buAutoNum type="arabicPeriod"/>
            </a:pPr>
            <a:r>
              <a:rPr lang="it-IT" sz="2000" b="1" dirty="0" err="1" smtClean="0">
                <a:solidFill>
                  <a:srgbClr val="002060"/>
                </a:solidFill>
                <a:latin typeface="Arial" panose="020B0604020202020204" pitchFamily="34" charset="0"/>
                <a:cs typeface="Arial" panose="020B0604020202020204" pitchFamily="34" charset="0"/>
              </a:rPr>
              <a:t>Vasculopatia</a:t>
            </a:r>
            <a:r>
              <a:rPr lang="it-IT" sz="2000" b="1" dirty="0" smtClean="0">
                <a:solidFill>
                  <a:srgbClr val="002060"/>
                </a:solidFill>
                <a:latin typeface="Arial" panose="020B0604020202020204" pitchFamily="34" charset="0"/>
                <a:cs typeface="Arial" panose="020B0604020202020204" pitchFamily="34" charset="0"/>
              </a:rPr>
              <a:t> cerebrale acuta con </a:t>
            </a:r>
            <a:r>
              <a:rPr lang="it-IT" sz="2000" b="1" dirty="0" err="1" smtClean="0">
                <a:solidFill>
                  <a:srgbClr val="002060"/>
                </a:solidFill>
                <a:latin typeface="Arial" panose="020B0604020202020204" pitchFamily="34" charset="0"/>
                <a:cs typeface="Arial" panose="020B0604020202020204" pitchFamily="34" charset="0"/>
              </a:rPr>
              <a:t>emisindrome</a:t>
            </a:r>
            <a:r>
              <a:rPr lang="it-IT" sz="2000" b="1" dirty="0" smtClean="0">
                <a:solidFill>
                  <a:srgbClr val="002060"/>
                </a:solidFill>
                <a:latin typeface="Arial" panose="020B0604020202020204" pitchFamily="34" charset="0"/>
                <a:cs typeface="Arial" panose="020B0604020202020204" pitchFamily="34" charset="0"/>
              </a:rPr>
              <a:t> sinistra</a:t>
            </a:r>
          </a:p>
          <a:p>
            <a:pPr marL="457200" indent="-457200">
              <a:buFont typeface="+mj-lt"/>
              <a:buAutoNum type="arabicPeriod"/>
            </a:pPr>
            <a:endParaRPr lang="it-IT" sz="2000" b="1" dirty="0">
              <a:solidFill>
                <a:srgbClr val="002060"/>
              </a:solidFill>
              <a:latin typeface="Arial" panose="020B0604020202020204" pitchFamily="34" charset="0"/>
              <a:cs typeface="Arial" panose="020B0604020202020204" pitchFamily="34" charset="0"/>
            </a:endParaRPr>
          </a:p>
          <a:p>
            <a:pPr marL="457200" indent="-457200">
              <a:buFont typeface="+mj-lt"/>
              <a:buAutoNum type="arabicPeriod"/>
            </a:pPr>
            <a:r>
              <a:rPr lang="it-IT" sz="2000" b="1" dirty="0" smtClean="0">
                <a:solidFill>
                  <a:srgbClr val="002060"/>
                </a:solidFill>
                <a:latin typeface="Arial" panose="020B0604020202020204" pitchFamily="34" charset="0"/>
                <a:cs typeface="Arial" panose="020B0604020202020204" pitchFamily="34" charset="0"/>
              </a:rPr>
              <a:t>Ipertensione arteriosa</a:t>
            </a:r>
          </a:p>
          <a:p>
            <a:pPr marL="457200" indent="-457200">
              <a:buFont typeface="+mj-lt"/>
              <a:buAutoNum type="arabicPeriod"/>
            </a:pPr>
            <a:endParaRPr lang="it-IT" sz="2000" b="1" dirty="0">
              <a:solidFill>
                <a:srgbClr val="002060"/>
              </a:solidFill>
              <a:latin typeface="Arial" panose="020B0604020202020204" pitchFamily="34" charset="0"/>
              <a:cs typeface="Arial" panose="020B0604020202020204" pitchFamily="34" charset="0"/>
            </a:endParaRPr>
          </a:p>
          <a:p>
            <a:pPr marL="457200" indent="-457200">
              <a:buFont typeface="+mj-lt"/>
              <a:buAutoNum type="arabicPeriod"/>
            </a:pPr>
            <a:r>
              <a:rPr lang="it-IT" sz="2000" b="1" dirty="0" smtClean="0">
                <a:solidFill>
                  <a:srgbClr val="002060"/>
                </a:solidFill>
                <a:latin typeface="Arial" panose="020B0604020202020204" pitchFamily="34" charset="0"/>
                <a:cs typeface="Arial" panose="020B0604020202020204" pitchFamily="34" charset="0"/>
              </a:rPr>
              <a:t>Dislipidemia </a:t>
            </a:r>
          </a:p>
          <a:p>
            <a:endParaRPr lang="it-IT" sz="2000" dirty="0">
              <a:solidFill>
                <a:prstClr val="black"/>
              </a:solidFill>
              <a:latin typeface="Arial" panose="020B0604020202020204" pitchFamily="34" charset="0"/>
              <a:cs typeface="Arial" panose="020B0604020202020204" pitchFamily="34" charset="0"/>
            </a:endParaRPr>
          </a:p>
          <a:p>
            <a:r>
              <a:rPr lang="it-IT" sz="2000" dirty="0" smtClean="0">
                <a:solidFill>
                  <a:prstClr val="black"/>
                </a:solidFill>
                <a:latin typeface="Arial" panose="020B0604020202020204" pitchFamily="34" charset="0"/>
                <a:cs typeface="Arial" panose="020B0604020202020204" pitchFamily="34" charset="0"/>
              </a:rPr>
              <a:t> </a:t>
            </a:r>
          </a:p>
          <a:p>
            <a:endParaRPr lang="it-IT" sz="2000" dirty="0">
              <a:solidFill>
                <a:prstClr val="black"/>
              </a:solidFill>
              <a:latin typeface="Arial" panose="020B0604020202020204" pitchFamily="34" charset="0"/>
              <a:cs typeface="Arial" panose="020B0604020202020204" pitchFamily="34" charset="0"/>
            </a:endParaRPr>
          </a:p>
          <a:p>
            <a:r>
              <a:rPr lang="it-IT" sz="2000" dirty="0" smtClean="0">
                <a:solidFill>
                  <a:prstClr val="black"/>
                </a:solidFill>
                <a:latin typeface="Arial" panose="020B0604020202020204" pitchFamily="34" charset="0"/>
                <a:cs typeface="Arial" panose="020B0604020202020204" pitchFamily="34" charset="0"/>
              </a:rPr>
              <a:t>Viene dimesso con la seguente terapia:</a:t>
            </a:r>
          </a:p>
          <a:p>
            <a:endParaRPr lang="it-IT" sz="2000" dirty="0">
              <a:solidFill>
                <a:prstClr val="black"/>
              </a:solidFill>
              <a:latin typeface="Arial" panose="020B0604020202020204" pitchFamily="34" charset="0"/>
              <a:cs typeface="Arial" panose="020B0604020202020204" pitchFamily="34" charset="0"/>
            </a:endParaRPr>
          </a:p>
          <a:p>
            <a:pPr marL="457200" indent="-457200">
              <a:buFont typeface="+mj-lt"/>
              <a:buAutoNum type="arabicPeriod"/>
            </a:pPr>
            <a:r>
              <a:rPr lang="it-IT" sz="2000" dirty="0" err="1" smtClean="0">
                <a:solidFill>
                  <a:srgbClr val="FF0000"/>
                </a:solidFill>
                <a:latin typeface="Arial" panose="020B0604020202020204" pitchFamily="34" charset="0"/>
                <a:cs typeface="Arial" panose="020B0604020202020204" pitchFamily="34" charset="0"/>
              </a:rPr>
              <a:t>Ac</a:t>
            </a:r>
            <a:r>
              <a:rPr lang="it-IT" sz="2000" dirty="0" smtClean="0">
                <a:solidFill>
                  <a:srgbClr val="FF0000"/>
                </a:solidFill>
                <a:latin typeface="Arial" panose="020B0604020202020204" pitchFamily="34" charset="0"/>
                <a:cs typeface="Arial" panose="020B0604020202020204" pitchFamily="34" charset="0"/>
              </a:rPr>
              <a:t> acetilsalicilico 100mg 1c</a:t>
            </a:r>
          </a:p>
          <a:p>
            <a:pPr marL="457200" indent="-457200">
              <a:buFont typeface="+mj-lt"/>
              <a:buAutoNum type="arabicPeriod"/>
            </a:pPr>
            <a:r>
              <a:rPr lang="it-IT" sz="2000" dirty="0" err="1" smtClean="0">
                <a:solidFill>
                  <a:srgbClr val="FF0000"/>
                </a:solidFill>
                <a:latin typeface="Arial" panose="020B0604020202020204" pitchFamily="34" charset="0"/>
                <a:cs typeface="Arial" panose="020B0604020202020204" pitchFamily="34" charset="0"/>
              </a:rPr>
              <a:t>Atenololo</a:t>
            </a:r>
            <a:r>
              <a:rPr lang="it-IT" sz="2000" dirty="0" smtClean="0">
                <a:solidFill>
                  <a:srgbClr val="FF0000"/>
                </a:solidFill>
                <a:latin typeface="Arial" panose="020B0604020202020204" pitchFamily="34" charset="0"/>
                <a:cs typeface="Arial" panose="020B0604020202020204" pitchFamily="34" charset="0"/>
              </a:rPr>
              <a:t> 100mg mezza </a:t>
            </a:r>
            <a:r>
              <a:rPr lang="it-IT" sz="2000" dirty="0" err="1" smtClean="0">
                <a:solidFill>
                  <a:srgbClr val="FF0000"/>
                </a:solidFill>
                <a:latin typeface="Arial" panose="020B0604020202020204" pitchFamily="34" charset="0"/>
                <a:cs typeface="Arial" panose="020B0604020202020204" pitchFamily="34" charset="0"/>
              </a:rPr>
              <a:t>cp</a:t>
            </a:r>
            <a:endParaRPr lang="it-IT" sz="2000" dirty="0" smtClean="0">
              <a:solidFill>
                <a:srgbClr val="FF0000"/>
              </a:solidFill>
              <a:latin typeface="Arial" panose="020B0604020202020204" pitchFamily="34" charset="0"/>
              <a:cs typeface="Arial" panose="020B0604020202020204" pitchFamily="34" charset="0"/>
            </a:endParaRPr>
          </a:p>
          <a:p>
            <a:endParaRPr lang="it-IT" sz="2000" dirty="0">
              <a:solidFill>
                <a:srgbClr val="FF0000"/>
              </a:solidFill>
              <a:latin typeface="Arial" panose="020B0604020202020204" pitchFamily="34" charset="0"/>
              <a:cs typeface="Arial" panose="020B0604020202020204" pitchFamily="34" charset="0"/>
            </a:endParaRPr>
          </a:p>
          <a:p>
            <a:r>
              <a:rPr lang="it-IT" sz="2000" b="1" dirty="0" smtClean="0">
                <a:solidFill>
                  <a:prstClr val="black"/>
                </a:solidFill>
                <a:latin typeface="Arial" panose="020B0604020202020204" pitchFamily="34" charset="0"/>
                <a:cs typeface="Arial" panose="020B0604020202020204" pitchFamily="34" charset="0"/>
              </a:rPr>
              <a:t>Totale: 1,5 </a:t>
            </a:r>
            <a:r>
              <a:rPr lang="it-IT" sz="2000" b="1" dirty="0" err="1" smtClean="0">
                <a:solidFill>
                  <a:prstClr val="black"/>
                </a:solidFill>
                <a:latin typeface="Arial" panose="020B0604020202020204" pitchFamily="34" charset="0"/>
                <a:cs typeface="Arial" panose="020B0604020202020204" pitchFamily="34" charset="0"/>
              </a:rPr>
              <a:t>cp</a:t>
            </a:r>
            <a:r>
              <a:rPr lang="it-IT" sz="2000" b="1" dirty="0" smtClean="0">
                <a:solidFill>
                  <a:prstClr val="black"/>
                </a:solidFill>
                <a:latin typeface="Arial" panose="020B0604020202020204" pitchFamily="34" charset="0"/>
                <a:cs typeface="Arial" panose="020B0604020202020204" pitchFamily="34" charset="0"/>
              </a:rPr>
              <a:t>/die</a:t>
            </a:r>
            <a:endParaRPr lang="it-IT" sz="2000" b="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49914356"/>
      </p:ext>
    </p:extLst>
  </p:cSld>
  <p:clrMapOvr>
    <a:masterClrMapping/>
  </p:clrMapOvr>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304800" y="381000"/>
            <a:ext cx="8534400" cy="54230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20000"/>
              </a:spcBef>
            </a:pPr>
            <a:r>
              <a:rPr lang="en-US" altLang="it-IT" sz="3200" b="1" dirty="0" err="1" smtClean="0">
                <a:solidFill>
                  <a:srgbClr val="FF3300"/>
                </a:solidFill>
                <a:latin typeface="Arial" pitchFamily="34" charset="0"/>
              </a:rPr>
              <a:t>Funzioni</a:t>
            </a:r>
            <a:r>
              <a:rPr lang="en-US" altLang="it-IT" sz="3200" b="1" dirty="0" smtClean="0">
                <a:solidFill>
                  <a:srgbClr val="FF3300"/>
                </a:solidFill>
                <a:latin typeface="Arial" pitchFamily="34" charset="0"/>
              </a:rPr>
              <a:t> </a:t>
            </a:r>
            <a:r>
              <a:rPr lang="en-US" altLang="it-IT" sz="3200" b="1" dirty="0" err="1">
                <a:solidFill>
                  <a:srgbClr val="FF3300"/>
                </a:solidFill>
                <a:latin typeface="Arial" pitchFamily="34" charset="0"/>
              </a:rPr>
              <a:t>primarie</a:t>
            </a:r>
            <a:r>
              <a:rPr lang="en-US" altLang="it-IT" sz="3200" b="1" dirty="0">
                <a:solidFill>
                  <a:srgbClr val="FF3300"/>
                </a:solidFill>
                <a:latin typeface="Arial" pitchFamily="34" charset="0"/>
              </a:rPr>
              <a:t> </a:t>
            </a:r>
            <a:r>
              <a:rPr lang="en-US" altLang="it-IT" sz="3200" b="1" dirty="0" err="1">
                <a:solidFill>
                  <a:srgbClr val="FF3300"/>
                </a:solidFill>
                <a:latin typeface="Arial" pitchFamily="34" charset="0"/>
              </a:rPr>
              <a:t>della</a:t>
            </a:r>
            <a:r>
              <a:rPr lang="en-US" altLang="it-IT" sz="3200" b="1" dirty="0">
                <a:solidFill>
                  <a:srgbClr val="FF3300"/>
                </a:solidFill>
                <a:latin typeface="Arial" pitchFamily="34" charset="0"/>
              </a:rPr>
              <a:t> </a:t>
            </a:r>
            <a:r>
              <a:rPr lang="en-US" altLang="it-IT" sz="3200" b="1" dirty="0" err="1">
                <a:solidFill>
                  <a:srgbClr val="FF3300"/>
                </a:solidFill>
                <a:latin typeface="Arial" pitchFamily="34" charset="0"/>
              </a:rPr>
              <a:t>medicina</a:t>
            </a:r>
            <a:endParaRPr lang="en-US" altLang="it-IT" sz="3200" b="1" dirty="0">
              <a:solidFill>
                <a:srgbClr val="FF3300"/>
              </a:solidFill>
              <a:latin typeface="Arial" pitchFamily="34" charset="0"/>
            </a:endParaRPr>
          </a:p>
          <a:p>
            <a:pPr algn="ctr">
              <a:spcBef>
                <a:spcPct val="20000"/>
              </a:spcBef>
            </a:pPr>
            <a:endParaRPr lang="it-IT" altLang="it-IT" dirty="0">
              <a:solidFill>
                <a:prstClr val="black"/>
              </a:solidFill>
              <a:latin typeface="Arial" pitchFamily="34" charset="0"/>
            </a:endParaRPr>
          </a:p>
          <a:p>
            <a:pPr algn="ctr">
              <a:spcBef>
                <a:spcPct val="20000"/>
              </a:spcBef>
            </a:pPr>
            <a:r>
              <a:rPr lang="en-US" altLang="it-IT" sz="3600" b="1" dirty="0" smtClean="0">
                <a:solidFill>
                  <a:srgbClr val="C0504D"/>
                </a:solidFill>
                <a:latin typeface="Arial" pitchFamily="34" charset="0"/>
              </a:rPr>
              <a:t> </a:t>
            </a:r>
            <a:r>
              <a:rPr lang="en-US" altLang="it-IT" sz="3600" b="1" dirty="0" err="1">
                <a:solidFill>
                  <a:srgbClr val="C0504D"/>
                </a:solidFill>
                <a:latin typeface="Arial" pitchFamily="34" charset="0"/>
              </a:rPr>
              <a:t>diagnosi</a:t>
            </a:r>
            <a:endParaRPr lang="en-US" altLang="it-IT" sz="3600" b="1" dirty="0">
              <a:solidFill>
                <a:srgbClr val="C0504D"/>
              </a:solidFill>
              <a:latin typeface="Arial" pitchFamily="34" charset="0"/>
            </a:endParaRPr>
          </a:p>
          <a:p>
            <a:pPr algn="ctr">
              <a:spcBef>
                <a:spcPct val="20000"/>
              </a:spcBef>
            </a:pPr>
            <a:r>
              <a:rPr lang="en-US" altLang="it-IT" sz="3600" b="1" dirty="0">
                <a:solidFill>
                  <a:srgbClr val="FFFF00"/>
                </a:solidFill>
                <a:latin typeface="Arial" pitchFamily="34" charset="0"/>
                <a:sym typeface="Symbol" pitchFamily="18" charset="2"/>
              </a:rPr>
              <a:t></a:t>
            </a:r>
            <a:endParaRPr lang="en-US" altLang="it-IT" sz="3600" b="1" dirty="0">
              <a:solidFill>
                <a:srgbClr val="FFFF00"/>
              </a:solidFill>
              <a:latin typeface="Arial" pitchFamily="34" charset="0"/>
            </a:endParaRPr>
          </a:p>
          <a:p>
            <a:pPr algn="ctr">
              <a:spcBef>
                <a:spcPct val="20000"/>
              </a:spcBef>
            </a:pPr>
            <a:r>
              <a:rPr lang="en-US" altLang="it-IT" sz="3600" b="1" dirty="0">
                <a:solidFill>
                  <a:srgbClr val="C0504D"/>
                </a:solidFill>
                <a:latin typeface="Arial" pitchFamily="34" charset="0"/>
              </a:rPr>
              <a:t> </a:t>
            </a:r>
            <a:r>
              <a:rPr lang="en-US" altLang="it-IT" sz="3600" b="1" dirty="0" err="1" smtClean="0">
                <a:solidFill>
                  <a:srgbClr val="9BBB59">
                    <a:lumMod val="50000"/>
                  </a:srgbClr>
                </a:solidFill>
                <a:latin typeface="Arial" pitchFamily="34" charset="0"/>
              </a:rPr>
              <a:t>prognosi</a:t>
            </a:r>
            <a:r>
              <a:rPr lang="en-US" altLang="it-IT" sz="3600" b="1" dirty="0" smtClean="0">
                <a:solidFill>
                  <a:srgbClr val="9BBB59">
                    <a:lumMod val="50000"/>
                  </a:srgbClr>
                </a:solidFill>
                <a:latin typeface="Arial" pitchFamily="34" charset="0"/>
              </a:rPr>
              <a:t> </a:t>
            </a:r>
            <a:endParaRPr lang="en-US" altLang="it-IT" sz="3600" b="1" dirty="0">
              <a:solidFill>
                <a:srgbClr val="9BBB59">
                  <a:lumMod val="50000"/>
                </a:srgbClr>
              </a:solidFill>
              <a:latin typeface="Arial" pitchFamily="34" charset="0"/>
            </a:endParaRPr>
          </a:p>
          <a:p>
            <a:pPr algn="ctr">
              <a:spcBef>
                <a:spcPct val="20000"/>
              </a:spcBef>
            </a:pPr>
            <a:r>
              <a:rPr lang="en-US" altLang="it-IT" sz="3600" b="1" dirty="0">
                <a:solidFill>
                  <a:srgbClr val="FFFF00"/>
                </a:solidFill>
                <a:latin typeface="Arial" pitchFamily="34" charset="0"/>
                <a:sym typeface="Symbol" pitchFamily="18" charset="2"/>
              </a:rPr>
              <a:t></a:t>
            </a:r>
            <a:r>
              <a:rPr lang="en-US" altLang="it-IT" sz="3600" b="1" dirty="0">
                <a:solidFill>
                  <a:srgbClr val="C0504D"/>
                </a:solidFill>
                <a:latin typeface="Arial" pitchFamily="34" charset="0"/>
              </a:rPr>
              <a:t> </a:t>
            </a:r>
          </a:p>
          <a:p>
            <a:pPr algn="ctr">
              <a:spcBef>
                <a:spcPct val="20000"/>
              </a:spcBef>
            </a:pPr>
            <a:r>
              <a:rPr lang="en-US" altLang="it-IT" sz="3600" b="1" dirty="0" err="1" smtClean="0">
                <a:solidFill>
                  <a:srgbClr val="7030A0"/>
                </a:solidFill>
                <a:latin typeface="Arial" pitchFamily="34" charset="0"/>
              </a:rPr>
              <a:t>terapia</a:t>
            </a:r>
            <a:r>
              <a:rPr lang="en-US" altLang="it-IT" sz="3200" b="1" dirty="0" smtClean="0">
                <a:solidFill>
                  <a:srgbClr val="7030A0"/>
                </a:solidFill>
                <a:latin typeface="Arial" pitchFamily="34" charset="0"/>
              </a:rPr>
              <a:t>  </a:t>
            </a:r>
          </a:p>
          <a:p>
            <a:pPr algn="ctr">
              <a:spcBef>
                <a:spcPct val="20000"/>
              </a:spcBef>
            </a:pPr>
            <a:r>
              <a:rPr lang="en-US" altLang="it-IT" sz="3200" b="1" dirty="0" smtClean="0">
                <a:solidFill>
                  <a:srgbClr val="FF6600"/>
                </a:solidFill>
                <a:latin typeface="Arial" pitchFamily="34" charset="0"/>
              </a:rPr>
              <a:t>(curative care or curative medicine)  </a:t>
            </a:r>
            <a:r>
              <a:rPr lang="en-US" altLang="it-IT" sz="3200" b="1" baseline="30000" dirty="0" smtClean="0">
                <a:solidFill>
                  <a:srgbClr val="FF6600"/>
                </a:solidFill>
                <a:latin typeface="Arial" pitchFamily="34" charset="0"/>
              </a:rPr>
              <a:t> </a:t>
            </a:r>
            <a:endParaRPr lang="en-US" altLang="it-IT" sz="3200" b="1" baseline="30000" dirty="0">
              <a:solidFill>
                <a:srgbClr val="FF6600"/>
              </a:solidFill>
              <a:latin typeface="Arial" pitchFamily="34" charset="0"/>
            </a:endParaRPr>
          </a:p>
          <a:p>
            <a:pPr>
              <a:spcBef>
                <a:spcPct val="20000"/>
              </a:spcBef>
            </a:pPr>
            <a:endParaRPr lang="it-IT" altLang="it-IT" sz="3200" b="1" dirty="0">
              <a:solidFill>
                <a:prstClr val="black"/>
              </a:solidFill>
              <a:latin typeface="Arial" pitchFamily="34" charset="0"/>
            </a:endParaRPr>
          </a:p>
        </p:txBody>
      </p:sp>
    </p:spTree>
    <p:extLst>
      <p:ext uri="{BB962C8B-B14F-4D97-AF65-F5344CB8AC3E}">
        <p14:creationId xmlns:p14="http://schemas.microsoft.com/office/powerpoint/2010/main" val="118412034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Sintomi sistemici</a:t>
            </a:r>
            <a:endParaRPr lang="it-IT" dirty="0"/>
          </a:p>
        </p:txBody>
      </p:sp>
      <p:sp>
        <p:nvSpPr>
          <p:cNvPr id="3" name="Segnaposto contenuto 2"/>
          <p:cNvSpPr>
            <a:spLocks noGrp="1"/>
          </p:cNvSpPr>
          <p:nvPr>
            <p:ph idx="1"/>
          </p:nvPr>
        </p:nvSpPr>
        <p:spPr/>
        <p:txBody>
          <a:bodyPr/>
          <a:lstStyle/>
          <a:p>
            <a:r>
              <a:rPr lang="it-IT" dirty="0" smtClean="0"/>
              <a:t>Febbre, malessere, astenia, anoressia, calo ponderale (30-60%)</a:t>
            </a:r>
          </a:p>
          <a:p>
            <a:r>
              <a:rPr lang="it-IT" dirty="0" smtClean="0"/>
              <a:t>Mialgia e rigidità del cingolo superiore, talora del collo e del cingolo inferiore (</a:t>
            </a:r>
            <a:r>
              <a:rPr lang="it-IT" dirty="0" err="1" smtClean="0"/>
              <a:t>Polimialgia</a:t>
            </a:r>
            <a:r>
              <a:rPr lang="it-IT" dirty="0" smtClean="0"/>
              <a:t> Reumatica) (20-65%)</a:t>
            </a:r>
            <a:endParaRPr lang="it-IT" dirty="0"/>
          </a:p>
        </p:txBody>
      </p:sp>
    </p:spTree>
    <p:extLst>
      <p:ext uri="{BB962C8B-B14F-4D97-AF65-F5344CB8AC3E}">
        <p14:creationId xmlns:p14="http://schemas.microsoft.com/office/powerpoint/2010/main" val="3606735812"/>
      </p:ext>
    </p:extLst>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79512" y="260649"/>
            <a:ext cx="8964488" cy="830997"/>
          </a:xfrm>
          <a:prstGeom prst="rect">
            <a:avLst/>
          </a:prstGeom>
          <a:noFill/>
        </p:spPr>
        <p:txBody>
          <a:bodyPr wrap="square" rtlCol="0">
            <a:spAutoFit/>
          </a:bodyPr>
          <a:lstStyle/>
          <a:p>
            <a:r>
              <a:rPr lang="it-IT" sz="2400" b="1" i="1" dirty="0" smtClean="0">
                <a:solidFill>
                  <a:srgbClr val="002060"/>
                </a:solidFill>
              </a:rPr>
              <a:t>E questo valeva  per un paziente affetto da una ….ed una sola malattia </a:t>
            </a:r>
            <a:endParaRPr lang="it-IT" sz="2400" b="1" i="1" dirty="0">
              <a:solidFill>
                <a:srgbClr val="002060"/>
              </a:solidFill>
            </a:endParaRPr>
          </a:p>
        </p:txBody>
      </p:sp>
      <p:pic>
        <p:nvPicPr>
          <p:cNvPr id="12292" name="Picture 4" descr="http://ecx.images-amazon.com/images/I/31BbsJ3vcK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800" y="1844824"/>
            <a:ext cx="2857500" cy="3676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6238336"/>
      </p:ext>
    </p:extLst>
  </p:cSld>
  <p:clrMapOvr>
    <a:masterClrMapping/>
  </p:clrMapOvr>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7544" y="116632"/>
            <a:ext cx="7931224" cy="562074"/>
          </a:xfrm>
        </p:spPr>
        <p:txBody>
          <a:bodyPr>
            <a:normAutofit fontScale="90000"/>
          </a:bodyPr>
          <a:lstStyle/>
          <a:p>
            <a:r>
              <a:rPr lang="it-IT" sz="3600" dirty="0" smtClean="0">
                <a:solidFill>
                  <a:srgbClr val="002060"/>
                </a:solidFill>
                <a:latin typeface="Arial" panose="020B0604020202020204" pitchFamily="34" charset="0"/>
                <a:cs typeface="Arial" panose="020B0604020202020204" pitchFamily="34" charset="0"/>
              </a:rPr>
              <a:t/>
            </a:r>
            <a:br>
              <a:rPr lang="it-IT" sz="3600" dirty="0" smtClean="0">
                <a:solidFill>
                  <a:srgbClr val="002060"/>
                </a:solidFill>
                <a:latin typeface="Arial" panose="020B0604020202020204" pitchFamily="34" charset="0"/>
                <a:cs typeface="Arial" panose="020B0604020202020204" pitchFamily="34" charset="0"/>
              </a:rPr>
            </a:br>
            <a:r>
              <a:rPr lang="it-IT" sz="3600" i="1" dirty="0" smtClean="0">
                <a:solidFill>
                  <a:srgbClr val="002060"/>
                </a:solidFill>
                <a:latin typeface="Arial" panose="020B0604020202020204" pitchFamily="34" charset="0"/>
                <a:cs typeface="Arial" panose="020B0604020202020204" pitchFamily="34" charset="0"/>
              </a:rPr>
              <a:t>U</a:t>
            </a:r>
            <a:r>
              <a:rPr lang="it-IT" sz="3200" i="1" dirty="0" smtClean="0">
                <a:solidFill>
                  <a:srgbClr val="002060"/>
                </a:solidFill>
                <a:latin typeface="Arial" panose="020B0604020202020204" pitchFamily="34" charset="0"/>
                <a:cs typeface="Arial" panose="020B0604020202020204" pitchFamily="34" charset="0"/>
              </a:rPr>
              <a:t>n </a:t>
            </a:r>
            <a:r>
              <a:rPr lang="it-IT" sz="3200" i="1" dirty="0">
                <a:solidFill>
                  <a:srgbClr val="002060"/>
                </a:solidFill>
                <a:latin typeface="Arial" panose="020B0604020202020204" pitchFamily="34" charset="0"/>
                <a:cs typeface="Arial" panose="020B0604020202020204" pitchFamily="34" charset="0"/>
              </a:rPr>
              <a:t>cartellino di </a:t>
            </a:r>
            <a:r>
              <a:rPr lang="it-IT" sz="3200" i="1" dirty="0" smtClean="0">
                <a:solidFill>
                  <a:srgbClr val="002060"/>
                </a:solidFill>
                <a:latin typeface="Arial" panose="020B0604020202020204" pitchFamily="34" charset="0"/>
                <a:cs typeface="Arial" panose="020B0604020202020204" pitchFamily="34" charset="0"/>
              </a:rPr>
              <a:t>dimissione….oggi…(2014</a:t>
            </a:r>
            <a:r>
              <a:rPr lang="it-IT" sz="3200" i="1" dirty="0">
                <a:solidFill>
                  <a:srgbClr val="002060"/>
                </a:solidFill>
                <a:latin typeface="Arial" panose="020B0604020202020204" pitchFamily="34" charset="0"/>
                <a:cs typeface="Arial" panose="020B0604020202020204" pitchFamily="34" charset="0"/>
              </a:rPr>
              <a:t>)</a:t>
            </a:r>
            <a:r>
              <a:rPr lang="it-IT" dirty="0" smtClean="0"/>
              <a:t/>
            </a:r>
            <a:br>
              <a:rPr lang="it-IT" dirty="0" smtClean="0"/>
            </a:br>
            <a:endParaRPr lang="it-IT" dirty="0"/>
          </a:p>
        </p:txBody>
      </p:sp>
      <p:sp>
        <p:nvSpPr>
          <p:cNvPr id="3" name="CasellaDiTesto 2"/>
          <p:cNvSpPr txBox="1"/>
          <p:nvPr/>
        </p:nvSpPr>
        <p:spPr>
          <a:xfrm>
            <a:off x="251520" y="764704"/>
            <a:ext cx="8640960" cy="5539978"/>
          </a:xfrm>
          <a:prstGeom prst="rect">
            <a:avLst/>
          </a:prstGeom>
          <a:noFill/>
        </p:spPr>
        <p:txBody>
          <a:bodyPr wrap="square" rtlCol="0">
            <a:spAutoFit/>
          </a:bodyPr>
          <a:lstStyle/>
          <a:p>
            <a:pPr marL="342900" indent="-342900">
              <a:buFont typeface="+mj-lt"/>
              <a:buAutoNum type="arabicPeriod"/>
            </a:pPr>
            <a:r>
              <a:rPr lang="it-IT" sz="1600" dirty="0" smtClean="0">
                <a:solidFill>
                  <a:srgbClr val="002060"/>
                </a:solidFill>
                <a:latin typeface="Arial" panose="020B0604020202020204" pitchFamily="34" charset="0"/>
                <a:cs typeface="Arial" panose="020B0604020202020204" pitchFamily="34" charset="0"/>
              </a:rPr>
              <a:t>Embolia polmonare acuta non massiva da TVP gamba sin  in</a:t>
            </a:r>
          </a:p>
          <a:p>
            <a:pPr marL="342900" indent="-342900">
              <a:buFont typeface="+mj-lt"/>
              <a:buAutoNum type="arabicPeriod"/>
            </a:pPr>
            <a:r>
              <a:rPr lang="it-IT" sz="1600" dirty="0">
                <a:solidFill>
                  <a:srgbClr val="002060"/>
                </a:solidFill>
                <a:latin typeface="Arial" panose="020B0604020202020204" pitchFamily="34" charset="0"/>
                <a:cs typeface="Arial" panose="020B0604020202020204" pitchFamily="34" charset="0"/>
              </a:rPr>
              <a:t>Recente frattura gamba sin da caduta accidentale </a:t>
            </a:r>
            <a:r>
              <a:rPr lang="it-IT" sz="1600" dirty="0" smtClean="0">
                <a:solidFill>
                  <a:srgbClr val="002060"/>
                </a:solidFill>
                <a:latin typeface="Arial" panose="020B0604020202020204" pitchFamily="34" charset="0"/>
                <a:cs typeface="Arial" panose="020B0604020202020204" pitchFamily="34" charset="0"/>
              </a:rPr>
              <a:t> </a:t>
            </a:r>
            <a:endParaRPr lang="it-IT" sz="1600" dirty="0">
              <a:solidFill>
                <a:srgbClr val="002060"/>
              </a:solidFill>
              <a:latin typeface="Arial" panose="020B0604020202020204" pitchFamily="34" charset="0"/>
              <a:cs typeface="Arial" panose="020B0604020202020204" pitchFamily="34" charset="0"/>
            </a:endParaRPr>
          </a:p>
          <a:p>
            <a:pPr marL="342900" indent="-342900">
              <a:buFont typeface="+mj-lt"/>
              <a:buAutoNum type="arabicPeriod"/>
            </a:pPr>
            <a:r>
              <a:rPr lang="it-IT" sz="1600" dirty="0">
                <a:solidFill>
                  <a:srgbClr val="002060"/>
                </a:solidFill>
                <a:latin typeface="Arial" panose="020B0604020202020204" pitchFamily="34" charset="0"/>
                <a:cs typeface="Arial" panose="020B0604020202020204" pitchFamily="34" charset="0"/>
              </a:rPr>
              <a:t>FA </a:t>
            </a:r>
            <a:r>
              <a:rPr lang="it-IT" sz="1600" dirty="0" smtClean="0">
                <a:solidFill>
                  <a:srgbClr val="002060"/>
                </a:solidFill>
                <a:latin typeface="Arial" panose="020B0604020202020204" pitchFamily="34" charset="0"/>
                <a:cs typeface="Arial" panose="020B0604020202020204" pitchFamily="34" charset="0"/>
              </a:rPr>
              <a:t>(attuale riscontro)</a:t>
            </a:r>
            <a:endParaRPr lang="it-IT" sz="1600" dirty="0">
              <a:solidFill>
                <a:srgbClr val="002060"/>
              </a:solidFill>
              <a:latin typeface="Arial" panose="020B0604020202020204" pitchFamily="34" charset="0"/>
              <a:cs typeface="Arial" panose="020B0604020202020204" pitchFamily="34" charset="0"/>
            </a:endParaRPr>
          </a:p>
          <a:p>
            <a:pPr marL="342900" indent="-342900">
              <a:buFont typeface="+mj-lt"/>
              <a:buAutoNum type="arabicPeriod"/>
            </a:pPr>
            <a:r>
              <a:rPr lang="it-IT" sz="1600" dirty="0" smtClean="0">
                <a:solidFill>
                  <a:srgbClr val="002060"/>
                </a:solidFill>
                <a:latin typeface="Arial" panose="020B0604020202020204" pitchFamily="34" charset="0"/>
                <a:cs typeface="Arial" panose="020B0604020202020204" pitchFamily="34" charset="0"/>
              </a:rPr>
              <a:t>Neoplasia </a:t>
            </a:r>
            <a:r>
              <a:rPr lang="it-IT" sz="1600" dirty="0">
                <a:solidFill>
                  <a:srgbClr val="002060"/>
                </a:solidFill>
                <a:latin typeface="Arial" panose="020B0604020202020204" pitchFamily="34" charset="0"/>
                <a:cs typeface="Arial" panose="020B0604020202020204" pitchFamily="34" charset="0"/>
              </a:rPr>
              <a:t>neuroendocrina </a:t>
            </a:r>
            <a:r>
              <a:rPr lang="it-IT" sz="1600" dirty="0" smtClean="0">
                <a:solidFill>
                  <a:srgbClr val="002060"/>
                </a:solidFill>
                <a:latin typeface="Arial" panose="020B0604020202020204" pitchFamily="34" charset="0"/>
                <a:cs typeface="Arial" panose="020B0604020202020204" pitchFamily="34" charset="0"/>
              </a:rPr>
              <a:t>polmonare dx </a:t>
            </a:r>
            <a:r>
              <a:rPr lang="it-IT" sz="1600" dirty="0">
                <a:solidFill>
                  <a:srgbClr val="002060"/>
                </a:solidFill>
                <a:latin typeface="Arial" panose="020B0604020202020204" pitchFamily="34" charset="0"/>
                <a:cs typeface="Arial" panose="020B0604020202020204" pitchFamily="34" charset="0"/>
              </a:rPr>
              <a:t>in </a:t>
            </a:r>
            <a:r>
              <a:rPr lang="it-IT" sz="1600" dirty="0" smtClean="0">
                <a:solidFill>
                  <a:srgbClr val="002060"/>
                </a:solidFill>
                <a:latin typeface="Arial" panose="020B0604020202020204" pitchFamily="34" charset="0"/>
                <a:cs typeface="Arial" panose="020B0604020202020204" pitchFamily="34" charset="0"/>
              </a:rPr>
              <a:t>PKT</a:t>
            </a:r>
          </a:p>
          <a:p>
            <a:pPr marL="342900" indent="-342900">
              <a:buFont typeface="+mj-lt"/>
              <a:buAutoNum type="arabicPeriod"/>
            </a:pPr>
            <a:r>
              <a:rPr lang="it-IT" sz="1600" dirty="0" smtClean="0">
                <a:solidFill>
                  <a:srgbClr val="002060"/>
                </a:solidFill>
                <a:latin typeface="Arial" panose="020B0604020202020204" pitchFamily="34" charset="0"/>
                <a:cs typeface="Arial" panose="020B0604020202020204" pitchFamily="34" charset="0"/>
              </a:rPr>
              <a:t>BPCO in tabagismo</a:t>
            </a:r>
            <a:endParaRPr lang="it-IT" sz="1600" dirty="0">
              <a:solidFill>
                <a:srgbClr val="002060"/>
              </a:solidFill>
              <a:latin typeface="Arial" panose="020B0604020202020204" pitchFamily="34" charset="0"/>
              <a:cs typeface="Arial" panose="020B0604020202020204" pitchFamily="34" charset="0"/>
            </a:endParaRPr>
          </a:p>
          <a:p>
            <a:pPr marL="342900" indent="-342900">
              <a:buFont typeface="+mj-lt"/>
              <a:buAutoNum type="arabicPeriod"/>
            </a:pPr>
            <a:r>
              <a:rPr lang="it-IT" sz="1600" dirty="0">
                <a:solidFill>
                  <a:srgbClr val="002060"/>
                </a:solidFill>
                <a:latin typeface="Arial" panose="020B0604020202020204" pitchFamily="34" charset="0"/>
                <a:cs typeface="Arial" panose="020B0604020202020204" pitchFamily="34" charset="0"/>
              </a:rPr>
              <a:t>Scompenso cardiaco cronico (NYHA II B)</a:t>
            </a:r>
          </a:p>
          <a:p>
            <a:pPr marL="342900" indent="-342900">
              <a:buFont typeface="+mj-lt"/>
              <a:buAutoNum type="arabicPeriod"/>
            </a:pPr>
            <a:r>
              <a:rPr lang="it-IT" sz="1600" dirty="0">
                <a:solidFill>
                  <a:srgbClr val="002060"/>
                </a:solidFill>
                <a:latin typeface="Arial" panose="020B0604020202020204" pitchFamily="34" charset="0"/>
                <a:cs typeface="Arial" panose="020B0604020202020204" pitchFamily="34" charset="0"/>
              </a:rPr>
              <a:t>Cardiomiopatia dilatativa ischemica (Pregresso -3/3/2002-infarto miocardico inferiore e ventricolare destro complicato da FV primaria , BAV completo transitorio con arresto cardiaco: eseguito tentativo inefficace di PTCA per impossibilità ad attraversare l'occlusione della coronaria destra con la guida in coronaropatia </a:t>
            </a:r>
            <a:r>
              <a:rPr lang="it-IT" sz="1600" dirty="0" err="1">
                <a:solidFill>
                  <a:srgbClr val="002060"/>
                </a:solidFill>
                <a:latin typeface="Arial" panose="020B0604020202020204" pitchFamily="34" charset="0"/>
                <a:cs typeface="Arial" panose="020B0604020202020204" pitchFamily="34" charset="0"/>
              </a:rPr>
              <a:t>monovasale</a:t>
            </a:r>
            <a:r>
              <a:rPr lang="it-IT" sz="1600" dirty="0">
                <a:solidFill>
                  <a:srgbClr val="002060"/>
                </a:solidFill>
                <a:latin typeface="Arial" panose="020B0604020202020204" pitchFamily="34" charset="0"/>
                <a:cs typeface="Arial" panose="020B0604020202020204" pitchFamily="34" charset="0"/>
              </a:rPr>
              <a:t>: c dx )</a:t>
            </a:r>
          </a:p>
          <a:p>
            <a:pPr marL="342900" indent="-342900">
              <a:buFont typeface="+mj-lt"/>
              <a:buAutoNum type="arabicPeriod"/>
            </a:pPr>
            <a:r>
              <a:rPr lang="it-IT" sz="1600" dirty="0">
                <a:solidFill>
                  <a:srgbClr val="002060"/>
                </a:solidFill>
                <a:latin typeface="Arial" panose="020B0604020202020204" pitchFamily="34" charset="0"/>
                <a:cs typeface="Arial" panose="020B0604020202020204" pitchFamily="34" charset="0"/>
              </a:rPr>
              <a:t>Disfunzione sistolica ventricolare sinistra (FE=39%)</a:t>
            </a:r>
          </a:p>
          <a:p>
            <a:pPr marL="342900" indent="-342900">
              <a:buFont typeface="+mj-lt"/>
              <a:buAutoNum type="arabicPeriod"/>
            </a:pPr>
            <a:r>
              <a:rPr lang="it-IT" sz="1600" dirty="0">
                <a:solidFill>
                  <a:srgbClr val="002060"/>
                </a:solidFill>
                <a:latin typeface="Arial" panose="020B0604020202020204" pitchFamily="34" charset="0"/>
                <a:cs typeface="Arial" panose="020B0604020202020204" pitchFamily="34" charset="0"/>
              </a:rPr>
              <a:t>Insufficienza mitralica </a:t>
            </a:r>
            <a:r>
              <a:rPr lang="it-IT" sz="1600" dirty="0" smtClean="0">
                <a:solidFill>
                  <a:srgbClr val="002060"/>
                </a:solidFill>
                <a:latin typeface="Arial" panose="020B0604020202020204" pitchFamily="34" charset="0"/>
                <a:cs typeface="Arial" panose="020B0604020202020204" pitchFamily="34" charset="0"/>
              </a:rPr>
              <a:t>secondaria dii grado moderato  </a:t>
            </a:r>
            <a:endParaRPr lang="it-IT" sz="1600" dirty="0">
              <a:solidFill>
                <a:srgbClr val="002060"/>
              </a:solidFill>
              <a:latin typeface="Arial" panose="020B0604020202020204" pitchFamily="34" charset="0"/>
              <a:cs typeface="Arial" panose="020B0604020202020204" pitchFamily="34" charset="0"/>
            </a:endParaRPr>
          </a:p>
          <a:p>
            <a:pPr marL="342900" indent="-342900">
              <a:buFont typeface="+mj-lt"/>
              <a:buAutoNum type="arabicPeriod"/>
            </a:pPr>
            <a:r>
              <a:rPr lang="it-IT" sz="1600" dirty="0">
                <a:solidFill>
                  <a:srgbClr val="002060"/>
                </a:solidFill>
                <a:latin typeface="Arial" panose="020B0604020202020204" pitchFamily="34" charset="0"/>
                <a:cs typeface="Arial" panose="020B0604020202020204" pitchFamily="34" charset="0"/>
              </a:rPr>
              <a:t>Lieve </a:t>
            </a:r>
            <a:r>
              <a:rPr lang="it-IT" sz="1600" dirty="0" smtClean="0">
                <a:solidFill>
                  <a:srgbClr val="002060"/>
                </a:solidFill>
                <a:latin typeface="Arial" panose="020B0604020202020204" pitchFamily="34" charset="0"/>
                <a:cs typeface="Arial" panose="020B0604020202020204" pitchFamily="34" charset="0"/>
              </a:rPr>
              <a:t>insufficienza </a:t>
            </a:r>
            <a:r>
              <a:rPr lang="it-IT" sz="1600" dirty="0">
                <a:solidFill>
                  <a:srgbClr val="002060"/>
                </a:solidFill>
                <a:latin typeface="Arial" panose="020B0604020202020204" pitchFamily="34" charset="0"/>
                <a:cs typeface="Arial" panose="020B0604020202020204" pitchFamily="34" charset="0"/>
              </a:rPr>
              <a:t>aortica</a:t>
            </a:r>
          </a:p>
          <a:p>
            <a:pPr marL="342900" indent="-342900">
              <a:buFont typeface="+mj-lt"/>
              <a:buAutoNum type="arabicPeriod"/>
            </a:pPr>
            <a:r>
              <a:rPr lang="it-IT" sz="1600" dirty="0" smtClean="0">
                <a:solidFill>
                  <a:srgbClr val="002060"/>
                </a:solidFill>
                <a:latin typeface="Arial" panose="020B0604020202020204" pitchFamily="34" charset="0"/>
                <a:cs typeface="Arial" panose="020B0604020202020204" pitchFamily="34" charset="0"/>
              </a:rPr>
              <a:t>Neuropatia </a:t>
            </a:r>
            <a:r>
              <a:rPr lang="it-IT" sz="1600" dirty="0">
                <a:solidFill>
                  <a:srgbClr val="002060"/>
                </a:solidFill>
                <a:latin typeface="Arial" panose="020B0604020202020204" pitchFamily="34" charset="0"/>
                <a:cs typeface="Arial" panose="020B0604020202020204" pitchFamily="34" charset="0"/>
              </a:rPr>
              <a:t>a </a:t>
            </a:r>
            <a:r>
              <a:rPr lang="it-IT" sz="1600" dirty="0" smtClean="0">
                <a:solidFill>
                  <a:srgbClr val="002060"/>
                </a:solidFill>
                <a:latin typeface="Arial" panose="020B0604020202020204" pitchFamily="34" charset="0"/>
                <a:cs typeface="Arial" panose="020B0604020202020204" pitchFamily="34" charset="0"/>
              </a:rPr>
              <a:t>genesi </a:t>
            </a:r>
            <a:r>
              <a:rPr lang="it-IT" sz="1600" dirty="0">
                <a:solidFill>
                  <a:srgbClr val="002060"/>
                </a:solidFill>
                <a:latin typeface="Arial" panose="020B0604020202020204" pitchFamily="34" charset="0"/>
                <a:cs typeface="Arial" panose="020B0604020202020204" pitchFamily="34" charset="0"/>
              </a:rPr>
              <a:t>mista (DM, </a:t>
            </a:r>
            <a:r>
              <a:rPr lang="it-IT" sz="1600" dirty="0" err="1" smtClean="0">
                <a:solidFill>
                  <a:srgbClr val="002060"/>
                </a:solidFill>
                <a:latin typeface="Arial" panose="020B0604020202020204" pitchFamily="34" charset="0"/>
                <a:cs typeface="Arial" panose="020B0604020202020204" pitchFamily="34" charset="0"/>
              </a:rPr>
              <a:t>jatrogena</a:t>
            </a:r>
            <a:r>
              <a:rPr lang="it-IT" sz="1600" dirty="0" smtClean="0">
                <a:solidFill>
                  <a:srgbClr val="002060"/>
                </a:solidFill>
                <a:latin typeface="Arial" panose="020B0604020202020204" pitchFamily="34" charset="0"/>
                <a:cs typeface="Arial" panose="020B0604020202020204" pitchFamily="34" charset="0"/>
              </a:rPr>
              <a:t>: chemioterapia) </a:t>
            </a:r>
            <a:r>
              <a:rPr lang="it-IT" sz="1600" dirty="0">
                <a:solidFill>
                  <a:srgbClr val="002060"/>
                </a:solidFill>
                <a:latin typeface="Arial" panose="020B0604020202020204" pitchFamily="34" charset="0"/>
                <a:cs typeface="Arial" panose="020B0604020202020204" pitchFamily="34" charset="0"/>
              </a:rPr>
              <a:t>e</a:t>
            </a:r>
          </a:p>
          <a:p>
            <a:pPr marL="342900" indent="-342900">
              <a:buFont typeface="+mj-lt"/>
              <a:buAutoNum type="arabicPeriod"/>
            </a:pPr>
            <a:r>
              <a:rPr lang="it-IT" sz="1600" dirty="0" smtClean="0">
                <a:solidFill>
                  <a:srgbClr val="002060"/>
                </a:solidFill>
                <a:latin typeface="Arial" panose="020B0604020202020204" pitchFamily="34" charset="0"/>
                <a:cs typeface="Arial" panose="020B0604020202020204" pitchFamily="34" charset="0"/>
              </a:rPr>
              <a:t>Tremore </a:t>
            </a:r>
            <a:r>
              <a:rPr lang="it-IT" sz="1600" dirty="0">
                <a:solidFill>
                  <a:srgbClr val="002060"/>
                </a:solidFill>
                <a:latin typeface="Arial" panose="020B0604020202020204" pitchFamily="34" charset="0"/>
                <a:cs typeface="Arial" panose="020B0604020202020204" pitchFamily="34" charset="0"/>
              </a:rPr>
              <a:t>essenziale</a:t>
            </a:r>
          </a:p>
          <a:p>
            <a:pPr marL="342900" indent="-342900">
              <a:buFont typeface="+mj-lt"/>
              <a:buAutoNum type="arabicPeriod"/>
            </a:pPr>
            <a:r>
              <a:rPr lang="it-IT" sz="1600" dirty="0" smtClean="0">
                <a:solidFill>
                  <a:srgbClr val="002060"/>
                </a:solidFill>
                <a:latin typeface="Arial" panose="020B0604020202020204" pitchFamily="34" charset="0"/>
                <a:cs typeface="Arial" panose="020B0604020202020204" pitchFamily="34" charset="0"/>
              </a:rPr>
              <a:t>Ipertensione </a:t>
            </a:r>
            <a:r>
              <a:rPr lang="it-IT" sz="1600" dirty="0">
                <a:solidFill>
                  <a:srgbClr val="002060"/>
                </a:solidFill>
                <a:latin typeface="Arial" panose="020B0604020202020204" pitchFamily="34" charset="0"/>
                <a:cs typeface="Arial" panose="020B0604020202020204" pitchFamily="34" charset="0"/>
              </a:rPr>
              <a:t>arteriosa </a:t>
            </a:r>
            <a:r>
              <a:rPr lang="it-IT" sz="1600" dirty="0" smtClean="0">
                <a:solidFill>
                  <a:srgbClr val="002060"/>
                </a:solidFill>
                <a:latin typeface="Arial" panose="020B0604020202020204" pitchFamily="34" charset="0"/>
                <a:cs typeface="Arial" panose="020B0604020202020204" pitchFamily="34" charset="0"/>
              </a:rPr>
              <a:t> </a:t>
            </a:r>
            <a:endParaRPr lang="it-IT" sz="1600" dirty="0">
              <a:solidFill>
                <a:srgbClr val="002060"/>
              </a:solidFill>
              <a:latin typeface="Arial" panose="020B0604020202020204" pitchFamily="34" charset="0"/>
              <a:cs typeface="Arial" panose="020B0604020202020204" pitchFamily="34" charset="0"/>
            </a:endParaRPr>
          </a:p>
          <a:p>
            <a:pPr marL="342900" indent="-342900">
              <a:buFont typeface="+mj-lt"/>
              <a:buAutoNum type="arabicPeriod"/>
            </a:pPr>
            <a:r>
              <a:rPr lang="it-IT" sz="1600" dirty="0" smtClean="0">
                <a:solidFill>
                  <a:srgbClr val="002060"/>
                </a:solidFill>
                <a:latin typeface="Arial" panose="020B0604020202020204" pitchFamily="34" charset="0"/>
                <a:cs typeface="Arial" panose="020B0604020202020204" pitchFamily="34" charset="0"/>
              </a:rPr>
              <a:t>Diabete </a:t>
            </a:r>
            <a:r>
              <a:rPr lang="it-IT" sz="1600" dirty="0">
                <a:solidFill>
                  <a:srgbClr val="002060"/>
                </a:solidFill>
                <a:latin typeface="Arial" panose="020B0604020202020204" pitchFamily="34" charset="0"/>
                <a:cs typeface="Arial" panose="020B0604020202020204" pitchFamily="34" charset="0"/>
              </a:rPr>
              <a:t>mellito tipo 2</a:t>
            </a:r>
          </a:p>
          <a:p>
            <a:pPr marL="342900" indent="-342900">
              <a:buFont typeface="+mj-lt"/>
              <a:buAutoNum type="arabicPeriod"/>
            </a:pPr>
            <a:r>
              <a:rPr lang="it-IT" sz="1600" dirty="0" smtClean="0">
                <a:solidFill>
                  <a:srgbClr val="002060"/>
                </a:solidFill>
                <a:latin typeface="Arial" panose="020B0604020202020204" pitchFamily="34" charset="0"/>
                <a:cs typeface="Arial" panose="020B0604020202020204" pitchFamily="34" charset="0"/>
              </a:rPr>
              <a:t>Dislipidemia mista</a:t>
            </a:r>
            <a:endParaRPr lang="it-IT" sz="1600" dirty="0">
              <a:solidFill>
                <a:srgbClr val="002060"/>
              </a:solidFill>
              <a:latin typeface="Arial" panose="020B0604020202020204" pitchFamily="34" charset="0"/>
              <a:cs typeface="Arial" panose="020B0604020202020204" pitchFamily="34" charset="0"/>
            </a:endParaRPr>
          </a:p>
          <a:p>
            <a:pPr marL="342900" indent="-342900">
              <a:buFont typeface="+mj-lt"/>
              <a:buAutoNum type="arabicPeriod"/>
            </a:pPr>
            <a:r>
              <a:rPr lang="it-IT" sz="1600" dirty="0" smtClean="0">
                <a:solidFill>
                  <a:srgbClr val="002060"/>
                </a:solidFill>
                <a:latin typeface="Arial" panose="020B0604020202020204" pitchFamily="34" charset="0"/>
                <a:cs typeface="Arial" panose="020B0604020202020204" pitchFamily="34" charset="0"/>
              </a:rPr>
              <a:t>Deposta </a:t>
            </a:r>
            <a:r>
              <a:rPr lang="it-IT" sz="1600" dirty="0">
                <a:solidFill>
                  <a:srgbClr val="002060"/>
                </a:solidFill>
                <a:latin typeface="Arial" panose="020B0604020202020204" pitchFamily="34" charset="0"/>
                <a:cs typeface="Arial" panose="020B0604020202020204" pitchFamily="34" charset="0"/>
              </a:rPr>
              <a:t>intolleranza (allergia?) all'ASA, </a:t>
            </a:r>
            <a:r>
              <a:rPr lang="it-IT" sz="1600" dirty="0" err="1">
                <a:solidFill>
                  <a:srgbClr val="002060"/>
                </a:solidFill>
                <a:latin typeface="Arial" panose="020B0604020202020204" pitchFamily="34" charset="0"/>
                <a:cs typeface="Arial" panose="020B0604020202020204" pitchFamily="34" charset="0"/>
              </a:rPr>
              <a:t>ticlopidina</a:t>
            </a:r>
            <a:r>
              <a:rPr lang="it-IT" sz="1600" dirty="0">
                <a:solidFill>
                  <a:srgbClr val="002060"/>
                </a:solidFill>
                <a:latin typeface="Arial" panose="020B0604020202020204" pitchFamily="34" charset="0"/>
                <a:cs typeface="Arial" panose="020B0604020202020204" pitchFamily="34" charset="0"/>
              </a:rPr>
              <a:t>, </a:t>
            </a:r>
            <a:r>
              <a:rPr lang="it-IT" sz="1600" dirty="0" err="1">
                <a:solidFill>
                  <a:srgbClr val="002060"/>
                </a:solidFill>
                <a:latin typeface="Arial" panose="020B0604020202020204" pitchFamily="34" charset="0"/>
                <a:cs typeface="Arial" panose="020B0604020202020204" pitchFamily="34" charset="0"/>
              </a:rPr>
              <a:t>indobufene</a:t>
            </a:r>
            <a:r>
              <a:rPr lang="it-IT" sz="1600" dirty="0">
                <a:solidFill>
                  <a:srgbClr val="002060"/>
                </a:solidFill>
                <a:latin typeface="Arial" panose="020B0604020202020204" pitchFamily="34" charset="0"/>
                <a:cs typeface="Arial" panose="020B0604020202020204" pitchFamily="34" charset="0"/>
              </a:rPr>
              <a:t>, eparina a basso peso </a:t>
            </a:r>
            <a:r>
              <a:rPr lang="it-IT" sz="1600" dirty="0" err="1" smtClean="0">
                <a:solidFill>
                  <a:srgbClr val="002060"/>
                </a:solidFill>
                <a:latin typeface="Arial" panose="020B0604020202020204" pitchFamily="34" charset="0"/>
                <a:cs typeface="Arial" panose="020B0604020202020204" pitchFamily="34" charset="0"/>
              </a:rPr>
              <a:t>molecolare,claritromicina</a:t>
            </a:r>
            <a:endParaRPr lang="it-IT" sz="1600" dirty="0">
              <a:solidFill>
                <a:srgbClr val="002060"/>
              </a:solidFill>
              <a:latin typeface="Arial" panose="020B0604020202020204" pitchFamily="34" charset="0"/>
              <a:cs typeface="Arial" panose="020B0604020202020204" pitchFamily="34" charset="0"/>
            </a:endParaRPr>
          </a:p>
          <a:p>
            <a:pPr marL="342900" indent="-342900">
              <a:buFont typeface="+mj-lt"/>
              <a:buAutoNum type="arabicPeriod"/>
            </a:pPr>
            <a:r>
              <a:rPr lang="it-IT" sz="1600" dirty="0" smtClean="0">
                <a:solidFill>
                  <a:srgbClr val="002060"/>
                </a:solidFill>
                <a:latin typeface="Arial" panose="020B0604020202020204" pitchFamily="34" charset="0"/>
                <a:cs typeface="Arial" panose="020B0604020202020204" pitchFamily="34" charset="0"/>
              </a:rPr>
              <a:t>Disturbo d'ansia con sintomi depressivi</a:t>
            </a:r>
            <a:endParaRPr lang="it-IT" dirty="0">
              <a:solidFill>
                <a:srgbClr val="002060"/>
              </a:solidFill>
            </a:endParaRPr>
          </a:p>
          <a:p>
            <a:endParaRPr lang="it-IT" dirty="0">
              <a:solidFill>
                <a:prstClr val="black"/>
              </a:solidFill>
            </a:endParaRPr>
          </a:p>
        </p:txBody>
      </p:sp>
    </p:spTree>
    <p:extLst>
      <p:ext uri="{BB962C8B-B14F-4D97-AF65-F5344CB8AC3E}">
        <p14:creationId xmlns:p14="http://schemas.microsoft.com/office/powerpoint/2010/main" val="723122913"/>
      </p:ext>
    </p:extLst>
  </p:cSld>
  <p:clrMapOvr>
    <a:masterClrMapping/>
  </p:clrMapOvr>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dirty="0" smtClean="0"/>
              <a:t>Terapia in atto</a:t>
            </a:r>
            <a:endParaRPr lang="it-IT" dirty="0"/>
          </a:p>
        </p:txBody>
      </p:sp>
      <p:sp>
        <p:nvSpPr>
          <p:cNvPr id="3" name="Rettangolo 2"/>
          <p:cNvSpPr/>
          <p:nvPr/>
        </p:nvSpPr>
        <p:spPr>
          <a:xfrm>
            <a:off x="611560" y="1556792"/>
            <a:ext cx="8352928" cy="5016758"/>
          </a:xfrm>
          <a:prstGeom prst="rect">
            <a:avLst/>
          </a:prstGeom>
        </p:spPr>
        <p:txBody>
          <a:bodyPr wrap="square">
            <a:spAutoFit/>
          </a:bodyPr>
          <a:lstStyle/>
          <a:p>
            <a:pPr marL="457200" indent="-457200">
              <a:buFont typeface="+mj-lt"/>
              <a:buAutoNum type="arabicPeriod"/>
            </a:pPr>
            <a:r>
              <a:rPr lang="it-IT" sz="2000" dirty="0" smtClean="0">
                <a:solidFill>
                  <a:srgbClr val="FF0000"/>
                </a:solidFill>
                <a:latin typeface="Arial" panose="020B0604020202020204" pitchFamily="34" charset="0"/>
                <a:cs typeface="Arial" panose="020B0604020202020204" pitchFamily="34" charset="0"/>
              </a:rPr>
              <a:t>TEGRETOL </a:t>
            </a:r>
            <a:r>
              <a:rPr lang="it-IT" sz="2000" dirty="0">
                <a:solidFill>
                  <a:srgbClr val="FF0000"/>
                </a:solidFill>
                <a:latin typeface="Arial" panose="020B0604020202020204" pitchFamily="34" charset="0"/>
                <a:cs typeface="Arial" panose="020B0604020202020204" pitchFamily="34" charset="0"/>
              </a:rPr>
              <a:t>200 1c X 2, </a:t>
            </a:r>
            <a:endParaRPr lang="it-IT" sz="2000" dirty="0" smtClean="0">
              <a:solidFill>
                <a:srgbClr val="FF0000"/>
              </a:solidFill>
              <a:latin typeface="Arial" panose="020B0604020202020204" pitchFamily="34" charset="0"/>
              <a:cs typeface="Arial" panose="020B0604020202020204" pitchFamily="34" charset="0"/>
            </a:endParaRPr>
          </a:p>
          <a:p>
            <a:pPr marL="457200" indent="-457200">
              <a:buFont typeface="+mj-lt"/>
              <a:buAutoNum type="arabicPeriod"/>
            </a:pPr>
            <a:r>
              <a:rPr lang="it-IT" sz="2000" dirty="0" smtClean="0">
                <a:solidFill>
                  <a:srgbClr val="FF0000"/>
                </a:solidFill>
                <a:latin typeface="Arial" panose="020B0604020202020204" pitchFamily="34" charset="0"/>
                <a:cs typeface="Arial" panose="020B0604020202020204" pitchFamily="34" charset="0"/>
              </a:rPr>
              <a:t>PROCAPTAN </a:t>
            </a:r>
            <a:r>
              <a:rPr lang="it-IT" sz="2000" dirty="0">
                <a:solidFill>
                  <a:srgbClr val="FF0000"/>
                </a:solidFill>
                <a:latin typeface="Arial" panose="020B0604020202020204" pitchFamily="34" charset="0"/>
                <a:cs typeface="Arial" panose="020B0604020202020204" pitchFamily="34" charset="0"/>
              </a:rPr>
              <a:t>5mg 1c , </a:t>
            </a:r>
            <a:endParaRPr lang="it-IT" sz="2000" dirty="0" smtClean="0">
              <a:solidFill>
                <a:srgbClr val="FF0000"/>
              </a:solidFill>
              <a:latin typeface="Arial" panose="020B0604020202020204" pitchFamily="34" charset="0"/>
              <a:cs typeface="Arial" panose="020B0604020202020204" pitchFamily="34" charset="0"/>
            </a:endParaRPr>
          </a:p>
          <a:p>
            <a:pPr marL="457200" indent="-457200">
              <a:buFont typeface="+mj-lt"/>
              <a:buAutoNum type="arabicPeriod"/>
            </a:pPr>
            <a:r>
              <a:rPr lang="it-IT" sz="2000" dirty="0" smtClean="0">
                <a:solidFill>
                  <a:srgbClr val="FF0000"/>
                </a:solidFill>
                <a:latin typeface="Arial" panose="020B0604020202020204" pitchFamily="34" charset="0"/>
                <a:cs typeface="Arial" panose="020B0604020202020204" pitchFamily="34" charset="0"/>
              </a:rPr>
              <a:t>RANIDIL </a:t>
            </a:r>
            <a:r>
              <a:rPr lang="it-IT" sz="2000" dirty="0">
                <a:solidFill>
                  <a:srgbClr val="FF0000"/>
                </a:solidFill>
                <a:latin typeface="Arial" panose="020B0604020202020204" pitchFamily="34" charset="0"/>
                <a:cs typeface="Arial" panose="020B0604020202020204" pitchFamily="34" charset="0"/>
              </a:rPr>
              <a:t>150mg 1 c x2 ,</a:t>
            </a:r>
          </a:p>
          <a:p>
            <a:pPr marL="457200" indent="-457200">
              <a:buFont typeface="+mj-lt"/>
              <a:buAutoNum type="arabicPeriod"/>
            </a:pPr>
            <a:r>
              <a:rPr lang="en-US" sz="2000" dirty="0">
                <a:solidFill>
                  <a:srgbClr val="FF0000"/>
                </a:solidFill>
                <a:latin typeface="Arial" panose="020B0604020202020204" pitchFamily="34" charset="0"/>
                <a:cs typeface="Arial" panose="020B0604020202020204" pitchFamily="34" charset="0"/>
              </a:rPr>
              <a:t>PLACTIDIL 1 </a:t>
            </a:r>
            <a:r>
              <a:rPr lang="en-US" sz="2000" dirty="0" smtClean="0">
                <a:solidFill>
                  <a:srgbClr val="FF0000"/>
                </a:solidFill>
                <a:latin typeface="Arial" panose="020B0604020202020204" pitchFamily="34" charset="0"/>
                <a:cs typeface="Arial" panose="020B0604020202020204" pitchFamily="34" charset="0"/>
              </a:rPr>
              <a:t>c a </a:t>
            </a:r>
            <a:r>
              <a:rPr lang="en-US" sz="2000" dirty="0" err="1" smtClean="0">
                <a:solidFill>
                  <a:srgbClr val="FF0000"/>
                </a:solidFill>
                <a:latin typeface="Arial" panose="020B0604020202020204" pitchFamily="34" charset="0"/>
                <a:cs typeface="Arial" panose="020B0604020202020204" pitchFamily="34" charset="0"/>
              </a:rPr>
              <a:t>pranzo</a:t>
            </a:r>
            <a:endParaRPr lang="en-US" sz="2000" dirty="0" smtClean="0">
              <a:solidFill>
                <a:srgbClr val="FF0000"/>
              </a:solidFill>
              <a:latin typeface="Arial" panose="020B0604020202020204" pitchFamily="34" charset="0"/>
              <a:cs typeface="Arial" panose="020B0604020202020204" pitchFamily="34" charset="0"/>
            </a:endParaRPr>
          </a:p>
          <a:p>
            <a:pPr marL="457200" indent="-457200">
              <a:buFont typeface="+mj-lt"/>
              <a:buAutoNum type="arabicPeriod"/>
            </a:pPr>
            <a:r>
              <a:rPr lang="en-US" sz="2000" dirty="0" smtClean="0">
                <a:solidFill>
                  <a:srgbClr val="FF0000"/>
                </a:solidFill>
                <a:latin typeface="Arial" panose="020B0604020202020204" pitchFamily="34" charset="0"/>
                <a:cs typeface="Arial" panose="020B0604020202020204" pitchFamily="34" charset="0"/>
              </a:rPr>
              <a:t>ESKIM </a:t>
            </a:r>
            <a:r>
              <a:rPr lang="en-US" sz="2000" dirty="0">
                <a:solidFill>
                  <a:srgbClr val="FF0000"/>
                </a:solidFill>
                <a:latin typeface="Arial" panose="020B0604020202020204" pitchFamily="34" charset="0"/>
                <a:cs typeface="Arial" panose="020B0604020202020204" pitchFamily="34" charset="0"/>
              </a:rPr>
              <a:t>1000 1 </a:t>
            </a:r>
            <a:r>
              <a:rPr lang="en-US" sz="2000" dirty="0" err="1">
                <a:solidFill>
                  <a:srgbClr val="FF0000"/>
                </a:solidFill>
                <a:latin typeface="Arial" panose="020B0604020202020204" pitchFamily="34" charset="0"/>
                <a:cs typeface="Arial" panose="020B0604020202020204" pitchFamily="34" charset="0"/>
              </a:rPr>
              <a:t>cpsX</a:t>
            </a:r>
            <a:r>
              <a:rPr lang="en-US" sz="2000" dirty="0">
                <a:solidFill>
                  <a:srgbClr val="FF0000"/>
                </a:solidFill>
                <a:latin typeface="Arial" panose="020B0604020202020204" pitchFamily="34" charset="0"/>
                <a:cs typeface="Arial" panose="020B0604020202020204" pitchFamily="34" charset="0"/>
              </a:rPr>
              <a:t> </a:t>
            </a:r>
            <a:r>
              <a:rPr lang="en-US" sz="2000" dirty="0" smtClean="0">
                <a:solidFill>
                  <a:srgbClr val="FF0000"/>
                </a:solidFill>
                <a:latin typeface="Arial" panose="020B0604020202020204" pitchFamily="34" charset="0"/>
                <a:cs typeface="Arial" panose="020B0604020202020204" pitchFamily="34" charset="0"/>
              </a:rPr>
              <a:t>3</a:t>
            </a:r>
          </a:p>
          <a:p>
            <a:pPr marL="457200" indent="-457200">
              <a:buFont typeface="+mj-lt"/>
              <a:buAutoNum type="arabicPeriod"/>
            </a:pPr>
            <a:r>
              <a:rPr lang="en-US" sz="2000" dirty="0" smtClean="0">
                <a:solidFill>
                  <a:srgbClr val="FF0000"/>
                </a:solidFill>
                <a:latin typeface="Arial" panose="020B0604020202020204" pitchFamily="34" charset="0"/>
                <a:cs typeface="Arial" panose="020B0604020202020204" pitchFamily="34" charset="0"/>
              </a:rPr>
              <a:t>TOTALIP </a:t>
            </a:r>
            <a:r>
              <a:rPr lang="en-US" sz="2000" dirty="0">
                <a:solidFill>
                  <a:srgbClr val="FF0000"/>
                </a:solidFill>
                <a:latin typeface="Arial" panose="020B0604020202020204" pitchFamily="34" charset="0"/>
                <a:cs typeface="Arial" panose="020B0604020202020204" pitchFamily="34" charset="0"/>
              </a:rPr>
              <a:t>40mg 1 c </a:t>
            </a:r>
            <a:endParaRPr lang="en-US" sz="2000" dirty="0" smtClean="0">
              <a:solidFill>
                <a:srgbClr val="FF0000"/>
              </a:solidFill>
              <a:latin typeface="Arial" panose="020B0604020202020204" pitchFamily="34" charset="0"/>
              <a:cs typeface="Arial" panose="020B0604020202020204" pitchFamily="34" charset="0"/>
            </a:endParaRPr>
          </a:p>
          <a:p>
            <a:pPr marL="457200" indent="-457200">
              <a:buFont typeface="+mj-lt"/>
              <a:buAutoNum type="arabicPeriod"/>
            </a:pPr>
            <a:r>
              <a:rPr lang="en-US" sz="2000" dirty="0" smtClean="0">
                <a:solidFill>
                  <a:srgbClr val="FF0000"/>
                </a:solidFill>
                <a:latin typeface="Arial" panose="020B0604020202020204" pitchFamily="34" charset="0"/>
                <a:cs typeface="Arial" panose="020B0604020202020204" pitchFamily="34" charset="0"/>
              </a:rPr>
              <a:t>PANTECTA </a:t>
            </a:r>
            <a:r>
              <a:rPr lang="en-US" sz="2000" dirty="0">
                <a:solidFill>
                  <a:srgbClr val="FF0000"/>
                </a:solidFill>
                <a:latin typeface="Arial" panose="020B0604020202020204" pitchFamily="34" charset="0"/>
                <a:cs typeface="Arial" panose="020B0604020202020204" pitchFamily="34" charset="0"/>
              </a:rPr>
              <a:t>20 1c </a:t>
            </a:r>
            <a:endParaRPr lang="en-US" sz="2000" dirty="0" smtClean="0">
              <a:solidFill>
                <a:srgbClr val="FF0000"/>
              </a:solidFill>
              <a:latin typeface="Arial" panose="020B0604020202020204" pitchFamily="34" charset="0"/>
              <a:cs typeface="Arial" panose="020B0604020202020204" pitchFamily="34" charset="0"/>
            </a:endParaRPr>
          </a:p>
          <a:p>
            <a:pPr marL="457200" indent="-457200">
              <a:buFont typeface="+mj-lt"/>
              <a:buAutoNum type="arabicPeriod"/>
            </a:pPr>
            <a:r>
              <a:rPr lang="en-US" sz="2000" dirty="0" smtClean="0">
                <a:solidFill>
                  <a:srgbClr val="FF0000"/>
                </a:solidFill>
                <a:latin typeface="Arial" panose="020B0604020202020204" pitchFamily="34" charset="0"/>
                <a:cs typeface="Arial" panose="020B0604020202020204" pitchFamily="34" charset="0"/>
              </a:rPr>
              <a:t>MONOKET R </a:t>
            </a:r>
            <a:r>
              <a:rPr lang="it-IT" sz="2000" dirty="0" smtClean="0">
                <a:solidFill>
                  <a:srgbClr val="FF0000"/>
                </a:solidFill>
                <a:latin typeface="Arial" panose="020B0604020202020204" pitchFamily="34" charset="0"/>
                <a:cs typeface="Arial" panose="020B0604020202020204" pitchFamily="34" charset="0"/>
              </a:rPr>
              <a:t>50mg 1c</a:t>
            </a:r>
          </a:p>
          <a:p>
            <a:pPr marL="457200" indent="-457200">
              <a:buFont typeface="+mj-lt"/>
              <a:buAutoNum type="arabicPeriod"/>
            </a:pPr>
            <a:r>
              <a:rPr lang="it-IT" sz="2000" dirty="0" smtClean="0">
                <a:solidFill>
                  <a:srgbClr val="FF0000"/>
                </a:solidFill>
                <a:latin typeface="Arial" panose="020B0604020202020204" pitchFamily="34" charset="0"/>
                <a:cs typeface="Arial" panose="020B0604020202020204" pitchFamily="34" charset="0"/>
              </a:rPr>
              <a:t>GABAPENTIN </a:t>
            </a:r>
            <a:r>
              <a:rPr lang="it-IT" sz="2000" dirty="0">
                <a:solidFill>
                  <a:srgbClr val="FF0000"/>
                </a:solidFill>
                <a:latin typeface="Arial" panose="020B0604020202020204" pitchFamily="34" charset="0"/>
                <a:cs typeface="Arial" panose="020B0604020202020204" pitchFamily="34" charset="0"/>
              </a:rPr>
              <a:t>300mg 1c </a:t>
            </a:r>
            <a:r>
              <a:rPr lang="it-IT" sz="2000" dirty="0" smtClean="0">
                <a:solidFill>
                  <a:srgbClr val="FF0000"/>
                </a:solidFill>
                <a:latin typeface="Arial" panose="020B0604020202020204" pitchFamily="34" charset="0"/>
                <a:cs typeface="Arial" panose="020B0604020202020204" pitchFamily="34" charset="0"/>
              </a:rPr>
              <a:t>X2 </a:t>
            </a:r>
          </a:p>
          <a:p>
            <a:pPr marL="457200" indent="-457200">
              <a:buFont typeface="+mj-lt"/>
              <a:buAutoNum type="arabicPeriod"/>
            </a:pPr>
            <a:r>
              <a:rPr lang="it-IT" sz="2000" dirty="0" smtClean="0">
                <a:solidFill>
                  <a:srgbClr val="FF0000"/>
                </a:solidFill>
                <a:latin typeface="Arial" panose="020B0604020202020204" pitchFamily="34" charset="0"/>
                <a:cs typeface="Arial" panose="020B0604020202020204" pitchFamily="34" charset="0"/>
              </a:rPr>
              <a:t>PALEXIA 100mg 1c </a:t>
            </a:r>
            <a:r>
              <a:rPr lang="it-IT" sz="2000" dirty="0">
                <a:solidFill>
                  <a:srgbClr val="FF0000"/>
                </a:solidFill>
                <a:latin typeface="Arial" panose="020B0604020202020204" pitchFamily="34" charset="0"/>
                <a:cs typeface="Arial" panose="020B0604020202020204" pitchFamily="34" charset="0"/>
              </a:rPr>
              <a:t>X 2 </a:t>
            </a:r>
            <a:endParaRPr lang="it-IT" sz="2000" dirty="0" smtClean="0">
              <a:solidFill>
                <a:srgbClr val="FF0000"/>
              </a:solidFill>
              <a:latin typeface="Arial" panose="020B0604020202020204" pitchFamily="34" charset="0"/>
              <a:cs typeface="Arial" panose="020B0604020202020204" pitchFamily="34" charset="0"/>
            </a:endParaRPr>
          </a:p>
          <a:p>
            <a:pPr marL="457200" indent="-457200">
              <a:buFont typeface="+mj-lt"/>
              <a:buAutoNum type="arabicPeriod"/>
            </a:pPr>
            <a:r>
              <a:rPr lang="it-IT" sz="2000" dirty="0" smtClean="0">
                <a:solidFill>
                  <a:srgbClr val="FF0000"/>
                </a:solidFill>
                <a:latin typeface="Arial" panose="020B0604020202020204" pitchFamily="34" charset="0"/>
                <a:cs typeface="Arial" panose="020B0604020202020204" pitchFamily="34" charset="0"/>
              </a:rPr>
              <a:t>EFEXOR </a:t>
            </a:r>
            <a:r>
              <a:rPr lang="it-IT" sz="2000" dirty="0">
                <a:solidFill>
                  <a:srgbClr val="FF0000"/>
                </a:solidFill>
                <a:latin typeface="Arial" panose="020B0604020202020204" pitchFamily="34" charset="0"/>
                <a:cs typeface="Arial" panose="020B0604020202020204" pitchFamily="34" charset="0"/>
              </a:rPr>
              <a:t>75 1 c al mattino </a:t>
            </a:r>
            <a:endParaRPr lang="it-IT" sz="2000" dirty="0" smtClean="0">
              <a:solidFill>
                <a:srgbClr val="FF0000"/>
              </a:solidFill>
              <a:latin typeface="Arial" panose="020B0604020202020204" pitchFamily="34" charset="0"/>
              <a:cs typeface="Arial" panose="020B0604020202020204" pitchFamily="34" charset="0"/>
            </a:endParaRPr>
          </a:p>
          <a:p>
            <a:pPr marL="457200" indent="-457200">
              <a:buFont typeface="+mj-lt"/>
              <a:buAutoNum type="arabicPeriod"/>
            </a:pPr>
            <a:r>
              <a:rPr lang="it-IT" sz="2000" dirty="0" smtClean="0">
                <a:solidFill>
                  <a:srgbClr val="FF0000"/>
                </a:solidFill>
                <a:latin typeface="Arial" panose="020B0604020202020204" pitchFamily="34" charset="0"/>
                <a:cs typeface="Arial" panose="020B0604020202020204" pitchFamily="34" charset="0"/>
              </a:rPr>
              <a:t>STILNOX 1 + ½</a:t>
            </a:r>
          </a:p>
          <a:p>
            <a:pPr marL="457200" indent="-457200">
              <a:buFont typeface="+mj-lt"/>
              <a:buAutoNum type="arabicPeriod"/>
            </a:pPr>
            <a:r>
              <a:rPr lang="it-IT" sz="2000" dirty="0" smtClean="0">
                <a:solidFill>
                  <a:srgbClr val="FF0000"/>
                </a:solidFill>
                <a:latin typeface="Arial" panose="020B0604020202020204" pitchFamily="34" charset="0"/>
                <a:cs typeface="Arial" panose="020B0604020202020204" pitchFamily="34" charset="0"/>
              </a:rPr>
              <a:t>PLASIL </a:t>
            </a:r>
            <a:r>
              <a:rPr lang="it-IT" sz="2000" dirty="0">
                <a:solidFill>
                  <a:srgbClr val="FF0000"/>
                </a:solidFill>
                <a:latin typeface="Arial" panose="020B0604020202020204" pitchFamily="34" charset="0"/>
                <a:cs typeface="Arial" panose="020B0604020202020204" pitchFamily="34" charset="0"/>
              </a:rPr>
              <a:t>1c X </a:t>
            </a:r>
            <a:r>
              <a:rPr lang="it-IT" sz="2000" dirty="0" smtClean="0">
                <a:solidFill>
                  <a:srgbClr val="FF0000"/>
                </a:solidFill>
                <a:latin typeface="Arial" panose="020B0604020202020204" pitchFamily="34" charset="0"/>
                <a:cs typeface="Arial" panose="020B0604020202020204" pitchFamily="34" charset="0"/>
              </a:rPr>
              <a:t>3</a:t>
            </a:r>
          </a:p>
          <a:p>
            <a:pPr marL="457200" indent="-457200">
              <a:buFont typeface="+mj-lt"/>
              <a:buAutoNum type="arabicPeriod"/>
            </a:pPr>
            <a:r>
              <a:rPr lang="it-IT" sz="2000" dirty="0" smtClean="0">
                <a:solidFill>
                  <a:srgbClr val="FF0000"/>
                </a:solidFill>
                <a:latin typeface="Arial" panose="020B0604020202020204" pitchFamily="34" charset="0"/>
                <a:cs typeface="Arial" panose="020B0604020202020204" pitchFamily="34" charset="0"/>
              </a:rPr>
              <a:t>COUMADIN </a:t>
            </a:r>
            <a:r>
              <a:rPr lang="it-IT" sz="2000" dirty="0">
                <a:solidFill>
                  <a:srgbClr val="FF0000"/>
                </a:solidFill>
                <a:latin typeface="Arial" panose="020B0604020202020204" pitchFamily="34" charset="0"/>
                <a:cs typeface="Arial" panose="020B0604020202020204" pitchFamily="34" charset="0"/>
              </a:rPr>
              <a:t>sec </a:t>
            </a:r>
            <a:r>
              <a:rPr lang="it-IT" sz="2000" dirty="0" smtClean="0">
                <a:solidFill>
                  <a:srgbClr val="FF0000"/>
                </a:solidFill>
                <a:latin typeface="Arial" panose="020B0604020202020204" pitchFamily="34" charset="0"/>
                <a:cs typeface="Arial" panose="020B0604020202020204" pitchFamily="34" charset="0"/>
              </a:rPr>
              <a:t>INR</a:t>
            </a:r>
          </a:p>
          <a:p>
            <a:endParaRPr lang="it-IT" sz="2000" dirty="0">
              <a:solidFill>
                <a:prstClr val="black"/>
              </a:solidFill>
              <a:latin typeface="Arial" panose="020B0604020202020204" pitchFamily="34" charset="0"/>
              <a:cs typeface="Arial" panose="020B0604020202020204" pitchFamily="34" charset="0"/>
            </a:endParaRPr>
          </a:p>
          <a:p>
            <a:r>
              <a:rPr lang="it-IT" sz="2000" dirty="0" smtClean="0">
                <a:solidFill>
                  <a:prstClr val="black"/>
                </a:solidFill>
                <a:latin typeface="Arial" panose="020B0604020202020204" pitchFamily="34" charset="0"/>
                <a:cs typeface="Arial" panose="020B0604020202020204" pitchFamily="34" charset="0"/>
              </a:rPr>
              <a:t>Totale= 22,5 </a:t>
            </a:r>
            <a:r>
              <a:rPr lang="it-IT" sz="2000" dirty="0" err="1" smtClean="0">
                <a:solidFill>
                  <a:prstClr val="black"/>
                </a:solidFill>
                <a:latin typeface="Arial" panose="020B0604020202020204" pitchFamily="34" charset="0"/>
                <a:cs typeface="Arial" panose="020B0604020202020204" pitchFamily="34" charset="0"/>
              </a:rPr>
              <a:t>cp</a:t>
            </a:r>
            <a:r>
              <a:rPr lang="it-IT" sz="2000" dirty="0" smtClean="0">
                <a:solidFill>
                  <a:prstClr val="black"/>
                </a:solidFill>
                <a:latin typeface="Arial" panose="020B0604020202020204" pitchFamily="34" charset="0"/>
                <a:cs typeface="Arial" panose="020B0604020202020204" pitchFamily="34" charset="0"/>
              </a:rPr>
              <a:t>/die</a:t>
            </a:r>
            <a:endParaRPr lang="it-IT" sz="20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2251703"/>
      </p:ext>
    </p:extLst>
  </p:cSld>
  <p:clrMapOvr>
    <a:masterClrMapping/>
  </p:clrMapOvr>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ChangeArrowheads="1"/>
          </p:cNvSpPr>
          <p:nvPr/>
        </p:nvSpPr>
        <p:spPr bwMode="auto">
          <a:xfrm>
            <a:off x="304800" y="381000"/>
            <a:ext cx="8534400" cy="611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pPr algn="ctr" eaLnBrk="0" hangingPunct="0">
              <a:spcBef>
                <a:spcPct val="20000"/>
              </a:spcBef>
            </a:pPr>
            <a:r>
              <a:rPr lang="en-US" sz="3600" i="1" dirty="0" err="1" smtClean="0">
                <a:solidFill>
                  <a:srgbClr val="002060"/>
                </a:solidFill>
                <a:latin typeface="Arial" pitchFamily="34" charset="0"/>
              </a:rPr>
              <a:t>Oggi</a:t>
            </a:r>
            <a:r>
              <a:rPr lang="en-US" sz="3600" i="1" dirty="0" smtClean="0">
                <a:solidFill>
                  <a:srgbClr val="002060"/>
                </a:solidFill>
                <a:latin typeface="Arial" pitchFamily="34" charset="0"/>
              </a:rPr>
              <a:t>……</a:t>
            </a:r>
          </a:p>
          <a:p>
            <a:pPr algn="ctr" eaLnBrk="0" hangingPunct="0">
              <a:spcBef>
                <a:spcPct val="20000"/>
              </a:spcBef>
            </a:pPr>
            <a:r>
              <a:rPr lang="en-US" sz="3600" dirty="0" err="1" smtClean="0">
                <a:solidFill>
                  <a:srgbClr val="CC3300"/>
                </a:solidFill>
                <a:latin typeface="Arial" pitchFamily="34" charset="0"/>
              </a:rPr>
              <a:t>Funzioni</a:t>
            </a:r>
            <a:r>
              <a:rPr lang="en-US" sz="3600" dirty="0" smtClean="0">
                <a:solidFill>
                  <a:srgbClr val="CC3300"/>
                </a:solidFill>
                <a:latin typeface="Arial" pitchFamily="34" charset="0"/>
              </a:rPr>
              <a:t> </a:t>
            </a:r>
            <a:r>
              <a:rPr lang="en-US" sz="3600" dirty="0" err="1">
                <a:solidFill>
                  <a:srgbClr val="CC3300"/>
                </a:solidFill>
                <a:latin typeface="Arial" pitchFamily="34" charset="0"/>
              </a:rPr>
              <a:t>primarie</a:t>
            </a:r>
            <a:r>
              <a:rPr lang="en-US" sz="3600" dirty="0">
                <a:solidFill>
                  <a:srgbClr val="CC3300"/>
                </a:solidFill>
                <a:latin typeface="Arial" pitchFamily="34" charset="0"/>
              </a:rPr>
              <a:t> </a:t>
            </a:r>
            <a:r>
              <a:rPr lang="en-US" sz="3600" dirty="0" err="1">
                <a:solidFill>
                  <a:srgbClr val="CC3300"/>
                </a:solidFill>
                <a:latin typeface="Arial" pitchFamily="34" charset="0"/>
              </a:rPr>
              <a:t>della</a:t>
            </a:r>
            <a:r>
              <a:rPr lang="en-US" sz="3600" dirty="0">
                <a:solidFill>
                  <a:srgbClr val="CC3300"/>
                </a:solidFill>
                <a:latin typeface="Arial" pitchFamily="34" charset="0"/>
              </a:rPr>
              <a:t> </a:t>
            </a:r>
            <a:r>
              <a:rPr lang="en-US" sz="3600" dirty="0" err="1">
                <a:solidFill>
                  <a:srgbClr val="CC3300"/>
                </a:solidFill>
                <a:latin typeface="Arial" pitchFamily="34" charset="0"/>
              </a:rPr>
              <a:t>medicina</a:t>
            </a:r>
            <a:r>
              <a:rPr lang="en-US" sz="3600" dirty="0">
                <a:solidFill>
                  <a:srgbClr val="CC3300"/>
                </a:solidFill>
                <a:latin typeface="Arial" pitchFamily="34" charset="0"/>
              </a:rPr>
              <a:t>:</a:t>
            </a:r>
          </a:p>
          <a:p>
            <a:pPr algn="ctr" eaLnBrk="0" hangingPunct="0">
              <a:spcBef>
                <a:spcPct val="20000"/>
              </a:spcBef>
            </a:pPr>
            <a:r>
              <a:rPr lang="en-US" sz="3600" dirty="0" err="1">
                <a:solidFill>
                  <a:prstClr val="black"/>
                </a:solidFill>
                <a:latin typeface="Arial" pitchFamily="34" charset="0"/>
              </a:rPr>
              <a:t>Malattia</a:t>
            </a:r>
            <a:r>
              <a:rPr lang="en-US" sz="3600" dirty="0">
                <a:solidFill>
                  <a:prstClr val="black"/>
                </a:solidFill>
                <a:latin typeface="Arial" pitchFamily="34" charset="0"/>
              </a:rPr>
              <a:t> </a:t>
            </a:r>
            <a:r>
              <a:rPr lang="en-US" sz="3600" dirty="0" err="1">
                <a:solidFill>
                  <a:prstClr val="black"/>
                </a:solidFill>
                <a:latin typeface="Arial" pitchFamily="34" charset="0"/>
              </a:rPr>
              <a:t>acuta</a:t>
            </a:r>
            <a:r>
              <a:rPr lang="en-US" sz="3600" dirty="0">
                <a:solidFill>
                  <a:prstClr val="black"/>
                </a:solidFill>
                <a:latin typeface="Arial" pitchFamily="34" charset="0"/>
              </a:rPr>
              <a:t> </a:t>
            </a:r>
          </a:p>
          <a:p>
            <a:pPr algn="ctr" eaLnBrk="0" hangingPunct="0">
              <a:spcBef>
                <a:spcPct val="20000"/>
              </a:spcBef>
            </a:pPr>
            <a:r>
              <a:rPr lang="en-US" sz="3200" b="1" dirty="0" smtClean="0">
                <a:solidFill>
                  <a:srgbClr val="002060"/>
                </a:solidFill>
                <a:latin typeface="Arial" pitchFamily="34" charset="0"/>
              </a:rPr>
              <a:t> </a:t>
            </a:r>
            <a:r>
              <a:rPr lang="en-US" sz="3200" b="1" dirty="0" err="1" smtClean="0">
                <a:solidFill>
                  <a:srgbClr val="002060"/>
                </a:solidFill>
                <a:latin typeface="Arial" pitchFamily="34" charset="0"/>
              </a:rPr>
              <a:t>diagnosi</a:t>
            </a:r>
            <a:endParaRPr lang="en-US" sz="3200" b="1" dirty="0" smtClean="0">
              <a:solidFill>
                <a:srgbClr val="002060"/>
              </a:solidFill>
              <a:latin typeface="Arial" pitchFamily="34" charset="0"/>
            </a:endParaRPr>
          </a:p>
          <a:p>
            <a:pPr algn="ctr" eaLnBrk="0" hangingPunct="0">
              <a:spcBef>
                <a:spcPct val="20000"/>
              </a:spcBef>
            </a:pPr>
            <a:endParaRPr lang="en-US" sz="3200" b="1" dirty="0">
              <a:solidFill>
                <a:srgbClr val="002060"/>
              </a:solidFill>
              <a:latin typeface="Arial" pitchFamily="34" charset="0"/>
            </a:endParaRPr>
          </a:p>
          <a:p>
            <a:pPr eaLnBrk="0" hangingPunct="0">
              <a:spcBef>
                <a:spcPct val="20000"/>
              </a:spcBef>
            </a:pPr>
            <a:r>
              <a:rPr lang="en-US" sz="2400" b="1" dirty="0" err="1" smtClean="0">
                <a:solidFill>
                  <a:srgbClr val="9BBB59">
                    <a:lumMod val="50000"/>
                  </a:srgbClr>
                </a:solidFill>
                <a:latin typeface="Arial" pitchFamily="34" charset="0"/>
              </a:rPr>
              <a:t>prognosi</a:t>
            </a:r>
            <a:r>
              <a:rPr lang="en-US" sz="2400" b="1" dirty="0" smtClean="0">
                <a:solidFill>
                  <a:srgbClr val="9BBB59">
                    <a:lumMod val="50000"/>
                  </a:srgbClr>
                </a:solidFill>
                <a:latin typeface="Arial" pitchFamily="34" charset="0"/>
              </a:rPr>
              <a:t>/outcome					</a:t>
            </a:r>
            <a:r>
              <a:rPr lang="en-US" sz="2400" b="1" dirty="0" err="1" smtClean="0">
                <a:solidFill>
                  <a:srgbClr val="9BBB59">
                    <a:lumMod val="50000"/>
                  </a:srgbClr>
                </a:solidFill>
                <a:latin typeface="Arial" pitchFamily="34" charset="0"/>
              </a:rPr>
              <a:t>disabilità</a:t>
            </a:r>
            <a:endParaRPr lang="en-US" sz="2400" b="1" dirty="0" smtClean="0">
              <a:solidFill>
                <a:srgbClr val="9BBB59">
                  <a:lumMod val="50000"/>
                </a:srgbClr>
              </a:solidFill>
              <a:latin typeface="Arial" pitchFamily="34" charset="0"/>
            </a:endParaRPr>
          </a:p>
          <a:p>
            <a:pPr eaLnBrk="0" hangingPunct="0">
              <a:spcBef>
                <a:spcPct val="20000"/>
              </a:spcBef>
            </a:pPr>
            <a:r>
              <a:rPr lang="en-US" sz="2400" b="1" dirty="0" smtClean="0">
                <a:solidFill>
                  <a:srgbClr val="9BBB59">
                    <a:lumMod val="50000"/>
                  </a:srgbClr>
                </a:solidFill>
                <a:latin typeface="Arial" pitchFamily="34" charset="0"/>
              </a:rPr>
              <a:t>							</a:t>
            </a:r>
            <a:r>
              <a:rPr lang="en-US" sz="2400" b="1" dirty="0" err="1" smtClean="0">
                <a:solidFill>
                  <a:srgbClr val="9BBB59">
                    <a:lumMod val="50000"/>
                  </a:srgbClr>
                </a:solidFill>
                <a:latin typeface="Arial" pitchFamily="34" charset="0"/>
              </a:rPr>
              <a:t>demenza</a:t>
            </a:r>
            <a:endParaRPr lang="en-US" sz="2400" b="1" dirty="0" smtClean="0">
              <a:solidFill>
                <a:srgbClr val="9BBB59">
                  <a:lumMod val="50000"/>
                </a:srgbClr>
              </a:solidFill>
              <a:latin typeface="Arial" pitchFamily="34" charset="0"/>
            </a:endParaRPr>
          </a:p>
          <a:p>
            <a:pPr eaLnBrk="0" hangingPunct="0">
              <a:spcBef>
                <a:spcPct val="20000"/>
              </a:spcBef>
            </a:pPr>
            <a:r>
              <a:rPr lang="en-US" sz="2400" b="1" dirty="0" smtClean="0">
                <a:solidFill>
                  <a:srgbClr val="9BBB59">
                    <a:lumMod val="50000"/>
                  </a:srgbClr>
                </a:solidFill>
                <a:latin typeface="Arial" pitchFamily="34" charset="0"/>
              </a:rPr>
              <a:t>							</a:t>
            </a:r>
            <a:r>
              <a:rPr lang="en-US" sz="2400" b="1" dirty="0" err="1" smtClean="0">
                <a:solidFill>
                  <a:srgbClr val="9BBB59">
                    <a:lumMod val="50000"/>
                  </a:srgbClr>
                </a:solidFill>
                <a:latin typeface="Arial" pitchFamily="34" charset="0"/>
              </a:rPr>
              <a:t>comorbilità</a:t>
            </a:r>
            <a:endParaRPr lang="en-US" sz="2400" b="1" dirty="0" smtClean="0">
              <a:solidFill>
                <a:srgbClr val="9BBB59">
                  <a:lumMod val="50000"/>
                </a:srgbClr>
              </a:solidFill>
              <a:latin typeface="Arial" pitchFamily="34" charset="0"/>
            </a:endParaRPr>
          </a:p>
          <a:p>
            <a:pPr eaLnBrk="0" hangingPunct="0">
              <a:spcBef>
                <a:spcPct val="20000"/>
              </a:spcBef>
            </a:pPr>
            <a:r>
              <a:rPr lang="en-US" sz="2400" b="1" dirty="0">
                <a:solidFill>
                  <a:srgbClr val="9BBB59">
                    <a:lumMod val="50000"/>
                  </a:srgbClr>
                </a:solidFill>
                <a:latin typeface="Arial" pitchFamily="34" charset="0"/>
              </a:rPr>
              <a:t>	</a:t>
            </a:r>
            <a:r>
              <a:rPr lang="en-US" sz="2400" b="1" dirty="0" smtClean="0">
                <a:solidFill>
                  <a:srgbClr val="9BBB59">
                    <a:lumMod val="50000"/>
                  </a:srgbClr>
                </a:solidFill>
                <a:latin typeface="Arial" pitchFamily="34" charset="0"/>
              </a:rPr>
              <a:t>						</a:t>
            </a:r>
            <a:r>
              <a:rPr lang="en-US" sz="2400" b="1" dirty="0" err="1" smtClean="0">
                <a:solidFill>
                  <a:srgbClr val="9BBB59">
                    <a:lumMod val="50000"/>
                  </a:srgbClr>
                </a:solidFill>
                <a:latin typeface="Arial" pitchFamily="34" charset="0"/>
              </a:rPr>
              <a:t>polifarmacia</a:t>
            </a:r>
            <a:endParaRPr lang="en-US" sz="2400" b="1" dirty="0" smtClean="0">
              <a:solidFill>
                <a:srgbClr val="9BBB59">
                  <a:lumMod val="50000"/>
                </a:srgbClr>
              </a:solidFill>
              <a:latin typeface="Arial" pitchFamily="34" charset="0"/>
            </a:endParaRPr>
          </a:p>
          <a:p>
            <a:pPr algn="ctr" eaLnBrk="0" hangingPunct="0">
              <a:spcBef>
                <a:spcPct val="20000"/>
              </a:spcBef>
            </a:pPr>
            <a:r>
              <a:rPr lang="en-US" sz="3200" dirty="0" smtClean="0">
                <a:solidFill>
                  <a:srgbClr val="C0504D"/>
                </a:solidFill>
                <a:latin typeface="Arial" pitchFamily="34" charset="0"/>
              </a:rPr>
              <a:t> </a:t>
            </a:r>
          </a:p>
          <a:p>
            <a:pPr algn="ctr" eaLnBrk="0" hangingPunct="0">
              <a:spcBef>
                <a:spcPct val="20000"/>
              </a:spcBef>
            </a:pPr>
            <a:r>
              <a:rPr lang="en-US" sz="3200" b="1" dirty="0" err="1" smtClean="0">
                <a:solidFill>
                  <a:srgbClr val="FF0000"/>
                </a:solidFill>
                <a:latin typeface="Arial" pitchFamily="34" charset="0"/>
              </a:rPr>
              <a:t>Terapia</a:t>
            </a:r>
            <a:r>
              <a:rPr lang="en-US" sz="3200" b="1" dirty="0" smtClean="0">
                <a:solidFill>
                  <a:srgbClr val="FF0000"/>
                </a:solidFill>
                <a:latin typeface="Arial" pitchFamily="34" charset="0"/>
              </a:rPr>
              <a:t>??</a:t>
            </a:r>
            <a:endParaRPr lang="it-IT" sz="3200" dirty="0">
              <a:solidFill>
                <a:srgbClr val="FF3300"/>
              </a:solidFill>
              <a:latin typeface="Arial" pitchFamily="34" charset="0"/>
            </a:endParaRPr>
          </a:p>
        </p:txBody>
      </p:sp>
      <p:cxnSp>
        <p:nvCxnSpPr>
          <p:cNvPr id="4" name="Connettore 2 3"/>
          <p:cNvCxnSpPr/>
          <p:nvPr/>
        </p:nvCxnSpPr>
        <p:spPr>
          <a:xfrm flipH="1">
            <a:off x="1835696" y="2699807"/>
            <a:ext cx="1800200" cy="80748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 name="Connettore 2 5"/>
          <p:cNvCxnSpPr/>
          <p:nvPr/>
        </p:nvCxnSpPr>
        <p:spPr>
          <a:xfrm>
            <a:off x="5582888" y="2708920"/>
            <a:ext cx="1509392" cy="73547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Connettore 2 7"/>
          <p:cNvCxnSpPr/>
          <p:nvPr/>
        </p:nvCxnSpPr>
        <p:spPr>
          <a:xfrm>
            <a:off x="2339752" y="4405860"/>
            <a:ext cx="1728192" cy="104411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 name="Connettore 2 6"/>
          <p:cNvCxnSpPr/>
          <p:nvPr/>
        </p:nvCxnSpPr>
        <p:spPr>
          <a:xfrm flipH="1">
            <a:off x="5004048" y="4554628"/>
            <a:ext cx="1476164" cy="746580"/>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
        <p:nvSpPr>
          <p:cNvPr id="2" name="Freccia a destra 1"/>
          <p:cNvSpPr/>
          <p:nvPr/>
        </p:nvSpPr>
        <p:spPr>
          <a:xfrm flipH="1">
            <a:off x="3275856" y="3659287"/>
            <a:ext cx="2955104" cy="274187"/>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Tree>
    <p:extLst>
      <p:ext uri="{BB962C8B-B14F-4D97-AF65-F5344CB8AC3E}">
        <p14:creationId xmlns:p14="http://schemas.microsoft.com/office/powerpoint/2010/main" val="1899653450"/>
      </p:ext>
    </p:extLst>
  </p:cSld>
  <p:clrMapOvr>
    <a:masterClrMapping/>
  </p:clrMapOvr>
  <p:transition spd="med"/>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ecx.images-amazon.com/images/I/5132OGKzczL._SX385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2160" y="404664"/>
            <a:ext cx="1885716" cy="240979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View a sample chap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9872" y="2132856"/>
            <a:ext cx="2160240" cy="258364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ecx.images-amazon.com/images/I/312b6euqeXL._.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842" y="3645024"/>
            <a:ext cx="2054821" cy="2952328"/>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ttp://ecx.images-amazon.com/images/I/41FUkYoj9DL._.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6176" y="3480566"/>
            <a:ext cx="1954948" cy="2900517"/>
          </a:xfrm>
          <a:prstGeom prst="rect">
            <a:avLst/>
          </a:prstGeom>
          <a:noFill/>
          <a:extLst>
            <a:ext uri="{909E8E84-426E-40DD-AFC4-6F175D3DCCD1}">
              <a14:hiddenFill xmlns:a14="http://schemas.microsoft.com/office/drawing/2010/main">
                <a:solidFill>
                  <a:srgbClr val="FFFFFF"/>
                </a:solidFill>
              </a14:hiddenFill>
            </a:ext>
          </a:extLst>
        </p:spPr>
      </p:pic>
      <p:sp>
        <p:nvSpPr>
          <p:cNvPr id="2" name="Freccia a destra 1"/>
          <p:cNvSpPr/>
          <p:nvPr/>
        </p:nvSpPr>
        <p:spPr>
          <a:xfrm>
            <a:off x="2738389" y="2474057"/>
            <a:ext cx="360040" cy="17049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
        <p:nvSpPr>
          <p:cNvPr id="4" name="Freccia a destra 3"/>
          <p:cNvSpPr/>
          <p:nvPr/>
        </p:nvSpPr>
        <p:spPr>
          <a:xfrm flipH="1">
            <a:off x="5436095" y="2519776"/>
            <a:ext cx="488711" cy="12477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
        <p:nvSpPr>
          <p:cNvPr id="8" name="Freccia a destra 7"/>
          <p:cNvSpPr/>
          <p:nvPr/>
        </p:nvSpPr>
        <p:spPr>
          <a:xfrm flipH="1">
            <a:off x="5588495" y="3717032"/>
            <a:ext cx="488711" cy="12477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pic>
        <p:nvPicPr>
          <p:cNvPr id="12290" name="Picture 2" descr="Dettagli prodott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0118" y="268413"/>
            <a:ext cx="2448271" cy="2760285"/>
          </a:xfrm>
          <a:prstGeom prst="rect">
            <a:avLst/>
          </a:prstGeom>
          <a:noFill/>
          <a:extLst>
            <a:ext uri="{909E8E84-426E-40DD-AFC4-6F175D3DCCD1}">
              <a14:hiddenFill xmlns:a14="http://schemas.microsoft.com/office/drawing/2010/main">
                <a:solidFill>
                  <a:srgbClr val="FFFFFF"/>
                </a:solidFill>
              </a14:hiddenFill>
            </a:ext>
          </a:extLst>
        </p:spPr>
      </p:pic>
      <p:sp>
        <p:nvSpPr>
          <p:cNvPr id="10" name="Freccia a destra 9"/>
          <p:cNvSpPr/>
          <p:nvPr/>
        </p:nvSpPr>
        <p:spPr>
          <a:xfrm>
            <a:off x="2918409" y="3841811"/>
            <a:ext cx="410812" cy="16325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Tree>
    <p:extLst>
      <p:ext uri="{BB962C8B-B14F-4D97-AF65-F5344CB8AC3E}">
        <p14:creationId xmlns:p14="http://schemas.microsoft.com/office/powerpoint/2010/main" val="498383756"/>
      </p:ext>
    </p:extLst>
  </p:cSld>
  <p:clrMapOvr>
    <a:masterClrMapping/>
  </p:clrMapOvr>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555776" y="4077072"/>
            <a:ext cx="4104456" cy="2448272"/>
          </a:xfrm>
        </p:spPr>
        <p:txBody>
          <a:bodyPr>
            <a:noAutofit/>
          </a:bodyPr>
          <a:lstStyle/>
          <a:p>
            <a:r>
              <a:rPr lang="it-IT" sz="2000" dirty="0" smtClean="0">
                <a:latin typeface="Arial" panose="020B0604020202020204" pitchFamily="34" charset="0"/>
                <a:cs typeface="Arial" panose="020B0604020202020204" pitchFamily="34" charset="0"/>
              </a:rPr>
              <a:t>Sig.ra «Luisa Reale» con il proprio</a:t>
            </a:r>
            <a:r>
              <a:rPr lang="it-IT" sz="2400" dirty="0" smtClean="0">
                <a:latin typeface="Arial" panose="020B0604020202020204" pitchFamily="34" charset="0"/>
                <a:cs typeface="Arial" panose="020B0604020202020204" pitchFamily="34" charset="0"/>
              </a:rPr>
              <a:t/>
            </a:r>
            <a:br>
              <a:rPr lang="it-IT" sz="2400" dirty="0" smtClean="0">
                <a:latin typeface="Arial" panose="020B0604020202020204" pitchFamily="34" charset="0"/>
                <a:cs typeface="Arial" panose="020B0604020202020204" pitchFamily="34" charset="0"/>
              </a:rPr>
            </a:br>
            <a:r>
              <a:rPr lang="it-IT" sz="2400" dirty="0" smtClean="0">
                <a:latin typeface="Arial" panose="020B0604020202020204" pitchFamily="34" charset="0"/>
                <a:cs typeface="Arial" panose="020B0604020202020204" pitchFamily="34" charset="0"/>
              </a:rPr>
              <a:t/>
            </a:r>
            <a:br>
              <a:rPr lang="it-IT" sz="2400" dirty="0" smtClean="0">
                <a:latin typeface="Arial" panose="020B0604020202020204" pitchFamily="34" charset="0"/>
                <a:cs typeface="Arial" panose="020B0604020202020204" pitchFamily="34" charset="0"/>
              </a:rPr>
            </a:br>
            <a:r>
              <a:rPr lang="it-IT" sz="1800" b="1" dirty="0" smtClean="0">
                <a:solidFill>
                  <a:srgbClr val="002060"/>
                </a:solidFill>
                <a:latin typeface="Arial" panose="020B0604020202020204" pitchFamily="34" charset="0"/>
                <a:cs typeface="Arial" panose="020B0604020202020204" pitchFamily="34" charset="0"/>
              </a:rPr>
              <a:t/>
            </a:r>
            <a:br>
              <a:rPr lang="it-IT" sz="1800" b="1" dirty="0" smtClean="0">
                <a:solidFill>
                  <a:srgbClr val="002060"/>
                </a:solidFill>
                <a:latin typeface="Arial" panose="020B0604020202020204" pitchFamily="34" charset="0"/>
                <a:cs typeface="Arial" panose="020B0604020202020204" pitchFamily="34" charset="0"/>
              </a:rPr>
            </a:br>
            <a:r>
              <a:rPr lang="it-IT" sz="1800" b="1" dirty="0" smtClean="0">
                <a:solidFill>
                  <a:srgbClr val="002060"/>
                </a:solidFill>
                <a:latin typeface="Arial" panose="020B0604020202020204" pitchFamily="34" charset="0"/>
                <a:cs typeface="Arial" panose="020B0604020202020204" pitchFamily="34" charset="0"/>
              </a:rPr>
              <a:t>stato funzionale (IADL/BADL)</a:t>
            </a:r>
            <a:br>
              <a:rPr lang="it-IT" sz="1800" b="1" dirty="0" smtClean="0">
                <a:solidFill>
                  <a:srgbClr val="002060"/>
                </a:solidFill>
                <a:latin typeface="Arial" panose="020B0604020202020204" pitchFamily="34" charset="0"/>
                <a:cs typeface="Arial" panose="020B0604020202020204" pitchFamily="34" charset="0"/>
              </a:rPr>
            </a:br>
            <a:r>
              <a:rPr lang="it-IT" sz="1800" b="1" dirty="0" smtClean="0">
                <a:solidFill>
                  <a:srgbClr val="002060"/>
                </a:solidFill>
                <a:latin typeface="Arial" panose="020B0604020202020204" pitchFamily="34" charset="0"/>
                <a:cs typeface="Arial" panose="020B0604020202020204" pitchFamily="34" charset="0"/>
              </a:rPr>
              <a:t>disabilità motoria/cognitiva (MMSE)</a:t>
            </a:r>
            <a:br>
              <a:rPr lang="it-IT" sz="1800" b="1" dirty="0" smtClean="0">
                <a:solidFill>
                  <a:srgbClr val="002060"/>
                </a:solidFill>
                <a:latin typeface="Arial" panose="020B0604020202020204" pitchFamily="34" charset="0"/>
                <a:cs typeface="Arial" panose="020B0604020202020204" pitchFamily="34" charset="0"/>
              </a:rPr>
            </a:br>
            <a:r>
              <a:rPr lang="it-IT" sz="1800" b="1" dirty="0" err="1" smtClean="0">
                <a:solidFill>
                  <a:srgbClr val="002060"/>
                </a:solidFill>
                <a:latin typeface="Arial" panose="020B0604020202020204" pitchFamily="34" charset="0"/>
                <a:cs typeface="Arial" panose="020B0604020202020204" pitchFamily="34" charset="0"/>
              </a:rPr>
              <a:t>comorbilità</a:t>
            </a:r>
            <a:r>
              <a:rPr lang="it-IT" sz="1800" b="1" dirty="0" smtClean="0">
                <a:solidFill>
                  <a:srgbClr val="002060"/>
                </a:solidFill>
                <a:latin typeface="Arial" panose="020B0604020202020204" pitchFamily="34" charset="0"/>
                <a:cs typeface="Arial" panose="020B0604020202020204" pitchFamily="34" charset="0"/>
              </a:rPr>
              <a:t/>
            </a:r>
            <a:br>
              <a:rPr lang="it-IT" sz="1800" b="1" dirty="0" smtClean="0">
                <a:solidFill>
                  <a:srgbClr val="002060"/>
                </a:solidFill>
                <a:latin typeface="Arial" panose="020B0604020202020204" pitchFamily="34" charset="0"/>
                <a:cs typeface="Arial" panose="020B0604020202020204" pitchFamily="34" charset="0"/>
              </a:rPr>
            </a:br>
            <a:r>
              <a:rPr lang="it-IT" sz="1800" b="1" dirty="0" err="1" smtClean="0">
                <a:solidFill>
                  <a:srgbClr val="002060"/>
                </a:solidFill>
                <a:latin typeface="Arial" panose="020B0604020202020204" pitchFamily="34" charset="0"/>
                <a:cs typeface="Arial" panose="020B0604020202020204" pitchFamily="34" charset="0"/>
              </a:rPr>
              <a:t>polifarmacia</a:t>
            </a:r>
            <a:r>
              <a:rPr lang="it-IT" sz="1800" b="1" dirty="0" smtClean="0">
                <a:solidFill>
                  <a:srgbClr val="002060"/>
                </a:solidFill>
                <a:latin typeface="Arial" panose="020B0604020202020204" pitchFamily="34" charset="0"/>
                <a:cs typeface="Arial" panose="020B0604020202020204" pitchFamily="34" charset="0"/>
              </a:rPr>
              <a:t/>
            </a:r>
            <a:br>
              <a:rPr lang="it-IT" sz="1800" b="1" dirty="0" smtClean="0">
                <a:solidFill>
                  <a:srgbClr val="002060"/>
                </a:solidFill>
                <a:latin typeface="Arial" panose="020B0604020202020204" pitchFamily="34" charset="0"/>
                <a:cs typeface="Arial" panose="020B0604020202020204" pitchFamily="34" charset="0"/>
              </a:rPr>
            </a:br>
            <a:r>
              <a:rPr lang="it-IT" sz="1800" b="1" dirty="0" smtClean="0">
                <a:solidFill>
                  <a:srgbClr val="002060"/>
                </a:solidFill>
                <a:latin typeface="Arial" panose="020B0604020202020204" pitchFamily="34" charset="0"/>
                <a:cs typeface="Arial" panose="020B0604020202020204" pitchFamily="34" charset="0"/>
              </a:rPr>
              <a:t>stato socioeconomico</a:t>
            </a:r>
            <a:br>
              <a:rPr lang="it-IT" sz="1800" b="1" dirty="0" smtClean="0">
                <a:solidFill>
                  <a:srgbClr val="002060"/>
                </a:solidFill>
                <a:latin typeface="Arial" panose="020B0604020202020204" pitchFamily="34" charset="0"/>
                <a:cs typeface="Arial" panose="020B0604020202020204" pitchFamily="34" charset="0"/>
              </a:rPr>
            </a:br>
            <a:r>
              <a:rPr lang="it-IT" sz="1800" b="1" dirty="0" smtClean="0">
                <a:solidFill>
                  <a:srgbClr val="002060"/>
                </a:solidFill>
                <a:latin typeface="Arial" panose="020B0604020202020204" pitchFamily="34" charset="0"/>
                <a:cs typeface="Arial" panose="020B0604020202020204" pitchFamily="34" charset="0"/>
              </a:rPr>
              <a:t>volontà</a:t>
            </a:r>
            <a:br>
              <a:rPr lang="it-IT" sz="1800" b="1" dirty="0" smtClean="0">
                <a:solidFill>
                  <a:srgbClr val="002060"/>
                </a:solidFill>
                <a:latin typeface="Arial" panose="020B0604020202020204" pitchFamily="34" charset="0"/>
                <a:cs typeface="Arial" panose="020B0604020202020204" pitchFamily="34" charset="0"/>
              </a:rPr>
            </a:br>
            <a:r>
              <a:rPr lang="it-IT" sz="1800" b="1" dirty="0" smtClean="0">
                <a:solidFill>
                  <a:srgbClr val="002060"/>
                </a:solidFill>
                <a:latin typeface="Arial" panose="020B0604020202020204" pitchFamily="34" charset="0"/>
                <a:cs typeface="Arial" panose="020B0604020202020204" pitchFamily="34" charset="0"/>
              </a:rPr>
              <a:t/>
            </a:r>
            <a:br>
              <a:rPr lang="it-IT" sz="1800" b="1" dirty="0" smtClean="0">
                <a:solidFill>
                  <a:srgbClr val="002060"/>
                </a:solidFill>
                <a:latin typeface="Arial" panose="020B0604020202020204" pitchFamily="34" charset="0"/>
                <a:cs typeface="Arial" panose="020B0604020202020204" pitchFamily="34" charset="0"/>
              </a:rPr>
            </a:br>
            <a:r>
              <a:rPr lang="it-IT" sz="1800" b="1" dirty="0" smtClean="0">
                <a:solidFill>
                  <a:srgbClr val="002060"/>
                </a:solidFill>
                <a:latin typeface="Arial" panose="020B0604020202020204" pitchFamily="34" charset="0"/>
                <a:cs typeface="Arial" panose="020B0604020202020204" pitchFamily="34" charset="0"/>
              </a:rPr>
              <a:t/>
            </a:r>
            <a:br>
              <a:rPr lang="it-IT" sz="1800" b="1" dirty="0" smtClean="0">
                <a:solidFill>
                  <a:srgbClr val="002060"/>
                </a:solidFill>
                <a:latin typeface="Arial" panose="020B0604020202020204" pitchFamily="34" charset="0"/>
                <a:cs typeface="Arial" panose="020B0604020202020204" pitchFamily="34" charset="0"/>
              </a:rPr>
            </a:br>
            <a:endParaRPr lang="it-IT" sz="1800" b="1" dirty="0">
              <a:solidFill>
                <a:srgbClr val="002060"/>
              </a:solidFill>
              <a:latin typeface="Arial" panose="020B0604020202020204" pitchFamily="34" charset="0"/>
              <a:cs typeface="Arial" panose="020B0604020202020204" pitchFamily="34" charset="0"/>
            </a:endParaRPr>
          </a:p>
        </p:txBody>
      </p:sp>
      <p:sp>
        <p:nvSpPr>
          <p:cNvPr id="4" name="CasellaDiTesto 3"/>
          <p:cNvSpPr txBox="1"/>
          <p:nvPr/>
        </p:nvSpPr>
        <p:spPr>
          <a:xfrm>
            <a:off x="354218" y="977492"/>
            <a:ext cx="3456395" cy="1569660"/>
          </a:xfrm>
          <a:prstGeom prst="rect">
            <a:avLst/>
          </a:prstGeom>
          <a:noFill/>
        </p:spPr>
        <p:txBody>
          <a:bodyPr wrap="none" rtlCol="0">
            <a:spAutoFit/>
          </a:bodyPr>
          <a:lstStyle/>
          <a:p>
            <a:r>
              <a:rPr lang="it-IT" sz="2400" dirty="0" smtClean="0">
                <a:solidFill>
                  <a:prstClr val="black"/>
                </a:solidFill>
                <a:latin typeface="Arial" panose="020B0604020202020204" pitchFamily="34" charset="0"/>
                <a:cs typeface="Arial" panose="020B0604020202020204" pitchFamily="34" charset="0"/>
              </a:rPr>
              <a:t>Specialista Immunologo</a:t>
            </a:r>
          </a:p>
          <a:p>
            <a:r>
              <a:rPr lang="it-IT" sz="2400" dirty="0" smtClean="0">
                <a:solidFill>
                  <a:prstClr val="black"/>
                </a:solidFill>
                <a:latin typeface="Arial" panose="020B0604020202020204" pitchFamily="34" charset="0"/>
                <a:cs typeface="Arial" panose="020B0604020202020204" pitchFamily="34" charset="0"/>
              </a:rPr>
              <a:t>Specialista Infettivologo</a:t>
            </a:r>
          </a:p>
          <a:p>
            <a:r>
              <a:rPr lang="it-IT" sz="2400" dirty="0" smtClean="0">
                <a:solidFill>
                  <a:prstClr val="black"/>
                </a:solidFill>
                <a:latin typeface="Arial" panose="020B0604020202020204" pitchFamily="34" charset="0"/>
                <a:cs typeface="Arial" panose="020B0604020202020204" pitchFamily="34" charset="0"/>
              </a:rPr>
              <a:t>Specialista Diabetologo</a:t>
            </a:r>
          </a:p>
          <a:p>
            <a:r>
              <a:rPr lang="it-IT" sz="2400" dirty="0" smtClean="0">
                <a:solidFill>
                  <a:prstClr val="black"/>
                </a:solidFill>
                <a:latin typeface="Arial" panose="020B0604020202020204" pitchFamily="34" charset="0"/>
                <a:cs typeface="Arial" panose="020B0604020202020204" pitchFamily="34" charset="0"/>
              </a:rPr>
              <a:t>Specialista Nefrologo </a:t>
            </a:r>
            <a:endParaRPr lang="it-IT" sz="2400" dirty="0">
              <a:solidFill>
                <a:prstClr val="black"/>
              </a:solidFill>
              <a:latin typeface="Arial" panose="020B0604020202020204" pitchFamily="34" charset="0"/>
              <a:cs typeface="Arial" panose="020B0604020202020204" pitchFamily="34" charset="0"/>
            </a:endParaRPr>
          </a:p>
        </p:txBody>
      </p:sp>
      <p:sp>
        <p:nvSpPr>
          <p:cNvPr id="5" name="Freccia a destra 4"/>
          <p:cNvSpPr/>
          <p:nvPr/>
        </p:nvSpPr>
        <p:spPr>
          <a:xfrm>
            <a:off x="4067944" y="1532258"/>
            <a:ext cx="1296144" cy="4110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
        <p:nvSpPr>
          <p:cNvPr id="6" name="CasellaDiTesto 5"/>
          <p:cNvSpPr txBox="1"/>
          <p:nvPr/>
        </p:nvSpPr>
        <p:spPr>
          <a:xfrm>
            <a:off x="5724128" y="1531489"/>
            <a:ext cx="3421129" cy="461665"/>
          </a:xfrm>
          <a:prstGeom prst="rect">
            <a:avLst/>
          </a:prstGeom>
          <a:noFill/>
        </p:spPr>
        <p:txBody>
          <a:bodyPr wrap="none" rtlCol="0">
            <a:spAutoFit/>
          </a:bodyPr>
          <a:lstStyle/>
          <a:p>
            <a:r>
              <a:rPr lang="it-IT" sz="2400" dirty="0" smtClean="0">
                <a:solidFill>
                  <a:prstClr val="black"/>
                </a:solidFill>
                <a:latin typeface="Arial" panose="020B0604020202020204" pitchFamily="34" charset="0"/>
                <a:cs typeface="Arial" panose="020B0604020202020204" pitchFamily="34" charset="0"/>
              </a:rPr>
              <a:t>Sig.ra «Luisa Ideale»?  </a:t>
            </a:r>
            <a:endParaRPr lang="it-IT" sz="2400" dirty="0">
              <a:solidFill>
                <a:prstClr val="black"/>
              </a:solidFill>
              <a:latin typeface="Arial" panose="020B0604020202020204" pitchFamily="34" charset="0"/>
              <a:cs typeface="Arial" panose="020B0604020202020204" pitchFamily="34" charset="0"/>
            </a:endParaRPr>
          </a:p>
        </p:txBody>
      </p:sp>
      <p:sp>
        <p:nvSpPr>
          <p:cNvPr id="9" name="CasellaDiTesto 8"/>
          <p:cNvSpPr txBox="1"/>
          <p:nvPr/>
        </p:nvSpPr>
        <p:spPr>
          <a:xfrm>
            <a:off x="2121956" y="2819714"/>
            <a:ext cx="5312736" cy="461665"/>
          </a:xfrm>
          <a:prstGeom prst="rect">
            <a:avLst/>
          </a:prstGeom>
          <a:noFill/>
        </p:spPr>
        <p:txBody>
          <a:bodyPr wrap="none" rtlCol="0">
            <a:spAutoFit/>
          </a:bodyPr>
          <a:lstStyle/>
          <a:p>
            <a:r>
              <a:rPr lang="it-IT" sz="2400" dirty="0" smtClean="0">
                <a:solidFill>
                  <a:prstClr val="black"/>
                </a:solidFill>
              </a:rPr>
              <a:t>Ma noi ci dobbiamo prendere cura  della </a:t>
            </a:r>
            <a:endParaRPr lang="it-IT" sz="2400" dirty="0">
              <a:solidFill>
                <a:prstClr val="black"/>
              </a:solidFill>
            </a:endParaRPr>
          </a:p>
        </p:txBody>
      </p:sp>
    </p:spTree>
    <p:extLst>
      <p:ext uri="{BB962C8B-B14F-4D97-AF65-F5344CB8AC3E}">
        <p14:creationId xmlns:p14="http://schemas.microsoft.com/office/powerpoint/2010/main" val="3056309469"/>
      </p:ext>
    </p:extLst>
  </p:cSld>
  <p:clrMapOvr>
    <a:masterClrMapping/>
  </p:clrMapOvr>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107504" y="332656"/>
            <a:ext cx="8928992" cy="6155531"/>
          </a:xfrm>
          <a:prstGeom prst="rect">
            <a:avLst/>
          </a:prstGeom>
        </p:spPr>
        <p:txBody>
          <a:bodyPr wrap="square">
            <a:spAutoFit/>
          </a:bodyPr>
          <a:lstStyle/>
          <a:p>
            <a:r>
              <a:rPr lang="it-IT" b="1" dirty="0">
                <a:solidFill>
                  <a:prstClr val="black"/>
                </a:solidFill>
              </a:rPr>
              <a:t>Journal of </a:t>
            </a:r>
            <a:r>
              <a:rPr lang="it-IT" b="1" dirty="0" err="1">
                <a:solidFill>
                  <a:prstClr val="black"/>
                </a:solidFill>
              </a:rPr>
              <a:t>Comorbidity</a:t>
            </a:r>
            <a:r>
              <a:rPr lang="it-IT" b="1" dirty="0">
                <a:solidFill>
                  <a:prstClr val="black"/>
                </a:solidFill>
              </a:rPr>
              <a:t> 2011;1:28–44</a:t>
            </a:r>
          </a:p>
          <a:p>
            <a:r>
              <a:rPr lang="it-IT" dirty="0" err="1">
                <a:solidFill>
                  <a:prstClr val="black"/>
                </a:solidFill>
              </a:rPr>
              <a:t>Review</a:t>
            </a:r>
            <a:endParaRPr lang="it-IT" dirty="0">
              <a:solidFill>
                <a:prstClr val="black"/>
              </a:solidFill>
            </a:endParaRPr>
          </a:p>
          <a:p>
            <a:r>
              <a:rPr lang="en-US" sz="3200" b="1" dirty="0">
                <a:solidFill>
                  <a:prstClr val="black"/>
                </a:solidFill>
              </a:rPr>
              <a:t>Multiple diseases and </a:t>
            </a:r>
            <a:r>
              <a:rPr lang="en-US" sz="3200" b="1" dirty="0" err="1">
                <a:solidFill>
                  <a:prstClr val="black"/>
                </a:solidFill>
              </a:rPr>
              <a:t>polypharmacy</a:t>
            </a:r>
            <a:r>
              <a:rPr lang="en-US" sz="3200" b="1" dirty="0">
                <a:solidFill>
                  <a:prstClr val="black"/>
                </a:solidFill>
              </a:rPr>
              <a:t> in the elderly: challenges for the internist of the third millennium</a:t>
            </a:r>
          </a:p>
          <a:p>
            <a:r>
              <a:rPr lang="it-IT" sz="1400" dirty="0">
                <a:solidFill>
                  <a:prstClr val="black"/>
                </a:solidFill>
              </a:rPr>
              <a:t>Alessandro </a:t>
            </a:r>
            <a:r>
              <a:rPr lang="it-IT" sz="1400" dirty="0" smtClean="0">
                <a:solidFill>
                  <a:prstClr val="black"/>
                </a:solidFill>
              </a:rPr>
              <a:t>Nobili, </a:t>
            </a:r>
            <a:r>
              <a:rPr lang="it-IT" sz="1400" dirty="0">
                <a:solidFill>
                  <a:prstClr val="black"/>
                </a:solidFill>
              </a:rPr>
              <a:t>Silvio </a:t>
            </a:r>
            <a:r>
              <a:rPr lang="it-IT" sz="1400" dirty="0" err="1" smtClean="0">
                <a:solidFill>
                  <a:prstClr val="black"/>
                </a:solidFill>
              </a:rPr>
              <a:t>Garattini</a:t>
            </a:r>
            <a:r>
              <a:rPr lang="it-IT" sz="1400" dirty="0" smtClean="0">
                <a:solidFill>
                  <a:prstClr val="black"/>
                </a:solidFill>
              </a:rPr>
              <a:t>, </a:t>
            </a:r>
            <a:r>
              <a:rPr lang="it-IT" sz="1400" dirty="0">
                <a:solidFill>
                  <a:prstClr val="black"/>
                </a:solidFill>
              </a:rPr>
              <a:t>Pier Mannuccio </a:t>
            </a:r>
            <a:r>
              <a:rPr lang="it-IT" sz="1400" dirty="0" smtClean="0">
                <a:solidFill>
                  <a:prstClr val="black"/>
                </a:solidFill>
              </a:rPr>
              <a:t>Mannucci</a:t>
            </a:r>
            <a:endParaRPr lang="it-IT" sz="1400" dirty="0">
              <a:solidFill>
                <a:prstClr val="black"/>
              </a:solidFill>
            </a:endParaRPr>
          </a:p>
          <a:p>
            <a:r>
              <a:rPr lang="it-IT" sz="1400" i="1" dirty="0" smtClean="0">
                <a:solidFill>
                  <a:prstClr val="black"/>
                </a:solidFill>
              </a:rPr>
              <a:t>Istituto </a:t>
            </a:r>
            <a:r>
              <a:rPr lang="it-IT" sz="1400" i="1" dirty="0">
                <a:solidFill>
                  <a:prstClr val="black"/>
                </a:solidFill>
              </a:rPr>
              <a:t>di Ricerche Farmacologiche ‘Mario Negri’, Milan, </a:t>
            </a:r>
            <a:r>
              <a:rPr lang="it-IT" sz="1400" i="1" dirty="0" err="1">
                <a:solidFill>
                  <a:prstClr val="black"/>
                </a:solidFill>
              </a:rPr>
              <a:t>Italy</a:t>
            </a:r>
            <a:r>
              <a:rPr lang="it-IT" sz="1400" i="1" dirty="0">
                <a:solidFill>
                  <a:prstClr val="black"/>
                </a:solidFill>
              </a:rPr>
              <a:t>; </a:t>
            </a:r>
            <a:r>
              <a:rPr lang="it-IT" sz="1400" i="1" dirty="0" smtClean="0">
                <a:solidFill>
                  <a:prstClr val="black"/>
                </a:solidFill>
              </a:rPr>
              <a:t>2Scientific </a:t>
            </a:r>
            <a:r>
              <a:rPr lang="it-IT" sz="1400" i="1" dirty="0" err="1">
                <a:solidFill>
                  <a:prstClr val="black"/>
                </a:solidFill>
              </a:rPr>
              <a:t>Direction</a:t>
            </a:r>
            <a:r>
              <a:rPr lang="it-IT" sz="1400" i="1" dirty="0">
                <a:solidFill>
                  <a:prstClr val="black"/>
                </a:solidFill>
              </a:rPr>
              <a:t>, IRCCS Cà </a:t>
            </a:r>
            <a:r>
              <a:rPr lang="it-IT" sz="1400" i="1" dirty="0" err="1">
                <a:solidFill>
                  <a:prstClr val="black"/>
                </a:solidFill>
              </a:rPr>
              <a:t>Granda</a:t>
            </a:r>
            <a:r>
              <a:rPr lang="it-IT" sz="1400" i="1" dirty="0">
                <a:solidFill>
                  <a:prstClr val="black"/>
                </a:solidFill>
              </a:rPr>
              <a:t> Foundation</a:t>
            </a:r>
          </a:p>
          <a:p>
            <a:r>
              <a:rPr lang="it-IT" sz="1400" i="1" dirty="0">
                <a:solidFill>
                  <a:prstClr val="black"/>
                </a:solidFill>
              </a:rPr>
              <a:t>Maggiore Policlinico Hospital, Milan, </a:t>
            </a:r>
            <a:r>
              <a:rPr lang="it-IT" sz="1400" i="1" dirty="0" err="1" smtClean="0">
                <a:solidFill>
                  <a:prstClr val="black"/>
                </a:solidFill>
              </a:rPr>
              <a:t>Italy</a:t>
            </a:r>
            <a:endParaRPr lang="it-IT" sz="1400" i="1" dirty="0" smtClean="0">
              <a:solidFill>
                <a:prstClr val="black"/>
              </a:solidFill>
            </a:endParaRPr>
          </a:p>
          <a:p>
            <a:endParaRPr lang="it-IT" dirty="0">
              <a:solidFill>
                <a:prstClr val="black"/>
              </a:solidFill>
            </a:endParaRPr>
          </a:p>
          <a:p>
            <a:r>
              <a:rPr lang="en-US" b="1" i="1" dirty="0" smtClean="0">
                <a:solidFill>
                  <a:srgbClr val="002060"/>
                </a:solidFill>
              </a:rPr>
              <a:t>The </a:t>
            </a:r>
            <a:r>
              <a:rPr lang="en-US" b="1" i="1" dirty="0">
                <a:solidFill>
                  <a:srgbClr val="002060"/>
                </a:solidFill>
              </a:rPr>
              <a:t>evidence on which clinical guidelines are </a:t>
            </a:r>
            <a:r>
              <a:rPr lang="en-US" b="1" i="1" dirty="0" smtClean="0">
                <a:solidFill>
                  <a:srgbClr val="002060"/>
                </a:solidFill>
              </a:rPr>
              <a:t>based usually </a:t>
            </a:r>
            <a:r>
              <a:rPr lang="en-US" b="1" i="1" dirty="0">
                <a:solidFill>
                  <a:srgbClr val="002060"/>
                </a:solidFill>
              </a:rPr>
              <a:t>stems from randomized clinical trials or </a:t>
            </a:r>
            <a:r>
              <a:rPr lang="en-US" b="1" i="1" dirty="0" err="1">
                <a:solidFill>
                  <a:srgbClr val="002060"/>
                </a:solidFill>
              </a:rPr>
              <a:t>metaanalyses</a:t>
            </a:r>
            <a:r>
              <a:rPr lang="en-US" b="1" i="1" dirty="0" smtClean="0">
                <a:solidFill>
                  <a:srgbClr val="002060"/>
                </a:solidFill>
              </a:rPr>
              <a:t>, which </a:t>
            </a:r>
            <a:r>
              <a:rPr lang="en-US" b="1" i="1" dirty="0">
                <a:solidFill>
                  <a:srgbClr val="002060"/>
                </a:solidFill>
              </a:rPr>
              <a:t>are often biased by the exclusion </a:t>
            </a:r>
            <a:r>
              <a:rPr lang="en-US" b="1" i="1" dirty="0" smtClean="0">
                <a:solidFill>
                  <a:srgbClr val="002060"/>
                </a:solidFill>
              </a:rPr>
              <a:t>or under-representation </a:t>
            </a:r>
            <a:r>
              <a:rPr lang="en-US" b="1" i="1" dirty="0">
                <a:solidFill>
                  <a:srgbClr val="002060"/>
                </a:solidFill>
              </a:rPr>
              <a:t>of elderly people, especially </a:t>
            </a:r>
            <a:r>
              <a:rPr lang="en-US" b="1" i="1" dirty="0" smtClean="0">
                <a:solidFill>
                  <a:srgbClr val="002060"/>
                </a:solidFill>
              </a:rPr>
              <a:t>those affected </a:t>
            </a:r>
            <a:r>
              <a:rPr lang="en-US" b="1" i="1" dirty="0">
                <a:solidFill>
                  <a:srgbClr val="002060"/>
                </a:solidFill>
              </a:rPr>
              <a:t>by </a:t>
            </a:r>
            <a:r>
              <a:rPr lang="en-US" b="1" i="1" dirty="0" err="1">
                <a:solidFill>
                  <a:srgbClr val="002060"/>
                </a:solidFill>
              </a:rPr>
              <a:t>multimorbidity</a:t>
            </a:r>
            <a:r>
              <a:rPr lang="en-US" b="1" i="1" dirty="0">
                <a:solidFill>
                  <a:srgbClr val="002060"/>
                </a:solidFill>
              </a:rPr>
              <a:t> and receiving </a:t>
            </a:r>
            <a:r>
              <a:rPr lang="en-US" b="1" i="1" dirty="0" err="1" smtClean="0">
                <a:solidFill>
                  <a:srgbClr val="002060"/>
                </a:solidFill>
              </a:rPr>
              <a:t>polypharmacy</a:t>
            </a:r>
            <a:r>
              <a:rPr lang="en-US" b="1" i="1" dirty="0" smtClean="0">
                <a:solidFill>
                  <a:srgbClr val="002060"/>
                </a:solidFill>
              </a:rPr>
              <a:t>.</a:t>
            </a:r>
          </a:p>
          <a:p>
            <a:endParaRPr lang="en-US" i="1" dirty="0">
              <a:solidFill>
                <a:srgbClr val="002060"/>
              </a:solidFill>
            </a:endParaRPr>
          </a:p>
          <a:p>
            <a:r>
              <a:rPr lang="en-US" i="1" dirty="0">
                <a:solidFill>
                  <a:srgbClr val="002060"/>
                </a:solidFill>
              </a:rPr>
              <a:t>The internists of the third </a:t>
            </a:r>
            <a:r>
              <a:rPr lang="en-US" i="1" dirty="0" smtClean="0">
                <a:solidFill>
                  <a:srgbClr val="002060"/>
                </a:solidFill>
              </a:rPr>
              <a:t>millennium must </a:t>
            </a:r>
            <a:r>
              <a:rPr lang="en-US" i="1" dirty="0">
                <a:solidFill>
                  <a:srgbClr val="002060"/>
                </a:solidFill>
              </a:rPr>
              <a:t>extend their paradigm of care beyond their</a:t>
            </a:r>
          </a:p>
          <a:p>
            <a:r>
              <a:rPr lang="en-US" i="1" dirty="0">
                <a:solidFill>
                  <a:srgbClr val="002060"/>
                </a:solidFill>
              </a:rPr>
              <a:t>specialty and embrace a multisystem approach, </a:t>
            </a:r>
            <a:r>
              <a:rPr lang="en-US" i="1" dirty="0" smtClean="0">
                <a:solidFill>
                  <a:srgbClr val="002060"/>
                </a:solidFill>
              </a:rPr>
              <a:t>taking account </a:t>
            </a:r>
            <a:r>
              <a:rPr lang="en-US" i="1" dirty="0">
                <a:solidFill>
                  <a:srgbClr val="002060"/>
                </a:solidFill>
              </a:rPr>
              <a:t>of age-related changes, functional and </a:t>
            </a:r>
            <a:r>
              <a:rPr lang="en-US" i="1" dirty="0" smtClean="0">
                <a:solidFill>
                  <a:srgbClr val="002060"/>
                </a:solidFill>
              </a:rPr>
              <a:t>cognitive </a:t>
            </a:r>
            <a:r>
              <a:rPr lang="it-IT" i="1" dirty="0" err="1" smtClean="0">
                <a:solidFill>
                  <a:srgbClr val="002060"/>
                </a:solidFill>
              </a:rPr>
              <a:t>impairment</a:t>
            </a:r>
            <a:r>
              <a:rPr lang="it-IT" i="1" dirty="0">
                <a:solidFill>
                  <a:srgbClr val="002060"/>
                </a:solidFill>
              </a:rPr>
              <a:t>, </a:t>
            </a:r>
            <a:r>
              <a:rPr lang="it-IT" i="1" dirty="0" err="1">
                <a:solidFill>
                  <a:srgbClr val="002060"/>
                </a:solidFill>
              </a:rPr>
              <a:t>comorbidities</a:t>
            </a:r>
            <a:r>
              <a:rPr lang="it-IT" i="1" dirty="0">
                <a:solidFill>
                  <a:srgbClr val="002060"/>
                </a:solidFill>
              </a:rPr>
              <a:t>, </a:t>
            </a:r>
            <a:r>
              <a:rPr lang="it-IT" i="1" dirty="0" err="1">
                <a:solidFill>
                  <a:srgbClr val="002060"/>
                </a:solidFill>
              </a:rPr>
              <a:t>polypharmacy</a:t>
            </a:r>
            <a:r>
              <a:rPr lang="it-IT" i="1" dirty="0">
                <a:solidFill>
                  <a:srgbClr val="002060"/>
                </a:solidFill>
              </a:rPr>
              <a:t>, </a:t>
            </a:r>
            <a:r>
              <a:rPr lang="it-IT" i="1" dirty="0" err="1" smtClean="0">
                <a:solidFill>
                  <a:srgbClr val="002060"/>
                </a:solidFill>
              </a:rPr>
              <a:t>psychological</a:t>
            </a:r>
            <a:r>
              <a:rPr lang="it-IT" i="1" dirty="0" smtClean="0">
                <a:solidFill>
                  <a:srgbClr val="002060"/>
                </a:solidFill>
              </a:rPr>
              <a:t> </a:t>
            </a:r>
            <a:r>
              <a:rPr lang="en-US" i="1" dirty="0" smtClean="0">
                <a:solidFill>
                  <a:srgbClr val="002060"/>
                </a:solidFill>
              </a:rPr>
              <a:t>factors</a:t>
            </a:r>
            <a:r>
              <a:rPr lang="en-US" i="1" dirty="0">
                <a:solidFill>
                  <a:srgbClr val="002060"/>
                </a:solidFill>
              </a:rPr>
              <a:t>, socioeconomic factors, and personal preferences</a:t>
            </a:r>
            <a:r>
              <a:rPr lang="en-US" i="1" dirty="0" smtClean="0">
                <a:solidFill>
                  <a:srgbClr val="002060"/>
                </a:solidFill>
              </a:rPr>
              <a:t>.</a:t>
            </a:r>
          </a:p>
          <a:p>
            <a:endParaRPr lang="en-US" i="1" dirty="0">
              <a:solidFill>
                <a:srgbClr val="002060"/>
              </a:solidFill>
            </a:endParaRPr>
          </a:p>
          <a:p>
            <a:r>
              <a:rPr lang="en-US" i="1" dirty="0">
                <a:solidFill>
                  <a:srgbClr val="002060"/>
                </a:solidFill>
              </a:rPr>
              <a:t>This shift is essential for </a:t>
            </a:r>
            <a:r>
              <a:rPr lang="en-US" b="1" i="1" dirty="0">
                <a:solidFill>
                  <a:srgbClr val="C00000"/>
                </a:solidFill>
              </a:rPr>
              <a:t>individualized care of older people</a:t>
            </a:r>
            <a:r>
              <a:rPr lang="en-US" i="1" dirty="0" smtClean="0">
                <a:solidFill>
                  <a:srgbClr val="002060"/>
                </a:solidFill>
              </a:rPr>
              <a:t>, for </a:t>
            </a:r>
            <a:r>
              <a:rPr lang="en-US" i="1" dirty="0">
                <a:solidFill>
                  <a:srgbClr val="002060"/>
                </a:solidFill>
              </a:rPr>
              <a:t>more rational and </a:t>
            </a:r>
            <a:r>
              <a:rPr lang="en-US" i="1" dirty="0" smtClean="0">
                <a:solidFill>
                  <a:srgbClr val="002060"/>
                </a:solidFill>
              </a:rPr>
              <a:t>conservative </a:t>
            </a:r>
            <a:r>
              <a:rPr lang="en-US" i="1" dirty="0">
                <a:solidFill>
                  <a:srgbClr val="002060"/>
                </a:solidFill>
              </a:rPr>
              <a:t>drug prescribing</a:t>
            </a:r>
            <a:r>
              <a:rPr lang="en-US" i="1" dirty="0" smtClean="0">
                <a:solidFill>
                  <a:srgbClr val="002060"/>
                </a:solidFill>
              </a:rPr>
              <a:t>, and </a:t>
            </a:r>
            <a:r>
              <a:rPr lang="en-US" i="1" dirty="0">
                <a:solidFill>
                  <a:srgbClr val="002060"/>
                </a:solidFill>
              </a:rPr>
              <a:t>to innovate evidence-based medicine with </a:t>
            </a:r>
            <a:r>
              <a:rPr lang="en-US" i="1" dirty="0" smtClean="0">
                <a:solidFill>
                  <a:srgbClr val="002060"/>
                </a:solidFill>
              </a:rPr>
              <a:t>specific attention </a:t>
            </a:r>
            <a:r>
              <a:rPr lang="en-US" i="1" dirty="0">
                <a:solidFill>
                  <a:srgbClr val="002060"/>
                </a:solidFill>
              </a:rPr>
              <a:t>to clinical outcomes and patient </a:t>
            </a:r>
            <a:r>
              <a:rPr lang="en-US" i="1" dirty="0" smtClean="0">
                <a:solidFill>
                  <a:srgbClr val="002060"/>
                </a:solidFill>
              </a:rPr>
              <a:t>satisfaction.</a:t>
            </a:r>
          </a:p>
          <a:p>
            <a:endParaRPr lang="en-US" dirty="0">
              <a:solidFill>
                <a:prstClr val="black"/>
              </a:solidFill>
            </a:endParaRPr>
          </a:p>
        </p:txBody>
      </p:sp>
    </p:spTree>
    <p:extLst>
      <p:ext uri="{BB962C8B-B14F-4D97-AF65-F5344CB8AC3E}">
        <p14:creationId xmlns:p14="http://schemas.microsoft.com/office/powerpoint/2010/main" val="2411341097"/>
      </p:ext>
    </p:extLst>
  </p:cSld>
  <p:clrMapOvr>
    <a:masterClrMapping/>
  </p:clrMapOvr>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147248" cy="2218258"/>
          </a:xfrm>
        </p:spPr>
        <p:txBody>
          <a:bodyPr>
            <a:normAutofit/>
          </a:bodyPr>
          <a:lstStyle/>
          <a:p>
            <a:r>
              <a:rPr lang="it-IT" sz="3600" i="1" dirty="0" smtClean="0">
                <a:solidFill>
                  <a:srgbClr val="002060"/>
                </a:solidFill>
                <a:latin typeface="Arial" panose="020B0604020202020204" pitchFamily="34" charset="0"/>
                <a:cs typeface="Arial" panose="020B0604020202020204" pitchFamily="34" charset="0"/>
              </a:rPr>
              <a:t>Perdita di funzione motoria e cognitiva</a:t>
            </a:r>
            <a:r>
              <a:rPr lang="it-IT" dirty="0" smtClean="0">
                <a:solidFill>
                  <a:srgbClr val="7030A0"/>
                </a:solidFill>
                <a:latin typeface="Arial" panose="020B0604020202020204" pitchFamily="34" charset="0"/>
                <a:cs typeface="Arial" panose="020B0604020202020204" pitchFamily="34" charset="0"/>
              </a:rPr>
              <a:t/>
            </a:r>
            <a:br>
              <a:rPr lang="it-IT" dirty="0" smtClean="0">
                <a:solidFill>
                  <a:srgbClr val="7030A0"/>
                </a:solidFill>
                <a:latin typeface="Arial" panose="020B0604020202020204" pitchFamily="34" charset="0"/>
                <a:cs typeface="Arial" panose="020B0604020202020204" pitchFamily="34" charset="0"/>
              </a:rPr>
            </a:br>
            <a:r>
              <a:rPr lang="it-IT" dirty="0" smtClean="0">
                <a:solidFill>
                  <a:schemeClr val="accent3">
                    <a:lumMod val="75000"/>
                  </a:schemeClr>
                </a:solidFill>
                <a:latin typeface="Arial" panose="020B0604020202020204" pitchFamily="34" charset="0"/>
                <a:cs typeface="Arial" panose="020B0604020202020204" pitchFamily="34" charset="0"/>
              </a:rPr>
              <a:t>Disabilità/Demenza</a:t>
            </a:r>
            <a:endParaRPr lang="it-IT" dirty="0">
              <a:solidFill>
                <a:schemeClr val="accent3">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65769200"/>
      </p:ext>
    </p:extLst>
  </p:cSld>
  <p:clrMapOvr>
    <a:masterClrMapping/>
  </p:clrMapOvr>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AutoShape 2"/>
          <p:cNvSpPr>
            <a:spLocks noChangeAspect="1" noChangeArrowheads="1" noTextEdit="1"/>
          </p:cNvSpPr>
          <p:nvPr/>
        </p:nvSpPr>
        <p:spPr bwMode="auto">
          <a:xfrm>
            <a:off x="228600" y="914400"/>
            <a:ext cx="8569325"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solidFill>
                <a:prstClr val="black"/>
              </a:solidFill>
            </a:endParaRPr>
          </a:p>
        </p:txBody>
      </p:sp>
      <p:grpSp>
        <p:nvGrpSpPr>
          <p:cNvPr id="10243" name="Group 3"/>
          <p:cNvGrpSpPr>
            <a:grpSpLocks/>
          </p:cNvGrpSpPr>
          <p:nvPr/>
        </p:nvGrpSpPr>
        <p:grpSpPr bwMode="auto">
          <a:xfrm>
            <a:off x="192087" y="838366"/>
            <a:ext cx="8605838" cy="3094382"/>
            <a:chOff x="144" y="239"/>
            <a:chExt cx="5398" cy="1542"/>
          </a:xfrm>
        </p:grpSpPr>
        <p:cxnSp>
          <p:nvCxnSpPr>
            <p:cNvPr id="10247" name="_s3096"/>
            <p:cNvCxnSpPr>
              <a:cxnSpLocks noChangeShapeType="1"/>
              <a:stCxn id="10259" idx="0"/>
            </p:cNvCxnSpPr>
            <p:nvPr/>
          </p:nvCxnSpPr>
          <p:spPr bwMode="auto">
            <a:xfrm flipV="1">
              <a:off x="2837" y="1099"/>
              <a:ext cx="6" cy="335"/>
            </a:xfrm>
            <a:prstGeom prst="straightConnector1">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10248" name="_s3088"/>
            <p:cNvCxnSpPr>
              <a:cxnSpLocks noChangeShapeType="1"/>
              <a:stCxn id="10258" idx="0"/>
              <a:endCxn id="10253" idx="2"/>
            </p:cNvCxnSpPr>
            <p:nvPr/>
          </p:nvCxnSpPr>
          <p:spPr bwMode="auto">
            <a:xfrm rot="16200000" flipV="1">
              <a:off x="3889" y="-408"/>
              <a:ext cx="231" cy="2276"/>
            </a:xfrm>
            <a:prstGeom prst="bentConnector3">
              <a:avLst>
                <a:gd name="adj1" fmla="val 50000"/>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10249" name="_s3086"/>
            <p:cNvCxnSpPr>
              <a:cxnSpLocks noChangeShapeType="1"/>
              <a:stCxn id="10257" idx="0"/>
              <a:endCxn id="10253" idx="2"/>
            </p:cNvCxnSpPr>
            <p:nvPr/>
          </p:nvCxnSpPr>
          <p:spPr bwMode="auto">
            <a:xfrm rot="16200000" flipV="1">
              <a:off x="3374" y="107"/>
              <a:ext cx="231" cy="1244"/>
            </a:xfrm>
            <a:prstGeom prst="bentConnector3">
              <a:avLst>
                <a:gd name="adj1" fmla="val 50000"/>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10250" name="_s3084"/>
            <p:cNvCxnSpPr>
              <a:cxnSpLocks noChangeShapeType="1"/>
            </p:cNvCxnSpPr>
            <p:nvPr/>
          </p:nvCxnSpPr>
          <p:spPr bwMode="auto">
            <a:xfrm flipH="1" flipV="1">
              <a:off x="2866" y="729"/>
              <a:ext cx="0" cy="116"/>
            </a:xfrm>
            <a:prstGeom prst="straightConnector1">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10251" name="_s3083"/>
            <p:cNvCxnSpPr>
              <a:cxnSpLocks noChangeShapeType="1"/>
              <a:stCxn id="10255" idx="0"/>
              <a:endCxn id="10253" idx="2"/>
            </p:cNvCxnSpPr>
            <p:nvPr/>
          </p:nvCxnSpPr>
          <p:spPr bwMode="auto">
            <a:xfrm rot="5400000" flipH="1" flipV="1">
              <a:off x="2184" y="162"/>
              <a:ext cx="231" cy="1135"/>
            </a:xfrm>
            <a:prstGeom prst="bentConnector3">
              <a:avLst>
                <a:gd name="adj1" fmla="val 50000"/>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10252" name="_s3082"/>
            <p:cNvCxnSpPr>
              <a:cxnSpLocks noChangeShapeType="1"/>
              <a:stCxn id="10254" idx="0"/>
              <a:endCxn id="10253" idx="2"/>
            </p:cNvCxnSpPr>
            <p:nvPr/>
          </p:nvCxnSpPr>
          <p:spPr bwMode="auto">
            <a:xfrm rot="5400000" flipH="1" flipV="1">
              <a:off x="1629" y="-393"/>
              <a:ext cx="231" cy="2246"/>
            </a:xfrm>
            <a:prstGeom prst="bentConnector3">
              <a:avLst>
                <a:gd name="adj1" fmla="val 50000"/>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sp>
          <p:nvSpPr>
            <p:cNvPr id="10253" name="_s3078"/>
            <p:cNvSpPr>
              <a:spLocks noChangeArrowheads="1"/>
            </p:cNvSpPr>
            <p:nvPr/>
          </p:nvSpPr>
          <p:spPr bwMode="auto">
            <a:xfrm>
              <a:off x="2174" y="239"/>
              <a:ext cx="1386" cy="375"/>
            </a:xfrm>
            <a:prstGeom prst="roundRect">
              <a:avLst>
                <a:gd name="adj" fmla="val 0"/>
              </a:avLst>
            </a:prstGeom>
            <a:solidFill>
              <a:schemeClr val="bg1"/>
            </a:solidFill>
            <a:ln w="9525">
              <a:solidFill>
                <a:schemeClr val="tx1"/>
              </a:solidFill>
              <a:round/>
              <a:headEnd/>
              <a:tailEnd/>
            </a:ln>
          </p:spPr>
          <p:txBody>
            <a:bodyPr wrap="none" lIns="82516" tIns="41258" rIns="82516" bIns="41258" anchor="ctr"/>
            <a:lstStyle/>
            <a:p>
              <a:pPr algn="ctr" eaLnBrk="0" hangingPunct="0"/>
              <a:r>
                <a:rPr lang="it-IT" sz="2000" dirty="0" smtClean="0">
                  <a:solidFill>
                    <a:prstClr val="black"/>
                  </a:solidFill>
                </a:rPr>
                <a:t>MALATTIA ACUTA:</a:t>
              </a:r>
            </a:p>
            <a:p>
              <a:pPr algn="ctr" eaLnBrk="0" hangingPunct="0"/>
              <a:r>
                <a:rPr lang="it-IT" sz="2000" b="1" dirty="0" smtClean="0">
                  <a:solidFill>
                    <a:srgbClr val="002060"/>
                  </a:solidFill>
                </a:rPr>
                <a:t>Diagnosi</a:t>
              </a:r>
              <a:endParaRPr lang="it-IT" sz="2000" b="1" dirty="0">
                <a:solidFill>
                  <a:srgbClr val="002060"/>
                </a:solidFill>
              </a:endParaRPr>
            </a:p>
          </p:txBody>
        </p:sp>
        <p:sp>
          <p:nvSpPr>
            <p:cNvPr id="10254" name="_s3079"/>
            <p:cNvSpPr>
              <a:spLocks noChangeArrowheads="1"/>
            </p:cNvSpPr>
            <p:nvPr/>
          </p:nvSpPr>
          <p:spPr bwMode="auto">
            <a:xfrm>
              <a:off x="144" y="845"/>
              <a:ext cx="954" cy="317"/>
            </a:xfrm>
            <a:prstGeom prst="roundRect">
              <a:avLst>
                <a:gd name="adj" fmla="val 0"/>
              </a:avLst>
            </a:prstGeom>
            <a:solidFill>
              <a:schemeClr val="bg1"/>
            </a:solidFill>
            <a:ln w="9525">
              <a:solidFill>
                <a:schemeClr val="tx1"/>
              </a:solidFill>
              <a:round/>
              <a:headEnd/>
              <a:tailEnd/>
            </a:ln>
          </p:spPr>
          <p:txBody>
            <a:bodyPr wrap="none" lIns="82516" tIns="41258" rIns="82516" bIns="41258" anchor="ctr"/>
            <a:lstStyle/>
            <a:p>
              <a:pPr algn="ctr" eaLnBrk="0" hangingPunct="0"/>
              <a:r>
                <a:rPr lang="it-IT" sz="2000" dirty="0">
                  <a:solidFill>
                    <a:srgbClr val="006600"/>
                  </a:solidFill>
                </a:rPr>
                <a:t>Robusto</a:t>
              </a:r>
              <a:r>
                <a:rPr lang="it-IT" sz="2000" dirty="0">
                  <a:solidFill>
                    <a:prstClr val="black"/>
                  </a:solidFill>
                </a:rPr>
                <a:t> </a:t>
              </a:r>
            </a:p>
          </p:txBody>
        </p:sp>
        <p:sp>
          <p:nvSpPr>
            <p:cNvPr id="10255" name="_s3080"/>
            <p:cNvSpPr>
              <a:spLocks noChangeArrowheads="1"/>
            </p:cNvSpPr>
            <p:nvPr/>
          </p:nvSpPr>
          <p:spPr bwMode="auto">
            <a:xfrm>
              <a:off x="1255" y="845"/>
              <a:ext cx="954" cy="317"/>
            </a:xfrm>
            <a:prstGeom prst="roundRect">
              <a:avLst>
                <a:gd name="adj" fmla="val 0"/>
              </a:avLst>
            </a:prstGeom>
            <a:solidFill>
              <a:schemeClr val="bg1"/>
            </a:solidFill>
            <a:ln w="9525">
              <a:solidFill>
                <a:schemeClr val="tx1"/>
              </a:solidFill>
              <a:round/>
              <a:headEnd/>
              <a:tailEnd/>
            </a:ln>
          </p:spPr>
          <p:txBody>
            <a:bodyPr wrap="none" lIns="82516" tIns="41258" rIns="82516" bIns="41258" anchor="ctr"/>
            <a:lstStyle/>
            <a:p>
              <a:pPr algn="ctr" eaLnBrk="0" hangingPunct="0"/>
              <a:r>
                <a:rPr lang="it-IT" sz="1600" dirty="0" smtClean="0">
                  <a:solidFill>
                    <a:srgbClr val="C0504D"/>
                  </a:solidFill>
                </a:rPr>
                <a:t>Disabile lieve e/o </a:t>
              </a:r>
            </a:p>
            <a:p>
              <a:pPr algn="ctr" eaLnBrk="0" hangingPunct="0"/>
              <a:r>
                <a:rPr lang="it-IT" sz="1600" dirty="0" err="1" smtClean="0">
                  <a:solidFill>
                    <a:srgbClr val="C0504D"/>
                  </a:solidFill>
                </a:rPr>
                <a:t>Decad</a:t>
              </a:r>
              <a:r>
                <a:rPr lang="it-IT" sz="1600" dirty="0" smtClean="0">
                  <a:solidFill>
                    <a:srgbClr val="C0504D"/>
                  </a:solidFill>
                </a:rPr>
                <a:t> </a:t>
              </a:r>
              <a:r>
                <a:rPr lang="it-IT" sz="1600" dirty="0" err="1" smtClean="0">
                  <a:solidFill>
                    <a:srgbClr val="C0504D"/>
                  </a:solidFill>
                </a:rPr>
                <a:t>cogn</a:t>
              </a:r>
              <a:r>
                <a:rPr lang="it-IT" sz="1600" dirty="0" smtClean="0">
                  <a:solidFill>
                    <a:srgbClr val="C0504D"/>
                  </a:solidFill>
                </a:rPr>
                <a:t> lieve</a:t>
              </a:r>
              <a:endParaRPr lang="it-IT" sz="1600" dirty="0">
                <a:solidFill>
                  <a:srgbClr val="C0504D"/>
                </a:solidFill>
              </a:endParaRPr>
            </a:p>
          </p:txBody>
        </p:sp>
        <p:sp>
          <p:nvSpPr>
            <p:cNvPr id="10256" name="_s3081"/>
            <p:cNvSpPr>
              <a:spLocks noChangeArrowheads="1"/>
            </p:cNvSpPr>
            <p:nvPr/>
          </p:nvSpPr>
          <p:spPr bwMode="auto">
            <a:xfrm>
              <a:off x="2299" y="845"/>
              <a:ext cx="1189" cy="317"/>
            </a:xfrm>
            <a:prstGeom prst="roundRect">
              <a:avLst>
                <a:gd name="adj" fmla="val 0"/>
              </a:avLst>
            </a:prstGeom>
            <a:solidFill>
              <a:schemeClr val="bg1"/>
            </a:solidFill>
            <a:ln w="9525">
              <a:solidFill>
                <a:schemeClr val="tx1"/>
              </a:solidFill>
              <a:round/>
              <a:headEnd/>
              <a:tailEnd/>
            </a:ln>
          </p:spPr>
          <p:txBody>
            <a:bodyPr wrap="none" lIns="82516" tIns="41258" rIns="82516" bIns="41258" anchor="ctr"/>
            <a:lstStyle/>
            <a:p>
              <a:pPr algn="ctr" eaLnBrk="0" hangingPunct="0"/>
              <a:r>
                <a:rPr lang="it-IT" sz="1600" dirty="0">
                  <a:solidFill>
                    <a:srgbClr val="CC3300"/>
                  </a:solidFill>
                </a:rPr>
                <a:t>Disabile </a:t>
              </a:r>
              <a:r>
                <a:rPr lang="it-IT" sz="1600" dirty="0" err="1" smtClean="0">
                  <a:solidFill>
                    <a:srgbClr val="CC3300"/>
                  </a:solidFill>
                </a:rPr>
                <a:t>moder</a:t>
              </a:r>
              <a:r>
                <a:rPr lang="it-IT" sz="1600" dirty="0" smtClean="0">
                  <a:solidFill>
                    <a:srgbClr val="CC3300"/>
                  </a:solidFill>
                </a:rPr>
                <a:t> e/o</a:t>
              </a:r>
            </a:p>
            <a:p>
              <a:pPr algn="ctr" eaLnBrk="0" hangingPunct="0"/>
              <a:r>
                <a:rPr lang="it-IT" sz="1600" dirty="0" err="1" smtClean="0">
                  <a:solidFill>
                    <a:srgbClr val="CC3300"/>
                  </a:solidFill>
                </a:rPr>
                <a:t>Decad</a:t>
              </a:r>
              <a:r>
                <a:rPr lang="it-IT" sz="1600" dirty="0" smtClean="0">
                  <a:solidFill>
                    <a:srgbClr val="CC3300"/>
                  </a:solidFill>
                </a:rPr>
                <a:t> </a:t>
              </a:r>
              <a:r>
                <a:rPr lang="it-IT" sz="1600" dirty="0" err="1" smtClean="0">
                  <a:solidFill>
                    <a:srgbClr val="CC3300"/>
                  </a:solidFill>
                </a:rPr>
                <a:t>cogn</a:t>
              </a:r>
              <a:r>
                <a:rPr lang="it-IT" sz="1600" dirty="0" smtClean="0">
                  <a:solidFill>
                    <a:srgbClr val="CC3300"/>
                  </a:solidFill>
                </a:rPr>
                <a:t> moderato</a:t>
              </a:r>
              <a:endParaRPr lang="it-IT" sz="1600" dirty="0">
                <a:solidFill>
                  <a:srgbClr val="CC3300"/>
                </a:solidFill>
              </a:endParaRPr>
            </a:p>
          </p:txBody>
        </p:sp>
        <p:sp>
          <p:nvSpPr>
            <p:cNvPr id="10257" name="_s3085"/>
            <p:cNvSpPr>
              <a:spLocks noChangeArrowheads="1"/>
            </p:cNvSpPr>
            <p:nvPr/>
          </p:nvSpPr>
          <p:spPr bwMode="auto">
            <a:xfrm>
              <a:off x="3614" y="845"/>
              <a:ext cx="994" cy="317"/>
            </a:xfrm>
            <a:prstGeom prst="roundRect">
              <a:avLst>
                <a:gd name="adj" fmla="val 0"/>
              </a:avLst>
            </a:prstGeom>
            <a:solidFill>
              <a:schemeClr val="bg1"/>
            </a:solidFill>
            <a:ln w="9525">
              <a:solidFill>
                <a:schemeClr val="tx1"/>
              </a:solidFill>
              <a:round/>
              <a:headEnd/>
              <a:tailEnd/>
            </a:ln>
          </p:spPr>
          <p:txBody>
            <a:bodyPr wrap="none" lIns="82516" tIns="41258" rIns="82516" bIns="41258" anchor="ctr"/>
            <a:lstStyle/>
            <a:p>
              <a:pPr algn="ctr" eaLnBrk="0" hangingPunct="0"/>
              <a:r>
                <a:rPr lang="it-IT" sz="1400" dirty="0">
                  <a:solidFill>
                    <a:srgbClr val="FF9900"/>
                  </a:solidFill>
                </a:rPr>
                <a:t>Disabile </a:t>
              </a:r>
              <a:r>
                <a:rPr lang="it-IT" sz="1400" dirty="0" smtClean="0">
                  <a:solidFill>
                    <a:srgbClr val="FF9900"/>
                  </a:solidFill>
                </a:rPr>
                <a:t>grave e/o</a:t>
              </a:r>
            </a:p>
            <a:p>
              <a:pPr algn="ctr" eaLnBrk="0" hangingPunct="0"/>
              <a:r>
                <a:rPr lang="it-IT" sz="1400" dirty="0" err="1" smtClean="0">
                  <a:solidFill>
                    <a:srgbClr val="FF9900"/>
                  </a:solidFill>
                </a:rPr>
                <a:t>Decad</a:t>
              </a:r>
              <a:r>
                <a:rPr lang="it-IT" sz="1400" dirty="0" smtClean="0">
                  <a:solidFill>
                    <a:srgbClr val="FF9900"/>
                  </a:solidFill>
                </a:rPr>
                <a:t> </a:t>
              </a:r>
              <a:r>
                <a:rPr lang="it-IT" sz="1400" dirty="0" err="1" smtClean="0">
                  <a:solidFill>
                    <a:srgbClr val="FF9900"/>
                  </a:solidFill>
                </a:rPr>
                <a:t>cogn</a:t>
              </a:r>
              <a:r>
                <a:rPr lang="it-IT" sz="1400" dirty="0" smtClean="0">
                  <a:solidFill>
                    <a:srgbClr val="FF9900"/>
                  </a:solidFill>
                </a:rPr>
                <a:t> grave</a:t>
              </a:r>
              <a:endParaRPr lang="it-IT" sz="1400" dirty="0">
                <a:solidFill>
                  <a:srgbClr val="FF9900"/>
                </a:solidFill>
              </a:endParaRPr>
            </a:p>
          </p:txBody>
        </p:sp>
        <p:sp>
          <p:nvSpPr>
            <p:cNvPr id="10258" name="_s3087"/>
            <p:cNvSpPr>
              <a:spLocks noChangeArrowheads="1"/>
            </p:cNvSpPr>
            <p:nvPr/>
          </p:nvSpPr>
          <p:spPr bwMode="auto">
            <a:xfrm>
              <a:off x="4743" y="845"/>
              <a:ext cx="799" cy="317"/>
            </a:xfrm>
            <a:prstGeom prst="roundRect">
              <a:avLst>
                <a:gd name="adj" fmla="val 0"/>
              </a:avLst>
            </a:prstGeom>
            <a:solidFill>
              <a:schemeClr val="bg1"/>
            </a:solidFill>
            <a:ln w="9525">
              <a:solidFill>
                <a:schemeClr val="tx1"/>
              </a:solidFill>
              <a:round/>
              <a:headEnd/>
              <a:tailEnd/>
            </a:ln>
          </p:spPr>
          <p:txBody>
            <a:bodyPr wrap="none" lIns="82516" tIns="41258" rIns="82516" bIns="41258" anchor="ctr"/>
            <a:lstStyle/>
            <a:p>
              <a:pPr algn="ctr" eaLnBrk="0" hangingPunct="0"/>
              <a:r>
                <a:rPr lang="it-IT" sz="2000" dirty="0" smtClean="0">
                  <a:solidFill>
                    <a:srgbClr val="FF0000"/>
                  </a:solidFill>
                </a:rPr>
                <a:t>Fragile</a:t>
              </a:r>
              <a:endParaRPr lang="it-IT" sz="2000" dirty="0">
                <a:solidFill>
                  <a:srgbClr val="FF0000"/>
                </a:solidFill>
              </a:endParaRPr>
            </a:p>
          </p:txBody>
        </p:sp>
        <p:sp>
          <p:nvSpPr>
            <p:cNvPr id="10259" name="_s3095"/>
            <p:cNvSpPr>
              <a:spLocks noChangeArrowheads="1"/>
            </p:cNvSpPr>
            <p:nvPr/>
          </p:nvSpPr>
          <p:spPr bwMode="auto">
            <a:xfrm>
              <a:off x="1744" y="1434"/>
              <a:ext cx="2186" cy="347"/>
            </a:xfrm>
            <a:prstGeom prst="roundRect">
              <a:avLst>
                <a:gd name="adj" fmla="val 0"/>
              </a:avLst>
            </a:prstGeom>
            <a:solidFill>
              <a:schemeClr val="bg1"/>
            </a:solidFill>
            <a:ln w="9525">
              <a:solidFill>
                <a:schemeClr val="tx1"/>
              </a:solidFill>
              <a:round/>
              <a:headEnd/>
              <a:tailEnd/>
            </a:ln>
          </p:spPr>
          <p:txBody>
            <a:bodyPr wrap="none" anchor="ctr"/>
            <a:lstStyle/>
            <a:p>
              <a:pPr algn="ctr" eaLnBrk="0" hangingPunct="0"/>
              <a:endParaRPr lang="it-IT" dirty="0" smtClean="0">
                <a:solidFill>
                  <a:srgbClr val="993300"/>
                </a:solidFill>
                <a:latin typeface="Arial" pitchFamily="34" charset="0"/>
              </a:endParaRPr>
            </a:p>
            <a:p>
              <a:pPr algn="ctr" eaLnBrk="0" hangingPunct="0"/>
              <a:r>
                <a:rPr lang="it-IT" dirty="0" smtClean="0">
                  <a:solidFill>
                    <a:srgbClr val="993300"/>
                  </a:solidFill>
                  <a:latin typeface="Arial" pitchFamily="34" charset="0"/>
                </a:rPr>
                <a:t>Aspettativa di Vita/Life </a:t>
              </a:r>
              <a:r>
                <a:rPr lang="it-IT" dirty="0" err="1" smtClean="0">
                  <a:solidFill>
                    <a:srgbClr val="993300"/>
                  </a:solidFill>
                  <a:latin typeface="Arial" pitchFamily="34" charset="0"/>
                </a:rPr>
                <a:t>Expectancy</a:t>
              </a:r>
              <a:endParaRPr lang="it-IT" dirty="0">
                <a:solidFill>
                  <a:srgbClr val="993300"/>
                </a:solidFill>
                <a:latin typeface="Arial" pitchFamily="34" charset="0"/>
              </a:endParaRPr>
            </a:p>
            <a:p>
              <a:pPr algn="ctr" eaLnBrk="0" hangingPunct="0"/>
              <a:r>
                <a:rPr lang="it-IT" dirty="0" smtClean="0">
                  <a:solidFill>
                    <a:srgbClr val="990099"/>
                  </a:solidFill>
                </a:rPr>
                <a:t> </a:t>
              </a:r>
              <a:endParaRPr lang="it-IT" dirty="0">
                <a:solidFill>
                  <a:srgbClr val="990099"/>
                </a:solidFill>
              </a:endParaRPr>
            </a:p>
          </p:txBody>
        </p:sp>
        <p:sp>
          <p:nvSpPr>
            <p:cNvPr id="10263" name="Line 23"/>
            <p:cNvSpPr>
              <a:spLocks noChangeShapeType="1"/>
            </p:cNvSpPr>
            <p:nvPr/>
          </p:nvSpPr>
          <p:spPr bwMode="auto">
            <a:xfrm>
              <a:off x="657" y="1162"/>
              <a:ext cx="0" cy="136"/>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txBody>
            <a:bodyPr/>
            <a:lstStyle/>
            <a:p>
              <a:endParaRPr lang="it-IT">
                <a:solidFill>
                  <a:prstClr val="black"/>
                </a:solidFill>
              </a:endParaRPr>
            </a:p>
          </p:txBody>
        </p:sp>
        <p:sp>
          <p:nvSpPr>
            <p:cNvPr id="10264" name="Line 24"/>
            <p:cNvSpPr>
              <a:spLocks noChangeShapeType="1"/>
            </p:cNvSpPr>
            <p:nvPr/>
          </p:nvSpPr>
          <p:spPr bwMode="auto">
            <a:xfrm>
              <a:off x="1791" y="1162"/>
              <a:ext cx="0" cy="136"/>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txBody>
            <a:bodyPr/>
            <a:lstStyle/>
            <a:p>
              <a:endParaRPr lang="it-IT">
                <a:solidFill>
                  <a:prstClr val="black"/>
                </a:solidFill>
              </a:endParaRPr>
            </a:p>
          </p:txBody>
        </p:sp>
        <p:sp>
          <p:nvSpPr>
            <p:cNvPr id="10265" name="Line 25"/>
            <p:cNvSpPr>
              <a:spLocks noChangeShapeType="1"/>
            </p:cNvSpPr>
            <p:nvPr/>
          </p:nvSpPr>
          <p:spPr bwMode="auto">
            <a:xfrm flipH="1">
              <a:off x="4111" y="1162"/>
              <a:ext cx="8" cy="136"/>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txBody>
            <a:bodyPr/>
            <a:lstStyle/>
            <a:p>
              <a:endParaRPr lang="it-IT">
                <a:solidFill>
                  <a:prstClr val="black"/>
                </a:solidFill>
              </a:endParaRPr>
            </a:p>
          </p:txBody>
        </p:sp>
        <p:sp>
          <p:nvSpPr>
            <p:cNvPr id="10266" name="Line 26"/>
            <p:cNvSpPr>
              <a:spLocks noChangeShapeType="1"/>
            </p:cNvSpPr>
            <p:nvPr/>
          </p:nvSpPr>
          <p:spPr bwMode="auto">
            <a:xfrm>
              <a:off x="5103" y="1162"/>
              <a:ext cx="0" cy="136"/>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txBody>
            <a:bodyPr/>
            <a:lstStyle/>
            <a:p>
              <a:endParaRPr lang="it-IT">
                <a:solidFill>
                  <a:prstClr val="black"/>
                </a:solidFill>
              </a:endParaRPr>
            </a:p>
          </p:txBody>
        </p:sp>
        <p:sp>
          <p:nvSpPr>
            <p:cNvPr id="10267" name="Line 27"/>
            <p:cNvSpPr>
              <a:spLocks noChangeShapeType="1"/>
            </p:cNvSpPr>
            <p:nvPr/>
          </p:nvSpPr>
          <p:spPr bwMode="auto">
            <a:xfrm>
              <a:off x="657" y="1298"/>
              <a:ext cx="4446" cy="0"/>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txBody>
            <a:bodyPr/>
            <a:lstStyle/>
            <a:p>
              <a:endParaRPr lang="it-IT">
                <a:solidFill>
                  <a:prstClr val="black"/>
                </a:solidFill>
              </a:endParaRPr>
            </a:p>
          </p:txBody>
        </p:sp>
      </p:grpSp>
      <p:sp>
        <p:nvSpPr>
          <p:cNvPr id="9" name="CasellaDiTesto 8"/>
          <p:cNvSpPr txBox="1"/>
          <p:nvPr/>
        </p:nvSpPr>
        <p:spPr>
          <a:xfrm>
            <a:off x="113524" y="1495350"/>
            <a:ext cx="8778956" cy="1754326"/>
          </a:xfrm>
          <a:prstGeom prst="rect">
            <a:avLst/>
          </a:prstGeom>
          <a:noFill/>
          <a:ln w="57150">
            <a:solidFill>
              <a:srgbClr val="92D050"/>
            </a:solidFill>
          </a:ln>
        </p:spPr>
        <p:txBody>
          <a:bodyPr wrap="square" rtlCol="0">
            <a:spAutoFit/>
          </a:bodyPr>
          <a:lstStyle/>
          <a:p>
            <a:endParaRPr lang="it-IT" dirty="0" smtClean="0">
              <a:solidFill>
                <a:prstClr val="black"/>
              </a:solidFill>
            </a:endParaRPr>
          </a:p>
          <a:p>
            <a:endParaRPr lang="it-IT" dirty="0">
              <a:solidFill>
                <a:prstClr val="black"/>
              </a:solidFill>
            </a:endParaRPr>
          </a:p>
          <a:p>
            <a:endParaRPr lang="it-IT" dirty="0" smtClean="0">
              <a:solidFill>
                <a:prstClr val="black"/>
              </a:solidFill>
            </a:endParaRPr>
          </a:p>
          <a:p>
            <a:endParaRPr lang="it-IT" dirty="0">
              <a:solidFill>
                <a:prstClr val="black"/>
              </a:solidFill>
            </a:endParaRPr>
          </a:p>
          <a:p>
            <a:endParaRPr lang="it-IT" dirty="0" smtClean="0">
              <a:solidFill>
                <a:prstClr val="black"/>
              </a:solidFill>
            </a:endParaRPr>
          </a:p>
          <a:p>
            <a:endParaRPr lang="it-IT" dirty="0">
              <a:solidFill>
                <a:prstClr val="black"/>
              </a:solidFill>
            </a:endParaRPr>
          </a:p>
        </p:txBody>
      </p:sp>
      <p:sp>
        <p:nvSpPr>
          <p:cNvPr id="2" name="CasellaDiTesto 1"/>
          <p:cNvSpPr txBox="1"/>
          <p:nvPr/>
        </p:nvSpPr>
        <p:spPr>
          <a:xfrm>
            <a:off x="2195736" y="3249676"/>
            <a:ext cx="4608512" cy="827396"/>
          </a:xfrm>
          <a:prstGeom prst="rect">
            <a:avLst/>
          </a:prstGeom>
          <a:noFill/>
          <a:ln w="57150">
            <a:solidFill>
              <a:srgbClr val="FF0000"/>
            </a:solidFill>
          </a:ln>
        </p:spPr>
        <p:txBody>
          <a:bodyPr wrap="square" rtlCol="0">
            <a:spAutoFit/>
          </a:bodyPr>
          <a:lstStyle/>
          <a:p>
            <a:endParaRPr lang="it-IT" dirty="0">
              <a:solidFill>
                <a:prstClr val="black"/>
              </a:solidFill>
            </a:endParaRPr>
          </a:p>
        </p:txBody>
      </p:sp>
    </p:spTree>
    <p:extLst>
      <p:ext uri="{BB962C8B-B14F-4D97-AF65-F5344CB8AC3E}">
        <p14:creationId xmlns:p14="http://schemas.microsoft.com/office/powerpoint/2010/main" val="1839325952"/>
      </p:ext>
    </p:extLst>
  </p:cSld>
  <p:clrMapOvr>
    <a:masterClrMapping/>
  </p:clrMapOvr>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533400" y="609600"/>
            <a:ext cx="8153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it-IT" sz="4400" dirty="0">
                <a:solidFill>
                  <a:srgbClr val="1F497D"/>
                </a:solidFill>
              </a:rPr>
              <a:t> </a:t>
            </a:r>
            <a:r>
              <a:rPr lang="en-US" altLang="it-IT" sz="4000" dirty="0" err="1">
                <a:solidFill>
                  <a:srgbClr val="FF0000"/>
                </a:solidFill>
                <a:latin typeface="Arial" charset="0"/>
              </a:rPr>
              <a:t>Aspettativa</a:t>
            </a:r>
            <a:r>
              <a:rPr lang="en-US" altLang="it-IT" sz="4000" dirty="0">
                <a:solidFill>
                  <a:srgbClr val="FF0000"/>
                </a:solidFill>
                <a:latin typeface="Arial" charset="0"/>
              </a:rPr>
              <a:t> di vita </a:t>
            </a:r>
            <a:r>
              <a:rPr lang="en-US" altLang="it-IT" sz="4000" dirty="0" err="1">
                <a:solidFill>
                  <a:srgbClr val="FF0000"/>
                </a:solidFill>
                <a:latin typeface="Arial" charset="0"/>
              </a:rPr>
              <a:t>negli</a:t>
            </a:r>
            <a:r>
              <a:rPr lang="en-US" altLang="it-IT" sz="4000" dirty="0">
                <a:solidFill>
                  <a:srgbClr val="FF0000"/>
                </a:solidFill>
                <a:latin typeface="Arial" charset="0"/>
              </a:rPr>
              <a:t> </a:t>
            </a:r>
            <a:r>
              <a:rPr lang="en-US" altLang="it-IT" sz="4000" dirty="0" err="1">
                <a:solidFill>
                  <a:srgbClr val="FF0000"/>
                </a:solidFill>
                <a:latin typeface="Arial" charset="0"/>
              </a:rPr>
              <a:t>anziani</a:t>
            </a:r>
            <a:r>
              <a:rPr lang="en-US" altLang="it-IT" sz="4400" dirty="0">
                <a:solidFill>
                  <a:srgbClr val="FF0000"/>
                </a:solidFill>
                <a:latin typeface="Arial" charset="0"/>
              </a:rPr>
              <a:t/>
            </a:r>
            <a:br>
              <a:rPr lang="en-US" altLang="it-IT" sz="4400" dirty="0">
                <a:solidFill>
                  <a:srgbClr val="FF0000"/>
                </a:solidFill>
                <a:latin typeface="Arial" charset="0"/>
              </a:rPr>
            </a:br>
            <a:r>
              <a:rPr lang="en-US" altLang="it-IT" sz="2400" dirty="0" err="1">
                <a:solidFill>
                  <a:srgbClr val="FF0000"/>
                </a:solidFill>
                <a:latin typeface="Arial" charset="0"/>
              </a:rPr>
              <a:t>Anni</a:t>
            </a:r>
            <a:r>
              <a:rPr lang="en-US" altLang="it-IT" sz="2400" dirty="0">
                <a:solidFill>
                  <a:srgbClr val="FF0000"/>
                </a:solidFill>
                <a:latin typeface="Arial" charset="0"/>
              </a:rPr>
              <a:t> da </a:t>
            </a:r>
            <a:r>
              <a:rPr lang="en-US" altLang="it-IT" sz="2400" dirty="0" err="1">
                <a:solidFill>
                  <a:srgbClr val="FF0000"/>
                </a:solidFill>
                <a:latin typeface="Arial" charset="0"/>
              </a:rPr>
              <a:t>vivere</a:t>
            </a:r>
            <a:endParaRPr lang="en-US" altLang="it-IT" sz="2400" i="1" dirty="0">
              <a:solidFill>
                <a:srgbClr val="FF0000"/>
              </a:solidFill>
            </a:endParaRPr>
          </a:p>
        </p:txBody>
      </p:sp>
      <p:graphicFrame>
        <p:nvGraphicFramePr>
          <p:cNvPr id="31747" name="Object 2"/>
          <p:cNvGraphicFramePr>
            <a:graphicFrameLocks noChangeAspect="1"/>
          </p:cNvGraphicFramePr>
          <p:nvPr>
            <p:extLst>
              <p:ext uri="{D42A27DB-BD31-4B8C-83A1-F6EECF244321}">
                <p14:modId xmlns:p14="http://schemas.microsoft.com/office/powerpoint/2010/main" val="1870810144"/>
              </p:ext>
            </p:extLst>
          </p:nvPr>
        </p:nvGraphicFramePr>
        <p:xfrm>
          <a:off x="250825" y="2852738"/>
          <a:ext cx="8597900" cy="3482975"/>
        </p:xfrm>
        <a:graphic>
          <a:graphicData uri="http://schemas.openxmlformats.org/presentationml/2006/ole">
            <mc:AlternateContent xmlns:mc="http://schemas.openxmlformats.org/markup-compatibility/2006">
              <mc:Choice xmlns:v="urn:schemas-microsoft-com:vml" Requires="v">
                <p:oleObj spid="_x0000_s13315" name="Document" r:id="rId5" imgW="8637341" imgH="3485846" progId="Word.Document.8">
                  <p:embed/>
                </p:oleObj>
              </mc:Choice>
              <mc:Fallback>
                <p:oleObj name="Document" r:id="rId5" imgW="8637341" imgH="3485846" progId="Word.Document.8">
                  <p:embed/>
                  <p:pic>
                    <p:nvPicPr>
                      <p:cNvPr id="0" name=""/>
                      <p:cNvPicPr>
                        <a:picLocks noChangeAspect="1" noChangeArrowheads="1"/>
                      </p:cNvPicPr>
                      <p:nvPr/>
                    </p:nvPicPr>
                    <p:blipFill>
                      <a:blip r:embed="rId6"/>
                      <a:srcRect/>
                      <a:stretch>
                        <a:fillRect/>
                      </a:stretch>
                    </p:blipFill>
                    <p:spPr bwMode="auto">
                      <a:xfrm>
                        <a:off x="250825" y="2852738"/>
                        <a:ext cx="8597900" cy="3482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1748" name="Text Box 4"/>
          <p:cNvSpPr txBox="1">
            <a:spLocks noChangeArrowheads="1"/>
          </p:cNvSpPr>
          <p:nvPr/>
        </p:nvSpPr>
        <p:spPr bwMode="auto">
          <a:xfrm>
            <a:off x="2286000" y="2057400"/>
            <a:ext cx="1216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it-IT" sz="2400">
                <a:solidFill>
                  <a:srgbClr val="4F81BD"/>
                </a:solidFill>
                <a:latin typeface="Arial" charset="0"/>
              </a:rPr>
              <a:t>Uomini</a:t>
            </a:r>
            <a:endParaRPr lang="en-US" altLang="it-IT" sz="2400">
              <a:solidFill>
                <a:srgbClr val="4F81BD"/>
              </a:solidFill>
            </a:endParaRPr>
          </a:p>
        </p:txBody>
      </p:sp>
      <p:sp>
        <p:nvSpPr>
          <p:cNvPr id="31749" name="Text Box 5"/>
          <p:cNvSpPr txBox="1">
            <a:spLocks noChangeArrowheads="1"/>
          </p:cNvSpPr>
          <p:nvPr/>
        </p:nvSpPr>
        <p:spPr bwMode="auto">
          <a:xfrm>
            <a:off x="6172200" y="2133600"/>
            <a:ext cx="1219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it-IT" sz="2400">
                <a:solidFill>
                  <a:srgbClr val="4F81BD"/>
                </a:solidFill>
                <a:latin typeface="Arial" charset="0"/>
              </a:rPr>
              <a:t>Donne</a:t>
            </a:r>
            <a:endParaRPr lang="en-US" altLang="it-IT" sz="2400">
              <a:solidFill>
                <a:prstClr val="black"/>
              </a:solidFill>
            </a:endParaRPr>
          </a:p>
        </p:txBody>
      </p:sp>
      <p:sp>
        <p:nvSpPr>
          <p:cNvPr id="31750" name="Text Box 6"/>
          <p:cNvSpPr txBox="1">
            <a:spLocks noChangeArrowheads="1"/>
          </p:cNvSpPr>
          <p:nvPr/>
        </p:nvSpPr>
        <p:spPr bwMode="auto">
          <a:xfrm>
            <a:off x="3116656" y="5334000"/>
            <a:ext cx="523835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r">
              <a:spcBef>
                <a:spcPct val="0"/>
              </a:spcBef>
              <a:buFontTx/>
              <a:buNone/>
            </a:pPr>
            <a:r>
              <a:rPr lang="it-IT" altLang="it-IT" sz="1600" dirty="0" smtClean="0">
                <a:solidFill>
                  <a:prstClr val="black"/>
                </a:solidFill>
                <a:latin typeface="Arial" charset="0"/>
              </a:rPr>
              <a:t>NCHS </a:t>
            </a:r>
            <a:r>
              <a:rPr lang="it-IT" altLang="it-IT" sz="1600" dirty="0">
                <a:solidFill>
                  <a:prstClr val="black"/>
                </a:solidFill>
                <a:latin typeface="Arial" charset="0"/>
              </a:rPr>
              <a:t>Life </a:t>
            </a:r>
            <a:r>
              <a:rPr lang="it-IT" altLang="it-IT" sz="1600" dirty="0" err="1">
                <a:solidFill>
                  <a:prstClr val="black"/>
                </a:solidFill>
                <a:latin typeface="Arial" charset="0"/>
              </a:rPr>
              <a:t>Tables</a:t>
            </a:r>
            <a:r>
              <a:rPr lang="it-IT" altLang="it-IT" sz="1600" dirty="0">
                <a:solidFill>
                  <a:prstClr val="black"/>
                </a:solidFill>
                <a:latin typeface="Arial" charset="0"/>
              </a:rPr>
              <a:t> of the </a:t>
            </a:r>
            <a:r>
              <a:rPr lang="it-IT" altLang="it-IT" sz="1600" dirty="0" err="1">
                <a:solidFill>
                  <a:prstClr val="black"/>
                </a:solidFill>
                <a:latin typeface="Arial" charset="0"/>
              </a:rPr>
              <a:t>United</a:t>
            </a:r>
            <a:r>
              <a:rPr lang="it-IT" altLang="it-IT" sz="1600" dirty="0">
                <a:solidFill>
                  <a:prstClr val="black"/>
                </a:solidFill>
                <a:latin typeface="Arial" charset="0"/>
              </a:rPr>
              <a:t> </a:t>
            </a:r>
            <a:r>
              <a:rPr lang="it-IT" altLang="it-IT" sz="1600" dirty="0" err="1">
                <a:solidFill>
                  <a:prstClr val="black"/>
                </a:solidFill>
                <a:latin typeface="Arial" charset="0"/>
              </a:rPr>
              <a:t>States</a:t>
            </a:r>
            <a:r>
              <a:rPr lang="it-IT" altLang="it-IT" sz="1600" dirty="0">
                <a:solidFill>
                  <a:prstClr val="black"/>
                </a:solidFill>
                <a:latin typeface="Arial" charset="0"/>
              </a:rPr>
              <a:t> 1997</a:t>
            </a:r>
          </a:p>
          <a:p>
            <a:pPr algn="r">
              <a:spcBef>
                <a:spcPct val="0"/>
              </a:spcBef>
              <a:buFontTx/>
              <a:buNone/>
            </a:pPr>
            <a:r>
              <a:rPr lang="it-IT" altLang="it-IT" sz="1600" dirty="0">
                <a:solidFill>
                  <a:prstClr val="black"/>
                </a:solidFill>
                <a:latin typeface="Arial" charset="0"/>
              </a:rPr>
              <a:t>Adattato da Walter e </a:t>
            </a:r>
            <a:r>
              <a:rPr lang="it-IT" altLang="it-IT" sz="1600" dirty="0" err="1">
                <a:solidFill>
                  <a:prstClr val="black"/>
                </a:solidFill>
                <a:latin typeface="Arial" charset="0"/>
              </a:rPr>
              <a:t>Covinsky</a:t>
            </a:r>
            <a:r>
              <a:rPr lang="it-IT" altLang="it-IT" sz="1600" dirty="0">
                <a:solidFill>
                  <a:prstClr val="black"/>
                </a:solidFill>
                <a:latin typeface="Arial" charset="0"/>
              </a:rPr>
              <a:t>. JAMA 2001, 285:2750-6</a:t>
            </a:r>
            <a:endParaRPr lang="it-IT" altLang="it-IT" sz="2400" dirty="0">
              <a:solidFill>
                <a:prstClr val="black"/>
              </a:solidFill>
            </a:endParaRPr>
          </a:p>
        </p:txBody>
      </p:sp>
      <p:sp>
        <p:nvSpPr>
          <p:cNvPr id="31751" name="Rectangle 7"/>
          <p:cNvSpPr>
            <a:spLocks noChangeArrowheads="1"/>
          </p:cNvSpPr>
          <p:nvPr/>
        </p:nvSpPr>
        <p:spPr bwMode="auto">
          <a:xfrm>
            <a:off x="2819400" y="2667000"/>
            <a:ext cx="533400" cy="2133600"/>
          </a:xfrm>
          <a:prstGeom prst="rect">
            <a:avLst/>
          </a:prstGeom>
          <a:noFill/>
          <a:ln w="762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it-IT" altLang="it-IT" sz="2400">
              <a:solidFill>
                <a:prstClr val="black"/>
              </a:solidFill>
            </a:endParaRPr>
          </a:p>
        </p:txBody>
      </p:sp>
      <p:sp>
        <p:nvSpPr>
          <p:cNvPr id="31752" name="Rectangle 8"/>
          <p:cNvSpPr>
            <a:spLocks noChangeArrowheads="1"/>
          </p:cNvSpPr>
          <p:nvPr/>
        </p:nvSpPr>
        <p:spPr bwMode="auto">
          <a:xfrm>
            <a:off x="6324600" y="2667000"/>
            <a:ext cx="533400" cy="2133600"/>
          </a:xfrm>
          <a:prstGeom prst="rect">
            <a:avLst/>
          </a:prstGeom>
          <a:noFill/>
          <a:ln w="762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it-IT" altLang="it-IT" sz="2400">
              <a:solidFill>
                <a:prstClr val="black"/>
              </a:solidFill>
            </a:endParaRPr>
          </a:p>
        </p:txBody>
      </p:sp>
    </p:spTree>
    <p:extLst>
      <p:ext uri="{BB962C8B-B14F-4D97-AF65-F5344CB8AC3E}">
        <p14:creationId xmlns:p14="http://schemas.microsoft.com/office/powerpoint/2010/main" val="348702243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9631" y="2276872"/>
            <a:ext cx="7036643" cy="4464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6570687" cy="2376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56759139"/>
      </p:ext>
    </p:extLst>
  </p:cSld>
  <p:clrMapOvr>
    <a:masterClrMapping/>
  </p:clrMapOvr>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AutoShape 2"/>
          <p:cNvSpPr>
            <a:spLocks noChangeAspect="1" noChangeArrowheads="1" noTextEdit="1"/>
          </p:cNvSpPr>
          <p:nvPr/>
        </p:nvSpPr>
        <p:spPr bwMode="auto">
          <a:xfrm>
            <a:off x="228600" y="914400"/>
            <a:ext cx="8569325"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solidFill>
                <a:prstClr val="black"/>
              </a:solidFill>
            </a:endParaRPr>
          </a:p>
        </p:txBody>
      </p:sp>
      <p:grpSp>
        <p:nvGrpSpPr>
          <p:cNvPr id="10243" name="Group 3"/>
          <p:cNvGrpSpPr>
            <a:grpSpLocks/>
          </p:cNvGrpSpPr>
          <p:nvPr/>
        </p:nvGrpSpPr>
        <p:grpSpPr bwMode="auto">
          <a:xfrm>
            <a:off x="192087" y="838366"/>
            <a:ext cx="8605838" cy="3582018"/>
            <a:chOff x="144" y="239"/>
            <a:chExt cx="5398" cy="1785"/>
          </a:xfrm>
        </p:grpSpPr>
        <p:cxnSp>
          <p:nvCxnSpPr>
            <p:cNvPr id="10246" name="_s3104"/>
            <p:cNvCxnSpPr>
              <a:cxnSpLocks noChangeShapeType="1"/>
              <a:stCxn id="10260" idx="1"/>
              <a:endCxn id="10259" idx="2"/>
            </p:cNvCxnSpPr>
            <p:nvPr/>
          </p:nvCxnSpPr>
          <p:spPr bwMode="auto">
            <a:xfrm rot="10800000" flipH="1">
              <a:off x="1913" y="1661"/>
              <a:ext cx="931" cy="272"/>
            </a:xfrm>
            <a:prstGeom prst="bentConnector4">
              <a:avLst>
                <a:gd name="adj1" fmla="val 67773"/>
                <a:gd name="adj2" fmla="val 13231"/>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10247" name="_s3096"/>
            <p:cNvCxnSpPr>
              <a:cxnSpLocks noChangeShapeType="1"/>
              <a:stCxn id="10259" idx="0"/>
            </p:cNvCxnSpPr>
            <p:nvPr/>
          </p:nvCxnSpPr>
          <p:spPr bwMode="auto">
            <a:xfrm flipV="1">
              <a:off x="2843" y="1099"/>
              <a:ext cx="0" cy="335"/>
            </a:xfrm>
            <a:prstGeom prst="straightConnector1">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10248" name="_s3088"/>
            <p:cNvCxnSpPr>
              <a:cxnSpLocks noChangeShapeType="1"/>
              <a:stCxn id="10258" idx="0"/>
              <a:endCxn id="10253" idx="2"/>
            </p:cNvCxnSpPr>
            <p:nvPr/>
          </p:nvCxnSpPr>
          <p:spPr bwMode="auto">
            <a:xfrm rot="16200000" flipV="1">
              <a:off x="3889" y="-408"/>
              <a:ext cx="231" cy="2276"/>
            </a:xfrm>
            <a:prstGeom prst="bentConnector3">
              <a:avLst>
                <a:gd name="adj1" fmla="val 50000"/>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10249" name="_s3086"/>
            <p:cNvCxnSpPr>
              <a:cxnSpLocks noChangeShapeType="1"/>
              <a:stCxn id="10257" idx="0"/>
              <a:endCxn id="10253" idx="2"/>
            </p:cNvCxnSpPr>
            <p:nvPr/>
          </p:nvCxnSpPr>
          <p:spPr bwMode="auto">
            <a:xfrm rot="16200000" flipV="1">
              <a:off x="3374" y="107"/>
              <a:ext cx="231" cy="1244"/>
            </a:xfrm>
            <a:prstGeom prst="bentConnector3">
              <a:avLst>
                <a:gd name="adj1" fmla="val 50000"/>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10250" name="_s3084"/>
            <p:cNvCxnSpPr>
              <a:cxnSpLocks noChangeShapeType="1"/>
            </p:cNvCxnSpPr>
            <p:nvPr/>
          </p:nvCxnSpPr>
          <p:spPr bwMode="auto">
            <a:xfrm flipH="1" flipV="1">
              <a:off x="2866" y="729"/>
              <a:ext cx="0" cy="116"/>
            </a:xfrm>
            <a:prstGeom prst="straightConnector1">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10251" name="_s3083"/>
            <p:cNvCxnSpPr>
              <a:cxnSpLocks noChangeShapeType="1"/>
              <a:stCxn id="10255" idx="0"/>
              <a:endCxn id="10253" idx="2"/>
            </p:cNvCxnSpPr>
            <p:nvPr/>
          </p:nvCxnSpPr>
          <p:spPr bwMode="auto">
            <a:xfrm rot="5400000" flipH="1" flipV="1">
              <a:off x="2184" y="162"/>
              <a:ext cx="231" cy="1135"/>
            </a:xfrm>
            <a:prstGeom prst="bentConnector3">
              <a:avLst>
                <a:gd name="adj1" fmla="val 50000"/>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10252" name="_s3082"/>
            <p:cNvCxnSpPr>
              <a:cxnSpLocks noChangeShapeType="1"/>
              <a:stCxn id="10254" idx="0"/>
              <a:endCxn id="10253" idx="2"/>
            </p:cNvCxnSpPr>
            <p:nvPr/>
          </p:nvCxnSpPr>
          <p:spPr bwMode="auto">
            <a:xfrm rot="5400000" flipH="1" flipV="1">
              <a:off x="1629" y="-393"/>
              <a:ext cx="231" cy="2246"/>
            </a:xfrm>
            <a:prstGeom prst="bentConnector3">
              <a:avLst>
                <a:gd name="adj1" fmla="val 50000"/>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sp>
          <p:nvSpPr>
            <p:cNvPr id="10253" name="_s3078"/>
            <p:cNvSpPr>
              <a:spLocks noChangeArrowheads="1"/>
            </p:cNvSpPr>
            <p:nvPr/>
          </p:nvSpPr>
          <p:spPr bwMode="auto">
            <a:xfrm>
              <a:off x="2174" y="239"/>
              <a:ext cx="1386" cy="375"/>
            </a:xfrm>
            <a:prstGeom prst="roundRect">
              <a:avLst>
                <a:gd name="adj" fmla="val 0"/>
              </a:avLst>
            </a:prstGeom>
            <a:solidFill>
              <a:schemeClr val="bg1"/>
            </a:solidFill>
            <a:ln w="9525">
              <a:solidFill>
                <a:schemeClr val="tx1"/>
              </a:solidFill>
              <a:round/>
              <a:headEnd/>
              <a:tailEnd/>
            </a:ln>
          </p:spPr>
          <p:txBody>
            <a:bodyPr wrap="none" lIns="82516" tIns="41258" rIns="82516" bIns="41258" anchor="ctr"/>
            <a:lstStyle/>
            <a:p>
              <a:pPr algn="ctr" eaLnBrk="0" hangingPunct="0"/>
              <a:r>
                <a:rPr lang="it-IT" sz="2000" dirty="0" smtClean="0">
                  <a:solidFill>
                    <a:prstClr val="black"/>
                  </a:solidFill>
                </a:rPr>
                <a:t>MALATTIA ACUTA:</a:t>
              </a:r>
            </a:p>
            <a:p>
              <a:pPr algn="ctr" eaLnBrk="0" hangingPunct="0"/>
              <a:r>
                <a:rPr lang="it-IT" sz="2000" b="1" dirty="0" smtClean="0">
                  <a:solidFill>
                    <a:srgbClr val="002060"/>
                  </a:solidFill>
                </a:rPr>
                <a:t>Diagnosi</a:t>
              </a:r>
              <a:endParaRPr lang="it-IT" sz="2000" b="1" dirty="0">
                <a:solidFill>
                  <a:srgbClr val="002060"/>
                </a:solidFill>
              </a:endParaRPr>
            </a:p>
          </p:txBody>
        </p:sp>
        <p:sp>
          <p:nvSpPr>
            <p:cNvPr id="10254" name="_s3079"/>
            <p:cNvSpPr>
              <a:spLocks noChangeArrowheads="1"/>
            </p:cNvSpPr>
            <p:nvPr/>
          </p:nvSpPr>
          <p:spPr bwMode="auto">
            <a:xfrm>
              <a:off x="144" y="845"/>
              <a:ext cx="954" cy="317"/>
            </a:xfrm>
            <a:prstGeom prst="roundRect">
              <a:avLst>
                <a:gd name="adj" fmla="val 0"/>
              </a:avLst>
            </a:prstGeom>
            <a:solidFill>
              <a:schemeClr val="bg1"/>
            </a:solidFill>
            <a:ln w="9525">
              <a:solidFill>
                <a:schemeClr val="tx1"/>
              </a:solidFill>
              <a:round/>
              <a:headEnd/>
              <a:tailEnd/>
            </a:ln>
          </p:spPr>
          <p:txBody>
            <a:bodyPr wrap="none" lIns="82516" tIns="41258" rIns="82516" bIns="41258" anchor="ctr"/>
            <a:lstStyle/>
            <a:p>
              <a:pPr algn="ctr" eaLnBrk="0" hangingPunct="0"/>
              <a:r>
                <a:rPr lang="it-IT" sz="2000" dirty="0">
                  <a:solidFill>
                    <a:srgbClr val="006600"/>
                  </a:solidFill>
                </a:rPr>
                <a:t>Robusto</a:t>
              </a:r>
              <a:r>
                <a:rPr lang="it-IT" sz="2000" dirty="0">
                  <a:solidFill>
                    <a:prstClr val="black"/>
                  </a:solidFill>
                </a:rPr>
                <a:t> </a:t>
              </a:r>
            </a:p>
          </p:txBody>
        </p:sp>
        <p:sp>
          <p:nvSpPr>
            <p:cNvPr id="10255" name="_s3080"/>
            <p:cNvSpPr>
              <a:spLocks noChangeArrowheads="1"/>
            </p:cNvSpPr>
            <p:nvPr/>
          </p:nvSpPr>
          <p:spPr bwMode="auto">
            <a:xfrm>
              <a:off x="1255" y="845"/>
              <a:ext cx="954" cy="317"/>
            </a:xfrm>
            <a:prstGeom prst="roundRect">
              <a:avLst>
                <a:gd name="adj" fmla="val 0"/>
              </a:avLst>
            </a:prstGeom>
            <a:solidFill>
              <a:schemeClr val="bg1"/>
            </a:solidFill>
            <a:ln w="9525">
              <a:solidFill>
                <a:schemeClr val="tx1"/>
              </a:solidFill>
              <a:round/>
              <a:headEnd/>
              <a:tailEnd/>
            </a:ln>
          </p:spPr>
          <p:txBody>
            <a:bodyPr wrap="none" lIns="82516" tIns="41258" rIns="82516" bIns="41258" anchor="ctr"/>
            <a:lstStyle/>
            <a:p>
              <a:pPr algn="ctr" eaLnBrk="0" hangingPunct="0"/>
              <a:r>
                <a:rPr lang="it-IT" sz="1600" dirty="0" smtClean="0">
                  <a:solidFill>
                    <a:srgbClr val="C0504D"/>
                  </a:solidFill>
                </a:rPr>
                <a:t>Disabile lieve e/o </a:t>
              </a:r>
            </a:p>
            <a:p>
              <a:pPr algn="ctr" eaLnBrk="0" hangingPunct="0"/>
              <a:r>
                <a:rPr lang="it-IT" sz="1600" dirty="0" err="1" smtClean="0">
                  <a:solidFill>
                    <a:srgbClr val="C0504D"/>
                  </a:solidFill>
                </a:rPr>
                <a:t>Decad</a:t>
              </a:r>
              <a:r>
                <a:rPr lang="it-IT" sz="1600" dirty="0" smtClean="0">
                  <a:solidFill>
                    <a:srgbClr val="C0504D"/>
                  </a:solidFill>
                </a:rPr>
                <a:t> </a:t>
              </a:r>
              <a:r>
                <a:rPr lang="it-IT" sz="1600" dirty="0" err="1" smtClean="0">
                  <a:solidFill>
                    <a:srgbClr val="C0504D"/>
                  </a:solidFill>
                </a:rPr>
                <a:t>cogn</a:t>
              </a:r>
              <a:r>
                <a:rPr lang="it-IT" sz="1600" dirty="0" smtClean="0">
                  <a:solidFill>
                    <a:srgbClr val="C0504D"/>
                  </a:solidFill>
                </a:rPr>
                <a:t> lieve</a:t>
              </a:r>
              <a:endParaRPr lang="it-IT" sz="1600" dirty="0">
                <a:solidFill>
                  <a:srgbClr val="C0504D"/>
                </a:solidFill>
              </a:endParaRPr>
            </a:p>
          </p:txBody>
        </p:sp>
        <p:sp>
          <p:nvSpPr>
            <p:cNvPr id="10256" name="_s3081"/>
            <p:cNvSpPr>
              <a:spLocks noChangeArrowheads="1"/>
            </p:cNvSpPr>
            <p:nvPr/>
          </p:nvSpPr>
          <p:spPr bwMode="auto">
            <a:xfrm>
              <a:off x="2299" y="845"/>
              <a:ext cx="1189" cy="317"/>
            </a:xfrm>
            <a:prstGeom prst="roundRect">
              <a:avLst>
                <a:gd name="adj" fmla="val 0"/>
              </a:avLst>
            </a:prstGeom>
            <a:solidFill>
              <a:schemeClr val="bg1"/>
            </a:solidFill>
            <a:ln w="9525">
              <a:solidFill>
                <a:schemeClr val="tx1"/>
              </a:solidFill>
              <a:round/>
              <a:headEnd/>
              <a:tailEnd/>
            </a:ln>
          </p:spPr>
          <p:txBody>
            <a:bodyPr wrap="none" lIns="82516" tIns="41258" rIns="82516" bIns="41258" anchor="ctr"/>
            <a:lstStyle/>
            <a:p>
              <a:pPr algn="ctr" eaLnBrk="0" hangingPunct="0"/>
              <a:r>
                <a:rPr lang="it-IT" sz="1600" dirty="0">
                  <a:solidFill>
                    <a:srgbClr val="CC3300"/>
                  </a:solidFill>
                </a:rPr>
                <a:t>Disabile </a:t>
              </a:r>
              <a:r>
                <a:rPr lang="it-IT" sz="1600" dirty="0" err="1" smtClean="0">
                  <a:solidFill>
                    <a:srgbClr val="CC3300"/>
                  </a:solidFill>
                </a:rPr>
                <a:t>moder</a:t>
              </a:r>
              <a:r>
                <a:rPr lang="it-IT" sz="1600" dirty="0" smtClean="0">
                  <a:solidFill>
                    <a:srgbClr val="CC3300"/>
                  </a:solidFill>
                </a:rPr>
                <a:t> e/o</a:t>
              </a:r>
            </a:p>
            <a:p>
              <a:pPr algn="ctr" eaLnBrk="0" hangingPunct="0"/>
              <a:r>
                <a:rPr lang="it-IT" sz="1600" dirty="0" err="1" smtClean="0">
                  <a:solidFill>
                    <a:srgbClr val="CC3300"/>
                  </a:solidFill>
                </a:rPr>
                <a:t>Decad</a:t>
              </a:r>
              <a:r>
                <a:rPr lang="it-IT" sz="1600" dirty="0" smtClean="0">
                  <a:solidFill>
                    <a:srgbClr val="CC3300"/>
                  </a:solidFill>
                </a:rPr>
                <a:t> </a:t>
              </a:r>
              <a:r>
                <a:rPr lang="it-IT" sz="1600" dirty="0" err="1" smtClean="0">
                  <a:solidFill>
                    <a:srgbClr val="CC3300"/>
                  </a:solidFill>
                </a:rPr>
                <a:t>cogn</a:t>
              </a:r>
              <a:r>
                <a:rPr lang="it-IT" sz="1600" dirty="0" smtClean="0">
                  <a:solidFill>
                    <a:srgbClr val="CC3300"/>
                  </a:solidFill>
                </a:rPr>
                <a:t> moderato</a:t>
              </a:r>
              <a:endParaRPr lang="it-IT" sz="1600" dirty="0">
                <a:solidFill>
                  <a:srgbClr val="CC3300"/>
                </a:solidFill>
              </a:endParaRPr>
            </a:p>
          </p:txBody>
        </p:sp>
        <p:sp>
          <p:nvSpPr>
            <p:cNvPr id="10257" name="_s3085"/>
            <p:cNvSpPr>
              <a:spLocks noChangeArrowheads="1"/>
            </p:cNvSpPr>
            <p:nvPr/>
          </p:nvSpPr>
          <p:spPr bwMode="auto">
            <a:xfrm>
              <a:off x="3614" y="845"/>
              <a:ext cx="994" cy="317"/>
            </a:xfrm>
            <a:prstGeom prst="roundRect">
              <a:avLst>
                <a:gd name="adj" fmla="val 0"/>
              </a:avLst>
            </a:prstGeom>
            <a:solidFill>
              <a:schemeClr val="bg1"/>
            </a:solidFill>
            <a:ln w="9525">
              <a:solidFill>
                <a:schemeClr val="tx1"/>
              </a:solidFill>
              <a:round/>
              <a:headEnd/>
              <a:tailEnd/>
            </a:ln>
          </p:spPr>
          <p:txBody>
            <a:bodyPr wrap="none" lIns="82516" tIns="41258" rIns="82516" bIns="41258" anchor="ctr"/>
            <a:lstStyle/>
            <a:p>
              <a:pPr algn="ctr" eaLnBrk="0" hangingPunct="0"/>
              <a:r>
                <a:rPr lang="it-IT" sz="1400" dirty="0">
                  <a:solidFill>
                    <a:srgbClr val="FF9900"/>
                  </a:solidFill>
                </a:rPr>
                <a:t>Disabile </a:t>
              </a:r>
              <a:r>
                <a:rPr lang="it-IT" sz="1400" dirty="0" smtClean="0">
                  <a:solidFill>
                    <a:srgbClr val="FF9900"/>
                  </a:solidFill>
                </a:rPr>
                <a:t>grave e/o</a:t>
              </a:r>
            </a:p>
            <a:p>
              <a:pPr algn="ctr" eaLnBrk="0" hangingPunct="0"/>
              <a:r>
                <a:rPr lang="it-IT" sz="1400" dirty="0" err="1" smtClean="0">
                  <a:solidFill>
                    <a:srgbClr val="FF9900"/>
                  </a:solidFill>
                </a:rPr>
                <a:t>Decad</a:t>
              </a:r>
              <a:r>
                <a:rPr lang="it-IT" sz="1400" dirty="0" smtClean="0">
                  <a:solidFill>
                    <a:srgbClr val="FF9900"/>
                  </a:solidFill>
                </a:rPr>
                <a:t> </a:t>
              </a:r>
              <a:r>
                <a:rPr lang="it-IT" sz="1400" dirty="0" err="1" smtClean="0">
                  <a:solidFill>
                    <a:srgbClr val="FF9900"/>
                  </a:solidFill>
                </a:rPr>
                <a:t>cogn</a:t>
              </a:r>
              <a:r>
                <a:rPr lang="it-IT" sz="1400" dirty="0" smtClean="0">
                  <a:solidFill>
                    <a:srgbClr val="FF9900"/>
                  </a:solidFill>
                </a:rPr>
                <a:t> grave</a:t>
              </a:r>
              <a:endParaRPr lang="it-IT" sz="1400" dirty="0">
                <a:solidFill>
                  <a:srgbClr val="FF9900"/>
                </a:solidFill>
              </a:endParaRPr>
            </a:p>
          </p:txBody>
        </p:sp>
        <p:sp>
          <p:nvSpPr>
            <p:cNvPr id="10258" name="_s3087"/>
            <p:cNvSpPr>
              <a:spLocks noChangeArrowheads="1"/>
            </p:cNvSpPr>
            <p:nvPr/>
          </p:nvSpPr>
          <p:spPr bwMode="auto">
            <a:xfrm>
              <a:off x="4743" y="845"/>
              <a:ext cx="799" cy="317"/>
            </a:xfrm>
            <a:prstGeom prst="roundRect">
              <a:avLst>
                <a:gd name="adj" fmla="val 0"/>
              </a:avLst>
            </a:prstGeom>
            <a:solidFill>
              <a:schemeClr val="bg1"/>
            </a:solidFill>
            <a:ln w="9525">
              <a:solidFill>
                <a:schemeClr val="tx1"/>
              </a:solidFill>
              <a:round/>
              <a:headEnd/>
              <a:tailEnd/>
            </a:ln>
          </p:spPr>
          <p:txBody>
            <a:bodyPr wrap="none" lIns="82516" tIns="41258" rIns="82516" bIns="41258" anchor="ctr"/>
            <a:lstStyle/>
            <a:p>
              <a:pPr algn="ctr" eaLnBrk="0" hangingPunct="0"/>
              <a:r>
                <a:rPr lang="it-IT" sz="2000" dirty="0" smtClean="0">
                  <a:solidFill>
                    <a:srgbClr val="FF0000"/>
                  </a:solidFill>
                </a:rPr>
                <a:t>Fragile</a:t>
              </a:r>
              <a:endParaRPr lang="it-IT" sz="2000" dirty="0">
                <a:solidFill>
                  <a:srgbClr val="FF0000"/>
                </a:solidFill>
              </a:endParaRPr>
            </a:p>
          </p:txBody>
        </p:sp>
        <p:sp>
          <p:nvSpPr>
            <p:cNvPr id="10259" name="_s3095"/>
            <p:cNvSpPr>
              <a:spLocks noChangeArrowheads="1"/>
            </p:cNvSpPr>
            <p:nvPr/>
          </p:nvSpPr>
          <p:spPr bwMode="auto">
            <a:xfrm>
              <a:off x="1913" y="1434"/>
              <a:ext cx="1860" cy="227"/>
            </a:xfrm>
            <a:prstGeom prst="roundRect">
              <a:avLst>
                <a:gd name="adj" fmla="val 0"/>
              </a:avLst>
            </a:prstGeom>
            <a:solidFill>
              <a:schemeClr val="bg1"/>
            </a:solidFill>
            <a:ln w="9525">
              <a:solidFill>
                <a:schemeClr val="tx1"/>
              </a:solidFill>
              <a:round/>
              <a:headEnd/>
              <a:tailEnd/>
            </a:ln>
          </p:spPr>
          <p:txBody>
            <a:bodyPr wrap="none" anchor="ctr"/>
            <a:lstStyle/>
            <a:p>
              <a:pPr algn="ctr" eaLnBrk="0" hangingPunct="0"/>
              <a:endParaRPr lang="it-IT" dirty="0" smtClean="0">
                <a:solidFill>
                  <a:srgbClr val="993300"/>
                </a:solidFill>
                <a:latin typeface="Arial" pitchFamily="34" charset="0"/>
              </a:endParaRPr>
            </a:p>
            <a:p>
              <a:pPr algn="ctr" eaLnBrk="0" hangingPunct="0"/>
              <a:r>
                <a:rPr lang="it-IT" dirty="0" smtClean="0">
                  <a:solidFill>
                    <a:srgbClr val="993300"/>
                  </a:solidFill>
                  <a:latin typeface="Arial" pitchFamily="34" charset="0"/>
                </a:rPr>
                <a:t>Life </a:t>
              </a:r>
              <a:r>
                <a:rPr lang="it-IT" dirty="0" err="1" smtClean="0">
                  <a:solidFill>
                    <a:srgbClr val="993300"/>
                  </a:solidFill>
                  <a:latin typeface="Arial" pitchFamily="34" charset="0"/>
                </a:rPr>
                <a:t>Expectancy</a:t>
              </a:r>
              <a:endParaRPr lang="it-IT" dirty="0">
                <a:solidFill>
                  <a:srgbClr val="993300"/>
                </a:solidFill>
                <a:latin typeface="Arial" pitchFamily="34" charset="0"/>
              </a:endParaRPr>
            </a:p>
            <a:p>
              <a:pPr algn="ctr" eaLnBrk="0" hangingPunct="0"/>
              <a:r>
                <a:rPr lang="it-IT" dirty="0" smtClean="0">
                  <a:solidFill>
                    <a:srgbClr val="990099"/>
                  </a:solidFill>
                </a:rPr>
                <a:t> </a:t>
              </a:r>
              <a:endParaRPr lang="it-IT" dirty="0">
                <a:solidFill>
                  <a:srgbClr val="990099"/>
                </a:solidFill>
              </a:endParaRPr>
            </a:p>
          </p:txBody>
        </p:sp>
        <p:sp>
          <p:nvSpPr>
            <p:cNvPr id="10260" name="_s3103"/>
            <p:cNvSpPr>
              <a:spLocks noChangeArrowheads="1"/>
            </p:cNvSpPr>
            <p:nvPr/>
          </p:nvSpPr>
          <p:spPr bwMode="auto">
            <a:xfrm>
              <a:off x="1913" y="1842"/>
              <a:ext cx="1860" cy="182"/>
            </a:xfrm>
            <a:prstGeom prst="roundRect">
              <a:avLst>
                <a:gd name="adj" fmla="val 0"/>
              </a:avLst>
            </a:prstGeom>
            <a:solidFill>
              <a:schemeClr val="bg1"/>
            </a:solidFill>
            <a:ln w="9525">
              <a:solidFill>
                <a:schemeClr val="tx1"/>
              </a:solidFill>
              <a:round/>
              <a:headEnd/>
              <a:tailEnd/>
            </a:ln>
          </p:spPr>
          <p:txBody>
            <a:bodyPr wrap="none" anchor="ctr"/>
            <a:lstStyle/>
            <a:p>
              <a:pPr algn="ctr" eaLnBrk="0" hangingPunct="0"/>
              <a:r>
                <a:rPr lang="it-IT" sz="2400" b="1" dirty="0" err="1">
                  <a:solidFill>
                    <a:srgbClr val="990099"/>
                  </a:solidFill>
                </a:rPr>
                <a:t>Comorbilità</a:t>
              </a:r>
              <a:endParaRPr lang="it-IT" sz="2000" b="1" dirty="0">
                <a:solidFill>
                  <a:srgbClr val="993300"/>
                </a:solidFill>
                <a:latin typeface="Arial" pitchFamily="34" charset="0"/>
              </a:endParaRPr>
            </a:p>
          </p:txBody>
        </p:sp>
        <p:sp>
          <p:nvSpPr>
            <p:cNvPr id="10263" name="Line 23"/>
            <p:cNvSpPr>
              <a:spLocks noChangeShapeType="1"/>
            </p:cNvSpPr>
            <p:nvPr/>
          </p:nvSpPr>
          <p:spPr bwMode="auto">
            <a:xfrm>
              <a:off x="657" y="1162"/>
              <a:ext cx="0" cy="136"/>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txBody>
            <a:bodyPr/>
            <a:lstStyle/>
            <a:p>
              <a:endParaRPr lang="it-IT">
                <a:solidFill>
                  <a:prstClr val="black"/>
                </a:solidFill>
              </a:endParaRPr>
            </a:p>
          </p:txBody>
        </p:sp>
        <p:sp>
          <p:nvSpPr>
            <p:cNvPr id="10264" name="Line 24"/>
            <p:cNvSpPr>
              <a:spLocks noChangeShapeType="1"/>
            </p:cNvSpPr>
            <p:nvPr/>
          </p:nvSpPr>
          <p:spPr bwMode="auto">
            <a:xfrm>
              <a:off x="1791" y="1162"/>
              <a:ext cx="0" cy="136"/>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txBody>
            <a:bodyPr/>
            <a:lstStyle/>
            <a:p>
              <a:endParaRPr lang="it-IT">
                <a:solidFill>
                  <a:prstClr val="black"/>
                </a:solidFill>
              </a:endParaRPr>
            </a:p>
          </p:txBody>
        </p:sp>
        <p:sp>
          <p:nvSpPr>
            <p:cNvPr id="10265" name="Line 25"/>
            <p:cNvSpPr>
              <a:spLocks noChangeShapeType="1"/>
            </p:cNvSpPr>
            <p:nvPr/>
          </p:nvSpPr>
          <p:spPr bwMode="auto">
            <a:xfrm flipH="1">
              <a:off x="4111" y="1162"/>
              <a:ext cx="8" cy="136"/>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txBody>
            <a:bodyPr/>
            <a:lstStyle/>
            <a:p>
              <a:endParaRPr lang="it-IT">
                <a:solidFill>
                  <a:prstClr val="black"/>
                </a:solidFill>
              </a:endParaRPr>
            </a:p>
          </p:txBody>
        </p:sp>
        <p:sp>
          <p:nvSpPr>
            <p:cNvPr id="10266" name="Line 26"/>
            <p:cNvSpPr>
              <a:spLocks noChangeShapeType="1"/>
            </p:cNvSpPr>
            <p:nvPr/>
          </p:nvSpPr>
          <p:spPr bwMode="auto">
            <a:xfrm>
              <a:off x="5103" y="1162"/>
              <a:ext cx="0" cy="136"/>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txBody>
            <a:bodyPr/>
            <a:lstStyle/>
            <a:p>
              <a:endParaRPr lang="it-IT">
                <a:solidFill>
                  <a:prstClr val="black"/>
                </a:solidFill>
              </a:endParaRPr>
            </a:p>
          </p:txBody>
        </p:sp>
        <p:sp>
          <p:nvSpPr>
            <p:cNvPr id="10267" name="Line 27"/>
            <p:cNvSpPr>
              <a:spLocks noChangeShapeType="1"/>
            </p:cNvSpPr>
            <p:nvPr/>
          </p:nvSpPr>
          <p:spPr bwMode="auto">
            <a:xfrm>
              <a:off x="657" y="1298"/>
              <a:ext cx="4446" cy="0"/>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txBody>
            <a:bodyPr/>
            <a:lstStyle/>
            <a:p>
              <a:endParaRPr lang="it-IT">
                <a:solidFill>
                  <a:prstClr val="black"/>
                </a:solidFill>
              </a:endParaRPr>
            </a:p>
          </p:txBody>
        </p:sp>
      </p:grpSp>
      <p:sp>
        <p:nvSpPr>
          <p:cNvPr id="9" name="CasellaDiTesto 8"/>
          <p:cNvSpPr txBox="1"/>
          <p:nvPr/>
        </p:nvSpPr>
        <p:spPr>
          <a:xfrm>
            <a:off x="113524" y="1495350"/>
            <a:ext cx="8689628" cy="1754326"/>
          </a:xfrm>
          <a:prstGeom prst="rect">
            <a:avLst/>
          </a:prstGeom>
          <a:noFill/>
          <a:ln w="57150">
            <a:solidFill>
              <a:srgbClr val="92D050"/>
            </a:solidFill>
          </a:ln>
        </p:spPr>
        <p:txBody>
          <a:bodyPr wrap="square" rtlCol="0">
            <a:spAutoFit/>
          </a:bodyPr>
          <a:lstStyle/>
          <a:p>
            <a:endParaRPr lang="it-IT" dirty="0" smtClean="0">
              <a:solidFill>
                <a:prstClr val="black"/>
              </a:solidFill>
            </a:endParaRPr>
          </a:p>
          <a:p>
            <a:endParaRPr lang="it-IT" dirty="0">
              <a:solidFill>
                <a:prstClr val="black"/>
              </a:solidFill>
            </a:endParaRPr>
          </a:p>
          <a:p>
            <a:endParaRPr lang="it-IT" dirty="0" smtClean="0">
              <a:solidFill>
                <a:prstClr val="black"/>
              </a:solidFill>
            </a:endParaRPr>
          </a:p>
          <a:p>
            <a:endParaRPr lang="it-IT" dirty="0">
              <a:solidFill>
                <a:prstClr val="black"/>
              </a:solidFill>
            </a:endParaRPr>
          </a:p>
          <a:p>
            <a:endParaRPr lang="it-IT" dirty="0" smtClean="0">
              <a:solidFill>
                <a:prstClr val="black"/>
              </a:solidFill>
            </a:endParaRPr>
          </a:p>
          <a:p>
            <a:endParaRPr lang="it-IT" dirty="0">
              <a:solidFill>
                <a:prstClr val="black"/>
              </a:solidFill>
            </a:endParaRPr>
          </a:p>
        </p:txBody>
      </p:sp>
      <p:sp>
        <p:nvSpPr>
          <p:cNvPr id="2" name="CasellaDiTesto 1"/>
          <p:cNvSpPr txBox="1"/>
          <p:nvPr/>
        </p:nvSpPr>
        <p:spPr>
          <a:xfrm>
            <a:off x="2723778" y="3964854"/>
            <a:ext cx="3720430" cy="544265"/>
          </a:xfrm>
          <a:prstGeom prst="rect">
            <a:avLst/>
          </a:prstGeom>
          <a:noFill/>
          <a:ln w="57150">
            <a:solidFill>
              <a:srgbClr val="7030A0"/>
            </a:solidFill>
          </a:ln>
        </p:spPr>
        <p:txBody>
          <a:bodyPr wrap="square" rtlCol="0">
            <a:spAutoFit/>
          </a:bodyPr>
          <a:lstStyle/>
          <a:p>
            <a:endParaRPr lang="it-IT" dirty="0">
              <a:solidFill>
                <a:prstClr val="black"/>
              </a:solidFill>
            </a:endParaRPr>
          </a:p>
        </p:txBody>
      </p:sp>
    </p:spTree>
    <p:extLst>
      <p:ext uri="{BB962C8B-B14F-4D97-AF65-F5344CB8AC3E}">
        <p14:creationId xmlns:p14="http://schemas.microsoft.com/office/powerpoint/2010/main" val="900079525"/>
      </p:ext>
    </p:extLst>
  </p:cSld>
  <p:clrMapOvr>
    <a:masterClrMapping/>
  </p:clrMapOvr>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solidFill>
                  <a:srgbClr val="7030A0"/>
                </a:solidFill>
                <a:latin typeface="Arial" panose="020B0604020202020204" pitchFamily="34" charset="0"/>
                <a:cs typeface="Arial" panose="020B0604020202020204" pitchFamily="34" charset="0"/>
              </a:rPr>
              <a:t>Comorbilità</a:t>
            </a:r>
            <a:endParaRPr lang="it-IT" dirty="0">
              <a:solidFill>
                <a:srgbClr val="7030A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9595099"/>
      </p:ext>
    </p:extLst>
  </p:cSld>
  <p:clrMapOvr>
    <a:masterClrMapping/>
  </p:clrMapOvr>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49262" y="454292"/>
            <a:ext cx="6022938" cy="6198236"/>
          </a:xfrm>
          <a:prstGeom prst="rect">
            <a:avLst/>
          </a:prstGeom>
        </p:spPr>
        <p:txBody>
          <a:bodyPr wrap="square">
            <a:spAutoFit/>
          </a:bodyPr>
          <a:lstStyle/>
          <a:p>
            <a:r>
              <a:rPr lang="it-IT" sz="2000" dirty="0" smtClean="0">
                <a:solidFill>
                  <a:srgbClr val="C0504D">
                    <a:lumMod val="75000"/>
                  </a:srgbClr>
                </a:solidFill>
                <a:latin typeface="Arial" panose="020B0604020202020204" pitchFamily="34" charset="0"/>
                <a:cs typeface="Arial" panose="020B0604020202020204" pitchFamily="34" charset="0"/>
              </a:rPr>
              <a:t>Score	19 Malattie</a:t>
            </a:r>
          </a:p>
          <a:p>
            <a:r>
              <a:rPr lang="it-IT" sz="2000" dirty="0" smtClean="0">
                <a:solidFill>
                  <a:srgbClr val="002060"/>
                </a:solidFill>
                <a:latin typeface="Arial" panose="020B0604020202020204" pitchFamily="34" charset="0"/>
                <a:cs typeface="Arial" panose="020B0604020202020204" pitchFamily="34" charset="0"/>
              </a:rPr>
              <a:t>1 	Infarto </a:t>
            </a:r>
            <a:r>
              <a:rPr lang="it-IT" sz="2000" dirty="0">
                <a:solidFill>
                  <a:srgbClr val="002060"/>
                </a:solidFill>
                <a:latin typeface="Arial" panose="020B0604020202020204" pitchFamily="34" charset="0"/>
                <a:cs typeface="Arial" panose="020B0604020202020204" pitchFamily="34" charset="0"/>
              </a:rPr>
              <a:t>del miocardio</a:t>
            </a:r>
          </a:p>
          <a:p>
            <a:r>
              <a:rPr lang="it-IT" sz="2000" dirty="0">
                <a:solidFill>
                  <a:srgbClr val="002060"/>
                </a:solidFill>
                <a:latin typeface="Arial" panose="020B0604020202020204" pitchFamily="34" charset="0"/>
                <a:cs typeface="Arial" panose="020B0604020202020204" pitchFamily="34" charset="0"/>
              </a:rPr>
              <a:t>1 </a:t>
            </a:r>
            <a:r>
              <a:rPr lang="it-IT" sz="2000" dirty="0" smtClean="0">
                <a:solidFill>
                  <a:srgbClr val="002060"/>
                </a:solidFill>
                <a:latin typeface="Arial" panose="020B0604020202020204" pitchFamily="34" charset="0"/>
                <a:cs typeface="Arial" panose="020B0604020202020204" pitchFamily="34" charset="0"/>
              </a:rPr>
              <a:t>	Insufficienza </a:t>
            </a:r>
            <a:r>
              <a:rPr lang="it-IT" sz="2000" dirty="0">
                <a:solidFill>
                  <a:srgbClr val="002060"/>
                </a:solidFill>
                <a:latin typeface="Arial" panose="020B0604020202020204" pitchFamily="34" charset="0"/>
                <a:cs typeface="Arial" panose="020B0604020202020204" pitchFamily="34" charset="0"/>
              </a:rPr>
              <a:t>cardiaca congestizia</a:t>
            </a:r>
          </a:p>
          <a:p>
            <a:r>
              <a:rPr lang="it-IT" sz="2000" dirty="0">
                <a:solidFill>
                  <a:srgbClr val="002060"/>
                </a:solidFill>
                <a:latin typeface="Arial" panose="020B0604020202020204" pitchFamily="34" charset="0"/>
                <a:cs typeface="Arial" panose="020B0604020202020204" pitchFamily="34" charset="0"/>
              </a:rPr>
              <a:t>1 </a:t>
            </a:r>
            <a:r>
              <a:rPr lang="it-IT" sz="2000" dirty="0" smtClean="0">
                <a:solidFill>
                  <a:srgbClr val="002060"/>
                </a:solidFill>
                <a:latin typeface="Arial" panose="020B0604020202020204" pitchFamily="34" charset="0"/>
                <a:cs typeface="Arial" panose="020B0604020202020204" pitchFamily="34" charset="0"/>
              </a:rPr>
              <a:t>	Malattia </a:t>
            </a:r>
            <a:r>
              <a:rPr lang="it-IT" sz="2000" dirty="0">
                <a:solidFill>
                  <a:srgbClr val="002060"/>
                </a:solidFill>
                <a:latin typeface="Arial" panose="020B0604020202020204" pitchFamily="34" charset="0"/>
                <a:cs typeface="Arial" panose="020B0604020202020204" pitchFamily="34" charset="0"/>
              </a:rPr>
              <a:t>vascolare periferica</a:t>
            </a:r>
          </a:p>
          <a:p>
            <a:r>
              <a:rPr lang="it-IT" sz="2000" dirty="0">
                <a:solidFill>
                  <a:srgbClr val="002060"/>
                </a:solidFill>
                <a:latin typeface="Arial" panose="020B0604020202020204" pitchFamily="34" charset="0"/>
                <a:cs typeface="Arial" panose="020B0604020202020204" pitchFamily="34" charset="0"/>
              </a:rPr>
              <a:t>1 </a:t>
            </a:r>
            <a:r>
              <a:rPr lang="it-IT" sz="2000" dirty="0" smtClean="0">
                <a:solidFill>
                  <a:srgbClr val="002060"/>
                </a:solidFill>
                <a:latin typeface="Arial" panose="020B0604020202020204" pitchFamily="34" charset="0"/>
                <a:cs typeface="Arial" panose="020B0604020202020204" pitchFamily="34" charset="0"/>
              </a:rPr>
              <a:t>	Demenza</a:t>
            </a:r>
            <a:endParaRPr lang="it-IT" sz="2000" dirty="0">
              <a:solidFill>
                <a:srgbClr val="002060"/>
              </a:solidFill>
              <a:latin typeface="Arial" panose="020B0604020202020204" pitchFamily="34" charset="0"/>
              <a:cs typeface="Arial" panose="020B0604020202020204" pitchFamily="34" charset="0"/>
            </a:endParaRPr>
          </a:p>
          <a:p>
            <a:r>
              <a:rPr lang="it-IT" sz="2000" dirty="0">
                <a:solidFill>
                  <a:srgbClr val="002060"/>
                </a:solidFill>
                <a:latin typeface="Arial" panose="020B0604020202020204" pitchFamily="34" charset="0"/>
                <a:cs typeface="Arial" panose="020B0604020202020204" pitchFamily="34" charset="0"/>
              </a:rPr>
              <a:t>1 </a:t>
            </a:r>
            <a:r>
              <a:rPr lang="it-IT" sz="2000" dirty="0" smtClean="0">
                <a:solidFill>
                  <a:srgbClr val="002060"/>
                </a:solidFill>
                <a:latin typeface="Arial" panose="020B0604020202020204" pitchFamily="34" charset="0"/>
                <a:cs typeface="Arial" panose="020B0604020202020204" pitchFamily="34" charset="0"/>
              </a:rPr>
              <a:t>	Malattia </a:t>
            </a:r>
            <a:r>
              <a:rPr lang="it-IT" sz="2000" dirty="0">
                <a:solidFill>
                  <a:srgbClr val="002060"/>
                </a:solidFill>
                <a:latin typeface="Arial" panose="020B0604020202020204" pitchFamily="34" charset="0"/>
                <a:cs typeface="Arial" panose="020B0604020202020204" pitchFamily="34" charset="0"/>
              </a:rPr>
              <a:t>cerebrovascolare</a:t>
            </a:r>
          </a:p>
          <a:p>
            <a:r>
              <a:rPr lang="it-IT" sz="2000" dirty="0">
                <a:solidFill>
                  <a:srgbClr val="002060"/>
                </a:solidFill>
                <a:latin typeface="Arial" panose="020B0604020202020204" pitchFamily="34" charset="0"/>
                <a:cs typeface="Arial" panose="020B0604020202020204" pitchFamily="34" charset="0"/>
              </a:rPr>
              <a:t>1 </a:t>
            </a:r>
            <a:r>
              <a:rPr lang="it-IT" sz="2000" dirty="0" smtClean="0">
                <a:solidFill>
                  <a:srgbClr val="002060"/>
                </a:solidFill>
                <a:latin typeface="Arial" panose="020B0604020202020204" pitchFamily="34" charset="0"/>
                <a:cs typeface="Arial" panose="020B0604020202020204" pitchFamily="34" charset="0"/>
              </a:rPr>
              <a:t>	Malattia </a:t>
            </a:r>
            <a:r>
              <a:rPr lang="it-IT" sz="2000" dirty="0">
                <a:solidFill>
                  <a:srgbClr val="002060"/>
                </a:solidFill>
                <a:latin typeface="Arial" panose="020B0604020202020204" pitchFamily="34" charset="0"/>
                <a:cs typeface="Arial" panose="020B0604020202020204" pitchFamily="34" charset="0"/>
              </a:rPr>
              <a:t>polmonare cronica</a:t>
            </a:r>
          </a:p>
          <a:p>
            <a:r>
              <a:rPr lang="it-IT" sz="2000" dirty="0">
                <a:solidFill>
                  <a:srgbClr val="002060"/>
                </a:solidFill>
                <a:latin typeface="Arial" panose="020B0604020202020204" pitchFamily="34" charset="0"/>
                <a:cs typeface="Arial" panose="020B0604020202020204" pitchFamily="34" charset="0"/>
              </a:rPr>
              <a:t>1 </a:t>
            </a:r>
            <a:r>
              <a:rPr lang="it-IT" sz="2000" dirty="0" smtClean="0">
                <a:solidFill>
                  <a:srgbClr val="002060"/>
                </a:solidFill>
                <a:latin typeface="Arial" panose="020B0604020202020204" pitchFamily="34" charset="0"/>
                <a:cs typeface="Arial" panose="020B0604020202020204" pitchFamily="34" charset="0"/>
              </a:rPr>
              <a:t>	Malattia </a:t>
            </a:r>
            <a:r>
              <a:rPr lang="it-IT" sz="2000" dirty="0">
                <a:solidFill>
                  <a:srgbClr val="002060"/>
                </a:solidFill>
                <a:latin typeface="Arial" panose="020B0604020202020204" pitchFamily="34" charset="0"/>
                <a:cs typeface="Arial" panose="020B0604020202020204" pitchFamily="34" charset="0"/>
              </a:rPr>
              <a:t>del tessuto connettivo</a:t>
            </a:r>
          </a:p>
          <a:p>
            <a:r>
              <a:rPr lang="it-IT" sz="2000" dirty="0">
                <a:solidFill>
                  <a:srgbClr val="002060"/>
                </a:solidFill>
                <a:latin typeface="Arial" panose="020B0604020202020204" pitchFamily="34" charset="0"/>
                <a:cs typeface="Arial" panose="020B0604020202020204" pitchFamily="34" charset="0"/>
              </a:rPr>
              <a:t>1 </a:t>
            </a:r>
            <a:r>
              <a:rPr lang="it-IT" sz="2000" dirty="0" smtClean="0">
                <a:solidFill>
                  <a:srgbClr val="002060"/>
                </a:solidFill>
                <a:latin typeface="Arial" panose="020B0604020202020204" pitchFamily="34" charset="0"/>
                <a:cs typeface="Arial" panose="020B0604020202020204" pitchFamily="34" charset="0"/>
              </a:rPr>
              <a:t>	Ulcera peptica</a:t>
            </a:r>
            <a:endParaRPr lang="it-IT" sz="2000" dirty="0">
              <a:solidFill>
                <a:srgbClr val="002060"/>
              </a:solidFill>
              <a:latin typeface="Arial" panose="020B0604020202020204" pitchFamily="34" charset="0"/>
              <a:cs typeface="Arial" panose="020B0604020202020204" pitchFamily="34" charset="0"/>
            </a:endParaRPr>
          </a:p>
          <a:p>
            <a:r>
              <a:rPr lang="it-IT" sz="2000" dirty="0" smtClean="0">
                <a:solidFill>
                  <a:srgbClr val="002060"/>
                </a:solidFill>
                <a:latin typeface="Arial" panose="020B0604020202020204" pitchFamily="34" charset="0"/>
                <a:cs typeface="Arial" panose="020B0604020202020204" pitchFamily="34" charset="0"/>
              </a:rPr>
              <a:t>1	Diabete</a:t>
            </a:r>
            <a:endParaRPr lang="it-IT" sz="2000" dirty="0">
              <a:solidFill>
                <a:srgbClr val="002060"/>
              </a:solidFill>
              <a:latin typeface="Arial" panose="020B0604020202020204" pitchFamily="34" charset="0"/>
              <a:cs typeface="Arial" panose="020B0604020202020204" pitchFamily="34" charset="0"/>
            </a:endParaRPr>
          </a:p>
          <a:p>
            <a:r>
              <a:rPr lang="it-IT" sz="2000" dirty="0" smtClean="0">
                <a:solidFill>
                  <a:srgbClr val="002060"/>
                </a:solidFill>
                <a:latin typeface="Arial" panose="020B0604020202020204" pitchFamily="34" charset="0"/>
                <a:cs typeface="Arial" panose="020B0604020202020204" pitchFamily="34" charset="0"/>
              </a:rPr>
              <a:t>1	Epatopatie </a:t>
            </a:r>
            <a:r>
              <a:rPr lang="it-IT" sz="2000" dirty="0">
                <a:solidFill>
                  <a:srgbClr val="002060"/>
                </a:solidFill>
                <a:latin typeface="Arial" panose="020B0604020202020204" pitchFamily="34" charset="0"/>
                <a:cs typeface="Arial" panose="020B0604020202020204" pitchFamily="34" charset="0"/>
              </a:rPr>
              <a:t>lievi</a:t>
            </a:r>
          </a:p>
          <a:p>
            <a:r>
              <a:rPr lang="it-IT" sz="2000" dirty="0">
                <a:solidFill>
                  <a:srgbClr val="9BBB59">
                    <a:lumMod val="75000"/>
                  </a:srgbClr>
                </a:solidFill>
                <a:latin typeface="Arial" panose="020B0604020202020204" pitchFamily="34" charset="0"/>
                <a:cs typeface="Arial" panose="020B0604020202020204" pitchFamily="34" charset="0"/>
              </a:rPr>
              <a:t>2 </a:t>
            </a:r>
            <a:r>
              <a:rPr lang="it-IT" sz="2000" dirty="0" smtClean="0">
                <a:solidFill>
                  <a:srgbClr val="9BBB59">
                    <a:lumMod val="75000"/>
                  </a:srgbClr>
                </a:solidFill>
                <a:latin typeface="Arial" panose="020B0604020202020204" pitchFamily="34" charset="0"/>
                <a:cs typeface="Arial" panose="020B0604020202020204" pitchFamily="34" charset="0"/>
              </a:rPr>
              <a:t>	Emiplegia</a:t>
            </a:r>
            <a:endParaRPr lang="it-IT" sz="2000" dirty="0">
              <a:solidFill>
                <a:srgbClr val="9BBB59">
                  <a:lumMod val="75000"/>
                </a:srgbClr>
              </a:solidFill>
              <a:latin typeface="Arial" panose="020B0604020202020204" pitchFamily="34" charset="0"/>
              <a:cs typeface="Arial" panose="020B0604020202020204" pitchFamily="34" charset="0"/>
            </a:endParaRPr>
          </a:p>
          <a:p>
            <a:r>
              <a:rPr lang="it-IT" sz="2000" dirty="0">
                <a:solidFill>
                  <a:srgbClr val="9BBB59">
                    <a:lumMod val="75000"/>
                  </a:srgbClr>
                </a:solidFill>
                <a:latin typeface="Arial" panose="020B0604020202020204" pitchFamily="34" charset="0"/>
                <a:cs typeface="Arial" panose="020B0604020202020204" pitchFamily="34" charset="0"/>
              </a:rPr>
              <a:t>2 </a:t>
            </a:r>
            <a:r>
              <a:rPr lang="it-IT" sz="2000" dirty="0" smtClean="0">
                <a:solidFill>
                  <a:srgbClr val="9BBB59">
                    <a:lumMod val="75000"/>
                  </a:srgbClr>
                </a:solidFill>
                <a:latin typeface="Arial" panose="020B0604020202020204" pitchFamily="34" charset="0"/>
                <a:cs typeface="Arial" panose="020B0604020202020204" pitchFamily="34" charset="0"/>
              </a:rPr>
              <a:t>	Malattia </a:t>
            </a:r>
            <a:r>
              <a:rPr lang="it-IT" sz="2000" dirty="0">
                <a:solidFill>
                  <a:srgbClr val="9BBB59">
                    <a:lumMod val="75000"/>
                  </a:srgbClr>
                </a:solidFill>
                <a:latin typeface="Arial" panose="020B0604020202020204" pitchFamily="34" charset="0"/>
                <a:cs typeface="Arial" panose="020B0604020202020204" pitchFamily="34" charset="0"/>
              </a:rPr>
              <a:t>renale moderata o grave</a:t>
            </a:r>
          </a:p>
          <a:p>
            <a:r>
              <a:rPr lang="it-IT" sz="2000" dirty="0">
                <a:solidFill>
                  <a:srgbClr val="9BBB59">
                    <a:lumMod val="75000"/>
                  </a:srgbClr>
                </a:solidFill>
                <a:latin typeface="Arial" panose="020B0604020202020204" pitchFamily="34" charset="0"/>
                <a:cs typeface="Arial" panose="020B0604020202020204" pitchFamily="34" charset="0"/>
              </a:rPr>
              <a:t>2 </a:t>
            </a:r>
            <a:r>
              <a:rPr lang="it-IT" sz="2000" dirty="0" smtClean="0">
                <a:solidFill>
                  <a:srgbClr val="9BBB59">
                    <a:lumMod val="75000"/>
                  </a:srgbClr>
                </a:solidFill>
                <a:latin typeface="Arial" panose="020B0604020202020204" pitchFamily="34" charset="0"/>
                <a:cs typeface="Arial" panose="020B0604020202020204" pitchFamily="34" charset="0"/>
              </a:rPr>
              <a:t>	Diabete </a:t>
            </a:r>
            <a:r>
              <a:rPr lang="it-IT" sz="2000" dirty="0">
                <a:solidFill>
                  <a:srgbClr val="9BBB59">
                    <a:lumMod val="75000"/>
                  </a:srgbClr>
                </a:solidFill>
                <a:latin typeface="Arial" panose="020B0604020202020204" pitchFamily="34" charset="0"/>
                <a:cs typeface="Arial" panose="020B0604020202020204" pitchFamily="34" charset="0"/>
              </a:rPr>
              <a:t>con danno d’organo</a:t>
            </a:r>
          </a:p>
          <a:p>
            <a:r>
              <a:rPr lang="it-IT" sz="2000" dirty="0">
                <a:solidFill>
                  <a:srgbClr val="9BBB59">
                    <a:lumMod val="75000"/>
                  </a:srgbClr>
                </a:solidFill>
                <a:latin typeface="Arial" panose="020B0604020202020204" pitchFamily="34" charset="0"/>
                <a:cs typeface="Arial" panose="020B0604020202020204" pitchFamily="34" charset="0"/>
              </a:rPr>
              <a:t>2 </a:t>
            </a:r>
            <a:r>
              <a:rPr lang="it-IT" sz="2000" dirty="0" smtClean="0">
                <a:solidFill>
                  <a:srgbClr val="9BBB59">
                    <a:lumMod val="75000"/>
                  </a:srgbClr>
                </a:solidFill>
                <a:latin typeface="Arial" panose="020B0604020202020204" pitchFamily="34" charset="0"/>
                <a:cs typeface="Arial" panose="020B0604020202020204" pitchFamily="34" charset="0"/>
              </a:rPr>
              <a:t>	Tumore</a:t>
            </a:r>
            <a:endParaRPr lang="it-IT" sz="2000" dirty="0">
              <a:solidFill>
                <a:srgbClr val="9BBB59">
                  <a:lumMod val="75000"/>
                </a:srgbClr>
              </a:solidFill>
              <a:latin typeface="Arial" panose="020B0604020202020204" pitchFamily="34" charset="0"/>
              <a:cs typeface="Arial" panose="020B0604020202020204" pitchFamily="34" charset="0"/>
            </a:endParaRPr>
          </a:p>
          <a:p>
            <a:r>
              <a:rPr lang="it-IT" sz="2000" dirty="0">
                <a:solidFill>
                  <a:srgbClr val="9BBB59">
                    <a:lumMod val="75000"/>
                  </a:srgbClr>
                </a:solidFill>
                <a:latin typeface="Arial" panose="020B0604020202020204" pitchFamily="34" charset="0"/>
                <a:cs typeface="Arial" panose="020B0604020202020204" pitchFamily="34" charset="0"/>
              </a:rPr>
              <a:t>2 </a:t>
            </a:r>
            <a:r>
              <a:rPr lang="it-IT" sz="2000" dirty="0" smtClean="0">
                <a:solidFill>
                  <a:srgbClr val="9BBB59">
                    <a:lumMod val="75000"/>
                  </a:srgbClr>
                </a:solidFill>
                <a:latin typeface="Arial" panose="020B0604020202020204" pitchFamily="34" charset="0"/>
                <a:cs typeface="Arial" panose="020B0604020202020204" pitchFamily="34" charset="0"/>
              </a:rPr>
              <a:t>	Leucemia</a:t>
            </a:r>
            <a:endParaRPr lang="it-IT" sz="2000" dirty="0">
              <a:solidFill>
                <a:srgbClr val="9BBB59">
                  <a:lumMod val="75000"/>
                </a:srgbClr>
              </a:solidFill>
              <a:latin typeface="Arial" panose="020B0604020202020204" pitchFamily="34" charset="0"/>
              <a:cs typeface="Arial" panose="020B0604020202020204" pitchFamily="34" charset="0"/>
            </a:endParaRPr>
          </a:p>
          <a:p>
            <a:r>
              <a:rPr lang="it-IT" sz="2000" dirty="0">
                <a:solidFill>
                  <a:srgbClr val="9BBB59">
                    <a:lumMod val="75000"/>
                  </a:srgbClr>
                </a:solidFill>
                <a:latin typeface="Arial" panose="020B0604020202020204" pitchFamily="34" charset="0"/>
                <a:cs typeface="Arial" panose="020B0604020202020204" pitchFamily="34" charset="0"/>
              </a:rPr>
              <a:t>2 </a:t>
            </a:r>
            <a:r>
              <a:rPr lang="it-IT" sz="2000" dirty="0" smtClean="0">
                <a:solidFill>
                  <a:srgbClr val="9BBB59">
                    <a:lumMod val="75000"/>
                  </a:srgbClr>
                </a:solidFill>
                <a:latin typeface="Arial" panose="020B0604020202020204" pitchFamily="34" charset="0"/>
                <a:cs typeface="Arial" panose="020B0604020202020204" pitchFamily="34" charset="0"/>
              </a:rPr>
              <a:t>	Linfoma</a:t>
            </a:r>
            <a:endParaRPr lang="it-IT" sz="2000" dirty="0">
              <a:solidFill>
                <a:srgbClr val="9BBB59">
                  <a:lumMod val="75000"/>
                </a:srgbClr>
              </a:solidFill>
              <a:latin typeface="Arial" panose="020B0604020202020204" pitchFamily="34" charset="0"/>
              <a:cs typeface="Arial" panose="020B0604020202020204" pitchFamily="34" charset="0"/>
            </a:endParaRPr>
          </a:p>
          <a:p>
            <a:r>
              <a:rPr lang="pt-BR" sz="2000" dirty="0" smtClean="0">
                <a:solidFill>
                  <a:srgbClr val="C0504D">
                    <a:lumMod val="75000"/>
                  </a:srgbClr>
                </a:solidFill>
                <a:latin typeface="Arial" panose="020B0604020202020204" pitchFamily="34" charset="0"/>
                <a:cs typeface="Arial" panose="020B0604020202020204" pitchFamily="34" charset="0"/>
              </a:rPr>
              <a:t>3	Epatopatia </a:t>
            </a:r>
            <a:r>
              <a:rPr lang="pt-BR" sz="2000" dirty="0">
                <a:solidFill>
                  <a:srgbClr val="C0504D">
                    <a:lumMod val="75000"/>
                  </a:srgbClr>
                </a:solidFill>
                <a:latin typeface="Arial" panose="020B0604020202020204" pitchFamily="34" charset="0"/>
                <a:cs typeface="Arial" panose="020B0604020202020204" pitchFamily="34" charset="0"/>
              </a:rPr>
              <a:t>moderata o grave</a:t>
            </a:r>
          </a:p>
          <a:p>
            <a:r>
              <a:rPr lang="it-IT" sz="2000" dirty="0" smtClean="0">
                <a:solidFill>
                  <a:srgbClr val="FF0000"/>
                </a:solidFill>
                <a:latin typeface="Arial" panose="020B0604020202020204" pitchFamily="34" charset="0"/>
                <a:cs typeface="Arial" panose="020B0604020202020204" pitchFamily="34" charset="0"/>
              </a:rPr>
              <a:t>6	Metastasi</a:t>
            </a:r>
            <a:endParaRPr lang="it-IT" sz="2000" dirty="0">
              <a:solidFill>
                <a:srgbClr val="FF0000"/>
              </a:solidFill>
              <a:latin typeface="Arial" panose="020B0604020202020204" pitchFamily="34" charset="0"/>
              <a:cs typeface="Arial" panose="020B0604020202020204" pitchFamily="34" charset="0"/>
            </a:endParaRPr>
          </a:p>
          <a:p>
            <a:r>
              <a:rPr lang="it-IT" sz="2000" dirty="0">
                <a:solidFill>
                  <a:srgbClr val="FF0000"/>
                </a:solidFill>
                <a:latin typeface="Arial" panose="020B0604020202020204" pitchFamily="34" charset="0"/>
                <a:cs typeface="Arial" panose="020B0604020202020204" pitchFamily="34" charset="0"/>
              </a:rPr>
              <a:t>6 </a:t>
            </a:r>
            <a:r>
              <a:rPr lang="it-IT" sz="2000" dirty="0" smtClean="0">
                <a:solidFill>
                  <a:srgbClr val="FF0000"/>
                </a:solidFill>
                <a:latin typeface="Arial" panose="020B0604020202020204" pitchFamily="34" charset="0"/>
                <a:cs typeface="Arial" panose="020B0604020202020204" pitchFamily="34" charset="0"/>
              </a:rPr>
              <a:t>	Sindrome </a:t>
            </a:r>
            <a:r>
              <a:rPr lang="it-IT" sz="2000" dirty="0">
                <a:solidFill>
                  <a:srgbClr val="FF0000"/>
                </a:solidFill>
                <a:latin typeface="Arial" panose="020B0604020202020204" pitchFamily="34" charset="0"/>
                <a:cs typeface="Arial" panose="020B0604020202020204" pitchFamily="34" charset="0"/>
              </a:rPr>
              <a:t>dell’immunodeficienza acquisita</a:t>
            </a:r>
          </a:p>
        </p:txBody>
      </p:sp>
      <p:sp>
        <p:nvSpPr>
          <p:cNvPr id="3" name="Rettangolo 2"/>
          <p:cNvSpPr/>
          <p:nvPr/>
        </p:nvSpPr>
        <p:spPr>
          <a:xfrm>
            <a:off x="971600" y="84960"/>
            <a:ext cx="7776864" cy="369332"/>
          </a:xfrm>
          <a:prstGeom prst="rect">
            <a:avLst/>
          </a:prstGeom>
        </p:spPr>
        <p:txBody>
          <a:bodyPr wrap="square">
            <a:spAutoFit/>
          </a:bodyPr>
          <a:lstStyle/>
          <a:p>
            <a:pPr algn="ctr"/>
            <a:r>
              <a:rPr lang="it-IT" b="1" dirty="0" err="1" smtClean="0">
                <a:solidFill>
                  <a:srgbClr val="7030A0"/>
                </a:solidFill>
                <a:latin typeface="Arial" panose="020B0604020202020204" pitchFamily="34" charset="0"/>
                <a:cs typeface="Arial" panose="020B0604020202020204" pitchFamily="34" charset="0"/>
              </a:rPr>
              <a:t>Comorbidity</a:t>
            </a:r>
            <a:r>
              <a:rPr lang="it-IT" b="1" dirty="0" smtClean="0">
                <a:solidFill>
                  <a:srgbClr val="7030A0"/>
                </a:solidFill>
                <a:latin typeface="Arial" panose="020B0604020202020204" pitchFamily="34" charset="0"/>
                <a:cs typeface="Arial" panose="020B0604020202020204" pitchFamily="34" charset="0"/>
              </a:rPr>
              <a:t> Index. Le </a:t>
            </a:r>
            <a:r>
              <a:rPr lang="it-IT" b="1" dirty="0">
                <a:solidFill>
                  <a:srgbClr val="7030A0"/>
                </a:solidFill>
                <a:latin typeface="Arial" panose="020B0604020202020204" pitchFamily="34" charset="0"/>
                <a:cs typeface="Arial" panose="020B0604020202020204" pitchFamily="34" charset="0"/>
              </a:rPr>
              <a:t>“patologie traccianti” di </a:t>
            </a:r>
            <a:r>
              <a:rPr lang="it-IT" b="1" dirty="0" err="1">
                <a:solidFill>
                  <a:srgbClr val="7030A0"/>
                </a:solidFill>
                <a:latin typeface="Arial" panose="020B0604020202020204" pitchFamily="34" charset="0"/>
                <a:cs typeface="Arial" panose="020B0604020202020204" pitchFamily="34" charset="0"/>
              </a:rPr>
              <a:t>Charlson</a:t>
            </a:r>
            <a:r>
              <a:rPr lang="it-IT" b="1" dirty="0">
                <a:solidFill>
                  <a:srgbClr val="7030A0"/>
                </a:solidFill>
                <a:latin typeface="Arial" panose="020B0604020202020204" pitchFamily="34" charset="0"/>
                <a:cs typeface="Arial" panose="020B0604020202020204" pitchFamily="34" charset="0"/>
              </a:rPr>
              <a:t>.</a:t>
            </a:r>
            <a:endParaRPr lang="it-IT" dirty="0">
              <a:solidFill>
                <a:srgbClr val="7030A0"/>
              </a:solidFill>
              <a:latin typeface="Arial" panose="020B0604020202020204" pitchFamily="34" charset="0"/>
              <a:cs typeface="Arial" panose="020B0604020202020204" pitchFamily="34" charset="0"/>
            </a:endParaRPr>
          </a:p>
        </p:txBody>
      </p:sp>
      <p:sp>
        <p:nvSpPr>
          <p:cNvPr id="4" name="Rettangolo 3"/>
          <p:cNvSpPr/>
          <p:nvPr/>
        </p:nvSpPr>
        <p:spPr>
          <a:xfrm>
            <a:off x="5436096" y="3356991"/>
            <a:ext cx="3222104" cy="646331"/>
          </a:xfrm>
          <a:prstGeom prst="rect">
            <a:avLst/>
          </a:prstGeom>
        </p:spPr>
        <p:txBody>
          <a:bodyPr wrap="square">
            <a:spAutoFit/>
          </a:bodyPr>
          <a:lstStyle/>
          <a:p>
            <a:r>
              <a:rPr lang="it-IT" sz="1200" dirty="0" err="1">
                <a:solidFill>
                  <a:prstClr val="black"/>
                </a:solidFill>
                <a:latin typeface="Arial" panose="020B0604020202020204" pitchFamily="34" charset="0"/>
                <a:cs typeface="Arial" panose="020B0604020202020204" pitchFamily="34" charset="0"/>
              </a:rPr>
              <a:t>References</a:t>
            </a:r>
            <a:endParaRPr lang="it-IT" sz="1200" dirty="0">
              <a:solidFill>
                <a:prstClr val="black"/>
              </a:solidFill>
              <a:latin typeface="Arial" panose="020B0604020202020204" pitchFamily="34" charset="0"/>
              <a:cs typeface="Arial" panose="020B0604020202020204" pitchFamily="34" charset="0"/>
            </a:endParaRPr>
          </a:p>
          <a:p>
            <a:r>
              <a:rPr lang="fr-FR" sz="1200" dirty="0">
                <a:solidFill>
                  <a:prstClr val="black"/>
                </a:solidFill>
                <a:latin typeface="Arial" panose="020B0604020202020204" pitchFamily="34" charset="0"/>
                <a:cs typeface="Arial" panose="020B0604020202020204" pitchFamily="34" charset="0"/>
              </a:rPr>
              <a:t>1. </a:t>
            </a:r>
            <a:r>
              <a:rPr lang="fr-FR" sz="1200" dirty="0" err="1">
                <a:solidFill>
                  <a:prstClr val="black"/>
                </a:solidFill>
                <a:latin typeface="Arial" panose="020B0604020202020204" pitchFamily="34" charset="0"/>
                <a:cs typeface="Arial" panose="020B0604020202020204" pitchFamily="34" charset="0"/>
              </a:rPr>
              <a:t>Charlson</a:t>
            </a:r>
            <a:r>
              <a:rPr lang="fr-FR" sz="1200" dirty="0">
                <a:solidFill>
                  <a:prstClr val="black"/>
                </a:solidFill>
                <a:latin typeface="Arial" panose="020B0604020202020204" pitchFamily="34" charset="0"/>
                <a:cs typeface="Arial" panose="020B0604020202020204" pitchFamily="34" charset="0"/>
              </a:rPr>
              <a:t> (1987) J </a:t>
            </a:r>
            <a:r>
              <a:rPr lang="fr-FR" sz="1200" dirty="0" err="1">
                <a:solidFill>
                  <a:prstClr val="black"/>
                </a:solidFill>
                <a:latin typeface="Arial" panose="020B0604020202020204" pitchFamily="34" charset="0"/>
                <a:cs typeface="Arial" panose="020B0604020202020204" pitchFamily="34" charset="0"/>
              </a:rPr>
              <a:t>Chron</a:t>
            </a:r>
            <a:r>
              <a:rPr lang="fr-FR" sz="1200" dirty="0">
                <a:solidFill>
                  <a:prstClr val="black"/>
                </a:solidFill>
                <a:latin typeface="Arial" panose="020B0604020202020204" pitchFamily="34" charset="0"/>
                <a:cs typeface="Arial" panose="020B0604020202020204" pitchFamily="34" charset="0"/>
              </a:rPr>
              <a:t> Dis 40: 373–83</a:t>
            </a:r>
          </a:p>
          <a:p>
            <a:r>
              <a:rPr lang="en-US" sz="1200" dirty="0">
                <a:solidFill>
                  <a:prstClr val="black"/>
                </a:solidFill>
                <a:latin typeface="Arial" panose="020B0604020202020204" pitchFamily="34" charset="0"/>
                <a:cs typeface="Arial" panose="020B0604020202020204" pitchFamily="34" charset="0"/>
              </a:rPr>
              <a:t>2. Gold (1994) J </a:t>
            </a:r>
            <a:r>
              <a:rPr lang="en-US" sz="1200" dirty="0" err="1">
                <a:solidFill>
                  <a:prstClr val="black"/>
                </a:solidFill>
                <a:latin typeface="Arial" panose="020B0604020202020204" pitchFamily="34" charset="0"/>
                <a:cs typeface="Arial" panose="020B0604020202020204" pitchFamily="34" charset="0"/>
              </a:rPr>
              <a:t>Clin</a:t>
            </a:r>
            <a:r>
              <a:rPr lang="en-US" sz="1200" dirty="0">
                <a:solidFill>
                  <a:prstClr val="black"/>
                </a:solidFill>
                <a:latin typeface="Arial" panose="020B0604020202020204" pitchFamily="34" charset="0"/>
                <a:cs typeface="Arial" panose="020B0604020202020204" pitchFamily="34" charset="0"/>
              </a:rPr>
              <a:t> </a:t>
            </a:r>
            <a:r>
              <a:rPr lang="en-US" sz="1200" dirty="0" err="1">
                <a:solidFill>
                  <a:prstClr val="black"/>
                </a:solidFill>
                <a:latin typeface="Arial" panose="020B0604020202020204" pitchFamily="34" charset="0"/>
                <a:cs typeface="Arial" panose="020B0604020202020204" pitchFamily="34" charset="0"/>
              </a:rPr>
              <a:t>Epidemiol</a:t>
            </a:r>
            <a:r>
              <a:rPr lang="en-US" sz="1200" dirty="0">
                <a:solidFill>
                  <a:prstClr val="black"/>
                </a:solidFill>
                <a:latin typeface="Arial" panose="020B0604020202020204" pitchFamily="34" charset="0"/>
                <a:cs typeface="Arial" panose="020B0604020202020204" pitchFamily="34" charset="0"/>
              </a:rPr>
              <a:t> 47: 1245–51</a:t>
            </a:r>
            <a:endParaRPr lang="it-IT" sz="12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2201240"/>
      </p:ext>
    </p:extLst>
  </p:cSld>
  <p:clrMapOvr>
    <a:masterClrMapping/>
  </p:clrMapOvr>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07444" y="836712"/>
            <a:ext cx="8928992" cy="5262979"/>
          </a:xfrm>
          <a:prstGeom prst="rect">
            <a:avLst/>
          </a:prstGeom>
        </p:spPr>
        <p:txBody>
          <a:bodyPr wrap="square">
            <a:spAutoFit/>
          </a:bodyPr>
          <a:lstStyle/>
          <a:p>
            <a:r>
              <a:rPr lang="it-IT" sz="1600" dirty="0">
                <a:solidFill>
                  <a:prstClr val="black"/>
                </a:solidFill>
                <a:latin typeface="Arial" panose="020B0604020202020204" pitchFamily="34" charset="0"/>
                <a:cs typeface="Arial" panose="020B0604020202020204" pitchFamily="34" charset="0"/>
              </a:rPr>
              <a:t>Nel lavoro originale </a:t>
            </a:r>
            <a:r>
              <a:rPr lang="it-IT" sz="1600" dirty="0" smtClean="0">
                <a:solidFill>
                  <a:prstClr val="black"/>
                </a:solidFill>
                <a:latin typeface="Arial" panose="020B0604020202020204" pitchFamily="34" charset="0"/>
                <a:cs typeface="Arial" panose="020B0604020202020204" pitchFamily="34" charset="0"/>
              </a:rPr>
              <a:t>, </a:t>
            </a:r>
            <a:r>
              <a:rPr lang="it-IT" sz="1600" dirty="0">
                <a:solidFill>
                  <a:prstClr val="black"/>
                </a:solidFill>
                <a:latin typeface="Arial" panose="020B0604020202020204" pitchFamily="34" charset="0"/>
                <a:cs typeface="Arial" panose="020B0604020202020204" pitchFamily="34" charset="0"/>
              </a:rPr>
              <a:t>l’indice </a:t>
            </a:r>
            <a:r>
              <a:rPr lang="it-IT" sz="1600" dirty="0" smtClean="0">
                <a:solidFill>
                  <a:prstClr val="black"/>
                </a:solidFill>
                <a:latin typeface="Arial" panose="020B0604020202020204" pitchFamily="34" charset="0"/>
                <a:cs typeface="Arial" panose="020B0604020202020204" pitchFamily="34" charset="0"/>
              </a:rPr>
              <a:t>è </a:t>
            </a:r>
            <a:r>
              <a:rPr lang="it-IT" sz="1600" dirty="0">
                <a:solidFill>
                  <a:prstClr val="black"/>
                </a:solidFill>
                <a:latin typeface="Arial" panose="020B0604020202020204" pitchFamily="34" charset="0"/>
                <a:cs typeface="Arial" panose="020B0604020202020204" pitchFamily="34" charset="0"/>
              </a:rPr>
              <a:t>costruito in base </a:t>
            </a:r>
            <a:r>
              <a:rPr lang="it-IT" sz="1600" dirty="0" smtClean="0">
                <a:solidFill>
                  <a:prstClr val="black"/>
                </a:solidFill>
                <a:latin typeface="Arial" panose="020B0604020202020204" pitchFamily="34" charset="0"/>
                <a:cs typeface="Arial" panose="020B0604020202020204" pitchFamily="34" charset="0"/>
              </a:rPr>
              <a:t>alla presenza </a:t>
            </a:r>
            <a:r>
              <a:rPr lang="it-IT" sz="1600" dirty="0">
                <a:solidFill>
                  <a:prstClr val="black"/>
                </a:solidFill>
                <a:latin typeface="Arial" panose="020B0604020202020204" pitchFamily="34" charset="0"/>
                <a:cs typeface="Arial" panose="020B0604020202020204" pitchFamily="34" charset="0"/>
              </a:rPr>
              <a:t>nel singolo paziente di </a:t>
            </a:r>
            <a:r>
              <a:rPr lang="it-IT" sz="1600" b="1" dirty="0">
                <a:solidFill>
                  <a:srgbClr val="002060"/>
                </a:solidFill>
                <a:latin typeface="Arial" panose="020B0604020202020204" pitchFamily="34" charset="0"/>
                <a:cs typeface="Arial" panose="020B0604020202020204" pitchFamily="34" charset="0"/>
              </a:rPr>
              <a:t>19 patologie traccianti</a:t>
            </a:r>
            <a:r>
              <a:rPr lang="it-IT" sz="1600" dirty="0" smtClean="0">
                <a:solidFill>
                  <a:prstClr val="black"/>
                </a:solidFill>
                <a:latin typeface="Arial" panose="020B0604020202020204" pitchFamily="34" charset="0"/>
                <a:cs typeface="Arial" panose="020B0604020202020204" pitchFamily="34" charset="0"/>
              </a:rPr>
              <a:t>, ciascuna </a:t>
            </a:r>
            <a:r>
              <a:rPr lang="it-IT" sz="1600" dirty="0">
                <a:solidFill>
                  <a:prstClr val="black"/>
                </a:solidFill>
                <a:latin typeface="Arial" panose="020B0604020202020204" pitchFamily="34" charset="0"/>
                <a:cs typeface="Arial" panose="020B0604020202020204" pitchFamily="34" charset="0"/>
              </a:rPr>
              <a:t>delle quali contribuisce allo score con </a:t>
            </a:r>
            <a:r>
              <a:rPr lang="it-IT" sz="1600" dirty="0" smtClean="0">
                <a:solidFill>
                  <a:prstClr val="black"/>
                </a:solidFill>
                <a:latin typeface="Arial" panose="020B0604020202020204" pitchFamily="34" charset="0"/>
                <a:cs typeface="Arial" panose="020B0604020202020204" pitchFamily="34" charset="0"/>
              </a:rPr>
              <a:t>un </a:t>
            </a:r>
            <a:r>
              <a:rPr lang="it-IT" sz="1600" b="1" dirty="0" smtClean="0">
                <a:solidFill>
                  <a:srgbClr val="FF0000"/>
                </a:solidFill>
                <a:latin typeface="Arial" panose="020B0604020202020204" pitchFamily="34" charset="0"/>
                <a:cs typeface="Arial" panose="020B0604020202020204" pitchFamily="34" charset="0"/>
              </a:rPr>
              <a:t>punteggio </a:t>
            </a:r>
            <a:r>
              <a:rPr lang="it-IT" sz="1600" b="1" dirty="0">
                <a:solidFill>
                  <a:srgbClr val="FF0000"/>
                </a:solidFill>
                <a:latin typeface="Arial" panose="020B0604020202020204" pitchFamily="34" charset="0"/>
                <a:cs typeface="Arial" panose="020B0604020202020204" pitchFamily="34" charset="0"/>
              </a:rPr>
              <a:t>tra 1 e 6</a:t>
            </a:r>
            <a:r>
              <a:rPr lang="it-IT" sz="1600" dirty="0">
                <a:solidFill>
                  <a:prstClr val="black"/>
                </a:solidFill>
                <a:latin typeface="Arial" panose="020B0604020202020204" pitchFamily="34" charset="0"/>
                <a:cs typeface="Arial" panose="020B0604020202020204" pitchFamily="34" charset="0"/>
              </a:rPr>
              <a:t>; la somma dei punteggi da </a:t>
            </a:r>
            <a:r>
              <a:rPr lang="it-IT" sz="1600" dirty="0" smtClean="0">
                <a:solidFill>
                  <a:prstClr val="black"/>
                </a:solidFill>
                <a:latin typeface="Arial" panose="020B0604020202020204" pitchFamily="34" charset="0"/>
                <a:cs typeface="Arial" panose="020B0604020202020204" pitchFamily="34" charset="0"/>
              </a:rPr>
              <a:t>malattie coesistenti </a:t>
            </a:r>
            <a:r>
              <a:rPr lang="it-IT" sz="1600" dirty="0">
                <a:solidFill>
                  <a:prstClr val="black"/>
                </a:solidFill>
                <a:latin typeface="Arial" panose="020B0604020202020204" pitchFamily="34" charset="0"/>
                <a:cs typeface="Arial" panose="020B0604020202020204" pitchFamily="34" charset="0"/>
              </a:rPr>
              <a:t>viene poi ponderata per </a:t>
            </a:r>
            <a:r>
              <a:rPr lang="it-IT" sz="1600" dirty="0" smtClean="0">
                <a:solidFill>
                  <a:prstClr val="black"/>
                </a:solidFill>
                <a:latin typeface="Arial" panose="020B0604020202020204" pitchFamily="34" charset="0"/>
                <a:cs typeface="Arial" panose="020B0604020202020204" pitchFamily="34" charset="0"/>
              </a:rPr>
              <a:t>l’età.</a:t>
            </a:r>
          </a:p>
          <a:p>
            <a:r>
              <a:rPr lang="it-IT" sz="1600" dirty="0" smtClean="0">
                <a:solidFill>
                  <a:prstClr val="black"/>
                </a:solidFill>
                <a:latin typeface="Arial" panose="020B0604020202020204" pitchFamily="34" charset="0"/>
                <a:cs typeface="Arial" panose="020B0604020202020204" pitchFamily="34" charset="0"/>
              </a:rPr>
              <a:t>Lo </a:t>
            </a:r>
            <a:r>
              <a:rPr lang="it-IT" sz="1600" b="1" dirty="0">
                <a:solidFill>
                  <a:srgbClr val="7030A0"/>
                </a:solidFill>
                <a:latin typeface="Arial" panose="020B0604020202020204" pitchFamily="34" charset="0"/>
                <a:cs typeface="Arial" panose="020B0604020202020204" pitchFamily="34" charset="0"/>
              </a:rPr>
              <a:t>score “grezzo” </a:t>
            </a:r>
            <a:r>
              <a:rPr lang="it-IT" sz="1600" dirty="0">
                <a:solidFill>
                  <a:prstClr val="black"/>
                </a:solidFill>
                <a:latin typeface="Arial" panose="020B0604020202020204" pitchFamily="34" charset="0"/>
                <a:cs typeface="Arial" panose="020B0604020202020204" pitchFamily="34" charset="0"/>
              </a:rPr>
              <a:t>varia </a:t>
            </a:r>
            <a:r>
              <a:rPr lang="it-IT" sz="1600" dirty="0">
                <a:solidFill>
                  <a:srgbClr val="FF0000"/>
                </a:solidFill>
                <a:latin typeface="Arial" panose="020B0604020202020204" pitchFamily="34" charset="0"/>
                <a:cs typeface="Arial" panose="020B0604020202020204" pitchFamily="34" charset="0"/>
              </a:rPr>
              <a:t>da</a:t>
            </a:r>
            <a:r>
              <a:rPr lang="it-IT" sz="1600" dirty="0">
                <a:solidFill>
                  <a:prstClr val="black"/>
                </a:solidFill>
                <a:latin typeface="Arial" panose="020B0604020202020204" pitchFamily="34" charset="0"/>
                <a:cs typeface="Arial" panose="020B0604020202020204" pitchFamily="34" charset="0"/>
              </a:rPr>
              <a:t> </a:t>
            </a:r>
            <a:r>
              <a:rPr lang="it-IT" sz="1600" dirty="0">
                <a:solidFill>
                  <a:srgbClr val="FF0000"/>
                </a:solidFill>
                <a:latin typeface="Arial" panose="020B0604020202020204" pitchFamily="34" charset="0"/>
                <a:cs typeface="Arial" panose="020B0604020202020204" pitchFamily="34" charset="0"/>
              </a:rPr>
              <a:t>0 a 37</a:t>
            </a:r>
            <a:r>
              <a:rPr lang="it-IT" sz="1600" dirty="0">
                <a:solidFill>
                  <a:prstClr val="black"/>
                </a:solidFill>
                <a:latin typeface="Arial" panose="020B0604020202020204" pitchFamily="34" charset="0"/>
                <a:cs typeface="Arial" panose="020B0604020202020204" pitchFamily="34" charset="0"/>
              </a:rPr>
              <a:t>, mentre il </a:t>
            </a:r>
            <a:r>
              <a:rPr lang="it-IT" sz="1600" b="1" dirty="0" err="1">
                <a:solidFill>
                  <a:srgbClr val="7030A0"/>
                </a:solidFill>
                <a:latin typeface="Arial" panose="020B0604020202020204" pitchFamily="34" charset="0"/>
                <a:cs typeface="Arial" panose="020B0604020202020204" pitchFamily="34" charset="0"/>
              </a:rPr>
              <a:t>Charlson</a:t>
            </a:r>
            <a:r>
              <a:rPr lang="it-IT" sz="1600" b="1" dirty="0">
                <a:solidFill>
                  <a:srgbClr val="7030A0"/>
                </a:solidFill>
                <a:latin typeface="Arial" panose="020B0604020202020204" pitchFamily="34" charset="0"/>
                <a:cs typeface="Arial" panose="020B0604020202020204" pitchFamily="34" charset="0"/>
              </a:rPr>
              <a:t> </a:t>
            </a:r>
            <a:r>
              <a:rPr lang="it-IT" sz="1600" b="1" i="1" dirty="0" err="1" smtClean="0">
                <a:solidFill>
                  <a:srgbClr val="7030A0"/>
                </a:solidFill>
                <a:latin typeface="Arial" panose="020B0604020202020204" pitchFamily="34" charset="0"/>
                <a:cs typeface="Arial" panose="020B0604020202020204" pitchFamily="34" charset="0"/>
              </a:rPr>
              <a:t>age</a:t>
            </a:r>
            <a:r>
              <a:rPr lang="it-IT" sz="1600" b="1" i="1" dirty="0" smtClean="0">
                <a:solidFill>
                  <a:srgbClr val="7030A0"/>
                </a:solidFill>
                <a:latin typeface="Arial" panose="020B0604020202020204" pitchFamily="34" charset="0"/>
                <a:cs typeface="Arial" panose="020B0604020202020204" pitchFamily="34" charset="0"/>
              </a:rPr>
              <a:t> </a:t>
            </a:r>
            <a:r>
              <a:rPr lang="it-IT" sz="1600" b="1" i="1" dirty="0" err="1" smtClean="0">
                <a:solidFill>
                  <a:srgbClr val="7030A0"/>
                </a:solidFill>
                <a:latin typeface="Arial" panose="020B0604020202020204" pitchFamily="34" charset="0"/>
                <a:cs typeface="Arial" panose="020B0604020202020204" pitchFamily="34" charset="0"/>
              </a:rPr>
              <a:t>adjusted</a:t>
            </a:r>
            <a:r>
              <a:rPr lang="it-IT" sz="1600" b="1" i="1" dirty="0" smtClean="0">
                <a:solidFill>
                  <a:srgbClr val="7030A0"/>
                </a:solidFill>
                <a:latin typeface="Arial" panose="020B0604020202020204" pitchFamily="34" charset="0"/>
                <a:cs typeface="Arial" panose="020B0604020202020204" pitchFamily="34" charset="0"/>
              </a:rPr>
              <a:t> </a:t>
            </a:r>
            <a:r>
              <a:rPr lang="it-IT" sz="1600" b="1" i="1" dirty="0">
                <a:solidFill>
                  <a:srgbClr val="7030A0"/>
                </a:solidFill>
                <a:latin typeface="Arial" panose="020B0604020202020204" pitchFamily="34" charset="0"/>
                <a:cs typeface="Arial" panose="020B0604020202020204" pitchFamily="34" charset="0"/>
              </a:rPr>
              <a:t>Index </a:t>
            </a:r>
            <a:r>
              <a:rPr lang="it-IT" sz="1600" dirty="0">
                <a:solidFill>
                  <a:prstClr val="black"/>
                </a:solidFill>
                <a:latin typeface="Arial" panose="020B0604020202020204" pitchFamily="34" charset="0"/>
                <a:cs typeface="Arial" panose="020B0604020202020204" pitchFamily="34" charset="0"/>
              </a:rPr>
              <a:t>è</a:t>
            </a:r>
            <a:r>
              <a:rPr lang="it-IT" sz="1600" dirty="0" smtClean="0">
                <a:solidFill>
                  <a:prstClr val="black"/>
                </a:solidFill>
                <a:latin typeface="Arial" panose="020B0604020202020204" pitchFamily="34" charset="0"/>
                <a:cs typeface="Arial" panose="020B0604020202020204" pitchFamily="34" charset="0"/>
              </a:rPr>
              <a:t> </a:t>
            </a:r>
            <a:r>
              <a:rPr lang="it-IT" sz="1600" dirty="0">
                <a:solidFill>
                  <a:prstClr val="black"/>
                </a:solidFill>
                <a:latin typeface="Arial" panose="020B0604020202020204" pitchFamily="34" charset="0"/>
                <a:cs typeface="Arial" panose="020B0604020202020204" pitchFamily="34" charset="0"/>
              </a:rPr>
              <a:t>compreso </a:t>
            </a:r>
            <a:r>
              <a:rPr lang="it-IT" sz="1600" dirty="0">
                <a:solidFill>
                  <a:srgbClr val="FF0000"/>
                </a:solidFill>
                <a:latin typeface="Arial" panose="020B0604020202020204" pitchFamily="34" charset="0"/>
                <a:cs typeface="Arial" panose="020B0604020202020204" pitchFamily="34" charset="0"/>
              </a:rPr>
              <a:t>tra 0 a 43</a:t>
            </a:r>
            <a:r>
              <a:rPr lang="it-IT" sz="1600" dirty="0">
                <a:solidFill>
                  <a:prstClr val="black"/>
                </a:solidFill>
                <a:latin typeface="Arial" panose="020B0604020202020204" pitchFamily="34" charset="0"/>
                <a:cs typeface="Arial" panose="020B0604020202020204" pitchFamily="34" charset="0"/>
              </a:rPr>
              <a:t>, con </a:t>
            </a:r>
            <a:r>
              <a:rPr lang="it-IT" sz="1600" dirty="0" smtClean="0">
                <a:solidFill>
                  <a:prstClr val="black"/>
                </a:solidFill>
                <a:latin typeface="Arial" panose="020B0604020202020204" pitchFamily="34" charset="0"/>
                <a:cs typeface="Arial" panose="020B0604020202020204" pitchFamily="34" charset="0"/>
              </a:rPr>
              <a:t>eccellente validità </a:t>
            </a:r>
            <a:r>
              <a:rPr lang="it-IT" sz="1600" dirty="0">
                <a:solidFill>
                  <a:prstClr val="black"/>
                </a:solidFill>
                <a:latin typeface="Arial" panose="020B0604020202020204" pitchFamily="34" charset="0"/>
                <a:cs typeface="Arial" panose="020B0604020202020204" pitchFamily="34" charset="0"/>
              </a:rPr>
              <a:t>predittiva per un gran numero di </a:t>
            </a:r>
            <a:r>
              <a:rPr lang="it-IT" sz="1600" i="1" dirty="0" err="1">
                <a:solidFill>
                  <a:prstClr val="black"/>
                </a:solidFill>
                <a:latin typeface="Arial" panose="020B0604020202020204" pitchFamily="34" charset="0"/>
                <a:cs typeface="Arial" panose="020B0604020202020204" pitchFamily="34" charset="0"/>
              </a:rPr>
              <a:t>outcome</a:t>
            </a:r>
            <a:r>
              <a:rPr lang="it-IT" sz="1600" i="1" dirty="0">
                <a:solidFill>
                  <a:prstClr val="black"/>
                </a:solidFill>
                <a:latin typeface="Arial" panose="020B0604020202020204" pitchFamily="34" charset="0"/>
                <a:cs typeface="Arial" panose="020B0604020202020204" pitchFamily="34" charset="0"/>
              </a:rPr>
              <a:t> </a:t>
            </a:r>
            <a:r>
              <a:rPr lang="it-IT" sz="1600" dirty="0" smtClean="0">
                <a:solidFill>
                  <a:prstClr val="black"/>
                </a:solidFill>
                <a:latin typeface="Arial" panose="020B0604020202020204" pitchFamily="34" charset="0"/>
                <a:cs typeface="Arial" panose="020B0604020202020204" pitchFamily="34" charset="0"/>
              </a:rPr>
              <a:t>clinici in </a:t>
            </a:r>
            <a:r>
              <a:rPr lang="it-IT" sz="1600" dirty="0">
                <a:solidFill>
                  <a:prstClr val="black"/>
                </a:solidFill>
                <a:latin typeface="Arial" panose="020B0604020202020204" pitchFamily="34" charset="0"/>
                <a:cs typeface="Arial" panose="020B0604020202020204" pitchFamily="34" charset="0"/>
              </a:rPr>
              <a:t>ambito oncologico, geriatrico e </a:t>
            </a:r>
            <a:r>
              <a:rPr lang="it-IT" sz="1600" dirty="0" smtClean="0">
                <a:solidFill>
                  <a:prstClr val="black"/>
                </a:solidFill>
                <a:latin typeface="Arial" panose="020B0604020202020204" pitchFamily="34" charset="0"/>
                <a:cs typeface="Arial" panose="020B0604020202020204" pitchFamily="34" charset="0"/>
              </a:rPr>
              <a:t>internistico. </a:t>
            </a:r>
            <a:r>
              <a:rPr lang="it-IT" sz="1600" b="1" dirty="0" smtClean="0">
                <a:solidFill>
                  <a:srgbClr val="002060"/>
                </a:solidFill>
                <a:latin typeface="Arial" panose="020B0604020202020204" pitchFamily="34" charset="0"/>
                <a:cs typeface="Arial" panose="020B0604020202020204" pitchFamily="34" charset="0"/>
              </a:rPr>
              <a:t>Nonostante </a:t>
            </a:r>
            <a:r>
              <a:rPr lang="it-IT" sz="1600" b="1" dirty="0">
                <a:solidFill>
                  <a:srgbClr val="002060"/>
                </a:solidFill>
                <a:latin typeface="Arial" panose="020B0604020202020204" pitchFamily="34" charset="0"/>
                <a:cs typeface="Arial" panose="020B0604020202020204" pitchFamily="34" charset="0"/>
              </a:rPr>
              <a:t>l’ampiezza del </a:t>
            </a:r>
            <a:r>
              <a:rPr lang="it-IT" sz="1600" b="1" dirty="0" err="1">
                <a:solidFill>
                  <a:srgbClr val="002060"/>
                </a:solidFill>
                <a:latin typeface="Arial" panose="020B0604020202020204" pitchFamily="34" charset="0"/>
                <a:cs typeface="Arial" panose="020B0604020202020204" pitchFamily="34" charset="0"/>
              </a:rPr>
              <a:t>range</a:t>
            </a:r>
            <a:r>
              <a:rPr lang="it-IT" sz="1600" b="1" dirty="0">
                <a:solidFill>
                  <a:srgbClr val="002060"/>
                </a:solidFill>
                <a:latin typeface="Arial" panose="020B0604020202020204" pitchFamily="34" charset="0"/>
                <a:cs typeface="Arial" panose="020B0604020202020204" pitchFamily="34" charset="0"/>
              </a:rPr>
              <a:t>, uno score &gt; 5 </a:t>
            </a:r>
            <a:r>
              <a:rPr lang="it-IT" sz="1600" b="1" dirty="0" smtClean="0">
                <a:solidFill>
                  <a:srgbClr val="002060"/>
                </a:solidFill>
                <a:latin typeface="Arial" panose="020B0604020202020204" pitchFamily="34" charset="0"/>
                <a:cs typeface="Arial" panose="020B0604020202020204" pitchFamily="34" charset="0"/>
              </a:rPr>
              <a:t>è in genere </a:t>
            </a:r>
            <a:r>
              <a:rPr lang="it-IT" sz="1600" b="1" dirty="0">
                <a:solidFill>
                  <a:srgbClr val="002060"/>
                </a:solidFill>
                <a:latin typeface="Arial" panose="020B0604020202020204" pitchFamily="34" charset="0"/>
                <a:cs typeface="Arial" panose="020B0604020202020204" pitchFamily="34" charset="0"/>
              </a:rPr>
              <a:t>espressione di importante impegno clinico</a:t>
            </a:r>
            <a:r>
              <a:rPr lang="it-IT" sz="1600" b="1" dirty="0" smtClean="0">
                <a:solidFill>
                  <a:srgbClr val="002060"/>
                </a:solidFill>
                <a:latin typeface="Arial" panose="020B0604020202020204" pitchFamily="34" charset="0"/>
                <a:cs typeface="Arial" panose="020B0604020202020204" pitchFamily="34" charset="0"/>
              </a:rPr>
              <a:t>.</a:t>
            </a:r>
          </a:p>
          <a:p>
            <a:endParaRPr lang="it-IT" dirty="0">
              <a:solidFill>
                <a:prstClr val="black"/>
              </a:solidFill>
            </a:endParaRPr>
          </a:p>
          <a:p>
            <a:r>
              <a:rPr lang="it-IT" b="1" dirty="0" err="1" smtClean="0">
                <a:solidFill>
                  <a:srgbClr val="7030A0"/>
                </a:solidFill>
                <a:latin typeface="Arial" panose="020B0604020202020204" pitchFamily="34" charset="0"/>
                <a:cs typeface="Arial" panose="020B0604020202020204" pitchFamily="34" charset="0"/>
              </a:rPr>
              <a:t>Scoring</a:t>
            </a:r>
            <a:r>
              <a:rPr lang="it-IT" b="1" dirty="0">
                <a:solidFill>
                  <a:srgbClr val="7030A0"/>
                </a:solidFill>
                <a:latin typeface="Arial" panose="020B0604020202020204" pitchFamily="34" charset="0"/>
                <a:cs typeface="Arial" panose="020B0604020202020204" pitchFamily="34" charset="0"/>
              </a:rPr>
              <a:t>: </a:t>
            </a:r>
            <a:r>
              <a:rPr lang="it-IT" b="1" dirty="0" smtClean="0">
                <a:solidFill>
                  <a:srgbClr val="7030A0"/>
                </a:solidFill>
                <a:latin typeface="Arial" panose="020B0604020202020204" pitchFamily="34" charset="0"/>
                <a:cs typeface="Arial" panose="020B0604020202020204" pitchFamily="34" charset="0"/>
              </a:rPr>
              <a:t>Age</a:t>
            </a:r>
          </a:p>
          <a:p>
            <a:endParaRPr lang="it-IT" b="1" dirty="0">
              <a:solidFill>
                <a:srgbClr val="7030A0"/>
              </a:solidFill>
              <a:latin typeface="Arial" panose="020B0604020202020204" pitchFamily="34" charset="0"/>
              <a:cs typeface="Arial" panose="020B0604020202020204" pitchFamily="34" charset="0"/>
            </a:endParaRPr>
          </a:p>
          <a:p>
            <a:r>
              <a:rPr lang="en-US" dirty="0">
                <a:solidFill>
                  <a:prstClr val="black"/>
                </a:solidFill>
                <a:latin typeface="Arial" panose="020B0604020202020204" pitchFamily="34" charset="0"/>
                <a:cs typeface="Arial" panose="020B0604020202020204" pitchFamily="34" charset="0"/>
              </a:rPr>
              <a:t>1. Age &lt;40 years: </a:t>
            </a:r>
            <a:r>
              <a:rPr lang="en-US" dirty="0" smtClean="0">
                <a:solidFill>
                  <a:prstClr val="black"/>
                </a:solidFill>
                <a:latin typeface="Arial" panose="020B0604020202020204" pitchFamily="34" charset="0"/>
                <a:cs typeface="Arial" panose="020B0604020202020204" pitchFamily="34" charset="0"/>
              </a:rPr>
              <a:t>		0 </a:t>
            </a:r>
            <a:r>
              <a:rPr lang="en-US" dirty="0">
                <a:solidFill>
                  <a:prstClr val="black"/>
                </a:solidFill>
                <a:latin typeface="Arial" panose="020B0604020202020204" pitchFamily="34" charset="0"/>
                <a:cs typeface="Arial" panose="020B0604020202020204" pitchFamily="34" charset="0"/>
              </a:rPr>
              <a:t>points</a:t>
            </a:r>
          </a:p>
          <a:p>
            <a:r>
              <a:rPr lang="en-US" dirty="0">
                <a:solidFill>
                  <a:prstClr val="black"/>
                </a:solidFill>
                <a:latin typeface="Arial" panose="020B0604020202020204" pitchFamily="34" charset="0"/>
                <a:cs typeface="Arial" panose="020B0604020202020204" pitchFamily="34" charset="0"/>
              </a:rPr>
              <a:t>2. Age 41‐50 years: </a:t>
            </a:r>
            <a:r>
              <a:rPr lang="en-US" dirty="0" smtClean="0">
                <a:solidFill>
                  <a:prstClr val="black"/>
                </a:solidFill>
                <a:latin typeface="Arial" panose="020B0604020202020204" pitchFamily="34" charset="0"/>
                <a:cs typeface="Arial" panose="020B0604020202020204" pitchFamily="34" charset="0"/>
              </a:rPr>
              <a:t>		1 </a:t>
            </a:r>
            <a:r>
              <a:rPr lang="en-US" dirty="0">
                <a:solidFill>
                  <a:prstClr val="black"/>
                </a:solidFill>
                <a:latin typeface="Arial" panose="020B0604020202020204" pitchFamily="34" charset="0"/>
                <a:cs typeface="Arial" panose="020B0604020202020204" pitchFamily="34" charset="0"/>
              </a:rPr>
              <a:t>points</a:t>
            </a:r>
          </a:p>
          <a:p>
            <a:r>
              <a:rPr lang="en-US" dirty="0">
                <a:solidFill>
                  <a:prstClr val="black"/>
                </a:solidFill>
                <a:latin typeface="Arial" panose="020B0604020202020204" pitchFamily="34" charset="0"/>
                <a:cs typeface="Arial" panose="020B0604020202020204" pitchFamily="34" charset="0"/>
              </a:rPr>
              <a:t>3. Age 51‐60 years: </a:t>
            </a:r>
            <a:r>
              <a:rPr lang="en-US" dirty="0" smtClean="0">
                <a:solidFill>
                  <a:prstClr val="black"/>
                </a:solidFill>
                <a:latin typeface="Arial" panose="020B0604020202020204" pitchFamily="34" charset="0"/>
                <a:cs typeface="Arial" panose="020B0604020202020204" pitchFamily="34" charset="0"/>
              </a:rPr>
              <a:t>		2 </a:t>
            </a:r>
            <a:r>
              <a:rPr lang="en-US" dirty="0">
                <a:solidFill>
                  <a:prstClr val="black"/>
                </a:solidFill>
                <a:latin typeface="Arial" panose="020B0604020202020204" pitchFamily="34" charset="0"/>
                <a:cs typeface="Arial" panose="020B0604020202020204" pitchFamily="34" charset="0"/>
              </a:rPr>
              <a:t>points</a:t>
            </a:r>
          </a:p>
          <a:p>
            <a:r>
              <a:rPr lang="en-US" dirty="0">
                <a:solidFill>
                  <a:prstClr val="black"/>
                </a:solidFill>
                <a:latin typeface="Arial" panose="020B0604020202020204" pitchFamily="34" charset="0"/>
                <a:cs typeface="Arial" panose="020B0604020202020204" pitchFamily="34" charset="0"/>
              </a:rPr>
              <a:t>4. Age 61‐70 years: </a:t>
            </a:r>
            <a:r>
              <a:rPr lang="en-US" dirty="0" smtClean="0">
                <a:solidFill>
                  <a:prstClr val="black"/>
                </a:solidFill>
                <a:latin typeface="Arial" panose="020B0604020202020204" pitchFamily="34" charset="0"/>
                <a:cs typeface="Arial" panose="020B0604020202020204" pitchFamily="34" charset="0"/>
              </a:rPr>
              <a:t>		3 </a:t>
            </a:r>
            <a:r>
              <a:rPr lang="en-US" dirty="0">
                <a:solidFill>
                  <a:prstClr val="black"/>
                </a:solidFill>
                <a:latin typeface="Arial" panose="020B0604020202020204" pitchFamily="34" charset="0"/>
                <a:cs typeface="Arial" panose="020B0604020202020204" pitchFamily="34" charset="0"/>
              </a:rPr>
              <a:t>points</a:t>
            </a:r>
          </a:p>
          <a:p>
            <a:r>
              <a:rPr lang="en-US" dirty="0">
                <a:solidFill>
                  <a:prstClr val="black"/>
                </a:solidFill>
                <a:latin typeface="Arial" panose="020B0604020202020204" pitchFamily="34" charset="0"/>
                <a:cs typeface="Arial" panose="020B0604020202020204" pitchFamily="34" charset="0"/>
              </a:rPr>
              <a:t>5. Age 71‐80 years: </a:t>
            </a:r>
            <a:r>
              <a:rPr lang="en-US" dirty="0" smtClean="0">
                <a:solidFill>
                  <a:prstClr val="black"/>
                </a:solidFill>
                <a:latin typeface="Arial" panose="020B0604020202020204" pitchFamily="34" charset="0"/>
                <a:cs typeface="Arial" panose="020B0604020202020204" pitchFamily="34" charset="0"/>
              </a:rPr>
              <a:t>		4 points</a:t>
            </a:r>
          </a:p>
          <a:p>
            <a:r>
              <a:rPr lang="it-IT" sz="1600" dirty="0" smtClean="0">
                <a:solidFill>
                  <a:prstClr val="black"/>
                </a:solidFill>
              </a:rPr>
              <a:t> </a:t>
            </a:r>
          </a:p>
          <a:p>
            <a:r>
              <a:rPr lang="it-IT" sz="1600" b="1" dirty="0" err="1" smtClean="0">
                <a:solidFill>
                  <a:srgbClr val="002060"/>
                </a:solidFill>
                <a:latin typeface="Arial" panose="020B0604020202020204" pitchFamily="34" charset="0"/>
                <a:cs typeface="Arial" panose="020B0604020202020204" pitchFamily="34" charset="0"/>
              </a:rPr>
              <a:t>Interpretation</a:t>
            </a:r>
            <a:endParaRPr lang="it-IT" sz="1600" b="1" dirty="0">
              <a:solidFill>
                <a:srgbClr val="002060"/>
              </a:solidFill>
              <a:latin typeface="Arial" panose="020B0604020202020204" pitchFamily="34" charset="0"/>
              <a:cs typeface="Arial" panose="020B0604020202020204" pitchFamily="34" charset="0"/>
            </a:endParaRPr>
          </a:p>
          <a:p>
            <a:r>
              <a:rPr lang="en-US" sz="1600" dirty="0" smtClean="0">
                <a:solidFill>
                  <a:prstClr val="black"/>
                </a:solidFill>
                <a:latin typeface="Arial" panose="020B0604020202020204" pitchFamily="34" charset="0"/>
                <a:cs typeface="Arial" panose="020B0604020202020204" pitchFamily="34" charset="0"/>
              </a:rPr>
              <a:t>Calculate </a:t>
            </a:r>
            <a:r>
              <a:rPr lang="en-US" sz="1600" b="1" dirty="0" err="1">
                <a:solidFill>
                  <a:srgbClr val="7030A0"/>
                </a:solidFill>
                <a:latin typeface="Arial" panose="020B0604020202020204" pitchFamily="34" charset="0"/>
                <a:cs typeface="Arial" panose="020B0604020202020204" pitchFamily="34" charset="0"/>
              </a:rPr>
              <a:t>Charlson</a:t>
            </a:r>
            <a:r>
              <a:rPr lang="en-US" sz="1600" b="1" dirty="0">
                <a:solidFill>
                  <a:srgbClr val="7030A0"/>
                </a:solidFill>
                <a:latin typeface="Arial" panose="020B0604020202020204" pitchFamily="34" charset="0"/>
                <a:cs typeface="Arial" panose="020B0604020202020204" pitchFamily="34" charset="0"/>
              </a:rPr>
              <a:t> Score or Index </a:t>
            </a:r>
            <a:r>
              <a:rPr lang="en-US" sz="1600" dirty="0">
                <a:solidFill>
                  <a:prstClr val="black"/>
                </a:solidFill>
                <a:latin typeface="Arial" panose="020B0604020202020204" pitchFamily="34" charset="0"/>
                <a:cs typeface="Arial" panose="020B0604020202020204" pitchFamily="34" charset="0"/>
              </a:rPr>
              <a:t>(</a:t>
            </a:r>
            <a:r>
              <a:rPr lang="en-US" sz="1600" dirty="0" err="1">
                <a:solidFill>
                  <a:prstClr val="black"/>
                </a:solidFill>
                <a:latin typeface="Arial" panose="020B0604020202020204" pitchFamily="34" charset="0"/>
                <a:cs typeface="Arial" panose="020B0604020202020204" pitchFamily="34" charset="0"/>
              </a:rPr>
              <a:t>i</a:t>
            </a:r>
            <a:r>
              <a:rPr lang="en-US" sz="1600" dirty="0">
                <a:solidFill>
                  <a:prstClr val="black"/>
                </a:solidFill>
                <a:latin typeface="Arial" panose="020B0604020202020204" pitchFamily="34" charset="0"/>
                <a:cs typeface="Arial" panose="020B0604020202020204" pitchFamily="34" charset="0"/>
              </a:rPr>
              <a:t>)</a:t>
            </a:r>
          </a:p>
          <a:p>
            <a:r>
              <a:rPr lang="en-US" sz="1600" dirty="0">
                <a:solidFill>
                  <a:prstClr val="black"/>
                </a:solidFill>
                <a:latin typeface="Arial" panose="020B0604020202020204" pitchFamily="34" charset="0"/>
                <a:cs typeface="Arial" panose="020B0604020202020204" pitchFamily="34" charset="0"/>
              </a:rPr>
              <a:t>1. Add </a:t>
            </a:r>
            <a:r>
              <a:rPr lang="en-US" sz="1600" b="1" dirty="0">
                <a:solidFill>
                  <a:srgbClr val="7030A0"/>
                </a:solidFill>
                <a:latin typeface="Arial" panose="020B0604020202020204" pitchFamily="34" charset="0"/>
                <a:cs typeface="Arial" panose="020B0604020202020204" pitchFamily="34" charset="0"/>
              </a:rPr>
              <a:t>Comorbidity score </a:t>
            </a:r>
            <a:r>
              <a:rPr lang="en-US" sz="1600" dirty="0">
                <a:solidFill>
                  <a:prstClr val="black"/>
                </a:solidFill>
                <a:latin typeface="Arial" panose="020B0604020202020204" pitchFamily="34" charset="0"/>
                <a:cs typeface="Arial" panose="020B0604020202020204" pitchFamily="34" charset="0"/>
              </a:rPr>
              <a:t>to </a:t>
            </a:r>
            <a:r>
              <a:rPr lang="en-US" sz="1600" b="1" dirty="0">
                <a:solidFill>
                  <a:srgbClr val="7030A0"/>
                </a:solidFill>
                <a:latin typeface="Arial" panose="020B0604020202020204" pitchFamily="34" charset="0"/>
                <a:cs typeface="Arial" panose="020B0604020202020204" pitchFamily="34" charset="0"/>
              </a:rPr>
              <a:t>age score</a:t>
            </a:r>
          </a:p>
          <a:p>
            <a:r>
              <a:rPr lang="en-US" sz="1600" dirty="0">
                <a:solidFill>
                  <a:prstClr val="black"/>
                </a:solidFill>
                <a:latin typeface="Arial" panose="020B0604020202020204" pitchFamily="34" charset="0"/>
                <a:cs typeface="Arial" panose="020B0604020202020204" pitchFamily="34" charset="0"/>
              </a:rPr>
              <a:t>2. Total denoted as '</a:t>
            </a:r>
            <a:r>
              <a:rPr lang="en-US" sz="1600" dirty="0" err="1">
                <a:solidFill>
                  <a:prstClr val="black"/>
                </a:solidFill>
                <a:latin typeface="Arial" panose="020B0604020202020204" pitchFamily="34" charset="0"/>
                <a:cs typeface="Arial" panose="020B0604020202020204" pitchFamily="34" charset="0"/>
              </a:rPr>
              <a:t>i</a:t>
            </a:r>
            <a:r>
              <a:rPr lang="en-US" sz="1600" dirty="0">
                <a:solidFill>
                  <a:prstClr val="black"/>
                </a:solidFill>
                <a:latin typeface="Arial" panose="020B0604020202020204" pitchFamily="34" charset="0"/>
                <a:cs typeface="Arial" panose="020B0604020202020204" pitchFamily="34" charset="0"/>
              </a:rPr>
              <a:t>' </a:t>
            </a:r>
            <a:r>
              <a:rPr lang="en-US" sz="1600" dirty="0" smtClean="0">
                <a:solidFill>
                  <a:prstClr val="black"/>
                </a:solidFill>
                <a:latin typeface="Arial" panose="020B0604020202020204" pitchFamily="34" charset="0"/>
                <a:cs typeface="Arial" panose="020B0604020202020204" pitchFamily="34" charset="0"/>
              </a:rPr>
              <a:t>below</a:t>
            </a:r>
            <a:endParaRPr lang="en-US" sz="16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0862745"/>
      </p:ext>
    </p:extLst>
  </p:cSld>
  <p:clrMapOvr>
    <a:masterClrMapping/>
  </p:clrMapOvr>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0"/>
            <a:ext cx="8291264" cy="620688"/>
          </a:xfrm>
        </p:spPr>
        <p:txBody>
          <a:bodyPr>
            <a:normAutofit/>
          </a:bodyPr>
          <a:lstStyle/>
          <a:p>
            <a:r>
              <a:rPr lang="it-IT" sz="3200" b="1" dirty="0" err="1" smtClean="0">
                <a:solidFill>
                  <a:srgbClr val="7030A0"/>
                </a:solidFill>
                <a:latin typeface="Arial" panose="020B0604020202020204" pitchFamily="34" charset="0"/>
                <a:cs typeface="Arial" panose="020B0604020202020204" pitchFamily="34" charset="0"/>
              </a:rPr>
              <a:t>Charlson</a:t>
            </a:r>
            <a:r>
              <a:rPr lang="it-IT" sz="3200" b="1" dirty="0" smtClean="0">
                <a:solidFill>
                  <a:srgbClr val="7030A0"/>
                </a:solidFill>
                <a:latin typeface="Arial" panose="020B0604020202020204" pitchFamily="34" charset="0"/>
                <a:cs typeface="Arial" panose="020B0604020202020204" pitchFamily="34" charset="0"/>
              </a:rPr>
              <a:t> Index</a:t>
            </a:r>
            <a:endParaRPr lang="it-IT" sz="3200" b="1" dirty="0">
              <a:solidFill>
                <a:srgbClr val="7030A0"/>
              </a:solidFill>
              <a:latin typeface="Arial" panose="020B0604020202020204" pitchFamily="34" charset="0"/>
              <a:cs typeface="Arial" panose="020B0604020202020204" pitchFamily="34" charset="0"/>
            </a:endParaRPr>
          </a:p>
        </p:txBody>
      </p:sp>
      <p:sp>
        <p:nvSpPr>
          <p:cNvPr id="5" name="Rectangle 1"/>
          <p:cNvSpPr>
            <a:spLocks noChangeArrowheads="1"/>
          </p:cNvSpPr>
          <p:nvPr/>
        </p:nvSpPr>
        <p:spPr bwMode="auto">
          <a:xfrm>
            <a:off x="431286" y="3195432"/>
            <a:ext cx="4572761" cy="571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63480" numCol="1" anchor="ctr" anchorCtr="0" compatLnSpc="1">
            <a:prstTxWarp prst="textNoShape">
              <a:avLst/>
            </a:prstTxWarp>
            <a:spAutoFit/>
          </a:bodyPr>
          <a:lstStyle/>
          <a:p>
            <a:pPr eaLnBrk="0" fontAlgn="base" hangingPunct="0">
              <a:spcBef>
                <a:spcPct val="0"/>
              </a:spcBef>
              <a:spcAft>
                <a:spcPct val="0"/>
              </a:spcAft>
            </a:pPr>
            <a:r>
              <a:rPr lang="it-IT" altLang="it-IT" sz="1000" dirty="0" smtClean="0">
                <a:solidFill>
                  <a:srgbClr val="666666"/>
                </a:solidFill>
                <a:latin typeface="Arial" pitchFamily="34" charset="0"/>
                <a:cs typeface="Arial" pitchFamily="34" charset="0"/>
              </a:rPr>
              <a:t>   </a:t>
            </a:r>
            <a:r>
              <a:rPr lang="it-IT" altLang="it-IT" sz="1100" b="1" dirty="0" smtClean="0">
                <a:solidFill>
                  <a:srgbClr val="002060"/>
                </a:solidFill>
                <a:latin typeface="Arial" pitchFamily="34" charset="0"/>
                <a:cs typeface="Arial" pitchFamily="34" charset="0"/>
              </a:rPr>
              <a:t>* </a:t>
            </a:r>
            <a:r>
              <a:rPr lang="it-IT" altLang="it-IT" sz="1100" b="1" dirty="0" err="1" smtClean="0">
                <a:solidFill>
                  <a:srgbClr val="002060"/>
                </a:solidFill>
                <a:latin typeface="Arial" pitchFamily="34" charset="0"/>
                <a:cs typeface="Arial" pitchFamily="34" charset="0"/>
              </a:rPr>
              <a:t>Elixhauser</a:t>
            </a:r>
            <a:r>
              <a:rPr lang="it-IT" altLang="it-IT" sz="1100" b="1" dirty="0" smtClean="0">
                <a:solidFill>
                  <a:srgbClr val="002060"/>
                </a:solidFill>
                <a:latin typeface="Arial" pitchFamily="34" charset="0"/>
                <a:cs typeface="Arial" pitchFamily="34" charset="0"/>
              </a:rPr>
              <a:t> et al. </a:t>
            </a:r>
            <a:r>
              <a:rPr lang="it-IT" altLang="it-IT" sz="1100" b="1" dirty="0" err="1" smtClean="0">
                <a:solidFill>
                  <a:srgbClr val="002060"/>
                </a:solidFill>
                <a:latin typeface="Arial" pitchFamily="34" charset="0"/>
                <a:cs typeface="Arial" pitchFamily="34" charset="0"/>
              </a:rPr>
              <a:t>Med</a:t>
            </a:r>
            <a:r>
              <a:rPr lang="it-IT" altLang="it-IT" sz="1100" b="1" dirty="0" smtClean="0">
                <a:solidFill>
                  <a:srgbClr val="002060"/>
                </a:solidFill>
                <a:latin typeface="Arial" pitchFamily="34" charset="0"/>
                <a:cs typeface="Arial" pitchFamily="34" charset="0"/>
              </a:rPr>
              <a:t> Care 1998;36:8-27</a:t>
            </a:r>
            <a:br>
              <a:rPr lang="it-IT" altLang="it-IT" sz="1100" b="1" dirty="0" smtClean="0">
                <a:solidFill>
                  <a:srgbClr val="002060"/>
                </a:solidFill>
                <a:latin typeface="Arial" pitchFamily="34" charset="0"/>
                <a:cs typeface="Arial" pitchFamily="34" charset="0"/>
              </a:rPr>
            </a:br>
            <a:r>
              <a:rPr lang="it-IT" altLang="it-IT" sz="1100" b="1" dirty="0" smtClean="0">
                <a:solidFill>
                  <a:srgbClr val="002060"/>
                </a:solidFill>
                <a:latin typeface="Arial" pitchFamily="34" charset="0"/>
                <a:cs typeface="Arial" pitchFamily="34" charset="0"/>
              </a:rPr>
              <a:t> ** </a:t>
            </a:r>
            <a:r>
              <a:rPr lang="it-IT" altLang="it-IT" sz="1100" b="1" dirty="0" err="1" smtClean="0">
                <a:solidFill>
                  <a:srgbClr val="002060"/>
                </a:solidFill>
                <a:latin typeface="Arial" pitchFamily="34" charset="0"/>
                <a:cs typeface="Arial" pitchFamily="34" charset="0"/>
              </a:rPr>
              <a:t>Charlson</a:t>
            </a:r>
            <a:r>
              <a:rPr lang="it-IT" altLang="it-IT" sz="1100" b="1" dirty="0" smtClean="0">
                <a:solidFill>
                  <a:srgbClr val="002060"/>
                </a:solidFill>
                <a:latin typeface="Arial" pitchFamily="34" charset="0"/>
                <a:cs typeface="Arial" pitchFamily="34" charset="0"/>
              </a:rPr>
              <a:t> et al. J </a:t>
            </a:r>
            <a:r>
              <a:rPr lang="it-IT" altLang="it-IT" sz="1100" b="1" dirty="0" err="1" smtClean="0">
                <a:solidFill>
                  <a:srgbClr val="002060"/>
                </a:solidFill>
                <a:latin typeface="Arial" pitchFamily="34" charset="0"/>
                <a:cs typeface="Arial" pitchFamily="34" charset="0"/>
              </a:rPr>
              <a:t>Chron</a:t>
            </a:r>
            <a:r>
              <a:rPr lang="it-IT" altLang="it-IT" sz="1100" b="1" dirty="0" smtClean="0">
                <a:solidFill>
                  <a:srgbClr val="002060"/>
                </a:solidFill>
                <a:latin typeface="Arial" pitchFamily="34" charset="0"/>
                <a:cs typeface="Arial" pitchFamily="34" charset="0"/>
              </a:rPr>
              <a:t> </a:t>
            </a:r>
            <a:r>
              <a:rPr lang="it-IT" altLang="it-IT" sz="1100" b="1" dirty="0" err="1" smtClean="0">
                <a:solidFill>
                  <a:srgbClr val="002060"/>
                </a:solidFill>
                <a:latin typeface="Arial" pitchFamily="34" charset="0"/>
                <a:cs typeface="Arial" pitchFamily="34" charset="0"/>
              </a:rPr>
              <a:t>Dis</a:t>
            </a:r>
            <a:r>
              <a:rPr lang="it-IT" altLang="it-IT" sz="1100" b="1" dirty="0" smtClean="0">
                <a:solidFill>
                  <a:srgbClr val="002060"/>
                </a:solidFill>
                <a:latin typeface="Arial" pitchFamily="34" charset="0"/>
                <a:cs typeface="Arial" pitchFamily="34" charset="0"/>
              </a:rPr>
              <a:t> 1987;40:373-83</a:t>
            </a:r>
            <a:br>
              <a:rPr lang="it-IT" altLang="it-IT" sz="1100" b="1" dirty="0" smtClean="0">
                <a:solidFill>
                  <a:srgbClr val="002060"/>
                </a:solidFill>
                <a:latin typeface="Arial" pitchFamily="34" charset="0"/>
                <a:cs typeface="Arial" pitchFamily="34" charset="0"/>
              </a:rPr>
            </a:br>
            <a:r>
              <a:rPr lang="it-IT" altLang="it-IT" sz="1100" b="1" dirty="0" smtClean="0">
                <a:solidFill>
                  <a:srgbClr val="002060"/>
                </a:solidFill>
                <a:latin typeface="Arial" pitchFamily="34" charset="0"/>
                <a:cs typeface="Arial" pitchFamily="34" charset="0"/>
              </a:rPr>
              <a:t>*** </a:t>
            </a:r>
            <a:r>
              <a:rPr lang="it-IT" altLang="it-IT" sz="1100" b="1" dirty="0" err="1" smtClean="0">
                <a:solidFill>
                  <a:srgbClr val="002060"/>
                </a:solidFill>
                <a:latin typeface="Arial" pitchFamily="34" charset="0"/>
                <a:cs typeface="Arial" pitchFamily="34" charset="0"/>
              </a:rPr>
              <a:t>Charlson</a:t>
            </a:r>
            <a:r>
              <a:rPr lang="it-IT" altLang="it-IT" sz="1100" b="1" dirty="0" smtClean="0">
                <a:solidFill>
                  <a:srgbClr val="002060"/>
                </a:solidFill>
                <a:latin typeface="Arial" pitchFamily="34" charset="0"/>
                <a:cs typeface="Arial" pitchFamily="34" charset="0"/>
              </a:rPr>
              <a:t> et al. J </a:t>
            </a:r>
            <a:r>
              <a:rPr lang="it-IT" altLang="it-IT" sz="1100" b="1" dirty="0" err="1" smtClean="0">
                <a:solidFill>
                  <a:srgbClr val="002060"/>
                </a:solidFill>
                <a:latin typeface="Arial" pitchFamily="34" charset="0"/>
                <a:cs typeface="Arial" pitchFamily="34" charset="0"/>
              </a:rPr>
              <a:t>Clin</a:t>
            </a:r>
            <a:r>
              <a:rPr lang="it-IT" altLang="it-IT" sz="1100" b="1" dirty="0" smtClean="0">
                <a:solidFill>
                  <a:srgbClr val="002060"/>
                </a:solidFill>
                <a:latin typeface="Arial" pitchFamily="34" charset="0"/>
                <a:cs typeface="Arial" pitchFamily="34" charset="0"/>
              </a:rPr>
              <a:t> </a:t>
            </a:r>
            <a:r>
              <a:rPr lang="it-IT" altLang="it-IT" sz="1100" b="1" dirty="0" err="1" smtClean="0">
                <a:solidFill>
                  <a:srgbClr val="002060"/>
                </a:solidFill>
                <a:latin typeface="Arial" pitchFamily="34" charset="0"/>
                <a:cs typeface="Arial" pitchFamily="34" charset="0"/>
              </a:rPr>
              <a:t>Epidemiol</a:t>
            </a:r>
            <a:r>
              <a:rPr lang="it-IT" altLang="it-IT" sz="1100" b="1" dirty="0" smtClean="0">
                <a:solidFill>
                  <a:srgbClr val="002060"/>
                </a:solidFill>
                <a:latin typeface="Arial" pitchFamily="34" charset="0"/>
                <a:cs typeface="Arial" pitchFamily="34" charset="0"/>
              </a:rPr>
              <a:t> 1994; 47:1245-51</a:t>
            </a:r>
            <a:endParaRPr lang="it-IT" altLang="it-IT" sz="3200" b="1" dirty="0" smtClean="0">
              <a:solidFill>
                <a:srgbClr val="002060"/>
              </a:solidFill>
              <a:latin typeface="Arial" pitchFamily="34" charset="0"/>
              <a:cs typeface="Arial" pitchFamily="34" charset="0"/>
            </a:endParaRPr>
          </a:p>
        </p:txBody>
      </p:sp>
      <p:graphicFrame>
        <p:nvGraphicFramePr>
          <p:cNvPr id="3" name="Tabella 2"/>
          <p:cNvGraphicFramePr>
            <a:graphicFrameLocks noGrp="1"/>
          </p:cNvGraphicFramePr>
          <p:nvPr>
            <p:extLst>
              <p:ext uri="{D42A27DB-BD31-4B8C-83A1-F6EECF244321}">
                <p14:modId xmlns:p14="http://schemas.microsoft.com/office/powerpoint/2010/main" val="1606807428"/>
              </p:ext>
            </p:extLst>
          </p:nvPr>
        </p:nvGraphicFramePr>
        <p:xfrm>
          <a:off x="484367" y="1196752"/>
          <a:ext cx="8229600" cy="1645920"/>
        </p:xfrm>
        <a:graphic>
          <a:graphicData uri="http://schemas.openxmlformats.org/drawingml/2006/table">
            <a:tbl>
              <a:tblPr/>
              <a:tblGrid>
                <a:gridCol w="8229600"/>
              </a:tblGrid>
              <a:tr h="0">
                <a:tc>
                  <a:txBody>
                    <a:bodyPr/>
                    <a:lstStyle/>
                    <a:p>
                      <a:r>
                        <a:rPr lang="it-IT" sz="2400" b="1" dirty="0" err="1" smtClean="0">
                          <a:solidFill>
                            <a:schemeClr val="accent2">
                              <a:lumMod val="75000"/>
                            </a:schemeClr>
                          </a:solidFill>
                        </a:rPr>
                        <a:t>Sigra</a:t>
                      </a:r>
                      <a:r>
                        <a:rPr lang="it-IT" sz="2400" b="1" dirty="0" smtClean="0">
                          <a:solidFill>
                            <a:schemeClr val="accent2">
                              <a:lumMod val="75000"/>
                            </a:schemeClr>
                          </a:solidFill>
                        </a:rPr>
                        <a:t> Luisa</a:t>
                      </a:r>
                      <a:r>
                        <a:rPr lang="it-IT" sz="2400" b="1" baseline="0" dirty="0" smtClean="0">
                          <a:solidFill>
                            <a:schemeClr val="accent2">
                              <a:lumMod val="75000"/>
                            </a:schemeClr>
                          </a:solidFill>
                        </a:rPr>
                        <a:t>  anni 67 </a:t>
                      </a:r>
                      <a:r>
                        <a:rPr lang="it-IT" sz="2400" b="1" dirty="0" smtClean="0">
                          <a:solidFill>
                            <a:schemeClr val="accent2">
                              <a:lumMod val="75000"/>
                            </a:schemeClr>
                          </a:solidFill>
                        </a:rPr>
                        <a:t>Score 9 </a:t>
                      </a:r>
                      <a:endParaRPr lang="it-IT" sz="2400" b="1" dirty="0">
                        <a:solidFill>
                          <a:schemeClr val="accent2">
                            <a:lumMod val="75000"/>
                          </a:schemeClr>
                        </a:solidFill>
                      </a:endParaRPr>
                    </a:p>
                  </a:txBody>
                  <a:tcPr anchor="ctr">
                    <a:lnL>
                      <a:noFill/>
                    </a:lnL>
                    <a:lnR>
                      <a:noFill/>
                    </a:lnR>
                    <a:lnT>
                      <a:noFill/>
                    </a:lnT>
                    <a:lnB>
                      <a:noFill/>
                    </a:lnB>
                  </a:tcPr>
                </a:tc>
              </a:tr>
              <a:tr h="0">
                <a:tc>
                  <a:txBody>
                    <a:bodyPr/>
                    <a:lstStyle/>
                    <a:p>
                      <a:r>
                        <a:rPr lang="en-US" sz="2400" dirty="0">
                          <a:solidFill>
                            <a:srgbClr val="002060"/>
                          </a:solidFill>
                        </a:rPr>
                        <a:t>Predicted 1-year survival*: 63% </a:t>
                      </a:r>
                      <a:br>
                        <a:rPr lang="en-US" sz="2400" dirty="0">
                          <a:solidFill>
                            <a:srgbClr val="002060"/>
                          </a:solidFill>
                        </a:rPr>
                      </a:br>
                      <a:r>
                        <a:rPr lang="en-US" sz="2400" dirty="0">
                          <a:solidFill>
                            <a:srgbClr val="002060"/>
                          </a:solidFill>
                        </a:rPr>
                        <a:t>Predicted 10-year survival**: &lt;20% </a:t>
                      </a:r>
                      <a:br>
                        <a:rPr lang="en-US" sz="2400" dirty="0">
                          <a:solidFill>
                            <a:srgbClr val="002060"/>
                          </a:solidFill>
                        </a:rPr>
                      </a:br>
                      <a:r>
                        <a:rPr lang="en-US" sz="2400" dirty="0">
                          <a:solidFill>
                            <a:srgbClr val="002060"/>
                          </a:solidFill>
                        </a:rPr>
                        <a:t>Estimated relative risk of death***: 19.37 (99% CI: 6.01 - 62.40) </a:t>
                      </a:r>
                    </a:p>
                  </a:txBody>
                  <a:tcPr anchor="ctr">
                    <a:lnL>
                      <a:noFill/>
                    </a:lnL>
                    <a:lnR>
                      <a:noFill/>
                    </a:lnR>
                    <a:lnT>
                      <a:noFill/>
                    </a:lnT>
                    <a:lnB>
                      <a:noFill/>
                    </a:lnB>
                  </a:tcPr>
                </a:tc>
              </a:tr>
            </a:tbl>
          </a:graphicData>
        </a:graphic>
      </p:graphicFrame>
      <p:sp>
        <p:nvSpPr>
          <p:cNvPr id="6" name="Rectangle 1"/>
          <p:cNvSpPr>
            <a:spLocks noChangeArrowheads="1"/>
          </p:cNvSpPr>
          <p:nvPr/>
        </p:nvSpPr>
        <p:spPr bwMode="auto">
          <a:xfrm>
            <a:off x="457200" y="3266559"/>
            <a:ext cx="24878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it-IT" dirty="0" smtClean="0">
                <a:solidFill>
                  <a:prstClr val="black"/>
                </a:solidFill>
                <a:latin typeface="Arial" charset="0"/>
                <a:cs typeface="Arial" charset="0"/>
              </a:rPr>
              <a:t> </a:t>
            </a:r>
          </a:p>
        </p:txBody>
      </p:sp>
      <p:sp>
        <p:nvSpPr>
          <p:cNvPr id="7" name="Rettangolo 6"/>
          <p:cNvSpPr/>
          <p:nvPr/>
        </p:nvSpPr>
        <p:spPr>
          <a:xfrm>
            <a:off x="2051720" y="4221088"/>
            <a:ext cx="4402295" cy="369332"/>
          </a:xfrm>
          <a:prstGeom prst="rect">
            <a:avLst/>
          </a:prstGeom>
        </p:spPr>
        <p:txBody>
          <a:bodyPr wrap="none">
            <a:spAutoFit/>
          </a:bodyPr>
          <a:lstStyle/>
          <a:p>
            <a:r>
              <a:rPr lang="it-IT" dirty="0">
                <a:solidFill>
                  <a:prstClr val="black"/>
                </a:solidFill>
              </a:rPr>
              <a:t>http://farmacologiaclinica.info/membership/</a:t>
            </a:r>
          </a:p>
        </p:txBody>
      </p:sp>
      <p:sp>
        <p:nvSpPr>
          <p:cNvPr id="8" name="Rettangolo 7"/>
          <p:cNvSpPr/>
          <p:nvPr/>
        </p:nvSpPr>
        <p:spPr>
          <a:xfrm>
            <a:off x="2051720" y="4869160"/>
            <a:ext cx="3855927" cy="369332"/>
          </a:xfrm>
          <a:prstGeom prst="rect">
            <a:avLst/>
          </a:prstGeom>
        </p:spPr>
        <p:txBody>
          <a:bodyPr wrap="none">
            <a:spAutoFit/>
          </a:bodyPr>
          <a:lstStyle/>
          <a:p>
            <a:r>
              <a:rPr lang="it-IT" dirty="0">
                <a:solidFill>
                  <a:prstClr val="black"/>
                </a:solidFill>
              </a:rPr>
              <a:t>http://touchcalc.com/calculators/cci_js</a:t>
            </a:r>
          </a:p>
        </p:txBody>
      </p:sp>
    </p:spTree>
    <p:extLst>
      <p:ext uri="{BB962C8B-B14F-4D97-AF65-F5344CB8AC3E}">
        <p14:creationId xmlns:p14="http://schemas.microsoft.com/office/powerpoint/2010/main" val="3741810635"/>
      </p:ext>
    </p:extLst>
  </p:cSld>
  <p:clrMapOvr>
    <a:masterClrMapping/>
  </p:clrMapOvr>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AutoShape 2"/>
          <p:cNvSpPr>
            <a:spLocks noChangeAspect="1" noChangeArrowheads="1" noTextEdit="1"/>
          </p:cNvSpPr>
          <p:nvPr/>
        </p:nvSpPr>
        <p:spPr bwMode="auto">
          <a:xfrm>
            <a:off x="228600" y="914400"/>
            <a:ext cx="8569325"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solidFill>
                <a:prstClr val="black"/>
              </a:solidFill>
            </a:endParaRPr>
          </a:p>
        </p:txBody>
      </p:sp>
      <p:grpSp>
        <p:nvGrpSpPr>
          <p:cNvPr id="10243" name="Group 3"/>
          <p:cNvGrpSpPr>
            <a:grpSpLocks/>
          </p:cNvGrpSpPr>
          <p:nvPr/>
        </p:nvGrpSpPr>
        <p:grpSpPr bwMode="auto">
          <a:xfrm>
            <a:off x="192087" y="838366"/>
            <a:ext cx="8605838" cy="5032886"/>
            <a:chOff x="144" y="239"/>
            <a:chExt cx="5398" cy="2508"/>
          </a:xfrm>
        </p:grpSpPr>
        <p:cxnSp>
          <p:nvCxnSpPr>
            <p:cNvPr id="10245" name="_s3106"/>
            <p:cNvCxnSpPr>
              <a:cxnSpLocks noChangeShapeType="1"/>
              <a:stCxn id="10261" idx="1"/>
              <a:endCxn id="10260" idx="2"/>
            </p:cNvCxnSpPr>
            <p:nvPr/>
          </p:nvCxnSpPr>
          <p:spPr bwMode="auto">
            <a:xfrm rot="10800000" flipH="1">
              <a:off x="1913" y="2024"/>
              <a:ext cx="931" cy="231"/>
            </a:xfrm>
            <a:prstGeom prst="bentConnector4">
              <a:avLst>
                <a:gd name="adj1" fmla="val 67773"/>
                <a:gd name="adj2" fmla="val 5625"/>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10246" name="_s3104"/>
            <p:cNvCxnSpPr>
              <a:cxnSpLocks noChangeShapeType="1"/>
              <a:stCxn id="10260" idx="1"/>
              <a:endCxn id="10259" idx="2"/>
            </p:cNvCxnSpPr>
            <p:nvPr/>
          </p:nvCxnSpPr>
          <p:spPr bwMode="auto">
            <a:xfrm rot="10800000" flipH="1">
              <a:off x="1913" y="1661"/>
              <a:ext cx="931" cy="272"/>
            </a:xfrm>
            <a:prstGeom prst="bentConnector4">
              <a:avLst>
                <a:gd name="adj1" fmla="val 67773"/>
                <a:gd name="adj2" fmla="val 13231"/>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10247" name="_s3096"/>
            <p:cNvCxnSpPr>
              <a:cxnSpLocks noChangeShapeType="1"/>
              <a:stCxn id="10259" idx="0"/>
            </p:cNvCxnSpPr>
            <p:nvPr/>
          </p:nvCxnSpPr>
          <p:spPr bwMode="auto">
            <a:xfrm flipV="1">
              <a:off x="2843" y="1099"/>
              <a:ext cx="0" cy="335"/>
            </a:xfrm>
            <a:prstGeom prst="straightConnector1">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10248" name="_s3088"/>
            <p:cNvCxnSpPr>
              <a:cxnSpLocks noChangeShapeType="1"/>
              <a:stCxn id="10258" idx="0"/>
              <a:endCxn id="10253" idx="2"/>
            </p:cNvCxnSpPr>
            <p:nvPr/>
          </p:nvCxnSpPr>
          <p:spPr bwMode="auto">
            <a:xfrm rot="16200000" flipV="1">
              <a:off x="3889" y="-408"/>
              <a:ext cx="231" cy="2276"/>
            </a:xfrm>
            <a:prstGeom prst="bentConnector3">
              <a:avLst>
                <a:gd name="adj1" fmla="val 50000"/>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10249" name="_s3086"/>
            <p:cNvCxnSpPr>
              <a:cxnSpLocks noChangeShapeType="1"/>
              <a:stCxn id="10257" idx="0"/>
              <a:endCxn id="10253" idx="2"/>
            </p:cNvCxnSpPr>
            <p:nvPr/>
          </p:nvCxnSpPr>
          <p:spPr bwMode="auto">
            <a:xfrm rot="16200000" flipV="1">
              <a:off x="3374" y="107"/>
              <a:ext cx="231" cy="1244"/>
            </a:xfrm>
            <a:prstGeom prst="bentConnector3">
              <a:avLst>
                <a:gd name="adj1" fmla="val 50000"/>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10250" name="_s3084"/>
            <p:cNvCxnSpPr>
              <a:cxnSpLocks noChangeShapeType="1"/>
            </p:cNvCxnSpPr>
            <p:nvPr/>
          </p:nvCxnSpPr>
          <p:spPr bwMode="auto">
            <a:xfrm flipH="1" flipV="1">
              <a:off x="2866" y="729"/>
              <a:ext cx="0" cy="116"/>
            </a:xfrm>
            <a:prstGeom prst="straightConnector1">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10251" name="_s3083"/>
            <p:cNvCxnSpPr>
              <a:cxnSpLocks noChangeShapeType="1"/>
              <a:stCxn id="10255" idx="0"/>
              <a:endCxn id="10253" idx="2"/>
            </p:cNvCxnSpPr>
            <p:nvPr/>
          </p:nvCxnSpPr>
          <p:spPr bwMode="auto">
            <a:xfrm rot="5400000" flipH="1" flipV="1">
              <a:off x="2184" y="162"/>
              <a:ext cx="231" cy="1135"/>
            </a:xfrm>
            <a:prstGeom prst="bentConnector3">
              <a:avLst>
                <a:gd name="adj1" fmla="val 50000"/>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10252" name="_s3082"/>
            <p:cNvCxnSpPr>
              <a:cxnSpLocks noChangeShapeType="1"/>
              <a:stCxn id="10254" idx="0"/>
              <a:endCxn id="10253" idx="2"/>
            </p:cNvCxnSpPr>
            <p:nvPr/>
          </p:nvCxnSpPr>
          <p:spPr bwMode="auto">
            <a:xfrm rot="5400000" flipH="1" flipV="1">
              <a:off x="1629" y="-393"/>
              <a:ext cx="231" cy="2246"/>
            </a:xfrm>
            <a:prstGeom prst="bentConnector3">
              <a:avLst>
                <a:gd name="adj1" fmla="val 50000"/>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sp>
          <p:nvSpPr>
            <p:cNvPr id="10253" name="_s3078"/>
            <p:cNvSpPr>
              <a:spLocks noChangeArrowheads="1"/>
            </p:cNvSpPr>
            <p:nvPr/>
          </p:nvSpPr>
          <p:spPr bwMode="auto">
            <a:xfrm>
              <a:off x="2174" y="239"/>
              <a:ext cx="1386" cy="375"/>
            </a:xfrm>
            <a:prstGeom prst="roundRect">
              <a:avLst>
                <a:gd name="adj" fmla="val 0"/>
              </a:avLst>
            </a:prstGeom>
            <a:solidFill>
              <a:schemeClr val="bg1"/>
            </a:solidFill>
            <a:ln w="9525">
              <a:solidFill>
                <a:schemeClr val="tx1"/>
              </a:solidFill>
              <a:round/>
              <a:headEnd/>
              <a:tailEnd/>
            </a:ln>
          </p:spPr>
          <p:txBody>
            <a:bodyPr wrap="none" lIns="82516" tIns="41258" rIns="82516" bIns="41258" anchor="ctr"/>
            <a:lstStyle/>
            <a:p>
              <a:pPr algn="ctr" eaLnBrk="0" hangingPunct="0"/>
              <a:r>
                <a:rPr lang="it-IT" sz="2000" dirty="0" smtClean="0">
                  <a:solidFill>
                    <a:prstClr val="black"/>
                  </a:solidFill>
                </a:rPr>
                <a:t>MALATTIA ACUTA:</a:t>
              </a:r>
            </a:p>
            <a:p>
              <a:pPr algn="ctr" eaLnBrk="0" hangingPunct="0"/>
              <a:r>
                <a:rPr lang="it-IT" sz="2000" b="1" dirty="0" smtClean="0">
                  <a:solidFill>
                    <a:srgbClr val="002060"/>
                  </a:solidFill>
                </a:rPr>
                <a:t>Diagnosi</a:t>
              </a:r>
              <a:endParaRPr lang="it-IT" sz="2000" b="1" dirty="0">
                <a:solidFill>
                  <a:srgbClr val="002060"/>
                </a:solidFill>
              </a:endParaRPr>
            </a:p>
          </p:txBody>
        </p:sp>
        <p:sp>
          <p:nvSpPr>
            <p:cNvPr id="10254" name="_s3079"/>
            <p:cNvSpPr>
              <a:spLocks noChangeArrowheads="1"/>
            </p:cNvSpPr>
            <p:nvPr/>
          </p:nvSpPr>
          <p:spPr bwMode="auto">
            <a:xfrm>
              <a:off x="144" y="845"/>
              <a:ext cx="954" cy="317"/>
            </a:xfrm>
            <a:prstGeom prst="roundRect">
              <a:avLst>
                <a:gd name="adj" fmla="val 0"/>
              </a:avLst>
            </a:prstGeom>
            <a:solidFill>
              <a:schemeClr val="bg1"/>
            </a:solidFill>
            <a:ln w="9525">
              <a:solidFill>
                <a:schemeClr val="tx1"/>
              </a:solidFill>
              <a:round/>
              <a:headEnd/>
              <a:tailEnd/>
            </a:ln>
          </p:spPr>
          <p:txBody>
            <a:bodyPr wrap="none" lIns="82516" tIns="41258" rIns="82516" bIns="41258" anchor="ctr"/>
            <a:lstStyle/>
            <a:p>
              <a:pPr algn="ctr" eaLnBrk="0" hangingPunct="0"/>
              <a:r>
                <a:rPr lang="it-IT" sz="2000" dirty="0">
                  <a:solidFill>
                    <a:srgbClr val="006600"/>
                  </a:solidFill>
                </a:rPr>
                <a:t>Robusto</a:t>
              </a:r>
              <a:r>
                <a:rPr lang="it-IT" sz="2000" dirty="0">
                  <a:solidFill>
                    <a:prstClr val="black"/>
                  </a:solidFill>
                </a:rPr>
                <a:t> </a:t>
              </a:r>
            </a:p>
          </p:txBody>
        </p:sp>
        <p:sp>
          <p:nvSpPr>
            <p:cNvPr id="10255" name="_s3080"/>
            <p:cNvSpPr>
              <a:spLocks noChangeArrowheads="1"/>
            </p:cNvSpPr>
            <p:nvPr/>
          </p:nvSpPr>
          <p:spPr bwMode="auto">
            <a:xfrm>
              <a:off x="1255" y="845"/>
              <a:ext cx="954" cy="317"/>
            </a:xfrm>
            <a:prstGeom prst="roundRect">
              <a:avLst>
                <a:gd name="adj" fmla="val 0"/>
              </a:avLst>
            </a:prstGeom>
            <a:solidFill>
              <a:schemeClr val="bg1"/>
            </a:solidFill>
            <a:ln w="9525">
              <a:solidFill>
                <a:schemeClr val="tx1"/>
              </a:solidFill>
              <a:round/>
              <a:headEnd/>
              <a:tailEnd/>
            </a:ln>
          </p:spPr>
          <p:txBody>
            <a:bodyPr wrap="none" lIns="82516" tIns="41258" rIns="82516" bIns="41258" anchor="ctr"/>
            <a:lstStyle/>
            <a:p>
              <a:pPr algn="ctr" eaLnBrk="0" hangingPunct="0"/>
              <a:r>
                <a:rPr lang="it-IT" sz="1600" dirty="0" smtClean="0">
                  <a:solidFill>
                    <a:srgbClr val="C0504D"/>
                  </a:solidFill>
                </a:rPr>
                <a:t>Disabile lieve e/o </a:t>
              </a:r>
            </a:p>
            <a:p>
              <a:pPr algn="ctr" eaLnBrk="0" hangingPunct="0"/>
              <a:r>
                <a:rPr lang="it-IT" sz="1600" dirty="0" err="1" smtClean="0">
                  <a:solidFill>
                    <a:srgbClr val="C0504D"/>
                  </a:solidFill>
                </a:rPr>
                <a:t>Decad</a:t>
              </a:r>
              <a:r>
                <a:rPr lang="it-IT" sz="1600" dirty="0" smtClean="0">
                  <a:solidFill>
                    <a:srgbClr val="C0504D"/>
                  </a:solidFill>
                </a:rPr>
                <a:t> </a:t>
              </a:r>
              <a:r>
                <a:rPr lang="it-IT" sz="1600" dirty="0" err="1" smtClean="0">
                  <a:solidFill>
                    <a:srgbClr val="C0504D"/>
                  </a:solidFill>
                </a:rPr>
                <a:t>cogn</a:t>
              </a:r>
              <a:r>
                <a:rPr lang="it-IT" sz="1600" dirty="0" smtClean="0">
                  <a:solidFill>
                    <a:srgbClr val="C0504D"/>
                  </a:solidFill>
                </a:rPr>
                <a:t> lieve</a:t>
              </a:r>
              <a:endParaRPr lang="it-IT" sz="1600" dirty="0">
                <a:solidFill>
                  <a:srgbClr val="C0504D"/>
                </a:solidFill>
              </a:endParaRPr>
            </a:p>
          </p:txBody>
        </p:sp>
        <p:sp>
          <p:nvSpPr>
            <p:cNvPr id="10256" name="_s3081"/>
            <p:cNvSpPr>
              <a:spLocks noChangeArrowheads="1"/>
            </p:cNvSpPr>
            <p:nvPr/>
          </p:nvSpPr>
          <p:spPr bwMode="auto">
            <a:xfrm>
              <a:off x="2299" y="845"/>
              <a:ext cx="1189" cy="317"/>
            </a:xfrm>
            <a:prstGeom prst="roundRect">
              <a:avLst>
                <a:gd name="adj" fmla="val 0"/>
              </a:avLst>
            </a:prstGeom>
            <a:solidFill>
              <a:schemeClr val="bg1"/>
            </a:solidFill>
            <a:ln w="9525">
              <a:solidFill>
                <a:schemeClr val="tx1"/>
              </a:solidFill>
              <a:round/>
              <a:headEnd/>
              <a:tailEnd/>
            </a:ln>
          </p:spPr>
          <p:txBody>
            <a:bodyPr wrap="none" lIns="82516" tIns="41258" rIns="82516" bIns="41258" anchor="ctr"/>
            <a:lstStyle/>
            <a:p>
              <a:pPr algn="ctr" eaLnBrk="0" hangingPunct="0"/>
              <a:r>
                <a:rPr lang="it-IT" sz="1600" dirty="0">
                  <a:solidFill>
                    <a:srgbClr val="CC3300"/>
                  </a:solidFill>
                </a:rPr>
                <a:t>Disabile </a:t>
              </a:r>
              <a:r>
                <a:rPr lang="it-IT" sz="1600" dirty="0" err="1" smtClean="0">
                  <a:solidFill>
                    <a:srgbClr val="CC3300"/>
                  </a:solidFill>
                </a:rPr>
                <a:t>moder</a:t>
              </a:r>
              <a:r>
                <a:rPr lang="it-IT" sz="1600" dirty="0" smtClean="0">
                  <a:solidFill>
                    <a:srgbClr val="CC3300"/>
                  </a:solidFill>
                </a:rPr>
                <a:t> e/o</a:t>
              </a:r>
            </a:p>
            <a:p>
              <a:pPr algn="ctr" eaLnBrk="0" hangingPunct="0"/>
              <a:r>
                <a:rPr lang="it-IT" sz="1600" dirty="0" err="1" smtClean="0">
                  <a:solidFill>
                    <a:srgbClr val="CC3300"/>
                  </a:solidFill>
                </a:rPr>
                <a:t>Decad</a:t>
              </a:r>
              <a:r>
                <a:rPr lang="it-IT" sz="1600" dirty="0" smtClean="0">
                  <a:solidFill>
                    <a:srgbClr val="CC3300"/>
                  </a:solidFill>
                </a:rPr>
                <a:t> </a:t>
              </a:r>
              <a:r>
                <a:rPr lang="it-IT" sz="1600" dirty="0" err="1" smtClean="0">
                  <a:solidFill>
                    <a:srgbClr val="CC3300"/>
                  </a:solidFill>
                </a:rPr>
                <a:t>cogn</a:t>
              </a:r>
              <a:r>
                <a:rPr lang="it-IT" sz="1600" dirty="0" smtClean="0">
                  <a:solidFill>
                    <a:srgbClr val="CC3300"/>
                  </a:solidFill>
                </a:rPr>
                <a:t> moderato</a:t>
              </a:r>
              <a:endParaRPr lang="it-IT" sz="1600" dirty="0">
                <a:solidFill>
                  <a:srgbClr val="CC3300"/>
                </a:solidFill>
              </a:endParaRPr>
            </a:p>
          </p:txBody>
        </p:sp>
        <p:sp>
          <p:nvSpPr>
            <p:cNvPr id="10257" name="_s3085"/>
            <p:cNvSpPr>
              <a:spLocks noChangeArrowheads="1"/>
            </p:cNvSpPr>
            <p:nvPr/>
          </p:nvSpPr>
          <p:spPr bwMode="auto">
            <a:xfrm>
              <a:off x="3614" y="845"/>
              <a:ext cx="994" cy="317"/>
            </a:xfrm>
            <a:prstGeom prst="roundRect">
              <a:avLst>
                <a:gd name="adj" fmla="val 0"/>
              </a:avLst>
            </a:prstGeom>
            <a:solidFill>
              <a:schemeClr val="bg1"/>
            </a:solidFill>
            <a:ln w="9525">
              <a:solidFill>
                <a:schemeClr val="tx1"/>
              </a:solidFill>
              <a:round/>
              <a:headEnd/>
              <a:tailEnd/>
            </a:ln>
          </p:spPr>
          <p:txBody>
            <a:bodyPr wrap="none" lIns="82516" tIns="41258" rIns="82516" bIns="41258" anchor="ctr"/>
            <a:lstStyle/>
            <a:p>
              <a:pPr algn="ctr" eaLnBrk="0" hangingPunct="0"/>
              <a:r>
                <a:rPr lang="it-IT" sz="1400" dirty="0">
                  <a:solidFill>
                    <a:srgbClr val="FF9900"/>
                  </a:solidFill>
                </a:rPr>
                <a:t>Disabile </a:t>
              </a:r>
              <a:r>
                <a:rPr lang="it-IT" sz="1400" dirty="0" smtClean="0">
                  <a:solidFill>
                    <a:srgbClr val="FF9900"/>
                  </a:solidFill>
                </a:rPr>
                <a:t>grave e/o</a:t>
              </a:r>
            </a:p>
            <a:p>
              <a:pPr algn="ctr" eaLnBrk="0" hangingPunct="0"/>
              <a:r>
                <a:rPr lang="it-IT" sz="1400" dirty="0" err="1" smtClean="0">
                  <a:solidFill>
                    <a:srgbClr val="FF9900"/>
                  </a:solidFill>
                </a:rPr>
                <a:t>Decad</a:t>
              </a:r>
              <a:r>
                <a:rPr lang="it-IT" sz="1400" dirty="0" smtClean="0">
                  <a:solidFill>
                    <a:srgbClr val="FF9900"/>
                  </a:solidFill>
                </a:rPr>
                <a:t> </a:t>
              </a:r>
              <a:r>
                <a:rPr lang="it-IT" sz="1400" dirty="0" err="1" smtClean="0">
                  <a:solidFill>
                    <a:srgbClr val="FF9900"/>
                  </a:solidFill>
                </a:rPr>
                <a:t>cogn</a:t>
              </a:r>
              <a:r>
                <a:rPr lang="it-IT" sz="1400" dirty="0" smtClean="0">
                  <a:solidFill>
                    <a:srgbClr val="FF9900"/>
                  </a:solidFill>
                </a:rPr>
                <a:t> grave</a:t>
              </a:r>
              <a:endParaRPr lang="it-IT" sz="1400" dirty="0">
                <a:solidFill>
                  <a:srgbClr val="FF9900"/>
                </a:solidFill>
              </a:endParaRPr>
            </a:p>
          </p:txBody>
        </p:sp>
        <p:sp>
          <p:nvSpPr>
            <p:cNvPr id="10258" name="_s3087"/>
            <p:cNvSpPr>
              <a:spLocks noChangeArrowheads="1"/>
            </p:cNvSpPr>
            <p:nvPr/>
          </p:nvSpPr>
          <p:spPr bwMode="auto">
            <a:xfrm>
              <a:off x="4743" y="845"/>
              <a:ext cx="799" cy="317"/>
            </a:xfrm>
            <a:prstGeom prst="roundRect">
              <a:avLst>
                <a:gd name="adj" fmla="val 0"/>
              </a:avLst>
            </a:prstGeom>
            <a:solidFill>
              <a:schemeClr val="bg1"/>
            </a:solidFill>
            <a:ln w="9525">
              <a:solidFill>
                <a:schemeClr val="tx1"/>
              </a:solidFill>
              <a:round/>
              <a:headEnd/>
              <a:tailEnd/>
            </a:ln>
          </p:spPr>
          <p:txBody>
            <a:bodyPr wrap="none" lIns="82516" tIns="41258" rIns="82516" bIns="41258" anchor="ctr"/>
            <a:lstStyle/>
            <a:p>
              <a:pPr algn="ctr" eaLnBrk="0" hangingPunct="0"/>
              <a:r>
                <a:rPr lang="it-IT" sz="2000" dirty="0" smtClean="0">
                  <a:solidFill>
                    <a:srgbClr val="FF0000"/>
                  </a:solidFill>
                </a:rPr>
                <a:t>Fragile</a:t>
              </a:r>
              <a:endParaRPr lang="it-IT" sz="2000" dirty="0">
                <a:solidFill>
                  <a:srgbClr val="FF0000"/>
                </a:solidFill>
              </a:endParaRPr>
            </a:p>
          </p:txBody>
        </p:sp>
        <p:sp>
          <p:nvSpPr>
            <p:cNvPr id="10259" name="_s3095"/>
            <p:cNvSpPr>
              <a:spLocks noChangeArrowheads="1"/>
            </p:cNvSpPr>
            <p:nvPr/>
          </p:nvSpPr>
          <p:spPr bwMode="auto">
            <a:xfrm>
              <a:off x="1913" y="1434"/>
              <a:ext cx="1860" cy="227"/>
            </a:xfrm>
            <a:prstGeom prst="roundRect">
              <a:avLst>
                <a:gd name="adj" fmla="val 0"/>
              </a:avLst>
            </a:prstGeom>
            <a:solidFill>
              <a:schemeClr val="bg1"/>
            </a:solidFill>
            <a:ln w="9525">
              <a:solidFill>
                <a:schemeClr val="tx1"/>
              </a:solidFill>
              <a:round/>
              <a:headEnd/>
              <a:tailEnd/>
            </a:ln>
          </p:spPr>
          <p:txBody>
            <a:bodyPr wrap="none" anchor="ctr"/>
            <a:lstStyle/>
            <a:p>
              <a:pPr algn="ctr" eaLnBrk="0" hangingPunct="0"/>
              <a:endParaRPr lang="it-IT" dirty="0" smtClean="0">
                <a:solidFill>
                  <a:srgbClr val="993300"/>
                </a:solidFill>
                <a:latin typeface="Arial" pitchFamily="34" charset="0"/>
              </a:endParaRPr>
            </a:p>
            <a:p>
              <a:pPr algn="ctr" eaLnBrk="0" hangingPunct="0"/>
              <a:r>
                <a:rPr lang="it-IT" dirty="0" smtClean="0">
                  <a:solidFill>
                    <a:srgbClr val="993300"/>
                  </a:solidFill>
                  <a:latin typeface="Arial" pitchFamily="34" charset="0"/>
                </a:rPr>
                <a:t>Life </a:t>
              </a:r>
              <a:r>
                <a:rPr lang="it-IT" dirty="0" err="1" smtClean="0">
                  <a:solidFill>
                    <a:srgbClr val="993300"/>
                  </a:solidFill>
                  <a:latin typeface="Arial" pitchFamily="34" charset="0"/>
                </a:rPr>
                <a:t>Expectancy</a:t>
              </a:r>
              <a:endParaRPr lang="it-IT" dirty="0">
                <a:solidFill>
                  <a:srgbClr val="993300"/>
                </a:solidFill>
                <a:latin typeface="Arial" pitchFamily="34" charset="0"/>
              </a:endParaRPr>
            </a:p>
            <a:p>
              <a:pPr algn="ctr" eaLnBrk="0" hangingPunct="0"/>
              <a:r>
                <a:rPr lang="it-IT" dirty="0" smtClean="0">
                  <a:solidFill>
                    <a:srgbClr val="990099"/>
                  </a:solidFill>
                </a:rPr>
                <a:t> </a:t>
              </a:r>
              <a:endParaRPr lang="it-IT" dirty="0">
                <a:solidFill>
                  <a:srgbClr val="990099"/>
                </a:solidFill>
              </a:endParaRPr>
            </a:p>
          </p:txBody>
        </p:sp>
        <p:sp>
          <p:nvSpPr>
            <p:cNvPr id="10260" name="_s3103"/>
            <p:cNvSpPr>
              <a:spLocks noChangeArrowheads="1"/>
            </p:cNvSpPr>
            <p:nvPr/>
          </p:nvSpPr>
          <p:spPr bwMode="auto">
            <a:xfrm>
              <a:off x="1913" y="1842"/>
              <a:ext cx="1860" cy="182"/>
            </a:xfrm>
            <a:prstGeom prst="roundRect">
              <a:avLst>
                <a:gd name="adj" fmla="val 0"/>
              </a:avLst>
            </a:prstGeom>
            <a:solidFill>
              <a:schemeClr val="bg1"/>
            </a:solidFill>
            <a:ln w="9525">
              <a:solidFill>
                <a:schemeClr val="tx1"/>
              </a:solidFill>
              <a:round/>
              <a:headEnd/>
              <a:tailEnd/>
            </a:ln>
          </p:spPr>
          <p:txBody>
            <a:bodyPr wrap="none" anchor="ctr"/>
            <a:lstStyle/>
            <a:p>
              <a:pPr algn="ctr" eaLnBrk="0" hangingPunct="0"/>
              <a:r>
                <a:rPr lang="it-IT" sz="2000" dirty="0" err="1">
                  <a:solidFill>
                    <a:srgbClr val="990099"/>
                  </a:solidFill>
                </a:rPr>
                <a:t>Comorbilità</a:t>
              </a:r>
              <a:endParaRPr lang="it-IT" sz="2000" dirty="0">
                <a:solidFill>
                  <a:srgbClr val="993300"/>
                </a:solidFill>
                <a:latin typeface="Arial" pitchFamily="34" charset="0"/>
              </a:endParaRPr>
            </a:p>
          </p:txBody>
        </p:sp>
        <p:sp>
          <p:nvSpPr>
            <p:cNvPr id="10261" name="_s3105"/>
            <p:cNvSpPr>
              <a:spLocks noChangeArrowheads="1"/>
            </p:cNvSpPr>
            <p:nvPr/>
          </p:nvSpPr>
          <p:spPr bwMode="auto">
            <a:xfrm>
              <a:off x="1913" y="2168"/>
              <a:ext cx="1860" cy="173"/>
            </a:xfrm>
            <a:prstGeom prst="roundRect">
              <a:avLst>
                <a:gd name="adj" fmla="val 0"/>
              </a:avLst>
            </a:prstGeom>
            <a:solidFill>
              <a:schemeClr val="bg1"/>
            </a:solidFill>
            <a:ln w="9525">
              <a:solidFill>
                <a:schemeClr val="tx1"/>
              </a:solidFill>
              <a:round/>
              <a:headEnd/>
              <a:tailEnd/>
            </a:ln>
          </p:spPr>
          <p:txBody>
            <a:bodyPr wrap="none" anchor="ctr"/>
            <a:lstStyle/>
            <a:p>
              <a:pPr algn="ctr" eaLnBrk="0" hangingPunct="0"/>
              <a:r>
                <a:rPr lang="it-IT" sz="2000" b="1" dirty="0" smtClean="0">
                  <a:solidFill>
                    <a:srgbClr val="9BBB59">
                      <a:lumMod val="50000"/>
                    </a:srgbClr>
                  </a:solidFill>
                </a:rPr>
                <a:t> Prognosi/</a:t>
              </a:r>
              <a:r>
                <a:rPr lang="it-IT" sz="2000" b="1" dirty="0" err="1" smtClean="0">
                  <a:solidFill>
                    <a:srgbClr val="9BBB59">
                      <a:lumMod val="50000"/>
                    </a:srgbClr>
                  </a:solidFill>
                </a:rPr>
                <a:t>Outcome</a:t>
              </a:r>
              <a:endParaRPr lang="it-IT" sz="2000" b="1" dirty="0">
                <a:solidFill>
                  <a:srgbClr val="9BBB59">
                    <a:lumMod val="50000"/>
                  </a:srgbClr>
                </a:solidFill>
              </a:endParaRPr>
            </a:p>
          </p:txBody>
        </p:sp>
        <p:sp>
          <p:nvSpPr>
            <p:cNvPr id="10262" name="_s3107"/>
            <p:cNvSpPr>
              <a:spLocks noChangeArrowheads="1"/>
            </p:cNvSpPr>
            <p:nvPr/>
          </p:nvSpPr>
          <p:spPr bwMode="auto">
            <a:xfrm>
              <a:off x="1402" y="2482"/>
              <a:ext cx="3041" cy="265"/>
            </a:xfrm>
            <a:prstGeom prst="roundRect">
              <a:avLst>
                <a:gd name="adj" fmla="val 0"/>
              </a:avLst>
            </a:prstGeom>
            <a:solidFill>
              <a:schemeClr val="bg1"/>
            </a:solidFill>
            <a:ln w="9525">
              <a:solidFill>
                <a:schemeClr val="tx1"/>
              </a:solidFill>
              <a:round/>
              <a:headEnd/>
              <a:tailEnd/>
            </a:ln>
          </p:spPr>
          <p:txBody>
            <a:bodyPr wrap="none" anchor="ctr"/>
            <a:lstStyle/>
            <a:p>
              <a:pPr algn="ctr" eaLnBrk="0" hangingPunct="0"/>
              <a:endParaRPr lang="it-IT" sz="2000" b="1" dirty="0" smtClean="0">
                <a:solidFill>
                  <a:srgbClr val="FF0000"/>
                </a:solidFill>
              </a:endParaRPr>
            </a:p>
            <a:p>
              <a:pPr algn="ctr" eaLnBrk="0" hangingPunct="0"/>
              <a:r>
                <a:rPr lang="it-IT" sz="2000" b="1" dirty="0" smtClean="0">
                  <a:solidFill>
                    <a:srgbClr val="FF0000"/>
                  </a:solidFill>
                </a:rPr>
                <a:t>Terapia (curative vs </a:t>
              </a:r>
              <a:r>
                <a:rPr lang="it-IT" sz="2000" b="1" dirty="0" err="1" smtClean="0">
                  <a:solidFill>
                    <a:srgbClr val="FF0000"/>
                  </a:solidFill>
                </a:rPr>
                <a:t>ameliorative</a:t>
              </a:r>
              <a:r>
                <a:rPr lang="it-IT" sz="2000" b="1" dirty="0" smtClean="0">
                  <a:solidFill>
                    <a:srgbClr val="FF0000"/>
                  </a:solidFill>
                </a:rPr>
                <a:t> vs palliative)</a:t>
              </a:r>
            </a:p>
            <a:p>
              <a:pPr algn="ctr" eaLnBrk="0" hangingPunct="0"/>
              <a:endParaRPr lang="it-IT" sz="2000" b="1" dirty="0">
                <a:solidFill>
                  <a:srgbClr val="FF0000"/>
                </a:solidFill>
              </a:endParaRPr>
            </a:p>
          </p:txBody>
        </p:sp>
        <p:sp>
          <p:nvSpPr>
            <p:cNvPr id="10263" name="Line 23"/>
            <p:cNvSpPr>
              <a:spLocks noChangeShapeType="1"/>
            </p:cNvSpPr>
            <p:nvPr/>
          </p:nvSpPr>
          <p:spPr bwMode="auto">
            <a:xfrm>
              <a:off x="657" y="1162"/>
              <a:ext cx="0" cy="136"/>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txBody>
            <a:bodyPr/>
            <a:lstStyle/>
            <a:p>
              <a:endParaRPr lang="it-IT">
                <a:solidFill>
                  <a:prstClr val="black"/>
                </a:solidFill>
              </a:endParaRPr>
            </a:p>
          </p:txBody>
        </p:sp>
        <p:sp>
          <p:nvSpPr>
            <p:cNvPr id="10264" name="Line 24"/>
            <p:cNvSpPr>
              <a:spLocks noChangeShapeType="1"/>
            </p:cNvSpPr>
            <p:nvPr/>
          </p:nvSpPr>
          <p:spPr bwMode="auto">
            <a:xfrm>
              <a:off x="1791" y="1162"/>
              <a:ext cx="0" cy="136"/>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txBody>
            <a:bodyPr/>
            <a:lstStyle/>
            <a:p>
              <a:endParaRPr lang="it-IT">
                <a:solidFill>
                  <a:prstClr val="black"/>
                </a:solidFill>
              </a:endParaRPr>
            </a:p>
          </p:txBody>
        </p:sp>
        <p:sp>
          <p:nvSpPr>
            <p:cNvPr id="10265" name="Line 25"/>
            <p:cNvSpPr>
              <a:spLocks noChangeShapeType="1"/>
            </p:cNvSpPr>
            <p:nvPr/>
          </p:nvSpPr>
          <p:spPr bwMode="auto">
            <a:xfrm flipH="1">
              <a:off x="4111" y="1162"/>
              <a:ext cx="8" cy="136"/>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txBody>
            <a:bodyPr/>
            <a:lstStyle/>
            <a:p>
              <a:endParaRPr lang="it-IT">
                <a:solidFill>
                  <a:prstClr val="black"/>
                </a:solidFill>
              </a:endParaRPr>
            </a:p>
          </p:txBody>
        </p:sp>
        <p:sp>
          <p:nvSpPr>
            <p:cNvPr id="10266" name="Line 26"/>
            <p:cNvSpPr>
              <a:spLocks noChangeShapeType="1"/>
            </p:cNvSpPr>
            <p:nvPr/>
          </p:nvSpPr>
          <p:spPr bwMode="auto">
            <a:xfrm>
              <a:off x="5103" y="1162"/>
              <a:ext cx="0" cy="136"/>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txBody>
            <a:bodyPr/>
            <a:lstStyle/>
            <a:p>
              <a:endParaRPr lang="it-IT">
                <a:solidFill>
                  <a:prstClr val="black"/>
                </a:solidFill>
              </a:endParaRPr>
            </a:p>
          </p:txBody>
        </p:sp>
        <p:sp>
          <p:nvSpPr>
            <p:cNvPr id="10267" name="Line 27"/>
            <p:cNvSpPr>
              <a:spLocks noChangeShapeType="1"/>
            </p:cNvSpPr>
            <p:nvPr/>
          </p:nvSpPr>
          <p:spPr bwMode="auto">
            <a:xfrm>
              <a:off x="657" y="1298"/>
              <a:ext cx="4446" cy="0"/>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txBody>
            <a:bodyPr/>
            <a:lstStyle/>
            <a:p>
              <a:endParaRPr lang="it-IT">
                <a:solidFill>
                  <a:prstClr val="black"/>
                </a:solidFill>
              </a:endParaRPr>
            </a:p>
          </p:txBody>
        </p:sp>
      </p:grpSp>
      <p:sp>
        <p:nvSpPr>
          <p:cNvPr id="9" name="CasellaDiTesto 8"/>
          <p:cNvSpPr txBox="1"/>
          <p:nvPr/>
        </p:nvSpPr>
        <p:spPr>
          <a:xfrm>
            <a:off x="113524" y="1495350"/>
            <a:ext cx="8778956" cy="1754326"/>
          </a:xfrm>
          <a:prstGeom prst="rect">
            <a:avLst/>
          </a:prstGeom>
          <a:noFill/>
          <a:ln w="57150">
            <a:solidFill>
              <a:srgbClr val="92D050"/>
            </a:solidFill>
          </a:ln>
        </p:spPr>
        <p:txBody>
          <a:bodyPr wrap="square" rtlCol="0">
            <a:spAutoFit/>
          </a:bodyPr>
          <a:lstStyle/>
          <a:p>
            <a:endParaRPr lang="it-IT" dirty="0" smtClean="0">
              <a:solidFill>
                <a:prstClr val="black"/>
              </a:solidFill>
            </a:endParaRPr>
          </a:p>
          <a:p>
            <a:endParaRPr lang="it-IT" dirty="0">
              <a:solidFill>
                <a:prstClr val="black"/>
              </a:solidFill>
            </a:endParaRPr>
          </a:p>
          <a:p>
            <a:endParaRPr lang="it-IT" dirty="0" smtClean="0">
              <a:solidFill>
                <a:prstClr val="black"/>
              </a:solidFill>
            </a:endParaRPr>
          </a:p>
          <a:p>
            <a:endParaRPr lang="it-IT" dirty="0">
              <a:solidFill>
                <a:prstClr val="black"/>
              </a:solidFill>
            </a:endParaRPr>
          </a:p>
          <a:p>
            <a:endParaRPr lang="it-IT" dirty="0" smtClean="0">
              <a:solidFill>
                <a:prstClr val="black"/>
              </a:solidFill>
            </a:endParaRPr>
          </a:p>
          <a:p>
            <a:endParaRPr lang="it-IT" dirty="0">
              <a:solidFill>
                <a:prstClr val="black"/>
              </a:solidFill>
            </a:endParaRPr>
          </a:p>
        </p:txBody>
      </p:sp>
      <p:cxnSp>
        <p:nvCxnSpPr>
          <p:cNvPr id="6" name="Connettore 1 5"/>
          <p:cNvCxnSpPr>
            <a:stCxn id="10261" idx="2"/>
          </p:cNvCxnSpPr>
          <p:nvPr/>
        </p:nvCxnSpPr>
        <p:spPr>
          <a:xfrm>
            <a:off x="4495006" y="5056519"/>
            <a:ext cx="1594" cy="28294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CasellaDiTesto 28"/>
          <p:cNvSpPr txBox="1"/>
          <p:nvPr/>
        </p:nvSpPr>
        <p:spPr>
          <a:xfrm>
            <a:off x="1977781" y="4631656"/>
            <a:ext cx="5112568" cy="1468544"/>
          </a:xfrm>
          <a:prstGeom prst="rect">
            <a:avLst/>
          </a:prstGeom>
          <a:noFill/>
          <a:ln w="57150">
            <a:solidFill>
              <a:srgbClr val="FF6600"/>
            </a:solidFill>
          </a:ln>
        </p:spPr>
        <p:txBody>
          <a:bodyPr wrap="square" rtlCol="0">
            <a:spAutoFit/>
          </a:bodyPr>
          <a:lstStyle/>
          <a:p>
            <a:endParaRPr lang="it-IT" dirty="0">
              <a:solidFill>
                <a:prstClr val="black"/>
              </a:solidFill>
            </a:endParaRPr>
          </a:p>
        </p:txBody>
      </p:sp>
    </p:spTree>
    <p:extLst>
      <p:ext uri="{BB962C8B-B14F-4D97-AF65-F5344CB8AC3E}">
        <p14:creationId xmlns:p14="http://schemas.microsoft.com/office/powerpoint/2010/main" val="441371431"/>
      </p:ext>
    </p:extLst>
  </p:cSld>
  <p:clrMapOvr>
    <a:masterClrMapping/>
  </p:clrMapOvr>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179512" y="116632"/>
            <a:ext cx="8856984" cy="14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Times New Roman" pitchFamily="18" charset="0"/>
              </a:defRPr>
            </a:lvl1pPr>
            <a:lvl2pPr algn="ctr">
              <a:defRPr sz="4400">
                <a:solidFill>
                  <a:schemeClr val="tx2"/>
                </a:solidFill>
                <a:latin typeface="Times New Roman" pitchFamily="18" charset="0"/>
              </a:defRPr>
            </a:lvl2pPr>
            <a:lvl3pPr algn="ctr">
              <a:defRPr sz="4400">
                <a:solidFill>
                  <a:schemeClr val="tx2"/>
                </a:solidFill>
                <a:latin typeface="Times New Roman" pitchFamily="18" charset="0"/>
              </a:defRPr>
            </a:lvl3pPr>
            <a:lvl4pPr algn="ctr">
              <a:defRPr sz="4400">
                <a:solidFill>
                  <a:schemeClr val="tx2"/>
                </a:solidFill>
                <a:latin typeface="Times New Roman" pitchFamily="18" charset="0"/>
              </a:defRPr>
            </a:lvl4pPr>
            <a:lvl5pPr algn="ctr">
              <a:defRPr sz="4400">
                <a:solidFill>
                  <a:schemeClr val="tx2"/>
                </a:solidFill>
                <a:latin typeface="Times New Roman" pitchFamily="18" charset="0"/>
              </a:defRPr>
            </a:lvl5pPr>
            <a:lvl6pPr marL="457200" algn="ctr" eaLnBrk="0" fontAlgn="base" hangingPunct="0">
              <a:spcBef>
                <a:spcPct val="0"/>
              </a:spcBef>
              <a:spcAft>
                <a:spcPct val="0"/>
              </a:spcAft>
              <a:defRPr sz="4400">
                <a:solidFill>
                  <a:schemeClr val="tx2"/>
                </a:solidFill>
                <a:latin typeface="Times New Roman" pitchFamily="18" charset="0"/>
              </a:defRPr>
            </a:lvl6pPr>
            <a:lvl7pPr marL="914400" algn="ctr" eaLnBrk="0" fontAlgn="base" hangingPunct="0">
              <a:spcBef>
                <a:spcPct val="0"/>
              </a:spcBef>
              <a:spcAft>
                <a:spcPct val="0"/>
              </a:spcAft>
              <a:defRPr sz="4400">
                <a:solidFill>
                  <a:schemeClr val="tx2"/>
                </a:solidFill>
                <a:latin typeface="Times New Roman" pitchFamily="18" charset="0"/>
              </a:defRPr>
            </a:lvl7pPr>
            <a:lvl8pPr marL="1371600" algn="ctr" eaLnBrk="0" fontAlgn="base" hangingPunct="0">
              <a:spcBef>
                <a:spcPct val="0"/>
              </a:spcBef>
              <a:spcAft>
                <a:spcPct val="0"/>
              </a:spcAft>
              <a:defRPr sz="4400">
                <a:solidFill>
                  <a:schemeClr val="tx2"/>
                </a:solidFill>
                <a:latin typeface="Times New Roman" pitchFamily="18" charset="0"/>
              </a:defRPr>
            </a:lvl8pPr>
            <a:lvl9pPr marL="1828800" algn="ctr" eaLnBrk="0" fontAlgn="base" hangingPunct="0">
              <a:spcBef>
                <a:spcPct val="0"/>
              </a:spcBef>
              <a:spcAft>
                <a:spcPct val="0"/>
              </a:spcAft>
              <a:defRPr sz="4400">
                <a:solidFill>
                  <a:schemeClr val="tx2"/>
                </a:solidFill>
                <a:latin typeface="Times New Roman" pitchFamily="18" charset="0"/>
              </a:defRPr>
            </a:lvl9pPr>
          </a:lstStyle>
          <a:p>
            <a:r>
              <a:rPr lang="it-IT" altLang="it-IT" sz="2800" b="1" dirty="0" smtClean="0">
                <a:solidFill>
                  <a:srgbClr val="EEECE1">
                    <a:lumMod val="50000"/>
                  </a:srgbClr>
                </a:solidFill>
                <a:latin typeface="Arial" pitchFamily="34" charset="0"/>
              </a:rPr>
              <a:t>«Cura </a:t>
            </a:r>
            <a:r>
              <a:rPr lang="it-IT" altLang="it-IT" sz="2800" b="1" dirty="0">
                <a:solidFill>
                  <a:srgbClr val="EEECE1">
                    <a:lumMod val="50000"/>
                  </a:srgbClr>
                </a:solidFill>
                <a:latin typeface="Arial" pitchFamily="34" charset="0"/>
              </a:rPr>
              <a:t>centrata sul </a:t>
            </a:r>
            <a:r>
              <a:rPr lang="it-IT" altLang="it-IT" sz="2800" b="1" dirty="0" smtClean="0">
                <a:solidFill>
                  <a:srgbClr val="EEECE1">
                    <a:lumMod val="50000"/>
                  </a:srgbClr>
                </a:solidFill>
                <a:latin typeface="Arial" pitchFamily="34" charset="0"/>
              </a:rPr>
              <a:t>paziente»</a:t>
            </a:r>
            <a:r>
              <a:rPr lang="en-US" altLang="it-IT" sz="4000" b="1" dirty="0" smtClean="0">
                <a:solidFill>
                  <a:srgbClr val="EEECE1">
                    <a:lumMod val="50000"/>
                  </a:srgbClr>
                </a:solidFill>
              </a:rPr>
              <a:t> </a:t>
            </a:r>
          </a:p>
          <a:p>
            <a:r>
              <a:rPr lang="it-IT" altLang="it-IT" sz="2000" b="1" dirty="0" smtClean="0">
                <a:solidFill>
                  <a:srgbClr val="002060"/>
                </a:solidFill>
                <a:latin typeface="Arial" pitchFamily="34" charset="0"/>
              </a:rPr>
              <a:t>Quale </a:t>
            </a:r>
            <a:r>
              <a:rPr lang="it-IT" altLang="it-IT" sz="2000" b="1" dirty="0" err="1" smtClean="0">
                <a:solidFill>
                  <a:srgbClr val="002060"/>
                </a:solidFill>
                <a:latin typeface="Arial" pitchFamily="34" charset="0"/>
              </a:rPr>
              <a:t>outcome</a:t>
            </a:r>
            <a:r>
              <a:rPr lang="it-IT" altLang="it-IT" sz="2000" b="1" dirty="0">
                <a:solidFill>
                  <a:srgbClr val="002060"/>
                </a:solidFill>
                <a:latin typeface="Arial" pitchFamily="34" charset="0"/>
              </a:rPr>
              <a:t> </a:t>
            </a:r>
            <a:r>
              <a:rPr lang="it-IT" altLang="it-IT" sz="2000" b="1" dirty="0" smtClean="0">
                <a:solidFill>
                  <a:srgbClr val="002060"/>
                </a:solidFill>
                <a:latin typeface="Arial" pitchFamily="34" charset="0"/>
              </a:rPr>
              <a:t>e  quale terapia per quel determinato paziente? </a:t>
            </a:r>
            <a:endParaRPr lang="en-US" altLang="it-IT" sz="2800" dirty="0">
              <a:solidFill>
                <a:srgbClr val="002060"/>
              </a:solidFill>
            </a:endParaRPr>
          </a:p>
        </p:txBody>
      </p:sp>
      <p:sp>
        <p:nvSpPr>
          <p:cNvPr id="21507" name="Rectangle 3"/>
          <p:cNvSpPr>
            <a:spLocks noChangeArrowheads="1"/>
          </p:cNvSpPr>
          <p:nvPr/>
        </p:nvSpPr>
        <p:spPr bwMode="auto">
          <a:xfrm>
            <a:off x="35496" y="1412776"/>
            <a:ext cx="9001000" cy="3672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r>
              <a:rPr lang="en-US" altLang="it-IT" sz="2000" b="1" dirty="0" err="1" smtClean="0">
                <a:solidFill>
                  <a:prstClr val="black"/>
                </a:solidFill>
                <a:latin typeface="Arial" pitchFamily="34" charset="0"/>
              </a:rPr>
              <a:t>Nel</a:t>
            </a:r>
            <a:r>
              <a:rPr lang="en-US" altLang="it-IT" sz="2000" b="1" dirty="0" smtClean="0">
                <a:solidFill>
                  <a:prstClr val="black"/>
                </a:solidFill>
                <a:latin typeface="Arial" pitchFamily="34" charset="0"/>
              </a:rPr>
              <a:t> </a:t>
            </a:r>
            <a:r>
              <a:rPr lang="en-US" altLang="it-IT" sz="2000" b="1" dirty="0" err="1" smtClean="0">
                <a:solidFill>
                  <a:srgbClr val="002060"/>
                </a:solidFill>
                <a:latin typeface="Arial" pitchFamily="34" charset="0"/>
              </a:rPr>
              <a:t>paziente</a:t>
            </a:r>
            <a:r>
              <a:rPr lang="en-US" altLang="it-IT" sz="2000" b="1" dirty="0" smtClean="0">
                <a:solidFill>
                  <a:srgbClr val="002060"/>
                </a:solidFill>
                <a:latin typeface="Arial" pitchFamily="34" charset="0"/>
              </a:rPr>
              <a:t> </a:t>
            </a:r>
            <a:r>
              <a:rPr lang="en-US" altLang="it-IT" sz="2000" b="1" dirty="0" err="1" smtClean="0">
                <a:solidFill>
                  <a:srgbClr val="002060"/>
                </a:solidFill>
                <a:latin typeface="Arial" pitchFamily="34" charset="0"/>
              </a:rPr>
              <a:t>robusto</a:t>
            </a:r>
            <a:r>
              <a:rPr lang="en-US" altLang="it-IT" sz="2000" b="1" dirty="0" smtClean="0">
                <a:solidFill>
                  <a:srgbClr val="002060"/>
                </a:solidFill>
                <a:latin typeface="Arial" pitchFamily="34" charset="0"/>
              </a:rPr>
              <a:t> con  </a:t>
            </a:r>
            <a:r>
              <a:rPr lang="en-US" altLang="it-IT" sz="2000" b="1" dirty="0" err="1" smtClean="0">
                <a:solidFill>
                  <a:srgbClr val="002060"/>
                </a:solidFill>
                <a:latin typeface="Arial" pitchFamily="34" charset="0"/>
              </a:rPr>
              <a:t>lieve</a:t>
            </a:r>
            <a:r>
              <a:rPr lang="en-US" altLang="it-IT" sz="2000" b="1" dirty="0" smtClean="0">
                <a:solidFill>
                  <a:srgbClr val="002060"/>
                </a:solidFill>
                <a:latin typeface="Arial" pitchFamily="34" charset="0"/>
              </a:rPr>
              <a:t> </a:t>
            </a:r>
            <a:r>
              <a:rPr lang="en-US" altLang="it-IT" sz="2000" b="1" dirty="0" err="1" smtClean="0">
                <a:solidFill>
                  <a:srgbClr val="002060"/>
                </a:solidFill>
                <a:latin typeface="Arial" pitchFamily="34" charset="0"/>
              </a:rPr>
              <a:t>comorbidità</a:t>
            </a:r>
            <a:r>
              <a:rPr lang="en-US" altLang="it-IT" sz="2000" b="1" dirty="0" smtClean="0">
                <a:solidFill>
                  <a:srgbClr val="002060"/>
                </a:solidFill>
                <a:latin typeface="Arial" pitchFamily="34" charset="0"/>
              </a:rPr>
              <a:t> </a:t>
            </a:r>
            <a:r>
              <a:rPr lang="en-US" altLang="it-IT" sz="2000" b="1" dirty="0" err="1" smtClean="0">
                <a:solidFill>
                  <a:prstClr val="black"/>
                </a:solidFill>
                <a:latin typeface="Arial" pitchFamily="34" charset="0"/>
              </a:rPr>
              <a:t>scegliere</a:t>
            </a:r>
            <a:r>
              <a:rPr lang="en-US" altLang="it-IT" sz="2000" b="1" dirty="0" smtClean="0">
                <a:solidFill>
                  <a:prstClr val="black"/>
                </a:solidFill>
                <a:latin typeface="Arial" pitchFamily="34" charset="0"/>
              </a:rPr>
              <a:t> come </a:t>
            </a:r>
            <a:r>
              <a:rPr lang="en-US" altLang="it-IT" sz="2000" b="1" dirty="0" smtClean="0">
                <a:solidFill>
                  <a:srgbClr val="C0504D">
                    <a:lumMod val="60000"/>
                    <a:lumOff val="40000"/>
                  </a:srgbClr>
                </a:solidFill>
                <a:latin typeface="Arial" pitchFamily="34" charset="0"/>
              </a:rPr>
              <a:t>outcome </a:t>
            </a:r>
            <a:r>
              <a:rPr lang="en-US" altLang="it-IT" sz="2000" b="1" dirty="0" err="1" smtClean="0">
                <a:solidFill>
                  <a:srgbClr val="C0504D">
                    <a:lumMod val="60000"/>
                    <a:lumOff val="40000"/>
                  </a:srgbClr>
                </a:solidFill>
                <a:latin typeface="Arial" pitchFamily="34" charset="0"/>
              </a:rPr>
              <a:t>prioritario</a:t>
            </a:r>
            <a:r>
              <a:rPr lang="en-US" altLang="it-IT" sz="2000" b="1" dirty="0" smtClean="0">
                <a:solidFill>
                  <a:prstClr val="black"/>
                </a:solidFill>
                <a:latin typeface="Arial" pitchFamily="34" charset="0"/>
              </a:rPr>
              <a:t>  </a:t>
            </a:r>
            <a:r>
              <a:rPr lang="en-US" altLang="it-IT" sz="2000" b="1" dirty="0" smtClean="0">
                <a:solidFill>
                  <a:srgbClr val="9BBB59">
                    <a:lumMod val="75000"/>
                  </a:srgbClr>
                </a:solidFill>
                <a:latin typeface="Arial" pitchFamily="34" charset="0"/>
              </a:rPr>
              <a:t>la vita: </a:t>
            </a:r>
            <a:r>
              <a:rPr lang="en-US" altLang="it-IT" sz="2000" b="1" dirty="0" smtClean="0">
                <a:solidFill>
                  <a:prstClr val="black"/>
                </a:solidFill>
                <a:latin typeface="Arial" pitchFamily="34" charset="0"/>
              </a:rPr>
              <a:t> </a:t>
            </a:r>
            <a:r>
              <a:rPr lang="en-US" altLang="it-IT" sz="2000" b="1" dirty="0" err="1" smtClean="0">
                <a:solidFill>
                  <a:srgbClr val="FF6600"/>
                </a:solidFill>
                <a:latin typeface="Arial" pitchFamily="34" charset="0"/>
              </a:rPr>
              <a:t>terapia</a:t>
            </a:r>
            <a:r>
              <a:rPr lang="en-US" altLang="it-IT" sz="2000" b="1" dirty="0" smtClean="0">
                <a:solidFill>
                  <a:srgbClr val="FF6600"/>
                </a:solidFill>
                <a:latin typeface="Arial" pitchFamily="34" charset="0"/>
              </a:rPr>
              <a:t> </a:t>
            </a:r>
            <a:r>
              <a:rPr lang="en-US" altLang="it-IT" sz="2000" b="1" dirty="0" err="1" smtClean="0">
                <a:solidFill>
                  <a:srgbClr val="FF6600"/>
                </a:solidFill>
                <a:latin typeface="Arial" pitchFamily="34" charset="0"/>
              </a:rPr>
              <a:t>curativa</a:t>
            </a:r>
            <a:r>
              <a:rPr lang="en-US" altLang="it-IT" sz="2000" b="1" dirty="0" smtClean="0">
                <a:solidFill>
                  <a:srgbClr val="7030A0"/>
                </a:solidFill>
                <a:latin typeface="Arial" pitchFamily="34" charset="0"/>
              </a:rPr>
              <a:t> </a:t>
            </a:r>
            <a:r>
              <a:rPr lang="en-US" altLang="it-IT" sz="2000" b="1" dirty="0" smtClean="0">
                <a:solidFill>
                  <a:prstClr val="black"/>
                </a:solidFill>
                <a:latin typeface="Arial" pitchFamily="34" charset="0"/>
              </a:rPr>
              <a:t>(</a:t>
            </a:r>
            <a:r>
              <a:rPr lang="en-US" altLang="it-IT" sz="2000" b="1" dirty="0" smtClean="0">
                <a:solidFill>
                  <a:srgbClr val="FF6600"/>
                </a:solidFill>
                <a:latin typeface="Arial" pitchFamily="34" charset="0"/>
              </a:rPr>
              <a:t>curative or </a:t>
            </a:r>
            <a:r>
              <a:rPr lang="en-US" altLang="it-IT" sz="2000" b="1" dirty="0" err="1" smtClean="0">
                <a:solidFill>
                  <a:srgbClr val="FF6600"/>
                </a:solidFill>
                <a:latin typeface="Arial" pitchFamily="34" charset="0"/>
              </a:rPr>
              <a:t>longevous</a:t>
            </a:r>
            <a:r>
              <a:rPr lang="en-US" altLang="it-IT" sz="2000" b="1" dirty="0" smtClean="0">
                <a:solidFill>
                  <a:srgbClr val="FF6600"/>
                </a:solidFill>
                <a:latin typeface="Arial" pitchFamily="34" charset="0"/>
              </a:rPr>
              <a:t> care</a:t>
            </a:r>
            <a:r>
              <a:rPr lang="en-US" altLang="it-IT" sz="2000" b="1" dirty="0" smtClean="0">
                <a:solidFill>
                  <a:prstClr val="black"/>
                </a:solidFill>
                <a:latin typeface="Arial" pitchFamily="34" charset="0"/>
              </a:rPr>
              <a:t>)</a:t>
            </a:r>
            <a:endParaRPr lang="en-US" altLang="it-IT" sz="2000" b="1" dirty="0">
              <a:solidFill>
                <a:prstClr val="black"/>
              </a:solidFill>
              <a:latin typeface="Arial" pitchFamily="34" charset="0"/>
            </a:endParaRPr>
          </a:p>
          <a:p>
            <a:r>
              <a:rPr lang="en-US" altLang="it-IT" sz="2000" b="1" dirty="0" err="1" smtClean="0">
                <a:solidFill>
                  <a:prstClr val="black"/>
                </a:solidFill>
                <a:latin typeface="Arial" pitchFamily="34" charset="0"/>
              </a:rPr>
              <a:t>Nel</a:t>
            </a:r>
            <a:r>
              <a:rPr lang="en-US" altLang="it-IT" sz="2000" b="1" dirty="0" smtClean="0">
                <a:solidFill>
                  <a:prstClr val="black"/>
                </a:solidFill>
                <a:latin typeface="Arial" pitchFamily="34" charset="0"/>
              </a:rPr>
              <a:t> </a:t>
            </a:r>
            <a:r>
              <a:rPr lang="en-US" altLang="it-IT" sz="2000" b="1" dirty="0" err="1">
                <a:solidFill>
                  <a:srgbClr val="002060"/>
                </a:solidFill>
                <a:latin typeface="Arial" pitchFamily="34" charset="0"/>
              </a:rPr>
              <a:t>paziente</a:t>
            </a:r>
            <a:r>
              <a:rPr lang="en-US" altLang="it-IT" sz="2000" b="1" dirty="0">
                <a:solidFill>
                  <a:srgbClr val="002060"/>
                </a:solidFill>
                <a:latin typeface="Arial" pitchFamily="34" charset="0"/>
              </a:rPr>
              <a:t> </a:t>
            </a:r>
            <a:r>
              <a:rPr lang="en-US" altLang="it-IT" sz="2000" b="1" dirty="0" smtClean="0">
                <a:solidFill>
                  <a:srgbClr val="002060"/>
                </a:solidFill>
                <a:latin typeface="Arial" pitchFamily="34" charset="0"/>
              </a:rPr>
              <a:t>con </a:t>
            </a:r>
            <a:r>
              <a:rPr lang="en-US" altLang="it-IT" sz="2000" b="1" dirty="0" err="1" smtClean="0">
                <a:solidFill>
                  <a:srgbClr val="002060"/>
                </a:solidFill>
                <a:latin typeface="Arial" pitchFamily="34" charset="0"/>
              </a:rPr>
              <a:t>moderata</a:t>
            </a:r>
            <a:r>
              <a:rPr lang="en-US" altLang="it-IT" sz="2000" b="1" dirty="0" smtClean="0">
                <a:solidFill>
                  <a:srgbClr val="002060"/>
                </a:solidFill>
                <a:latin typeface="Arial" pitchFamily="34" charset="0"/>
              </a:rPr>
              <a:t> </a:t>
            </a:r>
            <a:r>
              <a:rPr lang="en-US" altLang="it-IT" sz="2000" b="1" dirty="0" err="1" smtClean="0">
                <a:solidFill>
                  <a:srgbClr val="002060"/>
                </a:solidFill>
                <a:latin typeface="Arial" pitchFamily="34" charset="0"/>
              </a:rPr>
              <a:t>disabilità</a:t>
            </a:r>
            <a:r>
              <a:rPr lang="en-US" altLang="it-IT" sz="2000" b="1" dirty="0" smtClean="0">
                <a:solidFill>
                  <a:srgbClr val="002060"/>
                </a:solidFill>
                <a:latin typeface="Arial" pitchFamily="34" charset="0"/>
              </a:rPr>
              <a:t> e  </a:t>
            </a:r>
            <a:r>
              <a:rPr lang="en-US" altLang="it-IT" sz="2000" b="1" dirty="0" err="1" smtClean="0">
                <a:solidFill>
                  <a:srgbClr val="002060"/>
                </a:solidFill>
                <a:latin typeface="Arial" pitchFamily="34" charset="0"/>
              </a:rPr>
              <a:t>moderata</a:t>
            </a:r>
            <a:r>
              <a:rPr lang="en-US" altLang="it-IT" sz="2000" b="1" dirty="0" smtClean="0">
                <a:solidFill>
                  <a:srgbClr val="002060"/>
                </a:solidFill>
                <a:latin typeface="Arial" pitchFamily="34" charset="0"/>
              </a:rPr>
              <a:t> </a:t>
            </a:r>
            <a:r>
              <a:rPr lang="en-US" altLang="it-IT" sz="2000" b="1" dirty="0" err="1">
                <a:solidFill>
                  <a:srgbClr val="002060"/>
                </a:solidFill>
                <a:latin typeface="Arial" pitchFamily="34" charset="0"/>
              </a:rPr>
              <a:t>comorbidità</a:t>
            </a:r>
            <a:r>
              <a:rPr lang="en-US" altLang="it-IT" sz="2000" b="1" dirty="0">
                <a:solidFill>
                  <a:srgbClr val="002060"/>
                </a:solidFill>
                <a:latin typeface="Arial" pitchFamily="34" charset="0"/>
              </a:rPr>
              <a:t> </a:t>
            </a:r>
            <a:r>
              <a:rPr lang="en-US" altLang="it-IT" sz="2000" b="1" dirty="0" err="1" smtClean="0">
                <a:solidFill>
                  <a:prstClr val="black"/>
                </a:solidFill>
                <a:latin typeface="Arial" pitchFamily="34" charset="0"/>
              </a:rPr>
              <a:t>scegliere</a:t>
            </a:r>
            <a:r>
              <a:rPr lang="en-US" altLang="it-IT" sz="2000" b="1" dirty="0" smtClean="0">
                <a:solidFill>
                  <a:prstClr val="black"/>
                </a:solidFill>
                <a:latin typeface="Arial" pitchFamily="34" charset="0"/>
              </a:rPr>
              <a:t> </a:t>
            </a:r>
            <a:r>
              <a:rPr lang="en-US" altLang="it-IT" sz="2000" b="1" dirty="0">
                <a:solidFill>
                  <a:prstClr val="black"/>
                </a:solidFill>
                <a:latin typeface="Arial" pitchFamily="34" charset="0"/>
              </a:rPr>
              <a:t>come </a:t>
            </a:r>
            <a:r>
              <a:rPr lang="en-US" altLang="it-IT" sz="2000" b="1" dirty="0">
                <a:solidFill>
                  <a:srgbClr val="C0504D">
                    <a:lumMod val="60000"/>
                    <a:lumOff val="40000"/>
                  </a:srgbClr>
                </a:solidFill>
                <a:latin typeface="Arial" pitchFamily="34" charset="0"/>
              </a:rPr>
              <a:t>outcome </a:t>
            </a:r>
            <a:r>
              <a:rPr lang="en-US" altLang="it-IT" sz="2000" b="1" dirty="0" err="1">
                <a:solidFill>
                  <a:srgbClr val="C0504D">
                    <a:lumMod val="60000"/>
                    <a:lumOff val="40000"/>
                  </a:srgbClr>
                </a:solidFill>
                <a:latin typeface="Arial" pitchFamily="34" charset="0"/>
              </a:rPr>
              <a:t>prioritario</a:t>
            </a:r>
            <a:r>
              <a:rPr lang="en-US" altLang="it-IT" sz="2000" b="1" dirty="0" smtClean="0">
                <a:solidFill>
                  <a:prstClr val="black"/>
                </a:solidFill>
                <a:latin typeface="Arial" pitchFamily="34" charset="0"/>
              </a:rPr>
              <a:t>  </a:t>
            </a:r>
            <a:r>
              <a:rPr lang="en-US" altLang="it-IT" sz="2000" b="1" dirty="0">
                <a:solidFill>
                  <a:srgbClr val="9BBB59">
                    <a:lumMod val="75000"/>
                  </a:srgbClr>
                </a:solidFill>
                <a:latin typeface="Arial" pitchFamily="34" charset="0"/>
              </a:rPr>
              <a:t>la </a:t>
            </a:r>
            <a:r>
              <a:rPr lang="en-US" altLang="it-IT" sz="2000" b="1" dirty="0" err="1" smtClean="0">
                <a:solidFill>
                  <a:srgbClr val="9BBB59">
                    <a:lumMod val="75000"/>
                  </a:srgbClr>
                </a:solidFill>
                <a:latin typeface="Arial" pitchFamily="34" charset="0"/>
              </a:rPr>
              <a:t>funzione</a:t>
            </a:r>
            <a:r>
              <a:rPr lang="en-US" altLang="it-IT" sz="2000" b="1" dirty="0" smtClean="0">
                <a:solidFill>
                  <a:srgbClr val="9BBB59">
                    <a:lumMod val="75000"/>
                  </a:srgbClr>
                </a:solidFill>
                <a:latin typeface="Arial" pitchFamily="34" charset="0"/>
              </a:rPr>
              <a:t>: </a:t>
            </a:r>
            <a:r>
              <a:rPr lang="en-US" altLang="it-IT" sz="2000" b="1" dirty="0" err="1" smtClean="0">
                <a:solidFill>
                  <a:srgbClr val="FF6600"/>
                </a:solidFill>
                <a:latin typeface="Arial" pitchFamily="34" charset="0"/>
              </a:rPr>
              <a:t>terapia</a:t>
            </a:r>
            <a:r>
              <a:rPr lang="en-US" altLang="it-IT" sz="2000" b="1" dirty="0" smtClean="0">
                <a:solidFill>
                  <a:srgbClr val="FF6600"/>
                </a:solidFill>
                <a:latin typeface="Arial" pitchFamily="34" charset="0"/>
              </a:rPr>
              <a:t> di </a:t>
            </a:r>
            <a:r>
              <a:rPr lang="en-US" altLang="it-IT" sz="2000" b="1" dirty="0" err="1" smtClean="0">
                <a:solidFill>
                  <a:srgbClr val="FF6600"/>
                </a:solidFill>
                <a:latin typeface="Arial" pitchFamily="34" charset="0"/>
              </a:rPr>
              <a:t>miglioramento</a:t>
            </a:r>
            <a:r>
              <a:rPr lang="en-US" altLang="it-IT" sz="2000" b="1" dirty="0" smtClean="0">
                <a:solidFill>
                  <a:srgbClr val="FF6600"/>
                </a:solidFill>
                <a:latin typeface="Arial" pitchFamily="34" charset="0"/>
              </a:rPr>
              <a:t> </a:t>
            </a:r>
            <a:r>
              <a:rPr lang="en-US" altLang="it-IT" sz="2000" b="1" dirty="0" smtClean="0">
                <a:solidFill>
                  <a:prstClr val="black"/>
                </a:solidFill>
                <a:latin typeface="Arial" pitchFamily="34" charset="0"/>
              </a:rPr>
              <a:t>(</a:t>
            </a:r>
            <a:r>
              <a:rPr lang="en-US" altLang="it-IT" sz="2000" b="1" dirty="0" smtClean="0">
                <a:solidFill>
                  <a:srgbClr val="FF6600"/>
                </a:solidFill>
                <a:latin typeface="Arial" pitchFamily="34" charset="0"/>
              </a:rPr>
              <a:t>ameliorative care</a:t>
            </a:r>
            <a:r>
              <a:rPr lang="en-US" altLang="it-IT" sz="2000" b="1" dirty="0" smtClean="0">
                <a:solidFill>
                  <a:prstClr val="black"/>
                </a:solidFill>
                <a:latin typeface="Arial" pitchFamily="34" charset="0"/>
              </a:rPr>
              <a:t>)</a:t>
            </a:r>
            <a:endParaRPr lang="en-US" altLang="it-IT" sz="2000" b="1" dirty="0">
              <a:solidFill>
                <a:prstClr val="black"/>
              </a:solidFill>
              <a:latin typeface="Arial" pitchFamily="34" charset="0"/>
            </a:endParaRPr>
          </a:p>
          <a:p>
            <a:r>
              <a:rPr lang="en-US" altLang="it-IT" sz="2000" b="1" dirty="0">
                <a:solidFill>
                  <a:prstClr val="black"/>
                </a:solidFill>
                <a:latin typeface="Arial" pitchFamily="34" charset="0"/>
              </a:rPr>
              <a:t> </a:t>
            </a:r>
            <a:r>
              <a:rPr lang="en-US" altLang="it-IT" sz="2000" b="1" dirty="0" err="1" smtClean="0">
                <a:solidFill>
                  <a:prstClr val="black"/>
                </a:solidFill>
                <a:latin typeface="Arial" pitchFamily="34" charset="0"/>
              </a:rPr>
              <a:t>Nel</a:t>
            </a:r>
            <a:r>
              <a:rPr lang="en-US" altLang="it-IT" sz="2000" b="1" dirty="0" smtClean="0">
                <a:solidFill>
                  <a:prstClr val="black"/>
                </a:solidFill>
                <a:latin typeface="Arial" pitchFamily="34" charset="0"/>
              </a:rPr>
              <a:t> </a:t>
            </a:r>
            <a:r>
              <a:rPr lang="en-US" altLang="it-IT" sz="2000" b="1" dirty="0" err="1" smtClean="0">
                <a:solidFill>
                  <a:srgbClr val="002060"/>
                </a:solidFill>
                <a:latin typeface="Arial" pitchFamily="34" charset="0"/>
              </a:rPr>
              <a:t>paziente</a:t>
            </a:r>
            <a:r>
              <a:rPr lang="en-US" altLang="it-IT" sz="2000" b="1" dirty="0" smtClean="0">
                <a:solidFill>
                  <a:srgbClr val="002060"/>
                </a:solidFill>
                <a:latin typeface="Arial" pitchFamily="34" charset="0"/>
              </a:rPr>
              <a:t> con grave </a:t>
            </a:r>
            <a:r>
              <a:rPr lang="en-US" altLang="it-IT" sz="2000" b="1" dirty="0" err="1" smtClean="0">
                <a:solidFill>
                  <a:srgbClr val="002060"/>
                </a:solidFill>
                <a:latin typeface="Arial" pitchFamily="34" charset="0"/>
              </a:rPr>
              <a:t>disabilità</a:t>
            </a:r>
            <a:r>
              <a:rPr lang="en-US" altLang="it-IT" sz="2000" b="1" dirty="0" smtClean="0">
                <a:solidFill>
                  <a:srgbClr val="002060"/>
                </a:solidFill>
                <a:latin typeface="Arial" pitchFamily="34" charset="0"/>
              </a:rPr>
              <a:t>/</a:t>
            </a:r>
            <a:r>
              <a:rPr lang="en-US" altLang="it-IT" sz="2000" b="1" dirty="0" err="1" smtClean="0">
                <a:solidFill>
                  <a:srgbClr val="002060"/>
                </a:solidFill>
                <a:latin typeface="Arial" pitchFamily="34" charset="0"/>
              </a:rPr>
              <a:t>terminale</a:t>
            </a:r>
            <a:r>
              <a:rPr lang="en-US" altLang="it-IT" sz="2000" b="1" dirty="0" smtClean="0">
                <a:solidFill>
                  <a:srgbClr val="002060"/>
                </a:solidFill>
                <a:latin typeface="Arial" pitchFamily="34" charset="0"/>
              </a:rPr>
              <a:t> e </a:t>
            </a:r>
            <a:r>
              <a:rPr lang="en-US" altLang="it-IT" sz="2000" b="1" dirty="0" err="1" smtClean="0">
                <a:solidFill>
                  <a:srgbClr val="002060"/>
                </a:solidFill>
                <a:latin typeface="Arial" pitchFamily="34" charset="0"/>
              </a:rPr>
              <a:t>severa</a:t>
            </a:r>
            <a:r>
              <a:rPr lang="en-US" altLang="it-IT" sz="2000" b="1" dirty="0" smtClean="0">
                <a:solidFill>
                  <a:srgbClr val="002060"/>
                </a:solidFill>
                <a:latin typeface="Arial" pitchFamily="34" charset="0"/>
              </a:rPr>
              <a:t> </a:t>
            </a:r>
            <a:r>
              <a:rPr lang="en-US" altLang="it-IT" sz="2000" b="1" dirty="0" err="1" smtClean="0">
                <a:solidFill>
                  <a:srgbClr val="002060"/>
                </a:solidFill>
                <a:latin typeface="Arial" pitchFamily="34" charset="0"/>
              </a:rPr>
              <a:t>comorbilità</a:t>
            </a:r>
            <a:r>
              <a:rPr lang="en-US" altLang="it-IT" sz="2000" b="1" dirty="0" smtClean="0">
                <a:solidFill>
                  <a:srgbClr val="002060"/>
                </a:solidFill>
                <a:latin typeface="Arial" pitchFamily="34" charset="0"/>
              </a:rPr>
              <a:t>  </a:t>
            </a:r>
            <a:r>
              <a:rPr lang="en-US" altLang="it-IT" sz="2000" b="1" dirty="0" err="1" smtClean="0">
                <a:solidFill>
                  <a:prstClr val="black"/>
                </a:solidFill>
                <a:latin typeface="Arial" pitchFamily="34" charset="0"/>
              </a:rPr>
              <a:t>scegliere</a:t>
            </a:r>
            <a:r>
              <a:rPr lang="en-US" altLang="it-IT" sz="2000" b="1" dirty="0" smtClean="0">
                <a:solidFill>
                  <a:prstClr val="black"/>
                </a:solidFill>
                <a:latin typeface="Arial" pitchFamily="34" charset="0"/>
              </a:rPr>
              <a:t> </a:t>
            </a:r>
            <a:r>
              <a:rPr lang="en-US" altLang="it-IT" sz="2000" b="1" dirty="0">
                <a:solidFill>
                  <a:prstClr val="black"/>
                </a:solidFill>
                <a:latin typeface="Arial" pitchFamily="34" charset="0"/>
              </a:rPr>
              <a:t>come</a:t>
            </a:r>
            <a:r>
              <a:rPr lang="en-US" altLang="it-IT" sz="2000" b="1" dirty="0">
                <a:solidFill>
                  <a:srgbClr val="C0504D">
                    <a:lumMod val="60000"/>
                    <a:lumOff val="40000"/>
                  </a:srgbClr>
                </a:solidFill>
                <a:latin typeface="Arial" pitchFamily="34" charset="0"/>
              </a:rPr>
              <a:t> outcome </a:t>
            </a:r>
            <a:r>
              <a:rPr lang="en-US" altLang="it-IT" sz="2000" b="1" dirty="0" err="1">
                <a:solidFill>
                  <a:srgbClr val="C0504D">
                    <a:lumMod val="60000"/>
                    <a:lumOff val="40000"/>
                  </a:srgbClr>
                </a:solidFill>
                <a:latin typeface="Arial" pitchFamily="34" charset="0"/>
              </a:rPr>
              <a:t>prioritario</a:t>
            </a:r>
            <a:r>
              <a:rPr lang="en-US" altLang="it-IT" sz="2000" b="1" dirty="0">
                <a:solidFill>
                  <a:srgbClr val="C0504D">
                    <a:lumMod val="60000"/>
                    <a:lumOff val="40000"/>
                  </a:srgbClr>
                </a:solidFill>
                <a:latin typeface="Arial" pitchFamily="34" charset="0"/>
              </a:rPr>
              <a:t>  </a:t>
            </a:r>
            <a:r>
              <a:rPr lang="en-US" altLang="it-IT" sz="2000" b="1" dirty="0" err="1" smtClean="0">
                <a:solidFill>
                  <a:srgbClr val="9BBB59">
                    <a:lumMod val="75000"/>
                  </a:srgbClr>
                </a:solidFill>
                <a:latin typeface="Arial" pitchFamily="34" charset="0"/>
              </a:rPr>
              <a:t>il</a:t>
            </a:r>
            <a:r>
              <a:rPr lang="en-US" altLang="it-IT" sz="2000" b="1" dirty="0" smtClean="0">
                <a:solidFill>
                  <a:srgbClr val="9BBB59">
                    <a:lumMod val="75000"/>
                  </a:srgbClr>
                </a:solidFill>
                <a:latin typeface="Arial" pitchFamily="34" charset="0"/>
              </a:rPr>
              <a:t> </a:t>
            </a:r>
            <a:r>
              <a:rPr lang="en-US" altLang="it-IT" sz="2000" b="1" dirty="0" err="1" smtClean="0">
                <a:solidFill>
                  <a:srgbClr val="9BBB59">
                    <a:lumMod val="75000"/>
                  </a:srgbClr>
                </a:solidFill>
                <a:latin typeface="Arial" pitchFamily="34" charset="0"/>
              </a:rPr>
              <a:t>controllo</a:t>
            </a:r>
            <a:r>
              <a:rPr lang="en-US" altLang="it-IT" sz="2000" b="1" dirty="0" smtClean="0">
                <a:solidFill>
                  <a:srgbClr val="9BBB59">
                    <a:lumMod val="75000"/>
                  </a:srgbClr>
                </a:solidFill>
                <a:latin typeface="Arial" pitchFamily="34" charset="0"/>
              </a:rPr>
              <a:t> </a:t>
            </a:r>
            <a:r>
              <a:rPr lang="en-US" altLang="it-IT" sz="2000" b="1" dirty="0" err="1" smtClean="0">
                <a:solidFill>
                  <a:srgbClr val="9BBB59">
                    <a:lumMod val="75000"/>
                  </a:srgbClr>
                </a:solidFill>
                <a:latin typeface="Arial" pitchFamily="34" charset="0"/>
              </a:rPr>
              <a:t>dei</a:t>
            </a:r>
            <a:r>
              <a:rPr lang="en-US" altLang="it-IT" sz="2000" b="1" dirty="0" smtClean="0">
                <a:solidFill>
                  <a:srgbClr val="9BBB59">
                    <a:lumMod val="75000"/>
                  </a:srgbClr>
                </a:solidFill>
                <a:latin typeface="Arial" pitchFamily="34" charset="0"/>
              </a:rPr>
              <a:t> </a:t>
            </a:r>
            <a:r>
              <a:rPr lang="en-US" altLang="it-IT" sz="2000" b="1" dirty="0" err="1" smtClean="0">
                <a:solidFill>
                  <a:srgbClr val="9BBB59">
                    <a:lumMod val="75000"/>
                  </a:srgbClr>
                </a:solidFill>
                <a:latin typeface="Arial" pitchFamily="34" charset="0"/>
              </a:rPr>
              <a:t>sintomi</a:t>
            </a:r>
            <a:r>
              <a:rPr lang="en-US" altLang="it-IT" sz="2000" b="1" dirty="0" smtClean="0">
                <a:solidFill>
                  <a:srgbClr val="9BBB59">
                    <a:lumMod val="75000"/>
                  </a:srgbClr>
                </a:solidFill>
                <a:latin typeface="Arial" pitchFamily="34" charset="0"/>
              </a:rPr>
              <a:t>:</a:t>
            </a:r>
            <a:r>
              <a:rPr lang="en-US" altLang="it-IT" sz="2000" b="1" dirty="0" smtClean="0">
                <a:solidFill>
                  <a:prstClr val="black"/>
                </a:solidFill>
                <a:latin typeface="Arial" pitchFamily="34" charset="0"/>
              </a:rPr>
              <a:t> </a:t>
            </a:r>
            <a:r>
              <a:rPr lang="en-US" altLang="it-IT" sz="2000" b="1" dirty="0" err="1">
                <a:solidFill>
                  <a:srgbClr val="FF6600"/>
                </a:solidFill>
                <a:latin typeface="Arial" pitchFamily="34" charset="0"/>
              </a:rPr>
              <a:t>terapia</a:t>
            </a:r>
            <a:r>
              <a:rPr lang="en-US" altLang="it-IT" sz="2000" b="1" dirty="0">
                <a:solidFill>
                  <a:srgbClr val="FF6600"/>
                </a:solidFill>
                <a:latin typeface="Arial" pitchFamily="34" charset="0"/>
              </a:rPr>
              <a:t> </a:t>
            </a:r>
            <a:r>
              <a:rPr lang="en-US" altLang="it-IT" sz="2000" b="1" dirty="0" err="1" smtClean="0">
                <a:solidFill>
                  <a:srgbClr val="FF6600"/>
                </a:solidFill>
                <a:latin typeface="Arial" pitchFamily="34" charset="0"/>
              </a:rPr>
              <a:t>sintomatica</a:t>
            </a:r>
            <a:r>
              <a:rPr lang="en-US" altLang="it-IT" sz="2000" b="1" dirty="0" smtClean="0">
                <a:solidFill>
                  <a:srgbClr val="FF6600"/>
                </a:solidFill>
                <a:latin typeface="Arial" pitchFamily="34" charset="0"/>
              </a:rPr>
              <a:t> </a:t>
            </a:r>
            <a:r>
              <a:rPr lang="en-US" altLang="it-IT" sz="2000" b="1" dirty="0" smtClean="0">
                <a:solidFill>
                  <a:prstClr val="black"/>
                </a:solidFill>
                <a:latin typeface="Arial" pitchFamily="34" charset="0"/>
              </a:rPr>
              <a:t>(</a:t>
            </a:r>
            <a:r>
              <a:rPr lang="en-US" altLang="it-IT" sz="2000" b="1" dirty="0" smtClean="0">
                <a:solidFill>
                  <a:srgbClr val="FF6600"/>
                </a:solidFill>
                <a:latin typeface="Arial" pitchFamily="34" charset="0"/>
              </a:rPr>
              <a:t>palliative </a:t>
            </a:r>
            <a:r>
              <a:rPr lang="en-US" altLang="it-IT" sz="2000" b="1" dirty="0">
                <a:solidFill>
                  <a:srgbClr val="FF6600"/>
                </a:solidFill>
                <a:latin typeface="Arial" pitchFamily="34" charset="0"/>
              </a:rPr>
              <a:t>care</a:t>
            </a:r>
            <a:r>
              <a:rPr lang="en-US" altLang="it-IT" sz="2000" b="1" dirty="0" smtClean="0">
                <a:solidFill>
                  <a:prstClr val="black"/>
                </a:solidFill>
                <a:latin typeface="Arial" pitchFamily="34" charset="0"/>
              </a:rPr>
              <a:t>)</a:t>
            </a:r>
          </a:p>
          <a:p>
            <a:endParaRPr lang="en-US" sz="2000" b="1" i="1" dirty="0">
              <a:solidFill>
                <a:srgbClr val="002060"/>
              </a:solidFill>
              <a:latin typeface="Arial" pitchFamily="34" charset="0"/>
            </a:endParaRPr>
          </a:p>
          <a:p>
            <a:pPr marL="0" indent="0">
              <a:buFontTx/>
              <a:buNone/>
            </a:pPr>
            <a:r>
              <a:rPr lang="en-US" sz="2000" b="1" i="1" dirty="0" err="1" smtClean="0">
                <a:solidFill>
                  <a:srgbClr val="002060"/>
                </a:solidFill>
                <a:latin typeface="Arial" pitchFamily="34" charset="0"/>
              </a:rPr>
              <a:t>Rivaluta</a:t>
            </a:r>
            <a:r>
              <a:rPr lang="en-US" sz="2000" b="1" i="1" dirty="0" smtClean="0">
                <a:solidFill>
                  <a:srgbClr val="002060"/>
                </a:solidFill>
                <a:latin typeface="Arial" pitchFamily="34" charset="0"/>
              </a:rPr>
              <a:t> ad </a:t>
            </a:r>
            <a:r>
              <a:rPr lang="en-US" sz="2000" b="1" i="1" dirty="0" err="1" smtClean="0">
                <a:solidFill>
                  <a:srgbClr val="002060"/>
                </a:solidFill>
                <a:latin typeface="Arial" pitchFamily="34" charset="0"/>
              </a:rPr>
              <a:t>intervalli</a:t>
            </a:r>
            <a:r>
              <a:rPr lang="en-US" sz="2000" b="1" i="1" dirty="0" smtClean="0">
                <a:solidFill>
                  <a:srgbClr val="002060"/>
                </a:solidFill>
                <a:latin typeface="Arial" pitchFamily="34" charset="0"/>
              </a:rPr>
              <a:t> </a:t>
            </a:r>
            <a:r>
              <a:rPr lang="en-US" sz="2000" b="1" i="1" dirty="0" err="1" smtClean="0">
                <a:solidFill>
                  <a:srgbClr val="002060"/>
                </a:solidFill>
                <a:latin typeface="Arial" pitchFamily="34" charset="0"/>
              </a:rPr>
              <a:t>regolari</a:t>
            </a:r>
            <a:r>
              <a:rPr lang="en-US" sz="2000" b="1" i="1" dirty="0" smtClean="0">
                <a:solidFill>
                  <a:srgbClr val="002060"/>
                </a:solidFill>
                <a:latin typeface="Arial" pitchFamily="34" charset="0"/>
              </a:rPr>
              <a:t>: per </a:t>
            </a:r>
            <a:r>
              <a:rPr lang="en-US" sz="2000" b="1" i="1" dirty="0" err="1" smtClean="0">
                <a:solidFill>
                  <a:srgbClr val="002060"/>
                </a:solidFill>
                <a:latin typeface="Arial" pitchFamily="34" charset="0"/>
              </a:rPr>
              <a:t>beneficio</a:t>
            </a:r>
            <a:r>
              <a:rPr lang="en-US" sz="2000" b="1" i="1" dirty="0" smtClean="0">
                <a:solidFill>
                  <a:srgbClr val="002060"/>
                </a:solidFill>
                <a:latin typeface="Arial" pitchFamily="34" charset="0"/>
              </a:rPr>
              <a:t>, </a:t>
            </a:r>
            <a:r>
              <a:rPr lang="en-US" sz="2000" b="1" i="1" dirty="0" err="1" smtClean="0">
                <a:solidFill>
                  <a:srgbClr val="002060"/>
                </a:solidFill>
                <a:latin typeface="Arial" pitchFamily="34" charset="0"/>
              </a:rPr>
              <a:t>fattibilità</a:t>
            </a:r>
            <a:r>
              <a:rPr lang="en-US" sz="2000" b="1" i="1" dirty="0" smtClean="0">
                <a:solidFill>
                  <a:srgbClr val="002060"/>
                </a:solidFill>
                <a:latin typeface="Arial" pitchFamily="34" charset="0"/>
              </a:rPr>
              <a:t>, </a:t>
            </a:r>
            <a:r>
              <a:rPr lang="en-US" sz="2000" b="1" i="1" dirty="0" err="1" smtClean="0">
                <a:solidFill>
                  <a:srgbClr val="002060"/>
                </a:solidFill>
                <a:latin typeface="Arial" pitchFamily="34" charset="0"/>
              </a:rPr>
              <a:t>aderenza</a:t>
            </a:r>
            <a:r>
              <a:rPr lang="en-US" sz="2000" b="1" i="1" dirty="0" smtClean="0">
                <a:solidFill>
                  <a:srgbClr val="002060"/>
                </a:solidFill>
                <a:latin typeface="Arial" pitchFamily="34" charset="0"/>
              </a:rPr>
              <a:t>, </a:t>
            </a:r>
            <a:r>
              <a:rPr lang="en-US" sz="2000" b="1" i="1" dirty="0" err="1" smtClean="0">
                <a:solidFill>
                  <a:srgbClr val="002060"/>
                </a:solidFill>
                <a:latin typeface="Arial" pitchFamily="34" charset="0"/>
              </a:rPr>
              <a:t>preferenze</a:t>
            </a:r>
            <a:r>
              <a:rPr lang="en-US" sz="2000" b="1" i="1" dirty="0" smtClean="0">
                <a:solidFill>
                  <a:srgbClr val="002060"/>
                </a:solidFill>
                <a:latin typeface="Arial" pitchFamily="34" charset="0"/>
              </a:rPr>
              <a:t>, </a:t>
            </a:r>
            <a:r>
              <a:rPr lang="en-US" sz="2000" b="1" i="1" dirty="0" err="1" smtClean="0">
                <a:solidFill>
                  <a:srgbClr val="002060"/>
                </a:solidFill>
                <a:latin typeface="Arial" pitchFamily="34" charset="0"/>
              </a:rPr>
              <a:t>rapporto</a:t>
            </a:r>
            <a:r>
              <a:rPr lang="en-US" sz="2000" b="1" i="1" dirty="0" smtClean="0">
                <a:solidFill>
                  <a:srgbClr val="002060"/>
                </a:solidFill>
                <a:latin typeface="Arial" pitchFamily="34" charset="0"/>
              </a:rPr>
              <a:t> </a:t>
            </a:r>
            <a:r>
              <a:rPr lang="en-US" sz="2000" b="1" i="1" dirty="0" err="1" smtClean="0">
                <a:solidFill>
                  <a:srgbClr val="002060"/>
                </a:solidFill>
                <a:latin typeface="Arial" pitchFamily="34" charset="0"/>
              </a:rPr>
              <a:t>rischio</a:t>
            </a:r>
            <a:r>
              <a:rPr lang="en-US" sz="2000" b="1" i="1" dirty="0" smtClean="0">
                <a:solidFill>
                  <a:srgbClr val="002060"/>
                </a:solidFill>
                <a:latin typeface="Arial" pitchFamily="34" charset="0"/>
              </a:rPr>
              <a:t>/</a:t>
            </a:r>
            <a:r>
              <a:rPr lang="en-US" sz="2000" b="1" i="1" dirty="0" err="1" smtClean="0">
                <a:solidFill>
                  <a:srgbClr val="002060"/>
                </a:solidFill>
                <a:latin typeface="Arial" pitchFamily="34" charset="0"/>
              </a:rPr>
              <a:t>beneficio</a:t>
            </a:r>
            <a:endParaRPr lang="en-US" sz="1400" b="1" i="1" dirty="0" smtClean="0">
              <a:solidFill>
                <a:srgbClr val="002060"/>
              </a:solidFill>
            </a:endParaRPr>
          </a:p>
          <a:p>
            <a:pPr marL="0" indent="0">
              <a:buFontTx/>
              <a:buNone/>
            </a:pPr>
            <a:endParaRPr lang="en-US" sz="1400" b="1" i="1" dirty="0" smtClean="0">
              <a:solidFill>
                <a:srgbClr val="002060"/>
              </a:solidFill>
            </a:endParaRPr>
          </a:p>
          <a:p>
            <a:pPr marL="0" indent="0">
              <a:buFontTx/>
              <a:buNone/>
            </a:pPr>
            <a:r>
              <a:rPr lang="en-US" sz="1400" b="1" i="1" dirty="0" smtClean="0">
                <a:solidFill>
                  <a:srgbClr val="002060"/>
                </a:solidFill>
              </a:rPr>
              <a:t>Patient-Centered </a:t>
            </a:r>
            <a:r>
              <a:rPr lang="en-US" sz="1400" b="1" i="1" dirty="0">
                <a:solidFill>
                  <a:srgbClr val="002060"/>
                </a:solidFill>
              </a:rPr>
              <a:t>Care for Older Adults with Multiple </a:t>
            </a:r>
            <a:r>
              <a:rPr lang="en-US" sz="1400" b="1" i="1" dirty="0" smtClean="0">
                <a:solidFill>
                  <a:srgbClr val="002060"/>
                </a:solidFill>
              </a:rPr>
              <a:t>Chronic Conditions</a:t>
            </a:r>
            <a:r>
              <a:rPr lang="en-US" sz="1400" b="1" i="1" dirty="0">
                <a:solidFill>
                  <a:srgbClr val="002060"/>
                </a:solidFill>
              </a:rPr>
              <a:t>: A Stepwise Approach from the American </a:t>
            </a:r>
            <a:r>
              <a:rPr lang="en-US" sz="1400" b="1" i="1" dirty="0" smtClean="0">
                <a:solidFill>
                  <a:srgbClr val="002060"/>
                </a:solidFill>
              </a:rPr>
              <a:t>Geriatrics </a:t>
            </a:r>
            <a:r>
              <a:rPr lang="it-IT" sz="1400" b="1" i="1" dirty="0" smtClean="0">
                <a:solidFill>
                  <a:srgbClr val="002060"/>
                </a:solidFill>
              </a:rPr>
              <a:t>Society </a:t>
            </a:r>
            <a:r>
              <a:rPr lang="en-US" sz="1400" b="1" i="1" dirty="0" smtClean="0">
                <a:solidFill>
                  <a:srgbClr val="002060"/>
                </a:solidFill>
              </a:rPr>
              <a:t>American </a:t>
            </a:r>
            <a:r>
              <a:rPr lang="en-US" sz="1400" b="1" i="1" dirty="0">
                <a:solidFill>
                  <a:srgbClr val="002060"/>
                </a:solidFill>
              </a:rPr>
              <a:t>Geriatrics Society Expert Panel on the Care of Older </a:t>
            </a:r>
            <a:r>
              <a:rPr lang="en-US" sz="1400" b="1" i="1" dirty="0" smtClean="0">
                <a:solidFill>
                  <a:srgbClr val="002060"/>
                </a:solidFill>
              </a:rPr>
              <a:t>Adults </a:t>
            </a:r>
            <a:r>
              <a:rPr lang="it-IT" sz="1400" b="1" i="1" dirty="0" smtClean="0">
                <a:solidFill>
                  <a:srgbClr val="002060"/>
                </a:solidFill>
              </a:rPr>
              <a:t>with </a:t>
            </a:r>
            <a:r>
              <a:rPr lang="it-IT" sz="1400" b="1" i="1" dirty="0" err="1">
                <a:solidFill>
                  <a:srgbClr val="002060"/>
                </a:solidFill>
              </a:rPr>
              <a:t>Multimorbidity</a:t>
            </a:r>
            <a:r>
              <a:rPr lang="it-IT" sz="1400" b="1" i="1" dirty="0">
                <a:solidFill>
                  <a:srgbClr val="002060"/>
                </a:solidFill>
              </a:rPr>
              <a:t>*</a:t>
            </a:r>
          </a:p>
          <a:p>
            <a:pPr marL="0" indent="0">
              <a:buFontTx/>
              <a:buNone/>
            </a:pPr>
            <a:r>
              <a:rPr lang="de-DE" sz="1400" b="1" i="1" dirty="0">
                <a:solidFill>
                  <a:srgbClr val="002060"/>
                </a:solidFill>
              </a:rPr>
              <a:t>J Am </a:t>
            </a:r>
            <a:r>
              <a:rPr lang="de-DE" sz="1400" b="1" i="1" dirty="0" err="1">
                <a:solidFill>
                  <a:srgbClr val="002060"/>
                </a:solidFill>
              </a:rPr>
              <a:t>Geriatr</a:t>
            </a:r>
            <a:r>
              <a:rPr lang="de-DE" sz="1400" b="1" i="1" dirty="0">
                <a:solidFill>
                  <a:srgbClr val="002060"/>
                </a:solidFill>
              </a:rPr>
              <a:t> </a:t>
            </a:r>
            <a:r>
              <a:rPr lang="de-DE" sz="1400" b="1" i="1" dirty="0" err="1">
                <a:solidFill>
                  <a:srgbClr val="002060"/>
                </a:solidFill>
              </a:rPr>
              <a:t>Soc</a:t>
            </a:r>
            <a:r>
              <a:rPr lang="de-DE" sz="1400" b="1" i="1" dirty="0">
                <a:solidFill>
                  <a:srgbClr val="002060"/>
                </a:solidFill>
              </a:rPr>
              <a:t> 2012</a:t>
            </a:r>
            <a:r>
              <a:rPr lang="de-DE" sz="1400" b="1" i="1" dirty="0" smtClean="0">
                <a:solidFill>
                  <a:srgbClr val="002060"/>
                </a:solidFill>
              </a:rPr>
              <a:t>.</a:t>
            </a:r>
            <a:endParaRPr lang="en-US" altLang="it-IT" sz="1400" b="1" i="1" dirty="0">
              <a:solidFill>
                <a:srgbClr val="002060"/>
              </a:solidFill>
              <a:latin typeface="Arial" pitchFamily="34" charset="0"/>
            </a:endParaRPr>
          </a:p>
        </p:txBody>
      </p:sp>
    </p:spTree>
    <p:extLst>
      <p:ext uri="{BB962C8B-B14F-4D97-AF65-F5344CB8AC3E}">
        <p14:creationId xmlns:p14="http://schemas.microsoft.com/office/powerpoint/2010/main" val="827283383"/>
      </p:ext>
    </p:extLst>
  </p:cSld>
  <p:clrMapOvr>
    <a:masterClrMapping/>
  </p:clrMapOvr>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ChangeArrowheads="1"/>
          </p:cNvSpPr>
          <p:nvPr/>
        </p:nvSpPr>
        <p:spPr bwMode="auto">
          <a:xfrm>
            <a:off x="533400" y="381000"/>
            <a:ext cx="7924800" cy="4267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a:solidFill>
                <a:prstClr val="black"/>
              </a:solidFill>
            </a:endParaRPr>
          </a:p>
        </p:txBody>
      </p:sp>
      <p:sp>
        <p:nvSpPr>
          <p:cNvPr id="13315" name="Rectangle 3"/>
          <p:cNvSpPr>
            <a:spLocks noChangeArrowheads="1"/>
          </p:cNvSpPr>
          <p:nvPr/>
        </p:nvSpPr>
        <p:spPr bwMode="auto">
          <a:xfrm>
            <a:off x="251520" y="4725144"/>
            <a:ext cx="8748464" cy="1844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dirty="0" err="1" smtClean="0">
                <a:solidFill>
                  <a:srgbClr val="006600"/>
                </a:solidFill>
                <a:latin typeface="Arial" pitchFamily="34" charset="0"/>
              </a:rPr>
              <a:t>R</a:t>
            </a:r>
            <a:r>
              <a:rPr lang="en-US" sz="1600" dirty="0" err="1" smtClean="0">
                <a:solidFill>
                  <a:srgbClr val="006600"/>
                </a:solidFill>
                <a:latin typeface="Arial" pitchFamily="34" charset="0"/>
              </a:rPr>
              <a:t>obusto</a:t>
            </a:r>
            <a:r>
              <a:rPr lang="en-US" sz="1600" dirty="0" smtClean="0">
                <a:solidFill>
                  <a:srgbClr val="006600"/>
                </a:solidFill>
                <a:latin typeface="Arial" pitchFamily="34" charset="0"/>
              </a:rPr>
              <a:t>   </a:t>
            </a:r>
            <a:r>
              <a:rPr lang="en-US" sz="1600" dirty="0" err="1" smtClean="0">
                <a:solidFill>
                  <a:srgbClr val="C0504D"/>
                </a:solidFill>
                <a:latin typeface="Arial" pitchFamily="34" charset="0"/>
              </a:rPr>
              <a:t>Intermedio</a:t>
            </a:r>
            <a:r>
              <a:rPr lang="en-US" sz="1600" dirty="0" smtClean="0">
                <a:solidFill>
                  <a:srgbClr val="C0504D"/>
                </a:solidFill>
                <a:latin typeface="Arial" pitchFamily="34" charset="0"/>
              </a:rPr>
              <a:t>   </a:t>
            </a:r>
            <a:r>
              <a:rPr lang="en-US" sz="1600" dirty="0" smtClean="0">
                <a:solidFill>
                  <a:srgbClr val="006600"/>
                </a:solidFill>
                <a:latin typeface="Arial" pitchFamily="34" charset="0"/>
              </a:rPr>
              <a:t> </a:t>
            </a:r>
            <a:r>
              <a:rPr lang="en-US" sz="1600" dirty="0" err="1" smtClean="0">
                <a:solidFill>
                  <a:srgbClr val="FF6600"/>
                </a:solidFill>
                <a:latin typeface="Arial" pitchFamily="34" charset="0"/>
              </a:rPr>
              <a:t>Disabile</a:t>
            </a:r>
            <a:r>
              <a:rPr lang="en-US" sz="1600" dirty="0" smtClean="0">
                <a:solidFill>
                  <a:srgbClr val="FF6600"/>
                </a:solidFill>
                <a:latin typeface="Arial" pitchFamily="34" charset="0"/>
              </a:rPr>
              <a:t> </a:t>
            </a:r>
            <a:r>
              <a:rPr lang="en-US" sz="1600" dirty="0" err="1">
                <a:solidFill>
                  <a:srgbClr val="FF6600"/>
                </a:solidFill>
                <a:latin typeface="Arial" pitchFamily="34" charset="0"/>
              </a:rPr>
              <a:t>lieve</a:t>
            </a:r>
            <a:r>
              <a:rPr lang="en-US" sz="1600" dirty="0">
                <a:solidFill>
                  <a:srgbClr val="006600"/>
                </a:solidFill>
                <a:latin typeface="Arial" pitchFamily="34" charset="0"/>
              </a:rPr>
              <a:t> </a:t>
            </a:r>
            <a:r>
              <a:rPr lang="en-US" sz="1600" dirty="0" smtClean="0">
                <a:solidFill>
                  <a:srgbClr val="006600"/>
                </a:solidFill>
                <a:latin typeface="Arial" pitchFamily="34" charset="0"/>
              </a:rPr>
              <a:t>  </a:t>
            </a:r>
            <a:r>
              <a:rPr lang="en-US" sz="1600" dirty="0" err="1" smtClean="0">
                <a:solidFill>
                  <a:srgbClr val="006600"/>
                </a:solidFill>
                <a:latin typeface="Arial" pitchFamily="34" charset="0"/>
              </a:rPr>
              <a:t>Disabile</a:t>
            </a:r>
            <a:r>
              <a:rPr lang="en-US" sz="1600" dirty="0" smtClean="0">
                <a:solidFill>
                  <a:srgbClr val="006600"/>
                </a:solidFill>
                <a:latin typeface="Arial" pitchFamily="34" charset="0"/>
              </a:rPr>
              <a:t> moderato   </a:t>
            </a:r>
            <a:r>
              <a:rPr lang="en-US" sz="1600" dirty="0" err="1" smtClean="0">
                <a:solidFill>
                  <a:srgbClr val="006600"/>
                </a:solidFill>
                <a:latin typeface="Arial" pitchFamily="34" charset="0"/>
              </a:rPr>
              <a:t>Disabile</a:t>
            </a:r>
            <a:r>
              <a:rPr lang="en-US" sz="1600" dirty="0" smtClean="0">
                <a:solidFill>
                  <a:srgbClr val="006600"/>
                </a:solidFill>
                <a:latin typeface="Arial" pitchFamily="34" charset="0"/>
              </a:rPr>
              <a:t> </a:t>
            </a:r>
            <a:r>
              <a:rPr lang="en-US" sz="1600" dirty="0">
                <a:solidFill>
                  <a:srgbClr val="006600"/>
                </a:solidFill>
                <a:latin typeface="Arial" pitchFamily="34" charset="0"/>
              </a:rPr>
              <a:t>grave </a:t>
            </a:r>
            <a:r>
              <a:rPr lang="en-US" sz="1600" dirty="0" smtClean="0">
                <a:solidFill>
                  <a:srgbClr val="006600"/>
                </a:solidFill>
                <a:latin typeface="Arial" pitchFamily="34" charset="0"/>
              </a:rPr>
              <a:t>            </a:t>
            </a:r>
            <a:r>
              <a:rPr lang="en-US" sz="1600" dirty="0" err="1">
                <a:solidFill>
                  <a:srgbClr val="FF0000"/>
                </a:solidFill>
                <a:latin typeface="Arial" pitchFamily="34" charset="0"/>
              </a:rPr>
              <a:t>Terminale</a:t>
            </a:r>
            <a:r>
              <a:rPr lang="en-US" dirty="0">
                <a:solidFill>
                  <a:srgbClr val="006600"/>
                </a:solidFill>
                <a:latin typeface="Arial" pitchFamily="34" charset="0"/>
              </a:rPr>
              <a:t> </a:t>
            </a:r>
            <a:r>
              <a:rPr lang="en-US" dirty="0" smtClean="0">
                <a:solidFill>
                  <a:srgbClr val="006600"/>
                </a:solidFill>
                <a:latin typeface="Arial" pitchFamily="34" charset="0"/>
              </a:rPr>
              <a:t>        </a:t>
            </a:r>
            <a:r>
              <a:rPr lang="en-US" sz="2000" dirty="0">
                <a:solidFill>
                  <a:srgbClr val="006600"/>
                </a:solidFill>
                <a:latin typeface="Arial" pitchFamily="34" charset="0"/>
              </a:rPr>
              <a:t/>
            </a:r>
            <a:br>
              <a:rPr lang="en-US" sz="2000" dirty="0">
                <a:solidFill>
                  <a:srgbClr val="006600"/>
                </a:solidFill>
                <a:latin typeface="Arial" pitchFamily="34" charset="0"/>
              </a:rPr>
            </a:br>
            <a:endParaRPr lang="en-US" sz="2000" dirty="0" smtClean="0">
              <a:solidFill>
                <a:srgbClr val="006600"/>
              </a:solidFill>
              <a:latin typeface="Arial" pitchFamily="34" charset="0"/>
            </a:endParaRPr>
          </a:p>
          <a:p>
            <a:r>
              <a:rPr lang="en-US" sz="1600" dirty="0" err="1" smtClean="0">
                <a:solidFill>
                  <a:srgbClr val="002060"/>
                </a:solidFill>
                <a:latin typeface="Arial" pitchFamily="34" charset="0"/>
              </a:rPr>
              <a:t>Charlson</a:t>
            </a:r>
            <a:r>
              <a:rPr lang="en-US" sz="1600" dirty="0" smtClean="0">
                <a:solidFill>
                  <a:srgbClr val="002060"/>
                </a:solidFill>
                <a:latin typeface="Arial" pitchFamily="34" charset="0"/>
              </a:rPr>
              <a:t> Index  1--------------------------------------------------9(5+4)-----------------------------------43</a:t>
            </a:r>
            <a:r>
              <a:rPr lang="en-US" sz="2000" dirty="0">
                <a:solidFill>
                  <a:srgbClr val="006600"/>
                </a:solidFill>
                <a:latin typeface="Arial" pitchFamily="34" charset="0"/>
              </a:rPr>
              <a:t/>
            </a:r>
            <a:br>
              <a:rPr lang="en-US" sz="2000" dirty="0">
                <a:solidFill>
                  <a:srgbClr val="006600"/>
                </a:solidFill>
                <a:latin typeface="Arial" pitchFamily="34" charset="0"/>
              </a:rPr>
            </a:br>
            <a:endParaRPr lang="en-US" sz="2000" dirty="0" smtClean="0">
              <a:solidFill>
                <a:srgbClr val="006600"/>
              </a:solidFill>
              <a:latin typeface="Arial" pitchFamily="34" charset="0"/>
            </a:endParaRPr>
          </a:p>
          <a:p>
            <a:r>
              <a:rPr lang="en-US" sz="1400" dirty="0" err="1" smtClean="0">
                <a:solidFill>
                  <a:srgbClr val="006600"/>
                </a:solidFill>
                <a:latin typeface="Arial" pitchFamily="34" charset="0"/>
              </a:rPr>
              <a:t>Aspettativa</a:t>
            </a:r>
            <a:r>
              <a:rPr lang="en-US" sz="1400" dirty="0" smtClean="0">
                <a:solidFill>
                  <a:srgbClr val="006600"/>
                </a:solidFill>
                <a:latin typeface="Arial" pitchFamily="34" charset="0"/>
              </a:rPr>
              <a:t> di </a:t>
            </a:r>
            <a:r>
              <a:rPr lang="en-US" sz="1400" dirty="0">
                <a:solidFill>
                  <a:srgbClr val="006600"/>
                </a:solidFill>
                <a:latin typeface="Arial" pitchFamily="34" charset="0"/>
              </a:rPr>
              <a:t>vita</a:t>
            </a:r>
            <a:r>
              <a:rPr lang="en-US" sz="2000" dirty="0">
                <a:solidFill>
                  <a:srgbClr val="006600"/>
                </a:solidFill>
                <a:latin typeface="Arial" pitchFamily="34" charset="0"/>
              </a:rPr>
              <a:t> </a:t>
            </a:r>
            <a:br>
              <a:rPr lang="en-US" sz="2000" dirty="0">
                <a:solidFill>
                  <a:srgbClr val="006600"/>
                </a:solidFill>
                <a:latin typeface="Arial" pitchFamily="34" charset="0"/>
              </a:rPr>
            </a:br>
            <a:r>
              <a:rPr lang="en-US" dirty="0">
                <a:solidFill>
                  <a:srgbClr val="CC0000"/>
                </a:solidFill>
                <a:latin typeface="Arial" pitchFamily="34" charset="0"/>
              </a:rPr>
              <a:t>&gt; 5 </a:t>
            </a:r>
            <a:r>
              <a:rPr lang="en-US" dirty="0" err="1">
                <a:solidFill>
                  <a:srgbClr val="CC0000"/>
                </a:solidFill>
                <a:latin typeface="Arial" pitchFamily="34" charset="0"/>
              </a:rPr>
              <a:t>anni</a:t>
            </a:r>
            <a:r>
              <a:rPr lang="en-US" dirty="0">
                <a:solidFill>
                  <a:srgbClr val="CC0000"/>
                </a:solidFill>
                <a:latin typeface="Arial" pitchFamily="34" charset="0"/>
              </a:rPr>
              <a:t>                  </a:t>
            </a:r>
            <a:r>
              <a:rPr lang="en-US" dirty="0" smtClean="0">
                <a:solidFill>
                  <a:srgbClr val="CC0000"/>
                </a:solidFill>
                <a:latin typeface="Arial" pitchFamily="34" charset="0"/>
              </a:rPr>
              <a:t>    &lt; </a:t>
            </a:r>
            <a:r>
              <a:rPr lang="en-US" dirty="0">
                <a:solidFill>
                  <a:srgbClr val="CC0000"/>
                </a:solidFill>
                <a:latin typeface="Arial" pitchFamily="34" charset="0"/>
              </a:rPr>
              <a:t>5 </a:t>
            </a:r>
            <a:r>
              <a:rPr lang="en-US" dirty="0" err="1">
                <a:solidFill>
                  <a:srgbClr val="CC0000"/>
                </a:solidFill>
                <a:latin typeface="Arial" pitchFamily="34" charset="0"/>
              </a:rPr>
              <a:t>anni</a:t>
            </a:r>
            <a:r>
              <a:rPr lang="en-US" dirty="0">
                <a:solidFill>
                  <a:srgbClr val="CC0000"/>
                </a:solidFill>
                <a:latin typeface="Arial" pitchFamily="34" charset="0"/>
              </a:rPr>
              <a:t>                         &lt;2 </a:t>
            </a:r>
            <a:r>
              <a:rPr lang="en-US" dirty="0" err="1">
                <a:solidFill>
                  <a:srgbClr val="CC0000"/>
                </a:solidFill>
                <a:latin typeface="Arial" pitchFamily="34" charset="0"/>
              </a:rPr>
              <a:t>anni</a:t>
            </a:r>
            <a:r>
              <a:rPr lang="en-US" dirty="0">
                <a:solidFill>
                  <a:srgbClr val="CC0000"/>
                </a:solidFill>
                <a:latin typeface="Arial" pitchFamily="34" charset="0"/>
              </a:rPr>
              <a:t>		</a:t>
            </a:r>
            <a:r>
              <a:rPr lang="en-US" dirty="0" smtClean="0">
                <a:solidFill>
                  <a:srgbClr val="CC0000"/>
                </a:solidFill>
                <a:latin typeface="Arial" pitchFamily="34" charset="0"/>
              </a:rPr>
              <a:t>              &lt;</a:t>
            </a:r>
            <a:r>
              <a:rPr lang="en-US" dirty="0">
                <a:solidFill>
                  <a:srgbClr val="CC0000"/>
                </a:solidFill>
                <a:latin typeface="Arial" pitchFamily="34" charset="0"/>
              </a:rPr>
              <a:t>6 </a:t>
            </a:r>
            <a:r>
              <a:rPr lang="en-US" dirty="0" err="1">
                <a:solidFill>
                  <a:srgbClr val="CC0000"/>
                </a:solidFill>
                <a:latin typeface="Arial" pitchFamily="34" charset="0"/>
              </a:rPr>
              <a:t>mesi</a:t>
            </a:r>
            <a:endParaRPr lang="en-US" dirty="0">
              <a:solidFill>
                <a:srgbClr val="CC0000"/>
              </a:solidFill>
              <a:latin typeface="Arial" pitchFamily="34" charset="0"/>
            </a:endParaRPr>
          </a:p>
        </p:txBody>
      </p:sp>
      <p:sp>
        <p:nvSpPr>
          <p:cNvPr id="13316" name="Rectangle 4"/>
          <p:cNvSpPr>
            <a:spLocks noChangeArrowheads="1"/>
          </p:cNvSpPr>
          <p:nvPr/>
        </p:nvSpPr>
        <p:spPr bwMode="auto">
          <a:xfrm>
            <a:off x="685800" y="914400"/>
            <a:ext cx="74676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20000"/>
              </a:spcBef>
            </a:pPr>
            <a:endParaRPr lang="en-US" sz="1600" dirty="0">
              <a:solidFill>
                <a:prstClr val="black"/>
              </a:solidFill>
            </a:endParaRPr>
          </a:p>
          <a:p>
            <a:pPr>
              <a:spcBef>
                <a:spcPct val="20000"/>
              </a:spcBef>
            </a:pPr>
            <a:r>
              <a:rPr lang="en-US" sz="2800" dirty="0">
                <a:solidFill>
                  <a:srgbClr val="FF9900"/>
                </a:solidFill>
                <a:latin typeface="Arial" pitchFamily="34" charset="0"/>
              </a:rPr>
              <a:t>vita 	</a:t>
            </a:r>
            <a:r>
              <a:rPr lang="en-US" sz="2800" dirty="0">
                <a:solidFill>
                  <a:prstClr val="black"/>
                </a:solidFill>
                <a:latin typeface="Arial" pitchFamily="34" charset="0"/>
              </a:rPr>
              <a:t>		</a:t>
            </a:r>
            <a:r>
              <a:rPr lang="en-US" sz="2800" dirty="0" err="1">
                <a:solidFill>
                  <a:srgbClr val="006600"/>
                </a:solidFill>
                <a:latin typeface="Arial" pitchFamily="34" charset="0"/>
              </a:rPr>
              <a:t>funzione</a:t>
            </a:r>
            <a:r>
              <a:rPr lang="en-US" sz="2800" dirty="0">
                <a:solidFill>
                  <a:srgbClr val="006600"/>
                </a:solidFill>
                <a:latin typeface="Arial" pitchFamily="34" charset="0"/>
              </a:rPr>
              <a:t>  </a:t>
            </a:r>
            <a:r>
              <a:rPr lang="en-US" sz="2800" dirty="0">
                <a:solidFill>
                  <a:prstClr val="black"/>
                </a:solidFill>
                <a:latin typeface="Arial" pitchFamily="34" charset="0"/>
              </a:rPr>
              <a:t>            </a:t>
            </a:r>
            <a:r>
              <a:rPr lang="en-US" sz="2800" dirty="0" err="1" smtClean="0">
                <a:solidFill>
                  <a:srgbClr val="FF0000"/>
                </a:solidFill>
                <a:latin typeface="Arial" pitchFamily="34" charset="0"/>
              </a:rPr>
              <a:t>sintomi</a:t>
            </a:r>
            <a:endParaRPr lang="en-US" sz="1600" dirty="0">
              <a:solidFill>
                <a:prstClr val="black"/>
              </a:solidFill>
              <a:latin typeface="Arial" pitchFamily="34" charset="0"/>
            </a:endParaRPr>
          </a:p>
          <a:p>
            <a:pPr>
              <a:spcBef>
                <a:spcPct val="20000"/>
              </a:spcBef>
            </a:pPr>
            <a:endParaRPr lang="en-US" sz="1600" dirty="0">
              <a:solidFill>
                <a:prstClr val="black"/>
              </a:solidFill>
              <a:latin typeface="Arial" pitchFamily="34" charset="0"/>
            </a:endParaRPr>
          </a:p>
          <a:p>
            <a:pPr>
              <a:spcBef>
                <a:spcPct val="20000"/>
              </a:spcBef>
            </a:pPr>
            <a:endParaRPr lang="en-US" sz="1600" dirty="0">
              <a:solidFill>
                <a:prstClr val="black"/>
              </a:solidFill>
              <a:latin typeface="Arial" pitchFamily="34" charset="0"/>
            </a:endParaRPr>
          </a:p>
          <a:p>
            <a:pPr>
              <a:spcBef>
                <a:spcPct val="20000"/>
              </a:spcBef>
            </a:pPr>
            <a:endParaRPr lang="en-US" sz="1600" dirty="0">
              <a:solidFill>
                <a:prstClr val="black"/>
              </a:solidFill>
              <a:latin typeface="Arial" pitchFamily="34" charset="0"/>
            </a:endParaRPr>
          </a:p>
          <a:p>
            <a:pPr>
              <a:spcBef>
                <a:spcPct val="20000"/>
              </a:spcBef>
            </a:pPr>
            <a:endParaRPr lang="en-US" sz="1600" dirty="0">
              <a:solidFill>
                <a:prstClr val="black"/>
              </a:solidFill>
              <a:latin typeface="Arial" pitchFamily="34" charset="0"/>
            </a:endParaRPr>
          </a:p>
          <a:p>
            <a:pPr>
              <a:spcBef>
                <a:spcPct val="20000"/>
              </a:spcBef>
            </a:pPr>
            <a:endParaRPr lang="en-US" sz="1600" dirty="0">
              <a:solidFill>
                <a:prstClr val="black"/>
              </a:solidFill>
              <a:latin typeface="Arial" pitchFamily="34" charset="0"/>
            </a:endParaRPr>
          </a:p>
          <a:p>
            <a:pPr>
              <a:spcBef>
                <a:spcPct val="20000"/>
              </a:spcBef>
            </a:pPr>
            <a:r>
              <a:rPr lang="it-IT" dirty="0">
                <a:solidFill>
                  <a:prstClr val="black"/>
                </a:solidFill>
                <a:latin typeface="Arial" pitchFamily="34" charset="0"/>
              </a:rPr>
              <a:t>Importanza                                                                            </a:t>
            </a:r>
            <a:r>
              <a:rPr lang="it-IT" dirty="0" err="1">
                <a:solidFill>
                  <a:prstClr val="black"/>
                </a:solidFill>
                <a:latin typeface="Arial" pitchFamily="34" charset="0"/>
              </a:rPr>
              <a:t>Importanza</a:t>
            </a:r>
            <a:endParaRPr lang="it-IT" dirty="0">
              <a:solidFill>
                <a:prstClr val="black"/>
              </a:solidFill>
              <a:latin typeface="Arial" pitchFamily="34" charset="0"/>
            </a:endParaRPr>
          </a:p>
          <a:p>
            <a:pPr>
              <a:spcBef>
                <a:spcPct val="20000"/>
              </a:spcBef>
            </a:pPr>
            <a:r>
              <a:rPr lang="it-IT" dirty="0">
                <a:solidFill>
                  <a:prstClr val="black"/>
                </a:solidFill>
                <a:latin typeface="Arial" pitchFamily="34" charset="0"/>
              </a:rPr>
              <a:t>della </a:t>
            </a:r>
            <a:r>
              <a:rPr lang="it-IT" dirty="0">
                <a:solidFill>
                  <a:srgbClr val="C0504D"/>
                </a:solidFill>
                <a:latin typeface="Arial" pitchFamily="34" charset="0"/>
              </a:rPr>
              <a:t>mortalità  </a:t>
            </a:r>
            <a:r>
              <a:rPr lang="it-IT" dirty="0">
                <a:solidFill>
                  <a:prstClr val="black"/>
                </a:solidFill>
                <a:latin typeface="Arial" pitchFamily="34" charset="0"/>
              </a:rPr>
              <a:t>                                                                      dei </a:t>
            </a:r>
            <a:r>
              <a:rPr lang="it-IT" dirty="0">
                <a:solidFill>
                  <a:srgbClr val="009900"/>
                </a:solidFill>
                <a:latin typeface="Arial" pitchFamily="34" charset="0"/>
              </a:rPr>
              <a:t>sintomi</a:t>
            </a:r>
            <a:endParaRPr lang="it-IT" dirty="0">
              <a:solidFill>
                <a:prstClr val="black"/>
              </a:solidFill>
              <a:latin typeface="Arial" pitchFamily="34" charset="0"/>
            </a:endParaRPr>
          </a:p>
          <a:p>
            <a:pPr>
              <a:spcBef>
                <a:spcPct val="20000"/>
              </a:spcBef>
            </a:pPr>
            <a:r>
              <a:rPr lang="it-IT" dirty="0">
                <a:solidFill>
                  <a:prstClr val="black"/>
                </a:solidFill>
                <a:latin typeface="Arial" pitchFamily="34" charset="0"/>
              </a:rPr>
              <a:t>come obiettivo                                                                 come obiettivo</a:t>
            </a:r>
          </a:p>
          <a:p>
            <a:pPr>
              <a:spcBef>
                <a:spcPct val="20000"/>
              </a:spcBef>
            </a:pPr>
            <a:r>
              <a:rPr lang="it-IT" dirty="0">
                <a:solidFill>
                  <a:prstClr val="black"/>
                </a:solidFill>
                <a:latin typeface="Arial" pitchFamily="34" charset="0"/>
              </a:rPr>
              <a:t>del trattamento                                                                del trattamento</a:t>
            </a:r>
            <a:endParaRPr lang="en-US" dirty="0">
              <a:solidFill>
                <a:prstClr val="black"/>
              </a:solidFill>
              <a:latin typeface="Arial" pitchFamily="34" charset="0"/>
            </a:endParaRPr>
          </a:p>
          <a:p>
            <a:pPr>
              <a:spcBef>
                <a:spcPct val="20000"/>
              </a:spcBef>
            </a:pPr>
            <a:r>
              <a:rPr lang="en-US" sz="1600" dirty="0">
                <a:solidFill>
                  <a:prstClr val="black"/>
                </a:solidFill>
                <a:latin typeface="Arial" pitchFamily="34" charset="0"/>
              </a:rPr>
              <a:t> </a:t>
            </a:r>
          </a:p>
        </p:txBody>
      </p:sp>
      <p:sp>
        <p:nvSpPr>
          <p:cNvPr id="13317" name="Line 5"/>
          <p:cNvSpPr>
            <a:spLocks noChangeShapeType="1"/>
          </p:cNvSpPr>
          <p:nvPr/>
        </p:nvSpPr>
        <p:spPr bwMode="auto">
          <a:xfrm flipV="1">
            <a:off x="2514600" y="3581400"/>
            <a:ext cx="228600" cy="15240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solidFill>
                <a:prstClr val="black"/>
              </a:solidFill>
            </a:endParaRPr>
          </a:p>
        </p:txBody>
      </p:sp>
      <p:sp>
        <p:nvSpPr>
          <p:cNvPr id="13318" name="Line 6"/>
          <p:cNvSpPr>
            <a:spLocks noChangeShapeType="1"/>
          </p:cNvSpPr>
          <p:nvPr/>
        </p:nvSpPr>
        <p:spPr bwMode="auto">
          <a:xfrm flipH="1" flipV="1">
            <a:off x="6019800" y="3581400"/>
            <a:ext cx="228600" cy="15240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solidFill>
                <a:prstClr val="black"/>
              </a:solidFill>
            </a:endParaRPr>
          </a:p>
        </p:txBody>
      </p:sp>
      <p:sp>
        <p:nvSpPr>
          <p:cNvPr id="13319" name="Arc 7"/>
          <p:cNvSpPr>
            <a:spLocks/>
          </p:cNvSpPr>
          <p:nvPr/>
        </p:nvSpPr>
        <p:spPr bwMode="auto">
          <a:xfrm rot="10800000">
            <a:off x="533400" y="381000"/>
            <a:ext cx="7924800" cy="4267200"/>
          </a:xfrm>
          <a:custGeom>
            <a:avLst/>
            <a:gdLst>
              <a:gd name="T0" fmla="*/ 0 w 21600"/>
              <a:gd name="T1" fmla="*/ 0 h 21600"/>
              <a:gd name="T2" fmla="*/ 2147483647 w 21600"/>
              <a:gd name="T3" fmla="*/ 843009157 h 21600"/>
              <a:gd name="T4" fmla="*/ 0 w 21600"/>
              <a:gd name="T5" fmla="*/ 84300915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a:solidFill>
                <a:prstClr val="black"/>
              </a:solidFill>
            </a:endParaRPr>
          </a:p>
        </p:txBody>
      </p:sp>
      <p:sp>
        <p:nvSpPr>
          <p:cNvPr id="13320" name="Arc 8"/>
          <p:cNvSpPr>
            <a:spLocks/>
          </p:cNvSpPr>
          <p:nvPr/>
        </p:nvSpPr>
        <p:spPr bwMode="auto">
          <a:xfrm rot="10800000" flipH="1">
            <a:off x="533400" y="376843"/>
            <a:ext cx="7924800" cy="4267200"/>
          </a:xfrm>
          <a:custGeom>
            <a:avLst/>
            <a:gdLst>
              <a:gd name="T0" fmla="*/ 0 w 21600"/>
              <a:gd name="T1" fmla="*/ 0 h 21600"/>
              <a:gd name="T2" fmla="*/ 2147483647 w 21600"/>
              <a:gd name="T3" fmla="*/ 843009157 h 21600"/>
              <a:gd name="T4" fmla="*/ 0 w 21600"/>
              <a:gd name="T5" fmla="*/ 84300915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a:solidFill>
                <a:prstClr val="black"/>
              </a:solidFill>
            </a:endParaRPr>
          </a:p>
        </p:txBody>
      </p:sp>
    </p:spTree>
    <p:extLst>
      <p:ext uri="{BB962C8B-B14F-4D97-AF65-F5344CB8AC3E}">
        <p14:creationId xmlns:p14="http://schemas.microsoft.com/office/powerpoint/2010/main" val="1707151955"/>
      </p:ext>
    </p:extLst>
  </p:cSld>
  <p:clrMapOvr>
    <a:masterClrMapping/>
  </p:clrMapOvr>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915856" y="4965022"/>
            <a:ext cx="3023697" cy="840242"/>
          </a:xfrm>
        </p:spPr>
        <p:txBody>
          <a:bodyPr>
            <a:noAutofit/>
          </a:bodyPr>
          <a:lstStyle/>
          <a:p>
            <a:r>
              <a:rPr lang="it-IT" sz="2400" dirty="0" smtClean="0">
                <a:latin typeface="Arial" panose="020B0604020202020204" pitchFamily="34" charset="0"/>
                <a:cs typeface="Arial" panose="020B0604020202020204" pitchFamily="34" charset="0"/>
              </a:rPr>
              <a:t>Sig.ra «Luisa Reale»</a:t>
            </a:r>
            <a:br>
              <a:rPr lang="it-IT" sz="2400" dirty="0" smtClean="0">
                <a:latin typeface="Arial" panose="020B0604020202020204" pitchFamily="34" charset="0"/>
                <a:cs typeface="Arial" panose="020B0604020202020204" pitchFamily="34" charset="0"/>
              </a:rPr>
            </a:br>
            <a:endParaRPr lang="it-IT" sz="1400" dirty="0" smtClean="0">
              <a:latin typeface="Arial" panose="020B0604020202020204" pitchFamily="34" charset="0"/>
              <a:cs typeface="Arial" panose="020B0604020202020204" pitchFamily="34" charset="0"/>
            </a:endParaRPr>
          </a:p>
        </p:txBody>
      </p:sp>
      <p:sp>
        <p:nvSpPr>
          <p:cNvPr id="4" name="CasellaDiTesto 3"/>
          <p:cNvSpPr txBox="1"/>
          <p:nvPr/>
        </p:nvSpPr>
        <p:spPr>
          <a:xfrm>
            <a:off x="191856" y="2330665"/>
            <a:ext cx="4304383" cy="1323439"/>
          </a:xfrm>
          <a:prstGeom prst="rect">
            <a:avLst/>
          </a:prstGeom>
          <a:noFill/>
        </p:spPr>
        <p:txBody>
          <a:bodyPr wrap="none" rtlCol="0">
            <a:spAutoFit/>
          </a:bodyPr>
          <a:lstStyle/>
          <a:p>
            <a:r>
              <a:rPr lang="it-IT" sz="2000" dirty="0" smtClean="0">
                <a:solidFill>
                  <a:srgbClr val="002060"/>
                </a:solidFill>
                <a:latin typeface="Arial" panose="020B0604020202020204" pitchFamily="34" charset="0"/>
                <a:cs typeface="Arial" panose="020B0604020202020204" pitchFamily="34" charset="0"/>
              </a:rPr>
              <a:t>Specialista Immunologo…terapia  A</a:t>
            </a:r>
          </a:p>
          <a:p>
            <a:r>
              <a:rPr lang="it-IT" sz="2000" dirty="0" smtClean="0">
                <a:solidFill>
                  <a:srgbClr val="002060"/>
                </a:solidFill>
                <a:latin typeface="Arial" panose="020B0604020202020204" pitchFamily="34" charset="0"/>
                <a:cs typeface="Arial" panose="020B0604020202020204" pitchFamily="34" charset="0"/>
              </a:rPr>
              <a:t>Specialista Infettivologo….terapia B</a:t>
            </a:r>
          </a:p>
          <a:p>
            <a:r>
              <a:rPr lang="it-IT" sz="2000" dirty="0" smtClean="0">
                <a:solidFill>
                  <a:srgbClr val="002060"/>
                </a:solidFill>
                <a:latin typeface="Arial" panose="020B0604020202020204" pitchFamily="34" charset="0"/>
                <a:cs typeface="Arial" panose="020B0604020202020204" pitchFamily="34" charset="0"/>
              </a:rPr>
              <a:t>Specialista Diabetologo….terapia  C</a:t>
            </a:r>
          </a:p>
          <a:p>
            <a:r>
              <a:rPr lang="it-IT" sz="2000" dirty="0" smtClean="0">
                <a:solidFill>
                  <a:srgbClr val="002060"/>
                </a:solidFill>
                <a:latin typeface="Arial" panose="020B0604020202020204" pitchFamily="34" charset="0"/>
                <a:cs typeface="Arial" panose="020B0604020202020204" pitchFamily="34" charset="0"/>
              </a:rPr>
              <a:t>Specialista Nefrologo…….terapia  D</a:t>
            </a:r>
            <a:endParaRPr lang="it-IT" sz="2000" dirty="0">
              <a:solidFill>
                <a:srgbClr val="002060"/>
              </a:solidFill>
              <a:latin typeface="Arial" panose="020B0604020202020204" pitchFamily="34" charset="0"/>
              <a:cs typeface="Arial" panose="020B0604020202020204" pitchFamily="34" charset="0"/>
            </a:endParaRPr>
          </a:p>
        </p:txBody>
      </p:sp>
      <p:sp>
        <p:nvSpPr>
          <p:cNvPr id="5" name="Freccia a destra 4"/>
          <p:cNvSpPr/>
          <p:nvPr/>
        </p:nvSpPr>
        <p:spPr>
          <a:xfrm>
            <a:off x="4605434" y="2798304"/>
            <a:ext cx="974677" cy="4110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
        <p:nvSpPr>
          <p:cNvPr id="6" name="CasellaDiTesto 5"/>
          <p:cNvSpPr txBox="1"/>
          <p:nvPr/>
        </p:nvSpPr>
        <p:spPr>
          <a:xfrm>
            <a:off x="5689945" y="2773004"/>
            <a:ext cx="3249608" cy="461665"/>
          </a:xfrm>
          <a:prstGeom prst="rect">
            <a:avLst/>
          </a:prstGeom>
          <a:noFill/>
        </p:spPr>
        <p:txBody>
          <a:bodyPr wrap="none" rtlCol="0">
            <a:spAutoFit/>
          </a:bodyPr>
          <a:lstStyle/>
          <a:p>
            <a:r>
              <a:rPr lang="it-IT" sz="2400" dirty="0" smtClean="0">
                <a:solidFill>
                  <a:prstClr val="black"/>
                </a:solidFill>
                <a:latin typeface="Arial" panose="020B0604020202020204" pitchFamily="34" charset="0"/>
                <a:cs typeface="Arial" panose="020B0604020202020204" pitchFamily="34" charset="0"/>
              </a:rPr>
              <a:t>Sig.ra «Luisa Ideale»  </a:t>
            </a:r>
            <a:endParaRPr lang="it-IT" sz="2400" dirty="0">
              <a:solidFill>
                <a:prstClr val="black"/>
              </a:solidFill>
              <a:latin typeface="Arial" panose="020B0604020202020204" pitchFamily="34" charset="0"/>
              <a:cs typeface="Arial" panose="020B0604020202020204" pitchFamily="34" charset="0"/>
            </a:endParaRPr>
          </a:p>
        </p:txBody>
      </p:sp>
      <p:sp>
        <p:nvSpPr>
          <p:cNvPr id="7" name="CasellaDiTesto 6"/>
          <p:cNvSpPr txBox="1"/>
          <p:nvPr/>
        </p:nvSpPr>
        <p:spPr>
          <a:xfrm>
            <a:off x="179512" y="4667652"/>
            <a:ext cx="4198920" cy="1938992"/>
          </a:xfrm>
          <a:prstGeom prst="rect">
            <a:avLst/>
          </a:prstGeom>
          <a:noFill/>
        </p:spPr>
        <p:txBody>
          <a:bodyPr wrap="square" rtlCol="0">
            <a:spAutoFit/>
          </a:bodyPr>
          <a:lstStyle/>
          <a:p>
            <a:r>
              <a:rPr lang="it-IT" sz="2000" dirty="0" smtClean="0">
                <a:solidFill>
                  <a:prstClr val="black"/>
                </a:solidFill>
                <a:latin typeface="Arial" panose="020B0604020202020204" pitchFamily="34" charset="0"/>
                <a:cs typeface="Arial" panose="020B0604020202020204" pitchFamily="34" charset="0"/>
              </a:rPr>
              <a:t>Si giunge nuovamente al Medico di Medicina Generale (con a volte un passaggio Ospedaliero) che torna a </a:t>
            </a:r>
            <a:r>
              <a:rPr lang="it-IT" sz="2000" dirty="0" smtClean="0">
                <a:solidFill>
                  <a:srgbClr val="FF6600"/>
                </a:solidFill>
                <a:latin typeface="Arial" panose="020B0604020202020204" pitchFamily="34" charset="0"/>
                <a:cs typeface="Arial" panose="020B0604020202020204" pitchFamily="34" charset="0"/>
              </a:rPr>
              <a:t>prendersi cura </a:t>
            </a:r>
            <a:r>
              <a:rPr lang="it-IT" sz="2000" dirty="0" smtClean="0">
                <a:solidFill>
                  <a:prstClr val="black"/>
                </a:solidFill>
                <a:latin typeface="Arial" panose="020B0604020202020204" pitchFamily="34" charset="0"/>
                <a:cs typeface="Arial" panose="020B0604020202020204" pitchFamily="34" charset="0"/>
              </a:rPr>
              <a:t>della </a:t>
            </a:r>
            <a:r>
              <a:rPr lang="it-IT" sz="2000" dirty="0" err="1" smtClean="0">
                <a:solidFill>
                  <a:prstClr val="black"/>
                </a:solidFill>
                <a:latin typeface="Arial" panose="020B0604020202020204" pitchFamily="34" charset="0"/>
                <a:cs typeface="Arial" panose="020B0604020202020204" pitchFamily="34" charset="0"/>
              </a:rPr>
              <a:t>Sigra</a:t>
            </a:r>
            <a:r>
              <a:rPr lang="it-IT" sz="2000" dirty="0" smtClean="0">
                <a:solidFill>
                  <a:prstClr val="black"/>
                </a:solidFill>
                <a:latin typeface="Arial" panose="020B0604020202020204" pitchFamily="34" charset="0"/>
                <a:cs typeface="Arial" panose="020B0604020202020204" pitchFamily="34" charset="0"/>
              </a:rPr>
              <a:t> Luisa con </a:t>
            </a:r>
            <a:r>
              <a:rPr lang="it-IT" sz="2000" dirty="0" smtClean="0">
                <a:solidFill>
                  <a:srgbClr val="FF6600"/>
                </a:solidFill>
                <a:latin typeface="Arial" panose="020B0604020202020204" pitchFamily="34" charset="0"/>
                <a:cs typeface="Arial" panose="020B0604020202020204" pitchFamily="34" charset="0"/>
              </a:rPr>
              <a:t>«terapia centrata sulla </a:t>
            </a:r>
            <a:r>
              <a:rPr lang="it-IT" sz="2000" dirty="0" err="1" smtClean="0">
                <a:solidFill>
                  <a:srgbClr val="FF6600"/>
                </a:solidFill>
                <a:latin typeface="Arial" panose="020B0604020202020204" pitchFamily="34" charset="0"/>
                <a:cs typeface="Arial" panose="020B0604020202020204" pitchFamily="34" charset="0"/>
              </a:rPr>
              <a:t>Sigra</a:t>
            </a:r>
            <a:r>
              <a:rPr lang="it-IT" sz="2000" dirty="0" smtClean="0">
                <a:solidFill>
                  <a:srgbClr val="FF6600"/>
                </a:solidFill>
                <a:latin typeface="Arial" panose="020B0604020202020204" pitchFamily="34" charset="0"/>
                <a:cs typeface="Arial" panose="020B0604020202020204" pitchFamily="34" charset="0"/>
              </a:rPr>
              <a:t> Luisa» </a:t>
            </a:r>
            <a:r>
              <a:rPr lang="it-IT" sz="2000" u="sng" dirty="0" smtClean="0">
                <a:solidFill>
                  <a:prstClr val="black"/>
                </a:solidFill>
                <a:latin typeface="Arial" panose="020B0604020202020204" pitchFamily="34" charset="0"/>
                <a:cs typeface="Arial" panose="020B0604020202020204" pitchFamily="34" charset="0"/>
              </a:rPr>
              <a:t>unica</a:t>
            </a:r>
            <a:r>
              <a:rPr lang="it-IT" sz="2000" dirty="0" smtClean="0">
                <a:solidFill>
                  <a:prstClr val="black"/>
                </a:solidFill>
                <a:latin typeface="Arial" panose="020B0604020202020204" pitchFamily="34" charset="0"/>
                <a:cs typeface="Arial" panose="020B0604020202020204" pitchFamily="34" charset="0"/>
              </a:rPr>
              <a:t> nella sua complessità </a:t>
            </a:r>
            <a:endParaRPr lang="it-IT" sz="2400" dirty="0" smtClean="0">
              <a:solidFill>
                <a:prstClr val="black"/>
              </a:solidFill>
              <a:latin typeface="Arial" panose="020B0604020202020204" pitchFamily="34" charset="0"/>
              <a:cs typeface="Arial" panose="020B0604020202020204" pitchFamily="34" charset="0"/>
            </a:endParaRPr>
          </a:p>
        </p:txBody>
      </p:sp>
      <p:sp>
        <p:nvSpPr>
          <p:cNvPr id="8" name="Freccia a destra 7"/>
          <p:cNvSpPr/>
          <p:nvPr/>
        </p:nvSpPr>
        <p:spPr>
          <a:xfrm flipH="1">
            <a:off x="4378431" y="5140139"/>
            <a:ext cx="1512168" cy="493563"/>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
        <p:nvSpPr>
          <p:cNvPr id="3" name="Freccia in giù 2"/>
          <p:cNvSpPr/>
          <p:nvPr/>
        </p:nvSpPr>
        <p:spPr>
          <a:xfrm>
            <a:off x="1515057" y="1253371"/>
            <a:ext cx="261767" cy="839562"/>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
        <p:nvSpPr>
          <p:cNvPr id="9" name="Rettangolo 8"/>
          <p:cNvSpPr/>
          <p:nvPr/>
        </p:nvSpPr>
        <p:spPr>
          <a:xfrm>
            <a:off x="212947" y="132867"/>
            <a:ext cx="4392488" cy="1015663"/>
          </a:xfrm>
          <a:prstGeom prst="rect">
            <a:avLst/>
          </a:prstGeom>
        </p:spPr>
        <p:txBody>
          <a:bodyPr wrap="square">
            <a:spAutoFit/>
          </a:bodyPr>
          <a:lstStyle/>
          <a:p>
            <a:r>
              <a:rPr lang="it-IT" sz="2000" dirty="0" smtClean="0">
                <a:solidFill>
                  <a:prstClr val="black"/>
                </a:solidFill>
                <a:latin typeface="Arial" panose="020B0604020202020204" pitchFamily="34" charset="0"/>
                <a:cs typeface="Arial" panose="020B0604020202020204" pitchFamily="34" charset="0"/>
              </a:rPr>
              <a:t>Percorso clinico della Sig.ra Luisa  che inizia dal Medico di </a:t>
            </a:r>
            <a:r>
              <a:rPr lang="it-IT" sz="2000" dirty="0">
                <a:solidFill>
                  <a:prstClr val="black"/>
                </a:solidFill>
                <a:latin typeface="Arial" panose="020B0604020202020204" pitchFamily="34" charset="0"/>
                <a:cs typeface="Arial" panose="020B0604020202020204" pitchFamily="34" charset="0"/>
              </a:rPr>
              <a:t>Medicina Generale</a:t>
            </a:r>
          </a:p>
        </p:txBody>
      </p:sp>
      <p:sp>
        <p:nvSpPr>
          <p:cNvPr id="11" name="Freccia in giù 10"/>
          <p:cNvSpPr/>
          <p:nvPr/>
        </p:nvSpPr>
        <p:spPr>
          <a:xfrm>
            <a:off x="7065113" y="3554229"/>
            <a:ext cx="432048" cy="1008112"/>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
        <p:nvSpPr>
          <p:cNvPr id="12" name="CasellaDiTesto 11"/>
          <p:cNvSpPr txBox="1"/>
          <p:nvPr/>
        </p:nvSpPr>
        <p:spPr>
          <a:xfrm>
            <a:off x="611560" y="6237312"/>
            <a:ext cx="184731" cy="369332"/>
          </a:xfrm>
          <a:prstGeom prst="rect">
            <a:avLst/>
          </a:prstGeom>
          <a:noFill/>
        </p:spPr>
        <p:txBody>
          <a:bodyPr wrap="none" rtlCol="0">
            <a:spAutoFit/>
          </a:bodyPr>
          <a:lstStyle/>
          <a:p>
            <a:endParaRPr lang="it-IT" dirty="0">
              <a:solidFill>
                <a:prstClr val="black"/>
              </a:solidFill>
            </a:endParaRPr>
          </a:p>
        </p:txBody>
      </p:sp>
    </p:spTree>
    <p:extLst>
      <p:ext uri="{BB962C8B-B14F-4D97-AF65-F5344CB8AC3E}">
        <p14:creationId xmlns:p14="http://schemas.microsoft.com/office/powerpoint/2010/main" val="3068101100"/>
      </p:ext>
    </p:extLst>
  </p:cSld>
  <p:clrMapOvr>
    <a:masterClrMapping/>
  </p:clrMapOvr>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ChangeArrowheads="1"/>
          </p:cNvSpPr>
          <p:nvPr/>
        </p:nvSpPr>
        <p:spPr bwMode="auto">
          <a:xfrm>
            <a:off x="323528" y="922940"/>
            <a:ext cx="8372142" cy="1576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eaLnBrk="1" hangingPunct="1">
              <a:spcBef>
                <a:spcPct val="20000"/>
              </a:spcBef>
            </a:pPr>
            <a:r>
              <a:rPr lang="en-US" altLang="it-IT" sz="4400" b="0" dirty="0">
                <a:solidFill>
                  <a:srgbClr val="002060"/>
                </a:solidFill>
                <a:latin typeface="Arial" pitchFamily="34" charset="0"/>
              </a:rPr>
              <a:t>	</a:t>
            </a:r>
            <a:r>
              <a:rPr lang="en-US" altLang="it-IT" sz="4400" dirty="0">
                <a:solidFill>
                  <a:srgbClr val="002060"/>
                </a:solidFill>
                <a:latin typeface="Arial" pitchFamily="34" charset="0"/>
              </a:rPr>
              <a:t>“Se non fosse per la </a:t>
            </a:r>
            <a:r>
              <a:rPr lang="en-US" altLang="it-IT" sz="4400" dirty="0" err="1">
                <a:solidFill>
                  <a:srgbClr val="002060"/>
                </a:solidFill>
                <a:latin typeface="Arial" pitchFamily="34" charset="0"/>
              </a:rPr>
              <a:t>grande</a:t>
            </a:r>
            <a:r>
              <a:rPr lang="en-US" altLang="it-IT" sz="4400" dirty="0">
                <a:solidFill>
                  <a:srgbClr val="002060"/>
                </a:solidFill>
                <a:latin typeface="Arial" pitchFamily="34" charset="0"/>
              </a:rPr>
              <a:t> </a:t>
            </a:r>
            <a:r>
              <a:rPr lang="en-US" altLang="it-IT" sz="4400" dirty="0" err="1">
                <a:solidFill>
                  <a:srgbClr val="002060"/>
                </a:solidFill>
                <a:latin typeface="Arial" pitchFamily="34" charset="0"/>
              </a:rPr>
              <a:t>variabilità</a:t>
            </a:r>
            <a:r>
              <a:rPr lang="en-US" altLang="it-IT" sz="4400" dirty="0">
                <a:solidFill>
                  <a:srgbClr val="002060"/>
                </a:solidFill>
                <a:latin typeface="Arial" pitchFamily="34" charset="0"/>
              </a:rPr>
              <a:t> </a:t>
            </a:r>
            <a:r>
              <a:rPr lang="en-US" altLang="it-IT" sz="4400" dirty="0" err="1">
                <a:solidFill>
                  <a:srgbClr val="002060"/>
                </a:solidFill>
                <a:latin typeface="Arial" pitchFamily="34" charset="0"/>
              </a:rPr>
              <a:t>tra</a:t>
            </a:r>
            <a:r>
              <a:rPr lang="en-US" altLang="it-IT" sz="4400" dirty="0">
                <a:solidFill>
                  <a:srgbClr val="002060"/>
                </a:solidFill>
                <a:latin typeface="Arial" pitchFamily="34" charset="0"/>
              </a:rPr>
              <a:t> </a:t>
            </a:r>
            <a:r>
              <a:rPr lang="en-US" altLang="it-IT" sz="4400" dirty="0" err="1">
                <a:solidFill>
                  <a:srgbClr val="002060"/>
                </a:solidFill>
                <a:latin typeface="Arial" pitchFamily="34" charset="0"/>
              </a:rPr>
              <a:t>gli</a:t>
            </a:r>
            <a:r>
              <a:rPr lang="en-US" altLang="it-IT" sz="4400" dirty="0">
                <a:solidFill>
                  <a:srgbClr val="002060"/>
                </a:solidFill>
                <a:latin typeface="Arial" pitchFamily="34" charset="0"/>
              </a:rPr>
              <a:t> </a:t>
            </a:r>
            <a:r>
              <a:rPr lang="en-US" altLang="it-IT" sz="4400" dirty="0" err="1" smtClean="0">
                <a:solidFill>
                  <a:srgbClr val="002060"/>
                </a:solidFill>
                <a:latin typeface="Arial" pitchFamily="34" charset="0"/>
              </a:rPr>
              <a:t>individui</a:t>
            </a:r>
            <a:endParaRPr lang="en-US" altLang="it-IT" sz="2800" b="0" dirty="0">
              <a:solidFill>
                <a:srgbClr val="FFFF00"/>
              </a:solidFill>
              <a:latin typeface="Arial" pitchFamily="34" charset="0"/>
            </a:endParaRPr>
          </a:p>
          <a:p>
            <a:pPr algn="ctr" eaLnBrk="1" hangingPunct="1">
              <a:spcBef>
                <a:spcPct val="20000"/>
              </a:spcBef>
            </a:pPr>
            <a:r>
              <a:rPr lang="en-US" altLang="it-IT" sz="2000" b="0" i="1" dirty="0">
                <a:solidFill>
                  <a:prstClr val="black"/>
                </a:solidFill>
                <a:latin typeface="Arial" pitchFamily="34" charset="0"/>
              </a:rPr>
              <a:t>	</a:t>
            </a:r>
            <a:endParaRPr lang="en-US" altLang="it-IT" sz="3200" b="0" dirty="0">
              <a:solidFill>
                <a:srgbClr val="C0504D">
                  <a:lumMod val="75000"/>
                </a:srgbClr>
              </a:solidFill>
            </a:endParaRPr>
          </a:p>
        </p:txBody>
      </p:sp>
      <p:sp>
        <p:nvSpPr>
          <p:cNvPr id="4" name="Rettangolo 3"/>
          <p:cNvSpPr/>
          <p:nvPr/>
        </p:nvSpPr>
        <p:spPr>
          <a:xfrm>
            <a:off x="2411760" y="4437112"/>
            <a:ext cx="4572000" cy="1292662"/>
          </a:xfrm>
          <a:prstGeom prst="rect">
            <a:avLst/>
          </a:prstGeom>
        </p:spPr>
        <p:txBody>
          <a:bodyPr>
            <a:spAutoFit/>
          </a:bodyPr>
          <a:lstStyle/>
          <a:p>
            <a:pPr algn="ctr">
              <a:spcBef>
                <a:spcPct val="20000"/>
              </a:spcBef>
            </a:pPr>
            <a:r>
              <a:rPr lang="en-US" altLang="it-IT" b="1" i="1" dirty="0" smtClean="0">
                <a:solidFill>
                  <a:srgbClr val="C0504D">
                    <a:lumMod val="75000"/>
                  </a:srgbClr>
                </a:solidFill>
                <a:latin typeface="Arial" pitchFamily="34" charset="0"/>
              </a:rPr>
              <a:t>Sir </a:t>
            </a:r>
            <a:r>
              <a:rPr lang="en-US" altLang="it-IT" b="1" i="1" dirty="0">
                <a:solidFill>
                  <a:srgbClr val="C0504D">
                    <a:lumMod val="75000"/>
                  </a:srgbClr>
                </a:solidFill>
                <a:latin typeface="Arial" pitchFamily="34" charset="0"/>
              </a:rPr>
              <a:t>William Osler, 1882. </a:t>
            </a:r>
          </a:p>
          <a:p>
            <a:pPr algn="ctr">
              <a:spcBef>
                <a:spcPct val="20000"/>
              </a:spcBef>
            </a:pPr>
            <a:r>
              <a:rPr lang="en-US" altLang="it-IT" b="1" i="1" dirty="0">
                <a:solidFill>
                  <a:srgbClr val="C0504D">
                    <a:lumMod val="75000"/>
                  </a:srgbClr>
                </a:solidFill>
                <a:latin typeface="Arial" pitchFamily="34" charset="0"/>
              </a:rPr>
              <a:t>The principles and Practice of Medicine</a:t>
            </a:r>
            <a:r>
              <a:rPr lang="en-US" altLang="it-IT" sz="2000" b="1" dirty="0">
                <a:solidFill>
                  <a:srgbClr val="C0504D">
                    <a:lumMod val="75000"/>
                  </a:srgbClr>
                </a:solidFill>
              </a:rPr>
              <a:t> </a:t>
            </a:r>
          </a:p>
          <a:p>
            <a:pPr algn="ctr">
              <a:spcBef>
                <a:spcPct val="20000"/>
              </a:spcBef>
            </a:pPr>
            <a:endParaRPr lang="en-US" altLang="it-IT" b="1" dirty="0" smtClean="0">
              <a:solidFill>
                <a:srgbClr val="002060"/>
              </a:solidFill>
              <a:latin typeface="Arial" pitchFamily="34" charset="0"/>
            </a:endParaRPr>
          </a:p>
          <a:p>
            <a:pPr algn="ctr">
              <a:spcBef>
                <a:spcPct val="20000"/>
              </a:spcBef>
            </a:pPr>
            <a:endParaRPr lang="en-US" altLang="it-IT" sz="1200" b="1" dirty="0">
              <a:solidFill>
                <a:srgbClr val="002060"/>
              </a:solidFill>
              <a:latin typeface="Arial" pitchFamily="34" charset="0"/>
            </a:endParaRPr>
          </a:p>
        </p:txBody>
      </p:sp>
      <p:sp>
        <p:nvSpPr>
          <p:cNvPr id="5" name="Rettangolo 4"/>
          <p:cNvSpPr/>
          <p:nvPr/>
        </p:nvSpPr>
        <p:spPr>
          <a:xfrm>
            <a:off x="971600" y="2564904"/>
            <a:ext cx="7632848" cy="1446550"/>
          </a:xfrm>
          <a:prstGeom prst="rect">
            <a:avLst/>
          </a:prstGeom>
        </p:spPr>
        <p:txBody>
          <a:bodyPr wrap="square">
            <a:spAutoFit/>
          </a:bodyPr>
          <a:lstStyle/>
          <a:p>
            <a:pPr algn="ctr"/>
            <a:r>
              <a:rPr lang="en-US" altLang="it-IT" sz="4400" b="1" dirty="0">
                <a:solidFill>
                  <a:srgbClr val="002060"/>
                </a:solidFill>
                <a:latin typeface="Arial" pitchFamily="34" charset="0"/>
              </a:rPr>
              <a:t>la Medicina </a:t>
            </a:r>
            <a:r>
              <a:rPr lang="en-US" altLang="it-IT" sz="4400" b="1" dirty="0" err="1">
                <a:solidFill>
                  <a:srgbClr val="002060"/>
                </a:solidFill>
                <a:latin typeface="Arial" pitchFamily="34" charset="0"/>
              </a:rPr>
              <a:t>sarebbe</a:t>
            </a:r>
            <a:r>
              <a:rPr lang="en-US" altLang="it-IT" sz="4400" b="1" dirty="0">
                <a:solidFill>
                  <a:srgbClr val="002060"/>
                </a:solidFill>
                <a:latin typeface="Arial" pitchFamily="34" charset="0"/>
              </a:rPr>
              <a:t> </a:t>
            </a:r>
            <a:r>
              <a:rPr lang="en-US" altLang="it-IT" sz="4400" b="1" dirty="0" err="1">
                <a:solidFill>
                  <a:srgbClr val="002060"/>
                </a:solidFill>
                <a:latin typeface="Arial" pitchFamily="34" charset="0"/>
              </a:rPr>
              <a:t>una</a:t>
            </a:r>
            <a:r>
              <a:rPr lang="en-US" altLang="it-IT" sz="4400" b="1" dirty="0">
                <a:solidFill>
                  <a:srgbClr val="002060"/>
                </a:solidFill>
                <a:latin typeface="Arial" pitchFamily="34" charset="0"/>
              </a:rPr>
              <a:t> </a:t>
            </a:r>
            <a:r>
              <a:rPr lang="en-US" altLang="it-IT" sz="4400" b="1" dirty="0" err="1">
                <a:solidFill>
                  <a:srgbClr val="002060"/>
                </a:solidFill>
                <a:latin typeface="Arial" pitchFamily="34" charset="0"/>
              </a:rPr>
              <a:t>Scienza</a:t>
            </a:r>
            <a:r>
              <a:rPr lang="en-US" altLang="it-IT" sz="4400" b="1" dirty="0">
                <a:solidFill>
                  <a:srgbClr val="002060"/>
                </a:solidFill>
                <a:latin typeface="Arial" pitchFamily="34" charset="0"/>
              </a:rPr>
              <a:t>, non un Arte”</a:t>
            </a:r>
            <a:r>
              <a:rPr lang="en-US" altLang="it-IT" sz="4400" b="1" i="1" dirty="0">
                <a:solidFill>
                  <a:srgbClr val="C0504D">
                    <a:lumMod val="75000"/>
                  </a:srgbClr>
                </a:solidFill>
                <a:latin typeface="Arial" pitchFamily="34" charset="0"/>
              </a:rPr>
              <a:t> </a:t>
            </a:r>
            <a:endParaRPr lang="it-IT" sz="4400" dirty="0">
              <a:solidFill>
                <a:prstClr val="black"/>
              </a:solidFill>
            </a:endParaRPr>
          </a:p>
        </p:txBody>
      </p:sp>
    </p:spTree>
    <p:extLst>
      <p:ext uri="{BB962C8B-B14F-4D97-AF65-F5344CB8AC3E}">
        <p14:creationId xmlns:p14="http://schemas.microsoft.com/office/powerpoint/2010/main" val="4209112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6082"/>
                                        </p:tgtEl>
                                        <p:attrNameLst>
                                          <p:attrName>style.visibility</p:attrName>
                                        </p:attrNameLst>
                                      </p:cBhvr>
                                      <p:to>
                                        <p:strVal val="visible"/>
                                      </p:to>
                                    </p:set>
                                    <p:anim calcmode="lin" valueType="num">
                                      <p:cBhvr>
                                        <p:cTn id="7" dur="1000" fill="hold"/>
                                        <p:tgtEl>
                                          <p:spTgt spid="46082"/>
                                        </p:tgtEl>
                                        <p:attrNameLst>
                                          <p:attrName>ppt_w</p:attrName>
                                        </p:attrNameLst>
                                      </p:cBhvr>
                                      <p:tavLst>
                                        <p:tav tm="0">
                                          <p:val>
                                            <p:fltVal val="0"/>
                                          </p:val>
                                        </p:tav>
                                        <p:tav tm="100000">
                                          <p:val>
                                            <p:strVal val="#ppt_w"/>
                                          </p:val>
                                        </p:tav>
                                      </p:tavLst>
                                    </p:anim>
                                    <p:anim calcmode="lin" valueType="num">
                                      <p:cBhvr>
                                        <p:cTn id="8" dur="1000" fill="hold"/>
                                        <p:tgtEl>
                                          <p:spTgt spid="46082"/>
                                        </p:tgtEl>
                                        <p:attrNameLst>
                                          <p:attrName>ppt_h</p:attrName>
                                        </p:attrNameLst>
                                      </p:cBhvr>
                                      <p:tavLst>
                                        <p:tav tm="0">
                                          <p:val>
                                            <p:fltVal val="0"/>
                                          </p:val>
                                        </p:tav>
                                        <p:tav tm="100000">
                                          <p:val>
                                            <p:strVal val="#ppt_h"/>
                                          </p:val>
                                        </p:tav>
                                      </p:tavLst>
                                    </p:anim>
                                    <p:anim calcmode="lin" valueType="num">
                                      <p:cBhvr>
                                        <p:cTn id="9" dur="1000" fill="hold"/>
                                        <p:tgtEl>
                                          <p:spTgt spid="46082"/>
                                        </p:tgtEl>
                                        <p:attrNameLst>
                                          <p:attrName>style.rotation</p:attrName>
                                        </p:attrNameLst>
                                      </p:cBhvr>
                                      <p:tavLst>
                                        <p:tav tm="0">
                                          <p:val>
                                            <p:fltVal val="90"/>
                                          </p:val>
                                        </p:tav>
                                        <p:tav tm="100000">
                                          <p:val>
                                            <p:fltVal val="0"/>
                                          </p:val>
                                        </p:tav>
                                      </p:tavLst>
                                    </p:anim>
                                    <p:animEffect transition="in" filter="fade">
                                      <p:cBhvr>
                                        <p:cTn id="10" dur="1000"/>
                                        <p:tgtEl>
                                          <p:spTgt spid="4608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2"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42048" y="4222601"/>
            <a:ext cx="4886325" cy="2266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67944" y="260648"/>
            <a:ext cx="4762500" cy="3257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4077072"/>
            <a:ext cx="4067943" cy="2520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 name="Connettore 1 3"/>
          <p:cNvCxnSpPr/>
          <p:nvPr/>
        </p:nvCxnSpPr>
        <p:spPr>
          <a:xfrm>
            <a:off x="7164288" y="5589240"/>
            <a:ext cx="172819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Connettore 1 9"/>
          <p:cNvCxnSpPr/>
          <p:nvPr/>
        </p:nvCxnSpPr>
        <p:spPr>
          <a:xfrm>
            <a:off x="4355976" y="5805264"/>
            <a:ext cx="453650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Connettore 1 11"/>
          <p:cNvCxnSpPr/>
          <p:nvPr/>
        </p:nvCxnSpPr>
        <p:spPr>
          <a:xfrm>
            <a:off x="4416958" y="5999856"/>
            <a:ext cx="453650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Connettore 1 12"/>
          <p:cNvCxnSpPr/>
          <p:nvPr/>
        </p:nvCxnSpPr>
        <p:spPr>
          <a:xfrm>
            <a:off x="4416958" y="6237312"/>
            <a:ext cx="453650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Connettore 1 13"/>
          <p:cNvCxnSpPr/>
          <p:nvPr/>
        </p:nvCxnSpPr>
        <p:spPr>
          <a:xfrm>
            <a:off x="4355976" y="6489551"/>
            <a:ext cx="79208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520" y="476672"/>
            <a:ext cx="3384375" cy="2917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ttangolo 2"/>
          <p:cNvSpPr/>
          <p:nvPr/>
        </p:nvSpPr>
        <p:spPr>
          <a:xfrm>
            <a:off x="4368728" y="1917888"/>
            <a:ext cx="1440160" cy="77359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415981809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092822" y="274638"/>
            <a:ext cx="5871666" cy="778098"/>
          </a:xfrm>
        </p:spPr>
        <p:txBody>
          <a:bodyPr>
            <a:normAutofit/>
          </a:bodyPr>
          <a:lstStyle/>
          <a:p>
            <a:r>
              <a:rPr lang="it-IT" dirty="0" smtClean="0"/>
              <a:t>Arterite </a:t>
            </a:r>
            <a:r>
              <a:rPr lang="it-IT" dirty="0" err="1" smtClean="0"/>
              <a:t>giganto</a:t>
            </a:r>
            <a:r>
              <a:rPr lang="it-IT" dirty="0" smtClean="0"/>
              <a:t> cellulare</a:t>
            </a:r>
            <a:endParaRPr lang="it-IT" dirty="0"/>
          </a:p>
        </p:txBody>
      </p:sp>
      <p:sp>
        <p:nvSpPr>
          <p:cNvPr id="3" name="Segnaposto contenuto 2"/>
          <p:cNvSpPr>
            <a:spLocks noGrp="1"/>
          </p:cNvSpPr>
          <p:nvPr>
            <p:ph idx="1"/>
          </p:nvPr>
        </p:nvSpPr>
        <p:spPr>
          <a:xfrm>
            <a:off x="4211960" y="1124744"/>
            <a:ext cx="3394720" cy="1512168"/>
          </a:xfrm>
        </p:spPr>
        <p:txBody>
          <a:bodyPr>
            <a:normAutofit fontScale="62500" lnSpcReduction="20000"/>
          </a:bodyPr>
          <a:lstStyle/>
          <a:p>
            <a:pPr marL="0" indent="0">
              <a:buNone/>
            </a:pPr>
            <a:r>
              <a:rPr lang="it-IT" sz="2800" dirty="0" smtClean="0"/>
              <a:t>Incidenza/annua:</a:t>
            </a:r>
          </a:p>
          <a:p>
            <a:pPr marL="0" indent="0">
              <a:buNone/>
            </a:pPr>
            <a:r>
              <a:rPr lang="it-IT" sz="2800" dirty="0" smtClean="0"/>
              <a:t>15-25/100000 oltre i 50 anni </a:t>
            </a:r>
          </a:p>
          <a:p>
            <a:pPr marL="0" indent="0">
              <a:buNone/>
            </a:pPr>
            <a:r>
              <a:rPr lang="it-IT" sz="2800" dirty="0" smtClean="0"/>
              <a:t>44.7/100000 dopo gli 80 anni</a:t>
            </a:r>
          </a:p>
          <a:p>
            <a:pPr marL="0" indent="0">
              <a:buNone/>
            </a:pPr>
            <a:r>
              <a:rPr lang="it-IT" sz="2800" dirty="0" smtClean="0"/>
              <a:t>Prevalenza</a:t>
            </a:r>
          </a:p>
          <a:p>
            <a:pPr marL="0" indent="0">
              <a:buNone/>
            </a:pPr>
            <a:r>
              <a:rPr lang="it-IT" sz="2800" dirty="0" smtClean="0"/>
              <a:t>234/100000  oltre i 50 anni di età</a:t>
            </a:r>
          </a:p>
          <a:p>
            <a:pPr marL="0" indent="0">
              <a:buNone/>
            </a:pPr>
            <a:endParaRPr lang="it-IT" sz="2800" dirty="0"/>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4544" y="0"/>
            <a:ext cx="3417366" cy="42210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11760" y="2852935"/>
            <a:ext cx="6759396" cy="39823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ttangolo 3"/>
          <p:cNvSpPr/>
          <p:nvPr/>
        </p:nvSpPr>
        <p:spPr>
          <a:xfrm>
            <a:off x="3092822" y="5301208"/>
            <a:ext cx="5943674" cy="64807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5124"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4966" y="1052736"/>
            <a:ext cx="5280620" cy="41076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31624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1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7544" y="571699"/>
            <a:ext cx="5987008" cy="1210146"/>
          </a:xfrm>
        </p:spPr>
        <p:txBody>
          <a:bodyPr>
            <a:normAutofit fontScale="90000"/>
          </a:bodyPr>
          <a:lstStyle/>
          <a:p>
            <a:r>
              <a:rPr lang="it-IT" dirty="0" smtClean="0"/>
              <a:t>La biopsia dell’arteria temporale</a:t>
            </a:r>
            <a:endParaRPr lang="it-IT" dirty="0"/>
          </a:p>
        </p:txBody>
      </p:sp>
      <p:sp>
        <p:nvSpPr>
          <p:cNvPr id="3" name="Segnaposto contenuto 2"/>
          <p:cNvSpPr>
            <a:spLocks noGrp="1"/>
          </p:cNvSpPr>
          <p:nvPr>
            <p:ph idx="1"/>
          </p:nvPr>
        </p:nvSpPr>
        <p:spPr>
          <a:xfrm>
            <a:off x="457200" y="2236912"/>
            <a:ext cx="8229600" cy="3889251"/>
          </a:xfrm>
        </p:spPr>
        <p:txBody>
          <a:bodyPr>
            <a:normAutofit lnSpcReduction="10000"/>
          </a:bodyPr>
          <a:lstStyle/>
          <a:p>
            <a:pPr marL="0" indent="0">
              <a:buNone/>
            </a:pPr>
            <a:r>
              <a:rPr lang="it-IT" dirty="0" smtClean="0"/>
              <a:t>Test confermativo della </a:t>
            </a:r>
            <a:r>
              <a:rPr lang="it-IT" dirty="0" smtClean="0">
                <a:solidFill>
                  <a:srgbClr val="FF0000"/>
                </a:solidFill>
              </a:rPr>
              <a:t>diagnosi clinica</a:t>
            </a:r>
          </a:p>
          <a:p>
            <a:pPr marL="0" indent="0">
              <a:buNone/>
            </a:pPr>
            <a:r>
              <a:rPr lang="it-IT" dirty="0" smtClean="0"/>
              <a:t>Interessamento </a:t>
            </a:r>
            <a:r>
              <a:rPr lang="it-IT" dirty="0" err="1" smtClean="0"/>
              <a:t>vasculitico</a:t>
            </a:r>
            <a:r>
              <a:rPr lang="it-IT" dirty="0" smtClean="0"/>
              <a:t> segmentario (biopsia negativa nel 10-30%) </a:t>
            </a:r>
            <a:r>
              <a:rPr lang="it-IT" sz="1100" dirty="0" smtClean="0"/>
              <a:t>(</a:t>
            </a:r>
            <a:r>
              <a:rPr lang="it-IT" sz="1100" dirty="0" err="1" smtClean="0"/>
              <a:t>Gonzalez</a:t>
            </a:r>
            <a:r>
              <a:rPr lang="it-IT" sz="1100" dirty="0" smtClean="0"/>
              <a:t>-Gay MA et al. </a:t>
            </a:r>
            <a:r>
              <a:rPr lang="it-IT" sz="1100" dirty="0" err="1" smtClean="0"/>
              <a:t>Semin</a:t>
            </a:r>
            <a:r>
              <a:rPr lang="it-IT" sz="1100" dirty="0" smtClean="0"/>
              <a:t> </a:t>
            </a:r>
            <a:r>
              <a:rPr lang="it-IT" sz="1100" dirty="0" err="1" smtClean="0"/>
              <a:t>Arthritis</a:t>
            </a:r>
            <a:r>
              <a:rPr lang="it-IT" sz="1100" dirty="0" smtClean="0"/>
              <a:t> </a:t>
            </a:r>
            <a:r>
              <a:rPr lang="it-IT" sz="1100" dirty="0" err="1" smtClean="0"/>
              <a:t>Rheum</a:t>
            </a:r>
            <a:r>
              <a:rPr lang="it-IT" sz="1100" dirty="0" smtClean="0"/>
              <a:t> 2001; 30:249-56)</a:t>
            </a:r>
            <a:endParaRPr lang="it-IT" dirty="0" smtClean="0"/>
          </a:p>
          <a:p>
            <a:pPr marL="0" indent="0">
              <a:buNone/>
            </a:pPr>
            <a:r>
              <a:rPr lang="it-IT" dirty="0" smtClean="0"/>
              <a:t>Lunghezza ottimale del prelievo bioptico: 20 mm </a:t>
            </a:r>
            <a:r>
              <a:rPr lang="it-IT" sz="1100" dirty="0" smtClean="0"/>
              <a:t>(</a:t>
            </a:r>
            <a:r>
              <a:rPr lang="it-IT" sz="1100" dirty="0" err="1" smtClean="0"/>
              <a:t>Breuer</a:t>
            </a:r>
            <a:r>
              <a:rPr lang="it-IT" sz="1100" dirty="0" smtClean="0"/>
              <a:t> GS et al. </a:t>
            </a:r>
            <a:r>
              <a:rPr lang="it-IT" sz="1100" dirty="0" err="1" smtClean="0"/>
              <a:t>Clin</a:t>
            </a:r>
            <a:r>
              <a:rPr lang="it-IT" sz="1100" dirty="0" smtClean="0"/>
              <a:t> </a:t>
            </a:r>
            <a:r>
              <a:rPr lang="it-IT" sz="1100" dirty="0" err="1" smtClean="0"/>
              <a:t>Exp</a:t>
            </a:r>
            <a:r>
              <a:rPr lang="it-IT" sz="1100" dirty="0" smtClean="0"/>
              <a:t> </a:t>
            </a:r>
            <a:r>
              <a:rPr lang="it-IT" sz="1100" dirty="0" err="1" smtClean="0"/>
              <a:t>Rheumatol</a:t>
            </a:r>
            <a:r>
              <a:rPr lang="it-IT" sz="1100" dirty="0" smtClean="0"/>
              <a:t> 2009; 27 (</a:t>
            </a:r>
            <a:r>
              <a:rPr lang="it-IT" sz="1100" dirty="0" err="1" smtClean="0"/>
              <a:t>Suppl</a:t>
            </a:r>
            <a:r>
              <a:rPr lang="it-IT" sz="1100" dirty="0" smtClean="0"/>
              <a:t>. 52:S10-3)</a:t>
            </a:r>
            <a:endParaRPr lang="it-IT" dirty="0" smtClean="0"/>
          </a:p>
          <a:p>
            <a:pPr marL="0" indent="0">
              <a:buNone/>
            </a:pPr>
            <a:r>
              <a:rPr lang="it-IT" dirty="0" smtClean="0"/>
              <a:t>Prelievo bilaterale (23% discordanza) </a:t>
            </a:r>
            <a:r>
              <a:rPr lang="it-IT" sz="1100" dirty="0" smtClean="0"/>
              <a:t>(</a:t>
            </a:r>
            <a:r>
              <a:rPr lang="it-IT" sz="1100" dirty="0" err="1" smtClean="0"/>
              <a:t>Breuer</a:t>
            </a:r>
            <a:r>
              <a:rPr lang="it-IT" sz="1100" dirty="0" smtClean="0"/>
              <a:t>  GS et al. J </a:t>
            </a:r>
            <a:r>
              <a:rPr lang="it-IT" sz="1100" dirty="0" err="1" smtClean="0"/>
              <a:t>Rheumatol</a:t>
            </a:r>
            <a:r>
              <a:rPr lang="it-IT" sz="1100" dirty="0" smtClean="0"/>
              <a:t> 2009; 36:794-6.</a:t>
            </a:r>
            <a:endParaRPr lang="it-IT" dirty="0" smtClean="0"/>
          </a:p>
          <a:p>
            <a:pPr marL="0" indent="0">
              <a:buNone/>
            </a:pPr>
            <a:r>
              <a:rPr lang="it-IT" dirty="0" smtClean="0"/>
              <a:t>Timing: prima possibile fino a 4 weeks dopo inizio trattamento </a:t>
            </a:r>
            <a:r>
              <a:rPr lang="it-IT" sz="1100" dirty="0" smtClean="0"/>
              <a:t>(</a:t>
            </a:r>
            <a:r>
              <a:rPr lang="it-IT" sz="1100" dirty="0" err="1" smtClean="0"/>
              <a:t>Navaez</a:t>
            </a:r>
            <a:r>
              <a:rPr lang="it-IT" sz="1100" dirty="0" smtClean="0"/>
              <a:t> J et al. </a:t>
            </a:r>
            <a:r>
              <a:rPr lang="it-IT" sz="1100" dirty="0" err="1" smtClean="0"/>
              <a:t>Semin</a:t>
            </a:r>
            <a:r>
              <a:rPr lang="it-IT" sz="1100" dirty="0" smtClean="0"/>
              <a:t> </a:t>
            </a:r>
            <a:r>
              <a:rPr lang="it-IT" sz="1100" dirty="0" err="1" smtClean="0"/>
              <a:t>Arthritis</a:t>
            </a:r>
            <a:r>
              <a:rPr lang="it-IT" sz="1100" dirty="0" smtClean="0"/>
              <a:t> </a:t>
            </a:r>
            <a:r>
              <a:rPr lang="it-IT" sz="1100" dirty="0" err="1" smtClean="0"/>
              <a:t>Rheum</a:t>
            </a:r>
            <a:r>
              <a:rPr lang="it-IT" sz="1100" dirty="0" smtClean="0"/>
              <a:t> 2007; 37:13-9)</a:t>
            </a:r>
            <a:endParaRPr lang="it-IT" dirty="0" smtClean="0"/>
          </a:p>
          <a:p>
            <a:pPr marL="0" indent="0">
              <a:buNone/>
            </a:pPr>
            <a:endParaRPr lang="it-IT" dirty="0"/>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27923" y="116632"/>
            <a:ext cx="2520280" cy="2120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6580029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157860"/>
            <a:ext cx="9144000" cy="830997"/>
          </a:xfrm>
          <a:solidFill>
            <a:schemeClr val="bg1">
              <a:lumMod val="95000"/>
            </a:schemeClr>
          </a:solidFill>
          <a:ln>
            <a:noFill/>
          </a:ln>
        </p:spPr>
        <p:txBody>
          <a:bodyPr vert="horz" wrap="square" lIns="91440" tIns="45720" rIns="91440" bIns="45720" anchor="ctr" anchorCtr="1" compatLnSpc="1">
            <a:spAutoFit/>
          </a:bodyPr>
          <a:lstStyle/>
          <a:p>
            <a:pPr defTabSz="457200">
              <a:spcBef>
                <a:spcPts val="0"/>
              </a:spcBef>
            </a:pPr>
            <a:r>
              <a:rPr lang="it-IT" sz="4800" b="1" dirty="0">
                <a:solidFill>
                  <a:srgbClr val="1F497D"/>
                </a:solidFill>
                <a:latin typeface="Arial Narrow"/>
                <a:ea typeface="+mn-ea"/>
                <a:cs typeface="Arial Narrow"/>
              </a:rPr>
              <a:t>S</a:t>
            </a:r>
            <a:r>
              <a:rPr lang="it-IT" sz="3600" b="1" dirty="0">
                <a:solidFill>
                  <a:srgbClr val="1F497D"/>
                </a:solidFill>
                <a:latin typeface="Arial Narrow"/>
                <a:ea typeface="+mn-ea"/>
                <a:cs typeface="Arial Narrow"/>
              </a:rPr>
              <a:t>oggettività </a:t>
            </a:r>
          </a:p>
        </p:txBody>
      </p:sp>
      <p:sp>
        <p:nvSpPr>
          <p:cNvPr id="3" name="Segnaposto contenuto 2"/>
          <p:cNvSpPr>
            <a:spLocks noGrp="1"/>
          </p:cNvSpPr>
          <p:nvPr>
            <p:ph idx="1"/>
          </p:nvPr>
        </p:nvSpPr>
        <p:spPr>
          <a:xfrm>
            <a:off x="181437" y="1208660"/>
            <a:ext cx="8791435" cy="5538419"/>
          </a:xfrm>
          <a:solidFill>
            <a:schemeClr val="accent1">
              <a:lumMod val="20000"/>
              <a:lumOff val="80000"/>
            </a:schemeClr>
          </a:solidFill>
        </p:spPr>
        <p:txBody>
          <a:bodyPr>
            <a:normAutofit fontScale="55000" lnSpcReduction="20000"/>
          </a:bodyPr>
          <a:lstStyle/>
          <a:p>
            <a:pPr marL="857250" lvl="1" indent="-457200"/>
            <a:endParaRPr lang="it-IT" sz="3400" b="1" dirty="0" smtClean="0">
              <a:solidFill>
                <a:srgbClr val="1F497D"/>
              </a:solidFill>
              <a:latin typeface="Arial Narrow"/>
              <a:cs typeface="Arial Narrow"/>
            </a:endParaRPr>
          </a:p>
          <a:p>
            <a:pPr marL="857250" lvl="1" indent="-457200"/>
            <a:r>
              <a:rPr lang="it-IT" sz="3500" b="1" dirty="0" smtClean="0">
                <a:solidFill>
                  <a:srgbClr val="1F497D"/>
                </a:solidFill>
                <a:latin typeface="Arial Narrow"/>
                <a:cs typeface="Arial Narrow"/>
              </a:rPr>
              <a:t>Cefalea</a:t>
            </a:r>
            <a:r>
              <a:rPr lang="it-IT" sz="3600" b="1" dirty="0" smtClean="0">
                <a:solidFill>
                  <a:srgbClr val="1F497D"/>
                </a:solidFill>
                <a:latin typeface="Arial Narrow"/>
                <a:cs typeface="Arial Narrow"/>
              </a:rPr>
              <a:t> </a:t>
            </a:r>
            <a:endParaRPr lang="it-IT" sz="3300" dirty="0" smtClean="0">
              <a:latin typeface="Arial Narrow"/>
              <a:cs typeface="Arial Narrow"/>
            </a:endParaRPr>
          </a:p>
          <a:p>
            <a:pPr marL="400050" lvl="1" indent="0">
              <a:buNone/>
            </a:pPr>
            <a:r>
              <a:rPr lang="it-IT" sz="2900" dirty="0">
                <a:latin typeface="Arial Narrow"/>
                <a:cs typeface="Arial Narrow"/>
              </a:rPr>
              <a:t>	</a:t>
            </a:r>
            <a:r>
              <a:rPr lang="it-IT" sz="3300" u="sng" dirty="0" smtClean="0">
                <a:latin typeface="Arial Narrow"/>
                <a:cs typeface="Arial Narrow"/>
              </a:rPr>
              <a:t>Sede </a:t>
            </a:r>
            <a:r>
              <a:rPr lang="it-IT" sz="3300" u="sng" dirty="0">
                <a:latin typeface="Arial Narrow"/>
                <a:cs typeface="Arial Narrow"/>
              </a:rPr>
              <a:t>e irradiazione</a:t>
            </a:r>
            <a:r>
              <a:rPr lang="it-IT" sz="3300" dirty="0">
                <a:latin typeface="Arial Narrow"/>
                <a:cs typeface="Arial Narrow"/>
              </a:rPr>
              <a:t>: cefalea bilaterale che parte dalle regioni temporali e si irradia </a:t>
            </a:r>
            <a:r>
              <a:rPr lang="it-IT" sz="3300" dirty="0" smtClean="0">
                <a:latin typeface="Arial Narrow"/>
                <a:cs typeface="Arial Narrow"/>
              </a:rPr>
              <a:t>  </a:t>
            </a:r>
          </a:p>
          <a:p>
            <a:pPr marL="400050" lvl="1" indent="0">
              <a:buNone/>
            </a:pPr>
            <a:r>
              <a:rPr lang="it-IT" sz="3300" dirty="0" smtClean="0">
                <a:latin typeface="Arial Narrow"/>
                <a:cs typeface="Arial Narrow"/>
              </a:rPr>
              <a:t>                                           al cuoio capelluto e alla mandibola,</a:t>
            </a:r>
            <a:r>
              <a:rPr lang="it-IT" sz="3300" dirty="0">
                <a:latin typeface="Arial Narrow"/>
                <a:cs typeface="Arial Narrow"/>
              </a:rPr>
              <a:t> </a:t>
            </a:r>
            <a:r>
              <a:rPr lang="it-IT" sz="3300" dirty="0" smtClean="0">
                <a:latin typeface="Arial Narrow"/>
                <a:cs typeface="Arial Narrow"/>
              </a:rPr>
              <a:t>il dolore aumenta </a:t>
            </a:r>
            <a:r>
              <a:rPr lang="it-IT" sz="3300" dirty="0">
                <a:latin typeface="Arial Narrow"/>
                <a:cs typeface="Arial Narrow"/>
              </a:rPr>
              <a:t>durante </a:t>
            </a:r>
            <a:r>
              <a:rPr lang="it-IT" sz="3300" dirty="0" smtClean="0">
                <a:latin typeface="Arial Narrow"/>
                <a:cs typeface="Arial Narrow"/>
              </a:rPr>
              <a:t>la </a:t>
            </a:r>
          </a:p>
          <a:p>
            <a:pPr marL="400050" lvl="1" indent="0">
              <a:buNone/>
            </a:pPr>
            <a:r>
              <a:rPr lang="it-IT" sz="3300" dirty="0">
                <a:latin typeface="Arial Narrow"/>
                <a:cs typeface="Arial Narrow"/>
              </a:rPr>
              <a:t> </a:t>
            </a:r>
            <a:r>
              <a:rPr lang="it-IT" sz="3300" dirty="0" smtClean="0">
                <a:latin typeface="Arial Narrow"/>
                <a:cs typeface="Arial Narrow"/>
              </a:rPr>
              <a:t>                                          masticazione</a:t>
            </a:r>
            <a:endParaRPr lang="it-IT" sz="3300" dirty="0">
              <a:latin typeface="Arial Narrow"/>
              <a:cs typeface="Arial Narrow"/>
            </a:endParaRPr>
          </a:p>
          <a:p>
            <a:pPr marL="400050" lvl="1" indent="0">
              <a:buNone/>
            </a:pPr>
            <a:r>
              <a:rPr lang="it-IT" sz="3300" dirty="0">
                <a:latin typeface="Arial Narrow"/>
                <a:cs typeface="Arial Narrow"/>
              </a:rPr>
              <a:t> </a:t>
            </a:r>
            <a:r>
              <a:rPr lang="it-IT" sz="3300" dirty="0" smtClean="0">
                <a:latin typeface="Arial Narrow"/>
                <a:cs typeface="Arial Narrow"/>
              </a:rPr>
              <a:t>      	</a:t>
            </a:r>
            <a:r>
              <a:rPr lang="it-IT" sz="3300" u="sng" dirty="0" smtClean="0">
                <a:latin typeface="Arial Narrow"/>
                <a:cs typeface="Arial Narrow"/>
              </a:rPr>
              <a:t>Tipologia</a:t>
            </a:r>
            <a:r>
              <a:rPr lang="it-IT" sz="3300" dirty="0" smtClean="0">
                <a:latin typeface="Arial Narrow"/>
                <a:cs typeface="Arial Narrow"/>
              </a:rPr>
              <a:t>: </a:t>
            </a:r>
            <a:r>
              <a:rPr lang="it-IT" sz="3300" dirty="0">
                <a:latin typeface="Arial Narrow"/>
                <a:cs typeface="Arial Narrow"/>
              </a:rPr>
              <a:t>dolore </a:t>
            </a:r>
            <a:r>
              <a:rPr lang="it-IT" sz="3300" dirty="0" smtClean="0">
                <a:latin typeface="Arial Narrow"/>
                <a:cs typeface="Arial Narrow"/>
              </a:rPr>
              <a:t>continuo</a:t>
            </a:r>
          </a:p>
          <a:p>
            <a:pPr marL="400050" lvl="1" indent="0">
              <a:buNone/>
            </a:pPr>
            <a:r>
              <a:rPr lang="it-IT" sz="3300" dirty="0">
                <a:latin typeface="Arial Narrow"/>
                <a:cs typeface="Arial Narrow"/>
              </a:rPr>
              <a:t>	</a:t>
            </a:r>
            <a:r>
              <a:rPr lang="it-IT" sz="3300" u="sng" dirty="0" smtClean="0">
                <a:latin typeface="Arial Narrow"/>
                <a:cs typeface="Arial Narrow"/>
              </a:rPr>
              <a:t>Intensità:</a:t>
            </a:r>
            <a:r>
              <a:rPr lang="it-IT" sz="3300" dirty="0" smtClean="0">
                <a:latin typeface="Arial Narrow"/>
                <a:cs typeface="Arial Narrow"/>
              </a:rPr>
              <a:t> secondo </a:t>
            </a:r>
            <a:r>
              <a:rPr lang="it-IT" sz="3300" dirty="0">
                <a:latin typeface="Arial Narrow"/>
                <a:cs typeface="Arial Narrow"/>
              </a:rPr>
              <a:t>la NRS da </a:t>
            </a:r>
            <a:r>
              <a:rPr lang="it-IT" sz="3300" dirty="0" smtClean="0">
                <a:latin typeface="Arial Narrow"/>
                <a:cs typeface="Arial Narrow"/>
              </a:rPr>
              <a:t>6 </a:t>
            </a:r>
            <a:r>
              <a:rPr lang="it-IT" sz="3300" dirty="0">
                <a:latin typeface="Arial Narrow"/>
                <a:cs typeface="Arial Narrow"/>
              </a:rPr>
              <a:t>a </a:t>
            </a:r>
            <a:r>
              <a:rPr lang="it-IT" sz="3300" dirty="0" smtClean="0">
                <a:latin typeface="Arial Narrow"/>
                <a:cs typeface="Arial Narrow"/>
              </a:rPr>
              <a:t>8</a:t>
            </a:r>
            <a:endParaRPr lang="it-IT" sz="3300" dirty="0">
              <a:latin typeface="Arial Narrow"/>
              <a:cs typeface="Arial Narrow"/>
            </a:endParaRPr>
          </a:p>
          <a:p>
            <a:pPr marL="457200" lvl="1" indent="0">
              <a:buNone/>
            </a:pPr>
            <a:r>
              <a:rPr lang="it-IT" sz="3300" dirty="0">
                <a:latin typeface="Arial Narrow"/>
                <a:cs typeface="Arial Narrow"/>
              </a:rPr>
              <a:t> </a:t>
            </a:r>
            <a:r>
              <a:rPr lang="it-IT" sz="3300" dirty="0" smtClean="0">
                <a:latin typeface="Arial Narrow"/>
                <a:cs typeface="Arial Narrow"/>
              </a:rPr>
              <a:t>	</a:t>
            </a:r>
            <a:r>
              <a:rPr lang="it-IT" sz="3300" u="sng" dirty="0" smtClean="0">
                <a:latin typeface="Arial Narrow"/>
                <a:cs typeface="Arial Narrow"/>
              </a:rPr>
              <a:t>Durata</a:t>
            </a:r>
            <a:r>
              <a:rPr lang="it-IT" sz="3300" dirty="0" smtClean="0">
                <a:latin typeface="Arial Narrow"/>
                <a:cs typeface="Arial Narrow"/>
              </a:rPr>
              <a:t>: da </a:t>
            </a:r>
            <a:r>
              <a:rPr lang="it-IT" sz="3300" dirty="0">
                <a:latin typeface="Arial Narrow"/>
                <a:cs typeface="Arial Narrow"/>
              </a:rPr>
              <a:t>tre giorni, in </a:t>
            </a:r>
            <a:r>
              <a:rPr lang="it-IT" sz="3300" dirty="0" smtClean="0">
                <a:latin typeface="Arial Narrow"/>
                <a:cs typeface="Arial Narrow"/>
              </a:rPr>
              <a:t>aumento</a:t>
            </a:r>
            <a:endParaRPr lang="it-IT" sz="3300" dirty="0">
              <a:latin typeface="Arial Narrow"/>
              <a:cs typeface="Arial Narrow"/>
            </a:endParaRPr>
          </a:p>
          <a:p>
            <a:pPr marL="400050" lvl="1" indent="0">
              <a:buNone/>
            </a:pPr>
            <a:endParaRPr lang="it-IT" sz="3400" b="1" dirty="0">
              <a:solidFill>
                <a:srgbClr val="1F497D"/>
              </a:solidFill>
              <a:latin typeface="Arial Narrow"/>
              <a:cs typeface="Arial Narrow"/>
              <a:sym typeface="Wingdings" panose="05000000000000000000" pitchFamily="2" charset="2"/>
            </a:endParaRPr>
          </a:p>
          <a:p>
            <a:pPr marL="857250" lvl="1" indent="-457200"/>
            <a:r>
              <a:rPr lang="it-IT" sz="3400" b="1" dirty="0">
                <a:solidFill>
                  <a:srgbClr val="1F497D"/>
                </a:solidFill>
                <a:latin typeface="Arial Narrow"/>
                <a:cs typeface="Arial Narrow"/>
                <a:sym typeface="Wingdings" panose="05000000000000000000" pitchFamily="2" charset="2"/>
              </a:rPr>
              <a:t>Dolori muscolari diffusi </a:t>
            </a:r>
          </a:p>
          <a:p>
            <a:pPr marL="400050" lvl="1" indent="0">
              <a:buNone/>
            </a:pPr>
            <a:r>
              <a:rPr lang="it-IT" sz="3400" b="1" dirty="0">
                <a:solidFill>
                  <a:srgbClr val="1F497D"/>
                </a:solidFill>
                <a:latin typeface="Arial Narrow"/>
                <a:cs typeface="Arial Narrow"/>
                <a:sym typeface="Wingdings" panose="05000000000000000000" pitchFamily="2" charset="2"/>
              </a:rPr>
              <a:t>	</a:t>
            </a:r>
            <a:r>
              <a:rPr lang="it-IT" sz="3300" u="sng" dirty="0" smtClean="0">
                <a:latin typeface="Arial Narrow"/>
                <a:cs typeface="Arial Narrow"/>
              </a:rPr>
              <a:t>Sede </a:t>
            </a:r>
            <a:r>
              <a:rPr lang="it-IT" sz="3300" u="sng" dirty="0">
                <a:latin typeface="Arial Narrow"/>
                <a:cs typeface="Arial Narrow"/>
              </a:rPr>
              <a:t>e irradiazione</a:t>
            </a:r>
            <a:r>
              <a:rPr lang="it-IT" sz="2900" dirty="0">
                <a:latin typeface="Arial Narrow"/>
                <a:cs typeface="Arial Narrow"/>
              </a:rPr>
              <a:t>: </a:t>
            </a:r>
            <a:r>
              <a:rPr lang="it-IT" sz="3300" dirty="0">
                <a:latin typeface="Arial Narrow"/>
                <a:cs typeface="Arial Narrow"/>
              </a:rPr>
              <a:t>collo e spalle, </a:t>
            </a:r>
            <a:r>
              <a:rPr lang="it-IT" sz="3300" dirty="0" smtClean="0">
                <a:latin typeface="Arial Narrow"/>
                <a:cs typeface="Arial Narrow"/>
              </a:rPr>
              <a:t>coinvolge </a:t>
            </a:r>
            <a:r>
              <a:rPr lang="it-IT" sz="3300" dirty="0">
                <a:latin typeface="Arial Narrow"/>
                <a:cs typeface="Arial Narrow"/>
              </a:rPr>
              <a:t>le braccia ma anche altri muscoli (cosce, </a:t>
            </a:r>
            <a:r>
              <a:rPr lang="it-IT" sz="3300" dirty="0" smtClean="0">
                <a:latin typeface="Arial Narrow"/>
                <a:cs typeface="Arial Narrow"/>
              </a:rPr>
              <a:t>glutei)</a:t>
            </a:r>
            <a:endParaRPr lang="it-IT" sz="2900" dirty="0" smtClean="0">
              <a:latin typeface="Arial Narrow"/>
              <a:cs typeface="Arial Narrow"/>
            </a:endParaRPr>
          </a:p>
          <a:p>
            <a:pPr marL="400050" lvl="1" indent="0">
              <a:buNone/>
            </a:pPr>
            <a:r>
              <a:rPr lang="it-IT" sz="2900" dirty="0">
                <a:latin typeface="Arial Narrow"/>
                <a:cs typeface="Arial Narrow"/>
              </a:rPr>
              <a:t>	</a:t>
            </a:r>
            <a:r>
              <a:rPr lang="it-IT" sz="3300" u="sng" dirty="0" smtClean="0">
                <a:latin typeface="Arial Narrow"/>
                <a:cs typeface="Arial Narrow"/>
              </a:rPr>
              <a:t>Tipologia</a:t>
            </a:r>
            <a:r>
              <a:rPr lang="it-IT" sz="3300" dirty="0">
                <a:latin typeface="Arial Narrow"/>
                <a:cs typeface="Arial Narrow"/>
              </a:rPr>
              <a:t>: </a:t>
            </a:r>
            <a:r>
              <a:rPr lang="it-IT" sz="3300" dirty="0" smtClean="0">
                <a:latin typeface="Arial Narrow"/>
                <a:cs typeface="Arial Narrow"/>
              </a:rPr>
              <a:t>dolore notturno e mattutino che migliora durante la giornata ma persiste</a:t>
            </a:r>
          </a:p>
          <a:p>
            <a:pPr marL="400050" lvl="1" indent="0">
              <a:buNone/>
            </a:pPr>
            <a:r>
              <a:rPr lang="it-IT" sz="3300" dirty="0">
                <a:latin typeface="Arial Narrow"/>
                <a:cs typeface="Arial Narrow"/>
              </a:rPr>
              <a:t>	</a:t>
            </a:r>
            <a:r>
              <a:rPr lang="it-IT" sz="3300" u="sng" dirty="0" smtClean="0">
                <a:latin typeface="Arial Narrow"/>
                <a:cs typeface="Arial Narrow"/>
              </a:rPr>
              <a:t>Intensità</a:t>
            </a:r>
            <a:r>
              <a:rPr lang="it-IT" sz="3300" dirty="0" smtClean="0">
                <a:latin typeface="Arial Narrow"/>
                <a:cs typeface="Arial Narrow"/>
              </a:rPr>
              <a:t>: secondo NRS da 5 a 7, soprattutto </a:t>
            </a:r>
            <a:r>
              <a:rPr lang="it-IT" sz="3300" dirty="0">
                <a:latin typeface="Arial Narrow"/>
                <a:cs typeface="Arial Narrow"/>
              </a:rPr>
              <a:t>a</a:t>
            </a:r>
            <a:r>
              <a:rPr lang="it-IT" sz="3300" dirty="0" smtClean="0">
                <a:latin typeface="Arial Narrow"/>
                <a:cs typeface="Arial Narrow"/>
              </a:rPr>
              <a:t>l mattino quando si alza </a:t>
            </a:r>
          </a:p>
          <a:p>
            <a:pPr marL="400050" lvl="1" indent="0">
              <a:buNone/>
            </a:pPr>
            <a:r>
              <a:rPr lang="it-IT" sz="3300" dirty="0">
                <a:latin typeface="Arial Narrow"/>
                <a:cs typeface="Arial Narrow"/>
              </a:rPr>
              <a:t>	</a:t>
            </a:r>
            <a:r>
              <a:rPr lang="it-IT" sz="3300" u="sng" dirty="0" smtClean="0">
                <a:latin typeface="Arial Narrow"/>
                <a:cs typeface="Arial Narrow"/>
              </a:rPr>
              <a:t>Durata</a:t>
            </a:r>
            <a:r>
              <a:rPr lang="it-IT" sz="3300" dirty="0" smtClean="0">
                <a:latin typeface="Arial Narrow"/>
                <a:cs typeface="Arial Narrow"/>
              </a:rPr>
              <a:t>:  da circa due settimane</a:t>
            </a:r>
          </a:p>
          <a:p>
            <a:pPr marL="857250" lvl="2" indent="0">
              <a:buNone/>
            </a:pPr>
            <a:endParaRPr lang="it-IT" dirty="0">
              <a:solidFill>
                <a:schemeClr val="tx2"/>
              </a:solidFill>
              <a:latin typeface="Arial Narrow"/>
              <a:cs typeface="Arial Narrow"/>
            </a:endParaRPr>
          </a:p>
          <a:p>
            <a:pPr marL="457200" lvl="1" indent="0">
              <a:buNone/>
            </a:pPr>
            <a:r>
              <a:rPr lang="it-IT" sz="3400" b="1" u="sng" dirty="0" smtClean="0">
                <a:solidFill>
                  <a:srgbClr val="1F497D"/>
                </a:solidFill>
                <a:latin typeface="Arial Narrow"/>
                <a:cs typeface="Arial Narrow"/>
              </a:rPr>
              <a:t>Anamnesi farmacologica: </a:t>
            </a:r>
          </a:p>
          <a:p>
            <a:pPr marL="457200" lvl="1" indent="0">
              <a:buNone/>
            </a:pPr>
            <a:endParaRPr lang="it-IT" sz="1800" b="1" u="sng" dirty="0" smtClean="0">
              <a:solidFill>
                <a:srgbClr val="1F497D"/>
              </a:solidFill>
              <a:latin typeface="Arial Narrow"/>
              <a:cs typeface="Arial Narrow"/>
            </a:endParaRPr>
          </a:p>
          <a:p>
            <a:pPr marL="857250" lvl="2" indent="0">
              <a:buNone/>
            </a:pPr>
            <a:r>
              <a:rPr lang="it-IT" sz="3300" b="1" i="1" dirty="0" smtClean="0">
                <a:solidFill>
                  <a:schemeClr val="tx2"/>
                </a:solidFill>
                <a:latin typeface="Arial Narrow"/>
                <a:cs typeface="Arial Narrow"/>
              </a:rPr>
              <a:t>Ha assunto Paracetamolo 1000 mg 2/ die senza beneficio, ha associato anche Ketoprofene 80mg/1 </a:t>
            </a:r>
            <a:r>
              <a:rPr lang="it-IT" sz="3300" b="1" i="1" dirty="0" err="1" smtClean="0">
                <a:solidFill>
                  <a:schemeClr val="tx2"/>
                </a:solidFill>
                <a:latin typeface="Arial Narrow"/>
                <a:cs typeface="Arial Narrow"/>
              </a:rPr>
              <a:t>bust</a:t>
            </a:r>
            <a:r>
              <a:rPr lang="it-IT" sz="3300" b="1" i="1" dirty="0" smtClean="0">
                <a:solidFill>
                  <a:schemeClr val="tx2"/>
                </a:solidFill>
                <a:latin typeface="Arial Narrow"/>
                <a:cs typeface="Arial Narrow"/>
              </a:rPr>
              <a:t> quando la cefalea è diventata più intensa</a:t>
            </a:r>
            <a:endParaRPr lang="it-IT" sz="3300" b="1" i="1" dirty="0">
              <a:solidFill>
                <a:schemeClr val="tx2"/>
              </a:solidFill>
              <a:latin typeface="Arial Narrow"/>
              <a:cs typeface="Arial Narrow"/>
            </a:endParaRPr>
          </a:p>
        </p:txBody>
      </p:sp>
    </p:spTree>
    <p:extLst>
      <p:ext uri="{BB962C8B-B14F-4D97-AF65-F5344CB8AC3E}">
        <p14:creationId xmlns:p14="http://schemas.microsoft.com/office/powerpoint/2010/main" val="346591194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994122"/>
          </a:xfrm>
        </p:spPr>
        <p:txBody>
          <a:bodyPr/>
          <a:lstStyle/>
          <a:p>
            <a:r>
              <a:rPr lang="it-IT" dirty="0" smtClean="0"/>
              <a:t>Che fare? </a:t>
            </a:r>
            <a:endParaRPr lang="it-IT" dirty="0"/>
          </a:p>
        </p:txBody>
      </p:sp>
      <p:sp>
        <p:nvSpPr>
          <p:cNvPr id="3" name="Segnaposto contenuto 2"/>
          <p:cNvSpPr>
            <a:spLocks noGrp="1"/>
          </p:cNvSpPr>
          <p:nvPr>
            <p:ph idx="1"/>
          </p:nvPr>
        </p:nvSpPr>
        <p:spPr>
          <a:xfrm>
            <a:off x="457200" y="1340768"/>
            <a:ext cx="8229600" cy="4785395"/>
          </a:xfrm>
        </p:spPr>
        <p:txBody>
          <a:bodyPr>
            <a:normAutofit/>
          </a:bodyPr>
          <a:lstStyle/>
          <a:p>
            <a:pPr marL="0" indent="0">
              <a:buNone/>
            </a:pPr>
            <a:r>
              <a:rPr lang="it-IT" dirty="0" smtClean="0">
                <a:solidFill>
                  <a:srgbClr val="FF0000"/>
                </a:solidFill>
              </a:rPr>
              <a:t>Biopsia arteria temporale?</a:t>
            </a:r>
          </a:p>
          <a:p>
            <a:pPr marL="0" indent="0">
              <a:buNone/>
            </a:pPr>
            <a:r>
              <a:rPr lang="it-IT" dirty="0" smtClean="0"/>
              <a:t>Quali altre indagini fare?</a:t>
            </a:r>
          </a:p>
          <a:p>
            <a:pPr marL="0" indent="0">
              <a:buNone/>
            </a:pPr>
            <a:r>
              <a:rPr lang="it-IT" dirty="0" smtClean="0"/>
              <a:t>Alternative al cortisone?</a:t>
            </a:r>
          </a:p>
          <a:p>
            <a:pPr marL="0" indent="0">
              <a:buNone/>
            </a:pPr>
            <a:r>
              <a:rPr lang="it-IT" dirty="0" smtClean="0"/>
              <a:t>Immunosoppressori ed epatite?</a:t>
            </a:r>
          </a:p>
          <a:p>
            <a:pPr marL="0" indent="0">
              <a:buNone/>
            </a:pPr>
            <a:r>
              <a:rPr lang="it-IT" dirty="0" smtClean="0"/>
              <a:t>Sospendere </a:t>
            </a:r>
            <a:r>
              <a:rPr lang="it-IT" dirty="0" err="1" smtClean="0"/>
              <a:t>IFNalfa</a:t>
            </a:r>
            <a:r>
              <a:rPr lang="it-IT" dirty="0" smtClean="0"/>
              <a:t>?</a:t>
            </a:r>
          </a:p>
          <a:p>
            <a:pPr marL="0" indent="0">
              <a:buNone/>
            </a:pPr>
            <a:r>
              <a:rPr lang="it-IT" dirty="0" smtClean="0"/>
              <a:t>Adeguare il trattamento per il diabete</a:t>
            </a:r>
          </a:p>
          <a:p>
            <a:pPr marL="0" indent="0">
              <a:buNone/>
            </a:pPr>
            <a:r>
              <a:rPr lang="it-IT" dirty="0" smtClean="0"/>
              <a:t>Valutazione </a:t>
            </a:r>
            <a:r>
              <a:rPr lang="it-IT" dirty="0" err="1" smtClean="0"/>
              <a:t>infettivologica</a:t>
            </a:r>
            <a:endParaRPr lang="it-IT" dirty="0" smtClean="0"/>
          </a:p>
          <a:p>
            <a:pPr marL="0" indent="0">
              <a:buNone/>
            </a:pPr>
            <a:r>
              <a:rPr lang="it-IT" dirty="0" smtClean="0"/>
              <a:t>Valutazione nefrologica</a:t>
            </a:r>
          </a:p>
          <a:p>
            <a:pPr marL="0" indent="0">
              <a:buNone/>
            </a:pPr>
            <a:endParaRPr lang="it-IT" dirty="0" smtClean="0"/>
          </a:p>
          <a:p>
            <a:pPr marL="0" indent="0">
              <a:buNone/>
            </a:pPr>
            <a:endParaRPr lang="it-IT" dirty="0"/>
          </a:p>
        </p:txBody>
      </p:sp>
    </p:spTree>
    <p:extLst>
      <p:ext uri="{BB962C8B-B14F-4D97-AF65-F5344CB8AC3E}">
        <p14:creationId xmlns:p14="http://schemas.microsoft.com/office/powerpoint/2010/main" val="1809456089"/>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G:\ordine dei medici 2014\PMR 10 aprile\GCA\download (4).jpg"/>
          <p:cNvPicPr>
            <a:picLocks noChangeAspect="1" noChangeArrowheads="1"/>
          </p:cNvPicPr>
          <p:nvPr/>
        </p:nvPicPr>
        <p:blipFill>
          <a:blip r:embed="rId2" cstate="print"/>
          <a:srcRect/>
          <a:stretch>
            <a:fillRect/>
          </a:stretch>
        </p:blipFill>
        <p:spPr bwMode="auto">
          <a:xfrm>
            <a:off x="395536" y="260648"/>
            <a:ext cx="2638425" cy="1733550"/>
          </a:xfrm>
          <a:prstGeom prst="rect">
            <a:avLst/>
          </a:prstGeom>
          <a:noFill/>
        </p:spPr>
      </p:pic>
      <p:sp>
        <p:nvSpPr>
          <p:cNvPr id="5" name="Titolo 4"/>
          <p:cNvSpPr>
            <a:spLocks noGrp="1"/>
          </p:cNvSpPr>
          <p:nvPr>
            <p:ph type="title"/>
          </p:nvPr>
        </p:nvSpPr>
        <p:spPr>
          <a:xfrm>
            <a:off x="3203848" y="274638"/>
            <a:ext cx="5482952" cy="1143000"/>
          </a:xfrm>
        </p:spPr>
        <p:txBody>
          <a:bodyPr>
            <a:normAutofit fontScale="90000"/>
          </a:bodyPr>
          <a:lstStyle/>
          <a:p>
            <a:r>
              <a:rPr lang="it-IT" dirty="0" smtClean="0"/>
              <a:t>Alternative alla biopsia?</a:t>
            </a:r>
            <a:endParaRPr lang="it-IT" dirty="0"/>
          </a:p>
        </p:txBody>
      </p:sp>
      <p:sp>
        <p:nvSpPr>
          <p:cNvPr id="6" name="Segnaposto contenuto 5"/>
          <p:cNvSpPr>
            <a:spLocks noGrp="1"/>
          </p:cNvSpPr>
          <p:nvPr>
            <p:ph idx="1"/>
          </p:nvPr>
        </p:nvSpPr>
        <p:spPr>
          <a:xfrm>
            <a:off x="457200" y="2348880"/>
            <a:ext cx="8229600" cy="3777283"/>
          </a:xfrm>
        </p:spPr>
        <p:txBody>
          <a:bodyPr/>
          <a:lstStyle/>
          <a:p>
            <a:pPr>
              <a:buNone/>
            </a:pPr>
            <a:r>
              <a:rPr lang="it-IT" dirty="0" smtClean="0"/>
              <a:t>Color doppler US: </a:t>
            </a:r>
            <a:r>
              <a:rPr lang="it-IT" sz="2400" dirty="0" smtClean="0"/>
              <a:t>alone ipoecoico </a:t>
            </a:r>
            <a:r>
              <a:rPr lang="it-IT" sz="2400" dirty="0" err="1" smtClean="0"/>
              <a:t>peri-luminale</a:t>
            </a:r>
            <a:r>
              <a:rPr lang="it-IT" sz="2400" dirty="0" smtClean="0"/>
              <a:t> (edema vasale) è considerato altamente sensibile e specifico per GCA</a:t>
            </a:r>
          </a:p>
          <a:p>
            <a:pPr>
              <a:buNone/>
            </a:pPr>
            <a:r>
              <a:rPr lang="it-IT" dirty="0" smtClean="0"/>
              <a:t>RMN: </a:t>
            </a:r>
            <a:r>
              <a:rPr lang="it-IT" sz="2400" dirty="0" smtClean="0"/>
              <a:t>valutazione dell’infiammazione della parete vasale, alta sensibilità e specificità</a:t>
            </a:r>
          </a:p>
          <a:p>
            <a:pPr>
              <a:buNone/>
            </a:pPr>
            <a:r>
              <a:rPr lang="it-IT" dirty="0" smtClean="0"/>
              <a:t>Angiografia dell’arco aortico e dei suoi rami </a:t>
            </a:r>
            <a:r>
              <a:rPr lang="it-IT" sz="2400" dirty="0" smtClean="0"/>
              <a:t>è molto utile</a:t>
            </a:r>
          </a:p>
          <a:p>
            <a:pPr>
              <a:buNone/>
            </a:pPr>
            <a:r>
              <a:rPr lang="it-IT" dirty="0" smtClean="0"/>
              <a:t>PET</a:t>
            </a:r>
            <a:r>
              <a:rPr lang="it-IT" sz="2400" dirty="0" smtClean="0"/>
              <a:t>: si utilizza per lo studio della </a:t>
            </a:r>
            <a:r>
              <a:rPr lang="it-IT" sz="2400" dirty="0" err="1" smtClean="0"/>
              <a:t>vasculite</a:t>
            </a:r>
            <a:r>
              <a:rPr lang="it-IT" sz="2400" dirty="0" smtClean="0"/>
              <a:t> dei grossi vasi</a:t>
            </a:r>
            <a:endParaRPr lang="it-IT" sz="2400" dirty="0"/>
          </a:p>
        </p:txBody>
      </p:sp>
    </p:spTree>
    <p:extLst>
      <p:ext uri="{BB962C8B-B14F-4D97-AF65-F5344CB8AC3E}">
        <p14:creationId xmlns:p14="http://schemas.microsoft.com/office/powerpoint/2010/main" val="157608979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850106"/>
          </a:xfrm>
        </p:spPr>
        <p:txBody>
          <a:bodyPr/>
          <a:lstStyle/>
          <a:p>
            <a:r>
              <a:rPr lang="it-IT" dirty="0" smtClean="0"/>
              <a:t>Biopsia arteria temporale?</a:t>
            </a:r>
            <a:endParaRPr lang="it-IT" dirty="0"/>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1124744"/>
            <a:ext cx="4474789" cy="3240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43424" y="1628800"/>
            <a:ext cx="4600575" cy="331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asellaDiTesto 2"/>
          <p:cNvSpPr txBox="1"/>
          <p:nvPr/>
        </p:nvSpPr>
        <p:spPr>
          <a:xfrm>
            <a:off x="251520" y="5373216"/>
            <a:ext cx="8799565" cy="984885"/>
          </a:xfrm>
          <a:prstGeom prst="rect">
            <a:avLst/>
          </a:prstGeom>
          <a:noFill/>
        </p:spPr>
        <p:txBody>
          <a:bodyPr wrap="square" rtlCol="0">
            <a:spAutoFit/>
          </a:bodyPr>
          <a:lstStyle/>
          <a:p>
            <a:r>
              <a:rPr lang="it-IT" dirty="0" smtClean="0"/>
              <a:t>Risultato è operatore dipendente e «tecnica» dipendente</a:t>
            </a:r>
          </a:p>
          <a:p>
            <a:r>
              <a:rPr lang="it-IT" dirty="0" smtClean="0"/>
              <a:t>Tra gli studi pubblicati il valore dell’</a:t>
            </a:r>
            <a:r>
              <a:rPr lang="it-IT" dirty="0" err="1" smtClean="0"/>
              <a:t>ecocolordoppler</a:t>
            </a:r>
            <a:r>
              <a:rPr lang="it-IT" dirty="0" smtClean="0"/>
              <a:t>  è molto variabile </a:t>
            </a:r>
          </a:p>
          <a:p>
            <a:pPr algn="r"/>
            <a:r>
              <a:rPr lang="it-IT" sz="1100" dirty="0" smtClean="0"/>
              <a:t>(Arida A et al. BMC </a:t>
            </a:r>
            <a:r>
              <a:rPr lang="it-IT" sz="1100" dirty="0" err="1" smtClean="0"/>
              <a:t>Muscoloskeletal</a:t>
            </a:r>
            <a:r>
              <a:rPr lang="it-IT" sz="1100" dirty="0" smtClean="0"/>
              <a:t> </a:t>
            </a:r>
            <a:r>
              <a:rPr lang="it-IT" sz="1100" dirty="0" err="1" smtClean="0"/>
              <a:t>Disord</a:t>
            </a:r>
            <a:r>
              <a:rPr lang="it-IT" sz="1100" dirty="0" smtClean="0"/>
              <a:t> 2010; 11:44)</a:t>
            </a:r>
          </a:p>
          <a:p>
            <a:pPr algn="r"/>
            <a:r>
              <a:rPr lang="it-IT" sz="1100" dirty="0" smtClean="0"/>
              <a:t>(Maldini C, et al. J </a:t>
            </a:r>
            <a:r>
              <a:rPr lang="it-IT" sz="1100" dirty="0" err="1" smtClean="0"/>
              <a:t>Rheumatol</a:t>
            </a:r>
            <a:r>
              <a:rPr lang="it-IT" sz="1100" dirty="0" smtClean="0"/>
              <a:t> 2010; 37:2326-30) </a:t>
            </a:r>
            <a:endParaRPr lang="it-IT" sz="1100" dirty="0"/>
          </a:p>
        </p:txBody>
      </p:sp>
    </p:spTree>
    <p:extLst>
      <p:ext uri="{BB962C8B-B14F-4D97-AF65-F5344CB8AC3E}">
        <p14:creationId xmlns:p14="http://schemas.microsoft.com/office/powerpoint/2010/main" val="207434737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Che fare? </a:t>
            </a:r>
            <a:endParaRPr lang="it-IT" dirty="0"/>
          </a:p>
        </p:txBody>
      </p:sp>
      <p:sp>
        <p:nvSpPr>
          <p:cNvPr id="3" name="Segnaposto contenuto 2"/>
          <p:cNvSpPr>
            <a:spLocks noGrp="1"/>
          </p:cNvSpPr>
          <p:nvPr>
            <p:ph idx="1"/>
          </p:nvPr>
        </p:nvSpPr>
        <p:spPr>
          <a:xfrm>
            <a:off x="457200" y="1340768"/>
            <a:ext cx="8229600" cy="4785395"/>
          </a:xfrm>
        </p:spPr>
        <p:txBody>
          <a:bodyPr>
            <a:normAutofit lnSpcReduction="10000"/>
          </a:bodyPr>
          <a:lstStyle/>
          <a:p>
            <a:pPr marL="0" indent="0">
              <a:buNone/>
            </a:pPr>
            <a:r>
              <a:rPr lang="it-IT" dirty="0" smtClean="0"/>
              <a:t>Biopsia arteria temporale?</a:t>
            </a:r>
          </a:p>
          <a:p>
            <a:pPr marL="0" indent="0">
              <a:buNone/>
            </a:pPr>
            <a:r>
              <a:rPr lang="it-IT" dirty="0" smtClean="0">
                <a:solidFill>
                  <a:srgbClr val="FF0000"/>
                </a:solidFill>
              </a:rPr>
              <a:t>Quali altre indagini fare per meglio definire la diagnosi?</a:t>
            </a:r>
          </a:p>
          <a:p>
            <a:pPr marL="0" indent="0">
              <a:buNone/>
            </a:pPr>
            <a:r>
              <a:rPr lang="it-IT" dirty="0" smtClean="0"/>
              <a:t>Alternative al cortisone?</a:t>
            </a:r>
          </a:p>
          <a:p>
            <a:pPr marL="0" indent="0">
              <a:buNone/>
            </a:pPr>
            <a:r>
              <a:rPr lang="it-IT" dirty="0" smtClean="0"/>
              <a:t>Immunosoppressori ed epatite?</a:t>
            </a:r>
          </a:p>
          <a:p>
            <a:pPr marL="0" indent="0">
              <a:buNone/>
            </a:pPr>
            <a:r>
              <a:rPr lang="it-IT" dirty="0" smtClean="0"/>
              <a:t>Sospendere </a:t>
            </a:r>
            <a:r>
              <a:rPr lang="it-IT" dirty="0" err="1" smtClean="0"/>
              <a:t>IFNalfa</a:t>
            </a:r>
            <a:r>
              <a:rPr lang="it-IT" dirty="0" smtClean="0"/>
              <a:t>?</a:t>
            </a:r>
          </a:p>
          <a:p>
            <a:pPr marL="0" indent="0">
              <a:buNone/>
            </a:pPr>
            <a:r>
              <a:rPr lang="it-IT" dirty="0" smtClean="0"/>
              <a:t>Adeguare il trattamento per il diabete</a:t>
            </a:r>
          </a:p>
          <a:p>
            <a:pPr marL="0" indent="0">
              <a:buNone/>
            </a:pPr>
            <a:r>
              <a:rPr lang="it-IT" dirty="0" smtClean="0"/>
              <a:t>Valutazione </a:t>
            </a:r>
            <a:r>
              <a:rPr lang="it-IT" dirty="0" err="1" smtClean="0"/>
              <a:t>infettivologica</a:t>
            </a:r>
            <a:endParaRPr lang="it-IT" dirty="0" smtClean="0"/>
          </a:p>
          <a:p>
            <a:pPr marL="0" indent="0">
              <a:buNone/>
            </a:pPr>
            <a:r>
              <a:rPr lang="it-IT" dirty="0" smtClean="0"/>
              <a:t>Valutazione nefrologica</a:t>
            </a:r>
          </a:p>
          <a:p>
            <a:pPr marL="0" indent="0">
              <a:buNone/>
            </a:pPr>
            <a:endParaRPr lang="it-IT" dirty="0" smtClean="0"/>
          </a:p>
          <a:p>
            <a:pPr marL="0" indent="0">
              <a:buNone/>
            </a:pPr>
            <a:endParaRPr lang="it-IT" dirty="0"/>
          </a:p>
        </p:txBody>
      </p:sp>
    </p:spTree>
    <p:extLst>
      <p:ext uri="{BB962C8B-B14F-4D97-AF65-F5344CB8AC3E}">
        <p14:creationId xmlns:p14="http://schemas.microsoft.com/office/powerpoint/2010/main" val="409291886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95536" y="2060848"/>
            <a:ext cx="8229600" cy="1143000"/>
          </a:xfrm>
        </p:spPr>
        <p:txBody>
          <a:bodyPr>
            <a:normAutofit fontScale="90000"/>
          </a:bodyPr>
          <a:lstStyle/>
          <a:p>
            <a:r>
              <a:rPr lang="it-IT" dirty="0" smtClean="0"/>
              <a:t>ALTRE INDAGINI DIAGNOSTICHE ALL’ESORDIO </a:t>
            </a:r>
            <a:r>
              <a:rPr lang="it-IT" dirty="0" err="1" smtClean="0"/>
              <a:t>DI</a:t>
            </a:r>
            <a:r>
              <a:rPr lang="it-IT" dirty="0" smtClean="0"/>
              <a:t> GCA</a:t>
            </a:r>
            <a:endParaRPr lang="it-IT" dirty="0"/>
          </a:p>
        </p:txBody>
      </p:sp>
      <p:sp>
        <p:nvSpPr>
          <p:cNvPr id="3" name="Segnaposto contenuto 2"/>
          <p:cNvSpPr>
            <a:spLocks noGrp="1"/>
          </p:cNvSpPr>
          <p:nvPr>
            <p:ph idx="1"/>
          </p:nvPr>
        </p:nvSpPr>
        <p:spPr>
          <a:xfrm>
            <a:off x="457200" y="3284984"/>
            <a:ext cx="8229600" cy="2841179"/>
          </a:xfrm>
        </p:spPr>
        <p:txBody>
          <a:bodyPr>
            <a:normAutofit lnSpcReduction="10000"/>
          </a:bodyPr>
          <a:lstStyle/>
          <a:p>
            <a:r>
              <a:rPr lang="it-IT" dirty="0" smtClean="0"/>
              <a:t>Valutazione oculistica?</a:t>
            </a:r>
          </a:p>
          <a:p>
            <a:r>
              <a:rPr lang="it-IT" dirty="0" err="1" smtClean="0"/>
              <a:t>Ecolordoppler</a:t>
            </a:r>
            <a:r>
              <a:rPr lang="it-IT" dirty="0" smtClean="0"/>
              <a:t> arterioso TSA</a:t>
            </a:r>
          </a:p>
          <a:p>
            <a:r>
              <a:rPr lang="it-IT" dirty="0" err="1" smtClean="0"/>
              <a:t>Rx</a:t>
            </a:r>
            <a:r>
              <a:rPr lang="it-IT" dirty="0" smtClean="0"/>
              <a:t> torace </a:t>
            </a:r>
          </a:p>
          <a:p>
            <a:r>
              <a:rPr lang="it-IT" dirty="0" smtClean="0"/>
              <a:t>Ecocardiogramma</a:t>
            </a:r>
          </a:p>
          <a:p>
            <a:r>
              <a:rPr lang="it-IT" dirty="0" smtClean="0"/>
              <a:t>Eco addome</a:t>
            </a:r>
            <a:endParaRPr lang="it-IT" dirty="0"/>
          </a:p>
        </p:txBody>
      </p:sp>
      <p:pic>
        <p:nvPicPr>
          <p:cNvPr id="4" name="Picture 2"/>
          <p:cNvPicPr>
            <a:picLocks noChangeAspect="1" noChangeArrowheads="1"/>
          </p:cNvPicPr>
          <p:nvPr/>
        </p:nvPicPr>
        <p:blipFill>
          <a:blip r:embed="rId2" cstate="print"/>
          <a:srcRect/>
          <a:stretch>
            <a:fillRect/>
          </a:stretch>
        </p:blipFill>
        <p:spPr bwMode="auto">
          <a:xfrm>
            <a:off x="179512" y="332656"/>
            <a:ext cx="4176464" cy="1443236"/>
          </a:xfrm>
          <a:prstGeom prst="rect">
            <a:avLst/>
          </a:prstGeom>
          <a:noFill/>
          <a:ln w="9525">
            <a:noFill/>
            <a:miter lim="800000"/>
            <a:headEnd/>
            <a:tailEnd/>
          </a:ln>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27984" y="0"/>
            <a:ext cx="2464321" cy="20996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76256" y="0"/>
            <a:ext cx="2267744" cy="21328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6584833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Che fare? </a:t>
            </a:r>
            <a:endParaRPr lang="it-IT" dirty="0"/>
          </a:p>
        </p:txBody>
      </p:sp>
      <p:sp>
        <p:nvSpPr>
          <p:cNvPr id="3" name="Segnaposto contenuto 2"/>
          <p:cNvSpPr>
            <a:spLocks noGrp="1"/>
          </p:cNvSpPr>
          <p:nvPr>
            <p:ph idx="1"/>
          </p:nvPr>
        </p:nvSpPr>
        <p:spPr>
          <a:xfrm>
            <a:off x="457200" y="1340768"/>
            <a:ext cx="8229600" cy="4785395"/>
          </a:xfrm>
        </p:spPr>
        <p:txBody>
          <a:bodyPr>
            <a:normAutofit/>
          </a:bodyPr>
          <a:lstStyle/>
          <a:p>
            <a:pPr marL="0" indent="0">
              <a:buNone/>
            </a:pPr>
            <a:r>
              <a:rPr lang="it-IT" dirty="0" smtClean="0"/>
              <a:t>Biopsia arteria temporale?</a:t>
            </a:r>
          </a:p>
          <a:p>
            <a:pPr marL="0" indent="0">
              <a:buNone/>
            </a:pPr>
            <a:r>
              <a:rPr lang="it-IT" dirty="0" smtClean="0"/>
              <a:t>Quali altre indagini fare?</a:t>
            </a:r>
          </a:p>
          <a:p>
            <a:pPr marL="0" indent="0">
              <a:buNone/>
            </a:pPr>
            <a:r>
              <a:rPr lang="it-IT" dirty="0" smtClean="0"/>
              <a:t>Alternative al cortisone?</a:t>
            </a:r>
          </a:p>
          <a:p>
            <a:pPr marL="0" indent="0">
              <a:buNone/>
            </a:pPr>
            <a:r>
              <a:rPr lang="it-IT" dirty="0" smtClean="0"/>
              <a:t>Immunosoppressori ed epatite?</a:t>
            </a:r>
          </a:p>
          <a:p>
            <a:pPr marL="0" indent="0">
              <a:buNone/>
            </a:pPr>
            <a:r>
              <a:rPr lang="it-IT" dirty="0" smtClean="0">
                <a:solidFill>
                  <a:srgbClr val="FF0000"/>
                </a:solidFill>
              </a:rPr>
              <a:t>Sospendere </a:t>
            </a:r>
            <a:r>
              <a:rPr lang="it-IT" dirty="0" err="1" smtClean="0">
                <a:solidFill>
                  <a:srgbClr val="FF0000"/>
                </a:solidFill>
              </a:rPr>
              <a:t>IFNalfa</a:t>
            </a:r>
            <a:r>
              <a:rPr lang="it-IT" dirty="0" smtClean="0">
                <a:solidFill>
                  <a:srgbClr val="FF0000"/>
                </a:solidFill>
              </a:rPr>
              <a:t>?</a:t>
            </a:r>
          </a:p>
          <a:p>
            <a:pPr marL="0" indent="0">
              <a:buNone/>
            </a:pPr>
            <a:r>
              <a:rPr lang="it-IT" dirty="0" smtClean="0"/>
              <a:t>Adeguare il trattamento per il diabete</a:t>
            </a:r>
          </a:p>
          <a:p>
            <a:pPr marL="0" indent="0">
              <a:buNone/>
            </a:pPr>
            <a:r>
              <a:rPr lang="it-IT" dirty="0" smtClean="0"/>
              <a:t>Valutazione </a:t>
            </a:r>
            <a:r>
              <a:rPr lang="it-IT" dirty="0" err="1" smtClean="0"/>
              <a:t>infettivologica</a:t>
            </a:r>
            <a:endParaRPr lang="it-IT" dirty="0" smtClean="0"/>
          </a:p>
          <a:p>
            <a:pPr marL="0" indent="0">
              <a:buNone/>
            </a:pPr>
            <a:r>
              <a:rPr lang="it-IT" dirty="0" smtClean="0"/>
              <a:t>Valutazione nefrologica</a:t>
            </a:r>
          </a:p>
          <a:p>
            <a:pPr marL="0" indent="0">
              <a:buNone/>
            </a:pPr>
            <a:endParaRPr lang="it-IT" dirty="0" smtClean="0"/>
          </a:p>
          <a:p>
            <a:pPr marL="0" indent="0">
              <a:buNone/>
            </a:pPr>
            <a:endParaRPr lang="it-IT" dirty="0"/>
          </a:p>
        </p:txBody>
      </p:sp>
    </p:spTree>
    <p:extLst>
      <p:ext uri="{BB962C8B-B14F-4D97-AF65-F5344CB8AC3E}">
        <p14:creationId xmlns:p14="http://schemas.microsoft.com/office/powerpoint/2010/main" val="264206168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783868"/>
            <a:ext cx="9144000" cy="60741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asellaDiTesto 1"/>
          <p:cNvSpPr txBox="1"/>
          <p:nvPr/>
        </p:nvSpPr>
        <p:spPr>
          <a:xfrm>
            <a:off x="755576" y="260648"/>
            <a:ext cx="7560840" cy="523220"/>
          </a:xfrm>
          <a:prstGeom prst="rect">
            <a:avLst/>
          </a:prstGeom>
          <a:noFill/>
        </p:spPr>
        <p:txBody>
          <a:bodyPr wrap="square" rtlCol="0">
            <a:spAutoFit/>
          </a:bodyPr>
          <a:lstStyle/>
          <a:p>
            <a:r>
              <a:rPr lang="it-IT" sz="2800" dirty="0" smtClean="0"/>
              <a:t>La signora Luisa è in terapia con Interferon alfa2b</a:t>
            </a:r>
            <a:endParaRPr lang="it-IT" sz="2800" dirty="0"/>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8024" y="1772816"/>
            <a:ext cx="4355976" cy="4320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6571356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endParaRPr lang="it-IT" sz="3600" dirty="0"/>
          </a:p>
        </p:txBody>
      </p:sp>
      <p:pic>
        <p:nvPicPr>
          <p:cNvPr id="614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00560" y="1628800"/>
            <a:ext cx="6200775" cy="4562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7806"/>
            <a:ext cx="9144000" cy="1533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0"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1950" y="1195413"/>
            <a:ext cx="8782050" cy="390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2993784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1"/>
            <a:ext cx="781236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2040" y="260648"/>
            <a:ext cx="3881066" cy="8785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72573" y="836712"/>
            <a:ext cx="1591816" cy="5040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ttangolo 1"/>
          <p:cNvSpPr/>
          <p:nvPr/>
        </p:nvSpPr>
        <p:spPr>
          <a:xfrm>
            <a:off x="323528" y="2276872"/>
            <a:ext cx="7920880" cy="187220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60177995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Che fare? </a:t>
            </a:r>
            <a:endParaRPr lang="it-IT" dirty="0"/>
          </a:p>
        </p:txBody>
      </p:sp>
      <p:sp>
        <p:nvSpPr>
          <p:cNvPr id="3" name="Segnaposto contenuto 2"/>
          <p:cNvSpPr>
            <a:spLocks noGrp="1"/>
          </p:cNvSpPr>
          <p:nvPr>
            <p:ph idx="1"/>
          </p:nvPr>
        </p:nvSpPr>
        <p:spPr>
          <a:xfrm>
            <a:off x="457200" y="1340768"/>
            <a:ext cx="8229600" cy="4785395"/>
          </a:xfrm>
        </p:spPr>
        <p:txBody>
          <a:bodyPr>
            <a:normAutofit/>
          </a:bodyPr>
          <a:lstStyle/>
          <a:p>
            <a:pPr marL="0" indent="0">
              <a:buNone/>
            </a:pPr>
            <a:r>
              <a:rPr lang="it-IT" dirty="0" smtClean="0"/>
              <a:t>Biopsia arteria temporale?</a:t>
            </a:r>
          </a:p>
          <a:p>
            <a:pPr marL="0" indent="0">
              <a:buNone/>
            </a:pPr>
            <a:r>
              <a:rPr lang="it-IT" dirty="0" smtClean="0"/>
              <a:t>Quali altre indagini fare?</a:t>
            </a:r>
          </a:p>
          <a:p>
            <a:pPr marL="0" indent="0">
              <a:buNone/>
            </a:pPr>
            <a:r>
              <a:rPr lang="it-IT" dirty="0" smtClean="0">
                <a:solidFill>
                  <a:srgbClr val="FF0000"/>
                </a:solidFill>
              </a:rPr>
              <a:t>Alternative al cortisone?</a:t>
            </a:r>
          </a:p>
          <a:p>
            <a:pPr marL="0" indent="0">
              <a:buNone/>
            </a:pPr>
            <a:r>
              <a:rPr lang="it-IT" dirty="0" smtClean="0"/>
              <a:t>Immunosoppressori ed epatite?</a:t>
            </a:r>
          </a:p>
          <a:p>
            <a:pPr marL="0" indent="0">
              <a:buNone/>
            </a:pPr>
            <a:r>
              <a:rPr lang="it-IT" dirty="0" smtClean="0"/>
              <a:t>Sospendere </a:t>
            </a:r>
            <a:r>
              <a:rPr lang="it-IT" dirty="0" err="1" smtClean="0"/>
              <a:t>IFNalfa</a:t>
            </a:r>
            <a:r>
              <a:rPr lang="it-IT" dirty="0" smtClean="0"/>
              <a:t>?</a:t>
            </a:r>
          </a:p>
          <a:p>
            <a:pPr marL="0" indent="0">
              <a:buNone/>
            </a:pPr>
            <a:r>
              <a:rPr lang="it-IT" dirty="0" smtClean="0"/>
              <a:t>Adeguare il trattamento per il diabete</a:t>
            </a:r>
          </a:p>
          <a:p>
            <a:pPr marL="0" indent="0">
              <a:buNone/>
            </a:pPr>
            <a:r>
              <a:rPr lang="it-IT" dirty="0" smtClean="0"/>
              <a:t>Valutazione </a:t>
            </a:r>
            <a:r>
              <a:rPr lang="it-IT" dirty="0" err="1" smtClean="0"/>
              <a:t>infettivologica</a:t>
            </a:r>
            <a:endParaRPr lang="it-IT" dirty="0" smtClean="0"/>
          </a:p>
          <a:p>
            <a:pPr marL="0" indent="0">
              <a:buNone/>
            </a:pPr>
            <a:r>
              <a:rPr lang="it-IT" dirty="0" smtClean="0"/>
              <a:t>Valutazione nefrologica</a:t>
            </a:r>
          </a:p>
          <a:p>
            <a:pPr marL="0" indent="0">
              <a:buNone/>
            </a:pPr>
            <a:endParaRPr lang="it-IT" dirty="0" smtClean="0"/>
          </a:p>
          <a:p>
            <a:pPr marL="0" indent="0">
              <a:buNone/>
            </a:pPr>
            <a:endParaRPr lang="it-IT" dirty="0"/>
          </a:p>
        </p:txBody>
      </p:sp>
    </p:spTree>
    <p:extLst>
      <p:ext uri="{BB962C8B-B14F-4D97-AF65-F5344CB8AC3E}">
        <p14:creationId xmlns:p14="http://schemas.microsoft.com/office/powerpoint/2010/main" val="365054465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p:txBody>
          <a:bodyPr/>
          <a:lstStyle/>
          <a:p>
            <a:endParaRPr lang="it-IT" dirty="0"/>
          </a:p>
        </p:txBody>
      </p:sp>
      <p:sp>
        <p:nvSpPr>
          <p:cNvPr id="6" name="Segnaposto contenuto 2"/>
          <p:cNvSpPr txBox="1">
            <a:spLocks/>
          </p:cNvSpPr>
          <p:nvPr/>
        </p:nvSpPr>
        <p:spPr>
          <a:xfrm>
            <a:off x="181437" y="1208660"/>
            <a:ext cx="8791435" cy="5538419"/>
          </a:xfrm>
          <a:prstGeom prst="rect">
            <a:avLst/>
          </a:prstGeom>
          <a:solidFill>
            <a:schemeClr val="accent2">
              <a:lumMod val="20000"/>
              <a:lumOff val="80000"/>
            </a:schemeClr>
          </a:solidFill>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00050" lvl="1" indent="0">
              <a:buFont typeface="Arial" pitchFamily="34" charset="0"/>
              <a:buNone/>
            </a:pPr>
            <a:r>
              <a:rPr lang="it-IT" sz="2000" b="1" u="sng" dirty="0">
                <a:solidFill>
                  <a:schemeClr val="accent2"/>
                </a:solidFill>
                <a:latin typeface="Arial Narrow"/>
                <a:cs typeface="Arial Narrow"/>
              </a:rPr>
              <a:t>Esame Obiettivo:</a:t>
            </a:r>
          </a:p>
          <a:p>
            <a:pPr marL="857250" lvl="2" indent="0">
              <a:buFont typeface="Arial" pitchFamily="34" charset="0"/>
              <a:buNone/>
            </a:pPr>
            <a:r>
              <a:rPr lang="it-IT" sz="2000" dirty="0" smtClean="0">
                <a:latin typeface="Arial Narrow"/>
                <a:cs typeface="Arial Narrow"/>
              </a:rPr>
              <a:t>Dolore </a:t>
            </a:r>
            <a:r>
              <a:rPr lang="it-IT" sz="2000" dirty="0">
                <a:latin typeface="Arial Narrow"/>
                <a:cs typeface="Arial Narrow"/>
              </a:rPr>
              <a:t>alla mobilizzazione attiva degli arti </a:t>
            </a:r>
            <a:r>
              <a:rPr lang="it-IT" sz="2000" dirty="0" smtClean="0">
                <a:latin typeface="Arial Narrow"/>
                <a:cs typeface="Arial Narrow"/>
              </a:rPr>
              <a:t>superiori, limitazione </a:t>
            </a:r>
            <a:r>
              <a:rPr lang="it-IT" sz="2000" dirty="0" err="1" smtClean="0">
                <a:latin typeface="Arial Narrow"/>
                <a:cs typeface="Arial Narrow"/>
              </a:rPr>
              <a:t>range</a:t>
            </a:r>
            <a:r>
              <a:rPr lang="it-IT" sz="2000" dirty="0" smtClean="0">
                <a:latin typeface="Arial Narrow"/>
                <a:cs typeface="Arial Narrow"/>
              </a:rPr>
              <a:t> di articolarità spalle alla mobilizzazione passiva, </a:t>
            </a:r>
            <a:r>
              <a:rPr lang="it-IT" sz="2000" dirty="0">
                <a:latin typeface="Arial Narrow"/>
                <a:cs typeface="Arial Narrow"/>
              </a:rPr>
              <a:t>non contratture muscolari</a:t>
            </a:r>
            <a:r>
              <a:rPr lang="it-IT" sz="2000" dirty="0" smtClean="0">
                <a:latin typeface="Arial Narrow"/>
                <a:cs typeface="Arial Narrow"/>
              </a:rPr>
              <a:t>, non segni di flogosi</a:t>
            </a:r>
            <a:endParaRPr lang="it-IT" sz="2000" dirty="0">
              <a:latin typeface="Arial Narrow"/>
              <a:cs typeface="Arial Narrow"/>
            </a:endParaRPr>
          </a:p>
          <a:p>
            <a:pPr marL="457200" lvl="1" indent="0">
              <a:buFont typeface="Arial" pitchFamily="34" charset="0"/>
              <a:buNone/>
            </a:pPr>
            <a:endParaRPr lang="it-IT" sz="2000" b="1" u="sng" dirty="0">
              <a:solidFill>
                <a:srgbClr val="C0504D"/>
              </a:solidFill>
              <a:latin typeface="Arial Narrow"/>
              <a:cs typeface="Arial Narrow"/>
            </a:endParaRPr>
          </a:p>
          <a:p>
            <a:pPr marL="457200" lvl="1" indent="0">
              <a:buNone/>
            </a:pPr>
            <a:r>
              <a:rPr lang="it-IT" sz="2000" b="1" u="sng" dirty="0" smtClean="0">
                <a:solidFill>
                  <a:schemeClr val="accent2"/>
                </a:solidFill>
                <a:latin typeface="Arial Narrow"/>
                <a:cs typeface="Arial Narrow"/>
              </a:rPr>
              <a:t>Esame </a:t>
            </a:r>
            <a:r>
              <a:rPr lang="it-IT" sz="2000" b="1" u="sng" dirty="0">
                <a:solidFill>
                  <a:schemeClr val="accent2"/>
                </a:solidFill>
                <a:latin typeface="Arial Narrow"/>
                <a:cs typeface="Arial Narrow"/>
              </a:rPr>
              <a:t>Obiettivo Neurologico:</a:t>
            </a:r>
          </a:p>
          <a:p>
            <a:pPr marL="857250" lvl="2" indent="0">
              <a:buNone/>
            </a:pPr>
            <a:r>
              <a:rPr lang="it-IT" sz="2000" dirty="0">
                <a:latin typeface="Arial Narrow"/>
                <a:cs typeface="Arial Narrow"/>
              </a:rPr>
              <a:t>Non deficit di forza, sensibilità,  non segni di lato, </a:t>
            </a:r>
            <a:r>
              <a:rPr lang="it-IT" sz="2000" dirty="0" smtClean="0">
                <a:latin typeface="Arial Narrow"/>
                <a:cs typeface="Arial Narrow"/>
              </a:rPr>
              <a:t>pupille isocoriche ed isocicliche </a:t>
            </a:r>
            <a:r>
              <a:rPr lang="it-IT" sz="2000" dirty="0" err="1" smtClean="0">
                <a:latin typeface="Arial Narrow"/>
                <a:cs typeface="Arial Narrow"/>
              </a:rPr>
              <a:t>normoreagenti</a:t>
            </a:r>
            <a:r>
              <a:rPr lang="it-IT" sz="2000" dirty="0" smtClean="0">
                <a:latin typeface="Arial Narrow"/>
                <a:cs typeface="Arial Narrow"/>
              </a:rPr>
              <a:t>, la </a:t>
            </a:r>
            <a:r>
              <a:rPr lang="it-IT" sz="2000" dirty="0">
                <a:latin typeface="Arial Narrow"/>
                <a:cs typeface="Arial Narrow"/>
              </a:rPr>
              <a:t>paziente è dolorabile alla digito pressione su entrambe le regioni temporali </a:t>
            </a:r>
            <a:endParaRPr lang="it-IT" sz="2000" dirty="0">
              <a:solidFill>
                <a:srgbClr val="FF0000"/>
              </a:solidFill>
              <a:latin typeface="Arial Narrow"/>
              <a:cs typeface="Arial Narrow"/>
            </a:endParaRPr>
          </a:p>
          <a:p>
            <a:pPr marL="857250" lvl="2" indent="0">
              <a:buNone/>
            </a:pPr>
            <a:endParaRPr lang="it-IT" sz="2000" dirty="0">
              <a:latin typeface="Arial Narrow"/>
              <a:cs typeface="Arial Narrow"/>
            </a:endParaRPr>
          </a:p>
          <a:p>
            <a:pPr marL="457200" lvl="1" indent="0">
              <a:buFont typeface="Arial" pitchFamily="34" charset="0"/>
              <a:buNone/>
            </a:pPr>
            <a:r>
              <a:rPr lang="it-IT" sz="2000" b="1" u="sng" dirty="0" smtClean="0">
                <a:solidFill>
                  <a:schemeClr val="accent2"/>
                </a:solidFill>
                <a:latin typeface="Arial Narrow"/>
                <a:cs typeface="Arial Narrow"/>
              </a:rPr>
              <a:t>Esame </a:t>
            </a:r>
            <a:r>
              <a:rPr lang="it-IT" sz="2000" b="1" u="sng" dirty="0">
                <a:solidFill>
                  <a:schemeClr val="accent2"/>
                </a:solidFill>
                <a:latin typeface="Arial Narrow"/>
                <a:cs typeface="Arial Narrow"/>
              </a:rPr>
              <a:t>Obiettivo Generale: </a:t>
            </a:r>
          </a:p>
          <a:p>
            <a:pPr marL="457200" lvl="1" indent="0">
              <a:buFont typeface="Arial" pitchFamily="34" charset="0"/>
              <a:buNone/>
            </a:pPr>
            <a:r>
              <a:rPr lang="it-IT" sz="2400" dirty="0">
                <a:latin typeface="Arial Narrow"/>
                <a:cs typeface="Arial Narrow"/>
              </a:rPr>
              <a:t>     </a:t>
            </a:r>
            <a:r>
              <a:rPr lang="it-IT" sz="2000" dirty="0" smtClean="0">
                <a:solidFill>
                  <a:schemeClr val="accent2">
                    <a:lumMod val="75000"/>
                  </a:schemeClr>
                </a:solidFill>
                <a:latin typeface="Arial Narrow"/>
                <a:cs typeface="Arial Narrow"/>
              </a:rPr>
              <a:t>PA  </a:t>
            </a:r>
            <a:r>
              <a:rPr lang="it-IT" sz="2000" dirty="0">
                <a:solidFill>
                  <a:schemeClr val="accent2">
                    <a:lumMod val="75000"/>
                  </a:schemeClr>
                </a:solidFill>
                <a:latin typeface="Arial Narrow"/>
                <a:cs typeface="Arial Narrow"/>
              </a:rPr>
              <a:t>130/85 FC 78 R</a:t>
            </a:r>
          </a:p>
          <a:p>
            <a:pPr marL="457200" lvl="1" indent="0">
              <a:buFont typeface="Arial" pitchFamily="34" charset="0"/>
              <a:buNone/>
            </a:pPr>
            <a:r>
              <a:rPr lang="it-IT" sz="2000" dirty="0">
                <a:solidFill>
                  <a:schemeClr val="accent2">
                    <a:lumMod val="75000"/>
                  </a:schemeClr>
                </a:solidFill>
                <a:latin typeface="Arial Narrow"/>
                <a:cs typeface="Arial Narrow"/>
              </a:rPr>
              <a:t>      Peso 73 kg H 158 cm BMI </a:t>
            </a:r>
            <a:r>
              <a:rPr lang="it-IT" sz="2000" dirty="0" smtClean="0">
                <a:solidFill>
                  <a:schemeClr val="accent2">
                    <a:lumMod val="75000"/>
                  </a:schemeClr>
                </a:solidFill>
                <a:latin typeface="Arial Narrow"/>
                <a:cs typeface="Arial Narrow"/>
              </a:rPr>
              <a:t>29,2</a:t>
            </a:r>
            <a:endParaRPr lang="it-IT" sz="2000" dirty="0">
              <a:solidFill>
                <a:schemeClr val="accent2">
                  <a:lumMod val="75000"/>
                </a:schemeClr>
              </a:solidFill>
              <a:latin typeface="Arial Narrow"/>
              <a:cs typeface="Arial Narrow"/>
            </a:endParaRPr>
          </a:p>
          <a:p>
            <a:pPr marL="457200" lvl="1" indent="0">
              <a:buFont typeface="Arial" pitchFamily="34" charset="0"/>
              <a:buNone/>
            </a:pPr>
            <a:r>
              <a:rPr lang="it-IT" sz="2000" dirty="0">
                <a:solidFill>
                  <a:schemeClr val="accent2">
                    <a:lumMod val="75000"/>
                  </a:schemeClr>
                </a:solidFill>
                <a:latin typeface="Arial Narrow"/>
                <a:cs typeface="Arial Narrow"/>
              </a:rPr>
              <a:t>      EO cardiopolmonare nella </a:t>
            </a:r>
            <a:r>
              <a:rPr lang="it-IT" sz="2000" dirty="0" smtClean="0">
                <a:solidFill>
                  <a:schemeClr val="accent2">
                    <a:lumMod val="75000"/>
                  </a:schemeClr>
                </a:solidFill>
                <a:latin typeface="Arial Narrow"/>
                <a:cs typeface="Arial Narrow"/>
              </a:rPr>
              <a:t>norma</a:t>
            </a:r>
            <a:endParaRPr lang="it-IT" sz="2000" dirty="0">
              <a:solidFill>
                <a:schemeClr val="accent2">
                  <a:lumMod val="75000"/>
                </a:schemeClr>
              </a:solidFill>
              <a:latin typeface="Arial Narrow"/>
              <a:cs typeface="Arial Narrow"/>
            </a:endParaRPr>
          </a:p>
          <a:p>
            <a:pPr marL="457200" lvl="1" indent="0">
              <a:buFont typeface="Arial" pitchFamily="34" charset="0"/>
              <a:buNone/>
            </a:pPr>
            <a:endParaRPr lang="it-IT" sz="2400" dirty="0">
              <a:solidFill>
                <a:schemeClr val="accent2">
                  <a:lumMod val="75000"/>
                </a:schemeClr>
              </a:solidFill>
              <a:latin typeface="Arial Narrow"/>
              <a:cs typeface="Arial Narrow"/>
            </a:endParaRPr>
          </a:p>
        </p:txBody>
      </p:sp>
      <p:pic>
        <p:nvPicPr>
          <p:cNvPr id="7" name="Immagine 6" descr="download.jpg"/>
          <p:cNvPicPr>
            <a:picLocks noChangeAspect="1"/>
          </p:cNvPicPr>
          <p:nvPr/>
        </p:nvPicPr>
        <p:blipFill>
          <a:blip r:embed="rId3" cstate="print"/>
          <a:stretch>
            <a:fillRect/>
          </a:stretch>
        </p:blipFill>
        <p:spPr>
          <a:xfrm>
            <a:off x="6173140" y="4653136"/>
            <a:ext cx="2713659" cy="1963291"/>
          </a:xfrm>
          <a:prstGeom prst="rect">
            <a:avLst/>
          </a:prstGeom>
        </p:spPr>
      </p:pic>
      <p:sp>
        <p:nvSpPr>
          <p:cNvPr id="8" name="Titolo 1"/>
          <p:cNvSpPr txBox="1">
            <a:spLocks/>
          </p:cNvSpPr>
          <p:nvPr/>
        </p:nvSpPr>
        <p:spPr>
          <a:xfrm>
            <a:off x="0" y="172246"/>
            <a:ext cx="9144000" cy="830997"/>
          </a:xfrm>
          <a:prstGeom prst="rect">
            <a:avLst/>
          </a:prstGeom>
          <a:solidFill>
            <a:schemeClr val="bg1">
              <a:lumMod val="95000"/>
            </a:schemeClr>
          </a:solidFill>
          <a:ln>
            <a:noFill/>
          </a:ln>
        </p:spPr>
        <p:txBody>
          <a:bodyPr vert="horz" wrap="square" lIns="91440" tIns="45720" rIns="91440" bIns="45720" rtlCol="0" anchor="ctr" anchorCtr="1" compatLnSpc="1">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457200">
              <a:spcBef>
                <a:spcPts val="0"/>
              </a:spcBef>
            </a:pPr>
            <a:r>
              <a:rPr lang="it-IT" sz="4800" b="1" dirty="0">
                <a:solidFill>
                  <a:schemeClr val="accent2"/>
                </a:solidFill>
                <a:latin typeface="Arial Narrow"/>
                <a:ea typeface="+mn-ea"/>
                <a:cs typeface="Arial Narrow"/>
              </a:rPr>
              <a:t>O</a:t>
            </a:r>
            <a:r>
              <a:rPr lang="it-IT" sz="3400" b="1" dirty="0" smtClean="0">
                <a:solidFill>
                  <a:schemeClr val="accent2"/>
                </a:solidFill>
                <a:latin typeface="Arial Narrow"/>
                <a:ea typeface="+mn-ea"/>
                <a:cs typeface="Arial Narrow"/>
              </a:rPr>
              <a:t>ggettività</a:t>
            </a:r>
            <a:r>
              <a:rPr lang="it-IT" sz="3600" b="1" dirty="0" smtClean="0">
                <a:solidFill>
                  <a:srgbClr val="1F497D"/>
                </a:solidFill>
                <a:latin typeface="Arial Narrow"/>
                <a:ea typeface="+mn-ea"/>
                <a:cs typeface="Arial Narrow"/>
              </a:rPr>
              <a:t> </a:t>
            </a:r>
            <a:endParaRPr lang="it-IT" sz="3600" b="1" dirty="0">
              <a:solidFill>
                <a:srgbClr val="1F497D"/>
              </a:solidFill>
              <a:latin typeface="Arial Narrow"/>
              <a:ea typeface="+mn-ea"/>
              <a:cs typeface="Arial Narrow"/>
            </a:endParaRPr>
          </a:p>
        </p:txBody>
      </p:sp>
    </p:spTree>
    <p:extLst>
      <p:ext uri="{BB962C8B-B14F-4D97-AF65-F5344CB8AC3E}">
        <p14:creationId xmlns:p14="http://schemas.microsoft.com/office/powerpoint/2010/main" val="403807050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Alternative al cortisone?</a:t>
            </a:r>
            <a:endParaRPr lang="it-IT" dirty="0"/>
          </a:p>
        </p:txBody>
      </p:sp>
      <p:sp>
        <p:nvSpPr>
          <p:cNvPr id="3" name="Segnaposto contenuto 2"/>
          <p:cNvSpPr>
            <a:spLocks noGrp="1"/>
          </p:cNvSpPr>
          <p:nvPr>
            <p:ph idx="1"/>
          </p:nvPr>
        </p:nvSpPr>
        <p:spPr/>
        <p:txBody>
          <a:bodyPr>
            <a:normAutofit fontScale="92500" lnSpcReduction="10000"/>
          </a:bodyPr>
          <a:lstStyle/>
          <a:p>
            <a:pPr>
              <a:buNone/>
            </a:pPr>
            <a:r>
              <a:rPr lang="it-IT" dirty="0" err="1" smtClean="0"/>
              <a:t>Methotrexate</a:t>
            </a:r>
            <a:r>
              <a:rPr lang="it-IT" dirty="0" smtClean="0"/>
              <a:t> è il farmaco più studiato</a:t>
            </a:r>
          </a:p>
          <a:p>
            <a:pPr>
              <a:buNone/>
            </a:pPr>
            <a:r>
              <a:rPr lang="it-IT" dirty="0" err="1" smtClean="0"/>
              <a:t>Azatioprina</a:t>
            </a:r>
            <a:r>
              <a:rPr lang="it-IT" dirty="0" smtClean="0"/>
              <a:t>: vecchi studi moderatamente favorevoli</a:t>
            </a:r>
          </a:p>
          <a:p>
            <a:pPr>
              <a:buNone/>
            </a:pPr>
            <a:r>
              <a:rPr lang="it-IT" dirty="0" err="1" smtClean="0"/>
              <a:t>Ciclofosfamide</a:t>
            </a:r>
            <a:r>
              <a:rPr lang="it-IT" dirty="0" smtClean="0"/>
              <a:t> esistono solo un piccolo studio inizio anni 80 e uno del 2012</a:t>
            </a:r>
          </a:p>
          <a:p>
            <a:pPr>
              <a:buNone/>
            </a:pPr>
            <a:r>
              <a:rPr lang="it-IT" dirty="0" err="1" smtClean="0"/>
              <a:t>Anti-TNF</a:t>
            </a:r>
            <a:r>
              <a:rPr lang="el-GR" dirty="0" smtClean="0"/>
              <a:t>α</a:t>
            </a:r>
            <a:r>
              <a:rPr lang="it-IT" dirty="0" smtClean="0"/>
              <a:t> : risultati poco incoraggianti</a:t>
            </a:r>
          </a:p>
          <a:p>
            <a:pPr>
              <a:buNone/>
            </a:pPr>
            <a:r>
              <a:rPr lang="it-IT" dirty="0" smtClean="0"/>
              <a:t>Anti-IL6: case reports favorevoli</a:t>
            </a:r>
          </a:p>
          <a:p>
            <a:pPr>
              <a:buNone/>
            </a:pPr>
            <a:endParaRPr lang="it-IT" dirty="0" smtClean="0"/>
          </a:p>
          <a:p>
            <a:pPr>
              <a:buNone/>
            </a:pPr>
            <a:r>
              <a:rPr lang="it-IT" dirty="0" smtClean="0">
                <a:solidFill>
                  <a:srgbClr val="FF0000"/>
                </a:solidFill>
              </a:rPr>
              <a:t>NESSUNO DI QUESTI HA UN SICURO EFFETTO STEROID-SPARING</a:t>
            </a:r>
            <a:endParaRPr lang="it-IT" dirty="0">
              <a:solidFill>
                <a:srgbClr val="FF0000"/>
              </a:solidFill>
            </a:endParaRPr>
          </a:p>
        </p:txBody>
      </p:sp>
    </p:spTree>
    <p:extLst>
      <p:ext uri="{BB962C8B-B14F-4D97-AF65-F5344CB8AC3E}">
        <p14:creationId xmlns:p14="http://schemas.microsoft.com/office/powerpoint/2010/main" val="310243768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Grp="1" noChangeAspect="1" noChangeArrowheads="1"/>
          </p:cNvPicPr>
          <p:nvPr>
            <p:ph idx="1"/>
          </p:nvPr>
        </p:nvPicPr>
        <p:blipFill>
          <a:blip r:embed="rId2" cstate="print"/>
          <a:srcRect/>
          <a:stretch>
            <a:fillRect/>
          </a:stretch>
        </p:blipFill>
        <p:spPr bwMode="auto">
          <a:xfrm>
            <a:off x="2195737" y="476672"/>
            <a:ext cx="5328592" cy="6381328"/>
          </a:xfrm>
          <a:prstGeom prst="rect">
            <a:avLst/>
          </a:prstGeom>
          <a:noFill/>
          <a:ln w="9525">
            <a:noFill/>
            <a:miter lim="800000"/>
            <a:headEnd/>
            <a:tailEnd/>
          </a:ln>
        </p:spPr>
      </p:pic>
      <p:pic>
        <p:nvPicPr>
          <p:cNvPr id="39939" name="Picture 3"/>
          <p:cNvPicPr>
            <a:picLocks noChangeAspect="1" noChangeArrowheads="1"/>
          </p:cNvPicPr>
          <p:nvPr/>
        </p:nvPicPr>
        <p:blipFill>
          <a:blip r:embed="rId3" cstate="print"/>
          <a:srcRect/>
          <a:stretch>
            <a:fillRect/>
          </a:stretch>
        </p:blipFill>
        <p:spPr bwMode="auto">
          <a:xfrm>
            <a:off x="0" y="0"/>
            <a:ext cx="6210300" cy="523875"/>
          </a:xfrm>
          <a:prstGeom prst="rect">
            <a:avLst/>
          </a:prstGeom>
          <a:noFill/>
          <a:ln w="9525">
            <a:noFill/>
            <a:miter lim="800000"/>
            <a:headEnd/>
            <a:tailEnd/>
          </a:ln>
        </p:spPr>
      </p:pic>
      <p:pic>
        <p:nvPicPr>
          <p:cNvPr id="39940" name="Picture 4"/>
          <p:cNvPicPr>
            <a:picLocks noChangeAspect="1" noChangeArrowheads="1"/>
          </p:cNvPicPr>
          <p:nvPr/>
        </p:nvPicPr>
        <p:blipFill>
          <a:blip r:embed="rId4" cstate="print"/>
          <a:srcRect/>
          <a:stretch>
            <a:fillRect/>
          </a:stretch>
        </p:blipFill>
        <p:spPr bwMode="auto">
          <a:xfrm>
            <a:off x="5667375" y="0"/>
            <a:ext cx="3476625" cy="495300"/>
          </a:xfrm>
          <a:prstGeom prst="rect">
            <a:avLst/>
          </a:prstGeom>
          <a:noFill/>
          <a:ln w="9525">
            <a:noFill/>
            <a:miter lim="800000"/>
            <a:headEnd/>
            <a:tailEnd/>
          </a:ln>
        </p:spPr>
      </p:pic>
      <p:cxnSp>
        <p:nvCxnSpPr>
          <p:cNvPr id="3" name="Connettore 1 2"/>
          <p:cNvCxnSpPr/>
          <p:nvPr/>
        </p:nvCxnSpPr>
        <p:spPr>
          <a:xfrm>
            <a:off x="3105150" y="2564904"/>
            <a:ext cx="290701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Connettore 1 6"/>
          <p:cNvCxnSpPr/>
          <p:nvPr/>
        </p:nvCxnSpPr>
        <p:spPr>
          <a:xfrm>
            <a:off x="3059832" y="4437112"/>
            <a:ext cx="424847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Connettore 1 8"/>
          <p:cNvCxnSpPr/>
          <p:nvPr/>
        </p:nvCxnSpPr>
        <p:spPr>
          <a:xfrm>
            <a:off x="3105150" y="6597352"/>
            <a:ext cx="420315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193111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2" cstate="print"/>
          <a:srcRect/>
          <a:stretch>
            <a:fillRect/>
          </a:stretch>
        </p:blipFill>
        <p:spPr bwMode="auto">
          <a:xfrm>
            <a:off x="0" y="1409700"/>
            <a:ext cx="9144000" cy="4038600"/>
          </a:xfrm>
          <a:prstGeom prst="rect">
            <a:avLst/>
          </a:prstGeom>
          <a:noFill/>
          <a:ln w="9525">
            <a:noFill/>
            <a:miter lim="800000"/>
            <a:headEnd/>
            <a:tailEnd/>
          </a:ln>
        </p:spPr>
      </p:pic>
    </p:spTree>
    <p:extLst>
      <p:ext uri="{BB962C8B-B14F-4D97-AF65-F5344CB8AC3E}">
        <p14:creationId xmlns:p14="http://schemas.microsoft.com/office/powerpoint/2010/main" val="222436323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2" cstate="print"/>
          <a:srcRect/>
          <a:stretch>
            <a:fillRect/>
          </a:stretch>
        </p:blipFill>
        <p:spPr bwMode="auto">
          <a:xfrm>
            <a:off x="0" y="1"/>
            <a:ext cx="9144000" cy="6858000"/>
          </a:xfrm>
          <a:prstGeom prst="rect">
            <a:avLst/>
          </a:prstGeom>
          <a:noFill/>
          <a:ln w="9525">
            <a:noFill/>
            <a:miter lim="800000"/>
            <a:headEnd/>
            <a:tailEnd/>
          </a:ln>
        </p:spPr>
      </p:pic>
      <p:sp>
        <p:nvSpPr>
          <p:cNvPr id="3" name="Rettangolo 2"/>
          <p:cNvSpPr/>
          <p:nvPr/>
        </p:nvSpPr>
        <p:spPr>
          <a:xfrm>
            <a:off x="0" y="1700808"/>
            <a:ext cx="8676456" cy="136815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p:cNvSpPr/>
          <p:nvPr/>
        </p:nvSpPr>
        <p:spPr>
          <a:xfrm>
            <a:off x="179512" y="4005064"/>
            <a:ext cx="8676456" cy="136815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4"/>
          <p:cNvSpPr/>
          <p:nvPr/>
        </p:nvSpPr>
        <p:spPr>
          <a:xfrm>
            <a:off x="0" y="5445224"/>
            <a:ext cx="8676456" cy="141277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Rettangolo 6"/>
          <p:cNvSpPr/>
          <p:nvPr/>
        </p:nvSpPr>
        <p:spPr>
          <a:xfrm>
            <a:off x="130324" y="318964"/>
            <a:ext cx="8676456" cy="87778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05457345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Che fare? </a:t>
            </a:r>
            <a:endParaRPr lang="it-IT" dirty="0"/>
          </a:p>
        </p:txBody>
      </p:sp>
      <p:sp>
        <p:nvSpPr>
          <p:cNvPr id="3" name="Segnaposto contenuto 2"/>
          <p:cNvSpPr>
            <a:spLocks noGrp="1"/>
          </p:cNvSpPr>
          <p:nvPr>
            <p:ph idx="1"/>
          </p:nvPr>
        </p:nvSpPr>
        <p:spPr>
          <a:xfrm>
            <a:off x="457200" y="1340768"/>
            <a:ext cx="8229600" cy="4785395"/>
          </a:xfrm>
        </p:spPr>
        <p:txBody>
          <a:bodyPr>
            <a:normAutofit/>
          </a:bodyPr>
          <a:lstStyle/>
          <a:p>
            <a:pPr marL="0" indent="0">
              <a:buNone/>
            </a:pPr>
            <a:r>
              <a:rPr lang="it-IT" dirty="0" smtClean="0"/>
              <a:t>Biopsia arteria temporale?</a:t>
            </a:r>
          </a:p>
          <a:p>
            <a:pPr marL="0" indent="0">
              <a:buNone/>
            </a:pPr>
            <a:r>
              <a:rPr lang="it-IT" dirty="0" smtClean="0"/>
              <a:t>Quali altre indagini fare?</a:t>
            </a:r>
          </a:p>
          <a:p>
            <a:pPr marL="0" indent="0">
              <a:buNone/>
            </a:pPr>
            <a:r>
              <a:rPr lang="it-IT" dirty="0" smtClean="0"/>
              <a:t>Alternative al cortisone?</a:t>
            </a:r>
          </a:p>
          <a:p>
            <a:pPr marL="0" indent="0">
              <a:buNone/>
            </a:pPr>
            <a:r>
              <a:rPr lang="it-IT" dirty="0" smtClean="0">
                <a:solidFill>
                  <a:srgbClr val="FF0000"/>
                </a:solidFill>
              </a:rPr>
              <a:t>Immunosoppressori ed epatite?</a:t>
            </a:r>
          </a:p>
          <a:p>
            <a:pPr marL="0" indent="0">
              <a:buNone/>
            </a:pPr>
            <a:r>
              <a:rPr lang="it-IT" dirty="0" smtClean="0"/>
              <a:t>Sospendere </a:t>
            </a:r>
            <a:r>
              <a:rPr lang="it-IT" dirty="0" err="1" smtClean="0"/>
              <a:t>IFNalfa</a:t>
            </a:r>
            <a:r>
              <a:rPr lang="it-IT" dirty="0" smtClean="0"/>
              <a:t>?</a:t>
            </a:r>
          </a:p>
          <a:p>
            <a:pPr marL="0" indent="0">
              <a:buNone/>
            </a:pPr>
            <a:r>
              <a:rPr lang="it-IT" dirty="0" smtClean="0"/>
              <a:t>Adeguare il trattamento per il diabete</a:t>
            </a:r>
          </a:p>
          <a:p>
            <a:pPr marL="0" indent="0">
              <a:buNone/>
            </a:pPr>
            <a:r>
              <a:rPr lang="it-IT" dirty="0" smtClean="0"/>
              <a:t>Valutazione </a:t>
            </a:r>
            <a:r>
              <a:rPr lang="it-IT" dirty="0" err="1" smtClean="0"/>
              <a:t>infettivologica</a:t>
            </a:r>
            <a:endParaRPr lang="it-IT" dirty="0" smtClean="0"/>
          </a:p>
          <a:p>
            <a:pPr marL="0" indent="0">
              <a:buNone/>
            </a:pPr>
            <a:r>
              <a:rPr lang="it-IT" dirty="0" smtClean="0"/>
              <a:t>Valutazione nefrologica</a:t>
            </a:r>
          </a:p>
          <a:p>
            <a:pPr marL="0" indent="0">
              <a:buNone/>
            </a:pPr>
            <a:endParaRPr lang="it-IT" dirty="0" smtClean="0"/>
          </a:p>
          <a:p>
            <a:pPr marL="0" indent="0">
              <a:buNone/>
            </a:pPr>
            <a:endParaRPr lang="it-IT" dirty="0"/>
          </a:p>
        </p:txBody>
      </p:sp>
    </p:spTree>
    <p:extLst>
      <p:ext uri="{BB962C8B-B14F-4D97-AF65-F5344CB8AC3E}">
        <p14:creationId xmlns:p14="http://schemas.microsoft.com/office/powerpoint/2010/main" val="80344610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51520" y="274638"/>
            <a:ext cx="8568952" cy="1143000"/>
          </a:xfrm>
        </p:spPr>
        <p:txBody>
          <a:bodyPr>
            <a:normAutofit fontScale="90000"/>
          </a:bodyPr>
          <a:lstStyle/>
          <a:p>
            <a:r>
              <a:rPr lang="it-IT" dirty="0" smtClean="0"/>
              <a:t>E’ sicuro l’impiego di immunosoppressori nell’epatite da HCV?</a:t>
            </a:r>
            <a:endParaRPr lang="it-IT" dirty="0"/>
          </a:p>
        </p:txBody>
      </p:sp>
      <p:sp>
        <p:nvSpPr>
          <p:cNvPr id="3" name="Segnaposto contenuto 2"/>
          <p:cNvSpPr>
            <a:spLocks noGrp="1"/>
          </p:cNvSpPr>
          <p:nvPr>
            <p:ph idx="1"/>
          </p:nvPr>
        </p:nvSpPr>
        <p:spPr>
          <a:xfrm>
            <a:off x="395536" y="1844824"/>
            <a:ext cx="8229600" cy="3456384"/>
          </a:xfrm>
        </p:spPr>
        <p:txBody>
          <a:bodyPr>
            <a:normAutofit/>
          </a:bodyPr>
          <a:lstStyle/>
          <a:p>
            <a:pPr marL="0" indent="0">
              <a:buNone/>
            </a:pPr>
            <a:r>
              <a:rPr lang="it-IT" sz="1100" dirty="0" err="1" smtClean="0">
                <a:hlinkClick r:id="" action="ppaction://hlinkfile" tooltip="Gut."/>
              </a:rPr>
              <a:t>Gut</a:t>
            </a:r>
            <a:r>
              <a:rPr lang="it-IT" sz="1100" dirty="0">
                <a:hlinkClick r:id="" action="ppaction://hlinkfile" tooltip="Gut."/>
              </a:rPr>
              <a:t>.</a:t>
            </a:r>
            <a:r>
              <a:rPr lang="it-IT" sz="1100" dirty="0"/>
              <a:t> 2010 Oct;59(10):1340-6. </a:t>
            </a:r>
            <a:r>
              <a:rPr lang="it-IT" sz="1100" dirty="0" err="1"/>
              <a:t>doi</a:t>
            </a:r>
            <a:r>
              <a:rPr lang="it-IT" sz="1100" dirty="0"/>
              <a:t>: 10.1136/gut.2010.208413. </a:t>
            </a:r>
            <a:r>
              <a:rPr lang="it-IT" sz="1100" dirty="0" err="1"/>
              <a:t>Epub</a:t>
            </a:r>
            <a:r>
              <a:rPr lang="it-IT" sz="1100" dirty="0"/>
              <a:t> 2010 </a:t>
            </a:r>
            <a:r>
              <a:rPr lang="it-IT" sz="1100" dirty="0" err="1"/>
              <a:t>Jun</a:t>
            </a:r>
            <a:r>
              <a:rPr lang="it-IT" sz="1100" dirty="0"/>
              <a:t> 24.</a:t>
            </a:r>
          </a:p>
          <a:p>
            <a:pPr marL="0" indent="0">
              <a:buNone/>
            </a:pPr>
            <a:r>
              <a:rPr lang="it-IT" sz="2000" dirty="0" err="1"/>
              <a:t>Liver</a:t>
            </a:r>
            <a:r>
              <a:rPr lang="it-IT" sz="2000" dirty="0"/>
              <a:t> </a:t>
            </a:r>
            <a:r>
              <a:rPr lang="it-IT" sz="2000" dirty="0" err="1"/>
              <a:t>dysfunction</a:t>
            </a:r>
            <a:r>
              <a:rPr lang="it-IT" sz="2000" dirty="0"/>
              <a:t> </a:t>
            </a:r>
            <a:r>
              <a:rPr lang="it-IT" sz="2000" dirty="0" err="1"/>
              <a:t>related</a:t>
            </a:r>
            <a:r>
              <a:rPr lang="it-IT" sz="2000" dirty="0"/>
              <a:t> to </a:t>
            </a:r>
            <a:r>
              <a:rPr lang="it-IT" sz="2000" dirty="0" err="1"/>
              <a:t>hepatitis</a:t>
            </a:r>
            <a:r>
              <a:rPr lang="it-IT" sz="2000" dirty="0"/>
              <a:t> B and C in </a:t>
            </a:r>
            <a:r>
              <a:rPr lang="it-IT" sz="2000" dirty="0" err="1"/>
              <a:t>patients</a:t>
            </a:r>
            <a:r>
              <a:rPr lang="it-IT" sz="2000" dirty="0"/>
              <a:t> with </a:t>
            </a:r>
            <a:r>
              <a:rPr lang="it-IT" sz="2000" dirty="0" err="1"/>
              <a:t>inflammatory</a:t>
            </a:r>
            <a:r>
              <a:rPr lang="it-IT" sz="2000" dirty="0"/>
              <a:t> </a:t>
            </a:r>
            <a:r>
              <a:rPr lang="it-IT" sz="2000" dirty="0" err="1"/>
              <a:t>bowel</a:t>
            </a:r>
            <a:r>
              <a:rPr lang="it-IT" sz="2000" dirty="0"/>
              <a:t> </a:t>
            </a:r>
            <a:r>
              <a:rPr lang="it-IT" sz="2000" dirty="0" err="1"/>
              <a:t>disease</a:t>
            </a:r>
            <a:r>
              <a:rPr lang="it-IT" sz="2000" dirty="0"/>
              <a:t> </a:t>
            </a:r>
            <a:r>
              <a:rPr lang="it-IT" sz="2000" dirty="0" err="1"/>
              <a:t>treated</a:t>
            </a:r>
            <a:r>
              <a:rPr lang="it-IT" sz="2000" dirty="0"/>
              <a:t> with </a:t>
            </a:r>
            <a:r>
              <a:rPr lang="it-IT" sz="2000" dirty="0" err="1"/>
              <a:t>immunosuppressive</a:t>
            </a:r>
            <a:r>
              <a:rPr lang="it-IT" sz="2000" dirty="0"/>
              <a:t> </a:t>
            </a:r>
            <a:r>
              <a:rPr lang="it-IT" sz="2000" dirty="0" err="1"/>
              <a:t>therapy</a:t>
            </a:r>
            <a:r>
              <a:rPr lang="it-IT" sz="2000" dirty="0"/>
              <a:t>.</a:t>
            </a:r>
          </a:p>
          <a:p>
            <a:pPr marL="0" indent="0">
              <a:buNone/>
            </a:pPr>
            <a:r>
              <a:rPr lang="it-IT" sz="1100" dirty="0" err="1">
                <a:hlinkClick r:id="rId2" action="ppaction://hlinkfile"/>
              </a:rPr>
              <a:t>Loras</a:t>
            </a:r>
            <a:r>
              <a:rPr lang="it-IT" sz="1100" dirty="0">
                <a:hlinkClick r:id="rId2" action="ppaction://hlinkfile"/>
              </a:rPr>
              <a:t> C</a:t>
            </a:r>
            <a:r>
              <a:rPr lang="it-IT" sz="1100" baseline="30000" dirty="0"/>
              <a:t>1</a:t>
            </a:r>
            <a:r>
              <a:rPr lang="it-IT" sz="1100" dirty="0"/>
              <a:t>, </a:t>
            </a:r>
            <a:r>
              <a:rPr lang="it-IT" sz="1100" dirty="0" err="1">
                <a:hlinkClick r:id="rId3" action="ppaction://hlinkfile"/>
              </a:rPr>
              <a:t>Gisbert</a:t>
            </a:r>
            <a:r>
              <a:rPr lang="it-IT" sz="1100" dirty="0">
                <a:hlinkClick r:id="rId3" action="ppaction://hlinkfile"/>
              </a:rPr>
              <a:t> JP</a:t>
            </a:r>
            <a:r>
              <a:rPr lang="it-IT" sz="1100" dirty="0"/>
              <a:t>, </a:t>
            </a:r>
            <a:r>
              <a:rPr lang="it-IT" sz="1100" dirty="0" err="1">
                <a:hlinkClick r:id="rId4" action="ppaction://hlinkfile"/>
              </a:rPr>
              <a:t>Mínguez</a:t>
            </a:r>
            <a:r>
              <a:rPr lang="it-IT" sz="1100" dirty="0">
                <a:hlinkClick r:id="rId4" action="ppaction://hlinkfile"/>
              </a:rPr>
              <a:t> M</a:t>
            </a:r>
            <a:r>
              <a:rPr lang="it-IT" sz="1100" dirty="0"/>
              <a:t>, </a:t>
            </a:r>
            <a:r>
              <a:rPr lang="it-IT" sz="1100" dirty="0">
                <a:hlinkClick r:id="rId5" action="ppaction://hlinkfile"/>
              </a:rPr>
              <a:t>Merino O</a:t>
            </a:r>
            <a:r>
              <a:rPr lang="it-IT" sz="1100" dirty="0"/>
              <a:t>, </a:t>
            </a:r>
            <a:r>
              <a:rPr lang="it-IT" sz="1100" dirty="0" err="1">
                <a:hlinkClick r:id="rId6" action="ppaction://hlinkfile"/>
              </a:rPr>
              <a:t>Bujanda</a:t>
            </a:r>
            <a:r>
              <a:rPr lang="it-IT" sz="1100" dirty="0">
                <a:hlinkClick r:id="rId6" action="ppaction://hlinkfile"/>
              </a:rPr>
              <a:t> L</a:t>
            </a:r>
            <a:r>
              <a:rPr lang="it-IT" sz="1100" dirty="0"/>
              <a:t>, </a:t>
            </a:r>
            <a:r>
              <a:rPr lang="it-IT" sz="1100" dirty="0">
                <a:hlinkClick r:id="rId7" action="ppaction://hlinkfile"/>
              </a:rPr>
              <a:t>Saro C</a:t>
            </a:r>
            <a:r>
              <a:rPr lang="it-IT" sz="1100" dirty="0"/>
              <a:t>, </a:t>
            </a:r>
            <a:r>
              <a:rPr lang="it-IT" sz="1100" dirty="0" err="1">
                <a:hlinkClick r:id="rId8" action="ppaction://hlinkfile"/>
              </a:rPr>
              <a:t>Domenech</a:t>
            </a:r>
            <a:r>
              <a:rPr lang="it-IT" sz="1100" dirty="0">
                <a:hlinkClick r:id="rId8" action="ppaction://hlinkfile"/>
              </a:rPr>
              <a:t> E</a:t>
            </a:r>
            <a:r>
              <a:rPr lang="it-IT" sz="1100" dirty="0"/>
              <a:t>, </a:t>
            </a:r>
            <a:r>
              <a:rPr lang="it-IT" sz="1100" dirty="0" err="1">
                <a:hlinkClick r:id="rId9" action="ppaction://hlinkfile"/>
              </a:rPr>
              <a:t>Barrio</a:t>
            </a:r>
            <a:r>
              <a:rPr lang="it-IT" sz="1100" dirty="0">
                <a:hlinkClick r:id="rId9" action="ppaction://hlinkfile"/>
              </a:rPr>
              <a:t> J</a:t>
            </a:r>
            <a:r>
              <a:rPr lang="it-IT" sz="1100" dirty="0"/>
              <a:t>, </a:t>
            </a:r>
            <a:r>
              <a:rPr lang="it-IT" sz="1100" dirty="0" err="1">
                <a:hlinkClick r:id="rId10" action="ppaction://hlinkfile"/>
              </a:rPr>
              <a:t>Andreu</a:t>
            </a:r>
            <a:r>
              <a:rPr lang="it-IT" sz="1100" dirty="0">
                <a:hlinkClick r:id="rId10" action="ppaction://hlinkfile"/>
              </a:rPr>
              <a:t> M</a:t>
            </a:r>
            <a:r>
              <a:rPr lang="it-IT" sz="1100" dirty="0"/>
              <a:t>, </a:t>
            </a:r>
            <a:r>
              <a:rPr lang="it-IT" sz="1100" dirty="0" err="1">
                <a:hlinkClick r:id="rId11" action="ppaction://hlinkfile"/>
              </a:rPr>
              <a:t>Ordás</a:t>
            </a:r>
            <a:r>
              <a:rPr lang="it-IT" sz="1100" dirty="0">
                <a:hlinkClick r:id="rId11" action="ppaction://hlinkfile"/>
              </a:rPr>
              <a:t> I</a:t>
            </a:r>
            <a:r>
              <a:rPr lang="it-IT" sz="1100" dirty="0"/>
              <a:t>, </a:t>
            </a:r>
            <a:r>
              <a:rPr lang="it-IT" sz="1100" dirty="0">
                <a:hlinkClick r:id="rId12" action="ppaction://hlinkfile"/>
              </a:rPr>
              <a:t>Vida L</a:t>
            </a:r>
            <a:r>
              <a:rPr lang="it-IT" sz="1100" dirty="0"/>
              <a:t>, </a:t>
            </a:r>
            <a:r>
              <a:rPr lang="it-IT" sz="1100" dirty="0">
                <a:hlinkClick r:id="rId13" action="ppaction://hlinkfile"/>
              </a:rPr>
              <a:t>Bastida G</a:t>
            </a:r>
            <a:r>
              <a:rPr lang="it-IT" sz="1100" dirty="0"/>
              <a:t>, </a:t>
            </a:r>
            <a:r>
              <a:rPr lang="it-IT" sz="1100" dirty="0" err="1">
                <a:hlinkClick r:id="rId14" action="ppaction://hlinkfile"/>
              </a:rPr>
              <a:t>González-Huix</a:t>
            </a:r>
            <a:r>
              <a:rPr lang="it-IT" sz="1100" dirty="0">
                <a:hlinkClick r:id="rId14" action="ppaction://hlinkfile"/>
              </a:rPr>
              <a:t> F</a:t>
            </a:r>
            <a:r>
              <a:rPr lang="it-IT" sz="1100" dirty="0"/>
              <a:t>, </a:t>
            </a:r>
            <a:r>
              <a:rPr lang="it-IT" sz="1100" dirty="0" err="1">
                <a:hlinkClick r:id="rId15" action="ppaction://hlinkfile"/>
              </a:rPr>
              <a:t>Piqueras</a:t>
            </a:r>
            <a:r>
              <a:rPr lang="it-IT" sz="1100" dirty="0">
                <a:hlinkClick r:id="rId15" action="ppaction://hlinkfile"/>
              </a:rPr>
              <a:t> M</a:t>
            </a:r>
            <a:r>
              <a:rPr lang="it-IT" sz="1100" dirty="0"/>
              <a:t>, </a:t>
            </a:r>
            <a:r>
              <a:rPr lang="it-IT" sz="1100" dirty="0" err="1">
                <a:hlinkClick r:id="rId16" action="ppaction://hlinkfile"/>
              </a:rPr>
              <a:t>Ginard</a:t>
            </a:r>
            <a:r>
              <a:rPr lang="it-IT" sz="1100" dirty="0">
                <a:hlinkClick r:id="rId16" action="ppaction://hlinkfile"/>
              </a:rPr>
              <a:t> D</a:t>
            </a:r>
            <a:r>
              <a:rPr lang="it-IT" sz="1100" dirty="0"/>
              <a:t>, </a:t>
            </a:r>
            <a:r>
              <a:rPr lang="it-IT" sz="1100" dirty="0" err="1">
                <a:hlinkClick r:id="rId17" action="ppaction://hlinkfile"/>
              </a:rPr>
              <a:t>Calvet</a:t>
            </a:r>
            <a:r>
              <a:rPr lang="it-IT" sz="1100" dirty="0">
                <a:hlinkClick r:id="rId17" action="ppaction://hlinkfile"/>
              </a:rPr>
              <a:t> X</a:t>
            </a:r>
            <a:r>
              <a:rPr lang="it-IT" sz="1100" dirty="0"/>
              <a:t>, </a:t>
            </a:r>
            <a:r>
              <a:rPr lang="it-IT" sz="1100" dirty="0" err="1">
                <a:hlinkClick r:id="rId18" action="ppaction://hlinkfile"/>
              </a:rPr>
              <a:t>Gutiérrez</a:t>
            </a:r>
            <a:r>
              <a:rPr lang="it-IT" sz="1100" dirty="0">
                <a:hlinkClick r:id="rId18" action="ppaction://hlinkfile"/>
              </a:rPr>
              <a:t> A</a:t>
            </a:r>
            <a:r>
              <a:rPr lang="it-IT" sz="1100" dirty="0"/>
              <a:t>, </a:t>
            </a:r>
            <a:r>
              <a:rPr lang="it-IT" sz="1100" dirty="0">
                <a:hlinkClick r:id="rId19" action="ppaction://hlinkfile"/>
              </a:rPr>
              <a:t>Abad A</a:t>
            </a:r>
            <a:r>
              <a:rPr lang="it-IT" sz="1100" dirty="0"/>
              <a:t>, </a:t>
            </a:r>
            <a:r>
              <a:rPr lang="it-IT" sz="1100" dirty="0">
                <a:hlinkClick r:id="rId20" action="ppaction://hlinkfile"/>
              </a:rPr>
              <a:t>Torres M</a:t>
            </a:r>
            <a:r>
              <a:rPr lang="it-IT" sz="1100" dirty="0"/>
              <a:t>, </a:t>
            </a:r>
            <a:r>
              <a:rPr lang="it-IT" sz="1100" dirty="0" err="1">
                <a:hlinkClick r:id="rId21" action="ppaction://hlinkfile"/>
              </a:rPr>
              <a:t>Panés</a:t>
            </a:r>
            <a:r>
              <a:rPr lang="it-IT" sz="1100" dirty="0">
                <a:hlinkClick r:id="rId21" action="ppaction://hlinkfile"/>
              </a:rPr>
              <a:t> J</a:t>
            </a:r>
            <a:r>
              <a:rPr lang="it-IT" sz="1100" dirty="0"/>
              <a:t>, </a:t>
            </a:r>
            <a:r>
              <a:rPr lang="it-IT" sz="1100" dirty="0" err="1">
                <a:hlinkClick r:id="rId22" action="ppaction://hlinkfile"/>
              </a:rPr>
              <a:t>Chaparro</a:t>
            </a:r>
            <a:r>
              <a:rPr lang="it-IT" sz="1100" dirty="0">
                <a:hlinkClick r:id="rId22" action="ppaction://hlinkfile"/>
              </a:rPr>
              <a:t> M</a:t>
            </a:r>
            <a:r>
              <a:rPr lang="it-IT" sz="1100" dirty="0"/>
              <a:t>, </a:t>
            </a:r>
            <a:r>
              <a:rPr lang="it-IT" sz="1100" dirty="0" err="1">
                <a:hlinkClick r:id="rId23" action="ppaction://hlinkfile"/>
              </a:rPr>
              <a:t>Pascual</a:t>
            </a:r>
            <a:r>
              <a:rPr lang="it-IT" sz="1100" dirty="0">
                <a:hlinkClick r:id="rId23" action="ppaction://hlinkfile"/>
              </a:rPr>
              <a:t> I</a:t>
            </a:r>
            <a:r>
              <a:rPr lang="it-IT" sz="1100" dirty="0"/>
              <a:t>, </a:t>
            </a:r>
            <a:r>
              <a:rPr lang="it-IT" sz="1100" dirty="0" err="1">
                <a:hlinkClick r:id="rId24" action="ppaction://hlinkfile"/>
              </a:rPr>
              <a:t>Rodriguez-Carballeira</a:t>
            </a:r>
            <a:r>
              <a:rPr lang="it-IT" sz="1100" dirty="0">
                <a:hlinkClick r:id="rId24" action="ppaction://hlinkfile"/>
              </a:rPr>
              <a:t> M</a:t>
            </a:r>
            <a:r>
              <a:rPr lang="it-IT" sz="1100" dirty="0"/>
              <a:t>, </a:t>
            </a:r>
            <a:r>
              <a:rPr lang="it-IT" sz="1100" dirty="0">
                <a:hlinkClick r:id="rId25" action="ppaction://hlinkfile"/>
              </a:rPr>
              <a:t>Fernández-</a:t>
            </a:r>
            <a:r>
              <a:rPr lang="it-IT" sz="1100" dirty="0" err="1">
                <a:hlinkClick r:id="rId25" action="ppaction://hlinkfile"/>
              </a:rPr>
              <a:t>Bañares</a:t>
            </a:r>
            <a:r>
              <a:rPr lang="it-IT" sz="1100" dirty="0">
                <a:hlinkClick r:id="rId25" action="ppaction://hlinkfile"/>
              </a:rPr>
              <a:t> F</a:t>
            </a:r>
            <a:r>
              <a:rPr lang="it-IT" sz="1100" dirty="0"/>
              <a:t>, </a:t>
            </a:r>
            <a:r>
              <a:rPr lang="it-IT" sz="1100" dirty="0">
                <a:hlinkClick r:id="rId26" action="ppaction://hlinkfile"/>
              </a:rPr>
              <a:t>Viver JM</a:t>
            </a:r>
            <a:r>
              <a:rPr lang="it-IT" sz="1100" dirty="0"/>
              <a:t>, </a:t>
            </a:r>
            <a:r>
              <a:rPr lang="it-IT" sz="1100" dirty="0" err="1">
                <a:hlinkClick r:id="rId27" action="ppaction://hlinkfile"/>
              </a:rPr>
              <a:t>Esteve</a:t>
            </a:r>
            <a:r>
              <a:rPr lang="it-IT" sz="1100" dirty="0">
                <a:hlinkClick r:id="rId27" action="ppaction://hlinkfile"/>
              </a:rPr>
              <a:t> M</a:t>
            </a:r>
            <a:r>
              <a:rPr lang="it-IT" sz="1100" dirty="0"/>
              <a:t>; </a:t>
            </a:r>
            <a:r>
              <a:rPr lang="it-IT" sz="1100" dirty="0">
                <a:hlinkClick r:id="rId28" action="ppaction://hlinkfile"/>
              </a:rPr>
              <a:t>REPENTINA </a:t>
            </a:r>
            <a:r>
              <a:rPr lang="it-IT" sz="1100" dirty="0" err="1">
                <a:hlinkClick r:id="rId28" action="ppaction://hlinkfile"/>
              </a:rPr>
              <a:t>study</a:t>
            </a:r>
            <a:r>
              <a:rPr lang="it-IT" sz="1100" dirty="0"/>
              <a:t>; </a:t>
            </a:r>
            <a:r>
              <a:rPr lang="it-IT" sz="1100" dirty="0">
                <a:hlinkClick r:id="rId29" action="ppaction://hlinkfile"/>
              </a:rPr>
              <a:t>GETECCU (</a:t>
            </a:r>
            <a:r>
              <a:rPr lang="it-IT" sz="1100" dirty="0" err="1">
                <a:hlinkClick r:id="rId29" action="ppaction://hlinkfile"/>
              </a:rPr>
              <a:t>Grupo</a:t>
            </a:r>
            <a:r>
              <a:rPr lang="it-IT" sz="1100" dirty="0">
                <a:hlinkClick r:id="rId29" action="ppaction://hlinkfile"/>
              </a:rPr>
              <a:t> </a:t>
            </a:r>
            <a:r>
              <a:rPr lang="it-IT" sz="1100" dirty="0" err="1">
                <a:hlinkClick r:id="rId29" action="ppaction://hlinkfile"/>
              </a:rPr>
              <a:t>Español</a:t>
            </a:r>
            <a:r>
              <a:rPr lang="it-IT" sz="1100" dirty="0">
                <a:hlinkClick r:id="rId29" action="ppaction://hlinkfile"/>
              </a:rPr>
              <a:t> de </a:t>
            </a:r>
            <a:r>
              <a:rPr lang="it-IT" sz="1100" dirty="0" err="1">
                <a:hlinkClick r:id="rId29" action="ppaction://hlinkfile"/>
              </a:rPr>
              <a:t>Enfermedades</a:t>
            </a:r>
            <a:r>
              <a:rPr lang="it-IT" sz="1100" dirty="0">
                <a:hlinkClick r:id="rId29" action="ppaction://hlinkfile"/>
              </a:rPr>
              <a:t> de </a:t>
            </a:r>
            <a:r>
              <a:rPr lang="it-IT" sz="1100" dirty="0" err="1">
                <a:hlinkClick r:id="rId29" action="ppaction://hlinkfile"/>
              </a:rPr>
              <a:t>Crohn</a:t>
            </a:r>
            <a:r>
              <a:rPr lang="it-IT" sz="1100" dirty="0">
                <a:hlinkClick r:id="rId29" action="ppaction://hlinkfile"/>
              </a:rPr>
              <a:t> y </a:t>
            </a:r>
            <a:r>
              <a:rPr lang="it-IT" sz="1100" dirty="0" err="1">
                <a:hlinkClick r:id="rId29" action="ppaction://hlinkfile"/>
              </a:rPr>
              <a:t>Colitis</a:t>
            </a:r>
            <a:r>
              <a:rPr lang="it-IT" sz="1100" dirty="0">
                <a:hlinkClick r:id="rId29" action="ppaction://hlinkfile"/>
              </a:rPr>
              <a:t> Ulcerosa) Group</a:t>
            </a:r>
            <a:r>
              <a:rPr lang="it-IT" sz="1100" dirty="0"/>
              <a:t>.</a:t>
            </a:r>
          </a:p>
          <a:p>
            <a:pPr marL="0" indent="0">
              <a:buNone/>
            </a:pPr>
            <a:endParaRPr lang="it-IT" sz="1100" dirty="0" smtClean="0"/>
          </a:p>
          <a:p>
            <a:pPr marL="0" indent="0">
              <a:buNone/>
            </a:pPr>
            <a:endParaRPr lang="it-IT" sz="1100" dirty="0" smtClean="0"/>
          </a:p>
          <a:p>
            <a:pPr marL="0" indent="0">
              <a:buNone/>
            </a:pPr>
            <a:endParaRPr lang="it-IT" sz="1100" dirty="0"/>
          </a:p>
          <a:p>
            <a:pPr marL="0" indent="0">
              <a:buNone/>
            </a:pPr>
            <a:r>
              <a:rPr lang="it-IT" sz="1100" dirty="0" smtClean="0"/>
              <a:t>J </a:t>
            </a:r>
            <a:r>
              <a:rPr lang="it-IT" sz="1100" dirty="0" err="1"/>
              <a:t>Rheumatol</a:t>
            </a:r>
            <a:r>
              <a:rPr lang="it-IT" sz="1100" dirty="0"/>
              <a:t>. 2014 Feb;41(2):286-92. </a:t>
            </a:r>
            <a:r>
              <a:rPr lang="it-IT" sz="1100" dirty="0" err="1"/>
              <a:t>doi</a:t>
            </a:r>
            <a:r>
              <a:rPr lang="it-IT" sz="1100" dirty="0"/>
              <a:t>: 10.3899/jrheum.130658. </a:t>
            </a:r>
            <a:r>
              <a:rPr lang="it-IT" sz="1100" dirty="0" err="1"/>
              <a:t>Epub</a:t>
            </a:r>
            <a:r>
              <a:rPr lang="it-IT" sz="1100" dirty="0"/>
              <a:t> 2014 </a:t>
            </a:r>
            <a:r>
              <a:rPr lang="it-IT" sz="1100" dirty="0" err="1"/>
              <a:t>Jan</a:t>
            </a:r>
            <a:r>
              <a:rPr lang="it-IT" sz="1100" dirty="0"/>
              <a:t> 15.</a:t>
            </a:r>
          </a:p>
          <a:p>
            <a:pPr marL="0" indent="0">
              <a:buNone/>
            </a:pPr>
            <a:r>
              <a:rPr lang="it-IT" sz="2000" dirty="0" err="1"/>
              <a:t>Safety</a:t>
            </a:r>
            <a:r>
              <a:rPr lang="it-IT" sz="2000" dirty="0"/>
              <a:t> of </a:t>
            </a:r>
            <a:r>
              <a:rPr lang="it-IT" sz="2000" dirty="0" err="1"/>
              <a:t>etanercept</a:t>
            </a:r>
            <a:r>
              <a:rPr lang="it-IT" sz="2000" dirty="0"/>
              <a:t> and </a:t>
            </a:r>
            <a:r>
              <a:rPr lang="it-IT" sz="2000" dirty="0" err="1"/>
              <a:t>methotrexate</a:t>
            </a:r>
            <a:r>
              <a:rPr lang="it-IT" sz="2000" dirty="0"/>
              <a:t> in </a:t>
            </a:r>
            <a:r>
              <a:rPr lang="it-IT" sz="2000" dirty="0" err="1"/>
              <a:t>patients</a:t>
            </a:r>
            <a:r>
              <a:rPr lang="it-IT" sz="2000" dirty="0"/>
              <a:t> with </a:t>
            </a:r>
            <a:r>
              <a:rPr lang="it-IT" sz="2000" dirty="0" err="1"/>
              <a:t>rheumatoid</a:t>
            </a:r>
            <a:r>
              <a:rPr lang="it-IT" sz="2000" dirty="0"/>
              <a:t> </a:t>
            </a:r>
            <a:r>
              <a:rPr lang="it-IT" sz="2000" dirty="0" err="1"/>
              <a:t>arthritis</a:t>
            </a:r>
            <a:r>
              <a:rPr lang="it-IT" sz="2000" dirty="0"/>
              <a:t> and </a:t>
            </a:r>
            <a:r>
              <a:rPr lang="it-IT" sz="2000" dirty="0" err="1"/>
              <a:t>hepatitis</a:t>
            </a:r>
            <a:r>
              <a:rPr lang="it-IT" sz="2000" dirty="0"/>
              <a:t> C virus </a:t>
            </a:r>
            <a:r>
              <a:rPr lang="it-IT" sz="2000" dirty="0" err="1"/>
              <a:t>infection</a:t>
            </a:r>
            <a:r>
              <a:rPr lang="it-IT" sz="2000" dirty="0"/>
              <a:t>: a </a:t>
            </a:r>
            <a:r>
              <a:rPr lang="it-IT" sz="2000" dirty="0" err="1"/>
              <a:t>multicenter</a:t>
            </a:r>
            <a:r>
              <a:rPr lang="it-IT" sz="2000" dirty="0"/>
              <a:t> </a:t>
            </a:r>
            <a:r>
              <a:rPr lang="it-IT" sz="2000" dirty="0" err="1"/>
              <a:t>randomized</a:t>
            </a:r>
            <a:r>
              <a:rPr lang="it-IT" sz="2000" dirty="0"/>
              <a:t> </a:t>
            </a:r>
            <a:r>
              <a:rPr lang="it-IT" sz="2000" dirty="0" err="1"/>
              <a:t>clinical</a:t>
            </a:r>
            <a:r>
              <a:rPr lang="it-IT" sz="2000" dirty="0"/>
              <a:t> trial.</a:t>
            </a:r>
          </a:p>
          <a:p>
            <a:pPr marL="0" indent="0">
              <a:buNone/>
            </a:pPr>
            <a:r>
              <a:rPr lang="it-IT" sz="1100" dirty="0" err="1"/>
              <a:t>Iannone</a:t>
            </a:r>
            <a:r>
              <a:rPr lang="it-IT" sz="1100" dirty="0"/>
              <a:t> </a:t>
            </a:r>
            <a:r>
              <a:rPr lang="it-IT" sz="1100" dirty="0" smtClean="0"/>
              <a:t>F, </a:t>
            </a:r>
            <a:r>
              <a:rPr lang="it-IT" sz="1100" dirty="0"/>
              <a:t>La Montagna G, Bagnato G, </a:t>
            </a:r>
            <a:r>
              <a:rPr lang="it-IT" sz="1100" dirty="0" err="1"/>
              <a:t>Gremese</a:t>
            </a:r>
            <a:r>
              <a:rPr lang="it-IT" sz="1100" dirty="0"/>
              <a:t> E, Giardina A, Lapadula G.</a:t>
            </a:r>
          </a:p>
          <a:p>
            <a:pPr marL="0" indent="0">
              <a:buNone/>
            </a:pPr>
            <a:endParaRPr lang="it-IT" dirty="0"/>
          </a:p>
        </p:txBody>
      </p:sp>
    </p:spTree>
    <p:extLst>
      <p:ext uri="{BB962C8B-B14F-4D97-AF65-F5344CB8AC3E}">
        <p14:creationId xmlns:p14="http://schemas.microsoft.com/office/powerpoint/2010/main" val="337460544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0" y="1988840"/>
            <a:ext cx="9144000" cy="3970318"/>
          </a:xfrm>
          <a:prstGeom prst="rect">
            <a:avLst/>
          </a:prstGeom>
        </p:spPr>
        <p:txBody>
          <a:bodyPr wrap="square">
            <a:spAutoFit/>
          </a:bodyPr>
          <a:lstStyle/>
          <a:p>
            <a:r>
              <a:rPr lang="en-US" dirty="0">
                <a:hlinkClick r:id="" action="ppaction://hlinkfile" tooltip="Journal of internal medicine."/>
              </a:rPr>
              <a:t>Intern Med.</a:t>
            </a:r>
            <a:r>
              <a:rPr lang="en-US" dirty="0"/>
              <a:t> 1993 Aug;234(2):223-5.</a:t>
            </a:r>
          </a:p>
          <a:p>
            <a:r>
              <a:rPr lang="en-US" b="1" dirty="0"/>
              <a:t>Reactivation of chronic hepatitis C after withdrawal of immunosuppressive therapy.</a:t>
            </a:r>
          </a:p>
          <a:p>
            <a:r>
              <a:rPr lang="en-US" dirty="0">
                <a:hlinkClick r:id="rId2" action="ppaction://hlinkfile"/>
              </a:rPr>
              <a:t>Gruber A</a:t>
            </a:r>
            <a:r>
              <a:rPr lang="en-US" baseline="30000" dirty="0"/>
              <a:t>1</a:t>
            </a:r>
            <a:r>
              <a:rPr lang="en-US" dirty="0"/>
              <a:t>, </a:t>
            </a:r>
            <a:r>
              <a:rPr lang="en-US" dirty="0">
                <a:hlinkClick r:id="rId3" action="ppaction://hlinkfile"/>
              </a:rPr>
              <a:t>Lundberg LG</a:t>
            </a:r>
            <a:r>
              <a:rPr lang="en-US" dirty="0"/>
              <a:t>, </a:t>
            </a:r>
            <a:r>
              <a:rPr lang="en-US" dirty="0" err="1">
                <a:hlinkClick r:id="rId4" action="ppaction://hlinkfile"/>
              </a:rPr>
              <a:t>Björkholm</a:t>
            </a:r>
            <a:r>
              <a:rPr lang="en-US" dirty="0">
                <a:hlinkClick r:id="rId4" action="ppaction://hlinkfile"/>
              </a:rPr>
              <a:t> M</a:t>
            </a:r>
            <a:r>
              <a:rPr lang="en-US" dirty="0"/>
              <a:t>.</a:t>
            </a:r>
          </a:p>
          <a:p>
            <a:r>
              <a:rPr lang="en-US" b="1" dirty="0">
                <a:hlinkClick r:id="" action="ppaction://hlinkfile" tooltip="Open/close author information list"/>
              </a:rPr>
              <a:t>Author information </a:t>
            </a:r>
            <a:endParaRPr lang="en-US" b="1" dirty="0"/>
          </a:p>
          <a:p>
            <a:pPr>
              <a:buFont typeface="Arial"/>
              <a:buChar char="•"/>
            </a:pPr>
            <a:r>
              <a:rPr lang="en-US" baseline="30000" dirty="0"/>
              <a:t>1</a:t>
            </a:r>
            <a:r>
              <a:rPr lang="en-US" dirty="0"/>
              <a:t>Department of Internal Medicine, </a:t>
            </a:r>
            <a:r>
              <a:rPr lang="en-US" dirty="0" err="1"/>
              <a:t>Karolisnka</a:t>
            </a:r>
            <a:r>
              <a:rPr lang="en-US" dirty="0"/>
              <a:t> Hospital, Stockholm, Sweden.</a:t>
            </a:r>
          </a:p>
          <a:p>
            <a:r>
              <a:rPr lang="en-US" b="1" dirty="0"/>
              <a:t>Abstract</a:t>
            </a:r>
          </a:p>
          <a:p>
            <a:r>
              <a:rPr lang="en-US" dirty="0"/>
              <a:t>A patient with immune-mediated thrombocytopenia (ITP) and chronic hepatitis C virus (HCV) infection for 11 years was given immunosuppressive treatment because of an activation of his ITP. After 6 weeks of treatment with cyclophosphamide, </a:t>
            </a:r>
            <a:r>
              <a:rPr lang="en-US" dirty="0" err="1"/>
              <a:t>cyclosporin</a:t>
            </a:r>
            <a:r>
              <a:rPr lang="en-US" dirty="0"/>
              <a:t> A and cortisone the patient decided not to continue taking his medication. One month later he was readmitted to hospital due to fever, cough and jaundice. Clinical investigation revealed his condition to be caused by an activation of his HCV infection. It is concluded that, in parallel to the situation in hepatitis B, immunosuppressive treatment of patients with HCV infection may lead to increased viral replication, resulting in severe liver damage when </a:t>
            </a:r>
            <a:r>
              <a:rPr lang="en-US" dirty="0" err="1"/>
              <a:t>immunocompetence</a:t>
            </a:r>
            <a:r>
              <a:rPr lang="en-US" dirty="0"/>
              <a:t> is regained</a:t>
            </a:r>
          </a:p>
        </p:txBody>
      </p:sp>
      <p:sp>
        <p:nvSpPr>
          <p:cNvPr id="3" name="Titolo 2"/>
          <p:cNvSpPr>
            <a:spLocks noGrp="1"/>
          </p:cNvSpPr>
          <p:nvPr>
            <p:ph type="title"/>
          </p:nvPr>
        </p:nvSpPr>
        <p:spPr/>
        <p:txBody>
          <a:bodyPr>
            <a:normAutofit fontScale="90000"/>
          </a:bodyPr>
          <a:lstStyle/>
          <a:p>
            <a:r>
              <a:rPr lang="it-IT" dirty="0" smtClean="0"/>
              <a:t>Monitorare la fase di sospensione della terapia steroidea</a:t>
            </a:r>
            <a:endParaRPr lang="it-IT" dirty="0"/>
          </a:p>
        </p:txBody>
      </p:sp>
      <p:cxnSp>
        <p:nvCxnSpPr>
          <p:cNvPr id="4" name="Connettore 1 3"/>
          <p:cNvCxnSpPr/>
          <p:nvPr/>
        </p:nvCxnSpPr>
        <p:spPr>
          <a:xfrm>
            <a:off x="0" y="2636912"/>
            <a:ext cx="8820472" cy="0"/>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041569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Proposta terapeutica</a:t>
            </a:r>
            <a:endParaRPr lang="it-IT" dirty="0"/>
          </a:p>
        </p:txBody>
      </p:sp>
      <p:sp>
        <p:nvSpPr>
          <p:cNvPr id="3" name="Segnaposto contenuto 2"/>
          <p:cNvSpPr>
            <a:spLocks noGrp="1"/>
          </p:cNvSpPr>
          <p:nvPr>
            <p:ph idx="1"/>
          </p:nvPr>
        </p:nvSpPr>
        <p:spPr/>
        <p:txBody>
          <a:bodyPr>
            <a:normAutofit/>
          </a:bodyPr>
          <a:lstStyle/>
          <a:p>
            <a:pPr marL="0" indent="0">
              <a:buNone/>
            </a:pPr>
            <a:r>
              <a:rPr lang="it-IT" dirty="0" smtClean="0"/>
              <a:t>Prednisone 50 mg/die per 4 settimane</a:t>
            </a:r>
          </a:p>
          <a:p>
            <a:pPr marL="0" indent="0">
              <a:buNone/>
            </a:pPr>
            <a:r>
              <a:rPr lang="it-IT" dirty="0" smtClean="0"/>
              <a:t>Calcio carbonato 1 g/die</a:t>
            </a:r>
          </a:p>
          <a:p>
            <a:pPr marL="0" indent="0">
              <a:buNone/>
            </a:pPr>
            <a:r>
              <a:rPr lang="it-IT" dirty="0" err="1" smtClean="0"/>
              <a:t>Colecalciferolo</a:t>
            </a:r>
            <a:r>
              <a:rPr lang="it-IT" dirty="0" smtClean="0"/>
              <a:t> 25000 UI/2,5ml ogni 4 settimane</a:t>
            </a:r>
          </a:p>
          <a:p>
            <a:pPr marL="0" indent="0">
              <a:buNone/>
            </a:pPr>
            <a:r>
              <a:rPr lang="it-IT" dirty="0" err="1" smtClean="0"/>
              <a:t>Alendronato</a:t>
            </a:r>
            <a:r>
              <a:rPr lang="it-IT" dirty="0" smtClean="0"/>
              <a:t> 70 mg ogni 7 giorni</a:t>
            </a:r>
          </a:p>
          <a:p>
            <a:pPr marL="0" indent="0">
              <a:buNone/>
            </a:pPr>
            <a:r>
              <a:rPr lang="it-IT" dirty="0" err="1" smtClean="0"/>
              <a:t>Cardioaspirin</a:t>
            </a:r>
            <a:r>
              <a:rPr lang="it-IT" dirty="0" smtClean="0"/>
              <a:t> 100 mg/die </a:t>
            </a:r>
            <a:r>
              <a:rPr lang="it-IT" sz="1600" dirty="0" smtClean="0"/>
              <a:t>(dopo biopsia TA)</a:t>
            </a:r>
          </a:p>
          <a:p>
            <a:pPr marL="0" indent="0">
              <a:buNone/>
            </a:pPr>
            <a:r>
              <a:rPr lang="it-IT" sz="1200" dirty="0" smtClean="0"/>
              <a:t>ASA 100 mg riduce il rischio di cecità e ictus nelle recidive (</a:t>
            </a:r>
            <a:r>
              <a:rPr lang="it-IT" sz="1200" dirty="0" err="1" smtClean="0"/>
              <a:t>Nesher</a:t>
            </a:r>
            <a:r>
              <a:rPr lang="it-IT" sz="1200" dirty="0" smtClean="0"/>
              <a:t> G </a:t>
            </a:r>
            <a:r>
              <a:rPr lang="it-IT" sz="1200" dirty="0" err="1" smtClean="0"/>
              <a:t>et</a:t>
            </a:r>
            <a:r>
              <a:rPr lang="it-IT" sz="1200" dirty="0" smtClean="0"/>
              <a:t> al. </a:t>
            </a:r>
            <a:r>
              <a:rPr lang="it-IT" sz="1200" dirty="0" err="1" smtClean="0"/>
              <a:t>Arthritis</a:t>
            </a:r>
            <a:r>
              <a:rPr lang="it-IT" sz="1200" dirty="0" smtClean="0"/>
              <a:t> </a:t>
            </a:r>
            <a:r>
              <a:rPr lang="it-IT" sz="1200" dirty="0" err="1" smtClean="0"/>
              <a:t>Rheum</a:t>
            </a:r>
            <a:r>
              <a:rPr lang="it-IT" sz="1200" dirty="0" smtClean="0"/>
              <a:t> 2004; 50:1332-7)</a:t>
            </a:r>
          </a:p>
          <a:p>
            <a:pPr marL="0" indent="0">
              <a:buNone/>
            </a:pPr>
            <a:r>
              <a:rPr lang="it-IT" dirty="0" err="1" smtClean="0"/>
              <a:t>Lansoprazolo</a:t>
            </a:r>
            <a:r>
              <a:rPr lang="it-IT" dirty="0" smtClean="0"/>
              <a:t> 15 mg/</a:t>
            </a:r>
            <a:r>
              <a:rPr lang="it-IT" dirty="0" err="1" smtClean="0"/>
              <a:t>die</a:t>
            </a:r>
            <a:endParaRPr lang="it-IT" dirty="0" smtClean="0"/>
          </a:p>
        </p:txBody>
      </p:sp>
    </p:spTree>
    <p:extLst>
      <p:ext uri="{BB962C8B-B14F-4D97-AF65-F5344CB8AC3E}">
        <p14:creationId xmlns:p14="http://schemas.microsoft.com/office/powerpoint/2010/main" val="41672870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2" cstate="print"/>
          <a:srcRect/>
          <a:stretch>
            <a:fillRect/>
          </a:stretch>
        </p:blipFill>
        <p:spPr bwMode="auto">
          <a:xfrm>
            <a:off x="0" y="0"/>
            <a:ext cx="9143999" cy="6858000"/>
          </a:xfrm>
          <a:prstGeom prst="rect">
            <a:avLst/>
          </a:prstGeom>
          <a:noFill/>
          <a:ln w="9525">
            <a:noFill/>
            <a:miter lim="800000"/>
            <a:headEnd/>
            <a:tailEnd/>
          </a:ln>
        </p:spPr>
      </p:pic>
      <p:pic>
        <p:nvPicPr>
          <p:cNvPr id="3" name="Picture 2"/>
          <p:cNvPicPr>
            <a:picLocks noChangeAspect="1" noChangeArrowheads="1"/>
          </p:cNvPicPr>
          <p:nvPr/>
        </p:nvPicPr>
        <p:blipFill>
          <a:blip r:embed="rId3" cstate="print"/>
          <a:srcRect/>
          <a:stretch>
            <a:fillRect/>
          </a:stretch>
        </p:blipFill>
        <p:spPr bwMode="auto">
          <a:xfrm>
            <a:off x="5868144" y="202779"/>
            <a:ext cx="2376338" cy="720080"/>
          </a:xfrm>
          <a:prstGeom prst="rect">
            <a:avLst/>
          </a:prstGeom>
          <a:noFill/>
          <a:ln w="9525">
            <a:noFill/>
            <a:miter lim="800000"/>
            <a:headEnd/>
            <a:tailEnd/>
          </a:ln>
        </p:spPr>
      </p:pic>
    </p:spTree>
    <p:extLst>
      <p:ext uri="{BB962C8B-B14F-4D97-AF65-F5344CB8AC3E}">
        <p14:creationId xmlns:p14="http://schemas.microsoft.com/office/powerpoint/2010/main" val="230952801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2" cstate="print"/>
          <a:srcRect/>
          <a:stretch>
            <a:fillRect/>
          </a:stretch>
        </p:blipFill>
        <p:spPr bwMode="auto">
          <a:xfrm>
            <a:off x="0" y="2753891"/>
            <a:ext cx="9144000" cy="4104109"/>
          </a:xfrm>
          <a:prstGeom prst="rect">
            <a:avLst/>
          </a:prstGeom>
          <a:noFill/>
          <a:ln w="9525">
            <a:noFill/>
            <a:miter lim="800000"/>
            <a:headEnd/>
            <a:tailEnd/>
          </a:ln>
        </p:spPr>
      </p:pic>
      <p:sp>
        <p:nvSpPr>
          <p:cNvPr id="3" name="CasellaDiTesto 2"/>
          <p:cNvSpPr txBox="1"/>
          <p:nvPr/>
        </p:nvSpPr>
        <p:spPr>
          <a:xfrm>
            <a:off x="323528" y="1916832"/>
            <a:ext cx="7258963" cy="584775"/>
          </a:xfrm>
          <a:prstGeom prst="rect">
            <a:avLst/>
          </a:prstGeom>
          <a:noFill/>
        </p:spPr>
        <p:txBody>
          <a:bodyPr wrap="square" rtlCol="0">
            <a:spAutoFit/>
          </a:bodyPr>
          <a:lstStyle/>
          <a:p>
            <a:r>
              <a:rPr lang="it-IT" sz="3200" dirty="0" smtClean="0"/>
              <a:t>Indagini consigliate per il monitoraggio </a:t>
            </a:r>
            <a:endParaRPr lang="it-IT" sz="3200" dirty="0"/>
          </a:p>
        </p:txBody>
      </p:sp>
      <p:pic>
        <p:nvPicPr>
          <p:cNvPr id="4" name="Picture 2"/>
          <p:cNvPicPr>
            <a:picLocks noChangeAspect="1" noChangeArrowheads="1"/>
          </p:cNvPicPr>
          <p:nvPr/>
        </p:nvPicPr>
        <p:blipFill>
          <a:blip r:embed="rId3" cstate="print"/>
          <a:srcRect/>
          <a:stretch>
            <a:fillRect/>
          </a:stretch>
        </p:blipFill>
        <p:spPr bwMode="auto">
          <a:xfrm>
            <a:off x="179512" y="332656"/>
            <a:ext cx="4176464" cy="1443236"/>
          </a:xfrm>
          <a:prstGeom prst="rect">
            <a:avLst/>
          </a:prstGeom>
          <a:noFill/>
          <a:ln w="9525">
            <a:noFill/>
            <a:miter lim="800000"/>
            <a:headEnd/>
            <a:tailEnd/>
          </a:ln>
        </p:spPr>
      </p:pic>
    </p:spTree>
    <p:extLst>
      <p:ext uri="{BB962C8B-B14F-4D97-AF65-F5344CB8AC3E}">
        <p14:creationId xmlns:p14="http://schemas.microsoft.com/office/powerpoint/2010/main" val="276457829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p:cNvPicPr>
            <a:picLocks noGrp="1" noChangeAspect="1"/>
          </p:cNvPicPr>
          <p:nvPr>
            <p:ph idx="1"/>
          </p:nvPr>
        </p:nvPicPr>
        <p:blipFill>
          <a:blip r:embed="rId3" cstate="print"/>
          <a:stretch>
            <a:fillRect/>
          </a:stretch>
        </p:blipFill>
        <p:spPr>
          <a:xfrm>
            <a:off x="3419872" y="3933056"/>
            <a:ext cx="2027378" cy="2033940"/>
          </a:xfrm>
          <a:prstGeom prst="rect">
            <a:avLst/>
          </a:prstGeom>
        </p:spPr>
      </p:pic>
      <p:sp>
        <p:nvSpPr>
          <p:cNvPr id="4" name="Titolo 1"/>
          <p:cNvSpPr txBox="1">
            <a:spLocks/>
          </p:cNvSpPr>
          <p:nvPr/>
        </p:nvSpPr>
        <p:spPr>
          <a:xfrm>
            <a:off x="0" y="260648"/>
            <a:ext cx="9144000" cy="646331"/>
          </a:xfrm>
          <a:prstGeom prst="rect">
            <a:avLst/>
          </a:prstGeom>
          <a:solidFill>
            <a:schemeClr val="bg1">
              <a:lumMod val="95000"/>
            </a:schemeClr>
          </a:solidFill>
          <a:ln>
            <a:noFill/>
          </a:ln>
        </p:spPr>
        <p:txBody>
          <a:bodyPr vert="horz" wrap="square" lIns="91440" tIns="45720" rIns="91440" bIns="45720" rtlCol="0" anchor="ctr" anchorCtr="1" compatLnSpc="1">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457200">
              <a:spcBef>
                <a:spcPts val="0"/>
              </a:spcBef>
            </a:pPr>
            <a:r>
              <a:rPr lang="it-IT" sz="3400" b="1" dirty="0" smtClean="0">
                <a:latin typeface="Arial Narrow"/>
                <a:ea typeface="+mn-ea"/>
                <a:cs typeface="Arial Narrow"/>
              </a:rPr>
              <a:t>Valutazione</a:t>
            </a:r>
            <a:r>
              <a:rPr lang="it-IT" sz="3600" b="1" dirty="0" smtClean="0">
                <a:solidFill>
                  <a:srgbClr val="1F497D"/>
                </a:solidFill>
                <a:latin typeface="Arial Narrow"/>
                <a:ea typeface="+mn-ea"/>
                <a:cs typeface="Arial Narrow"/>
              </a:rPr>
              <a:t> </a:t>
            </a:r>
            <a:endParaRPr lang="it-IT" sz="3600" b="1" dirty="0">
              <a:solidFill>
                <a:srgbClr val="1F497D"/>
              </a:solidFill>
              <a:latin typeface="Arial Narrow"/>
              <a:ea typeface="+mn-ea"/>
              <a:cs typeface="Arial Narrow"/>
            </a:endParaRPr>
          </a:p>
        </p:txBody>
      </p:sp>
      <p:sp>
        <p:nvSpPr>
          <p:cNvPr id="6" name="CasellaDiTesto 5"/>
          <p:cNvSpPr txBox="1"/>
          <p:nvPr/>
        </p:nvSpPr>
        <p:spPr>
          <a:xfrm>
            <a:off x="0" y="1340768"/>
            <a:ext cx="8748464" cy="1815882"/>
          </a:xfrm>
          <a:prstGeom prst="rect">
            <a:avLst/>
          </a:prstGeom>
          <a:noFill/>
        </p:spPr>
        <p:txBody>
          <a:bodyPr wrap="square" rtlCol="0">
            <a:spAutoFit/>
          </a:bodyPr>
          <a:lstStyle/>
          <a:p>
            <a:pPr algn="ctr"/>
            <a:r>
              <a:rPr lang="it-IT" sz="2800" b="1" dirty="0" smtClean="0"/>
              <a:t>Sospetto quadro di </a:t>
            </a:r>
            <a:r>
              <a:rPr lang="it-IT" sz="2800" b="1" dirty="0" err="1" smtClean="0"/>
              <a:t>polimialgia</a:t>
            </a:r>
            <a:r>
              <a:rPr lang="it-IT" sz="2800" b="1" dirty="0" smtClean="0"/>
              <a:t> reumatica in fase acuta?</a:t>
            </a:r>
          </a:p>
          <a:p>
            <a:pPr algn="ctr"/>
            <a:endParaRPr lang="it-IT" sz="2800" b="1" dirty="0" smtClean="0"/>
          </a:p>
          <a:p>
            <a:pPr algn="ctr"/>
            <a:endParaRPr lang="it-IT" sz="2800" b="1" dirty="0"/>
          </a:p>
          <a:p>
            <a:pPr algn="ctr"/>
            <a:r>
              <a:rPr lang="it-IT" sz="2800" b="1" dirty="0" smtClean="0"/>
              <a:t>I sintomi sono compatibili con arterite temporale?</a:t>
            </a:r>
            <a:endParaRPr lang="it-IT" sz="2800" b="1" dirty="0"/>
          </a:p>
        </p:txBody>
      </p:sp>
    </p:spTree>
    <p:extLst>
      <p:ext uri="{BB962C8B-B14F-4D97-AF65-F5344CB8AC3E}">
        <p14:creationId xmlns:p14="http://schemas.microsoft.com/office/powerpoint/2010/main" val="228327876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Proposta di follow-up</a:t>
            </a:r>
            <a:endParaRPr lang="it-IT" dirty="0"/>
          </a:p>
        </p:txBody>
      </p:sp>
      <p:sp>
        <p:nvSpPr>
          <p:cNvPr id="3" name="Segnaposto contenuto 2"/>
          <p:cNvSpPr>
            <a:spLocks noGrp="1"/>
          </p:cNvSpPr>
          <p:nvPr>
            <p:ph idx="1"/>
          </p:nvPr>
        </p:nvSpPr>
        <p:spPr>
          <a:xfrm>
            <a:off x="457200" y="1412776"/>
            <a:ext cx="8229600" cy="4896544"/>
          </a:xfrm>
        </p:spPr>
        <p:txBody>
          <a:bodyPr>
            <a:normAutofit fontScale="77500" lnSpcReduction="20000"/>
          </a:bodyPr>
          <a:lstStyle/>
          <a:p>
            <a:pPr marL="0" indent="0">
              <a:buNone/>
            </a:pPr>
            <a:r>
              <a:rPr lang="it-IT" dirty="0" smtClean="0"/>
              <a:t>Da rivalutare dopo un mese con:</a:t>
            </a:r>
          </a:p>
          <a:p>
            <a:pPr marL="0" indent="0">
              <a:buNone/>
            </a:pPr>
            <a:r>
              <a:rPr lang="it-IT" dirty="0" smtClean="0"/>
              <a:t>Emocromo, esame urine, creatinina, glicemia, AST, ALT, PCR, VES</a:t>
            </a:r>
          </a:p>
          <a:p>
            <a:pPr marL="0" indent="0">
              <a:buNone/>
            </a:pPr>
            <a:endParaRPr lang="it-IT" dirty="0" smtClean="0"/>
          </a:p>
          <a:p>
            <a:pPr marL="0" indent="0">
              <a:buNone/>
            </a:pPr>
            <a:r>
              <a:rPr lang="it-IT" dirty="0" smtClean="0"/>
              <a:t>Poi rivalutazioni semestrali con esami precedenti</a:t>
            </a:r>
          </a:p>
          <a:p>
            <a:pPr marL="0" indent="0">
              <a:buNone/>
            </a:pPr>
            <a:r>
              <a:rPr lang="it-IT" dirty="0" smtClean="0"/>
              <a:t>+/- rivalutazione annuale di </a:t>
            </a:r>
            <a:r>
              <a:rPr lang="it-IT" dirty="0" err="1" smtClean="0"/>
              <a:t>Rx</a:t>
            </a:r>
            <a:r>
              <a:rPr lang="it-IT" dirty="0" smtClean="0"/>
              <a:t> torace, Eco addome, Ecocardiogramma</a:t>
            </a:r>
          </a:p>
          <a:p>
            <a:pPr marL="0" indent="0">
              <a:buNone/>
            </a:pPr>
            <a:endParaRPr lang="it-IT" dirty="0" smtClean="0"/>
          </a:p>
          <a:p>
            <a:pPr marL="0" indent="0">
              <a:buNone/>
            </a:pPr>
            <a:r>
              <a:rPr lang="it-IT" dirty="0" smtClean="0"/>
              <a:t>Rivalutazione clinica con Indici di flogosi in caso di ripresa dei sintomi</a:t>
            </a:r>
          </a:p>
          <a:p>
            <a:pPr marL="0" indent="0">
              <a:buNone/>
            </a:pPr>
            <a:endParaRPr lang="it-IT" dirty="0" smtClean="0"/>
          </a:p>
          <a:p>
            <a:pPr>
              <a:buNone/>
            </a:pPr>
            <a:r>
              <a:rPr lang="it-IT" sz="3600" dirty="0" smtClean="0"/>
              <a:t>Durata del trattamento 2-3 anni</a:t>
            </a:r>
          </a:p>
          <a:p>
            <a:pPr>
              <a:buNone/>
            </a:pPr>
            <a:r>
              <a:rPr lang="it-IT" sz="2600" dirty="0" smtClean="0"/>
              <a:t>Recidive di malattia durante il </a:t>
            </a:r>
            <a:r>
              <a:rPr lang="it-IT" sz="2600" dirty="0" err="1" smtClean="0"/>
              <a:t>tapering</a:t>
            </a:r>
            <a:r>
              <a:rPr lang="it-IT" sz="2600" dirty="0" smtClean="0"/>
              <a:t>: 25-65% </a:t>
            </a:r>
            <a:r>
              <a:rPr lang="it-IT" sz="1200" dirty="0" smtClean="0"/>
              <a:t>(</a:t>
            </a:r>
            <a:r>
              <a:rPr lang="it-IT" sz="1200" dirty="0" err="1" smtClean="0"/>
              <a:t>Nesher</a:t>
            </a:r>
            <a:r>
              <a:rPr lang="it-IT" sz="1200" dirty="0" smtClean="0"/>
              <a:t> G. J </a:t>
            </a:r>
            <a:r>
              <a:rPr lang="it-IT" sz="1200" dirty="0" err="1" smtClean="0"/>
              <a:t>Autoimmun</a:t>
            </a:r>
            <a:r>
              <a:rPr lang="it-IT" sz="1200" dirty="0" smtClean="0"/>
              <a:t> 2014; 48-49:73-5) </a:t>
            </a:r>
            <a:endParaRPr lang="it-IT" dirty="0"/>
          </a:p>
        </p:txBody>
      </p:sp>
    </p:spTree>
    <p:extLst>
      <p:ext uri="{BB962C8B-B14F-4D97-AF65-F5344CB8AC3E}">
        <p14:creationId xmlns:p14="http://schemas.microsoft.com/office/powerpoint/2010/main" val="404302239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SONDAGGIO D’AULA</a:t>
            </a:r>
            <a:endParaRPr lang="it-IT" dirty="0"/>
          </a:p>
        </p:txBody>
      </p:sp>
      <p:pic>
        <p:nvPicPr>
          <p:cNvPr id="6146" name="Picture 2" descr="http://www.iphone-5g.it/wp-content/uploads/2011/03/iphone-5-sondaggi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3250" y="1844824"/>
            <a:ext cx="2857500" cy="2847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853936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6230" y="457200"/>
            <a:ext cx="9144000" cy="1143000"/>
          </a:xfrm>
        </p:spPr>
        <p:txBody>
          <a:bodyPr>
            <a:normAutofit fontScale="90000"/>
          </a:bodyPr>
          <a:lstStyle/>
          <a:p>
            <a:r>
              <a:rPr lang="it-IT" sz="3600" b="1" dirty="0" smtClean="0"/>
              <a:t>Avreste iniziato la </a:t>
            </a:r>
            <a:r>
              <a:rPr lang="it-IT" sz="3600" b="1" dirty="0"/>
              <a:t>terapia con cortisone prima di inviare la paziente al </a:t>
            </a:r>
            <a:r>
              <a:rPr lang="it-IT" sz="3600" b="1" dirty="0" smtClean="0"/>
              <a:t>reumatologo?</a:t>
            </a:r>
            <a:endParaRPr lang="it-IT" sz="3600" b="1" dirty="0"/>
          </a:p>
        </p:txBody>
      </p:sp>
      <p:sp>
        <p:nvSpPr>
          <p:cNvPr id="3" name="Segnaposto contenuto 2"/>
          <p:cNvSpPr>
            <a:spLocks noGrp="1"/>
          </p:cNvSpPr>
          <p:nvPr>
            <p:ph idx="1"/>
          </p:nvPr>
        </p:nvSpPr>
        <p:spPr/>
        <p:txBody>
          <a:bodyPr/>
          <a:lstStyle/>
          <a:p>
            <a:pPr>
              <a:buNone/>
            </a:pPr>
            <a:r>
              <a:rPr lang="it-IT" b="1" dirty="0" smtClean="0">
                <a:solidFill>
                  <a:srgbClr val="00B050"/>
                </a:solidFill>
              </a:rPr>
              <a:t>FAVOREVOLI</a:t>
            </a:r>
            <a:r>
              <a:rPr lang="it-IT" dirty="0" smtClean="0"/>
              <a:t>                                            </a:t>
            </a:r>
            <a:r>
              <a:rPr lang="it-IT" b="1" dirty="0" smtClean="0">
                <a:solidFill>
                  <a:srgbClr val="FF0000"/>
                </a:solidFill>
              </a:rPr>
              <a:t>CONTRARI</a:t>
            </a:r>
          </a:p>
          <a:p>
            <a:pPr>
              <a:buNone/>
            </a:pPr>
            <a:r>
              <a:rPr lang="it-IT" dirty="0" smtClean="0"/>
              <a:t>n°                                                              n° </a:t>
            </a:r>
            <a:endParaRPr lang="it-IT" dirty="0"/>
          </a:p>
        </p:txBody>
      </p:sp>
      <p:pic>
        <p:nvPicPr>
          <p:cNvPr id="4" name="Picture 2" descr="C:\Users\Elvira\Desktop\Dibattito.jpg"/>
          <p:cNvPicPr>
            <a:picLocks noChangeAspect="1" noChangeArrowheads="1"/>
          </p:cNvPicPr>
          <p:nvPr/>
        </p:nvPicPr>
        <p:blipFill>
          <a:blip r:embed="rId3" cstate="print"/>
          <a:srcRect/>
          <a:stretch>
            <a:fillRect/>
          </a:stretch>
        </p:blipFill>
        <p:spPr bwMode="auto">
          <a:xfrm>
            <a:off x="2051720" y="3042553"/>
            <a:ext cx="5093020" cy="3815447"/>
          </a:xfrm>
          <a:prstGeom prst="rect">
            <a:avLst/>
          </a:prstGeom>
          <a:noFill/>
        </p:spPr>
      </p:pic>
      <p:sp>
        <p:nvSpPr>
          <p:cNvPr id="5" name="CasellaDiTesto 4"/>
          <p:cNvSpPr txBox="1"/>
          <p:nvPr/>
        </p:nvSpPr>
        <p:spPr>
          <a:xfrm>
            <a:off x="3518255" y="1861"/>
            <a:ext cx="2159950" cy="584775"/>
          </a:xfrm>
          <a:prstGeom prst="rect">
            <a:avLst/>
          </a:prstGeom>
          <a:noFill/>
        </p:spPr>
        <p:txBody>
          <a:bodyPr wrap="none" rtlCol="0">
            <a:spAutoFit/>
          </a:bodyPr>
          <a:lstStyle/>
          <a:p>
            <a:r>
              <a:rPr lang="it-IT" sz="3200" b="1" dirty="0" smtClean="0"/>
              <a:t>VOTAZIONE</a:t>
            </a:r>
            <a:endParaRPr lang="it-IT" sz="3200" b="1" dirty="0"/>
          </a:p>
        </p:txBody>
      </p:sp>
    </p:spTree>
    <p:extLst>
      <p:ext uri="{BB962C8B-B14F-4D97-AF65-F5344CB8AC3E}">
        <p14:creationId xmlns:p14="http://schemas.microsoft.com/office/powerpoint/2010/main" val="363548052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274638"/>
            <a:ext cx="9144000" cy="1143000"/>
          </a:xfrm>
        </p:spPr>
        <p:txBody>
          <a:bodyPr>
            <a:normAutofit fontScale="90000"/>
          </a:bodyPr>
          <a:lstStyle/>
          <a:p>
            <a:r>
              <a:rPr lang="it-IT" sz="3600" b="1" dirty="0" smtClean="0"/>
              <a:t>VOTAZIONE</a:t>
            </a:r>
            <a:br>
              <a:rPr lang="it-IT" sz="3600" b="1" dirty="0" smtClean="0"/>
            </a:br>
            <a:r>
              <a:rPr lang="it-IT" sz="3600" b="1" dirty="0" smtClean="0"/>
              <a:t>Nella </a:t>
            </a:r>
            <a:r>
              <a:rPr lang="it-IT" sz="3600" b="1" dirty="0" err="1" smtClean="0"/>
              <a:t>tp</a:t>
            </a:r>
            <a:r>
              <a:rPr lang="it-IT" sz="3600" b="1" dirty="0" smtClean="0"/>
              <a:t>. cortisonica prolungata è sempre indicata la </a:t>
            </a:r>
            <a:r>
              <a:rPr lang="it-IT" sz="3600" b="1" dirty="0" err="1" smtClean="0"/>
              <a:t>gastroprotezione</a:t>
            </a:r>
            <a:r>
              <a:rPr lang="it-IT" sz="3600" b="1" dirty="0" smtClean="0"/>
              <a:t> con PPI?</a:t>
            </a:r>
            <a:endParaRPr lang="it-IT" sz="3600" b="1" dirty="0"/>
          </a:p>
        </p:txBody>
      </p:sp>
      <p:sp>
        <p:nvSpPr>
          <p:cNvPr id="3" name="Segnaposto contenuto 2"/>
          <p:cNvSpPr>
            <a:spLocks noGrp="1"/>
          </p:cNvSpPr>
          <p:nvPr>
            <p:ph idx="1"/>
          </p:nvPr>
        </p:nvSpPr>
        <p:spPr/>
        <p:txBody>
          <a:bodyPr/>
          <a:lstStyle/>
          <a:p>
            <a:pPr>
              <a:buNone/>
            </a:pPr>
            <a:r>
              <a:rPr lang="it-IT" b="1" dirty="0" smtClean="0">
                <a:solidFill>
                  <a:srgbClr val="00B050"/>
                </a:solidFill>
              </a:rPr>
              <a:t>FAVOREVOLI</a:t>
            </a:r>
            <a:r>
              <a:rPr lang="it-IT" dirty="0" smtClean="0"/>
              <a:t>                                            </a:t>
            </a:r>
            <a:r>
              <a:rPr lang="it-IT" b="1" dirty="0" smtClean="0">
                <a:solidFill>
                  <a:srgbClr val="FF0000"/>
                </a:solidFill>
              </a:rPr>
              <a:t>CONTRARI</a:t>
            </a:r>
          </a:p>
          <a:p>
            <a:pPr>
              <a:buNone/>
            </a:pPr>
            <a:r>
              <a:rPr lang="it-IT" dirty="0" err="1" smtClean="0"/>
              <a:t>n°</a:t>
            </a:r>
            <a:r>
              <a:rPr lang="it-IT" dirty="0" smtClean="0"/>
              <a:t>                                                              </a:t>
            </a:r>
            <a:r>
              <a:rPr lang="it-IT" dirty="0" err="1" smtClean="0"/>
              <a:t>n°</a:t>
            </a:r>
            <a:r>
              <a:rPr lang="it-IT" dirty="0" smtClean="0"/>
              <a:t> </a:t>
            </a:r>
            <a:endParaRPr lang="it-IT" dirty="0"/>
          </a:p>
        </p:txBody>
      </p:sp>
      <p:pic>
        <p:nvPicPr>
          <p:cNvPr id="4" name="Picture 2" descr="C:\Users\Elvira\Desktop\Dibattito.jpg"/>
          <p:cNvPicPr>
            <a:picLocks noChangeAspect="1" noChangeArrowheads="1"/>
          </p:cNvPicPr>
          <p:nvPr/>
        </p:nvPicPr>
        <p:blipFill>
          <a:blip r:embed="rId3" cstate="print"/>
          <a:srcRect/>
          <a:stretch>
            <a:fillRect/>
          </a:stretch>
        </p:blipFill>
        <p:spPr bwMode="auto">
          <a:xfrm>
            <a:off x="2071268" y="3061755"/>
            <a:ext cx="5093020" cy="3815447"/>
          </a:xfrm>
          <a:prstGeom prst="rect">
            <a:avLst/>
          </a:prstGeom>
          <a:noFill/>
        </p:spPr>
      </p:pic>
    </p:spTree>
    <p:extLst>
      <p:ext uri="{BB962C8B-B14F-4D97-AF65-F5344CB8AC3E}">
        <p14:creationId xmlns:p14="http://schemas.microsoft.com/office/powerpoint/2010/main" val="90093494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http://www.sanita.ilsole24ore.com/images2010/Sanita2/_Immagini/_Medici/OMINI_MEDICO_PAZIENTE--258x25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5469" y="1417638"/>
            <a:ext cx="4253061" cy="4253063"/>
          </a:xfrm>
          <a:prstGeom prst="rect">
            <a:avLst/>
          </a:prstGeom>
          <a:noFill/>
          <a:extLst>
            <a:ext uri="{909E8E84-426E-40DD-AFC4-6F175D3DCCD1}">
              <a14:hiddenFill xmlns:a14="http://schemas.microsoft.com/office/drawing/2010/main">
                <a:solidFill>
                  <a:srgbClr val="FFFFFF"/>
                </a:solidFill>
              </a14:hiddenFill>
            </a:ext>
          </a:extLst>
        </p:spPr>
      </p:pic>
      <p:sp>
        <p:nvSpPr>
          <p:cNvPr id="5" name="Titolo 1"/>
          <p:cNvSpPr>
            <a:spLocks noGrp="1"/>
          </p:cNvSpPr>
          <p:nvPr>
            <p:ph type="title"/>
          </p:nvPr>
        </p:nvSpPr>
        <p:spPr>
          <a:xfrm>
            <a:off x="457200" y="274638"/>
            <a:ext cx="8229600" cy="1143000"/>
          </a:xfrm>
        </p:spPr>
        <p:txBody>
          <a:bodyPr/>
          <a:lstStyle/>
          <a:p>
            <a:r>
              <a:rPr lang="it-IT" b="1" dirty="0"/>
              <a:t>Luisa va dall'infettivologo</a:t>
            </a:r>
          </a:p>
        </p:txBody>
      </p:sp>
    </p:spTree>
    <p:extLst>
      <p:ext uri="{BB962C8B-B14F-4D97-AF65-F5344CB8AC3E}">
        <p14:creationId xmlns:p14="http://schemas.microsoft.com/office/powerpoint/2010/main" val="304167749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olo 1"/>
          <p:cNvSpPr>
            <a:spLocks noGrp="1"/>
          </p:cNvSpPr>
          <p:nvPr>
            <p:ph type="title"/>
          </p:nvPr>
        </p:nvSpPr>
        <p:spPr/>
        <p:txBody>
          <a:bodyPr/>
          <a:lstStyle/>
          <a:p>
            <a:r>
              <a:rPr lang="it-IT" b="1" smtClean="0"/>
              <a:t>Luisa va dall'infettivologo</a:t>
            </a:r>
          </a:p>
        </p:txBody>
      </p:sp>
      <p:sp>
        <p:nvSpPr>
          <p:cNvPr id="68610" name="CasellaDiTesto 2"/>
          <p:cNvSpPr txBox="1">
            <a:spLocks noChangeArrowheads="1"/>
          </p:cNvSpPr>
          <p:nvPr/>
        </p:nvSpPr>
        <p:spPr bwMode="auto">
          <a:xfrm>
            <a:off x="395536" y="2348880"/>
            <a:ext cx="8568952" cy="1754327"/>
          </a:xfrm>
          <a:prstGeom prst="rect">
            <a:avLst/>
          </a:prstGeom>
          <a:noFill/>
          <a:ln w="9525">
            <a:noFill/>
            <a:miter lim="800000"/>
            <a:headEnd/>
            <a:tailEnd/>
          </a:ln>
        </p:spPr>
        <p:txBody>
          <a:bodyPr wrap="square">
            <a:spAutoFit/>
          </a:bodyPr>
          <a:lstStyle/>
          <a:p>
            <a:pPr algn="just"/>
            <a:endParaRPr lang="en-US" dirty="0">
              <a:latin typeface="Calibri" pitchFamily="34" charset="0"/>
            </a:endParaRPr>
          </a:p>
          <a:p>
            <a:pPr marL="285750" indent="-285750">
              <a:buFont typeface="Wingdings" charset="2"/>
              <a:buChar char="§"/>
            </a:pPr>
            <a:r>
              <a:rPr lang="it-IT" dirty="0"/>
              <a:t>Il virus dell’epatite C (HCV) infetta circa 170 milioni di persone nel </a:t>
            </a:r>
            <a:r>
              <a:rPr lang="it-IT" dirty="0" smtClean="0"/>
              <a:t>mondo</a:t>
            </a:r>
            <a:endParaRPr lang="it-IT" dirty="0"/>
          </a:p>
          <a:p>
            <a:pPr marL="285750" indent="-285750">
              <a:buFont typeface="Wingdings" charset="2"/>
              <a:buChar char="§"/>
            </a:pPr>
            <a:r>
              <a:rPr lang="it-IT" b="1" dirty="0"/>
              <a:t>L’Italia è il Paese europeo con la maggiore prevalenza di HCV</a:t>
            </a:r>
            <a:r>
              <a:rPr lang="it-IT" b="1" dirty="0" smtClean="0"/>
              <a:t>.</a:t>
            </a:r>
          </a:p>
          <a:p>
            <a:pPr marL="285750" indent="-285750">
              <a:buFont typeface="Wingdings" charset="2"/>
              <a:buChar char="§"/>
            </a:pPr>
            <a:r>
              <a:rPr lang="it-IT" dirty="0" smtClean="0"/>
              <a:t>La </a:t>
            </a:r>
            <a:r>
              <a:rPr lang="it-IT" dirty="0"/>
              <a:t>prevalenza dell’infezione varia dal </a:t>
            </a:r>
            <a:r>
              <a:rPr lang="it-IT" b="1" dirty="0"/>
              <a:t>3 al 26%</a:t>
            </a:r>
            <a:r>
              <a:rPr lang="it-IT" dirty="0"/>
              <a:t>, con un aumento progressivo con l’età e valori più alti nelle regioni del Sud e nelle Isole rispetto alle regioni centrali e del Nord</a:t>
            </a:r>
          </a:p>
        </p:txBody>
      </p:sp>
      <p:sp>
        <p:nvSpPr>
          <p:cNvPr id="68611" name="Rettangolo 3"/>
          <p:cNvSpPr>
            <a:spLocks noChangeArrowheads="1"/>
          </p:cNvSpPr>
          <p:nvPr/>
        </p:nvSpPr>
        <p:spPr bwMode="auto">
          <a:xfrm>
            <a:off x="2700338" y="6308725"/>
            <a:ext cx="6227762" cy="369888"/>
          </a:xfrm>
          <a:prstGeom prst="rect">
            <a:avLst/>
          </a:prstGeom>
          <a:noFill/>
          <a:ln w="9525">
            <a:noFill/>
            <a:miter lim="800000"/>
            <a:headEnd/>
            <a:tailEnd/>
          </a:ln>
        </p:spPr>
        <p:txBody>
          <a:bodyPr>
            <a:spAutoFit/>
          </a:bodyPr>
          <a:lstStyle/>
          <a:p>
            <a:pPr algn="r"/>
            <a:r>
              <a:rPr lang="en-US" dirty="0" err="1" smtClean="0">
                <a:latin typeface="Calibri" pitchFamily="34" charset="0"/>
              </a:rPr>
              <a:t>Epicentro</a:t>
            </a:r>
            <a:r>
              <a:rPr lang="en-US" dirty="0" smtClean="0">
                <a:latin typeface="Calibri" pitchFamily="34" charset="0"/>
              </a:rPr>
              <a:t>, ISS, 2014</a:t>
            </a:r>
            <a:endParaRPr lang="it-IT" dirty="0">
              <a:latin typeface="Calibri" pitchFamily="34" charset="0"/>
            </a:endParaRPr>
          </a:p>
        </p:txBody>
      </p:sp>
      <p:pic>
        <p:nvPicPr>
          <p:cNvPr id="6" name="Picture 2" descr="http://www.elamit.net/assiriologia/img/epatoscopia_fegato.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3768" y="1124744"/>
            <a:ext cx="1619672" cy="1371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ttangolo 3"/>
          <p:cNvSpPr>
            <a:spLocks noChangeArrowheads="1"/>
          </p:cNvSpPr>
          <p:nvPr/>
        </p:nvSpPr>
        <p:spPr bwMode="auto">
          <a:xfrm>
            <a:off x="4572000" y="1412776"/>
            <a:ext cx="2232248"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it-IT" sz="900" dirty="0">
                <a:cs typeface="Arial" charset="0"/>
              </a:rPr>
              <a:t>Modello in creta del fegato di una pecora</a:t>
            </a:r>
          </a:p>
          <a:p>
            <a:r>
              <a:rPr lang="en-US" sz="900" dirty="0" err="1">
                <a:cs typeface="Arial" charset="0"/>
              </a:rPr>
              <a:t>Babilonia</a:t>
            </a:r>
            <a:r>
              <a:rPr lang="en-US" sz="900" dirty="0">
                <a:cs typeface="Arial" charset="0"/>
              </a:rPr>
              <a:t>  1900-1600 </a:t>
            </a:r>
            <a:r>
              <a:rPr lang="en-US" sz="900" dirty="0" err="1">
                <a:cs typeface="Arial" charset="0"/>
              </a:rPr>
              <a:t>a.c</a:t>
            </a:r>
            <a:r>
              <a:rPr lang="en-US" sz="900" dirty="0">
                <a:cs typeface="Arial" charset="0"/>
              </a:rPr>
              <a:t>.</a:t>
            </a:r>
            <a:br>
              <a:rPr lang="en-US" sz="900" dirty="0">
                <a:cs typeface="Arial" charset="0"/>
              </a:rPr>
            </a:br>
            <a:r>
              <a:rPr lang="en-US" sz="900" dirty="0" err="1">
                <a:cs typeface="Arial" charset="0"/>
              </a:rPr>
              <a:t>probabilmente</a:t>
            </a:r>
            <a:r>
              <a:rPr lang="en-US" sz="900" dirty="0">
                <a:cs typeface="Arial" charset="0"/>
              </a:rPr>
              <a:t> da Sippar, </a:t>
            </a:r>
            <a:r>
              <a:rPr lang="en-US" sz="900" dirty="0" err="1">
                <a:cs typeface="Arial" charset="0"/>
              </a:rPr>
              <a:t>sud</a:t>
            </a:r>
            <a:r>
              <a:rPr lang="en-US" sz="900" dirty="0">
                <a:cs typeface="Arial" charset="0"/>
              </a:rPr>
              <a:t> Iraq</a:t>
            </a:r>
          </a:p>
          <a:p>
            <a:r>
              <a:rPr lang="en-US" sz="900" dirty="0">
                <a:cs typeface="Arial" charset="0"/>
              </a:rPr>
              <a:t>(The British Museum - London)</a:t>
            </a:r>
          </a:p>
        </p:txBody>
      </p:sp>
      <p:graphicFrame>
        <p:nvGraphicFramePr>
          <p:cNvPr id="10" name="Object 2"/>
          <p:cNvGraphicFramePr>
            <a:graphicFrameLocks noChangeAspect="1"/>
          </p:cNvGraphicFramePr>
          <p:nvPr>
            <p:extLst/>
          </p:nvPr>
        </p:nvGraphicFramePr>
        <p:xfrm>
          <a:off x="467544" y="4079560"/>
          <a:ext cx="5976663" cy="2517792"/>
        </p:xfrm>
        <a:graphic>
          <a:graphicData uri="http://schemas.openxmlformats.org/presentationml/2006/ole">
            <mc:AlternateContent xmlns:mc="http://schemas.openxmlformats.org/markup-compatibility/2006">
              <mc:Choice xmlns:v="urn:schemas-microsoft-com:vml" Requires="v">
                <p:oleObj spid="_x0000_s5150" name="Foglio di lavoro" r:id="rId6" imgW="8590008" imgH="4352921" progId="Excel.Sheet.8">
                  <p:embed/>
                </p:oleObj>
              </mc:Choice>
              <mc:Fallback>
                <p:oleObj name="Foglio di lavoro" r:id="rId6" imgW="8590008" imgH="4352921" progId="Excel.Sheet.8">
                  <p:embed/>
                  <p:pic>
                    <p:nvPicPr>
                      <p:cNvPr id="0" name="Picture 1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7544" y="4079560"/>
                        <a:ext cx="5976663" cy="251779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Text Box 4"/>
          <p:cNvSpPr txBox="1">
            <a:spLocks noChangeArrowheads="1"/>
          </p:cNvSpPr>
          <p:nvPr/>
        </p:nvSpPr>
        <p:spPr bwMode="auto">
          <a:xfrm>
            <a:off x="4932040" y="5877272"/>
            <a:ext cx="1270000" cy="400050"/>
          </a:xfrm>
          <a:prstGeom prst="rect">
            <a:avLst/>
          </a:prstGeom>
          <a:noFill/>
          <a:ln w="9525">
            <a:no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it-IT" sz="2000" b="1" smtClean="0">
                <a:solidFill>
                  <a:srgbClr val="FF0000"/>
                </a:solidFill>
                <a:effectLst>
                  <a:outerShdw blurRad="38100" dist="38100" dir="2700000" algn="tl">
                    <a:srgbClr val="DDDDDD"/>
                  </a:outerShdw>
                </a:effectLst>
                <a:latin typeface="Arial"/>
                <a:cs typeface="Arial"/>
              </a:rPr>
              <a:t>VENETO</a:t>
            </a:r>
          </a:p>
        </p:txBody>
      </p:sp>
      <p:sp>
        <p:nvSpPr>
          <p:cNvPr id="12" name="Text Box 6"/>
          <p:cNvSpPr txBox="1">
            <a:spLocks noChangeArrowheads="1"/>
          </p:cNvSpPr>
          <p:nvPr/>
        </p:nvSpPr>
        <p:spPr bwMode="auto">
          <a:xfrm>
            <a:off x="5076056" y="5445224"/>
            <a:ext cx="954087" cy="400050"/>
          </a:xfrm>
          <a:prstGeom prst="rect">
            <a:avLst/>
          </a:prstGeom>
          <a:noFill/>
          <a:ln w="9525">
            <a:no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it-IT" sz="2000" b="1" dirty="0" smtClean="0">
                <a:solidFill>
                  <a:srgbClr val="00FFFF"/>
                </a:solidFill>
                <a:effectLst>
                  <a:outerShdw blurRad="38100" dist="38100" dir="2700000" algn="tl">
                    <a:srgbClr val="DDDDDD"/>
                  </a:outerShdw>
                </a:effectLst>
                <a:latin typeface="Arial"/>
                <a:cs typeface="Arial"/>
              </a:rPr>
              <a:t>LAZIO</a:t>
            </a:r>
          </a:p>
        </p:txBody>
      </p:sp>
      <p:sp>
        <p:nvSpPr>
          <p:cNvPr id="13" name="Text Box 7"/>
          <p:cNvSpPr txBox="1">
            <a:spLocks noChangeArrowheads="1"/>
          </p:cNvSpPr>
          <p:nvPr/>
        </p:nvSpPr>
        <p:spPr bwMode="auto">
          <a:xfrm>
            <a:off x="4788024" y="4941168"/>
            <a:ext cx="1528763" cy="400050"/>
          </a:xfrm>
          <a:prstGeom prst="rect">
            <a:avLst/>
          </a:prstGeom>
          <a:noFill/>
          <a:ln w="9525">
            <a:no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it-IT" sz="2000" b="1" smtClean="0">
                <a:solidFill>
                  <a:schemeClr val="bg1"/>
                </a:solidFill>
                <a:effectLst>
                  <a:outerShdw blurRad="38100" dist="38100" dir="2700000" algn="tl">
                    <a:srgbClr val="DDDDDD"/>
                  </a:outerShdw>
                </a:effectLst>
                <a:latin typeface="Arial"/>
                <a:cs typeface="Arial"/>
              </a:rPr>
              <a:t>CALABRIA</a:t>
            </a:r>
          </a:p>
        </p:txBody>
      </p:sp>
      <p:sp>
        <p:nvSpPr>
          <p:cNvPr id="14" name="Text Box 8"/>
          <p:cNvSpPr txBox="1">
            <a:spLocks noChangeArrowheads="1"/>
          </p:cNvSpPr>
          <p:nvPr/>
        </p:nvSpPr>
        <p:spPr bwMode="auto">
          <a:xfrm>
            <a:off x="4932040" y="4221088"/>
            <a:ext cx="1538288" cy="400050"/>
          </a:xfrm>
          <a:prstGeom prst="rect">
            <a:avLst/>
          </a:prstGeom>
          <a:noFill/>
          <a:ln w="9525">
            <a:no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it-IT" sz="2000" b="1" dirty="0" smtClean="0">
                <a:solidFill>
                  <a:srgbClr val="99FF66"/>
                </a:solidFill>
                <a:effectLst>
                  <a:outerShdw blurRad="38100" dist="38100" dir="2700000" algn="tl">
                    <a:srgbClr val="DDDDDD"/>
                  </a:outerShdw>
                </a:effectLst>
                <a:latin typeface="Arial"/>
                <a:cs typeface="Arial"/>
              </a:rPr>
              <a:t>CAMPANIA</a:t>
            </a:r>
          </a:p>
        </p:txBody>
      </p:sp>
      <p:sp>
        <p:nvSpPr>
          <p:cNvPr id="15" name="Text Box 9"/>
          <p:cNvSpPr txBox="1">
            <a:spLocks noChangeArrowheads="1"/>
          </p:cNvSpPr>
          <p:nvPr/>
        </p:nvSpPr>
        <p:spPr bwMode="auto">
          <a:xfrm>
            <a:off x="2286199" y="6510734"/>
            <a:ext cx="1709737" cy="374650"/>
          </a:xfrm>
          <a:prstGeom prst="rect">
            <a:avLst/>
          </a:prstGeom>
          <a:noFill/>
          <a:ln w="9525">
            <a:noFill/>
            <a:miter lim="800000"/>
            <a:headEnd/>
            <a:tailEnd/>
          </a:ln>
        </p:spPr>
        <p:txBody>
          <a:bodyPr wrap="none">
            <a:spAutoFit/>
          </a:bodyPr>
          <a:lstStyle/>
          <a:p>
            <a:pPr algn="ctr" eaLnBrk="0" fontAlgn="auto" hangingPunct="0">
              <a:lnSpc>
                <a:spcPct val="90000"/>
              </a:lnSpc>
              <a:spcBef>
                <a:spcPts val="0"/>
              </a:spcBef>
              <a:spcAft>
                <a:spcPts val="0"/>
              </a:spcAft>
              <a:defRPr/>
            </a:pPr>
            <a:r>
              <a:rPr lang="it-IT" sz="2000" b="1" dirty="0" err="1">
                <a:solidFill>
                  <a:schemeClr val="tx2">
                    <a:lumMod val="75000"/>
                  </a:schemeClr>
                </a:solidFill>
                <a:latin typeface="Arial"/>
                <a:ea typeface="+mn-ea"/>
                <a:cs typeface="Arial"/>
              </a:rPr>
              <a:t>Age</a:t>
            </a:r>
            <a:r>
              <a:rPr lang="it-IT" sz="2000" b="1" dirty="0">
                <a:solidFill>
                  <a:schemeClr val="tx2">
                    <a:lumMod val="75000"/>
                  </a:schemeClr>
                </a:solidFill>
                <a:latin typeface="Arial"/>
                <a:ea typeface="+mn-ea"/>
                <a:cs typeface="Arial"/>
              </a:rPr>
              <a:t> </a:t>
            </a:r>
            <a:r>
              <a:rPr lang="it-IT" sz="2000" b="1" dirty="0" err="1">
                <a:solidFill>
                  <a:schemeClr val="tx2">
                    <a:lumMod val="75000"/>
                  </a:schemeClr>
                </a:solidFill>
                <a:latin typeface="Arial"/>
                <a:ea typeface="+mn-ea"/>
                <a:cs typeface="Arial"/>
              </a:rPr>
              <a:t>Classes</a:t>
            </a:r>
            <a:endParaRPr lang="it-IT" sz="2000" b="1" dirty="0">
              <a:solidFill>
                <a:schemeClr val="tx2">
                  <a:lumMod val="75000"/>
                </a:schemeClr>
              </a:solidFill>
              <a:latin typeface="Arial"/>
              <a:ea typeface="+mn-ea"/>
              <a:cs typeface="Arial"/>
            </a:endParaRPr>
          </a:p>
        </p:txBody>
      </p:sp>
      <p:sp>
        <p:nvSpPr>
          <p:cNvPr id="16" name="Text Box 11"/>
          <p:cNvSpPr txBox="1">
            <a:spLocks noChangeArrowheads="1"/>
          </p:cNvSpPr>
          <p:nvPr/>
        </p:nvSpPr>
        <p:spPr bwMode="auto">
          <a:xfrm>
            <a:off x="5004048" y="4653136"/>
            <a:ext cx="1087438" cy="400050"/>
          </a:xfrm>
          <a:prstGeom prst="rect">
            <a:avLst/>
          </a:prstGeom>
          <a:noFill/>
          <a:ln w="9525">
            <a:no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it-IT" sz="2000" b="1" dirty="0" smtClean="0">
                <a:solidFill>
                  <a:srgbClr val="FF00FF"/>
                </a:solidFill>
                <a:effectLst>
                  <a:outerShdw blurRad="38100" dist="38100" dir="2700000" algn="tl">
                    <a:srgbClr val="DDDDDD"/>
                  </a:outerShdw>
                </a:effectLst>
                <a:latin typeface="Arial"/>
                <a:cs typeface="Arial"/>
              </a:rPr>
              <a:t>SICILIA</a:t>
            </a:r>
          </a:p>
        </p:txBody>
      </p:sp>
      <p:sp>
        <p:nvSpPr>
          <p:cNvPr id="17" name="Rectangle 16"/>
          <p:cNvSpPr>
            <a:spLocks noChangeArrowheads="1"/>
          </p:cNvSpPr>
          <p:nvPr/>
        </p:nvSpPr>
        <p:spPr bwMode="auto">
          <a:xfrm>
            <a:off x="899592" y="4293096"/>
            <a:ext cx="2808312" cy="1008112"/>
          </a:xfrm>
          <a:prstGeom prst="rect">
            <a:avLst/>
          </a:prstGeom>
          <a:solidFill>
            <a:schemeClr val="accent1"/>
          </a:solidFill>
          <a:ln w="9525">
            <a:solidFill>
              <a:schemeClr val="tx1"/>
            </a:solidFill>
            <a:miter lim="800000"/>
            <a:headEnd/>
            <a:tailEnd/>
          </a:ln>
        </p:spPr>
        <p:txBody>
          <a:bodyPr wrap="none" anchor="ctr"/>
          <a:lstStyle/>
          <a:p>
            <a:endParaRPr lang="it-IT" sz="1600">
              <a:cs typeface="Arial" charset="0"/>
            </a:endParaRPr>
          </a:p>
        </p:txBody>
      </p:sp>
      <p:sp>
        <p:nvSpPr>
          <p:cNvPr id="18" name="Text Box 19"/>
          <p:cNvSpPr txBox="1">
            <a:spLocks noChangeArrowheads="1"/>
          </p:cNvSpPr>
          <p:nvPr/>
        </p:nvSpPr>
        <p:spPr bwMode="auto">
          <a:xfrm>
            <a:off x="899592" y="4293096"/>
            <a:ext cx="273630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400" dirty="0">
                <a:solidFill>
                  <a:schemeClr val="bg2"/>
                </a:solidFill>
                <a:cs typeface="Arial" charset="0"/>
              </a:rPr>
              <a:t>la prevalenza aumenta con l</a:t>
            </a:r>
            <a:r>
              <a:rPr lang="ja-JP" altLang="it-IT" sz="1400" dirty="0">
                <a:solidFill>
                  <a:schemeClr val="bg2"/>
                </a:solidFill>
                <a:cs typeface="Arial" charset="0"/>
              </a:rPr>
              <a:t>’</a:t>
            </a:r>
            <a:r>
              <a:rPr lang="it-IT" altLang="ja-JP" sz="1400" dirty="0">
                <a:solidFill>
                  <a:schemeClr val="bg2"/>
                </a:solidFill>
                <a:cs typeface="Arial" charset="0"/>
              </a:rPr>
              <a:t>età e secondo un gradiente Nord/Sud: oltre il 30% in età avanzata in alcune aree del Sud</a:t>
            </a:r>
            <a:endParaRPr lang="it-IT" sz="1400" dirty="0">
              <a:solidFill>
                <a:schemeClr val="bg2"/>
              </a:solidFill>
              <a:cs typeface="Arial" charset="0"/>
            </a:endParaRPr>
          </a:p>
        </p:txBody>
      </p:sp>
    </p:spTree>
    <p:extLst>
      <p:ext uri="{BB962C8B-B14F-4D97-AF65-F5344CB8AC3E}">
        <p14:creationId xmlns:p14="http://schemas.microsoft.com/office/powerpoint/2010/main" val="112713698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HCV genotipo 2 e 3: trattamento</a:t>
            </a:r>
            <a:endParaRPr lang="it-IT" dirty="0"/>
          </a:p>
        </p:txBody>
      </p:sp>
      <p:sp>
        <p:nvSpPr>
          <p:cNvPr id="3" name="Segnaposto contenuto 2"/>
          <p:cNvSpPr>
            <a:spLocks noGrp="1"/>
          </p:cNvSpPr>
          <p:nvPr>
            <p:ph idx="1"/>
          </p:nvPr>
        </p:nvSpPr>
        <p:spPr/>
        <p:txBody>
          <a:bodyPr/>
          <a:lstStyle/>
          <a:p>
            <a:pPr algn="just"/>
            <a:r>
              <a:rPr lang="it-IT" dirty="0" smtClean="0"/>
              <a:t>Standard of Care: combinazione di </a:t>
            </a:r>
            <a:r>
              <a:rPr lang="it-IT" b="1" dirty="0" err="1" smtClean="0"/>
              <a:t>pegIFN</a:t>
            </a:r>
            <a:r>
              <a:rPr lang="it-IT" b="1" dirty="0" smtClean="0"/>
              <a:t> alfa 2a o alfa2b e </a:t>
            </a:r>
            <a:r>
              <a:rPr lang="it-IT" b="1" dirty="0" err="1" smtClean="0"/>
              <a:t>ribavirina</a:t>
            </a:r>
            <a:r>
              <a:rPr lang="it-IT" b="1" dirty="0" smtClean="0"/>
              <a:t> </a:t>
            </a:r>
            <a:r>
              <a:rPr lang="it-IT" dirty="0" smtClean="0"/>
              <a:t>(dosaggio in base al peso corporeo) per </a:t>
            </a:r>
            <a:r>
              <a:rPr lang="it-IT" b="1" dirty="0" smtClean="0"/>
              <a:t>24 settimane</a:t>
            </a:r>
            <a:r>
              <a:rPr lang="it-IT" dirty="0" smtClean="0"/>
              <a:t>;</a:t>
            </a:r>
          </a:p>
          <a:p>
            <a:pPr algn="just"/>
            <a:r>
              <a:rPr lang="it-IT" dirty="0" smtClean="0"/>
              <a:t>I pazienti che raggiungono la risposta virologica rapida (</a:t>
            </a:r>
            <a:r>
              <a:rPr lang="it-IT" b="1" dirty="0" smtClean="0"/>
              <a:t>RVR</a:t>
            </a:r>
            <a:r>
              <a:rPr lang="it-IT" dirty="0" smtClean="0"/>
              <a:t>) hanno elevata </a:t>
            </a:r>
            <a:r>
              <a:rPr lang="it-IT" dirty="0" err="1" smtClean="0"/>
              <a:t>probabalità</a:t>
            </a:r>
            <a:r>
              <a:rPr lang="it-IT" dirty="0" smtClean="0"/>
              <a:t> di raggiungere la risposta virologica sostenuta (</a:t>
            </a:r>
            <a:r>
              <a:rPr lang="it-IT" b="1" dirty="0" smtClean="0"/>
              <a:t>SVR</a:t>
            </a:r>
            <a:r>
              <a:rPr lang="it-IT" dirty="0" smtClean="0"/>
              <a:t>)</a:t>
            </a:r>
            <a:endParaRPr lang="it-IT" dirty="0"/>
          </a:p>
        </p:txBody>
      </p:sp>
      <p:pic>
        <p:nvPicPr>
          <p:cNvPr id="6" name="Picture 6"/>
          <p:cNvPicPr>
            <a:picLocks noChangeAspect="1" noChangeArrowheads="1"/>
          </p:cNvPicPr>
          <p:nvPr/>
        </p:nvPicPr>
        <p:blipFill>
          <a:blip r:embed="rId2"/>
          <a:srcRect/>
          <a:stretch>
            <a:fillRect/>
          </a:stretch>
        </p:blipFill>
        <p:spPr bwMode="auto">
          <a:xfrm>
            <a:off x="5508104" y="6381328"/>
            <a:ext cx="3335337" cy="298450"/>
          </a:xfrm>
          <a:prstGeom prst="rect">
            <a:avLst/>
          </a:prstGeom>
          <a:noFill/>
          <a:ln w="9525">
            <a:noFill/>
            <a:miter lim="800000"/>
            <a:headEnd/>
            <a:tailEnd/>
          </a:ln>
        </p:spPr>
      </p:pic>
    </p:spTree>
    <p:extLst>
      <p:ext uri="{BB962C8B-B14F-4D97-AF65-F5344CB8AC3E}">
        <p14:creationId xmlns:p14="http://schemas.microsoft.com/office/powerpoint/2010/main" val="364664571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ella 6"/>
          <p:cNvGraphicFramePr>
            <a:graphicFrameLocks noGrp="1"/>
          </p:cNvGraphicFramePr>
          <p:nvPr/>
        </p:nvGraphicFramePr>
        <p:xfrm>
          <a:off x="0" y="1052513"/>
          <a:ext cx="9144000" cy="4824539"/>
        </p:xfrm>
        <a:graphic>
          <a:graphicData uri="http://schemas.openxmlformats.org/drawingml/2006/table">
            <a:tbl>
              <a:tblPr firstRow="1" bandRow="1">
                <a:tableStyleId>{69CF1AB2-1976-4502-BF36-3FF5EA218861}</a:tableStyleId>
              </a:tblPr>
              <a:tblGrid>
                <a:gridCol w="4572000"/>
                <a:gridCol w="4572000"/>
              </a:tblGrid>
              <a:tr h="583695">
                <a:tc>
                  <a:txBody>
                    <a:bodyPr/>
                    <a:lstStyle/>
                    <a:p>
                      <a:pPr algn="ctr"/>
                      <a:r>
                        <a:rPr lang="it-IT" b="1" dirty="0" smtClean="0">
                          <a:solidFill>
                            <a:srgbClr val="FF0000"/>
                          </a:solidFill>
                        </a:rPr>
                        <a:t>Età giovane</a:t>
                      </a:r>
                      <a:endParaRPr lang="it-IT" b="1" dirty="0">
                        <a:solidFill>
                          <a:srgbClr val="FF0000"/>
                        </a:solidFill>
                      </a:endParaRPr>
                    </a:p>
                  </a:txBody>
                  <a:tcPr/>
                </a:tc>
                <a:tc>
                  <a:txBody>
                    <a:bodyPr/>
                    <a:lstStyle/>
                    <a:p>
                      <a:pPr algn="ctr"/>
                      <a:r>
                        <a:rPr lang="it-IT" b="1" dirty="0" smtClean="0">
                          <a:solidFill>
                            <a:srgbClr val="FF0000"/>
                          </a:solidFill>
                        </a:rPr>
                        <a:t>Età avanzata</a:t>
                      </a:r>
                      <a:endParaRPr lang="it-IT" b="1" dirty="0">
                        <a:solidFill>
                          <a:srgbClr val="FF0000"/>
                        </a:solidFill>
                      </a:endParaRPr>
                    </a:p>
                  </a:txBody>
                  <a:tcPr/>
                </a:tc>
              </a:tr>
              <a:tr h="583695">
                <a:tc>
                  <a:txBody>
                    <a:bodyPr/>
                    <a:lstStyle/>
                    <a:p>
                      <a:pPr algn="ctr"/>
                      <a:r>
                        <a:rPr lang="it-IT" b="1" dirty="0" smtClean="0">
                          <a:solidFill>
                            <a:srgbClr val="FF0000"/>
                          </a:solidFill>
                        </a:rPr>
                        <a:t>Elevata motivazione alla</a:t>
                      </a:r>
                      <a:r>
                        <a:rPr lang="it-IT" b="1" baseline="0" dirty="0" smtClean="0">
                          <a:solidFill>
                            <a:srgbClr val="FF0000"/>
                          </a:solidFill>
                        </a:rPr>
                        <a:t> terapia</a:t>
                      </a:r>
                      <a:endParaRPr lang="it-IT" b="1" dirty="0">
                        <a:solidFill>
                          <a:srgbClr val="FF0000"/>
                        </a:solidFill>
                      </a:endParaRPr>
                    </a:p>
                  </a:txBody>
                  <a:tcPr/>
                </a:tc>
                <a:tc>
                  <a:txBody>
                    <a:bodyPr/>
                    <a:lstStyle/>
                    <a:p>
                      <a:pPr algn="ctr"/>
                      <a:r>
                        <a:rPr lang="it-IT" b="1" dirty="0" smtClean="0">
                          <a:solidFill>
                            <a:srgbClr val="FF0000"/>
                          </a:solidFill>
                        </a:rPr>
                        <a:t>Scarsa motivazione alla terapia</a:t>
                      </a:r>
                      <a:endParaRPr lang="it-IT" b="1" dirty="0">
                        <a:solidFill>
                          <a:srgbClr val="FF0000"/>
                        </a:solidFill>
                      </a:endParaRPr>
                    </a:p>
                  </a:txBody>
                  <a:tcPr/>
                </a:tc>
              </a:tr>
              <a:tr h="953032">
                <a:tc>
                  <a:txBody>
                    <a:bodyPr/>
                    <a:lstStyle/>
                    <a:p>
                      <a:pPr algn="ctr"/>
                      <a:r>
                        <a:rPr lang="it-IT" b="1" dirty="0" smtClean="0">
                          <a:solidFill>
                            <a:srgbClr val="FF0000"/>
                          </a:solidFill>
                        </a:rPr>
                        <a:t>Assenza di </a:t>
                      </a:r>
                      <a:r>
                        <a:rPr lang="it-IT" b="1" dirty="0" err="1" smtClean="0">
                          <a:solidFill>
                            <a:srgbClr val="FF0000"/>
                          </a:solidFill>
                        </a:rPr>
                        <a:t>comorbilità</a:t>
                      </a:r>
                      <a:r>
                        <a:rPr lang="it-IT" b="1" dirty="0" smtClean="0">
                          <a:solidFill>
                            <a:srgbClr val="FF0000"/>
                          </a:solidFill>
                        </a:rPr>
                        <a:t> o</a:t>
                      </a:r>
                    </a:p>
                    <a:p>
                      <a:pPr algn="ctr"/>
                      <a:r>
                        <a:rPr lang="it-IT" b="1" dirty="0" err="1" smtClean="0">
                          <a:solidFill>
                            <a:srgbClr val="FF0000"/>
                          </a:solidFill>
                        </a:rPr>
                        <a:t>Comorbilità</a:t>
                      </a:r>
                      <a:r>
                        <a:rPr lang="it-IT" b="1" dirty="0" smtClean="0">
                          <a:solidFill>
                            <a:srgbClr val="FF0000"/>
                          </a:solidFill>
                        </a:rPr>
                        <a:t> che peggiorano</a:t>
                      </a:r>
                    </a:p>
                    <a:p>
                      <a:pPr algn="ctr"/>
                      <a:r>
                        <a:rPr lang="it-IT" b="1" dirty="0" smtClean="0">
                          <a:solidFill>
                            <a:srgbClr val="FF0000"/>
                          </a:solidFill>
                        </a:rPr>
                        <a:t> l’ epatopatia (es. HIV, diabete)</a:t>
                      </a:r>
                    </a:p>
                  </a:txBody>
                  <a:tcPr/>
                </a:tc>
                <a:tc>
                  <a:txBody>
                    <a:bodyPr/>
                    <a:lstStyle/>
                    <a:p>
                      <a:pPr algn="ctr"/>
                      <a:r>
                        <a:rPr lang="it-IT" b="1" dirty="0" err="1" smtClean="0">
                          <a:solidFill>
                            <a:srgbClr val="FF0000"/>
                          </a:solidFill>
                        </a:rPr>
                        <a:t>Comorbilità</a:t>
                      </a:r>
                      <a:r>
                        <a:rPr lang="it-IT" b="1" dirty="0" smtClean="0">
                          <a:solidFill>
                            <a:srgbClr val="FF0000"/>
                          </a:solidFill>
                        </a:rPr>
                        <a:t>:</a:t>
                      </a:r>
                      <a:r>
                        <a:rPr lang="it-IT" b="1" baseline="0" dirty="0" smtClean="0">
                          <a:solidFill>
                            <a:srgbClr val="FF0000"/>
                          </a:solidFill>
                        </a:rPr>
                        <a:t> ridotta </a:t>
                      </a:r>
                      <a:r>
                        <a:rPr lang="it-IT" b="1" dirty="0" smtClean="0">
                          <a:solidFill>
                            <a:srgbClr val="FF0000"/>
                          </a:solidFill>
                        </a:rPr>
                        <a:t>tollerabilità ed aspettativa di vita</a:t>
                      </a:r>
                    </a:p>
                    <a:p>
                      <a:pPr algn="ctr"/>
                      <a:endParaRPr lang="it-IT" b="1" dirty="0">
                        <a:solidFill>
                          <a:srgbClr val="FF0000"/>
                        </a:solidFill>
                      </a:endParaRPr>
                    </a:p>
                  </a:txBody>
                  <a:tcPr/>
                </a:tc>
              </a:tr>
              <a:tr h="583695">
                <a:tc>
                  <a:txBody>
                    <a:bodyPr/>
                    <a:lstStyle/>
                    <a:p>
                      <a:pPr algn="ctr"/>
                      <a:r>
                        <a:rPr lang="it-IT" b="1" dirty="0" smtClean="0">
                          <a:solidFill>
                            <a:srgbClr val="FF0000"/>
                          </a:solidFill>
                        </a:rPr>
                        <a:t>Buona aderenza alla terapia</a:t>
                      </a:r>
                      <a:endParaRPr lang="it-IT" b="1" dirty="0">
                        <a:solidFill>
                          <a:srgbClr val="FF0000"/>
                        </a:solidFill>
                      </a:endParaRPr>
                    </a:p>
                  </a:txBody>
                  <a:tcPr/>
                </a:tc>
                <a:tc>
                  <a:txBody>
                    <a:bodyPr/>
                    <a:lstStyle/>
                    <a:p>
                      <a:pPr algn="ctr"/>
                      <a:r>
                        <a:rPr lang="it-IT" b="1" dirty="0" smtClean="0">
                          <a:solidFill>
                            <a:srgbClr val="FF0000"/>
                          </a:solidFill>
                        </a:rPr>
                        <a:t>Cattiva aderenza alla terapia</a:t>
                      </a:r>
                      <a:endParaRPr lang="it-IT" b="1" dirty="0">
                        <a:solidFill>
                          <a:srgbClr val="FF0000"/>
                        </a:solidFill>
                      </a:endParaRPr>
                    </a:p>
                  </a:txBody>
                  <a:tcPr/>
                </a:tc>
              </a:tr>
              <a:tr h="583695">
                <a:tc>
                  <a:txBody>
                    <a:bodyPr/>
                    <a:lstStyle/>
                    <a:p>
                      <a:pPr algn="ctr"/>
                      <a:r>
                        <a:rPr lang="it-IT" b="1" dirty="0" smtClean="0">
                          <a:solidFill>
                            <a:srgbClr val="00B050"/>
                          </a:solidFill>
                        </a:rPr>
                        <a:t>Buona tollerabilità, non controindicazioni</a:t>
                      </a:r>
                      <a:endParaRPr lang="it-IT" b="1" dirty="0">
                        <a:solidFill>
                          <a:srgbClr val="00B050"/>
                        </a:solidFill>
                      </a:endParaRPr>
                    </a:p>
                  </a:txBody>
                  <a:tcPr/>
                </a:tc>
                <a:tc>
                  <a:txBody>
                    <a:bodyPr/>
                    <a:lstStyle/>
                    <a:p>
                      <a:pPr algn="ctr"/>
                      <a:r>
                        <a:rPr lang="it-IT" b="1" dirty="0" smtClean="0">
                          <a:solidFill>
                            <a:srgbClr val="00B050"/>
                          </a:solidFill>
                        </a:rPr>
                        <a:t>Scarsa tollerabilità, controindicazioni</a:t>
                      </a:r>
                      <a:r>
                        <a:rPr lang="it-IT" b="1" baseline="0" dirty="0" smtClean="0">
                          <a:solidFill>
                            <a:srgbClr val="00B050"/>
                          </a:solidFill>
                        </a:rPr>
                        <a:t> relative</a:t>
                      </a:r>
                      <a:endParaRPr lang="it-IT" b="1" dirty="0">
                        <a:solidFill>
                          <a:srgbClr val="00B050"/>
                        </a:solidFill>
                      </a:endParaRPr>
                    </a:p>
                  </a:txBody>
                  <a:tcPr/>
                </a:tc>
              </a:tr>
              <a:tr h="953032">
                <a:tc>
                  <a:txBody>
                    <a:bodyPr/>
                    <a:lstStyle/>
                    <a:p>
                      <a:pPr algn="ctr"/>
                      <a:r>
                        <a:rPr lang="it-IT" b="1" dirty="0" smtClean="0">
                          <a:solidFill>
                            <a:srgbClr val="00B0F0"/>
                          </a:solidFill>
                        </a:rPr>
                        <a:t>Probabilità di eradicazione virale: alta</a:t>
                      </a:r>
                    </a:p>
                    <a:p>
                      <a:pPr algn="ctr"/>
                      <a:r>
                        <a:rPr lang="it-IT" b="1" dirty="0" smtClean="0">
                          <a:solidFill>
                            <a:srgbClr val="00B0F0"/>
                          </a:solidFill>
                        </a:rPr>
                        <a:t>( genotipo 2 o 3 e/o HCVRNA &lt; 500.000)</a:t>
                      </a:r>
                    </a:p>
                  </a:txBody>
                  <a:tcPr/>
                </a:tc>
                <a:tc>
                  <a:txBody>
                    <a:bodyPr/>
                    <a:lstStyle/>
                    <a:p>
                      <a:pPr algn="ctr"/>
                      <a:r>
                        <a:rPr lang="it-IT" b="1" dirty="0" smtClean="0">
                          <a:solidFill>
                            <a:srgbClr val="00B0F0"/>
                          </a:solidFill>
                        </a:rPr>
                        <a:t>Probabilità di eradicazione </a:t>
                      </a:r>
                    </a:p>
                    <a:p>
                      <a:pPr algn="ctr"/>
                      <a:r>
                        <a:rPr lang="it-IT" b="1" dirty="0" smtClean="0">
                          <a:solidFill>
                            <a:srgbClr val="00B0F0"/>
                          </a:solidFill>
                        </a:rPr>
                        <a:t>Bassa (genotipo 1 e </a:t>
                      </a:r>
                    </a:p>
                    <a:p>
                      <a:pPr algn="ctr"/>
                      <a:r>
                        <a:rPr lang="it-IT" b="1" dirty="0" smtClean="0">
                          <a:solidFill>
                            <a:srgbClr val="00B0F0"/>
                          </a:solidFill>
                        </a:rPr>
                        <a:t>HCVRNA &gt; 500.000)</a:t>
                      </a:r>
                    </a:p>
                  </a:txBody>
                  <a:tcPr/>
                </a:tc>
              </a:tr>
              <a:tr h="583695">
                <a:tc>
                  <a:txBody>
                    <a:bodyPr/>
                    <a:lstStyle/>
                    <a:p>
                      <a:pPr algn="ctr"/>
                      <a:r>
                        <a:rPr lang="it-IT" b="1" dirty="0" smtClean="0">
                          <a:solidFill>
                            <a:srgbClr val="00B0F0"/>
                          </a:solidFill>
                        </a:rPr>
                        <a:t>Stato di malattia avanzato</a:t>
                      </a:r>
                      <a:endParaRPr lang="it-IT" b="1" dirty="0">
                        <a:solidFill>
                          <a:srgbClr val="00B0F0"/>
                        </a:solidFill>
                      </a:endParaRPr>
                    </a:p>
                  </a:txBody>
                  <a:tcPr/>
                </a:tc>
                <a:tc>
                  <a:txBody>
                    <a:bodyPr/>
                    <a:lstStyle/>
                    <a:p>
                      <a:pPr algn="ctr"/>
                      <a:r>
                        <a:rPr lang="it-IT" b="1" dirty="0" smtClean="0">
                          <a:solidFill>
                            <a:srgbClr val="00B0F0"/>
                          </a:solidFill>
                        </a:rPr>
                        <a:t>Stato di malattia</a:t>
                      </a:r>
                      <a:r>
                        <a:rPr lang="it-IT" b="1" baseline="0" dirty="0" smtClean="0">
                          <a:solidFill>
                            <a:srgbClr val="00B0F0"/>
                          </a:solidFill>
                        </a:rPr>
                        <a:t> precoce</a:t>
                      </a:r>
                      <a:endParaRPr lang="it-IT" b="1" dirty="0">
                        <a:solidFill>
                          <a:srgbClr val="00B0F0"/>
                        </a:solidFill>
                      </a:endParaRPr>
                    </a:p>
                  </a:txBody>
                  <a:tcPr/>
                </a:tc>
              </a:tr>
            </a:tbl>
          </a:graphicData>
        </a:graphic>
      </p:graphicFrame>
      <p:sp>
        <p:nvSpPr>
          <p:cNvPr id="70683" name="CasellaDiTesto 7"/>
          <p:cNvSpPr txBox="1">
            <a:spLocks noChangeArrowheads="1"/>
          </p:cNvSpPr>
          <p:nvPr/>
        </p:nvSpPr>
        <p:spPr bwMode="auto">
          <a:xfrm>
            <a:off x="287338" y="115888"/>
            <a:ext cx="8856662" cy="831850"/>
          </a:xfrm>
          <a:prstGeom prst="rect">
            <a:avLst/>
          </a:prstGeom>
          <a:noFill/>
          <a:ln w="9525">
            <a:noFill/>
            <a:miter lim="800000"/>
            <a:headEnd/>
            <a:tailEnd/>
          </a:ln>
        </p:spPr>
        <p:txBody>
          <a:bodyPr>
            <a:spAutoFit/>
          </a:bodyPr>
          <a:lstStyle/>
          <a:p>
            <a:r>
              <a:rPr lang="it-IT" sz="2400" b="1">
                <a:ea typeface="ＭＳ Ｐゴシック"/>
                <a:cs typeface="ＭＳ Ｐゴシック"/>
              </a:rPr>
              <a:t>Trattare si o no? Fattori per la decisione correlati a: </a:t>
            </a:r>
            <a:r>
              <a:rPr lang="it-IT" sz="2400" b="1">
                <a:solidFill>
                  <a:srgbClr val="FF0000"/>
                </a:solidFill>
                <a:ea typeface="ＭＳ Ｐゴシック"/>
                <a:cs typeface="ＭＳ Ｐゴシック"/>
              </a:rPr>
              <a:t>Paziente, </a:t>
            </a:r>
            <a:r>
              <a:rPr lang="it-IT" sz="2400" b="1">
                <a:solidFill>
                  <a:srgbClr val="00B050"/>
                </a:solidFill>
                <a:ea typeface="ＭＳ Ｐゴシック"/>
                <a:cs typeface="ＭＳ Ｐゴシック"/>
              </a:rPr>
              <a:t>Trattamento, </a:t>
            </a:r>
            <a:r>
              <a:rPr lang="it-IT" sz="2400" b="1">
                <a:solidFill>
                  <a:srgbClr val="00B0F0"/>
                </a:solidFill>
                <a:ea typeface="ＭＳ Ｐゴシック"/>
                <a:cs typeface="ＭＳ Ｐゴシック"/>
              </a:rPr>
              <a:t>Malattia epatica</a:t>
            </a:r>
          </a:p>
        </p:txBody>
      </p:sp>
      <p:pic>
        <p:nvPicPr>
          <p:cNvPr id="70684" name="Picture 6" descr="http://www.marieclaire.it/var/marieclaire/storage/images/bozze/oroscopo-della-settimana-dal-18-al-24-gennaio/oroscopo-settimana-dal-18-al-24-gennaio/14456772-1-ita-IT/Oroscopo-settimana-dal-18-al-24-gennaio_main_image_object.jpg"/>
          <p:cNvPicPr>
            <a:picLocks noChangeAspect="1" noChangeArrowheads="1"/>
          </p:cNvPicPr>
          <p:nvPr/>
        </p:nvPicPr>
        <p:blipFill>
          <a:blip r:embed="rId2"/>
          <a:srcRect/>
          <a:stretch>
            <a:fillRect/>
          </a:stretch>
        </p:blipFill>
        <p:spPr bwMode="auto">
          <a:xfrm>
            <a:off x="7931150" y="0"/>
            <a:ext cx="1141413" cy="1052513"/>
          </a:xfrm>
          <a:prstGeom prst="rect">
            <a:avLst/>
          </a:prstGeom>
          <a:noFill/>
          <a:ln w="9525">
            <a:noFill/>
            <a:miter lim="800000"/>
            <a:headEnd/>
            <a:tailEnd/>
          </a:ln>
        </p:spPr>
      </p:pic>
      <p:sp>
        <p:nvSpPr>
          <p:cNvPr id="70685" name="AutoShape 2"/>
          <p:cNvSpPr>
            <a:spLocks noChangeArrowheads="1"/>
          </p:cNvSpPr>
          <p:nvPr/>
        </p:nvSpPr>
        <p:spPr bwMode="auto">
          <a:xfrm>
            <a:off x="3995738" y="5949950"/>
            <a:ext cx="1209675" cy="908050"/>
          </a:xfrm>
          <a:prstGeom prst="triangle">
            <a:avLst>
              <a:gd name="adj" fmla="val 50000"/>
            </a:avLst>
          </a:prstGeom>
          <a:solidFill>
            <a:schemeClr val="accent1"/>
          </a:solidFill>
          <a:ln w="9525">
            <a:solidFill>
              <a:schemeClr val="tx1"/>
            </a:solidFill>
            <a:miter lim="800000"/>
            <a:headEnd/>
            <a:tailEnd/>
          </a:ln>
        </p:spPr>
        <p:txBody>
          <a:bodyPr wrap="none" anchor="ctr"/>
          <a:lstStyle/>
          <a:p>
            <a:r>
              <a:rPr lang="it-IT" sz="2400" b="1">
                <a:ea typeface="ＭＳ Ｐゴシック"/>
                <a:cs typeface="ＭＳ Ｐゴシック"/>
              </a:rPr>
              <a:t>Tx</a:t>
            </a:r>
          </a:p>
        </p:txBody>
      </p:sp>
      <p:sp>
        <p:nvSpPr>
          <p:cNvPr id="70686" name="Line 3"/>
          <p:cNvSpPr>
            <a:spLocks noChangeShapeType="1"/>
          </p:cNvSpPr>
          <p:nvPr/>
        </p:nvSpPr>
        <p:spPr bwMode="auto">
          <a:xfrm>
            <a:off x="179388" y="5949950"/>
            <a:ext cx="8713787" cy="0"/>
          </a:xfrm>
          <a:prstGeom prst="line">
            <a:avLst/>
          </a:prstGeom>
          <a:noFill/>
          <a:ln w="76200">
            <a:solidFill>
              <a:schemeClr val="accent1"/>
            </a:solidFill>
            <a:round/>
            <a:headEnd/>
            <a:tailEnd/>
          </a:ln>
        </p:spPr>
        <p:txBody>
          <a:bodyPr/>
          <a:lstStyle/>
          <a:p>
            <a:endParaRPr lang="it-IT"/>
          </a:p>
        </p:txBody>
      </p:sp>
      <p:sp>
        <p:nvSpPr>
          <p:cNvPr id="70687" name="Rectangle 13"/>
          <p:cNvSpPr>
            <a:spLocks noChangeArrowheads="1"/>
          </p:cNvSpPr>
          <p:nvPr/>
        </p:nvSpPr>
        <p:spPr bwMode="auto">
          <a:xfrm>
            <a:off x="179388" y="5949950"/>
            <a:ext cx="1512887" cy="647700"/>
          </a:xfrm>
          <a:prstGeom prst="rect">
            <a:avLst/>
          </a:prstGeom>
          <a:solidFill>
            <a:schemeClr val="accent1"/>
          </a:solidFill>
          <a:ln w="9525">
            <a:noFill/>
            <a:miter lim="800000"/>
            <a:headEnd/>
            <a:tailEnd/>
          </a:ln>
        </p:spPr>
        <p:txBody>
          <a:bodyPr wrap="none" anchor="ctr"/>
          <a:lstStyle/>
          <a:p>
            <a:r>
              <a:rPr lang="it-IT" sz="2400" b="1">
                <a:ea typeface="ＭＳ Ｐゴシック"/>
                <a:cs typeface="ＭＳ Ｐゴシック"/>
              </a:rPr>
              <a:t>Pros</a:t>
            </a:r>
          </a:p>
        </p:txBody>
      </p:sp>
      <p:sp>
        <p:nvSpPr>
          <p:cNvPr id="70688" name="Rectangle 14"/>
          <p:cNvSpPr>
            <a:spLocks noChangeArrowheads="1"/>
          </p:cNvSpPr>
          <p:nvPr/>
        </p:nvSpPr>
        <p:spPr bwMode="auto">
          <a:xfrm>
            <a:off x="7235825" y="5949950"/>
            <a:ext cx="1657350" cy="647700"/>
          </a:xfrm>
          <a:prstGeom prst="rect">
            <a:avLst/>
          </a:prstGeom>
          <a:solidFill>
            <a:schemeClr val="accent1"/>
          </a:solidFill>
          <a:ln w="9525">
            <a:noFill/>
            <a:miter lim="800000"/>
            <a:headEnd/>
            <a:tailEnd/>
          </a:ln>
        </p:spPr>
        <p:txBody>
          <a:bodyPr wrap="none" anchor="ctr"/>
          <a:lstStyle/>
          <a:p>
            <a:r>
              <a:rPr lang="it-IT" sz="2400" b="1">
                <a:ea typeface="ＭＳ Ｐゴシック"/>
                <a:cs typeface="ＭＳ Ｐゴシック"/>
              </a:rPr>
              <a:t>Cons</a:t>
            </a:r>
          </a:p>
        </p:txBody>
      </p:sp>
      <p:sp>
        <p:nvSpPr>
          <p:cNvPr id="14" name="Ovale 13"/>
          <p:cNvSpPr/>
          <p:nvPr/>
        </p:nvSpPr>
        <p:spPr>
          <a:xfrm>
            <a:off x="6011863" y="981075"/>
            <a:ext cx="1655762" cy="50323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15" name="Ovale 14"/>
          <p:cNvSpPr/>
          <p:nvPr/>
        </p:nvSpPr>
        <p:spPr>
          <a:xfrm>
            <a:off x="611188" y="1557338"/>
            <a:ext cx="3384550" cy="57626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16" name="Ovale 15"/>
          <p:cNvSpPr/>
          <p:nvPr/>
        </p:nvSpPr>
        <p:spPr>
          <a:xfrm>
            <a:off x="5003800" y="2060575"/>
            <a:ext cx="3744913" cy="100806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17" name="Ovale 16"/>
          <p:cNvSpPr/>
          <p:nvPr/>
        </p:nvSpPr>
        <p:spPr>
          <a:xfrm>
            <a:off x="179388" y="4221163"/>
            <a:ext cx="4176712" cy="10795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18" name="Ovale 17"/>
          <p:cNvSpPr/>
          <p:nvPr/>
        </p:nvSpPr>
        <p:spPr>
          <a:xfrm>
            <a:off x="684213" y="5229225"/>
            <a:ext cx="3382962" cy="57626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19" name="Ovale 18"/>
          <p:cNvSpPr/>
          <p:nvPr/>
        </p:nvSpPr>
        <p:spPr>
          <a:xfrm>
            <a:off x="611188" y="3141663"/>
            <a:ext cx="3384550" cy="57467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20" name="Ovale 19"/>
          <p:cNvSpPr/>
          <p:nvPr/>
        </p:nvSpPr>
        <p:spPr>
          <a:xfrm>
            <a:off x="4500563" y="3644900"/>
            <a:ext cx="4643437" cy="57626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Tree>
    <p:extLst>
      <p:ext uri="{BB962C8B-B14F-4D97-AF65-F5344CB8AC3E}">
        <p14:creationId xmlns:p14="http://schemas.microsoft.com/office/powerpoint/2010/main" val="83845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slide(fromBottom)">
                                      <p:cBhvr>
                                        <p:cTn id="7" dur="500"/>
                                        <p:tgtEl>
                                          <p:spTgt spid="14"/>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slide(fromBottom)">
                                      <p:cBhvr>
                                        <p:cTn id="10" dur="500"/>
                                        <p:tgtEl>
                                          <p:spTgt spid="15"/>
                                        </p:tgtEl>
                                      </p:cBhvr>
                                    </p:animEffect>
                                  </p:childTnLst>
                                </p:cTn>
                              </p:par>
                              <p:par>
                                <p:cTn id="11" presetID="12" presetClass="entr" presetSubtype="4"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slide(fromBottom)">
                                      <p:cBhvr>
                                        <p:cTn id="13" dur="500"/>
                                        <p:tgtEl>
                                          <p:spTgt spid="16"/>
                                        </p:tgtEl>
                                      </p:cBhvr>
                                    </p:animEffect>
                                  </p:childTnLst>
                                </p:cTn>
                              </p:par>
                              <p:par>
                                <p:cTn id="14" presetID="12" presetClass="entr" presetSubtype="4"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slide(fromBottom)">
                                      <p:cBhvr>
                                        <p:cTn id="16" dur="500"/>
                                        <p:tgtEl>
                                          <p:spTgt spid="18"/>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slide(fromBottom)">
                                      <p:cBhvr>
                                        <p:cTn id="19" dur="500"/>
                                        <p:tgtEl>
                                          <p:spTgt spid="19"/>
                                        </p:tgtEl>
                                      </p:cBhvr>
                                    </p:animEffect>
                                  </p:childTnLst>
                                </p:cTn>
                              </p:par>
                              <p:par>
                                <p:cTn id="20" presetID="12" presetClass="entr" presetSubtype="4"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slide(fromBottom)">
                                      <p:cBhvr>
                                        <p:cTn id="22" dur="500"/>
                                        <p:tgtEl>
                                          <p:spTgt spid="20"/>
                                        </p:tgtEl>
                                      </p:cBhvr>
                                    </p:animEffect>
                                  </p:childTnLst>
                                </p:cTn>
                              </p:par>
                              <p:par>
                                <p:cTn id="23" presetID="12" presetClass="entr" presetSubtype="4"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slide(fromBottom)">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P spid="20"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ChangeArrowheads="1"/>
          </p:cNvSpPr>
          <p:nvPr/>
        </p:nvSpPr>
        <p:spPr bwMode="auto">
          <a:xfrm>
            <a:off x="457200" y="115888"/>
            <a:ext cx="8229600" cy="1139825"/>
          </a:xfrm>
          <a:prstGeom prst="rect">
            <a:avLst/>
          </a:prstGeom>
          <a:noFill/>
          <a:ln w="9525">
            <a:noFill/>
            <a:miter lim="800000"/>
            <a:headEnd/>
            <a:tailEnd/>
          </a:ln>
        </p:spPr>
        <p:txBody>
          <a:bodyPr anchor="ctr" anchorCtr="1"/>
          <a:lstStyle/>
          <a:p>
            <a:pPr algn="ctr"/>
            <a:r>
              <a:rPr lang="en-US" sz="4000" dirty="0" err="1">
                <a:effectLst>
                  <a:outerShdw blurRad="38100" dist="38100" dir="2700000" algn="tl">
                    <a:srgbClr val="C0C0C0"/>
                  </a:outerShdw>
                </a:effectLst>
                <a:latin typeface="Calibri" pitchFamily="34" charset="0"/>
              </a:rPr>
              <a:t>Valutazione</a:t>
            </a:r>
            <a:r>
              <a:rPr lang="en-US" sz="4000" dirty="0">
                <a:effectLst>
                  <a:outerShdw blurRad="38100" dist="38100" dir="2700000" algn="tl">
                    <a:srgbClr val="C0C0C0"/>
                  </a:outerShdw>
                </a:effectLst>
                <a:latin typeface="Calibri" pitchFamily="34" charset="0"/>
              </a:rPr>
              <a:t> Pre-</a:t>
            </a:r>
            <a:r>
              <a:rPr lang="en-US" sz="4000" dirty="0" err="1">
                <a:effectLst>
                  <a:outerShdw blurRad="38100" dist="38100" dir="2700000" algn="tl">
                    <a:srgbClr val="C0C0C0"/>
                  </a:outerShdw>
                </a:effectLst>
                <a:latin typeface="Calibri" pitchFamily="34" charset="0"/>
              </a:rPr>
              <a:t>Terapia</a:t>
            </a:r>
            <a:r>
              <a:rPr lang="en-US" sz="4000" dirty="0">
                <a:effectLst>
                  <a:outerShdw blurRad="38100" dist="38100" dir="2700000" algn="tl">
                    <a:srgbClr val="C0C0C0"/>
                  </a:outerShdw>
                </a:effectLst>
                <a:latin typeface="Calibri" pitchFamily="34" charset="0"/>
              </a:rPr>
              <a:t>: </a:t>
            </a:r>
            <a:br>
              <a:rPr lang="en-US" sz="4000" dirty="0">
                <a:effectLst>
                  <a:outerShdw blurRad="38100" dist="38100" dir="2700000" algn="tl">
                    <a:srgbClr val="C0C0C0"/>
                  </a:outerShdw>
                </a:effectLst>
                <a:latin typeface="Calibri" pitchFamily="34" charset="0"/>
              </a:rPr>
            </a:br>
            <a:r>
              <a:rPr lang="en-US" sz="4000" dirty="0" err="1">
                <a:effectLst>
                  <a:outerShdw blurRad="38100" dist="38100" dir="2700000" algn="tl">
                    <a:srgbClr val="C0C0C0"/>
                  </a:outerShdw>
                </a:effectLst>
                <a:latin typeface="Calibri" pitchFamily="34" charset="0"/>
              </a:rPr>
              <a:t>Candidati</a:t>
            </a:r>
            <a:r>
              <a:rPr lang="en-US" sz="4000" dirty="0">
                <a:effectLst>
                  <a:outerShdw blurRad="38100" dist="38100" dir="2700000" algn="tl">
                    <a:srgbClr val="C0C0C0"/>
                  </a:outerShdw>
                </a:effectLst>
                <a:latin typeface="Calibri" pitchFamily="34" charset="0"/>
              </a:rPr>
              <a:t> e </a:t>
            </a:r>
            <a:r>
              <a:rPr lang="en-US" sz="4000" dirty="0" err="1">
                <a:effectLst>
                  <a:outerShdw blurRad="38100" dist="38100" dir="2700000" algn="tl">
                    <a:srgbClr val="C0C0C0"/>
                  </a:outerShdw>
                </a:effectLst>
                <a:latin typeface="Calibri" pitchFamily="34" charset="0"/>
              </a:rPr>
              <a:t>controindicazioni</a:t>
            </a:r>
            <a:r>
              <a:rPr lang="en-US" sz="4000" dirty="0">
                <a:effectLst>
                  <a:outerShdw blurRad="38100" dist="38100" dir="2700000" algn="tl">
                    <a:srgbClr val="C0C0C0"/>
                  </a:outerShdw>
                </a:effectLst>
                <a:latin typeface="Calibri" pitchFamily="34" charset="0"/>
              </a:rPr>
              <a:t> </a:t>
            </a:r>
          </a:p>
        </p:txBody>
      </p:sp>
      <p:sp>
        <p:nvSpPr>
          <p:cNvPr id="149507" name="Rectangle 3"/>
          <p:cNvSpPr>
            <a:spLocks noChangeArrowheads="1"/>
          </p:cNvSpPr>
          <p:nvPr/>
        </p:nvSpPr>
        <p:spPr bwMode="auto">
          <a:xfrm>
            <a:off x="179388" y="1495326"/>
            <a:ext cx="4537075" cy="4525962"/>
          </a:xfrm>
          <a:prstGeom prst="rect">
            <a:avLst/>
          </a:prstGeom>
          <a:noFill/>
          <a:ln w="9525">
            <a:noFill/>
            <a:miter lim="800000"/>
            <a:headEnd/>
            <a:tailEnd/>
          </a:ln>
        </p:spPr>
        <p:txBody>
          <a:bodyPr/>
          <a:lstStyle/>
          <a:p>
            <a:pPr marL="342900" indent="-342900">
              <a:lnSpc>
                <a:spcPct val="90000"/>
              </a:lnSpc>
              <a:spcBef>
                <a:spcPct val="20000"/>
              </a:spcBef>
              <a:buFont typeface="Arial" charset="0"/>
              <a:buChar char="•"/>
            </a:pPr>
            <a:r>
              <a:rPr lang="en-US" sz="1600" dirty="0" err="1"/>
              <a:t>Potenziali</a:t>
            </a:r>
            <a:r>
              <a:rPr lang="en-US" sz="1600" dirty="0"/>
              <a:t> </a:t>
            </a:r>
            <a:r>
              <a:rPr lang="en-US" sz="1600" dirty="0" err="1"/>
              <a:t>candidati</a:t>
            </a:r>
            <a:r>
              <a:rPr lang="en-US" sz="1600" dirty="0"/>
              <a:t>:</a:t>
            </a:r>
          </a:p>
          <a:p>
            <a:pPr marL="742950" lvl="1" indent="-285750">
              <a:lnSpc>
                <a:spcPct val="90000"/>
              </a:lnSpc>
              <a:spcBef>
                <a:spcPct val="20000"/>
              </a:spcBef>
              <a:buFont typeface="Arial" charset="0"/>
              <a:buChar char="–"/>
            </a:pPr>
            <a:r>
              <a:rPr lang="en-US" sz="1600" dirty="0" err="1"/>
              <a:t>Tutti</a:t>
            </a:r>
            <a:r>
              <a:rPr lang="en-US" sz="1600" dirty="0"/>
              <a:t> </a:t>
            </a:r>
            <a:r>
              <a:rPr lang="en-US" sz="1600" dirty="0" err="1"/>
              <a:t>gli</a:t>
            </a:r>
            <a:r>
              <a:rPr lang="en-US" sz="1600" dirty="0"/>
              <a:t> HCVRNA+ Anti HCV+ </a:t>
            </a:r>
          </a:p>
          <a:p>
            <a:pPr marL="742950" lvl="1" indent="-285750">
              <a:lnSpc>
                <a:spcPct val="90000"/>
              </a:lnSpc>
              <a:spcBef>
                <a:spcPct val="20000"/>
              </a:spcBef>
              <a:buFont typeface="Arial" charset="0"/>
              <a:buChar char="–"/>
            </a:pPr>
            <a:endParaRPr lang="en-US" sz="1600" dirty="0"/>
          </a:p>
          <a:p>
            <a:pPr marL="342900" indent="-342900">
              <a:lnSpc>
                <a:spcPct val="90000"/>
              </a:lnSpc>
              <a:spcBef>
                <a:spcPct val="20000"/>
              </a:spcBef>
              <a:buFont typeface="Arial" charset="0"/>
              <a:buChar char="•"/>
            </a:pPr>
            <a:r>
              <a:rPr lang="en-US" sz="1600" dirty="0" err="1"/>
              <a:t>Terapia</a:t>
            </a:r>
            <a:r>
              <a:rPr lang="en-US" sz="1600" dirty="0"/>
              <a:t> non </a:t>
            </a:r>
            <a:r>
              <a:rPr lang="en-US" sz="1600" dirty="0" err="1"/>
              <a:t>raccomandata</a:t>
            </a:r>
            <a:r>
              <a:rPr lang="en-US" sz="1600" dirty="0"/>
              <a:t> </a:t>
            </a:r>
            <a:r>
              <a:rPr lang="en-US" sz="1600" dirty="0" err="1"/>
              <a:t>nella</a:t>
            </a:r>
            <a:r>
              <a:rPr lang="en-US" sz="1600" dirty="0"/>
              <a:t> </a:t>
            </a:r>
            <a:r>
              <a:rPr lang="en-US" sz="1600" dirty="0" err="1"/>
              <a:t>pratica</a:t>
            </a:r>
            <a:r>
              <a:rPr lang="en-US" sz="1600" dirty="0"/>
              <a:t> </a:t>
            </a:r>
            <a:r>
              <a:rPr lang="en-US" sz="1600" dirty="0" err="1"/>
              <a:t>routinaria</a:t>
            </a:r>
            <a:r>
              <a:rPr lang="en-US" sz="1600" dirty="0"/>
              <a:t> vs.  </a:t>
            </a:r>
            <a:r>
              <a:rPr lang="en-US" sz="1600" dirty="0" err="1"/>
              <a:t>controindicazioni</a:t>
            </a:r>
            <a:r>
              <a:rPr lang="en-US" sz="1600" dirty="0"/>
              <a:t> </a:t>
            </a:r>
            <a:r>
              <a:rPr lang="en-US" sz="1600" dirty="0" err="1"/>
              <a:t>assolute</a:t>
            </a:r>
            <a:r>
              <a:rPr lang="en-US" sz="1600" dirty="0"/>
              <a:t> </a:t>
            </a:r>
          </a:p>
          <a:p>
            <a:pPr marL="742950" lvl="1" indent="-285750">
              <a:lnSpc>
                <a:spcPct val="90000"/>
              </a:lnSpc>
              <a:spcBef>
                <a:spcPct val="20000"/>
              </a:spcBef>
              <a:buFont typeface="Arial" charset="0"/>
              <a:buChar char="–"/>
            </a:pPr>
            <a:r>
              <a:rPr lang="it-IT" sz="1600" b="1" dirty="0"/>
              <a:t>Cirrosi avanzata o scompensata </a:t>
            </a:r>
            <a:r>
              <a:rPr lang="it-IT" sz="1600" dirty="0"/>
              <a:t>(albumina &lt;3 g/</a:t>
            </a:r>
            <a:r>
              <a:rPr lang="it-IT" sz="1600" dirty="0" err="1"/>
              <a:t>dL</a:t>
            </a:r>
            <a:r>
              <a:rPr lang="it-IT" sz="1600" dirty="0"/>
              <a:t>, </a:t>
            </a:r>
            <a:r>
              <a:rPr lang="it-IT" sz="1600" dirty="0" err="1"/>
              <a:t>ipoprotrombinemia</a:t>
            </a:r>
            <a:r>
              <a:rPr lang="it-IT" sz="1600" dirty="0"/>
              <a:t> &lt;50%, varici esofagogastriche a rischio emorragico; presenza attuale o anamnesi pregressa di ascite, di emorragie da ipertensione portale, di encefalopatia epatica).</a:t>
            </a:r>
          </a:p>
          <a:p>
            <a:pPr marL="742950" lvl="1" indent="-285750">
              <a:lnSpc>
                <a:spcPct val="90000"/>
              </a:lnSpc>
              <a:spcBef>
                <a:spcPct val="20000"/>
              </a:spcBef>
              <a:buFont typeface="Arial" charset="0"/>
              <a:buChar char="–"/>
            </a:pPr>
            <a:r>
              <a:rPr lang="en-US" sz="1600" b="1" dirty="0" err="1"/>
              <a:t>Storia</a:t>
            </a:r>
            <a:r>
              <a:rPr lang="en-US" sz="1600" b="1" dirty="0"/>
              <a:t> di </a:t>
            </a:r>
            <a:r>
              <a:rPr lang="en-US" sz="1600" b="1" dirty="0" err="1"/>
              <a:t>malattia</a:t>
            </a:r>
            <a:r>
              <a:rPr lang="en-US" sz="1600" b="1" dirty="0"/>
              <a:t> </a:t>
            </a:r>
            <a:r>
              <a:rPr lang="en-US" sz="1600" b="1" dirty="0" err="1"/>
              <a:t>psichiatrica</a:t>
            </a:r>
            <a:r>
              <a:rPr lang="en-US" sz="1600" b="1" dirty="0"/>
              <a:t> grave non </a:t>
            </a:r>
            <a:r>
              <a:rPr lang="en-US" sz="1600" b="1" dirty="0" err="1"/>
              <a:t>controllata</a:t>
            </a:r>
            <a:r>
              <a:rPr lang="en-US" sz="1600" b="1" dirty="0"/>
              <a:t> vs.  </a:t>
            </a:r>
            <a:r>
              <a:rPr lang="it-IT" sz="1600" b="1" dirty="0"/>
              <a:t>Depressione severa o anamnesi di malattie psichiatriche maggiori.</a:t>
            </a:r>
            <a:endParaRPr lang="en-US" sz="1600" b="1" dirty="0"/>
          </a:p>
          <a:p>
            <a:pPr marL="742950" lvl="1" indent="-285750">
              <a:lnSpc>
                <a:spcPct val="90000"/>
              </a:lnSpc>
              <a:spcBef>
                <a:spcPct val="20000"/>
              </a:spcBef>
              <a:buFont typeface="Arial" charset="0"/>
              <a:buChar char="–"/>
            </a:pPr>
            <a:r>
              <a:rPr lang="en-US" sz="1600" dirty="0" err="1"/>
              <a:t>Pazienti</a:t>
            </a:r>
            <a:r>
              <a:rPr lang="en-US" sz="1600" dirty="0"/>
              <a:t> con grave </a:t>
            </a:r>
            <a:r>
              <a:rPr lang="en-US" sz="1600" dirty="0" err="1"/>
              <a:t>citopenia</a:t>
            </a:r>
            <a:r>
              <a:rPr lang="en-US" sz="1600" dirty="0"/>
              <a:t> di </a:t>
            </a:r>
            <a:r>
              <a:rPr lang="en-US" sz="1600" dirty="0" err="1"/>
              <a:t>origine</a:t>
            </a:r>
            <a:r>
              <a:rPr lang="en-US" sz="1600" dirty="0"/>
              <a:t> </a:t>
            </a:r>
            <a:r>
              <a:rPr lang="en-US" sz="1600" dirty="0" err="1"/>
              <a:t>ematologica</a:t>
            </a:r>
            <a:r>
              <a:rPr lang="en-US" sz="1600" dirty="0"/>
              <a:t> </a:t>
            </a:r>
            <a:r>
              <a:rPr lang="it-IT" sz="1600" dirty="0"/>
              <a:t>Leucopenia (WBC &lt;2.000/mm3, PMN &lt;1.500/mm3) e/o </a:t>
            </a:r>
            <a:r>
              <a:rPr lang="it-IT" sz="1600" b="1" dirty="0"/>
              <a:t>trombocitopenia (&lt;50.000/mm3)</a:t>
            </a:r>
            <a:r>
              <a:rPr lang="it-IT" sz="1600" dirty="0"/>
              <a:t>.</a:t>
            </a:r>
            <a:r>
              <a:rPr lang="en-US" sz="1600" dirty="0"/>
              <a:t> </a:t>
            </a:r>
          </a:p>
          <a:p>
            <a:pPr marL="742950" lvl="1" indent="-285750">
              <a:lnSpc>
                <a:spcPct val="90000"/>
              </a:lnSpc>
              <a:spcBef>
                <a:spcPct val="20000"/>
              </a:spcBef>
              <a:buFont typeface="Arial" charset="0"/>
              <a:buChar char="–"/>
            </a:pPr>
            <a:r>
              <a:rPr lang="it-IT" sz="1600" dirty="0"/>
              <a:t>Paziente con bassa </a:t>
            </a:r>
            <a:r>
              <a:rPr lang="it-IT" sz="1600" dirty="0" err="1"/>
              <a:t>compliance</a:t>
            </a:r>
            <a:r>
              <a:rPr lang="it-IT" sz="1600" dirty="0"/>
              <a:t> ai trattamenti ed al follow-up.</a:t>
            </a:r>
          </a:p>
        </p:txBody>
      </p:sp>
      <p:sp>
        <p:nvSpPr>
          <p:cNvPr id="149526" name="Rectangle 22"/>
          <p:cNvSpPr>
            <a:spLocks noChangeArrowheads="1"/>
          </p:cNvSpPr>
          <p:nvPr/>
        </p:nvSpPr>
        <p:spPr bwMode="auto">
          <a:xfrm>
            <a:off x="4648200" y="1412776"/>
            <a:ext cx="4038600" cy="4525963"/>
          </a:xfrm>
          <a:prstGeom prst="rect">
            <a:avLst/>
          </a:prstGeom>
          <a:noFill/>
          <a:ln w="9525">
            <a:noFill/>
            <a:miter lim="800000"/>
            <a:headEnd/>
            <a:tailEnd/>
          </a:ln>
        </p:spPr>
        <p:txBody>
          <a:bodyPr/>
          <a:lstStyle/>
          <a:p>
            <a:pPr marL="742950" lvl="1" indent="-285750">
              <a:lnSpc>
                <a:spcPct val="90000"/>
              </a:lnSpc>
              <a:spcBef>
                <a:spcPct val="20000"/>
              </a:spcBef>
              <a:buFont typeface="Arial" charset="0"/>
              <a:buChar char="–"/>
            </a:pPr>
            <a:r>
              <a:rPr lang="it-IT" sz="1600" dirty="0">
                <a:effectLst>
                  <a:outerShdw blurRad="38100" dist="38100" dir="2700000" algn="tl">
                    <a:srgbClr val="C0C0C0"/>
                  </a:outerShdw>
                </a:effectLst>
              </a:rPr>
              <a:t>Tossicodipendenza o alcoolismo attivi.</a:t>
            </a:r>
          </a:p>
          <a:p>
            <a:pPr marL="742950" lvl="1" indent="-285750">
              <a:lnSpc>
                <a:spcPct val="90000"/>
              </a:lnSpc>
              <a:spcBef>
                <a:spcPct val="20000"/>
              </a:spcBef>
              <a:buFont typeface="Arial" charset="0"/>
              <a:buChar char="–"/>
            </a:pPr>
            <a:r>
              <a:rPr lang="it-IT" sz="1600" dirty="0">
                <a:effectLst>
                  <a:outerShdw blurRad="38100" dist="38100" dir="2700000" algn="tl">
                    <a:srgbClr val="C0C0C0"/>
                  </a:outerShdw>
                </a:effectLst>
              </a:rPr>
              <a:t>Ipersensibilità all’Interferone.</a:t>
            </a:r>
          </a:p>
          <a:p>
            <a:pPr marL="742950" lvl="1" indent="-285750">
              <a:lnSpc>
                <a:spcPct val="90000"/>
              </a:lnSpc>
              <a:spcBef>
                <a:spcPct val="20000"/>
              </a:spcBef>
              <a:buFont typeface="Arial" charset="0"/>
              <a:buChar char="–"/>
            </a:pPr>
            <a:r>
              <a:rPr lang="it-IT" sz="1600" dirty="0">
                <a:effectLst>
                  <a:outerShdw blurRad="38100" dist="38100" dir="2700000" algn="tl">
                    <a:srgbClr val="C0C0C0"/>
                  </a:outerShdw>
                </a:effectLst>
              </a:rPr>
              <a:t>Gravidanza in atto; incapacità ad una contraccezione efficace (donne).</a:t>
            </a:r>
          </a:p>
          <a:p>
            <a:pPr marL="742950" lvl="1" indent="-285750">
              <a:lnSpc>
                <a:spcPct val="90000"/>
              </a:lnSpc>
              <a:spcBef>
                <a:spcPct val="20000"/>
              </a:spcBef>
              <a:buFont typeface="Arial" charset="0"/>
              <a:buChar char="–"/>
            </a:pPr>
            <a:r>
              <a:rPr lang="it-IT" sz="1600" b="1" dirty="0">
                <a:effectLst>
                  <a:outerShdw blurRad="38100" dist="38100" dir="2700000" algn="tl">
                    <a:srgbClr val="C0C0C0"/>
                  </a:outerShdw>
                </a:effectLst>
              </a:rPr>
              <a:t>Malattie autoimmuni, malattie tiroidee non controllate con la terapia o qualsiasi grave patologia concomitante di altri organi ed apparati.</a:t>
            </a:r>
          </a:p>
          <a:p>
            <a:pPr marL="742950" lvl="1" indent="-285750">
              <a:lnSpc>
                <a:spcPct val="90000"/>
              </a:lnSpc>
              <a:spcBef>
                <a:spcPct val="20000"/>
              </a:spcBef>
              <a:buFont typeface="Arial" charset="0"/>
              <a:buChar char="–"/>
            </a:pPr>
            <a:r>
              <a:rPr lang="it-IT" sz="1600" dirty="0">
                <a:effectLst>
                  <a:outerShdw blurRad="38100" dist="38100" dir="2700000" algn="tl">
                    <a:srgbClr val="C0C0C0"/>
                  </a:outerShdw>
                </a:effectLst>
              </a:rPr>
              <a:t>Epilessia/convulsioni non controllate</a:t>
            </a:r>
          </a:p>
          <a:p>
            <a:pPr marL="342900" indent="-342900">
              <a:lnSpc>
                <a:spcPct val="90000"/>
              </a:lnSpc>
              <a:spcBef>
                <a:spcPct val="20000"/>
              </a:spcBef>
              <a:buFont typeface="Arial" charset="0"/>
              <a:buChar char="•"/>
            </a:pPr>
            <a:r>
              <a:rPr lang="it-IT" sz="1600" dirty="0">
                <a:effectLst>
                  <a:outerShdw blurRad="38100" dist="38100" dir="2700000" algn="tl">
                    <a:srgbClr val="C0C0C0"/>
                  </a:outerShdw>
                </a:effectLst>
              </a:rPr>
              <a:t>Solo </a:t>
            </a:r>
            <a:r>
              <a:rPr lang="it-IT" sz="1600" dirty="0" err="1">
                <a:effectLst>
                  <a:outerShdw blurRad="38100" dist="38100" dir="2700000" algn="tl">
                    <a:srgbClr val="C0C0C0"/>
                  </a:outerShdw>
                </a:effectLst>
              </a:rPr>
              <a:t>Ribavirina</a:t>
            </a:r>
            <a:endParaRPr lang="it-IT" sz="1600" dirty="0">
              <a:effectLst>
                <a:outerShdw blurRad="38100" dist="38100" dir="2700000" algn="tl">
                  <a:srgbClr val="C0C0C0"/>
                </a:outerShdw>
              </a:effectLst>
            </a:endParaRPr>
          </a:p>
          <a:p>
            <a:pPr marL="742950" lvl="1" indent="-285750">
              <a:lnSpc>
                <a:spcPct val="90000"/>
              </a:lnSpc>
              <a:spcBef>
                <a:spcPct val="20000"/>
              </a:spcBef>
              <a:buFont typeface="Arial" charset="0"/>
              <a:buChar char="–"/>
            </a:pPr>
            <a:r>
              <a:rPr lang="it-IT" sz="1600" dirty="0">
                <a:effectLst>
                  <a:outerShdw blurRad="38100" dist="38100" dir="2700000" algn="tl">
                    <a:srgbClr val="C0C0C0"/>
                  </a:outerShdw>
                </a:effectLst>
              </a:rPr>
              <a:t>Anemia con </a:t>
            </a:r>
            <a:r>
              <a:rPr lang="it-IT" sz="1600" dirty="0" err="1">
                <a:effectLst>
                  <a:outerShdw blurRad="38100" dist="38100" dir="2700000" algn="tl">
                    <a:srgbClr val="C0C0C0"/>
                  </a:outerShdw>
                </a:effectLst>
              </a:rPr>
              <a:t>Hb</a:t>
            </a:r>
            <a:r>
              <a:rPr lang="it-IT" sz="1600" dirty="0">
                <a:effectLst>
                  <a:outerShdw blurRad="38100" dist="38100" dir="2700000" algn="tl">
                    <a:srgbClr val="C0C0C0"/>
                  </a:outerShdw>
                </a:effectLst>
              </a:rPr>
              <a:t> &lt;10-11 g/L</a:t>
            </a:r>
          </a:p>
          <a:p>
            <a:pPr marL="742950" lvl="1" indent="-285750">
              <a:lnSpc>
                <a:spcPct val="90000"/>
              </a:lnSpc>
              <a:spcBef>
                <a:spcPct val="20000"/>
              </a:spcBef>
              <a:buFont typeface="Arial" charset="0"/>
              <a:buChar char="–"/>
            </a:pPr>
            <a:r>
              <a:rPr lang="it-IT" sz="1600" dirty="0">
                <a:effectLst>
                  <a:outerShdw blurRad="38100" dist="38100" dir="2700000" algn="tl">
                    <a:srgbClr val="C0C0C0"/>
                  </a:outerShdw>
                </a:effectLst>
              </a:rPr>
              <a:t>Malattie cardiovascolari gravi</a:t>
            </a:r>
          </a:p>
          <a:p>
            <a:pPr marL="742950" lvl="1" indent="-285750">
              <a:lnSpc>
                <a:spcPct val="90000"/>
              </a:lnSpc>
              <a:spcBef>
                <a:spcPct val="20000"/>
              </a:spcBef>
              <a:buFont typeface="Arial" charset="0"/>
              <a:buChar char="–"/>
            </a:pPr>
            <a:r>
              <a:rPr lang="it-IT" sz="1600" dirty="0">
                <a:effectLst>
                  <a:outerShdw blurRad="38100" dist="38100" dir="2700000" algn="tl">
                    <a:srgbClr val="C0C0C0"/>
                  </a:outerShdw>
                </a:effectLst>
              </a:rPr>
              <a:t>Incapacità ad una contraccezione efficace (anche per l’uomo da attuare per tutta la terapia e per altri 6 mesi dopo la sospensione di </a:t>
            </a:r>
            <a:r>
              <a:rPr lang="it-IT" sz="1600" dirty="0" err="1">
                <a:effectLst>
                  <a:outerShdw blurRad="38100" dist="38100" dir="2700000" algn="tl">
                    <a:srgbClr val="C0C0C0"/>
                  </a:outerShdw>
                </a:effectLst>
              </a:rPr>
              <a:t>Ribavirina</a:t>
            </a:r>
            <a:r>
              <a:rPr lang="it-IT" sz="1600" dirty="0">
                <a:effectLst>
                  <a:outerShdw blurRad="38100" dist="38100" dir="2700000" algn="tl">
                    <a:srgbClr val="C0C0C0"/>
                  </a:outerShdw>
                </a:effectLst>
              </a:rPr>
              <a:t>).</a:t>
            </a:r>
          </a:p>
          <a:p>
            <a:pPr marL="742950" lvl="1" indent="-285750">
              <a:lnSpc>
                <a:spcPct val="90000"/>
              </a:lnSpc>
              <a:spcBef>
                <a:spcPct val="20000"/>
              </a:spcBef>
              <a:buFont typeface="Arial" charset="0"/>
              <a:buChar char="–"/>
            </a:pPr>
            <a:r>
              <a:rPr lang="it-IT" sz="1600" b="1" dirty="0">
                <a:effectLst>
                  <a:outerShdw blurRad="38100" dist="38100" dir="2700000" algn="tl">
                    <a:srgbClr val="C0C0C0"/>
                  </a:outerShdw>
                </a:effectLst>
              </a:rPr>
              <a:t>Insufficienza renale</a:t>
            </a:r>
            <a:endParaRPr lang="en-US" sz="1600" b="1" dirty="0">
              <a:effectLst>
                <a:outerShdw blurRad="38100" dist="38100" dir="2700000" algn="tl">
                  <a:srgbClr val="C0C0C0"/>
                </a:outerShdw>
              </a:effectLst>
            </a:endParaRPr>
          </a:p>
          <a:p>
            <a:pPr marL="342900" indent="-342900">
              <a:lnSpc>
                <a:spcPct val="90000"/>
              </a:lnSpc>
              <a:spcBef>
                <a:spcPct val="20000"/>
              </a:spcBef>
              <a:buFont typeface="Arial" charset="0"/>
              <a:buChar char="•"/>
            </a:pPr>
            <a:endParaRPr lang="en-US" sz="1600" dirty="0">
              <a:effectLst>
                <a:outerShdw blurRad="38100" dist="38100" dir="2700000" algn="tl">
                  <a:srgbClr val="C0C0C0"/>
                </a:outerShdw>
              </a:effectLst>
            </a:endParaRPr>
          </a:p>
        </p:txBody>
      </p:sp>
    </p:spTree>
    <p:extLst>
      <p:ext uri="{BB962C8B-B14F-4D97-AF65-F5344CB8AC3E}">
        <p14:creationId xmlns:p14="http://schemas.microsoft.com/office/powerpoint/2010/main" val="292607875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5" name="Picture 5" descr="th?id=HN"/>
          <p:cNvPicPr>
            <a:picLocks noChangeAspect="1" noChangeArrowheads="1"/>
          </p:cNvPicPr>
          <p:nvPr/>
        </p:nvPicPr>
        <p:blipFill>
          <a:blip r:embed="rId2"/>
          <a:srcRect/>
          <a:stretch>
            <a:fillRect/>
          </a:stretch>
        </p:blipFill>
        <p:spPr bwMode="auto">
          <a:xfrm>
            <a:off x="1187624" y="1340768"/>
            <a:ext cx="1800200" cy="1980220"/>
          </a:xfrm>
          <a:prstGeom prst="rect">
            <a:avLst/>
          </a:prstGeom>
          <a:noFill/>
        </p:spPr>
      </p:pic>
      <p:pic>
        <p:nvPicPr>
          <p:cNvPr id="133127" name="Picture 7" descr="Insufficienza renale"/>
          <p:cNvPicPr>
            <a:picLocks noChangeAspect="1" noChangeArrowheads="1"/>
          </p:cNvPicPr>
          <p:nvPr/>
        </p:nvPicPr>
        <p:blipFill>
          <a:blip r:embed="rId3"/>
          <a:srcRect/>
          <a:stretch>
            <a:fillRect/>
          </a:stretch>
        </p:blipFill>
        <p:spPr bwMode="auto">
          <a:xfrm>
            <a:off x="5868144" y="1124744"/>
            <a:ext cx="2220913" cy="2214562"/>
          </a:xfrm>
          <a:prstGeom prst="rect">
            <a:avLst/>
          </a:prstGeom>
          <a:noFill/>
        </p:spPr>
      </p:pic>
      <p:sp>
        <p:nvSpPr>
          <p:cNvPr id="133128" name="Text Box 8"/>
          <p:cNvSpPr txBox="1">
            <a:spLocks noChangeArrowheads="1"/>
          </p:cNvSpPr>
          <p:nvPr/>
        </p:nvSpPr>
        <p:spPr bwMode="auto">
          <a:xfrm>
            <a:off x="2123728" y="980728"/>
            <a:ext cx="5113337" cy="366713"/>
          </a:xfrm>
          <a:prstGeom prst="rect">
            <a:avLst/>
          </a:prstGeom>
          <a:noFill/>
          <a:ln w="9525">
            <a:noFill/>
            <a:miter lim="800000"/>
            <a:headEnd/>
            <a:tailEnd/>
          </a:ln>
          <a:effectLst/>
        </p:spPr>
        <p:txBody>
          <a:bodyPr>
            <a:spAutoFit/>
          </a:bodyPr>
          <a:lstStyle/>
          <a:p>
            <a:pPr algn="ctr"/>
            <a:r>
              <a:rPr lang="it-IT" b="1" dirty="0"/>
              <a:t>Insorgenza di 2 complicanze</a:t>
            </a:r>
          </a:p>
        </p:txBody>
      </p:sp>
      <p:sp>
        <p:nvSpPr>
          <p:cNvPr id="133129" name="Text Box 9"/>
          <p:cNvSpPr txBox="1">
            <a:spLocks noChangeArrowheads="1"/>
          </p:cNvSpPr>
          <p:nvPr/>
        </p:nvSpPr>
        <p:spPr bwMode="auto">
          <a:xfrm>
            <a:off x="251520" y="3284984"/>
            <a:ext cx="3672408" cy="1569660"/>
          </a:xfrm>
          <a:prstGeom prst="rect">
            <a:avLst/>
          </a:prstGeom>
          <a:noFill/>
          <a:ln w="9525">
            <a:noFill/>
            <a:miter lim="800000"/>
            <a:headEnd/>
            <a:tailEnd/>
          </a:ln>
          <a:effectLst/>
        </p:spPr>
        <p:txBody>
          <a:bodyPr wrap="square">
            <a:spAutoFit/>
          </a:bodyPr>
          <a:lstStyle/>
          <a:p>
            <a:pPr algn="ctr"/>
            <a:r>
              <a:rPr lang="it-IT" sz="2400" b="1" dirty="0"/>
              <a:t>Arterite di </a:t>
            </a:r>
            <a:r>
              <a:rPr lang="it-IT" sz="2400" b="1" dirty="0" err="1"/>
              <a:t>Horton</a:t>
            </a:r>
            <a:endParaRPr lang="it-IT" sz="2400" b="1" dirty="0"/>
          </a:p>
          <a:p>
            <a:pPr algn="ctr"/>
            <a:endParaRPr lang="it-IT" b="1" dirty="0"/>
          </a:p>
          <a:p>
            <a:pPr algn="ctr"/>
            <a:r>
              <a:rPr lang="it-IT" dirty="0"/>
              <a:t>Necessità di terapia steroidea</a:t>
            </a:r>
          </a:p>
          <a:p>
            <a:pPr algn="ctr"/>
            <a:r>
              <a:rPr lang="it-IT" b="1" dirty="0"/>
              <a:t>Non controindicazioni a proseguire terapia con IFN</a:t>
            </a:r>
          </a:p>
        </p:txBody>
      </p:sp>
      <p:sp>
        <p:nvSpPr>
          <p:cNvPr id="133130" name="Text Box 10"/>
          <p:cNvSpPr txBox="1">
            <a:spLocks noChangeArrowheads="1"/>
          </p:cNvSpPr>
          <p:nvPr/>
        </p:nvSpPr>
        <p:spPr bwMode="auto">
          <a:xfrm>
            <a:off x="5292081" y="3284984"/>
            <a:ext cx="3528392" cy="1661993"/>
          </a:xfrm>
          <a:prstGeom prst="rect">
            <a:avLst/>
          </a:prstGeom>
          <a:noFill/>
          <a:ln w="9525">
            <a:noFill/>
            <a:miter lim="800000"/>
            <a:headEnd/>
            <a:tailEnd/>
          </a:ln>
          <a:effectLst/>
        </p:spPr>
        <p:txBody>
          <a:bodyPr wrap="square">
            <a:spAutoFit/>
          </a:bodyPr>
          <a:lstStyle/>
          <a:p>
            <a:pPr algn="ctr"/>
            <a:r>
              <a:rPr lang="it-IT" sz="2400" b="1" dirty="0"/>
              <a:t>Insufficienza renale </a:t>
            </a:r>
            <a:r>
              <a:rPr lang="it-IT" sz="2400" b="1" dirty="0" smtClean="0"/>
              <a:t>in peggioramento</a:t>
            </a:r>
            <a:endParaRPr lang="it-IT" sz="2400" b="1" dirty="0"/>
          </a:p>
          <a:p>
            <a:pPr algn="ctr"/>
            <a:endParaRPr lang="it-IT" b="1" dirty="0"/>
          </a:p>
          <a:p>
            <a:pPr algn="ctr"/>
            <a:r>
              <a:rPr lang="it-IT" b="1" dirty="0"/>
              <a:t>Controindicazione a proseguire il trattamento</a:t>
            </a:r>
          </a:p>
        </p:txBody>
      </p:sp>
      <p:sp>
        <p:nvSpPr>
          <p:cNvPr id="133131" name="Text Box 11"/>
          <p:cNvSpPr txBox="1">
            <a:spLocks noChangeArrowheads="1"/>
          </p:cNvSpPr>
          <p:nvPr/>
        </p:nvSpPr>
        <p:spPr bwMode="auto">
          <a:xfrm>
            <a:off x="107505" y="6446838"/>
            <a:ext cx="9036495" cy="369332"/>
          </a:xfrm>
          <a:prstGeom prst="rect">
            <a:avLst/>
          </a:prstGeom>
          <a:noFill/>
          <a:ln w="9525">
            <a:noFill/>
            <a:miter lim="800000"/>
            <a:headEnd/>
            <a:tailEnd/>
          </a:ln>
          <a:effectLst/>
        </p:spPr>
        <p:txBody>
          <a:bodyPr wrap="square">
            <a:spAutoFit/>
          </a:bodyPr>
          <a:lstStyle/>
          <a:p>
            <a:pPr algn="ctr"/>
            <a:r>
              <a:rPr lang="it-IT" b="1" dirty="0"/>
              <a:t>Peggiora inoltre il profilo metabolico con comparsa di diabete scompensato</a:t>
            </a:r>
          </a:p>
        </p:txBody>
      </p:sp>
      <p:sp>
        <p:nvSpPr>
          <p:cNvPr id="133132" name="Text Box 12"/>
          <p:cNvSpPr txBox="1">
            <a:spLocks noChangeArrowheads="1"/>
          </p:cNvSpPr>
          <p:nvPr/>
        </p:nvSpPr>
        <p:spPr bwMode="auto">
          <a:xfrm>
            <a:off x="683568" y="5661248"/>
            <a:ext cx="7704856" cy="369332"/>
          </a:xfrm>
          <a:prstGeom prst="rect">
            <a:avLst/>
          </a:prstGeom>
          <a:noFill/>
          <a:ln w="9525">
            <a:noFill/>
            <a:miter lim="800000"/>
            <a:headEnd/>
            <a:tailEnd/>
          </a:ln>
          <a:effectLst/>
        </p:spPr>
        <p:txBody>
          <a:bodyPr wrap="square">
            <a:spAutoFit/>
          </a:bodyPr>
          <a:lstStyle/>
          <a:p>
            <a:pPr algn="ctr"/>
            <a:r>
              <a:rPr lang="it-IT" dirty="0" smtClean="0"/>
              <a:t>NECESSITA’ di COLLABORAZIONE TRA SPECIALISTI</a:t>
            </a:r>
            <a:endParaRPr lang="it-IT" dirty="0"/>
          </a:p>
        </p:txBody>
      </p:sp>
      <p:sp>
        <p:nvSpPr>
          <p:cNvPr id="133133" name="AutoShape 13"/>
          <p:cNvSpPr>
            <a:spLocks noChangeArrowheads="1"/>
          </p:cNvSpPr>
          <p:nvPr/>
        </p:nvSpPr>
        <p:spPr bwMode="auto">
          <a:xfrm rot="5400000">
            <a:off x="4283968" y="5085184"/>
            <a:ext cx="648072" cy="504056"/>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a:effectLst/>
        </p:spPr>
        <p:txBody>
          <a:bodyPr wrap="none" anchor="ctr"/>
          <a:lstStyle/>
          <a:p>
            <a:endParaRPr lang="it-IT"/>
          </a:p>
        </p:txBody>
      </p:sp>
      <p:sp>
        <p:nvSpPr>
          <p:cNvPr id="10" name="Titolo 1"/>
          <p:cNvSpPr>
            <a:spLocks noGrp="1"/>
          </p:cNvSpPr>
          <p:nvPr>
            <p:ph type="title"/>
          </p:nvPr>
        </p:nvSpPr>
        <p:spPr>
          <a:xfrm>
            <a:off x="457200" y="-18256"/>
            <a:ext cx="8229600" cy="1143000"/>
          </a:xfrm>
        </p:spPr>
        <p:txBody>
          <a:bodyPr/>
          <a:lstStyle/>
          <a:p>
            <a:r>
              <a:rPr lang="it-IT" dirty="0" smtClean="0"/>
              <a:t>Cosa accade alla Sig.ra Luisa?</a:t>
            </a:r>
            <a:endParaRPr lang="it-IT" dirty="0"/>
          </a:p>
        </p:txBody>
      </p:sp>
    </p:spTree>
    <p:extLst>
      <p:ext uri="{BB962C8B-B14F-4D97-AF65-F5344CB8AC3E}">
        <p14:creationId xmlns:p14="http://schemas.microsoft.com/office/powerpoint/2010/main" val="385522815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txBox="1">
            <a:spLocks noGrp="1"/>
          </p:cNvSpPr>
          <p:nvPr>
            <p:ph idx="1"/>
          </p:nvPr>
        </p:nvSpPr>
        <p:spPr>
          <a:xfrm>
            <a:off x="316866" y="1988840"/>
            <a:ext cx="8719629" cy="4680520"/>
          </a:xfrm>
          <a:ln w="9528">
            <a:solidFill>
              <a:srgbClr val="1F497D"/>
            </a:solidFill>
            <a:prstDash val="solid"/>
          </a:ln>
        </p:spPr>
        <p:txBody>
          <a:bodyPr anchor="ctr">
            <a:normAutofit/>
          </a:bodyPr>
          <a:lstStyle/>
          <a:p>
            <a:pPr fontAlgn="t"/>
            <a:r>
              <a:rPr lang="it-IT" sz="2800" u="sng" dirty="0" smtClean="0"/>
              <a:t>Epatite C con epatopatia evoluta </a:t>
            </a:r>
            <a:r>
              <a:rPr lang="it-IT" sz="2800" dirty="0" smtClean="0"/>
              <a:t> (diagnosi a sett’13 in </a:t>
            </a:r>
            <a:r>
              <a:rPr lang="it-IT" sz="2800" dirty="0" err="1" smtClean="0"/>
              <a:t>tp</a:t>
            </a:r>
            <a:r>
              <a:rPr lang="it-IT" sz="2800" dirty="0" smtClean="0"/>
              <a:t> con IFN e </a:t>
            </a:r>
            <a:r>
              <a:rPr lang="it-IT" sz="2800" dirty="0" err="1" smtClean="0"/>
              <a:t>ribavirina</a:t>
            </a:r>
            <a:r>
              <a:rPr lang="it-IT" sz="2800" dirty="0" smtClean="0"/>
              <a:t>) </a:t>
            </a:r>
            <a:endParaRPr lang="it-IT" sz="2800" u="sng" dirty="0" smtClean="0"/>
          </a:p>
          <a:p>
            <a:pPr fontAlgn="t"/>
            <a:r>
              <a:rPr lang="it-IT" sz="2800" u="sng" dirty="0" err="1" smtClean="0"/>
              <a:t>Insuff</a:t>
            </a:r>
            <a:r>
              <a:rPr lang="it-IT" sz="2800" u="sng" dirty="0" smtClean="0"/>
              <a:t>. Renale Cronica </a:t>
            </a:r>
            <a:r>
              <a:rPr lang="it-IT" sz="2800" dirty="0" smtClean="0"/>
              <a:t> stadio CKD3a </a:t>
            </a:r>
            <a:r>
              <a:rPr lang="it-IT" sz="2000" dirty="0" smtClean="0"/>
              <a:t>(</a:t>
            </a:r>
            <a:r>
              <a:rPr lang="it-IT" sz="2000" dirty="0" err="1" smtClean="0"/>
              <a:t>Cl.Cr</a:t>
            </a:r>
            <a:r>
              <a:rPr lang="it-IT" sz="2000" dirty="0" smtClean="0"/>
              <a:t> 45-59ml/</a:t>
            </a:r>
            <a:r>
              <a:rPr lang="it-IT" sz="2000" dirty="0" err="1" smtClean="0"/>
              <a:t>min</a:t>
            </a:r>
            <a:r>
              <a:rPr lang="it-IT" sz="2000" dirty="0" smtClean="0"/>
              <a:t>/1,73mq)</a:t>
            </a:r>
            <a:endParaRPr lang="it-IT" dirty="0" smtClean="0"/>
          </a:p>
          <a:p>
            <a:pPr fontAlgn="t"/>
            <a:r>
              <a:rPr lang="it-IT" sz="2800" u="sng" dirty="0" smtClean="0"/>
              <a:t>DM2 da 10 anni</a:t>
            </a:r>
            <a:r>
              <a:rPr lang="it-IT" sz="2800" dirty="0" smtClean="0"/>
              <a:t> (ultimo dato in cartella 6 mesi fa in buon compenso)</a:t>
            </a:r>
            <a:endParaRPr lang="it-IT" sz="2800" u="sng" dirty="0" smtClean="0"/>
          </a:p>
          <a:p>
            <a:pPr fontAlgn="t"/>
            <a:r>
              <a:rPr lang="it-IT" sz="2800" u="sng" dirty="0" smtClean="0"/>
              <a:t>Ipertensione </a:t>
            </a:r>
            <a:r>
              <a:rPr lang="it-IT" sz="2800" dirty="0" smtClean="0"/>
              <a:t>(da 10 aa in </a:t>
            </a:r>
            <a:r>
              <a:rPr lang="it-IT" sz="2800" dirty="0" err="1" smtClean="0"/>
              <a:t>tp</a:t>
            </a:r>
            <a:r>
              <a:rPr lang="it-IT" sz="2800" dirty="0" smtClean="0"/>
              <a:t>. antiipertensiva)</a:t>
            </a:r>
          </a:p>
          <a:p>
            <a:pPr fontAlgn="t"/>
            <a:r>
              <a:rPr lang="it-IT" sz="2800" dirty="0" smtClean="0"/>
              <a:t>Gonartrosi bilaterale sintomatica (</a:t>
            </a:r>
            <a:r>
              <a:rPr lang="it-IT" sz="2800" dirty="0" err="1" smtClean="0"/>
              <a:t>autoprescriz</a:t>
            </a:r>
            <a:r>
              <a:rPr lang="it-IT" sz="2800" dirty="0" smtClean="0"/>
              <a:t>. di FANS)</a:t>
            </a:r>
          </a:p>
        </p:txBody>
      </p:sp>
      <p:sp>
        <p:nvSpPr>
          <p:cNvPr id="4" name="CasellaDiTesto 8"/>
          <p:cNvSpPr txBox="1"/>
          <p:nvPr/>
        </p:nvSpPr>
        <p:spPr>
          <a:xfrm>
            <a:off x="683568" y="1196752"/>
            <a:ext cx="7873002" cy="646331"/>
          </a:xfrm>
          <a:prstGeom prst="rect">
            <a:avLst/>
          </a:prstGeom>
          <a:solidFill>
            <a:srgbClr val="D9D9D9"/>
          </a:solidFill>
          <a:ln>
            <a:noFill/>
          </a:ln>
        </p:spPr>
        <p:txBody>
          <a:bodyPr vert="horz" wrap="square" lIns="91440" tIns="45720" rIns="91440" bIns="45720" anchor="ctr" anchorCtr="1" compatLnSpc="1">
            <a:sp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3600" b="1" i="0" u="none" strike="noStrike" kern="1200" cap="none" spc="0" baseline="0" dirty="0" smtClean="0">
                <a:solidFill>
                  <a:srgbClr val="1F497D"/>
                </a:solidFill>
                <a:uFillTx/>
                <a:latin typeface="Arial Narrow"/>
                <a:cs typeface="Arial Narrow"/>
              </a:rPr>
              <a:t>Anamnesi Patologica Remota</a:t>
            </a:r>
            <a:endParaRPr lang="it-IT" sz="4800" b="1" i="0" u="none" strike="noStrike" kern="1200" cap="none" spc="0" baseline="0" dirty="0">
              <a:solidFill>
                <a:srgbClr val="1F497D"/>
              </a:solidFill>
              <a:uFillTx/>
              <a:latin typeface="Arial Narrow"/>
              <a:cs typeface="Arial Narrow"/>
            </a:endParaRPr>
          </a:p>
        </p:txBody>
      </p:sp>
      <p:sp>
        <p:nvSpPr>
          <p:cNvPr id="6" name="Titolo 1"/>
          <p:cNvSpPr txBox="1">
            <a:spLocks noGrp="1"/>
          </p:cNvSpPr>
          <p:nvPr>
            <p:ph type="title"/>
          </p:nvPr>
        </p:nvSpPr>
        <p:spPr>
          <a:xfrm>
            <a:off x="0" y="188640"/>
            <a:ext cx="9144000" cy="936104"/>
          </a:xfrm>
          <a:solidFill>
            <a:srgbClr val="00CCFF">
              <a:alpha val="51000"/>
            </a:srgbClr>
          </a:solidFill>
        </p:spPr>
        <p:txBody>
          <a:bodyPr/>
          <a:lstStyle/>
          <a:p>
            <a:pPr lvl="0"/>
            <a:r>
              <a:rPr lang="it-IT" b="1" dirty="0" smtClean="0">
                <a:latin typeface="Arial Narrow"/>
              </a:rPr>
              <a:t>LUISA 67 </a:t>
            </a:r>
            <a:r>
              <a:rPr lang="it-IT" b="1" dirty="0">
                <a:latin typeface="Arial Narrow"/>
              </a:rPr>
              <a:t>aa</a:t>
            </a:r>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SONDAGGIO D’AULA</a:t>
            </a:r>
            <a:endParaRPr lang="it-IT" dirty="0"/>
          </a:p>
        </p:txBody>
      </p:sp>
      <p:pic>
        <p:nvPicPr>
          <p:cNvPr id="6146" name="Picture 2" descr="http://www.iphone-5g.it/wp-content/uploads/2011/03/iphone-5-sondaggi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3250" y="1844824"/>
            <a:ext cx="2857500" cy="2847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234942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Titolo 1"/>
          <p:cNvSpPr>
            <a:spLocks noGrp="1"/>
          </p:cNvSpPr>
          <p:nvPr>
            <p:ph type="title"/>
          </p:nvPr>
        </p:nvSpPr>
        <p:spPr>
          <a:xfrm>
            <a:off x="0" y="274638"/>
            <a:ext cx="9144000" cy="1143000"/>
          </a:xfrm>
        </p:spPr>
        <p:txBody>
          <a:bodyPr>
            <a:normAutofit fontScale="90000"/>
          </a:bodyPr>
          <a:lstStyle/>
          <a:p>
            <a:r>
              <a:rPr lang="it-IT" sz="3600" b="1" dirty="0" smtClean="0"/>
              <a:t>Cosa Facciamo a questo punto: interrompiamo il trattamento antivirale con </a:t>
            </a:r>
            <a:r>
              <a:rPr lang="it-IT" sz="3600" b="1" dirty="0" err="1" smtClean="0"/>
              <a:t>pegIFN</a:t>
            </a:r>
            <a:r>
              <a:rPr lang="it-IT" sz="3600" b="1" dirty="0" smtClean="0"/>
              <a:t>/RBV?</a:t>
            </a:r>
          </a:p>
        </p:txBody>
      </p:sp>
      <p:sp>
        <p:nvSpPr>
          <p:cNvPr id="86018" name="Segnaposto contenuto 2"/>
          <p:cNvSpPr>
            <a:spLocks noGrp="1"/>
          </p:cNvSpPr>
          <p:nvPr>
            <p:ph idx="1"/>
          </p:nvPr>
        </p:nvSpPr>
        <p:spPr/>
        <p:txBody>
          <a:bodyPr/>
          <a:lstStyle/>
          <a:p>
            <a:pPr>
              <a:buFont typeface="Arial" charset="0"/>
              <a:buNone/>
            </a:pPr>
            <a:r>
              <a:rPr lang="it-IT" b="1" dirty="0" smtClean="0">
                <a:solidFill>
                  <a:srgbClr val="00B050"/>
                </a:solidFill>
              </a:rPr>
              <a:t>FAVOREVOLI</a:t>
            </a:r>
            <a:r>
              <a:rPr lang="it-IT" dirty="0" smtClean="0"/>
              <a:t>                                            </a:t>
            </a:r>
            <a:r>
              <a:rPr lang="it-IT" b="1" dirty="0" smtClean="0">
                <a:solidFill>
                  <a:srgbClr val="FF0000"/>
                </a:solidFill>
              </a:rPr>
              <a:t>CONTRARI</a:t>
            </a:r>
          </a:p>
          <a:p>
            <a:pPr>
              <a:buFont typeface="Arial" charset="0"/>
              <a:buNone/>
            </a:pPr>
            <a:r>
              <a:rPr lang="it-IT" dirty="0" smtClean="0"/>
              <a:t>n°                                                              n° </a:t>
            </a:r>
          </a:p>
        </p:txBody>
      </p:sp>
      <p:pic>
        <p:nvPicPr>
          <p:cNvPr id="4" name="Picture 2" descr="C:\Users\Elvira\Desktop\Dibattito.jpg"/>
          <p:cNvPicPr>
            <a:picLocks noChangeAspect="1" noChangeArrowheads="1"/>
          </p:cNvPicPr>
          <p:nvPr/>
        </p:nvPicPr>
        <p:blipFill>
          <a:blip r:embed="rId3"/>
          <a:srcRect/>
          <a:stretch>
            <a:fillRect/>
          </a:stretch>
        </p:blipFill>
        <p:spPr bwMode="auto">
          <a:xfrm>
            <a:off x="2051050" y="3043238"/>
            <a:ext cx="5094288" cy="3814762"/>
          </a:xfrm>
          <a:prstGeom prst="rect">
            <a:avLst/>
          </a:prstGeom>
          <a:noFill/>
          <a:ln w="9525">
            <a:noFill/>
            <a:miter lim="800000"/>
            <a:headEnd/>
            <a:tailEnd/>
          </a:ln>
        </p:spPr>
      </p:pic>
    </p:spTree>
    <p:extLst>
      <p:ext uri="{BB962C8B-B14F-4D97-AF65-F5344CB8AC3E}">
        <p14:creationId xmlns:p14="http://schemas.microsoft.com/office/powerpoint/2010/main" val="293802778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7" name="Rectangle 3"/>
          <p:cNvSpPr>
            <a:spLocks noGrp="1"/>
          </p:cNvSpPr>
          <p:nvPr>
            <p:ph type="body" idx="1"/>
          </p:nvPr>
        </p:nvSpPr>
        <p:spPr>
          <a:xfrm>
            <a:off x="251520" y="1340768"/>
            <a:ext cx="8373616" cy="1512763"/>
          </a:xfrm>
        </p:spPr>
        <p:txBody>
          <a:bodyPr>
            <a:normAutofit fontScale="92500" lnSpcReduction="10000"/>
          </a:bodyPr>
          <a:lstStyle/>
          <a:p>
            <a:pPr algn="just">
              <a:lnSpc>
                <a:spcPct val="80000"/>
              </a:lnSpc>
              <a:buFont typeface="Arial" charset="0"/>
              <a:buNone/>
            </a:pPr>
            <a:r>
              <a:rPr lang="it-IT" sz="2800" dirty="0" smtClean="0"/>
              <a:t>	</a:t>
            </a:r>
            <a:r>
              <a:rPr lang="it-IT" sz="2000" dirty="0" smtClean="0">
                <a:latin typeface="Arial"/>
                <a:cs typeface="Arial"/>
              </a:rPr>
              <a:t>Non ci sono studi di farmacocinetica sulla </a:t>
            </a:r>
            <a:r>
              <a:rPr lang="it-IT" sz="2000" dirty="0" err="1" smtClean="0">
                <a:latin typeface="Arial"/>
                <a:cs typeface="Arial"/>
              </a:rPr>
              <a:t>ribavirina</a:t>
            </a:r>
            <a:r>
              <a:rPr lang="it-IT" sz="2000" dirty="0" smtClean="0">
                <a:latin typeface="Arial"/>
                <a:cs typeface="Arial"/>
              </a:rPr>
              <a:t> in pazienti con insufficienza renale e pochi trial clinici con RBV sono stati condotti in pazienti con clearance &lt; 50 </a:t>
            </a:r>
            <a:r>
              <a:rPr lang="it-IT" sz="2000" dirty="0" err="1" smtClean="0">
                <a:latin typeface="Arial"/>
                <a:cs typeface="Arial"/>
              </a:rPr>
              <a:t>mL</a:t>
            </a:r>
            <a:r>
              <a:rPr lang="it-IT" sz="2000" dirty="0" smtClean="0">
                <a:latin typeface="Arial"/>
                <a:cs typeface="Arial"/>
              </a:rPr>
              <a:t>/min. </a:t>
            </a:r>
            <a:r>
              <a:rPr lang="it-IT" sz="2000" b="1" dirty="0" smtClean="0">
                <a:latin typeface="Arial"/>
                <a:cs typeface="Arial"/>
              </a:rPr>
              <a:t>Pertanto i pazienti con </a:t>
            </a:r>
            <a:r>
              <a:rPr lang="it-IT" sz="2000" b="1" dirty="0" err="1" smtClean="0">
                <a:latin typeface="Arial"/>
                <a:cs typeface="Arial"/>
              </a:rPr>
              <a:t>clearence</a:t>
            </a:r>
            <a:r>
              <a:rPr lang="it-IT" sz="2000" b="1" dirty="0" smtClean="0">
                <a:latin typeface="Arial"/>
                <a:cs typeface="Arial"/>
              </a:rPr>
              <a:t>&lt; 50 </a:t>
            </a:r>
            <a:r>
              <a:rPr lang="it-IT" sz="2000" b="1" dirty="0" err="1" smtClean="0">
                <a:latin typeface="Arial"/>
                <a:cs typeface="Arial"/>
              </a:rPr>
              <a:t>mL</a:t>
            </a:r>
            <a:r>
              <a:rPr lang="it-IT" sz="2000" b="1" dirty="0" smtClean="0">
                <a:latin typeface="Arial"/>
                <a:cs typeface="Arial"/>
              </a:rPr>
              <a:t>/</a:t>
            </a:r>
            <a:r>
              <a:rPr lang="it-IT" sz="2000" b="1" dirty="0" err="1" smtClean="0">
                <a:latin typeface="Arial"/>
                <a:cs typeface="Arial"/>
              </a:rPr>
              <a:t>min</a:t>
            </a:r>
            <a:r>
              <a:rPr lang="it-IT" sz="2000" b="1" dirty="0" smtClean="0">
                <a:latin typeface="Arial"/>
                <a:cs typeface="Arial"/>
              </a:rPr>
              <a:t> non dovrebbero essere trattati con </a:t>
            </a:r>
            <a:r>
              <a:rPr lang="it-IT" sz="2000" b="1" dirty="0" err="1" smtClean="0">
                <a:latin typeface="Arial"/>
                <a:cs typeface="Arial"/>
              </a:rPr>
              <a:t>Ribavirina</a:t>
            </a:r>
            <a:r>
              <a:rPr lang="it-IT" sz="2000" b="1" dirty="0" smtClean="0">
                <a:latin typeface="Arial"/>
                <a:cs typeface="Arial"/>
              </a:rPr>
              <a:t>.</a:t>
            </a:r>
          </a:p>
          <a:p>
            <a:pPr algn="just">
              <a:lnSpc>
                <a:spcPct val="80000"/>
              </a:lnSpc>
              <a:buFont typeface="Arial" charset="0"/>
              <a:buNone/>
            </a:pPr>
            <a:r>
              <a:rPr lang="it-IT" sz="2000" dirty="0" smtClean="0">
                <a:latin typeface="Arial"/>
                <a:cs typeface="Arial"/>
              </a:rPr>
              <a:t>   </a:t>
            </a:r>
            <a:endParaRPr lang="it-IT" sz="2000" b="1" dirty="0" smtClean="0">
              <a:latin typeface="Arial"/>
              <a:cs typeface="Arial"/>
            </a:endParaRPr>
          </a:p>
        </p:txBody>
      </p:sp>
      <p:sp>
        <p:nvSpPr>
          <p:cNvPr id="134148" name="Rectangle 4"/>
          <p:cNvSpPr>
            <a:spLocks noChangeArrowheads="1"/>
          </p:cNvSpPr>
          <p:nvPr/>
        </p:nvSpPr>
        <p:spPr bwMode="auto">
          <a:xfrm>
            <a:off x="4788024" y="2634551"/>
            <a:ext cx="3892895" cy="553998"/>
          </a:xfrm>
          <a:prstGeom prst="rect">
            <a:avLst/>
          </a:prstGeom>
          <a:noFill/>
          <a:ln w="9525">
            <a:noFill/>
            <a:miter lim="800000"/>
            <a:headEnd/>
            <a:tailEnd/>
          </a:ln>
          <a:effectLst/>
        </p:spPr>
        <p:txBody>
          <a:bodyPr wrap="none" lIns="0" tIns="0" rIns="0" bIns="0" anchor="ctr">
            <a:spAutoFit/>
          </a:bodyPr>
          <a:lstStyle/>
          <a:p>
            <a:r>
              <a:rPr lang="it-IT" b="1" i="1" dirty="0"/>
              <a:t>U.S. </a:t>
            </a:r>
            <a:r>
              <a:rPr lang="it-IT" b="1" i="1" dirty="0" err="1"/>
              <a:t>Food</a:t>
            </a:r>
            <a:r>
              <a:rPr lang="it-IT" b="1" i="1" dirty="0"/>
              <a:t> and </a:t>
            </a:r>
            <a:r>
              <a:rPr lang="it-IT" b="1" i="1" dirty="0" err="1"/>
              <a:t>Drug</a:t>
            </a:r>
            <a:r>
              <a:rPr lang="it-IT" b="1" i="1" dirty="0"/>
              <a:t> Administration</a:t>
            </a:r>
          </a:p>
          <a:p>
            <a:pPr eaLnBrk="0" hangingPunct="0"/>
            <a:endParaRPr lang="it-IT" i="1" dirty="0">
              <a:latin typeface="Calibri" pitchFamily="34" charset="0"/>
            </a:endParaRPr>
          </a:p>
        </p:txBody>
      </p:sp>
      <p:sp>
        <p:nvSpPr>
          <p:cNvPr id="4" name="Titolo 1"/>
          <p:cNvSpPr>
            <a:spLocks noGrp="1"/>
          </p:cNvSpPr>
          <p:nvPr>
            <p:ph type="title"/>
          </p:nvPr>
        </p:nvSpPr>
        <p:spPr>
          <a:xfrm>
            <a:off x="457200" y="-18256"/>
            <a:ext cx="8229600" cy="1143000"/>
          </a:xfrm>
        </p:spPr>
        <p:txBody>
          <a:bodyPr/>
          <a:lstStyle/>
          <a:p>
            <a:r>
              <a:rPr lang="it-IT" dirty="0" err="1" smtClean="0"/>
              <a:t>Ribavirina</a:t>
            </a:r>
            <a:r>
              <a:rPr lang="it-IT" dirty="0" smtClean="0"/>
              <a:t> e Insufficienza Renale</a:t>
            </a:r>
            <a:endParaRPr lang="it-IT" dirty="0"/>
          </a:p>
        </p:txBody>
      </p:sp>
      <p:sp>
        <p:nvSpPr>
          <p:cNvPr id="2" name="CasellaDiTesto 1"/>
          <p:cNvSpPr txBox="1"/>
          <p:nvPr/>
        </p:nvSpPr>
        <p:spPr>
          <a:xfrm>
            <a:off x="611560" y="3212976"/>
            <a:ext cx="8064896" cy="3477875"/>
          </a:xfrm>
          <a:prstGeom prst="rect">
            <a:avLst/>
          </a:prstGeom>
          <a:noFill/>
        </p:spPr>
        <p:txBody>
          <a:bodyPr wrap="square" rtlCol="0">
            <a:spAutoFit/>
          </a:bodyPr>
          <a:lstStyle/>
          <a:p>
            <a:pPr algn="just"/>
            <a:r>
              <a:rPr lang="it-IT" sz="2000" b="1" dirty="0" smtClean="0"/>
              <a:t>Alterata funzionalità renale</a:t>
            </a:r>
            <a:r>
              <a:rPr lang="it-IT" sz="2000" dirty="0" smtClean="0"/>
              <a:t>: La farmacocinetica della </a:t>
            </a:r>
            <a:r>
              <a:rPr lang="it-IT" sz="2000" dirty="0" err="1" smtClean="0"/>
              <a:t>ribavirina</a:t>
            </a:r>
            <a:r>
              <a:rPr lang="it-IT" sz="2000" dirty="0" smtClean="0"/>
              <a:t> risulta modificata nei pazienti con alterata funzionalità renale a causa della riduzione della clearance della creatinina apparente. Pertanto si raccomanda di valutare la funzionalità renale di tutti i pazienti prima di cominciare la terapia con </a:t>
            </a:r>
            <a:r>
              <a:rPr lang="it-IT" sz="2000" dirty="0" err="1" smtClean="0"/>
              <a:t>ribavirina</a:t>
            </a:r>
            <a:r>
              <a:rPr lang="it-IT" sz="2000" b="1" dirty="0" smtClean="0"/>
              <a:t>. I pazienti con clearance della creatinina &lt; 50 ml/minuto non devono essere trattati con </a:t>
            </a:r>
            <a:r>
              <a:rPr lang="it-IT" sz="2000" b="1" dirty="0" err="1" smtClean="0"/>
              <a:t>ribavirina</a:t>
            </a:r>
            <a:r>
              <a:rPr lang="it-IT" sz="2000" dirty="0" smtClean="0"/>
              <a:t>. I pazienti con insufficienza renale devono essere più attentamente osservati per quanto riguarda l’insorgenza di anemia. </a:t>
            </a:r>
            <a:r>
              <a:rPr lang="it-IT" sz="2000" b="1" dirty="0" smtClean="0"/>
              <a:t>Se la creatinina sierica aumenta a livelli maggiori di 2.0 mg/dl, </a:t>
            </a:r>
            <a:r>
              <a:rPr lang="it-IT" sz="2000" b="1" dirty="0" err="1" smtClean="0"/>
              <a:t>ribavirina</a:t>
            </a:r>
            <a:r>
              <a:rPr lang="it-IT" sz="2000" b="1" dirty="0" smtClean="0"/>
              <a:t> e interferone alfa-2b devono essere sospesi. </a:t>
            </a:r>
          </a:p>
          <a:p>
            <a:pPr algn="just"/>
            <a:endParaRPr lang="it-IT" sz="2000" dirty="0"/>
          </a:p>
        </p:txBody>
      </p:sp>
      <p:sp>
        <p:nvSpPr>
          <p:cNvPr id="3" name="CasellaDiTesto 2"/>
          <p:cNvSpPr txBox="1"/>
          <p:nvPr/>
        </p:nvSpPr>
        <p:spPr>
          <a:xfrm>
            <a:off x="2843808" y="6489798"/>
            <a:ext cx="7128792" cy="369332"/>
          </a:xfrm>
          <a:prstGeom prst="rect">
            <a:avLst/>
          </a:prstGeom>
          <a:noFill/>
        </p:spPr>
        <p:txBody>
          <a:bodyPr wrap="square" rtlCol="0">
            <a:spAutoFit/>
          </a:bodyPr>
          <a:lstStyle/>
          <a:p>
            <a:r>
              <a:rPr lang="it-IT" dirty="0" smtClean="0"/>
              <a:t>Agenzia </a:t>
            </a:r>
            <a:r>
              <a:rPr lang="it-IT" dirty="0"/>
              <a:t>Europea dei </a:t>
            </a:r>
            <a:r>
              <a:rPr lang="it-IT" dirty="0" smtClean="0"/>
              <a:t>Medicinali</a:t>
            </a:r>
            <a:r>
              <a:rPr lang="it-IT" dirty="0"/>
              <a:t>: </a:t>
            </a:r>
            <a:r>
              <a:rPr lang="it-IT" dirty="0">
                <a:hlinkClick r:id="rId2"/>
              </a:rPr>
              <a:t>http:</a:t>
            </a:r>
            <a:r>
              <a:rPr lang="it-IT" dirty="0" smtClean="0">
                <a:hlinkClick r:id="rId2"/>
              </a:rPr>
              <a:t>//www.ema.europa.eu</a:t>
            </a:r>
            <a:r>
              <a:rPr lang="it-IT" dirty="0" smtClean="0"/>
              <a:t> </a:t>
            </a:r>
            <a:endParaRPr lang="it-IT" dirty="0"/>
          </a:p>
        </p:txBody>
      </p:sp>
    </p:spTree>
    <p:extLst>
      <p:ext uri="{BB962C8B-B14F-4D97-AF65-F5344CB8AC3E}">
        <p14:creationId xmlns:p14="http://schemas.microsoft.com/office/powerpoint/2010/main" val="246005951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387424"/>
            <a:ext cx="8229600" cy="1143000"/>
          </a:xfrm>
        </p:spPr>
        <p:txBody>
          <a:bodyPr/>
          <a:lstStyle/>
          <a:p>
            <a:r>
              <a:rPr lang="it-IT" sz="4000" dirty="0" smtClean="0"/>
              <a:t>E’ possibile ridurre il dosaggio di RBV</a:t>
            </a:r>
            <a:r>
              <a:rPr lang="it-IT" dirty="0" smtClean="0"/>
              <a:t>?</a:t>
            </a:r>
            <a:endParaRPr lang="it-IT" dirty="0"/>
          </a:p>
        </p:txBody>
      </p:sp>
      <p:pic>
        <p:nvPicPr>
          <p:cNvPr id="4" name="Immagine 3"/>
          <p:cNvPicPr>
            <a:picLocks noChangeAspect="1"/>
          </p:cNvPicPr>
          <p:nvPr/>
        </p:nvPicPr>
        <p:blipFill rotWithShape="1">
          <a:blip r:embed="rId2"/>
          <a:srcRect b="16401"/>
          <a:stretch/>
        </p:blipFill>
        <p:spPr>
          <a:xfrm>
            <a:off x="1043608" y="908720"/>
            <a:ext cx="6865390" cy="5733256"/>
          </a:xfrm>
          <a:prstGeom prst="rect">
            <a:avLst/>
          </a:prstGeom>
        </p:spPr>
      </p:pic>
      <p:sp>
        <p:nvSpPr>
          <p:cNvPr id="6" name="Rettangolo 5"/>
          <p:cNvSpPr/>
          <p:nvPr/>
        </p:nvSpPr>
        <p:spPr>
          <a:xfrm>
            <a:off x="755576" y="5760640"/>
            <a:ext cx="7488832" cy="908720"/>
          </a:xfrm>
          <a:prstGeom prst="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7" name="CasellaDiTesto 6"/>
          <p:cNvSpPr txBox="1"/>
          <p:nvPr/>
        </p:nvSpPr>
        <p:spPr>
          <a:xfrm>
            <a:off x="2699792" y="6525344"/>
            <a:ext cx="6444208" cy="369332"/>
          </a:xfrm>
          <a:prstGeom prst="rect">
            <a:avLst/>
          </a:prstGeom>
          <a:noFill/>
        </p:spPr>
        <p:txBody>
          <a:bodyPr wrap="square" rtlCol="0">
            <a:spAutoFit/>
          </a:bodyPr>
          <a:lstStyle/>
          <a:p>
            <a:r>
              <a:rPr lang="it-IT" dirty="0" smtClean="0"/>
              <a:t>Agenzia </a:t>
            </a:r>
            <a:r>
              <a:rPr lang="it-IT" dirty="0"/>
              <a:t>Europea dei </a:t>
            </a:r>
            <a:r>
              <a:rPr lang="it-IT" dirty="0" smtClean="0"/>
              <a:t>Medicinali</a:t>
            </a:r>
            <a:r>
              <a:rPr lang="it-IT" dirty="0"/>
              <a:t>: </a:t>
            </a:r>
            <a:r>
              <a:rPr lang="it-IT" dirty="0">
                <a:hlinkClick r:id="rId3"/>
              </a:rPr>
              <a:t>http:</a:t>
            </a:r>
            <a:r>
              <a:rPr lang="it-IT" dirty="0" smtClean="0">
                <a:hlinkClick r:id="rId3"/>
              </a:rPr>
              <a:t>//www.ema.europa.eu</a:t>
            </a:r>
            <a:r>
              <a:rPr lang="it-IT" dirty="0" smtClean="0"/>
              <a:t> </a:t>
            </a:r>
            <a:endParaRPr lang="it-IT" dirty="0"/>
          </a:p>
        </p:txBody>
      </p:sp>
      <p:sp>
        <p:nvSpPr>
          <p:cNvPr id="8" name="CasellaDiTesto 7"/>
          <p:cNvSpPr txBox="1"/>
          <p:nvPr/>
        </p:nvSpPr>
        <p:spPr>
          <a:xfrm>
            <a:off x="2267744" y="476672"/>
            <a:ext cx="4930031" cy="369332"/>
          </a:xfrm>
          <a:prstGeom prst="rect">
            <a:avLst/>
          </a:prstGeom>
          <a:noFill/>
        </p:spPr>
        <p:txBody>
          <a:bodyPr wrap="none" rtlCol="0">
            <a:spAutoFit/>
          </a:bodyPr>
          <a:lstStyle/>
          <a:p>
            <a:r>
              <a:rPr lang="it-IT" b="1" dirty="0" smtClean="0"/>
              <a:t>DOSAGGIO MINIMO EFFICACE: 600 mg/die</a:t>
            </a:r>
            <a:endParaRPr lang="it-IT" b="1" dirty="0"/>
          </a:p>
        </p:txBody>
      </p:sp>
    </p:spTree>
    <p:extLst>
      <p:ext uri="{BB962C8B-B14F-4D97-AF65-F5344CB8AC3E}">
        <p14:creationId xmlns:p14="http://schemas.microsoft.com/office/powerpoint/2010/main" val="2210190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0" y="2420888"/>
            <a:ext cx="9144000" cy="1110199"/>
          </a:xfrm>
          <a:prstGeom prst="rect">
            <a:avLst/>
          </a:prstGeom>
        </p:spPr>
      </p:pic>
      <p:sp>
        <p:nvSpPr>
          <p:cNvPr id="5" name="CasellaDiTesto 4"/>
          <p:cNvSpPr txBox="1"/>
          <p:nvPr/>
        </p:nvSpPr>
        <p:spPr>
          <a:xfrm>
            <a:off x="2555776" y="3923764"/>
            <a:ext cx="6444208" cy="369332"/>
          </a:xfrm>
          <a:prstGeom prst="rect">
            <a:avLst/>
          </a:prstGeom>
          <a:noFill/>
        </p:spPr>
        <p:txBody>
          <a:bodyPr wrap="square" rtlCol="0">
            <a:spAutoFit/>
          </a:bodyPr>
          <a:lstStyle/>
          <a:p>
            <a:r>
              <a:rPr lang="it-IT" dirty="0" smtClean="0"/>
              <a:t>Agenzia </a:t>
            </a:r>
            <a:r>
              <a:rPr lang="it-IT" dirty="0"/>
              <a:t>Europea dei </a:t>
            </a:r>
            <a:r>
              <a:rPr lang="it-IT" dirty="0" smtClean="0"/>
              <a:t>Medicinali</a:t>
            </a:r>
            <a:r>
              <a:rPr lang="it-IT" dirty="0"/>
              <a:t>: </a:t>
            </a:r>
            <a:r>
              <a:rPr lang="it-IT" dirty="0">
                <a:hlinkClick r:id="rId3"/>
              </a:rPr>
              <a:t>http:</a:t>
            </a:r>
            <a:r>
              <a:rPr lang="it-IT" dirty="0" smtClean="0">
                <a:hlinkClick r:id="rId3"/>
              </a:rPr>
              <a:t>//www.ema.europa.eu</a:t>
            </a:r>
            <a:r>
              <a:rPr lang="it-IT" dirty="0" smtClean="0"/>
              <a:t> </a:t>
            </a:r>
            <a:endParaRPr lang="it-IT" dirty="0"/>
          </a:p>
        </p:txBody>
      </p:sp>
      <p:sp>
        <p:nvSpPr>
          <p:cNvPr id="6" name="Titolo 1"/>
          <p:cNvSpPr>
            <a:spLocks noGrp="1"/>
          </p:cNvSpPr>
          <p:nvPr>
            <p:ph type="title"/>
          </p:nvPr>
        </p:nvSpPr>
        <p:spPr>
          <a:xfrm>
            <a:off x="457200" y="274638"/>
            <a:ext cx="8229600" cy="1143000"/>
          </a:xfrm>
        </p:spPr>
        <p:txBody>
          <a:bodyPr/>
          <a:lstStyle/>
          <a:p>
            <a:r>
              <a:rPr lang="it-IT" dirty="0" smtClean="0"/>
              <a:t>Cosa dice la scheda tecnica </a:t>
            </a:r>
            <a:endParaRPr lang="it-IT" dirty="0"/>
          </a:p>
        </p:txBody>
      </p:sp>
    </p:spTree>
    <p:extLst>
      <p:ext uri="{BB962C8B-B14F-4D97-AF65-F5344CB8AC3E}">
        <p14:creationId xmlns:p14="http://schemas.microsoft.com/office/powerpoint/2010/main" val="177717839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116632"/>
            <a:ext cx="8229600" cy="1143000"/>
          </a:xfrm>
        </p:spPr>
        <p:txBody>
          <a:bodyPr/>
          <a:lstStyle/>
          <a:p>
            <a:r>
              <a:rPr lang="it-IT" dirty="0" smtClean="0"/>
              <a:t>Cosa dicono le linee guida EASL</a:t>
            </a:r>
            <a:endParaRPr lang="it-IT" dirty="0"/>
          </a:p>
        </p:txBody>
      </p:sp>
      <p:pic>
        <p:nvPicPr>
          <p:cNvPr id="4" name="Immagine 3"/>
          <p:cNvPicPr>
            <a:picLocks noChangeAspect="1"/>
          </p:cNvPicPr>
          <p:nvPr/>
        </p:nvPicPr>
        <p:blipFill rotWithShape="1">
          <a:blip r:embed="rId2"/>
          <a:srcRect r="6306"/>
          <a:stretch/>
        </p:blipFill>
        <p:spPr>
          <a:xfrm>
            <a:off x="0" y="1484784"/>
            <a:ext cx="4847014" cy="4464496"/>
          </a:xfrm>
          <a:prstGeom prst="rect">
            <a:avLst/>
          </a:prstGeom>
        </p:spPr>
      </p:pic>
      <p:sp>
        <p:nvSpPr>
          <p:cNvPr id="5" name="CasellaDiTesto 4"/>
          <p:cNvSpPr txBox="1"/>
          <p:nvPr/>
        </p:nvSpPr>
        <p:spPr>
          <a:xfrm>
            <a:off x="5004048" y="1268760"/>
            <a:ext cx="3960440" cy="5909311"/>
          </a:xfrm>
          <a:prstGeom prst="rect">
            <a:avLst/>
          </a:prstGeom>
          <a:noFill/>
        </p:spPr>
        <p:txBody>
          <a:bodyPr wrap="square" rtlCol="0">
            <a:spAutoFit/>
          </a:bodyPr>
          <a:lstStyle/>
          <a:p>
            <a:pPr algn="just"/>
            <a:r>
              <a:rPr lang="it-IT" dirty="0" smtClean="0"/>
              <a:t>I dati di letteratura in pazienti con grave IR/emodializzati descrivono prevalentemente l’utilizzo di </a:t>
            </a:r>
            <a:r>
              <a:rPr lang="it-IT" b="1" dirty="0" smtClean="0"/>
              <a:t>IFN</a:t>
            </a:r>
            <a:r>
              <a:rPr lang="it-IT" b="1" dirty="0"/>
              <a:t>-</a:t>
            </a:r>
            <a:r>
              <a:rPr lang="it-IT" b="1" dirty="0" smtClean="0"/>
              <a:t>a in </a:t>
            </a:r>
            <a:r>
              <a:rPr lang="it-IT" b="1" dirty="0" err="1" smtClean="0"/>
              <a:t>monoterapia</a:t>
            </a:r>
            <a:r>
              <a:rPr lang="it-IT" b="1" dirty="0" smtClean="0"/>
              <a:t>.</a:t>
            </a:r>
          </a:p>
          <a:p>
            <a:pPr algn="just"/>
            <a:endParaRPr lang="it-IT" dirty="0"/>
          </a:p>
          <a:p>
            <a:pPr algn="just"/>
            <a:r>
              <a:rPr lang="it-IT" dirty="0" smtClean="0"/>
              <a:t>In pazienti con grave IR l’IFN può accumularsi a livello plasmatico indicandone un utilizzo a dosaggio ridotto (135 </a:t>
            </a:r>
            <a:r>
              <a:rPr lang="it-IT" dirty="0" err="1" smtClean="0"/>
              <a:t>mcg</a:t>
            </a:r>
            <a:r>
              <a:rPr lang="it-IT" dirty="0" smtClean="0"/>
              <a:t>/</a:t>
            </a:r>
            <a:r>
              <a:rPr lang="it-IT" dirty="0" err="1" smtClean="0"/>
              <a:t>sett</a:t>
            </a:r>
            <a:r>
              <a:rPr lang="it-IT" dirty="0" smtClean="0"/>
              <a:t> di </a:t>
            </a:r>
            <a:r>
              <a:rPr lang="it-IT" dirty="0" err="1" smtClean="0"/>
              <a:t>PegIFN</a:t>
            </a:r>
            <a:r>
              <a:rPr lang="it-IT" dirty="0" smtClean="0"/>
              <a:t> alfa2a)</a:t>
            </a:r>
            <a:endParaRPr lang="it-IT" dirty="0"/>
          </a:p>
          <a:p>
            <a:pPr algn="just"/>
            <a:endParaRPr lang="it-IT" dirty="0"/>
          </a:p>
          <a:p>
            <a:pPr algn="just"/>
            <a:r>
              <a:rPr lang="it-IT" b="1" dirty="0" smtClean="0"/>
              <a:t>La terapia combinata con </a:t>
            </a:r>
            <a:r>
              <a:rPr lang="it-IT" b="1" dirty="0" err="1" smtClean="0"/>
              <a:t>pegIFN</a:t>
            </a:r>
            <a:r>
              <a:rPr lang="it-IT" b="1" dirty="0" smtClean="0"/>
              <a:t>/RBV può essere considerata con bassi dosaggi di RBV: 200 mg/die o 200 mg a giorni alterni o 200 mg 3 volte a settimana dopo l’emodialisi</a:t>
            </a:r>
            <a:r>
              <a:rPr lang="it-IT" dirty="0" smtClean="0"/>
              <a:t>.</a:t>
            </a:r>
          </a:p>
          <a:p>
            <a:pPr algn="just"/>
            <a:endParaRPr lang="it-IT" dirty="0"/>
          </a:p>
          <a:p>
            <a:pPr algn="just"/>
            <a:r>
              <a:rPr lang="it-IT" dirty="0" smtClean="0"/>
              <a:t>E’ necessaria la terapia di supporto con fattori di crescita.</a:t>
            </a:r>
            <a:endParaRPr lang="it-IT" dirty="0"/>
          </a:p>
          <a:p>
            <a:pPr algn="just"/>
            <a:endParaRPr lang="it-IT" dirty="0"/>
          </a:p>
        </p:txBody>
      </p:sp>
      <p:pic>
        <p:nvPicPr>
          <p:cNvPr id="6" name="Picture 5"/>
          <p:cNvPicPr>
            <a:picLocks noChangeAspect="1" noChangeArrowheads="1"/>
          </p:cNvPicPr>
          <p:nvPr/>
        </p:nvPicPr>
        <p:blipFill>
          <a:blip r:embed="rId3"/>
          <a:srcRect/>
          <a:stretch>
            <a:fillRect/>
          </a:stretch>
        </p:blipFill>
        <p:spPr bwMode="auto">
          <a:xfrm>
            <a:off x="395536" y="6526165"/>
            <a:ext cx="3335337" cy="298450"/>
          </a:xfrm>
          <a:prstGeom prst="rect">
            <a:avLst/>
          </a:prstGeom>
          <a:noFill/>
          <a:ln w="9525">
            <a:noFill/>
            <a:miter lim="800000"/>
            <a:headEnd/>
            <a:tailEnd/>
          </a:ln>
        </p:spPr>
      </p:pic>
      <p:sp>
        <p:nvSpPr>
          <p:cNvPr id="7" name="Rettangolo 6"/>
          <p:cNvSpPr/>
          <p:nvPr/>
        </p:nvSpPr>
        <p:spPr>
          <a:xfrm>
            <a:off x="107504" y="3861048"/>
            <a:ext cx="4536504" cy="908720"/>
          </a:xfrm>
          <a:prstGeom prst="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921009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4"/>
          <p:cNvPicPr>
            <a:picLocks noChangeAspect="1" noChangeArrowheads="1"/>
          </p:cNvPicPr>
          <p:nvPr/>
        </p:nvPicPr>
        <p:blipFill>
          <a:blip r:embed="rId2"/>
          <a:srcRect/>
          <a:stretch>
            <a:fillRect/>
          </a:stretch>
        </p:blipFill>
        <p:spPr bwMode="auto">
          <a:xfrm>
            <a:off x="8199" y="980728"/>
            <a:ext cx="9144000" cy="5167313"/>
          </a:xfrm>
          <a:prstGeom prst="rect">
            <a:avLst/>
          </a:prstGeom>
          <a:noFill/>
          <a:ln w="9525">
            <a:noFill/>
            <a:miter lim="800000"/>
            <a:headEnd/>
            <a:tailEnd/>
          </a:ln>
        </p:spPr>
      </p:pic>
      <p:sp>
        <p:nvSpPr>
          <p:cNvPr id="73730" name="Text Box 5"/>
          <p:cNvSpPr txBox="1">
            <a:spLocks noChangeArrowheads="1"/>
          </p:cNvSpPr>
          <p:nvPr/>
        </p:nvSpPr>
        <p:spPr bwMode="auto">
          <a:xfrm>
            <a:off x="0" y="6211669"/>
            <a:ext cx="5760640" cy="646331"/>
          </a:xfrm>
          <a:prstGeom prst="rect">
            <a:avLst/>
          </a:prstGeom>
          <a:noFill/>
          <a:ln w="9525">
            <a:noFill/>
            <a:miter lim="800000"/>
            <a:headEnd/>
            <a:tailEnd/>
          </a:ln>
        </p:spPr>
        <p:txBody>
          <a:bodyPr wrap="square">
            <a:spAutoFit/>
          </a:bodyPr>
          <a:lstStyle/>
          <a:p>
            <a:pPr algn="ctr"/>
            <a:r>
              <a:rPr lang="it-IT" b="1" dirty="0" err="1">
                <a:latin typeface="Calibri" pitchFamily="34" charset="0"/>
              </a:rPr>
              <a:t>Comorbidità</a:t>
            </a:r>
            <a:r>
              <a:rPr lang="it-IT" b="1" dirty="0">
                <a:latin typeface="Calibri" pitchFamily="34" charset="0"/>
              </a:rPr>
              <a:t>+ epatopatia avanzata </a:t>
            </a:r>
            <a:r>
              <a:rPr lang="it-IT" dirty="0">
                <a:latin typeface="Calibri" pitchFamily="34" charset="0"/>
                <a:sym typeface="Wingdings" pitchFamily="2" charset="2"/>
              </a:rPr>
              <a:t> necessità di regime terapeutico di durata superiore (</a:t>
            </a:r>
            <a:r>
              <a:rPr lang="it-IT" b="1" dirty="0">
                <a:latin typeface="Calibri" pitchFamily="34" charset="0"/>
                <a:sym typeface="Wingdings" pitchFamily="2" charset="2"/>
              </a:rPr>
              <a:t>24 settimane di terapia</a:t>
            </a:r>
            <a:r>
              <a:rPr lang="it-IT" dirty="0">
                <a:latin typeface="Calibri" pitchFamily="34" charset="0"/>
                <a:sym typeface="Wingdings" pitchFamily="2" charset="2"/>
              </a:rPr>
              <a:t>)</a:t>
            </a:r>
            <a:endParaRPr lang="it-IT" dirty="0">
              <a:latin typeface="Calibri" pitchFamily="34" charset="0"/>
            </a:endParaRPr>
          </a:p>
        </p:txBody>
      </p:sp>
      <p:pic>
        <p:nvPicPr>
          <p:cNvPr id="73731" name="Picture 6"/>
          <p:cNvPicPr>
            <a:picLocks noChangeAspect="1" noChangeArrowheads="1"/>
          </p:cNvPicPr>
          <p:nvPr/>
        </p:nvPicPr>
        <p:blipFill>
          <a:blip r:embed="rId3"/>
          <a:srcRect/>
          <a:stretch>
            <a:fillRect/>
          </a:stretch>
        </p:blipFill>
        <p:spPr bwMode="auto">
          <a:xfrm>
            <a:off x="5808663" y="6524625"/>
            <a:ext cx="3335337" cy="298450"/>
          </a:xfrm>
          <a:prstGeom prst="rect">
            <a:avLst/>
          </a:prstGeom>
          <a:noFill/>
          <a:ln w="9525">
            <a:noFill/>
            <a:miter lim="800000"/>
            <a:headEnd/>
            <a:tailEnd/>
          </a:ln>
        </p:spPr>
      </p:pic>
      <p:sp>
        <p:nvSpPr>
          <p:cNvPr id="5" name="Titolo 1"/>
          <p:cNvSpPr>
            <a:spLocks noGrp="1"/>
          </p:cNvSpPr>
          <p:nvPr>
            <p:ph type="title"/>
          </p:nvPr>
        </p:nvSpPr>
        <p:spPr>
          <a:xfrm>
            <a:off x="457200" y="-18256"/>
            <a:ext cx="8229600" cy="1143000"/>
          </a:xfrm>
        </p:spPr>
        <p:txBody>
          <a:bodyPr>
            <a:normAutofit fontScale="90000"/>
          </a:bodyPr>
          <a:lstStyle/>
          <a:p>
            <a:r>
              <a:rPr lang="it-IT" sz="3600" dirty="0" smtClean="0"/>
              <a:t>Può essere efficace il trattamento se interrotto prima delle 24W?</a:t>
            </a:r>
            <a:endParaRPr lang="it-IT" sz="3600" dirty="0"/>
          </a:p>
        </p:txBody>
      </p:sp>
    </p:spTree>
    <p:extLst>
      <p:ext uri="{BB962C8B-B14F-4D97-AF65-F5344CB8AC3E}">
        <p14:creationId xmlns:p14="http://schemas.microsoft.com/office/powerpoint/2010/main" val="412119415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p:cNvSpPr>
            <a:spLocks noGrp="1" noChangeArrowheads="1"/>
          </p:cNvSpPr>
          <p:nvPr>
            <p:ph type="title"/>
          </p:nvPr>
        </p:nvSpPr>
        <p:spPr>
          <a:xfrm>
            <a:off x="374848" y="274638"/>
            <a:ext cx="8229600" cy="1143000"/>
          </a:xfrm>
        </p:spPr>
        <p:txBody>
          <a:bodyPr/>
          <a:lstStyle/>
          <a:p>
            <a:r>
              <a:rPr lang="it-IT" sz="4000" dirty="0" smtClean="0"/>
              <a:t>Probabilità di successo </a:t>
            </a:r>
            <a:r>
              <a:rPr lang="it-IT" sz="4000" dirty="0" err="1" smtClean="0"/>
              <a:t>tp</a:t>
            </a:r>
            <a:r>
              <a:rPr lang="it-IT" sz="4000" dirty="0" smtClean="0"/>
              <a:t> se RVR</a:t>
            </a:r>
          </a:p>
        </p:txBody>
      </p:sp>
      <p:pic>
        <p:nvPicPr>
          <p:cNvPr id="74754" name="Picture 4"/>
          <p:cNvPicPr>
            <a:picLocks noChangeAspect="1" noChangeArrowheads="1"/>
          </p:cNvPicPr>
          <p:nvPr/>
        </p:nvPicPr>
        <p:blipFill>
          <a:blip r:embed="rId2"/>
          <a:srcRect/>
          <a:stretch>
            <a:fillRect/>
          </a:stretch>
        </p:blipFill>
        <p:spPr bwMode="auto">
          <a:xfrm>
            <a:off x="0" y="1144588"/>
            <a:ext cx="9144000" cy="4567237"/>
          </a:xfrm>
          <a:prstGeom prst="rect">
            <a:avLst/>
          </a:prstGeom>
          <a:noFill/>
          <a:ln w="9525">
            <a:noFill/>
            <a:miter lim="800000"/>
            <a:headEnd/>
            <a:tailEnd/>
          </a:ln>
        </p:spPr>
      </p:pic>
      <p:pic>
        <p:nvPicPr>
          <p:cNvPr id="74755" name="Picture 5"/>
          <p:cNvPicPr>
            <a:picLocks noChangeAspect="1" noChangeArrowheads="1"/>
          </p:cNvPicPr>
          <p:nvPr/>
        </p:nvPicPr>
        <p:blipFill>
          <a:blip r:embed="rId3"/>
          <a:srcRect/>
          <a:stretch>
            <a:fillRect/>
          </a:stretch>
        </p:blipFill>
        <p:spPr bwMode="auto">
          <a:xfrm>
            <a:off x="5808663" y="6381750"/>
            <a:ext cx="3335337" cy="298450"/>
          </a:xfrm>
          <a:prstGeom prst="rect">
            <a:avLst/>
          </a:prstGeom>
          <a:noFill/>
          <a:ln w="9525">
            <a:noFill/>
            <a:miter lim="800000"/>
            <a:headEnd/>
            <a:tailEnd/>
          </a:ln>
        </p:spPr>
      </p:pic>
    </p:spTree>
    <p:extLst>
      <p:ext uri="{BB962C8B-B14F-4D97-AF65-F5344CB8AC3E}">
        <p14:creationId xmlns:p14="http://schemas.microsoft.com/office/powerpoint/2010/main" val="393696645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4"/>
          <p:cNvPicPr>
            <a:picLocks noChangeAspect="1" noChangeArrowheads="1"/>
          </p:cNvPicPr>
          <p:nvPr/>
        </p:nvPicPr>
        <p:blipFill>
          <a:blip r:embed="rId2"/>
          <a:srcRect/>
          <a:stretch>
            <a:fillRect/>
          </a:stretch>
        </p:blipFill>
        <p:spPr bwMode="auto">
          <a:xfrm>
            <a:off x="0" y="1382538"/>
            <a:ext cx="9144000" cy="5430838"/>
          </a:xfrm>
          <a:prstGeom prst="rect">
            <a:avLst/>
          </a:prstGeom>
          <a:noFill/>
          <a:ln w="9525">
            <a:noFill/>
            <a:miter lim="800000"/>
            <a:headEnd/>
            <a:tailEnd/>
          </a:ln>
        </p:spPr>
      </p:pic>
      <p:sp>
        <p:nvSpPr>
          <p:cNvPr id="3" name="Titolo 1"/>
          <p:cNvSpPr>
            <a:spLocks noGrp="1"/>
          </p:cNvSpPr>
          <p:nvPr>
            <p:ph type="title"/>
          </p:nvPr>
        </p:nvSpPr>
        <p:spPr>
          <a:xfrm>
            <a:off x="457200" y="125760"/>
            <a:ext cx="8229600" cy="1143000"/>
          </a:xfrm>
        </p:spPr>
        <p:txBody>
          <a:bodyPr>
            <a:normAutofit fontScale="90000"/>
          </a:bodyPr>
          <a:lstStyle/>
          <a:p>
            <a:r>
              <a:rPr lang="it-IT" sz="3200" dirty="0" smtClean="0"/>
              <a:t>La sig.ra Luisa deve effettuare una terapia steroidea ad alte dosi e per lungo tempo: cosa può accadere al fegato?</a:t>
            </a:r>
            <a:endParaRPr lang="it-IT" sz="3200" dirty="0"/>
          </a:p>
        </p:txBody>
      </p:sp>
      <p:cxnSp>
        <p:nvCxnSpPr>
          <p:cNvPr id="4" name="Connettore 1 3"/>
          <p:cNvCxnSpPr/>
          <p:nvPr/>
        </p:nvCxnSpPr>
        <p:spPr>
          <a:xfrm>
            <a:off x="2843808" y="6741368"/>
            <a:ext cx="1512168" cy="0"/>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 name="Connettore 1 6"/>
          <p:cNvCxnSpPr/>
          <p:nvPr/>
        </p:nvCxnSpPr>
        <p:spPr>
          <a:xfrm>
            <a:off x="4716016" y="5013176"/>
            <a:ext cx="4320480" cy="0"/>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9" name="Connettore 1 8"/>
          <p:cNvCxnSpPr/>
          <p:nvPr/>
        </p:nvCxnSpPr>
        <p:spPr>
          <a:xfrm>
            <a:off x="4716016" y="5229200"/>
            <a:ext cx="4320480" cy="0"/>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0" name="Connettore 1 9"/>
          <p:cNvCxnSpPr/>
          <p:nvPr/>
        </p:nvCxnSpPr>
        <p:spPr>
          <a:xfrm flipV="1">
            <a:off x="4788024" y="5373216"/>
            <a:ext cx="1440160" cy="8384"/>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0137233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4"/>
          <p:cNvPicPr>
            <a:picLocks noChangeAspect="1" noChangeArrowheads="1"/>
          </p:cNvPicPr>
          <p:nvPr/>
        </p:nvPicPr>
        <p:blipFill>
          <a:blip r:embed="rId2"/>
          <a:srcRect/>
          <a:stretch>
            <a:fillRect/>
          </a:stretch>
        </p:blipFill>
        <p:spPr bwMode="auto">
          <a:xfrm>
            <a:off x="899592" y="620688"/>
            <a:ext cx="7133524" cy="5400327"/>
          </a:xfrm>
          <a:prstGeom prst="rect">
            <a:avLst/>
          </a:prstGeom>
          <a:noFill/>
          <a:ln w="9525">
            <a:noFill/>
            <a:miter lim="800000"/>
            <a:headEnd/>
            <a:tailEnd/>
          </a:ln>
        </p:spPr>
      </p:pic>
    </p:spTree>
    <p:extLst>
      <p:ext uri="{BB962C8B-B14F-4D97-AF65-F5344CB8AC3E}">
        <p14:creationId xmlns:p14="http://schemas.microsoft.com/office/powerpoint/2010/main" val="302740674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contenuto 10"/>
          <p:cNvSpPr txBox="1">
            <a:spLocks/>
          </p:cNvSpPr>
          <p:nvPr/>
        </p:nvSpPr>
        <p:spPr>
          <a:xfrm>
            <a:off x="395536" y="1331737"/>
            <a:ext cx="8064896" cy="5472608"/>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t"/>
            <a:r>
              <a:rPr lang="it-IT" sz="3100" b="1" dirty="0"/>
              <a:t>Amlodipina 5 mg h 8-20</a:t>
            </a:r>
          </a:p>
          <a:p>
            <a:pPr fontAlgn="t"/>
            <a:r>
              <a:rPr lang="it-IT" sz="3100" b="1" dirty="0"/>
              <a:t>Metformina 500 mg h 8-12-20</a:t>
            </a:r>
          </a:p>
          <a:p>
            <a:pPr fontAlgn="t"/>
            <a:r>
              <a:rPr lang="it-IT" sz="3100" b="1" dirty="0"/>
              <a:t>Acarbose 50 mg x3</a:t>
            </a:r>
          </a:p>
          <a:p>
            <a:pPr fontAlgn="t">
              <a:buFont typeface="Arial" charset="0"/>
              <a:buChar char="•"/>
            </a:pPr>
            <a:r>
              <a:rPr lang="it-IT" sz="3100" b="1" dirty="0" smtClean="0">
                <a:latin typeface="Calibri" pitchFamily="34" charset="0"/>
              </a:rPr>
              <a:t>PegInterferone alfa 2b (</a:t>
            </a:r>
            <a:r>
              <a:rPr lang="it-IT" sz="2800" b="1" dirty="0" smtClean="0">
                <a:latin typeface="Calibri" pitchFamily="34" charset="0"/>
              </a:rPr>
              <a:t>1.5 mcg/Kg/sett il ven)</a:t>
            </a:r>
          </a:p>
          <a:p>
            <a:pPr fontAlgn="t">
              <a:buFont typeface="Arial" charset="0"/>
              <a:buChar char="•"/>
            </a:pPr>
            <a:r>
              <a:rPr lang="it-IT" sz="3100" b="1" dirty="0" smtClean="0">
                <a:latin typeface="Calibri" pitchFamily="34" charset="0"/>
              </a:rPr>
              <a:t>Ribavirina 15 mg/Kg/die</a:t>
            </a:r>
            <a:endParaRPr lang="it-IT" sz="3100" b="1" dirty="0" smtClean="0"/>
          </a:p>
          <a:p>
            <a:pPr fontAlgn="t"/>
            <a:r>
              <a:rPr lang="it-IT" sz="3100" b="1" dirty="0" smtClean="0"/>
              <a:t>Lorazepam 1mg alla sera</a:t>
            </a:r>
          </a:p>
          <a:p>
            <a:pPr fontAlgn="t"/>
            <a:r>
              <a:rPr lang="it-IT" sz="3100" b="1" dirty="0" smtClean="0"/>
              <a:t>Simvastatina 20 mg alla sera</a:t>
            </a:r>
          </a:p>
          <a:p>
            <a:pPr fontAlgn="t"/>
            <a:r>
              <a:rPr lang="it-IT" sz="3100" b="1" dirty="0" smtClean="0"/>
              <a:t>Tachipirina </a:t>
            </a:r>
            <a:r>
              <a:rPr lang="it-IT" sz="3100" b="1" dirty="0"/>
              <a:t>1g AB</a:t>
            </a:r>
          </a:p>
          <a:p>
            <a:pPr fontAlgn="t"/>
            <a:r>
              <a:rPr lang="it-IT" sz="3100" b="1" dirty="0"/>
              <a:t>Ketoprofene, Diclofenac  AB</a:t>
            </a:r>
          </a:p>
          <a:p>
            <a:pPr fontAlgn="t"/>
            <a:endParaRPr lang="it-IT" sz="3100" b="1" dirty="0" smtClean="0"/>
          </a:p>
          <a:p>
            <a:pPr fontAlgn="t"/>
            <a:endParaRPr lang="it-IT" sz="3100" b="1" dirty="0"/>
          </a:p>
          <a:p>
            <a:pPr fontAlgn="t"/>
            <a:endParaRPr lang="it-IT" sz="3100" b="1" dirty="0"/>
          </a:p>
        </p:txBody>
      </p:sp>
      <p:sp>
        <p:nvSpPr>
          <p:cNvPr id="5" name="Titolo 1"/>
          <p:cNvSpPr txBox="1">
            <a:spLocks/>
          </p:cNvSpPr>
          <p:nvPr/>
        </p:nvSpPr>
        <p:spPr>
          <a:xfrm>
            <a:off x="0" y="76699"/>
            <a:ext cx="9144000" cy="760013"/>
          </a:xfrm>
          <a:prstGeom prst="rect">
            <a:avLst/>
          </a:prstGeom>
          <a:solidFill>
            <a:srgbClr val="00CCFF">
              <a:alpha val="51000"/>
            </a:srgbClr>
          </a:solidFill>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it-IT" sz="3600" b="1" dirty="0" smtClean="0">
                <a:latin typeface="Arial Narrow"/>
                <a:ea typeface="+mj-ea"/>
                <a:cs typeface="+mj-cs"/>
              </a:rPr>
              <a:t>PIANO TERAPEUTICO ATTUALE</a:t>
            </a:r>
            <a:endParaRPr kumimoji="0" lang="it-IT" sz="3600" b="1" i="0" u="none" strike="noStrike" kern="1200" cap="none" spc="0" normalizeH="0" baseline="0" noProof="0" dirty="0">
              <a:ln>
                <a:noFill/>
              </a:ln>
              <a:solidFill>
                <a:schemeClr val="tx1"/>
              </a:solidFill>
              <a:effectLst/>
              <a:uLnTx/>
              <a:uFillTx/>
              <a:latin typeface="Arial Narrow"/>
              <a:ea typeface="+mj-ea"/>
              <a:cs typeface="+mj-cs"/>
            </a:endParaRPr>
          </a:p>
        </p:txBody>
      </p:sp>
      <p:sp>
        <p:nvSpPr>
          <p:cNvPr id="6" name="CasellaDiTesto 5"/>
          <p:cNvSpPr txBox="1"/>
          <p:nvPr/>
        </p:nvSpPr>
        <p:spPr>
          <a:xfrm>
            <a:off x="-30291" y="719118"/>
            <a:ext cx="2448272" cy="523220"/>
          </a:xfrm>
          <a:prstGeom prst="rect">
            <a:avLst/>
          </a:prstGeom>
          <a:noFill/>
        </p:spPr>
        <p:txBody>
          <a:bodyPr wrap="square" rtlCol="0">
            <a:spAutoFit/>
          </a:bodyPr>
          <a:lstStyle/>
          <a:p>
            <a:pPr algn="ctr"/>
            <a:r>
              <a:rPr lang="it-IT" sz="2800" b="1" dirty="0" smtClean="0"/>
              <a:t>20 marzo 2014</a:t>
            </a:r>
            <a:endParaRPr lang="it-IT" sz="2800" b="1" dirty="0"/>
          </a:p>
        </p:txBody>
      </p:sp>
    </p:spTree>
    <p:extLst>
      <p:ext uri="{BB962C8B-B14F-4D97-AF65-F5344CB8AC3E}">
        <p14:creationId xmlns:p14="http://schemas.microsoft.com/office/powerpoint/2010/main" val="67192260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Picture 4"/>
          <p:cNvPicPr>
            <a:picLocks noChangeAspect="1" noChangeArrowheads="1"/>
          </p:cNvPicPr>
          <p:nvPr/>
        </p:nvPicPr>
        <p:blipFill>
          <a:blip r:embed="rId2"/>
          <a:srcRect/>
          <a:stretch>
            <a:fillRect/>
          </a:stretch>
        </p:blipFill>
        <p:spPr bwMode="auto">
          <a:xfrm>
            <a:off x="-58738" y="14288"/>
            <a:ext cx="9263063" cy="6837362"/>
          </a:xfrm>
          <a:prstGeom prst="rect">
            <a:avLst/>
          </a:prstGeom>
          <a:noFill/>
          <a:ln w="9525">
            <a:noFill/>
            <a:miter lim="800000"/>
            <a:headEnd/>
            <a:tailEnd/>
          </a:ln>
        </p:spPr>
      </p:pic>
    </p:spTree>
    <p:extLst>
      <p:ext uri="{BB962C8B-B14F-4D97-AF65-F5344CB8AC3E}">
        <p14:creationId xmlns:p14="http://schemas.microsoft.com/office/powerpoint/2010/main" val="210092288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SONDAGGIO D’AULA</a:t>
            </a:r>
            <a:endParaRPr lang="it-IT" dirty="0"/>
          </a:p>
        </p:txBody>
      </p:sp>
      <p:pic>
        <p:nvPicPr>
          <p:cNvPr id="6146" name="Picture 2" descr="http://www.iphone-5g.it/wp-content/uploads/2011/03/iphone-5-sondaggi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3250" y="1844824"/>
            <a:ext cx="2857500" cy="2847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777554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Titolo 1"/>
          <p:cNvSpPr>
            <a:spLocks noGrp="1"/>
          </p:cNvSpPr>
          <p:nvPr>
            <p:ph type="title"/>
          </p:nvPr>
        </p:nvSpPr>
        <p:spPr>
          <a:xfrm>
            <a:off x="0" y="274638"/>
            <a:ext cx="9144000" cy="1143000"/>
          </a:xfrm>
        </p:spPr>
        <p:txBody>
          <a:bodyPr>
            <a:normAutofit fontScale="90000"/>
          </a:bodyPr>
          <a:lstStyle/>
          <a:p>
            <a:r>
              <a:rPr lang="it-IT" sz="3600" b="1" dirty="0" smtClean="0"/>
              <a:t>Se interrompessimo il trattamento, ritenete plausibile una ripresa della terapia in futuro?</a:t>
            </a:r>
          </a:p>
        </p:txBody>
      </p:sp>
      <p:sp>
        <p:nvSpPr>
          <p:cNvPr id="86018" name="Segnaposto contenuto 2"/>
          <p:cNvSpPr>
            <a:spLocks noGrp="1"/>
          </p:cNvSpPr>
          <p:nvPr>
            <p:ph idx="1"/>
          </p:nvPr>
        </p:nvSpPr>
        <p:spPr/>
        <p:txBody>
          <a:bodyPr/>
          <a:lstStyle/>
          <a:p>
            <a:pPr>
              <a:buFont typeface="Arial" charset="0"/>
              <a:buNone/>
            </a:pPr>
            <a:r>
              <a:rPr lang="it-IT" b="1" dirty="0" smtClean="0">
                <a:solidFill>
                  <a:srgbClr val="00B050"/>
                </a:solidFill>
              </a:rPr>
              <a:t>FAVOREVOLI</a:t>
            </a:r>
            <a:r>
              <a:rPr lang="it-IT" dirty="0" smtClean="0"/>
              <a:t>                                            </a:t>
            </a:r>
            <a:r>
              <a:rPr lang="it-IT" b="1" dirty="0" smtClean="0">
                <a:solidFill>
                  <a:srgbClr val="FF0000"/>
                </a:solidFill>
              </a:rPr>
              <a:t>CONTRARI</a:t>
            </a:r>
          </a:p>
          <a:p>
            <a:pPr>
              <a:buFont typeface="Arial" charset="0"/>
              <a:buNone/>
            </a:pPr>
            <a:r>
              <a:rPr lang="it-IT" dirty="0" smtClean="0"/>
              <a:t>n°                                                              n° </a:t>
            </a:r>
          </a:p>
        </p:txBody>
      </p:sp>
      <p:pic>
        <p:nvPicPr>
          <p:cNvPr id="4" name="Picture 2" descr="C:\Users\Elvira\Desktop\Dibattito.jpg"/>
          <p:cNvPicPr>
            <a:picLocks noChangeAspect="1" noChangeArrowheads="1"/>
          </p:cNvPicPr>
          <p:nvPr/>
        </p:nvPicPr>
        <p:blipFill>
          <a:blip r:embed="rId3"/>
          <a:srcRect/>
          <a:stretch>
            <a:fillRect/>
          </a:stretch>
        </p:blipFill>
        <p:spPr bwMode="auto">
          <a:xfrm>
            <a:off x="2051050" y="3043238"/>
            <a:ext cx="5094288" cy="3814762"/>
          </a:xfrm>
          <a:prstGeom prst="rect">
            <a:avLst/>
          </a:prstGeom>
          <a:noFill/>
          <a:ln w="9525">
            <a:noFill/>
            <a:miter lim="800000"/>
            <a:headEnd/>
            <a:tailEnd/>
          </a:ln>
        </p:spPr>
      </p:pic>
    </p:spTree>
    <p:extLst>
      <p:ext uri="{BB962C8B-B14F-4D97-AF65-F5344CB8AC3E}">
        <p14:creationId xmlns:p14="http://schemas.microsoft.com/office/powerpoint/2010/main" val="318270884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rotWithShape="1">
          <a:blip r:embed="rId2"/>
          <a:srcRect t="10934" b="8980"/>
          <a:stretch/>
        </p:blipFill>
        <p:spPr>
          <a:xfrm>
            <a:off x="179512" y="1560049"/>
            <a:ext cx="8820471" cy="5297952"/>
          </a:xfrm>
          <a:prstGeom prst="rect">
            <a:avLst/>
          </a:prstGeom>
        </p:spPr>
      </p:pic>
      <p:sp>
        <p:nvSpPr>
          <p:cNvPr id="81921" name="Rectangle 2"/>
          <p:cNvSpPr>
            <a:spLocks noGrp="1" noChangeArrowheads="1"/>
          </p:cNvSpPr>
          <p:nvPr>
            <p:ph type="title"/>
          </p:nvPr>
        </p:nvSpPr>
        <p:spPr/>
        <p:txBody>
          <a:bodyPr>
            <a:normAutofit fontScale="90000"/>
          </a:bodyPr>
          <a:lstStyle/>
          <a:p>
            <a:r>
              <a:rPr lang="it-IT" dirty="0" smtClean="0"/>
              <a:t>Che rischi corre un paziente con epatopatia evoluta?</a:t>
            </a:r>
          </a:p>
        </p:txBody>
      </p:sp>
    </p:spTree>
    <p:extLst>
      <p:ext uri="{BB962C8B-B14F-4D97-AF65-F5344CB8AC3E}">
        <p14:creationId xmlns:p14="http://schemas.microsoft.com/office/powerpoint/2010/main" val="247450651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p:cNvSpPr>
            <a:spLocks noGrp="1" noChangeArrowheads="1"/>
          </p:cNvSpPr>
          <p:nvPr>
            <p:ph type="title"/>
          </p:nvPr>
        </p:nvSpPr>
        <p:spPr/>
        <p:txBody>
          <a:bodyPr/>
          <a:lstStyle/>
          <a:p>
            <a:r>
              <a:rPr lang="it-IT" dirty="0" smtClean="0"/>
              <a:t>Cosa decidiamo di fare?</a:t>
            </a:r>
          </a:p>
        </p:txBody>
      </p:sp>
      <p:sp>
        <p:nvSpPr>
          <p:cNvPr id="81922" name="Rectangle 3"/>
          <p:cNvSpPr>
            <a:spLocks noGrp="1" noChangeArrowheads="1"/>
          </p:cNvSpPr>
          <p:nvPr>
            <p:ph type="body" idx="1"/>
          </p:nvPr>
        </p:nvSpPr>
        <p:spPr>
          <a:xfrm>
            <a:off x="395536" y="2060848"/>
            <a:ext cx="8229600" cy="1384995"/>
          </a:xfrm>
        </p:spPr>
        <p:txBody>
          <a:bodyPr>
            <a:normAutofit fontScale="70000" lnSpcReduction="20000"/>
          </a:bodyPr>
          <a:lstStyle/>
          <a:p>
            <a:r>
              <a:rPr lang="it-IT" b="1" dirty="0" smtClean="0"/>
              <a:t>Stop </a:t>
            </a:r>
            <a:r>
              <a:rPr lang="it-IT" b="1" dirty="0" err="1" smtClean="0"/>
              <a:t>ribavirina</a:t>
            </a:r>
            <a:r>
              <a:rPr lang="it-IT" b="1" dirty="0" smtClean="0"/>
              <a:t>  </a:t>
            </a:r>
            <a:r>
              <a:rPr lang="it-IT" dirty="0" smtClean="0"/>
              <a:t>(???considerare una riduzione di dosaggio??? Con quale rapporto beneficio/rischio?)</a:t>
            </a:r>
          </a:p>
          <a:p>
            <a:r>
              <a:rPr lang="it-IT" b="1" dirty="0" smtClean="0"/>
              <a:t>Continua con </a:t>
            </a:r>
            <a:r>
              <a:rPr lang="it-IT" b="1" dirty="0" err="1" smtClean="0"/>
              <a:t>PegIFN</a:t>
            </a:r>
            <a:r>
              <a:rPr lang="it-IT" b="1" dirty="0" smtClean="0"/>
              <a:t> alfa 2b fino a completare le 24 settimane di trattamento</a:t>
            </a:r>
          </a:p>
        </p:txBody>
      </p:sp>
      <p:sp>
        <p:nvSpPr>
          <p:cNvPr id="2" name="Freccia destra 1"/>
          <p:cNvSpPr/>
          <p:nvPr/>
        </p:nvSpPr>
        <p:spPr>
          <a:xfrm>
            <a:off x="827584" y="5157192"/>
            <a:ext cx="978408"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3" name="CasellaDiTesto 2"/>
          <p:cNvSpPr txBox="1"/>
          <p:nvPr/>
        </p:nvSpPr>
        <p:spPr>
          <a:xfrm>
            <a:off x="2051720" y="5013176"/>
            <a:ext cx="6264696" cy="1015663"/>
          </a:xfrm>
          <a:prstGeom prst="rect">
            <a:avLst/>
          </a:prstGeom>
          <a:noFill/>
        </p:spPr>
        <p:txBody>
          <a:bodyPr wrap="square" rtlCol="0">
            <a:spAutoFit/>
          </a:bodyPr>
          <a:lstStyle/>
          <a:p>
            <a:pPr algn="just"/>
            <a:r>
              <a:rPr lang="it-IT" sz="2000" dirty="0" smtClean="0"/>
              <a:t>Se 6 mesi dopo la fine del trattamento persiste viremia HCV negativa si definisce la risposta virologica sostenuta (eradicazione virale)</a:t>
            </a:r>
            <a:endParaRPr lang="it-IT" sz="2000" dirty="0"/>
          </a:p>
        </p:txBody>
      </p:sp>
    </p:spTree>
    <p:extLst>
      <p:ext uri="{BB962C8B-B14F-4D97-AF65-F5344CB8AC3E}">
        <p14:creationId xmlns:p14="http://schemas.microsoft.com/office/powerpoint/2010/main" val="213027660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Schermata 04-2456756 alle 22.12.0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4800"/>
            <a:ext cx="9144000" cy="6245446"/>
          </a:xfrm>
          <a:prstGeom prst="rect">
            <a:avLst/>
          </a:prstGeom>
        </p:spPr>
      </p:pic>
      <p:cxnSp>
        <p:nvCxnSpPr>
          <p:cNvPr id="6" name="Connettore 1 5"/>
          <p:cNvCxnSpPr/>
          <p:nvPr/>
        </p:nvCxnSpPr>
        <p:spPr>
          <a:xfrm>
            <a:off x="2051720" y="6381328"/>
            <a:ext cx="6984776" cy="0"/>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 name="Connettore 1 7"/>
          <p:cNvCxnSpPr/>
          <p:nvPr/>
        </p:nvCxnSpPr>
        <p:spPr>
          <a:xfrm flipV="1">
            <a:off x="107504" y="6525344"/>
            <a:ext cx="1800200" cy="8384"/>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8725238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Segnaposto contenuto 2"/>
          <p:cNvSpPr>
            <a:spLocks noGrp="1"/>
          </p:cNvSpPr>
          <p:nvPr>
            <p:ph idx="1"/>
          </p:nvPr>
        </p:nvSpPr>
        <p:spPr>
          <a:xfrm>
            <a:off x="539552" y="1556792"/>
            <a:ext cx="8229600" cy="4525962"/>
          </a:xfrm>
        </p:spPr>
        <p:txBody>
          <a:bodyPr>
            <a:normAutofit fontScale="92500" lnSpcReduction="10000"/>
          </a:bodyPr>
          <a:lstStyle/>
          <a:p>
            <a:pPr>
              <a:buFont typeface="Arial" charset="0"/>
              <a:buNone/>
            </a:pPr>
            <a:r>
              <a:rPr lang="it-IT" sz="2800" b="1" dirty="0" smtClean="0"/>
              <a:t>Necessità di mantenere monitorati indici di </a:t>
            </a:r>
            <a:r>
              <a:rPr lang="it-IT" sz="2800" b="1" dirty="0" err="1" smtClean="0"/>
              <a:t>citolisi</a:t>
            </a:r>
            <a:r>
              <a:rPr lang="it-IT" sz="2800" b="1" dirty="0" smtClean="0"/>
              <a:t> ed esami di funzionalità epatica:</a:t>
            </a:r>
          </a:p>
          <a:p>
            <a:r>
              <a:rPr lang="it-IT" sz="2800" dirty="0" smtClean="0"/>
              <a:t>HCV-RNA ogni 3 mesi fino a 6 mesi dopo la fine del trattamento e a seguire 1 volta l’anno;</a:t>
            </a:r>
          </a:p>
          <a:p>
            <a:r>
              <a:rPr lang="it-IT" sz="2800" dirty="0" smtClean="0"/>
              <a:t> AST, ALT, GGT ogni 3 mesi, </a:t>
            </a:r>
          </a:p>
          <a:p>
            <a:r>
              <a:rPr lang="it-IT" sz="2800" dirty="0" smtClean="0"/>
              <a:t>aggiungendo ogni 6 mesi anche: Emocromo con formula, Elettroforesi proteica, BILD, BILT, COL, GLIC, </a:t>
            </a:r>
            <a:r>
              <a:rPr lang="it-IT" sz="2800" dirty="0" err="1" smtClean="0"/>
              <a:t>Urine+sedimento</a:t>
            </a:r>
            <a:r>
              <a:rPr lang="it-IT" sz="2800" dirty="0" smtClean="0"/>
              <a:t>, PT, AFP, creatinina.</a:t>
            </a:r>
          </a:p>
          <a:p>
            <a:r>
              <a:rPr lang="it-IT" sz="2800" dirty="0" smtClean="0"/>
              <a:t>Una volta l’anno controllare </a:t>
            </a:r>
            <a:r>
              <a:rPr lang="it-IT" sz="2800" dirty="0" err="1" smtClean="0"/>
              <a:t>crioglobuline</a:t>
            </a:r>
            <a:r>
              <a:rPr lang="it-IT" sz="2800" dirty="0" smtClean="0"/>
              <a:t> e </a:t>
            </a:r>
            <a:r>
              <a:rPr lang="it-IT" sz="2800" dirty="0" err="1" smtClean="0"/>
              <a:t>criocrito</a:t>
            </a:r>
            <a:r>
              <a:rPr lang="it-IT" sz="2800" dirty="0" smtClean="0"/>
              <a:t>.</a:t>
            </a:r>
          </a:p>
          <a:p>
            <a:r>
              <a:rPr lang="it-IT" sz="2800" dirty="0" smtClean="0"/>
              <a:t>Ecografia addome superiore ogni 6 mesi</a:t>
            </a:r>
          </a:p>
          <a:p>
            <a:pPr>
              <a:buFont typeface="Arial" charset="0"/>
              <a:buNone/>
            </a:pPr>
            <a:r>
              <a:rPr lang="it-IT" sz="2800" b="1" dirty="0" smtClean="0"/>
              <a:t>In arrivo nuove opportunità terapeutiche a breve!!!</a:t>
            </a:r>
          </a:p>
        </p:txBody>
      </p:sp>
      <p:sp>
        <p:nvSpPr>
          <p:cNvPr id="3" name="Rectangle 2"/>
          <p:cNvSpPr>
            <a:spLocks noGrp="1" noChangeArrowheads="1"/>
          </p:cNvSpPr>
          <p:nvPr>
            <p:ph type="title"/>
          </p:nvPr>
        </p:nvSpPr>
        <p:spPr>
          <a:xfrm>
            <a:off x="0" y="260648"/>
            <a:ext cx="9144000" cy="1143000"/>
          </a:xfrm>
        </p:spPr>
        <p:txBody>
          <a:bodyPr>
            <a:normAutofit fontScale="90000"/>
          </a:bodyPr>
          <a:lstStyle/>
          <a:p>
            <a:r>
              <a:rPr lang="it-IT" sz="3600" dirty="0" smtClean="0"/>
              <a:t>Come proseguire il </a:t>
            </a:r>
            <a:r>
              <a:rPr lang="it-IT" sz="3600" dirty="0" err="1" smtClean="0"/>
              <a:t>follow</a:t>
            </a:r>
            <a:r>
              <a:rPr lang="it-IT" sz="3600" dirty="0" smtClean="0"/>
              <a:t> up dopo la fine del trattamento e durante terapia steroidea?</a:t>
            </a:r>
          </a:p>
        </p:txBody>
      </p:sp>
    </p:spTree>
    <p:extLst>
      <p:ext uri="{BB962C8B-B14F-4D97-AF65-F5344CB8AC3E}">
        <p14:creationId xmlns:p14="http://schemas.microsoft.com/office/powerpoint/2010/main" val="120396838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2"/>
          <p:cNvSpPr>
            <a:spLocks noGrp="1" noChangeArrowheads="1"/>
          </p:cNvSpPr>
          <p:nvPr>
            <p:ph type="title"/>
          </p:nvPr>
        </p:nvSpPr>
        <p:spPr/>
        <p:txBody>
          <a:bodyPr/>
          <a:lstStyle/>
          <a:p>
            <a:r>
              <a:rPr lang="it-IT" dirty="0" smtClean="0"/>
              <a:t>In arrivo nel 2015..</a:t>
            </a:r>
          </a:p>
        </p:txBody>
      </p:sp>
      <p:pic>
        <p:nvPicPr>
          <p:cNvPr id="83970" name="Picture 4"/>
          <p:cNvPicPr>
            <a:picLocks noChangeAspect="1" noChangeArrowheads="1"/>
          </p:cNvPicPr>
          <p:nvPr/>
        </p:nvPicPr>
        <p:blipFill>
          <a:blip r:embed="rId2"/>
          <a:srcRect/>
          <a:stretch>
            <a:fillRect/>
          </a:stretch>
        </p:blipFill>
        <p:spPr bwMode="auto">
          <a:xfrm>
            <a:off x="1331913" y="1322388"/>
            <a:ext cx="6270625" cy="4699000"/>
          </a:xfrm>
          <a:prstGeom prst="rect">
            <a:avLst/>
          </a:prstGeom>
          <a:noFill/>
          <a:ln w="9525">
            <a:noFill/>
            <a:miter lim="800000"/>
            <a:headEnd/>
            <a:tailEnd/>
          </a:ln>
        </p:spPr>
      </p:pic>
      <p:sp>
        <p:nvSpPr>
          <p:cNvPr id="83972" name="Rectangle 4"/>
          <p:cNvSpPr>
            <a:spLocks noChangeArrowheads="1"/>
          </p:cNvSpPr>
          <p:nvPr/>
        </p:nvSpPr>
        <p:spPr bwMode="auto">
          <a:xfrm>
            <a:off x="3635375" y="6302375"/>
            <a:ext cx="5365750" cy="366713"/>
          </a:xfrm>
          <a:prstGeom prst="rect">
            <a:avLst/>
          </a:prstGeom>
          <a:noFill/>
          <a:ln w="9525">
            <a:noFill/>
            <a:miter lim="800000"/>
            <a:headEnd/>
            <a:tailEnd/>
          </a:ln>
          <a:effectLst/>
        </p:spPr>
        <p:txBody>
          <a:bodyPr wrap="none">
            <a:spAutoFit/>
          </a:bodyPr>
          <a:lstStyle/>
          <a:p>
            <a:r>
              <a:rPr lang="it-IT"/>
              <a:t>Shiffman and Benhamou, Liver International (2013)</a:t>
            </a:r>
          </a:p>
        </p:txBody>
      </p:sp>
      <p:sp>
        <p:nvSpPr>
          <p:cNvPr id="83973" name="Text Box 5"/>
          <p:cNvSpPr txBox="1">
            <a:spLocks noChangeArrowheads="1"/>
          </p:cNvSpPr>
          <p:nvPr/>
        </p:nvSpPr>
        <p:spPr bwMode="auto">
          <a:xfrm>
            <a:off x="6064250" y="-800100"/>
            <a:ext cx="184150" cy="366712"/>
          </a:xfrm>
          <a:prstGeom prst="rect">
            <a:avLst/>
          </a:prstGeom>
          <a:noFill/>
          <a:ln w="9525">
            <a:noFill/>
            <a:miter lim="800000"/>
            <a:headEnd/>
            <a:tailEnd/>
          </a:ln>
          <a:effectLst/>
        </p:spPr>
        <p:txBody>
          <a:bodyPr wrap="none">
            <a:spAutoFit/>
          </a:bodyPr>
          <a:lstStyle/>
          <a:p>
            <a:endParaRPr lang="it-IT"/>
          </a:p>
        </p:txBody>
      </p:sp>
      <p:pic>
        <p:nvPicPr>
          <p:cNvPr id="2" name="Immagine 1"/>
          <p:cNvPicPr>
            <a:picLocks noChangeAspect="1"/>
          </p:cNvPicPr>
          <p:nvPr/>
        </p:nvPicPr>
        <p:blipFill>
          <a:blip r:embed="rId3"/>
          <a:stretch>
            <a:fillRect/>
          </a:stretch>
        </p:blipFill>
        <p:spPr>
          <a:xfrm>
            <a:off x="323528" y="908720"/>
            <a:ext cx="1181100" cy="1016000"/>
          </a:xfrm>
          <a:prstGeom prst="rect">
            <a:avLst/>
          </a:prstGeom>
        </p:spPr>
      </p:pic>
      <p:sp>
        <p:nvSpPr>
          <p:cNvPr id="3" name="Rettangolo 2"/>
          <p:cNvSpPr/>
          <p:nvPr/>
        </p:nvSpPr>
        <p:spPr>
          <a:xfrm>
            <a:off x="1403648" y="4509120"/>
            <a:ext cx="6120680" cy="432048"/>
          </a:xfrm>
          <a:prstGeom prst="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26861292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a:t>Luisa va dal diabetologo</a:t>
            </a:r>
          </a:p>
        </p:txBody>
      </p:sp>
      <p:pic>
        <p:nvPicPr>
          <p:cNvPr id="28674" name="Picture 2" descr="http://www.sanita.ilsole24ore.com/images2010/Sanita2/_Immagini/_Medici/OMINI_MEDICO_PAZIENTE--258x25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5469" y="1417638"/>
            <a:ext cx="4253061" cy="4253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685915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8"/>
          <p:cNvSpPr txBox="1"/>
          <p:nvPr/>
        </p:nvSpPr>
        <p:spPr>
          <a:xfrm>
            <a:off x="683568" y="1196752"/>
            <a:ext cx="7873002" cy="646331"/>
          </a:xfrm>
          <a:prstGeom prst="rect">
            <a:avLst/>
          </a:prstGeom>
          <a:solidFill>
            <a:srgbClr val="D9D9D9"/>
          </a:solidFill>
          <a:ln>
            <a:noFill/>
          </a:ln>
        </p:spPr>
        <p:txBody>
          <a:bodyPr vert="horz" wrap="square" lIns="91440" tIns="45720" rIns="91440" bIns="45720" anchor="ctr" anchorCtr="1" compatLnSpc="1">
            <a:spAutoFit/>
          </a:bodyPr>
          <a:lstStyle/>
          <a:p>
            <a:pPr algn="ctr" defTabSz="457200">
              <a:defRPr sz="1800" b="0" i="0" u="none" strike="noStrike" kern="0" cap="none" spc="0" baseline="0">
                <a:solidFill>
                  <a:srgbClr val="000000"/>
                </a:solidFill>
                <a:uFillTx/>
              </a:defRPr>
            </a:pPr>
            <a:r>
              <a:rPr lang="it-IT" sz="3600" b="1" dirty="0" smtClean="0">
                <a:solidFill>
                  <a:srgbClr val="1F497D"/>
                </a:solidFill>
                <a:latin typeface="Arial Narrow"/>
                <a:cs typeface="Arial Narrow"/>
              </a:rPr>
              <a:t>Problemi Attivi</a:t>
            </a:r>
            <a:endParaRPr lang="it-IT" sz="4800" b="1" dirty="0">
              <a:solidFill>
                <a:srgbClr val="1F497D"/>
              </a:solidFill>
              <a:latin typeface="Arial Narrow"/>
              <a:cs typeface="Arial Narrow"/>
            </a:endParaRPr>
          </a:p>
        </p:txBody>
      </p:sp>
      <p:sp>
        <p:nvSpPr>
          <p:cNvPr id="6" name="Titolo 1"/>
          <p:cNvSpPr txBox="1">
            <a:spLocks noGrp="1"/>
          </p:cNvSpPr>
          <p:nvPr>
            <p:ph type="title"/>
          </p:nvPr>
        </p:nvSpPr>
        <p:spPr>
          <a:xfrm>
            <a:off x="0" y="188640"/>
            <a:ext cx="9144000" cy="936104"/>
          </a:xfrm>
          <a:solidFill>
            <a:srgbClr val="00CCFF">
              <a:alpha val="51000"/>
            </a:srgbClr>
          </a:solidFill>
        </p:spPr>
        <p:txBody>
          <a:bodyPr/>
          <a:lstStyle/>
          <a:p>
            <a:pPr lvl="0"/>
            <a:r>
              <a:rPr lang="it-IT" b="1" dirty="0" smtClean="0">
                <a:latin typeface="Arial Narrow"/>
              </a:rPr>
              <a:t>LUISA 67 </a:t>
            </a:r>
            <a:r>
              <a:rPr lang="it-IT" b="1" dirty="0">
                <a:latin typeface="Arial Narrow"/>
              </a:rPr>
              <a:t>aa</a:t>
            </a:r>
          </a:p>
        </p:txBody>
      </p:sp>
      <p:sp>
        <p:nvSpPr>
          <p:cNvPr id="8" name="Segnaposto contenuto 2"/>
          <p:cNvSpPr txBox="1">
            <a:spLocks noGrp="1"/>
          </p:cNvSpPr>
          <p:nvPr>
            <p:ph idx="1"/>
          </p:nvPr>
        </p:nvSpPr>
        <p:spPr>
          <a:xfrm>
            <a:off x="251520" y="2132856"/>
            <a:ext cx="8557256" cy="4032448"/>
          </a:xfrm>
          <a:ln w="9528">
            <a:solidFill>
              <a:srgbClr val="1F497D"/>
            </a:solidFill>
            <a:prstDash val="solid"/>
          </a:ln>
        </p:spPr>
        <p:txBody>
          <a:bodyPr anchor="ctr">
            <a:normAutofit/>
          </a:bodyPr>
          <a:lstStyle/>
          <a:p>
            <a:pPr fontAlgn="t"/>
            <a:r>
              <a:rPr lang="it-IT" sz="2800" dirty="0">
                <a:latin typeface="Arial" pitchFamily="34" charset="0"/>
                <a:cs typeface="Arial" pitchFamily="34" charset="0"/>
              </a:rPr>
              <a:t>Ipertensione arteriosa</a:t>
            </a:r>
          </a:p>
          <a:p>
            <a:pPr fontAlgn="t"/>
            <a:r>
              <a:rPr lang="it-IT" sz="2800" dirty="0" smtClean="0">
                <a:latin typeface="Arial" pitchFamily="34" charset="0"/>
                <a:cs typeface="Arial" pitchFamily="34" charset="0"/>
              </a:rPr>
              <a:t>Epatite C con epatopatia evoluta</a:t>
            </a:r>
          </a:p>
          <a:p>
            <a:pPr fontAlgn="t"/>
            <a:r>
              <a:rPr lang="it-IT" sz="2800" dirty="0" smtClean="0">
                <a:latin typeface="Arial" pitchFamily="34" charset="0"/>
                <a:cs typeface="Arial" pitchFamily="34" charset="0"/>
              </a:rPr>
              <a:t>Insufficienza Renale Cronica in peggioramento (CKD3b + proteinuria)</a:t>
            </a:r>
          </a:p>
          <a:p>
            <a:pPr fontAlgn="t"/>
            <a:r>
              <a:rPr lang="it-IT" sz="2800" dirty="0" smtClean="0">
                <a:latin typeface="Arial" pitchFamily="34" charset="0"/>
                <a:cs typeface="Arial" pitchFamily="34" charset="0"/>
              </a:rPr>
              <a:t>Polimialgia Reumatica con Arterite di Horton</a:t>
            </a:r>
          </a:p>
          <a:p>
            <a:pPr fontAlgn="t"/>
            <a:r>
              <a:rPr lang="it-IT" sz="2800" dirty="0" smtClean="0">
                <a:latin typeface="Arial" pitchFamily="34" charset="0"/>
                <a:cs typeface="Arial" pitchFamily="34" charset="0"/>
              </a:rPr>
              <a:t>Diabete Mellito</a:t>
            </a:r>
          </a:p>
          <a:p>
            <a:pPr fontAlgn="t"/>
            <a:endParaRPr lang="it-IT" sz="2800" dirty="0" smtClean="0">
              <a:latin typeface="Arial" pitchFamily="34" charset="0"/>
              <a:cs typeface="Arial" pitchFamily="34" charset="0"/>
            </a:endParaRPr>
          </a:p>
        </p:txBody>
      </p:sp>
      <p:pic>
        <p:nvPicPr>
          <p:cNvPr id="5" name="Immagine 4" descr="download (1).jpg"/>
          <p:cNvPicPr>
            <a:picLocks noChangeAspect="1"/>
          </p:cNvPicPr>
          <p:nvPr/>
        </p:nvPicPr>
        <p:blipFill>
          <a:blip r:embed="rId3" cstate="print"/>
          <a:stretch>
            <a:fillRect/>
          </a:stretch>
        </p:blipFill>
        <p:spPr>
          <a:xfrm>
            <a:off x="0" y="72009"/>
            <a:ext cx="2248424" cy="1772815"/>
          </a:xfrm>
          <a:prstGeom prst="rect">
            <a:avLst/>
          </a:prstGeom>
        </p:spPr>
      </p:pic>
    </p:spTree>
    <p:extLst>
      <p:ext uri="{BB962C8B-B14F-4D97-AF65-F5344CB8AC3E}">
        <p14:creationId xmlns:p14="http://schemas.microsoft.com/office/powerpoint/2010/main" val="3868500081"/>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57158" y="2000240"/>
            <a:ext cx="8607330" cy="4606404"/>
          </a:xfrm>
        </p:spPr>
        <p:txBody>
          <a:bodyPr numCol="2">
            <a:noAutofit/>
          </a:bodyPr>
          <a:lstStyle/>
          <a:p>
            <a:pPr algn="l"/>
            <a:r>
              <a:rPr lang="it-IT" sz="2800" dirty="0"/>
              <a:t>GR 4,02 x 10⁶/mm3</a:t>
            </a:r>
            <a:br>
              <a:rPr lang="it-IT" sz="2800" dirty="0"/>
            </a:br>
            <a:r>
              <a:rPr lang="it-IT" sz="2800" dirty="0"/>
              <a:t>GB 6.08 x 10³/mm3</a:t>
            </a:r>
            <a:br>
              <a:rPr lang="it-IT" sz="2800" dirty="0"/>
            </a:br>
            <a:r>
              <a:rPr lang="it-IT" sz="2800" dirty="0" err="1"/>
              <a:t>Hb</a:t>
            </a:r>
            <a:r>
              <a:rPr lang="it-IT" sz="2800" dirty="0"/>
              <a:t> 11.8 g/</a:t>
            </a:r>
            <a:r>
              <a:rPr lang="it-IT" sz="2800" dirty="0" err="1"/>
              <a:t>dL</a:t>
            </a:r>
            <a:r>
              <a:rPr lang="it-IT" sz="2800" dirty="0"/>
              <a:t/>
            </a:r>
            <a:br>
              <a:rPr lang="it-IT" sz="2800" dirty="0"/>
            </a:br>
            <a:r>
              <a:rPr lang="it-IT" sz="2800" dirty="0" err="1"/>
              <a:t>Hct</a:t>
            </a:r>
            <a:r>
              <a:rPr lang="it-IT" sz="2800" dirty="0"/>
              <a:t> 44 %</a:t>
            </a:r>
            <a:br>
              <a:rPr lang="it-IT" sz="2800" dirty="0"/>
            </a:br>
            <a:r>
              <a:rPr lang="it-IT" sz="2800" dirty="0"/>
              <a:t>MCV 80 </a:t>
            </a:r>
            <a:r>
              <a:rPr lang="it-IT" sz="2800" dirty="0" err="1"/>
              <a:t>fL</a:t>
            </a:r>
            <a:r>
              <a:rPr lang="it-IT" sz="2800" dirty="0"/>
              <a:t/>
            </a:r>
            <a:br>
              <a:rPr lang="it-IT" sz="2800" dirty="0"/>
            </a:br>
            <a:r>
              <a:rPr lang="it-IT" sz="2800" dirty="0"/>
              <a:t>PLT </a:t>
            </a:r>
            <a:r>
              <a:rPr lang="it-IT" sz="2800" dirty="0" smtClean="0"/>
              <a:t> 109x </a:t>
            </a:r>
            <a:r>
              <a:rPr lang="it-IT" sz="2800" dirty="0"/>
              <a:t>10³/mm3</a:t>
            </a:r>
            <a:br>
              <a:rPr lang="it-IT" sz="2800" dirty="0"/>
            </a:br>
            <a:r>
              <a:rPr lang="it-IT" sz="2800" dirty="0" smtClean="0"/>
              <a:t>Creatinina 1,1 mg/dl</a:t>
            </a:r>
            <a:br>
              <a:rPr lang="it-IT" sz="2800" dirty="0" smtClean="0"/>
            </a:br>
            <a:r>
              <a:rPr lang="it-IT" sz="2800" dirty="0" smtClean="0"/>
              <a:t>Na </a:t>
            </a:r>
            <a:r>
              <a:rPr lang="it-IT" sz="2800" dirty="0"/>
              <a:t>140 </a:t>
            </a:r>
            <a:r>
              <a:rPr lang="it-IT" sz="2800" dirty="0" err="1"/>
              <a:t>mEq</a:t>
            </a:r>
            <a:r>
              <a:rPr lang="it-IT" sz="2800" dirty="0"/>
              <a:t>/L</a:t>
            </a:r>
            <a:br>
              <a:rPr lang="it-IT" sz="2800" dirty="0"/>
            </a:br>
            <a:r>
              <a:rPr lang="it-IT" sz="2800" dirty="0"/>
              <a:t>K 4.2 </a:t>
            </a:r>
            <a:r>
              <a:rPr lang="it-IT" sz="2800" dirty="0" err="1"/>
              <a:t>mEq</a:t>
            </a:r>
            <a:r>
              <a:rPr lang="it-IT" sz="2800" dirty="0"/>
              <a:t>/L , </a:t>
            </a:r>
            <a:r>
              <a:rPr lang="it-IT" sz="2800" dirty="0" smtClean="0"/>
              <a:t/>
            </a:r>
            <a:br>
              <a:rPr lang="it-IT" sz="2800" dirty="0" smtClean="0"/>
            </a:br>
            <a:r>
              <a:rPr lang="it-IT" sz="2800" dirty="0" smtClean="0"/>
              <a:t>Cl </a:t>
            </a:r>
            <a:r>
              <a:rPr lang="it-IT" sz="2800" dirty="0"/>
              <a:t>108 </a:t>
            </a:r>
            <a:r>
              <a:rPr lang="it-IT" sz="2800" dirty="0" err="1"/>
              <a:t>mEq</a:t>
            </a:r>
            <a:r>
              <a:rPr lang="it-IT" sz="2800" dirty="0"/>
              <a:t>/L </a:t>
            </a:r>
            <a:br>
              <a:rPr lang="it-IT" sz="2800" dirty="0"/>
            </a:br>
            <a:r>
              <a:rPr lang="it-IT" sz="2800" dirty="0"/>
              <a:t>Mg 1.45 </a:t>
            </a:r>
            <a:r>
              <a:rPr lang="it-IT" sz="2800" dirty="0" err="1"/>
              <a:t>mEq</a:t>
            </a:r>
            <a:r>
              <a:rPr lang="it-IT" sz="2800" dirty="0"/>
              <a:t>/L</a:t>
            </a:r>
            <a:br>
              <a:rPr lang="it-IT" sz="2800" dirty="0"/>
            </a:br>
            <a:r>
              <a:rPr lang="it-IT" sz="2800" dirty="0"/>
              <a:t/>
            </a:r>
            <a:br>
              <a:rPr lang="it-IT" sz="2800" dirty="0"/>
            </a:br>
            <a:r>
              <a:rPr lang="it-IT" sz="2800" dirty="0"/>
              <a:t>AST </a:t>
            </a:r>
            <a:r>
              <a:rPr lang="it-IT" sz="2800" dirty="0" smtClean="0"/>
              <a:t>58 </a:t>
            </a:r>
            <a:r>
              <a:rPr lang="it-IT" sz="2800" dirty="0"/>
              <a:t>U/L, </a:t>
            </a:r>
            <a:r>
              <a:rPr lang="it-IT" sz="2800" dirty="0" smtClean="0"/>
              <a:t/>
            </a:r>
            <a:br>
              <a:rPr lang="it-IT" sz="2800" dirty="0" smtClean="0"/>
            </a:br>
            <a:r>
              <a:rPr lang="it-IT" sz="2800" dirty="0" smtClean="0"/>
              <a:t>ALT 96 U/L  </a:t>
            </a:r>
            <a:r>
              <a:rPr lang="it-IT" sz="2800" dirty="0"/>
              <a:t/>
            </a:r>
            <a:br>
              <a:rPr lang="it-IT" sz="2800" dirty="0"/>
            </a:br>
            <a:r>
              <a:rPr lang="it-IT" sz="2800" dirty="0"/>
              <a:t>GGT </a:t>
            </a:r>
            <a:r>
              <a:rPr lang="it-IT" sz="2800" dirty="0" smtClean="0"/>
              <a:t>88 U/L  </a:t>
            </a:r>
            <a:r>
              <a:rPr lang="it-IT" sz="2800" dirty="0"/>
              <a:t/>
            </a:r>
            <a:br>
              <a:rPr lang="it-IT" sz="2800" dirty="0"/>
            </a:br>
            <a:r>
              <a:rPr lang="it-IT" sz="2800" dirty="0"/>
              <a:t>Col Tot 168 mg/dl</a:t>
            </a:r>
            <a:br>
              <a:rPr lang="it-IT" sz="2800" dirty="0"/>
            </a:br>
            <a:r>
              <a:rPr lang="it-IT" sz="2800" dirty="0"/>
              <a:t>Col HDL 50 mg/dl</a:t>
            </a:r>
            <a:br>
              <a:rPr lang="it-IT" sz="2800" dirty="0"/>
            </a:br>
            <a:r>
              <a:rPr lang="it-IT" sz="2800" dirty="0"/>
              <a:t>TG 75 mg/dl </a:t>
            </a:r>
            <a:br>
              <a:rPr lang="it-IT" sz="2800" dirty="0"/>
            </a:br>
            <a:r>
              <a:rPr lang="it-IT" sz="2800" dirty="0"/>
              <a:t>Col LDL* 103 mg/dl </a:t>
            </a:r>
            <a:br>
              <a:rPr lang="it-IT" sz="2800" dirty="0"/>
            </a:br>
            <a:r>
              <a:rPr lang="it-IT" sz="2800" dirty="0"/>
              <a:t>Glicemia 120 mg/</a:t>
            </a:r>
            <a:r>
              <a:rPr lang="it-IT" sz="2800" dirty="0" err="1"/>
              <a:t>dL</a:t>
            </a:r>
            <a:r>
              <a:rPr lang="it-IT" sz="2800" dirty="0"/>
              <a:t> </a:t>
            </a:r>
            <a:br>
              <a:rPr lang="it-IT" sz="2800" dirty="0"/>
            </a:br>
            <a:r>
              <a:rPr lang="it-IT" sz="2800" dirty="0"/>
              <a:t>Hb1Ac </a:t>
            </a:r>
            <a:r>
              <a:rPr lang="it-IT" sz="2800" dirty="0" smtClean="0"/>
              <a:t> 55mmol/</a:t>
            </a:r>
            <a:r>
              <a:rPr lang="it-IT" sz="2800" dirty="0" err="1" smtClean="0"/>
              <a:t>mol</a:t>
            </a:r>
            <a:r>
              <a:rPr lang="it-IT" sz="2800" dirty="0" smtClean="0"/>
              <a:t> (7,2 %)</a:t>
            </a:r>
            <a:r>
              <a:rPr lang="it-IT" sz="2800" dirty="0"/>
              <a:t/>
            </a:r>
            <a:br>
              <a:rPr lang="it-IT" sz="2800" dirty="0"/>
            </a:br>
            <a:r>
              <a:rPr lang="it-IT" sz="2800" dirty="0"/>
              <a:t>microematuria</a:t>
            </a:r>
            <a:br>
              <a:rPr lang="it-IT" sz="2800" dirty="0"/>
            </a:br>
            <a:r>
              <a:rPr lang="it-IT" sz="2800" dirty="0"/>
              <a:t>proteinuria 1 g</a:t>
            </a:r>
            <a:endParaRPr lang="it-IT" sz="4000" dirty="0"/>
          </a:p>
        </p:txBody>
      </p:sp>
      <p:sp>
        <p:nvSpPr>
          <p:cNvPr id="5" name="Titolo 1"/>
          <p:cNvSpPr txBox="1">
            <a:spLocks/>
          </p:cNvSpPr>
          <p:nvPr/>
        </p:nvSpPr>
        <p:spPr>
          <a:xfrm>
            <a:off x="0" y="76699"/>
            <a:ext cx="9144000" cy="760013"/>
          </a:xfrm>
          <a:prstGeom prst="rect">
            <a:avLst/>
          </a:prstGeom>
          <a:solidFill>
            <a:srgbClr val="00CCFF">
              <a:alpha val="51000"/>
            </a:srgbClr>
          </a:solidFill>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it-IT" sz="4400" b="1" dirty="0" smtClean="0">
                <a:latin typeface="Arial Narrow"/>
                <a:ea typeface="+mj-ea"/>
                <a:cs typeface="+mj-cs"/>
              </a:rPr>
              <a:t>Ultimi esami ematochimici (11/09/2013)</a:t>
            </a:r>
            <a:endParaRPr kumimoji="0" lang="it-IT" sz="4400" b="1" i="0" u="none" strike="noStrike" kern="1200" cap="none" spc="0" normalizeH="0" baseline="0" noProof="0" dirty="0">
              <a:ln>
                <a:noFill/>
              </a:ln>
              <a:solidFill>
                <a:schemeClr val="tx1"/>
              </a:solidFill>
              <a:effectLst/>
              <a:uLnTx/>
              <a:uFillTx/>
              <a:latin typeface="Arial Narrow"/>
              <a:ea typeface="+mj-ea"/>
              <a:cs typeface="+mj-cs"/>
            </a:endParaRPr>
          </a:p>
        </p:txBody>
      </p:sp>
      <p:sp>
        <p:nvSpPr>
          <p:cNvPr id="8" name="CasellaDiTesto 7"/>
          <p:cNvSpPr txBox="1"/>
          <p:nvPr/>
        </p:nvSpPr>
        <p:spPr>
          <a:xfrm>
            <a:off x="7631832" y="4572008"/>
            <a:ext cx="1512168" cy="369332"/>
          </a:xfrm>
          <a:prstGeom prst="rect">
            <a:avLst/>
          </a:prstGeom>
          <a:noFill/>
        </p:spPr>
        <p:txBody>
          <a:bodyPr wrap="square" rtlCol="0">
            <a:spAutoFit/>
          </a:bodyPr>
          <a:lstStyle/>
          <a:p>
            <a:r>
              <a:rPr lang="it-IT" dirty="0" err="1" smtClean="0"/>
              <a:t>*calcolato</a:t>
            </a:r>
            <a:endParaRPr lang="it-IT" dirty="0"/>
          </a:p>
        </p:txBody>
      </p:sp>
      <p:sp>
        <p:nvSpPr>
          <p:cNvPr id="9" name="CasellaDiTesto 8"/>
          <p:cNvSpPr txBox="1"/>
          <p:nvPr/>
        </p:nvSpPr>
        <p:spPr>
          <a:xfrm>
            <a:off x="285720" y="1071546"/>
            <a:ext cx="3312368" cy="646331"/>
          </a:xfrm>
          <a:prstGeom prst="rect">
            <a:avLst/>
          </a:prstGeom>
          <a:noFill/>
        </p:spPr>
        <p:txBody>
          <a:bodyPr wrap="square" rtlCol="0">
            <a:spAutoFit/>
          </a:bodyPr>
          <a:lstStyle/>
          <a:p>
            <a:r>
              <a:rPr lang="it-IT" b="1" dirty="0" smtClean="0">
                <a:solidFill>
                  <a:srgbClr val="FF0000"/>
                </a:solidFill>
              </a:rPr>
              <a:t> QUESTI SONO GLI ULTIMI ESAMI PRESENTI IN CARTELLA</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668552" y="836712"/>
            <a:ext cx="5112568" cy="5616624"/>
          </a:xfrm>
        </p:spPr>
        <p:txBody>
          <a:bodyPr>
            <a:noAutofit/>
          </a:bodyPr>
          <a:lstStyle/>
          <a:p>
            <a:pPr algn="l"/>
            <a:r>
              <a:rPr lang="it-IT" sz="2400" dirty="0" smtClean="0"/>
              <a:t/>
            </a:r>
            <a:br>
              <a:rPr lang="it-IT" sz="2400" dirty="0" smtClean="0"/>
            </a:br>
            <a:endParaRPr lang="it-IT" sz="2400" dirty="0">
              <a:solidFill>
                <a:srgbClr val="FF0000"/>
              </a:solidFill>
            </a:endParaRPr>
          </a:p>
        </p:txBody>
      </p:sp>
      <p:sp>
        <p:nvSpPr>
          <p:cNvPr id="5" name="Titolo 1"/>
          <p:cNvSpPr txBox="1">
            <a:spLocks/>
          </p:cNvSpPr>
          <p:nvPr/>
        </p:nvSpPr>
        <p:spPr>
          <a:xfrm>
            <a:off x="0" y="76699"/>
            <a:ext cx="9144000" cy="760013"/>
          </a:xfrm>
          <a:prstGeom prst="rect">
            <a:avLst/>
          </a:prstGeom>
          <a:solidFill>
            <a:srgbClr val="00CCFF">
              <a:alpha val="51000"/>
            </a:srgbClr>
          </a:solidFill>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it-IT" sz="4400" b="1" dirty="0" smtClean="0">
                <a:latin typeface="Arial Narrow"/>
                <a:ea typeface="+mj-ea"/>
                <a:cs typeface="+mj-cs"/>
              </a:rPr>
              <a:t>Esami ematochimici eseguiti in mattinata</a:t>
            </a:r>
            <a:endParaRPr kumimoji="0" lang="it-IT" sz="4400" b="1" i="0" u="none" strike="noStrike" kern="1200" cap="none" spc="0" normalizeH="0" baseline="0" noProof="0" dirty="0">
              <a:ln>
                <a:noFill/>
              </a:ln>
              <a:solidFill>
                <a:schemeClr val="tx1"/>
              </a:solidFill>
              <a:effectLst/>
              <a:uLnTx/>
              <a:uFillTx/>
              <a:latin typeface="Arial Narrow"/>
              <a:ea typeface="+mj-ea"/>
              <a:cs typeface="+mj-cs"/>
            </a:endParaRPr>
          </a:p>
        </p:txBody>
      </p:sp>
      <p:sp>
        <p:nvSpPr>
          <p:cNvPr id="7" name="Rettangolo 6"/>
          <p:cNvSpPr/>
          <p:nvPr/>
        </p:nvSpPr>
        <p:spPr>
          <a:xfrm>
            <a:off x="323528" y="1253401"/>
            <a:ext cx="8064388" cy="4893647"/>
          </a:xfrm>
          <a:prstGeom prst="rect">
            <a:avLst/>
          </a:prstGeom>
        </p:spPr>
        <p:txBody>
          <a:bodyPr wrap="square" numCol="2">
            <a:spAutoFit/>
          </a:bodyPr>
          <a:lstStyle/>
          <a:p>
            <a:r>
              <a:rPr lang="it-IT" sz="2400" dirty="0" smtClean="0"/>
              <a:t>GR 4,02 </a:t>
            </a:r>
            <a:r>
              <a:rPr lang="it-IT" sz="2400" dirty="0" smtClean="0">
                <a:solidFill>
                  <a:srgbClr val="FF0000"/>
                </a:solidFill>
                <a:sym typeface="Wingdings" panose="05000000000000000000" pitchFamily="2" charset="2"/>
              </a:rPr>
              <a:t></a:t>
            </a:r>
            <a:r>
              <a:rPr lang="it-IT" sz="2400" dirty="0" smtClean="0">
                <a:solidFill>
                  <a:srgbClr val="FF0000"/>
                </a:solidFill>
              </a:rPr>
              <a:t>3.88 </a:t>
            </a:r>
            <a:r>
              <a:rPr lang="it-IT" sz="2400" dirty="0" smtClean="0"/>
              <a:t>x 10⁶/</a:t>
            </a:r>
            <a:r>
              <a:rPr lang="it-IT" sz="2400" dirty="0" err="1" smtClean="0"/>
              <a:t>mL</a:t>
            </a:r>
            <a:r>
              <a:rPr lang="it-IT" sz="2400" dirty="0" smtClean="0"/>
              <a:t> </a:t>
            </a:r>
          </a:p>
          <a:p>
            <a:r>
              <a:rPr lang="it-IT" sz="2400" dirty="0" err="1" smtClean="0"/>
              <a:t>Hb</a:t>
            </a:r>
            <a:r>
              <a:rPr lang="it-IT" sz="2400" dirty="0" smtClean="0"/>
              <a:t> 11.8 </a:t>
            </a:r>
            <a:r>
              <a:rPr lang="it-IT" sz="2400" dirty="0" smtClean="0">
                <a:solidFill>
                  <a:srgbClr val="FF0000"/>
                </a:solidFill>
                <a:sym typeface="Wingdings" panose="05000000000000000000" pitchFamily="2" charset="2"/>
              </a:rPr>
              <a:t></a:t>
            </a:r>
            <a:r>
              <a:rPr lang="it-IT" sz="2400" dirty="0" smtClean="0">
                <a:sym typeface="Wingdings" panose="05000000000000000000" pitchFamily="2" charset="2"/>
              </a:rPr>
              <a:t> </a:t>
            </a:r>
            <a:r>
              <a:rPr lang="it-IT" sz="2400" dirty="0" smtClean="0">
                <a:solidFill>
                  <a:srgbClr val="FF0000"/>
                </a:solidFill>
              </a:rPr>
              <a:t>11.2</a:t>
            </a:r>
            <a:r>
              <a:rPr lang="it-IT" sz="2400" dirty="0" smtClean="0"/>
              <a:t> g/</a:t>
            </a:r>
            <a:r>
              <a:rPr lang="it-IT" sz="2400" dirty="0" err="1" smtClean="0"/>
              <a:t>dL</a:t>
            </a:r>
            <a:r>
              <a:rPr lang="it-IT" sz="2400" dirty="0"/>
              <a:t> </a:t>
            </a:r>
            <a:r>
              <a:rPr lang="it-IT" sz="2400" dirty="0" smtClean="0"/>
              <a:t/>
            </a:r>
            <a:br>
              <a:rPr lang="it-IT" sz="2400" dirty="0" smtClean="0"/>
            </a:br>
            <a:r>
              <a:rPr lang="it-IT" sz="2400" dirty="0" err="1" smtClean="0"/>
              <a:t>Hct</a:t>
            </a:r>
            <a:r>
              <a:rPr lang="it-IT" sz="2400" dirty="0" smtClean="0"/>
              <a:t> 44 </a:t>
            </a:r>
            <a:r>
              <a:rPr lang="it-IT" sz="2400" dirty="0" smtClean="0">
                <a:solidFill>
                  <a:srgbClr val="FF0000"/>
                </a:solidFill>
                <a:sym typeface="Wingdings" panose="05000000000000000000" pitchFamily="2" charset="2"/>
              </a:rPr>
              <a:t></a:t>
            </a:r>
            <a:r>
              <a:rPr lang="it-IT" sz="2400" dirty="0" smtClean="0">
                <a:solidFill>
                  <a:srgbClr val="FF0000"/>
                </a:solidFill>
              </a:rPr>
              <a:t>42</a:t>
            </a:r>
            <a:r>
              <a:rPr lang="it-IT" sz="2400" dirty="0" smtClean="0"/>
              <a:t> %</a:t>
            </a:r>
            <a:br>
              <a:rPr lang="it-IT" sz="2400" dirty="0" smtClean="0"/>
            </a:br>
            <a:r>
              <a:rPr lang="it-IT" sz="2400" dirty="0" smtClean="0"/>
              <a:t>MCV 80 </a:t>
            </a:r>
            <a:r>
              <a:rPr lang="it-IT" sz="2400" dirty="0" smtClean="0">
                <a:solidFill>
                  <a:srgbClr val="FF0000"/>
                </a:solidFill>
                <a:sym typeface="Wingdings" panose="05000000000000000000" pitchFamily="2" charset="2"/>
              </a:rPr>
              <a:t></a:t>
            </a:r>
            <a:r>
              <a:rPr lang="it-IT" sz="2400" dirty="0" smtClean="0"/>
              <a:t> </a:t>
            </a:r>
            <a:r>
              <a:rPr lang="it-IT" sz="2400" dirty="0" smtClean="0">
                <a:solidFill>
                  <a:srgbClr val="FF0000"/>
                </a:solidFill>
              </a:rPr>
              <a:t>85</a:t>
            </a:r>
            <a:r>
              <a:rPr lang="it-IT" sz="2400" dirty="0" smtClean="0"/>
              <a:t> </a:t>
            </a:r>
            <a:r>
              <a:rPr lang="it-IT" sz="2400" dirty="0" err="1" smtClean="0"/>
              <a:t>fL</a:t>
            </a:r>
            <a:r>
              <a:rPr lang="it-IT" sz="2400" dirty="0" smtClean="0"/>
              <a:t> </a:t>
            </a:r>
          </a:p>
          <a:p>
            <a:r>
              <a:rPr lang="it-IT" sz="2400" dirty="0"/>
              <a:t>GB 6.08 x </a:t>
            </a:r>
            <a:r>
              <a:rPr lang="it-IT" sz="2400" dirty="0" smtClean="0"/>
              <a:t>10³/</a:t>
            </a:r>
            <a:r>
              <a:rPr lang="it-IT" sz="2400" dirty="0" err="1" smtClean="0"/>
              <a:t>mL</a:t>
            </a:r>
            <a:endParaRPr lang="it-IT" sz="2400" dirty="0" smtClean="0"/>
          </a:p>
          <a:p>
            <a:r>
              <a:rPr lang="it-IT" sz="2400" dirty="0" smtClean="0"/>
              <a:t>PLT 109 </a:t>
            </a:r>
            <a:r>
              <a:rPr lang="it-IT" sz="2400" dirty="0" smtClean="0">
                <a:solidFill>
                  <a:srgbClr val="FF0000"/>
                </a:solidFill>
                <a:sym typeface="Wingdings" pitchFamily="2" charset="2"/>
              </a:rPr>
              <a:t></a:t>
            </a:r>
            <a:r>
              <a:rPr lang="it-IT" sz="2400" dirty="0" smtClean="0">
                <a:sym typeface="Wingdings" pitchFamily="2" charset="2"/>
              </a:rPr>
              <a:t> 90</a:t>
            </a:r>
            <a:r>
              <a:rPr lang="it-IT" sz="2400" dirty="0" smtClean="0"/>
              <a:t> x 10³/</a:t>
            </a:r>
            <a:r>
              <a:rPr lang="it-IT" sz="2400" dirty="0" err="1" smtClean="0"/>
              <a:t>mL</a:t>
            </a:r>
            <a:r>
              <a:rPr lang="it-IT" sz="2400" dirty="0" smtClean="0"/>
              <a:t/>
            </a:r>
            <a:br>
              <a:rPr lang="it-IT" sz="2400" dirty="0" smtClean="0"/>
            </a:br>
            <a:r>
              <a:rPr lang="it-IT" sz="2400" dirty="0" smtClean="0"/>
              <a:t>VES  80</a:t>
            </a:r>
          </a:p>
          <a:p>
            <a:r>
              <a:rPr lang="it-IT" sz="2400" dirty="0" smtClean="0"/>
              <a:t>PCR  28 (v.n. &lt;0,5 mg/dl)</a:t>
            </a:r>
          </a:p>
          <a:p>
            <a:r>
              <a:rPr lang="it-IT" sz="2400" dirty="0" smtClean="0"/>
              <a:t>Reuma test  positivo</a:t>
            </a:r>
          </a:p>
          <a:p>
            <a:r>
              <a:rPr lang="it-IT" sz="2400" dirty="0"/>
              <a:t>Glicemia 120 </a:t>
            </a:r>
            <a:r>
              <a:rPr lang="it-IT" sz="2400" dirty="0">
                <a:solidFill>
                  <a:srgbClr val="FF0000"/>
                </a:solidFill>
                <a:sym typeface="Wingdings" panose="05000000000000000000" pitchFamily="2" charset="2"/>
              </a:rPr>
              <a:t></a:t>
            </a:r>
            <a:r>
              <a:rPr lang="it-IT" sz="2400" dirty="0">
                <a:sym typeface="Wingdings" panose="05000000000000000000" pitchFamily="2" charset="2"/>
              </a:rPr>
              <a:t> </a:t>
            </a:r>
            <a:r>
              <a:rPr lang="it-IT" sz="2400" dirty="0" smtClean="0">
                <a:solidFill>
                  <a:srgbClr val="FF0000"/>
                </a:solidFill>
              </a:rPr>
              <a:t>172</a:t>
            </a:r>
            <a:r>
              <a:rPr lang="it-IT" sz="2400" dirty="0" smtClean="0"/>
              <a:t> </a:t>
            </a:r>
            <a:r>
              <a:rPr lang="it-IT" sz="2400" dirty="0"/>
              <a:t>mg/</a:t>
            </a:r>
            <a:r>
              <a:rPr lang="it-IT" sz="2400" dirty="0" err="1"/>
              <a:t>dL</a:t>
            </a:r>
            <a:r>
              <a:rPr lang="it-IT" sz="2400" dirty="0"/>
              <a:t> </a:t>
            </a:r>
            <a:br>
              <a:rPr lang="it-IT" sz="2400" dirty="0"/>
            </a:br>
            <a:r>
              <a:rPr lang="it-IT" sz="2400" dirty="0"/>
              <a:t>Hb1Ac </a:t>
            </a:r>
            <a:r>
              <a:rPr lang="it-IT" sz="2400" dirty="0" smtClean="0"/>
              <a:t>55 </a:t>
            </a:r>
            <a:r>
              <a:rPr lang="it-IT" sz="2400" dirty="0" smtClean="0">
                <a:solidFill>
                  <a:srgbClr val="FF0000"/>
                </a:solidFill>
                <a:sym typeface="Wingdings" panose="05000000000000000000" pitchFamily="2" charset="2"/>
              </a:rPr>
              <a:t></a:t>
            </a:r>
            <a:r>
              <a:rPr lang="it-IT" sz="2400" dirty="0" smtClean="0">
                <a:sym typeface="Wingdings" panose="05000000000000000000" pitchFamily="2" charset="2"/>
              </a:rPr>
              <a:t> </a:t>
            </a:r>
            <a:r>
              <a:rPr lang="it-IT" sz="2400" dirty="0" smtClean="0">
                <a:solidFill>
                  <a:srgbClr val="FF0000"/>
                </a:solidFill>
                <a:sym typeface="Wingdings" panose="05000000000000000000" pitchFamily="2" charset="2"/>
              </a:rPr>
              <a:t>66</a:t>
            </a:r>
            <a:r>
              <a:rPr lang="it-IT" sz="2400" dirty="0"/>
              <a:t> </a:t>
            </a:r>
            <a:r>
              <a:rPr lang="it-IT" sz="2400" dirty="0" err="1"/>
              <a:t>mmol</a:t>
            </a:r>
            <a:r>
              <a:rPr lang="it-IT" sz="2400" dirty="0"/>
              <a:t>/</a:t>
            </a:r>
            <a:r>
              <a:rPr lang="it-IT" sz="2400" dirty="0" err="1"/>
              <a:t>mol</a:t>
            </a:r>
            <a:r>
              <a:rPr lang="it-IT" sz="2400" dirty="0"/>
              <a:t> (</a:t>
            </a:r>
            <a:r>
              <a:rPr lang="it-IT" sz="2400" dirty="0" smtClean="0"/>
              <a:t>7,2% </a:t>
            </a:r>
            <a:r>
              <a:rPr lang="it-IT" sz="2400" dirty="0">
                <a:sym typeface="Wingdings" panose="05000000000000000000" pitchFamily="2" charset="2"/>
              </a:rPr>
              <a:t> </a:t>
            </a:r>
            <a:r>
              <a:rPr lang="it-IT" sz="2400" dirty="0">
                <a:solidFill>
                  <a:srgbClr val="FF0000"/>
                </a:solidFill>
              </a:rPr>
              <a:t>8,2</a:t>
            </a:r>
            <a:r>
              <a:rPr lang="it-IT" sz="2400" dirty="0" smtClean="0"/>
              <a:t>%)</a:t>
            </a:r>
          </a:p>
          <a:p>
            <a:r>
              <a:rPr lang="it-IT" sz="2400" dirty="0" smtClean="0"/>
              <a:t>Na 140 </a:t>
            </a:r>
            <a:r>
              <a:rPr lang="it-IT" sz="2400" dirty="0" err="1" smtClean="0"/>
              <a:t>mEq</a:t>
            </a:r>
            <a:r>
              <a:rPr lang="it-IT" sz="2400" dirty="0" smtClean="0"/>
              <a:t>/L</a:t>
            </a:r>
          </a:p>
          <a:p>
            <a:r>
              <a:rPr lang="it-IT" sz="2400" dirty="0" err="1"/>
              <a:t>Cre</a:t>
            </a:r>
            <a:r>
              <a:rPr lang="it-IT" sz="2400" dirty="0"/>
              <a:t> 1,2 </a:t>
            </a:r>
            <a:r>
              <a:rPr lang="it-IT" sz="2400" dirty="0">
                <a:solidFill>
                  <a:srgbClr val="FF0000"/>
                </a:solidFill>
                <a:sym typeface="Wingdings" panose="05000000000000000000" pitchFamily="2" charset="2"/>
              </a:rPr>
              <a:t></a:t>
            </a:r>
            <a:r>
              <a:rPr lang="it-IT" sz="2400" dirty="0">
                <a:solidFill>
                  <a:srgbClr val="FF0000"/>
                </a:solidFill>
              </a:rPr>
              <a:t>1,6</a:t>
            </a:r>
            <a:r>
              <a:rPr lang="it-IT" sz="2400" dirty="0"/>
              <a:t> mg/dl</a:t>
            </a:r>
          </a:p>
          <a:p>
            <a:r>
              <a:rPr lang="it-IT" sz="2400" dirty="0" smtClean="0"/>
              <a:t>K 4,2 </a:t>
            </a:r>
            <a:r>
              <a:rPr lang="it-IT" sz="2400" dirty="0" smtClean="0">
                <a:solidFill>
                  <a:srgbClr val="FF0000"/>
                </a:solidFill>
                <a:sym typeface="Wingdings" panose="05000000000000000000" pitchFamily="2" charset="2"/>
              </a:rPr>
              <a:t></a:t>
            </a:r>
            <a:r>
              <a:rPr lang="it-IT" sz="2400" dirty="0" smtClean="0">
                <a:sym typeface="Wingdings" panose="05000000000000000000" pitchFamily="2" charset="2"/>
              </a:rPr>
              <a:t> </a:t>
            </a:r>
            <a:r>
              <a:rPr lang="it-IT" sz="2400" dirty="0" smtClean="0">
                <a:solidFill>
                  <a:srgbClr val="FF0000"/>
                </a:solidFill>
              </a:rPr>
              <a:t>4.4</a:t>
            </a:r>
            <a:r>
              <a:rPr lang="it-IT" sz="2400" dirty="0" smtClean="0"/>
              <a:t> </a:t>
            </a:r>
            <a:r>
              <a:rPr lang="it-IT" sz="2400" dirty="0" err="1" smtClean="0"/>
              <a:t>mEq</a:t>
            </a:r>
            <a:r>
              <a:rPr lang="it-IT" sz="2400" dirty="0" smtClean="0"/>
              <a:t>/L </a:t>
            </a:r>
            <a:r>
              <a:rPr lang="it-IT" sz="2400" dirty="0"/>
              <a:t/>
            </a:r>
            <a:br>
              <a:rPr lang="it-IT" sz="2400" dirty="0"/>
            </a:br>
            <a:r>
              <a:rPr lang="it-IT" sz="2400" dirty="0" smtClean="0"/>
              <a:t>Azotemia  65</a:t>
            </a:r>
            <a:r>
              <a:rPr lang="it-IT" sz="2400" dirty="0"/>
              <a:t/>
            </a:r>
            <a:br>
              <a:rPr lang="it-IT" sz="2400" dirty="0"/>
            </a:br>
            <a:r>
              <a:rPr lang="it-IT" sz="2400" dirty="0" smtClean="0"/>
              <a:t>AST   40 U/L</a:t>
            </a:r>
            <a:r>
              <a:rPr lang="it-IT" sz="2400" dirty="0"/>
              <a:t/>
            </a:r>
            <a:br>
              <a:rPr lang="it-IT" sz="2400" dirty="0"/>
            </a:br>
            <a:r>
              <a:rPr lang="it-IT" sz="2400" dirty="0"/>
              <a:t>ALT  </a:t>
            </a:r>
            <a:r>
              <a:rPr lang="it-IT" sz="2400" dirty="0" smtClean="0"/>
              <a:t>46 </a:t>
            </a:r>
            <a:r>
              <a:rPr lang="it-IT" sz="2400" dirty="0"/>
              <a:t>U/L</a:t>
            </a:r>
            <a:br>
              <a:rPr lang="it-IT" sz="2400" dirty="0"/>
            </a:br>
            <a:r>
              <a:rPr lang="it-IT" sz="2400" dirty="0"/>
              <a:t>GGT </a:t>
            </a:r>
            <a:r>
              <a:rPr lang="it-IT" sz="2400" dirty="0" smtClean="0"/>
              <a:t>58 </a:t>
            </a:r>
            <a:r>
              <a:rPr lang="it-IT" sz="2400" dirty="0"/>
              <a:t>U/L </a:t>
            </a:r>
            <a:r>
              <a:rPr lang="it-IT" sz="2400" dirty="0" smtClean="0"/>
              <a:t> </a:t>
            </a:r>
          </a:p>
          <a:p>
            <a:r>
              <a:rPr lang="it-IT" sz="2400" dirty="0" smtClean="0"/>
              <a:t>Esame </a:t>
            </a:r>
            <a:r>
              <a:rPr lang="it-IT" sz="2400" dirty="0"/>
              <a:t>urine  </a:t>
            </a:r>
            <a:r>
              <a:rPr lang="it-IT" sz="2400" dirty="0" smtClean="0"/>
              <a:t>proteinuria 0,8 g/die</a:t>
            </a:r>
            <a:r>
              <a:rPr lang="it-IT" sz="2400" dirty="0"/>
              <a:t/>
            </a:r>
            <a:br>
              <a:rPr lang="it-IT" sz="2400" dirty="0"/>
            </a:br>
            <a:r>
              <a:rPr lang="it-IT" sz="2400" dirty="0" smtClean="0"/>
              <a:t>Elettroforesi : lieve </a:t>
            </a:r>
            <a:r>
              <a:rPr lang="it-IT" sz="2400" dirty="0" err="1" smtClean="0"/>
              <a:t>ipergammaglobulinemia</a:t>
            </a:r>
            <a:endParaRPr lang="it-IT" sz="2400" dirty="0" smtClean="0"/>
          </a:p>
          <a:p>
            <a:r>
              <a:rPr lang="it-IT" sz="2400" dirty="0" smtClean="0"/>
              <a:t>PT/INR  </a:t>
            </a:r>
            <a:r>
              <a:rPr lang="it-IT" sz="2400" dirty="0"/>
              <a:t>1,3</a:t>
            </a:r>
            <a:br>
              <a:rPr lang="it-IT" sz="2400" dirty="0"/>
            </a:br>
            <a:endParaRPr lang="it-IT" sz="2400" dirty="0"/>
          </a:p>
        </p:txBody>
      </p:sp>
      <p:sp>
        <p:nvSpPr>
          <p:cNvPr id="8" name="CasellaDiTesto 7"/>
          <p:cNvSpPr txBox="1"/>
          <p:nvPr/>
        </p:nvSpPr>
        <p:spPr>
          <a:xfrm>
            <a:off x="7631832" y="6237312"/>
            <a:ext cx="1512168" cy="369332"/>
          </a:xfrm>
          <a:prstGeom prst="rect">
            <a:avLst/>
          </a:prstGeom>
          <a:noFill/>
        </p:spPr>
        <p:txBody>
          <a:bodyPr wrap="square" rtlCol="0">
            <a:spAutoFit/>
          </a:bodyPr>
          <a:lstStyle/>
          <a:p>
            <a:r>
              <a:rPr lang="it-IT" dirty="0" err="1" smtClean="0"/>
              <a:t>*calcolato</a:t>
            </a:r>
            <a:endParaRPr lang="it-IT" dirty="0"/>
          </a:p>
        </p:txBody>
      </p:sp>
      <p:sp>
        <p:nvSpPr>
          <p:cNvPr id="3" name="Segnaposto contenuto 2"/>
          <p:cNvSpPr>
            <a:spLocks noGrp="1"/>
          </p:cNvSpPr>
          <p:nvPr>
            <p:ph idx="1"/>
          </p:nvPr>
        </p:nvSpPr>
        <p:spPr>
          <a:xfrm>
            <a:off x="4531736" y="5445224"/>
            <a:ext cx="3386200" cy="1008112"/>
          </a:xfrm>
        </p:spPr>
        <p:txBody>
          <a:bodyPr>
            <a:normAutofit/>
          </a:bodyPr>
          <a:lstStyle/>
          <a:p>
            <a:pPr marL="0" indent="0">
              <a:buNone/>
            </a:pPr>
            <a:r>
              <a:rPr lang="it-IT" sz="2800" b="1" dirty="0" smtClean="0">
                <a:solidFill>
                  <a:srgbClr val="FF0000"/>
                </a:solidFill>
              </a:rPr>
              <a:t>Il quadro di Luisa è peggiorato</a:t>
            </a:r>
            <a:endParaRPr lang="it-IT" sz="2800" b="1" dirty="0">
              <a:solidFill>
                <a:srgbClr val="FF0000"/>
              </a:solidFill>
            </a:endParaRPr>
          </a:p>
        </p:txBody>
      </p:sp>
      <p:sp>
        <p:nvSpPr>
          <p:cNvPr id="6" name="Rettangolo 5"/>
          <p:cNvSpPr/>
          <p:nvPr/>
        </p:nvSpPr>
        <p:spPr>
          <a:xfrm>
            <a:off x="346826" y="1306427"/>
            <a:ext cx="3486058" cy="1438712"/>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it-IT"/>
          </a:p>
        </p:txBody>
      </p:sp>
      <p:sp>
        <p:nvSpPr>
          <p:cNvPr id="9" name="Rettangolo 8"/>
          <p:cNvSpPr/>
          <p:nvPr/>
        </p:nvSpPr>
        <p:spPr>
          <a:xfrm>
            <a:off x="303984" y="4571583"/>
            <a:ext cx="3528900" cy="1152128"/>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it-IT"/>
          </a:p>
        </p:txBody>
      </p:sp>
      <p:sp>
        <p:nvSpPr>
          <p:cNvPr id="10" name="Rettangolo 9"/>
          <p:cNvSpPr/>
          <p:nvPr/>
        </p:nvSpPr>
        <p:spPr>
          <a:xfrm>
            <a:off x="4140864" y="1295149"/>
            <a:ext cx="2952328" cy="792088"/>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it-IT"/>
          </a:p>
        </p:txBody>
      </p:sp>
      <p:sp>
        <p:nvSpPr>
          <p:cNvPr id="11" name="CasellaDiTesto 10"/>
          <p:cNvSpPr txBox="1"/>
          <p:nvPr/>
        </p:nvSpPr>
        <p:spPr>
          <a:xfrm>
            <a:off x="-30291" y="719118"/>
            <a:ext cx="2448272" cy="523220"/>
          </a:xfrm>
          <a:prstGeom prst="rect">
            <a:avLst/>
          </a:prstGeom>
          <a:noFill/>
        </p:spPr>
        <p:txBody>
          <a:bodyPr wrap="square" rtlCol="0">
            <a:spAutoFit/>
          </a:bodyPr>
          <a:lstStyle/>
          <a:p>
            <a:pPr algn="ctr"/>
            <a:r>
              <a:rPr lang="it-IT" sz="2800" b="1" dirty="0" smtClean="0"/>
              <a:t>20 marzo 2014</a:t>
            </a:r>
            <a:endParaRPr lang="it-IT" sz="2800" b="1" dirty="0"/>
          </a:p>
        </p:txBody>
      </p:sp>
      <p:pic>
        <p:nvPicPr>
          <p:cNvPr id="12" name="Immagine 11"/>
          <p:cNvPicPr>
            <a:picLocks noChangeAspect="1"/>
          </p:cNvPicPr>
          <p:nvPr/>
        </p:nvPicPr>
        <p:blipFill>
          <a:blip r:embed="rId3"/>
          <a:stretch>
            <a:fillRect/>
          </a:stretch>
        </p:blipFill>
        <p:spPr>
          <a:xfrm>
            <a:off x="346826" y="3505152"/>
            <a:ext cx="3486058" cy="740260"/>
          </a:xfrm>
          <a:prstGeom prst="rect">
            <a:avLst/>
          </a:prstGeom>
        </p:spPr>
      </p:pic>
    </p:spTree>
    <p:extLst>
      <p:ext uri="{BB962C8B-B14F-4D97-AF65-F5344CB8AC3E}">
        <p14:creationId xmlns:p14="http://schemas.microsoft.com/office/powerpoint/2010/main" val="144064734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8"/>
          <p:cNvSpPr txBox="1"/>
          <p:nvPr/>
        </p:nvSpPr>
        <p:spPr>
          <a:xfrm>
            <a:off x="683568" y="1196752"/>
            <a:ext cx="7873002" cy="646331"/>
          </a:xfrm>
          <a:prstGeom prst="rect">
            <a:avLst/>
          </a:prstGeom>
          <a:solidFill>
            <a:srgbClr val="D9D9D9"/>
          </a:solidFill>
          <a:ln>
            <a:noFill/>
          </a:ln>
        </p:spPr>
        <p:txBody>
          <a:bodyPr vert="horz" wrap="square" lIns="91440" tIns="45720" rIns="91440" bIns="45720" anchor="ctr" anchorCtr="1" compatLnSpc="1">
            <a:spAutoFit/>
          </a:bodyPr>
          <a:lstStyle/>
          <a:p>
            <a:pPr algn="ctr" defTabSz="457200">
              <a:defRPr sz="1800" b="0" i="0" u="none" strike="noStrike" kern="0" cap="none" spc="0" baseline="0">
                <a:solidFill>
                  <a:srgbClr val="000000"/>
                </a:solidFill>
                <a:uFillTx/>
              </a:defRPr>
            </a:pPr>
            <a:r>
              <a:rPr lang="it-IT" sz="3600" b="1" dirty="0" smtClean="0">
                <a:solidFill>
                  <a:srgbClr val="1F497D"/>
                </a:solidFill>
                <a:latin typeface="Arial Narrow"/>
                <a:cs typeface="Arial Narrow"/>
              </a:rPr>
              <a:t>Da Diabetologo </a:t>
            </a:r>
            <a:endParaRPr lang="it-IT" sz="4800" b="1" dirty="0">
              <a:solidFill>
                <a:srgbClr val="1F497D"/>
              </a:solidFill>
              <a:latin typeface="Arial Narrow"/>
              <a:cs typeface="Arial Narrow"/>
            </a:endParaRPr>
          </a:p>
        </p:txBody>
      </p:sp>
      <p:sp>
        <p:nvSpPr>
          <p:cNvPr id="6" name="Titolo 1"/>
          <p:cNvSpPr txBox="1">
            <a:spLocks noGrp="1"/>
          </p:cNvSpPr>
          <p:nvPr>
            <p:ph type="title"/>
          </p:nvPr>
        </p:nvSpPr>
        <p:spPr>
          <a:xfrm>
            <a:off x="0" y="188640"/>
            <a:ext cx="9144000" cy="936104"/>
          </a:xfrm>
          <a:solidFill>
            <a:srgbClr val="00CCFF">
              <a:alpha val="51000"/>
            </a:srgbClr>
          </a:solidFill>
        </p:spPr>
        <p:txBody>
          <a:bodyPr/>
          <a:lstStyle/>
          <a:p>
            <a:pPr lvl="0"/>
            <a:r>
              <a:rPr lang="it-IT" b="1" dirty="0" smtClean="0">
                <a:latin typeface="Arial Narrow"/>
              </a:rPr>
              <a:t>LUISA 67 </a:t>
            </a:r>
            <a:r>
              <a:rPr lang="it-IT" b="1" dirty="0">
                <a:latin typeface="Arial Narrow"/>
              </a:rPr>
              <a:t>aa</a:t>
            </a:r>
          </a:p>
        </p:txBody>
      </p:sp>
      <p:sp>
        <p:nvSpPr>
          <p:cNvPr id="8" name="Segnaposto contenuto 2"/>
          <p:cNvSpPr txBox="1">
            <a:spLocks noGrp="1"/>
          </p:cNvSpPr>
          <p:nvPr>
            <p:ph idx="1"/>
          </p:nvPr>
        </p:nvSpPr>
        <p:spPr>
          <a:xfrm>
            <a:off x="323528" y="1988840"/>
            <a:ext cx="8557256" cy="4032448"/>
          </a:xfrm>
          <a:ln w="9528">
            <a:solidFill>
              <a:srgbClr val="1F497D"/>
            </a:solidFill>
            <a:prstDash val="solid"/>
          </a:ln>
        </p:spPr>
        <p:txBody>
          <a:bodyPr anchor="ctr">
            <a:normAutofit/>
          </a:bodyPr>
          <a:lstStyle/>
          <a:p>
            <a:pPr fontAlgn="t"/>
            <a:r>
              <a:rPr lang="it-IT" sz="2000" dirty="0">
                <a:latin typeface="Arial" pitchFamily="34" charset="0"/>
                <a:cs typeface="Arial" pitchFamily="34" charset="0"/>
              </a:rPr>
              <a:t>Ipertensione arteriosa</a:t>
            </a:r>
          </a:p>
          <a:p>
            <a:pPr fontAlgn="t"/>
            <a:r>
              <a:rPr lang="it-IT" sz="2000" dirty="0" smtClean="0">
                <a:latin typeface="Arial" pitchFamily="34" charset="0"/>
                <a:cs typeface="Arial" pitchFamily="34" charset="0"/>
              </a:rPr>
              <a:t>Epatite C con epatopatia evoluta</a:t>
            </a:r>
          </a:p>
          <a:p>
            <a:pPr fontAlgn="t"/>
            <a:r>
              <a:rPr lang="it-IT" sz="2000" dirty="0" smtClean="0">
                <a:latin typeface="Arial" pitchFamily="34" charset="0"/>
                <a:cs typeface="Arial" pitchFamily="34" charset="0"/>
              </a:rPr>
              <a:t>Insufficienza Renale Cronica in peggioramento (CKD3b + proteinuria)</a:t>
            </a:r>
          </a:p>
          <a:p>
            <a:pPr fontAlgn="t"/>
            <a:r>
              <a:rPr lang="it-IT" sz="2000" dirty="0" smtClean="0">
                <a:latin typeface="Arial" pitchFamily="34" charset="0"/>
                <a:cs typeface="Arial" pitchFamily="34" charset="0"/>
              </a:rPr>
              <a:t>Polimialgia Reumatica con Arterite di Horton</a:t>
            </a:r>
          </a:p>
          <a:p>
            <a:pPr fontAlgn="t"/>
            <a:r>
              <a:rPr lang="it-IT" sz="2000" dirty="0" smtClean="0">
                <a:latin typeface="Arial" pitchFamily="34" charset="0"/>
                <a:cs typeface="Arial" pitchFamily="34" charset="0"/>
              </a:rPr>
              <a:t>Diabete Mellito</a:t>
            </a:r>
          </a:p>
          <a:p>
            <a:pPr fontAlgn="t"/>
            <a:r>
              <a:rPr lang="it-IT" sz="2800" b="1" dirty="0" smtClean="0">
                <a:solidFill>
                  <a:srgbClr val="FF0000"/>
                </a:solidFill>
                <a:latin typeface="Arial" pitchFamily="34" charset="0"/>
                <a:cs typeface="Arial" pitchFamily="34" charset="0"/>
              </a:rPr>
              <a:t>DM2 non ben controllato [HbA1c </a:t>
            </a:r>
            <a:r>
              <a:rPr lang="it-IT" sz="2800" b="1" dirty="0" smtClean="0">
                <a:solidFill>
                  <a:srgbClr val="FF0000"/>
                </a:solidFill>
                <a:latin typeface="Arial" pitchFamily="34" charset="0"/>
                <a:cs typeface="Arial" pitchFamily="34" charset="0"/>
                <a:sym typeface="Wingdings" panose="05000000000000000000" pitchFamily="2" charset="2"/>
              </a:rPr>
              <a:t>66</a:t>
            </a:r>
            <a:r>
              <a:rPr lang="it-IT" sz="2800" b="1" dirty="0" smtClean="0">
                <a:solidFill>
                  <a:srgbClr val="FF0000"/>
                </a:solidFill>
                <a:latin typeface="Arial" pitchFamily="34" charset="0"/>
                <a:cs typeface="Arial" pitchFamily="34" charset="0"/>
              </a:rPr>
              <a:t> mmol/mol </a:t>
            </a:r>
            <a:r>
              <a:rPr lang="it-IT" sz="2800" b="1" dirty="0" smtClean="0">
                <a:solidFill>
                  <a:srgbClr val="0000FF"/>
                </a:solidFill>
                <a:latin typeface="Arial" pitchFamily="34" charset="0"/>
                <a:cs typeface="Arial" pitchFamily="34" charset="0"/>
              </a:rPr>
              <a:t>(8,2%) </a:t>
            </a:r>
            <a:r>
              <a:rPr lang="it-IT" sz="2800" b="1" dirty="0" smtClean="0">
                <a:solidFill>
                  <a:srgbClr val="FF0000"/>
                </a:solidFill>
                <a:latin typeface="Arial" pitchFamily="34" charset="0"/>
                <a:cs typeface="Arial" pitchFamily="34" charset="0"/>
              </a:rPr>
              <a:t>Glicemia 172 mg/dl]</a:t>
            </a:r>
          </a:p>
          <a:p>
            <a:pPr fontAlgn="t"/>
            <a:endParaRPr lang="it-IT" sz="2800" dirty="0" smtClean="0">
              <a:latin typeface="Arial" pitchFamily="34" charset="0"/>
              <a:cs typeface="Arial" pitchFamily="34" charset="0"/>
            </a:endParaRPr>
          </a:p>
        </p:txBody>
      </p:sp>
      <p:pic>
        <p:nvPicPr>
          <p:cNvPr id="5" name="Immagine 4" descr="download (1).jpg"/>
          <p:cNvPicPr>
            <a:picLocks noChangeAspect="1"/>
          </p:cNvPicPr>
          <p:nvPr/>
        </p:nvPicPr>
        <p:blipFill>
          <a:blip r:embed="rId3" cstate="print"/>
          <a:stretch>
            <a:fillRect/>
          </a:stretch>
        </p:blipFill>
        <p:spPr>
          <a:xfrm>
            <a:off x="0" y="72009"/>
            <a:ext cx="2248424" cy="1772815"/>
          </a:xfrm>
          <a:prstGeom prst="rect">
            <a:avLst/>
          </a:prstGeom>
        </p:spPr>
      </p:pic>
    </p:spTree>
    <p:extLst>
      <p:ext uri="{BB962C8B-B14F-4D97-AF65-F5344CB8AC3E}">
        <p14:creationId xmlns:p14="http://schemas.microsoft.com/office/powerpoint/2010/main" val="981793175"/>
      </p:ext>
    </p:extLst>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8"/>
          <p:cNvSpPr txBox="1"/>
          <p:nvPr/>
        </p:nvSpPr>
        <p:spPr>
          <a:xfrm>
            <a:off x="683568" y="1196752"/>
            <a:ext cx="7873002" cy="646331"/>
          </a:xfrm>
          <a:prstGeom prst="rect">
            <a:avLst/>
          </a:prstGeom>
          <a:solidFill>
            <a:srgbClr val="D9D9D9"/>
          </a:solidFill>
          <a:ln>
            <a:noFill/>
          </a:ln>
        </p:spPr>
        <p:txBody>
          <a:bodyPr vert="horz" wrap="square" lIns="91440" tIns="45720" rIns="91440" bIns="45720" anchor="ctr" anchorCtr="1" compatLnSpc="1">
            <a:spAutoFit/>
          </a:bodyPr>
          <a:lstStyle/>
          <a:p>
            <a:pPr algn="ctr" defTabSz="457200">
              <a:defRPr sz="1800" b="0" i="0" u="none" strike="noStrike" kern="0" cap="none" spc="0" baseline="0">
                <a:solidFill>
                  <a:srgbClr val="000000"/>
                </a:solidFill>
                <a:uFillTx/>
              </a:defRPr>
            </a:pPr>
            <a:r>
              <a:rPr lang="it-IT" sz="3600" b="1" dirty="0" smtClean="0">
                <a:solidFill>
                  <a:srgbClr val="1F497D"/>
                </a:solidFill>
                <a:latin typeface="Arial Narrow"/>
                <a:cs typeface="Arial Narrow"/>
              </a:rPr>
              <a:t>Da Diabetologo </a:t>
            </a:r>
            <a:endParaRPr lang="it-IT" sz="4800" b="1" dirty="0">
              <a:solidFill>
                <a:srgbClr val="1F497D"/>
              </a:solidFill>
              <a:latin typeface="Arial Narrow"/>
              <a:cs typeface="Arial Narrow"/>
            </a:endParaRPr>
          </a:p>
        </p:txBody>
      </p:sp>
      <p:sp>
        <p:nvSpPr>
          <p:cNvPr id="6" name="Titolo 1"/>
          <p:cNvSpPr txBox="1">
            <a:spLocks noGrp="1"/>
          </p:cNvSpPr>
          <p:nvPr>
            <p:ph type="title"/>
          </p:nvPr>
        </p:nvSpPr>
        <p:spPr>
          <a:xfrm>
            <a:off x="0" y="188640"/>
            <a:ext cx="9144000" cy="936104"/>
          </a:xfrm>
          <a:solidFill>
            <a:srgbClr val="00CCFF">
              <a:alpha val="51000"/>
            </a:srgbClr>
          </a:solidFill>
        </p:spPr>
        <p:txBody>
          <a:bodyPr/>
          <a:lstStyle/>
          <a:p>
            <a:pPr lvl="0"/>
            <a:r>
              <a:rPr lang="it-IT" b="1" dirty="0" smtClean="0">
                <a:latin typeface="Arial Narrow"/>
              </a:rPr>
              <a:t>LUISA 67 </a:t>
            </a:r>
            <a:r>
              <a:rPr lang="it-IT" b="1" dirty="0">
                <a:latin typeface="Arial Narrow"/>
              </a:rPr>
              <a:t>aa</a:t>
            </a:r>
          </a:p>
        </p:txBody>
      </p:sp>
      <p:sp>
        <p:nvSpPr>
          <p:cNvPr id="8" name="Segnaposto contenuto 2"/>
          <p:cNvSpPr txBox="1">
            <a:spLocks noGrp="1"/>
          </p:cNvSpPr>
          <p:nvPr>
            <p:ph idx="1"/>
          </p:nvPr>
        </p:nvSpPr>
        <p:spPr>
          <a:xfrm>
            <a:off x="395536" y="1988840"/>
            <a:ext cx="8557256" cy="4176464"/>
          </a:xfrm>
          <a:ln w="9528">
            <a:solidFill>
              <a:srgbClr val="1F497D"/>
            </a:solidFill>
            <a:prstDash val="solid"/>
          </a:ln>
        </p:spPr>
        <p:txBody>
          <a:bodyPr anchor="ctr">
            <a:normAutofit/>
          </a:bodyPr>
          <a:lstStyle/>
          <a:p>
            <a:pPr fontAlgn="t"/>
            <a:r>
              <a:rPr lang="it-IT" sz="2000" dirty="0">
                <a:latin typeface="Arial" pitchFamily="34" charset="0"/>
                <a:cs typeface="Arial" pitchFamily="34" charset="0"/>
              </a:rPr>
              <a:t>Ipertensione arteriosa</a:t>
            </a:r>
          </a:p>
          <a:p>
            <a:pPr fontAlgn="t"/>
            <a:r>
              <a:rPr lang="it-IT" sz="2000" dirty="0" smtClean="0">
                <a:latin typeface="Arial" pitchFamily="34" charset="0"/>
                <a:cs typeface="Arial" pitchFamily="34" charset="0"/>
              </a:rPr>
              <a:t>Epatite C con epatopatia evoluta</a:t>
            </a:r>
          </a:p>
          <a:p>
            <a:pPr fontAlgn="t"/>
            <a:r>
              <a:rPr lang="it-IT" sz="2000" dirty="0" smtClean="0">
                <a:latin typeface="Arial" pitchFamily="34" charset="0"/>
                <a:cs typeface="Arial" pitchFamily="34" charset="0"/>
              </a:rPr>
              <a:t>Insufficienza Renale Cronica in peggioramento (CKD3b + proteinuria)</a:t>
            </a:r>
          </a:p>
          <a:p>
            <a:pPr fontAlgn="t"/>
            <a:r>
              <a:rPr lang="it-IT" sz="2000" dirty="0" smtClean="0">
                <a:latin typeface="Arial" pitchFamily="34" charset="0"/>
                <a:cs typeface="Arial" pitchFamily="34" charset="0"/>
              </a:rPr>
              <a:t>Polimialgia Reumatica con Arterite di Horton</a:t>
            </a:r>
          </a:p>
          <a:p>
            <a:pPr fontAlgn="t"/>
            <a:r>
              <a:rPr lang="it-IT" sz="2000" dirty="0" smtClean="0">
                <a:latin typeface="Arial" pitchFamily="34" charset="0"/>
                <a:cs typeface="Arial" pitchFamily="34" charset="0"/>
              </a:rPr>
              <a:t>Diabete Mellito</a:t>
            </a:r>
          </a:p>
          <a:p>
            <a:pPr fontAlgn="t"/>
            <a:r>
              <a:rPr lang="it-IT" sz="2400" b="1" dirty="0" smtClean="0">
                <a:solidFill>
                  <a:srgbClr val="FF0000"/>
                </a:solidFill>
                <a:latin typeface="Arial" pitchFamily="34" charset="0"/>
                <a:cs typeface="Arial" pitchFamily="34" charset="0"/>
              </a:rPr>
              <a:t>DM2 non ben controllato [HbA1c </a:t>
            </a:r>
            <a:r>
              <a:rPr lang="it-IT" sz="2400" b="1" dirty="0" smtClean="0">
                <a:solidFill>
                  <a:srgbClr val="FF0000"/>
                </a:solidFill>
                <a:latin typeface="Arial" pitchFamily="34" charset="0"/>
                <a:cs typeface="Arial" pitchFamily="34" charset="0"/>
                <a:sym typeface="Wingdings" panose="05000000000000000000" pitchFamily="2" charset="2"/>
              </a:rPr>
              <a:t>66</a:t>
            </a:r>
            <a:r>
              <a:rPr lang="it-IT" sz="2400" b="1" dirty="0" smtClean="0">
                <a:solidFill>
                  <a:srgbClr val="FF0000"/>
                </a:solidFill>
                <a:latin typeface="Arial" pitchFamily="34" charset="0"/>
                <a:cs typeface="Arial" pitchFamily="34" charset="0"/>
              </a:rPr>
              <a:t> mmol/mol </a:t>
            </a:r>
            <a:r>
              <a:rPr lang="it-IT" sz="2400" b="1" dirty="0" smtClean="0">
                <a:solidFill>
                  <a:srgbClr val="0000FF"/>
                </a:solidFill>
                <a:latin typeface="Arial" pitchFamily="34" charset="0"/>
                <a:cs typeface="Arial" pitchFamily="34" charset="0"/>
              </a:rPr>
              <a:t>(8,2%) </a:t>
            </a:r>
            <a:r>
              <a:rPr lang="it-IT" sz="2400" b="1" dirty="0" smtClean="0">
                <a:solidFill>
                  <a:srgbClr val="FF0000"/>
                </a:solidFill>
                <a:latin typeface="Arial" pitchFamily="34" charset="0"/>
                <a:cs typeface="Arial" pitchFamily="34" charset="0"/>
              </a:rPr>
              <a:t>Glicemia 172 mg/dl]</a:t>
            </a:r>
          </a:p>
          <a:p>
            <a:pPr fontAlgn="t"/>
            <a:r>
              <a:rPr lang="it-IT" sz="2800" b="1" dirty="0" smtClean="0">
                <a:solidFill>
                  <a:srgbClr val="FF0000"/>
                </a:solidFill>
                <a:latin typeface="Arial" pitchFamily="34" charset="0"/>
                <a:cs typeface="Arial" pitchFamily="34" charset="0"/>
              </a:rPr>
              <a:t>Deve Iniziare Terapia Steroidea </a:t>
            </a:r>
            <a:r>
              <a:rPr lang="it-IT" sz="2000" b="1" dirty="0" smtClean="0">
                <a:solidFill>
                  <a:srgbClr val="0000FF"/>
                </a:solidFill>
                <a:latin typeface="Arial" pitchFamily="34" charset="0"/>
                <a:cs typeface="Arial" pitchFamily="34" charset="0"/>
              </a:rPr>
              <a:t>(</a:t>
            </a:r>
            <a:r>
              <a:rPr lang="it-IT" sz="2000" dirty="0" smtClean="0">
                <a:solidFill>
                  <a:srgbClr val="0000FF"/>
                </a:solidFill>
                <a:latin typeface="Arial" pitchFamily="34" charset="0"/>
                <a:cs typeface="Arial" pitchFamily="34" charset="0"/>
              </a:rPr>
              <a:t>Prednisone 50 mg/</a:t>
            </a:r>
            <a:r>
              <a:rPr lang="it-IT" sz="2000" dirty="0" err="1" smtClean="0">
                <a:solidFill>
                  <a:srgbClr val="0000FF"/>
                </a:solidFill>
                <a:latin typeface="Arial" pitchFamily="34" charset="0"/>
                <a:cs typeface="Arial" pitchFamily="34" charset="0"/>
              </a:rPr>
              <a:t>die</a:t>
            </a:r>
            <a:r>
              <a:rPr lang="it-IT" sz="2000" dirty="0" smtClean="0">
                <a:solidFill>
                  <a:srgbClr val="0000FF"/>
                </a:solidFill>
                <a:latin typeface="Arial" pitchFamily="34" charset="0"/>
                <a:cs typeface="Arial" pitchFamily="34" charset="0"/>
              </a:rPr>
              <a:t> per 4 settimane, poi riduzione progressiva)</a:t>
            </a:r>
            <a:endParaRPr lang="it-IT" sz="2800" dirty="0" smtClean="0">
              <a:latin typeface="Arial" pitchFamily="34" charset="0"/>
              <a:cs typeface="Arial" pitchFamily="34" charset="0"/>
            </a:endParaRPr>
          </a:p>
        </p:txBody>
      </p:sp>
      <p:pic>
        <p:nvPicPr>
          <p:cNvPr id="5" name="Immagine 4" descr="download (1).jpg"/>
          <p:cNvPicPr>
            <a:picLocks noChangeAspect="1"/>
          </p:cNvPicPr>
          <p:nvPr/>
        </p:nvPicPr>
        <p:blipFill>
          <a:blip r:embed="rId3" cstate="print"/>
          <a:stretch>
            <a:fillRect/>
          </a:stretch>
        </p:blipFill>
        <p:spPr>
          <a:xfrm>
            <a:off x="0" y="72009"/>
            <a:ext cx="2248424" cy="1772815"/>
          </a:xfrm>
          <a:prstGeom prst="rect">
            <a:avLst/>
          </a:prstGeom>
        </p:spPr>
      </p:pic>
    </p:spTree>
    <p:extLst>
      <p:ext uri="{BB962C8B-B14F-4D97-AF65-F5344CB8AC3E}">
        <p14:creationId xmlns:p14="http://schemas.microsoft.com/office/powerpoint/2010/main" val="1682239686"/>
      </p:ext>
    </p:extLst>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216024" y="2420888"/>
            <a:ext cx="8820472" cy="2246769"/>
          </a:xfrm>
          <a:prstGeom prst="rect">
            <a:avLst/>
          </a:prstGeom>
          <a:noFill/>
        </p:spPr>
        <p:txBody>
          <a:bodyPr wrap="square" rtlCol="0">
            <a:spAutoFit/>
          </a:bodyPr>
          <a:lstStyle/>
          <a:p>
            <a:pPr>
              <a:buFont typeface="Wingdings" pitchFamily="2" charset="2"/>
              <a:buChar char="q"/>
            </a:pPr>
            <a:r>
              <a:rPr lang="it-IT" sz="2800" b="1" dirty="0" smtClean="0">
                <a:solidFill>
                  <a:srgbClr val="0000FF"/>
                </a:solidFill>
                <a:latin typeface="Arial" pitchFamily="34" charset="0"/>
                <a:cs typeface="Arial" pitchFamily="34" charset="0"/>
              </a:rPr>
              <a:t>Che obiettivi per il controllo metabolico</a:t>
            </a:r>
          </a:p>
          <a:p>
            <a:pPr>
              <a:buFont typeface="Wingdings" pitchFamily="2" charset="2"/>
              <a:buChar char="q"/>
            </a:pPr>
            <a:endParaRPr lang="it-IT" sz="2800" b="1" dirty="0" smtClean="0">
              <a:solidFill>
                <a:srgbClr val="0000FF"/>
              </a:solidFill>
              <a:latin typeface="Arial" pitchFamily="34" charset="0"/>
              <a:cs typeface="Arial" pitchFamily="34" charset="0"/>
            </a:endParaRPr>
          </a:p>
          <a:p>
            <a:pPr>
              <a:buFont typeface="Wingdings" pitchFamily="2" charset="2"/>
              <a:buChar char="q"/>
            </a:pPr>
            <a:r>
              <a:rPr lang="it-IT" sz="2800" b="1" dirty="0" smtClean="0">
                <a:solidFill>
                  <a:srgbClr val="0000FF"/>
                </a:solidFill>
                <a:latin typeface="Arial" pitchFamily="34" charset="0"/>
                <a:cs typeface="Arial" pitchFamily="34" charset="0"/>
              </a:rPr>
              <a:t>Quale Terapia per la sig.ra Luisa</a:t>
            </a:r>
          </a:p>
          <a:p>
            <a:pPr>
              <a:buFont typeface="Wingdings" pitchFamily="2" charset="2"/>
              <a:buChar char="q"/>
            </a:pPr>
            <a:endParaRPr lang="it-IT" sz="2800" b="1" dirty="0" smtClean="0">
              <a:solidFill>
                <a:srgbClr val="0000FF"/>
              </a:solidFill>
              <a:latin typeface="Arial" pitchFamily="34" charset="0"/>
              <a:cs typeface="Arial" pitchFamily="34" charset="0"/>
            </a:endParaRPr>
          </a:p>
          <a:p>
            <a:pPr>
              <a:buFont typeface="Wingdings" pitchFamily="2" charset="2"/>
              <a:buChar char="q"/>
            </a:pPr>
            <a:r>
              <a:rPr lang="it-IT" sz="2800" b="1" dirty="0" smtClean="0">
                <a:solidFill>
                  <a:srgbClr val="0000FF"/>
                </a:solidFill>
                <a:latin typeface="Arial" pitchFamily="34" charset="0"/>
                <a:cs typeface="Arial" pitchFamily="34" charset="0"/>
              </a:rPr>
              <a:t>Come aiutare la signora Luisa a gestire la terapia </a:t>
            </a:r>
            <a:endParaRPr lang="it-IT" sz="2800" b="1" dirty="0">
              <a:solidFill>
                <a:srgbClr val="0000FF"/>
              </a:solidFill>
              <a:latin typeface="Arial" pitchFamily="34" charset="0"/>
              <a:cs typeface="Arial" pitchFamily="34" charset="0"/>
            </a:endParaRPr>
          </a:p>
        </p:txBody>
      </p:sp>
      <p:sp>
        <p:nvSpPr>
          <p:cNvPr id="5" name="CasellaDiTesto 8"/>
          <p:cNvSpPr txBox="1"/>
          <p:nvPr/>
        </p:nvSpPr>
        <p:spPr>
          <a:xfrm>
            <a:off x="683568" y="1196752"/>
            <a:ext cx="7873002" cy="646331"/>
          </a:xfrm>
          <a:prstGeom prst="rect">
            <a:avLst/>
          </a:prstGeom>
          <a:solidFill>
            <a:srgbClr val="D9D9D9"/>
          </a:solidFill>
          <a:ln>
            <a:noFill/>
          </a:ln>
        </p:spPr>
        <p:txBody>
          <a:bodyPr vert="horz" wrap="square" lIns="91440" tIns="45720" rIns="91440" bIns="45720" anchor="ctr" anchorCtr="1" compatLnSpc="1">
            <a:spAutoFit/>
          </a:bodyPr>
          <a:lstStyle/>
          <a:p>
            <a:pPr algn="ctr" defTabSz="457200">
              <a:defRPr sz="1800" b="0" i="0" u="none" strike="noStrike" kern="0" cap="none" spc="0" baseline="0">
                <a:solidFill>
                  <a:srgbClr val="000000"/>
                </a:solidFill>
                <a:uFillTx/>
              </a:defRPr>
            </a:pPr>
            <a:r>
              <a:rPr lang="it-IT" sz="3600" b="1" dirty="0" smtClean="0">
                <a:solidFill>
                  <a:srgbClr val="1F497D"/>
                </a:solidFill>
                <a:latin typeface="Arial Narrow"/>
                <a:cs typeface="Arial Narrow"/>
              </a:rPr>
              <a:t>Da Diabetologo </a:t>
            </a:r>
            <a:endParaRPr lang="it-IT" sz="4800" b="1" dirty="0">
              <a:solidFill>
                <a:srgbClr val="1F497D"/>
              </a:solidFill>
              <a:latin typeface="Arial Narrow"/>
              <a:cs typeface="Arial Narrow"/>
            </a:endParaRPr>
          </a:p>
        </p:txBody>
      </p:sp>
      <p:sp>
        <p:nvSpPr>
          <p:cNvPr id="6" name="Titolo 1"/>
          <p:cNvSpPr txBox="1">
            <a:spLocks/>
          </p:cNvSpPr>
          <p:nvPr/>
        </p:nvSpPr>
        <p:spPr>
          <a:xfrm>
            <a:off x="0" y="188640"/>
            <a:ext cx="9144000" cy="936104"/>
          </a:xfrm>
          <a:prstGeom prst="rect">
            <a:avLst/>
          </a:prstGeom>
          <a:solidFill>
            <a:srgbClr val="00CCFF">
              <a:alpha val="51000"/>
            </a:srgbClr>
          </a:solidFill>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4400" b="1" i="0" u="none" strike="noStrike" kern="1200" cap="none" spc="0" normalizeH="0" baseline="0" noProof="0" smtClean="0">
                <a:ln>
                  <a:noFill/>
                </a:ln>
                <a:solidFill>
                  <a:schemeClr val="tx1"/>
                </a:solidFill>
                <a:effectLst/>
                <a:uLnTx/>
                <a:uFillTx/>
                <a:latin typeface="Arial Narrow"/>
                <a:ea typeface="+mj-ea"/>
                <a:cs typeface="+mj-cs"/>
              </a:rPr>
              <a:t>LUISA 67 aa</a:t>
            </a:r>
            <a:endParaRPr kumimoji="0" lang="it-IT" sz="4400" b="1" i="0" u="none" strike="noStrike" kern="1200" cap="none" spc="0" normalizeH="0" baseline="0" noProof="0" dirty="0">
              <a:ln>
                <a:noFill/>
              </a:ln>
              <a:solidFill>
                <a:schemeClr val="tx1"/>
              </a:solidFill>
              <a:effectLst/>
              <a:uLnTx/>
              <a:uFillTx/>
              <a:latin typeface="Arial Narrow"/>
              <a:ea typeface="+mj-ea"/>
              <a:cs typeface="+mj-cs"/>
            </a:endParaRPr>
          </a:p>
        </p:txBody>
      </p:sp>
      <p:pic>
        <p:nvPicPr>
          <p:cNvPr id="7" name="Immagine 6" descr="download (1).jpg"/>
          <p:cNvPicPr>
            <a:picLocks noChangeAspect="1"/>
          </p:cNvPicPr>
          <p:nvPr/>
        </p:nvPicPr>
        <p:blipFill>
          <a:blip r:embed="rId2" cstate="print"/>
          <a:stretch>
            <a:fillRect/>
          </a:stretch>
        </p:blipFill>
        <p:spPr>
          <a:xfrm>
            <a:off x="0" y="72009"/>
            <a:ext cx="2248424" cy="1772815"/>
          </a:xfrm>
          <a:prstGeom prst="rect">
            <a:avLst/>
          </a:prstGeom>
        </p:spPr>
      </p:pic>
    </p:spTree>
    <p:extLst>
      <p:ext uri="{BB962C8B-B14F-4D97-AF65-F5344CB8AC3E}">
        <p14:creationId xmlns:p14="http://schemas.microsoft.com/office/powerpoint/2010/main" val="40627957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216024" y="2420888"/>
            <a:ext cx="8820472" cy="2246769"/>
          </a:xfrm>
          <a:prstGeom prst="rect">
            <a:avLst/>
          </a:prstGeom>
          <a:noFill/>
        </p:spPr>
        <p:txBody>
          <a:bodyPr wrap="square" rtlCol="0">
            <a:spAutoFit/>
          </a:bodyPr>
          <a:lstStyle/>
          <a:p>
            <a:pPr>
              <a:buFont typeface="Wingdings" pitchFamily="2" charset="2"/>
              <a:buChar char="q"/>
            </a:pPr>
            <a:r>
              <a:rPr lang="it-IT" sz="2800" b="1" dirty="0" smtClean="0">
                <a:solidFill>
                  <a:srgbClr val="FF0000"/>
                </a:solidFill>
                <a:latin typeface="Arial" pitchFamily="34" charset="0"/>
                <a:cs typeface="Arial" pitchFamily="34" charset="0"/>
              </a:rPr>
              <a:t>Che obiettivi per il controllo metabolico</a:t>
            </a:r>
          </a:p>
          <a:p>
            <a:pPr>
              <a:buFont typeface="Wingdings" pitchFamily="2" charset="2"/>
              <a:buChar char="q"/>
            </a:pPr>
            <a:endParaRPr lang="it-IT" sz="2800" b="1" dirty="0" smtClean="0">
              <a:solidFill>
                <a:srgbClr val="0000FF"/>
              </a:solidFill>
              <a:latin typeface="Arial" pitchFamily="34" charset="0"/>
              <a:cs typeface="Arial" pitchFamily="34" charset="0"/>
            </a:endParaRPr>
          </a:p>
          <a:p>
            <a:pPr>
              <a:buFont typeface="Wingdings" pitchFamily="2" charset="2"/>
              <a:buChar char="q"/>
            </a:pPr>
            <a:r>
              <a:rPr lang="it-IT" sz="2800" b="1" dirty="0" smtClean="0">
                <a:solidFill>
                  <a:srgbClr val="0000FF"/>
                </a:solidFill>
                <a:latin typeface="Arial" pitchFamily="34" charset="0"/>
                <a:cs typeface="Arial" pitchFamily="34" charset="0"/>
              </a:rPr>
              <a:t>Quale Terapia per la sig.ra Luisa</a:t>
            </a:r>
          </a:p>
          <a:p>
            <a:pPr>
              <a:buFont typeface="Wingdings" pitchFamily="2" charset="2"/>
              <a:buChar char="q"/>
            </a:pPr>
            <a:endParaRPr lang="it-IT" sz="2800" b="1" dirty="0" smtClean="0">
              <a:solidFill>
                <a:srgbClr val="0000FF"/>
              </a:solidFill>
              <a:latin typeface="Arial" pitchFamily="34" charset="0"/>
              <a:cs typeface="Arial" pitchFamily="34" charset="0"/>
            </a:endParaRPr>
          </a:p>
          <a:p>
            <a:pPr>
              <a:buFont typeface="Wingdings" pitchFamily="2" charset="2"/>
              <a:buChar char="q"/>
            </a:pPr>
            <a:r>
              <a:rPr lang="it-IT" sz="2800" b="1" dirty="0" smtClean="0">
                <a:solidFill>
                  <a:srgbClr val="0000FF"/>
                </a:solidFill>
                <a:latin typeface="Arial" pitchFamily="34" charset="0"/>
                <a:cs typeface="Arial" pitchFamily="34" charset="0"/>
              </a:rPr>
              <a:t>Come aiutare la signora Luisa a gestire la terapia </a:t>
            </a:r>
            <a:endParaRPr lang="it-IT" sz="2800" b="1" dirty="0">
              <a:solidFill>
                <a:srgbClr val="0000FF"/>
              </a:solidFill>
              <a:latin typeface="Arial" pitchFamily="34" charset="0"/>
              <a:cs typeface="Arial" pitchFamily="34" charset="0"/>
            </a:endParaRPr>
          </a:p>
        </p:txBody>
      </p:sp>
      <p:sp>
        <p:nvSpPr>
          <p:cNvPr id="5" name="CasellaDiTesto 8"/>
          <p:cNvSpPr txBox="1"/>
          <p:nvPr/>
        </p:nvSpPr>
        <p:spPr>
          <a:xfrm>
            <a:off x="683568" y="1196752"/>
            <a:ext cx="7873002" cy="646331"/>
          </a:xfrm>
          <a:prstGeom prst="rect">
            <a:avLst/>
          </a:prstGeom>
          <a:solidFill>
            <a:srgbClr val="D9D9D9"/>
          </a:solidFill>
          <a:ln>
            <a:noFill/>
          </a:ln>
        </p:spPr>
        <p:txBody>
          <a:bodyPr vert="horz" wrap="square" lIns="91440" tIns="45720" rIns="91440" bIns="45720" anchor="ctr" anchorCtr="1" compatLnSpc="1">
            <a:spAutoFit/>
          </a:bodyPr>
          <a:lstStyle/>
          <a:p>
            <a:pPr algn="ctr" defTabSz="457200">
              <a:defRPr sz="1800" b="0" i="0" u="none" strike="noStrike" kern="0" cap="none" spc="0" baseline="0">
                <a:solidFill>
                  <a:srgbClr val="000000"/>
                </a:solidFill>
                <a:uFillTx/>
              </a:defRPr>
            </a:pPr>
            <a:r>
              <a:rPr lang="it-IT" sz="3600" b="1" dirty="0" smtClean="0">
                <a:solidFill>
                  <a:srgbClr val="1F497D"/>
                </a:solidFill>
                <a:latin typeface="Arial Narrow"/>
                <a:cs typeface="Arial Narrow"/>
              </a:rPr>
              <a:t>Da Diabetologo </a:t>
            </a:r>
            <a:endParaRPr lang="it-IT" sz="4800" b="1" dirty="0">
              <a:solidFill>
                <a:srgbClr val="1F497D"/>
              </a:solidFill>
              <a:latin typeface="Arial Narrow"/>
              <a:cs typeface="Arial Narrow"/>
            </a:endParaRPr>
          </a:p>
        </p:txBody>
      </p:sp>
      <p:sp>
        <p:nvSpPr>
          <p:cNvPr id="6" name="Titolo 1"/>
          <p:cNvSpPr txBox="1">
            <a:spLocks/>
          </p:cNvSpPr>
          <p:nvPr/>
        </p:nvSpPr>
        <p:spPr>
          <a:xfrm>
            <a:off x="0" y="188640"/>
            <a:ext cx="9144000" cy="936104"/>
          </a:xfrm>
          <a:prstGeom prst="rect">
            <a:avLst/>
          </a:prstGeom>
          <a:solidFill>
            <a:srgbClr val="00CCFF">
              <a:alpha val="51000"/>
            </a:srgbClr>
          </a:solidFill>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4400" b="1" i="0" u="none" strike="noStrike" kern="1200" cap="none" spc="0" normalizeH="0" baseline="0" noProof="0" smtClean="0">
                <a:ln>
                  <a:noFill/>
                </a:ln>
                <a:solidFill>
                  <a:schemeClr val="tx1"/>
                </a:solidFill>
                <a:effectLst/>
                <a:uLnTx/>
                <a:uFillTx/>
                <a:latin typeface="Arial Narrow"/>
                <a:ea typeface="+mj-ea"/>
                <a:cs typeface="+mj-cs"/>
              </a:rPr>
              <a:t>LUISA 67 aa</a:t>
            </a:r>
            <a:endParaRPr kumimoji="0" lang="it-IT" sz="4400" b="1" i="0" u="none" strike="noStrike" kern="1200" cap="none" spc="0" normalizeH="0" baseline="0" noProof="0" dirty="0">
              <a:ln>
                <a:noFill/>
              </a:ln>
              <a:solidFill>
                <a:schemeClr val="tx1"/>
              </a:solidFill>
              <a:effectLst/>
              <a:uLnTx/>
              <a:uFillTx/>
              <a:latin typeface="Arial Narrow"/>
              <a:ea typeface="+mj-ea"/>
              <a:cs typeface="+mj-cs"/>
            </a:endParaRPr>
          </a:p>
        </p:txBody>
      </p:sp>
      <p:pic>
        <p:nvPicPr>
          <p:cNvPr id="7" name="Immagine 6" descr="download (1).jpg"/>
          <p:cNvPicPr>
            <a:picLocks noChangeAspect="1"/>
          </p:cNvPicPr>
          <p:nvPr/>
        </p:nvPicPr>
        <p:blipFill>
          <a:blip r:embed="rId2" cstate="print"/>
          <a:stretch>
            <a:fillRect/>
          </a:stretch>
        </p:blipFill>
        <p:spPr>
          <a:xfrm>
            <a:off x="0" y="72009"/>
            <a:ext cx="2248424" cy="1772815"/>
          </a:xfrm>
          <a:prstGeom prst="rect">
            <a:avLst/>
          </a:prstGeom>
        </p:spPr>
      </p:pic>
    </p:spTree>
    <p:extLst>
      <p:ext uri="{BB962C8B-B14F-4D97-AF65-F5344CB8AC3E}">
        <p14:creationId xmlns:p14="http://schemas.microsoft.com/office/powerpoint/2010/main" val="66065250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p:cNvSpPr txBox="1">
            <a:spLocks/>
          </p:cNvSpPr>
          <p:nvPr/>
        </p:nvSpPr>
        <p:spPr>
          <a:xfrm>
            <a:off x="0" y="188640"/>
            <a:ext cx="9144000" cy="648072"/>
          </a:xfrm>
          <a:prstGeom prst="rect">
            <a:avLst/>
          </a:prstGeom>
          <a:solidFill>
            <a:srgbClr val="00CCFF">
              <a:alpha val="51000"/>
            </a:srgbClr>
          </a:solidFill>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it-IT" sz="4400" b="1" i="0" u="none" strike="noStrike" kern="1200" cap="none" spc="0" normalizeH="0" baseline="0" noProof="0" dirty="0">
              <a:ln>
                <a:noFill/>
              </a:ln>
              <a:solidFill>
                <a:schemeClr val="tx1"/>
              </a:solidFill>
              <a:effectLst/>
              <a:uLnTx/>
              <a:uFillTx/>
              <a:latin typeface="Arial Narrow"/>
              <a:ea typeface="+mj-ea"/>
              <a:cs typeface="+mj-cs"/>
            </a:endParaRPr>
          </a:p>
        </p:txBody>
      </p:sp>
      <p:sp>
        <p:nvSpPr>
          <p:cNvPr id="2144" name="Rectangle 96"/>
          <p:cNvSpPr>
            <a:spLocks noChangeArrowheads="1"/>
          </p:cNvSpPr>
          <p:nvPr/>
        </p:nvSpPr>
        <p:spPr bwMode="auto">
          <a:xfrm>
            <a:off x="107950" y="304800"/>
            <a:ext cx="9123363" cy="519113"/>
          </a:xfrm>
          <a:prstGeom prst="rect">
            <a:avLst/>
          </a:prstGeom>
          <a:noFill/>
          <a:ln w="9525">
            <a:noFill/>
            <a:miter lim="800000"/>
            <a:headEnd/>
            <a:tailEnd/>
          </a:ln>
          <a:effectLst/>
        </p:spPr>
        <p:txBody>
          <a:bodyPr anchor="ctr"/>
          <a:lstStyle/>
          <a:p>
            <a:pPr algn="ctr" defTabSz="914400" eaLnBrk="0" fontAlgn="base" hangingPunct="0">
              <a:spcBef>
                <a:spcPct val="0"/>
              </a:spcBef>
              <a:spcAft>
                <a:spcPct val="0"/>
              </a:spcAft>
            </a:pPr>
            <a:r>
              <a:rPr lang="it-IT" sz="3200" b="1" dirty="0">
                <a:latin typeface="Arial" pitchFamily="34" charset="0"/>
                <a:cs typeface="Arial" pitchFamily="34" charset="0"/>
              </a:rPr>
              <a:t>Obiettivi Glicemici</a:t>
            </a:r>
          </a:p>
        </p:txBody>
      </p:sp>
      <p:graphicFrame>
        <p:nvGraphicFramePr>
          <p:cNvPr id="2143" name="Group 95"/>
          <p:cNvGraphicFramePr>
            <a:graphicFrameLocks noGrp="1"/>
          </p:cNvGraphicFramePr>
          <p:nvPr>
            <p:extLst/>
          </p:nvPr>
        </p:nvGraphicFramePr>
        <p:xfrm>
          <a:off x="250950" y="1240445"/>
          <a:ext cx="8713538" cy="4196744"/>
        </p:xfrm>
        <a:graphic>
          <a:graphicData uri="http://schemas.openxmlformats.org/drawingml/2006/table">
            <a:tbl>
              <a:tblPr/>
              <a:tblGrid>
                <a:gridCol w="1131550"/>
                <a:gridCol w="1235931"/>
                <a:gridCol w="1222316"/>
                <a:gridCol w="1281313"/>
                <a:gridCol w="1361490"/>
                <a:gridCol w="1359978"/>
                <a:gridCol w="1120960"/>
              </a:tblGrid>
              <a:tr h="996957">
                <a:tc>
                  <a:txBody>
                    <a:bodyPr/>
                    <a:lstStyle/>
                    <a:p>
                      <a:pPr marL="0" marR="0" lvl="0" indent="0" algn="ctr" defTabSz="914400" rtl="0" eaLnBrk="1" fontAlgn="base" latinLnBrk="0" hangingPunct="1">
                        <a:lnSpc>
                          <a:spcPct val="110000"/>
                        </a:lnSpc>
                        <a:spcBef>
                          <a:spcPct val="50000"/>
                        </a:spcBef>
                        <a:spcAft>
                          <a:spcPct val="0"/>
                        </a:spcAft>
                        <a:buClr>
                          <a:srgbClr val="F9E697"/>
                        </a:buClr>
                        <a:buSzPct val="85000"/>
                        <a:buFont typeface="Wingdings" pitchFamily="2" charset="2"/>
                        <a:buNone/>
                        <a:tabLst/>
                      </a:pPr>
                      <a:endParaRPr kumimoji="0" lang="it-IT" sz="1700" b="0" i="0" u="none" strike="noStrike" cap="none" normalizeH="0" baseline="0" dirty="0" smtClean="0">
                        <a:ln>
                          <a:noFill/>
                        </a:ln>
                        <a:solidFill>
                          <a:srgbClr val="FF6600"/>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0000"/>
                        </a:lnSpc>
                        <a:spcBef>
                          <a:spcPct val="50000"/>
                        </a:spcBef>
                        <a:spcAft>
                          <a:spcPct val="0"/>
                        </a:spcAft>
                        <a:buClr>
                          <a:srgbClr val="F9E697"/>
                        </a:buClr>
                        <a:buSzPct val="85000"/>
                        <a:buFont typeface="Wingdings" pitchFamily="2" charset="2"/>
                        <a:buNone/>
                        <a:tabLst/>
                      </a:pPr>
                      <a:r>
                        <a:rPr kumimoji="0" lang="it-IT" sz="2000" b="1" i="0" u="none" strike="noStrike" cap="none" normalizeH="0" baseline="0" dirty="0" smtClean="0">
                          <a:ln>
                            <a:noFill/>
                          </a:ln>
                          <a:solidFill>
                            <a:srgbClr val="0000FF"/>
                          </a:solidFill>
                          <a:effectLst/>
                          <a:latin typeface="Arial" pitchFamily="34" charset="0"/>
                        </a:rPr>
                        <a:t>AMD-SID 2010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10000"/>
                        </a:lnSpc>
                        <a:spcBef>
                          <a:spcPct val="50000"/>
                        </a:spcBef>
                        <a:spcAft>
                          <a:spcPct val="0"/>
                        </a:spcAft>
                        <a:buClr>
                          <a:srgbClr val="F9E697"/>
                        </a:buClr>
                        <a:buSzPct val="85000"/>
                        <a:buFont typeface="Wingdings" pitchFamily="2" charset="2"/>
                        <a:buNone/>
                        <a:tabLst/>
                      </a:pPr>
                      <a:r>
                        <a:rPr kumimoji="0" lang="it-IT" sz="2000" b="1" i="0" u="none" strike="noStrike" cap="none" normalizeH="0" baseline="0" dirty="0" smtClean="0">
                          <a:ln>
                            <a:noFill/>
                          </a:ln>
                          <a:solidFill>
                            <a:srgbClr val="0000FF"/>
                          </a:solidFill>
                          <a:effectLst/>
                          <a:latin typeface="Arial" pitchFamily="34" charset="0"/>
                        </a:rPr>
                        <a:t>ADA  2014</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10000"/>
                        </a:lnSpc>
                        <a:spcBef>
                          <a:spcPct val="50000"/>
                        </a:spcBef>
                        <a:spcAft>
                          <a:spcPct val="0"/>
                        </a:spcAft>
                        <a:buClr>
                          <a:srgbClr val="F9E697"/>
                        </a:buClr>
                        <a:buSzPct val="85000"/>
                        <a:buFont typeface="Wingdings" pitchFamily="2" charset="2"/>
                        <a:buNone/>
                        <a:tabLst/>
                      </a:pPr>
                      <a:r>
                        <a:rPr kumimoji="0" lang="it-IT" sz="2000" b="1" i="0" u="none" strike="noStrike" cap="none" normalizeH="0" baseline="0" dirty="0" smtClean="0">
                          <a:ln>
                            <a:noFill/>
                          </a:ln>
                          <a:solidFill>
                            <a:srgbClr val="0000FF"/>
                          </a:solidFill>
                          <a:effectLst/>
                          <a:latin typeface="Arial" pitchFamily="34" charset="0"/>
                        </a:rPr>
                        <a:t>AACE 2011</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10000"/>
                        </a:lnSpc>
                        <a:spcBef>
                          <a:spcPct val="50000"/>
                        </a:spcBef>
                        <a:spcAft>
                          <a:spcPct val="0"/>
                        </a:spcAft>
                        <a:buClr>
                          <a:srgbClr val="F9E697"/>
                        </a:buClr>
                        <a:buSzPct val="85000"/>
                        <a:buFont typeface="Wingdings" pitchFamily="2" charset="2"/>
                        <a:buNone/>
                        <a:tabLst/>
                      </a:pPr>
                      <a:r>
                        <a:rPr kumimoji="0" lang="it-IT" sz="2000" b="1" i="0" u="none" strike="noStrike" cap="none" normalizeH="0" baseline="0" dirty="0" smtClean="0">
                          <a:ln>
                            <a:noFill/>
                          </a:ln>
                          <a:solidFill>
                            <a:srgbClr val="0000FF"/>
                          </a:solidFill>
                          <a:effectLst/>
                          <a:latin typeface="Arial" pitchFamily="34" charset="0"/>
                        </a:rPr>
                        <a:t>IDF  2012 </a:t>
                      </a:r>
                      <a:r>
                        <a:rPr kumimoji="0" lang="it-IT" sz="1300" b="1" i="0" u="none" strike="noStrike" cap="none" normalizeH="0" baseline="0" dirty="0" smtClean="0">
                          <a:ln>
                            <a:noFill/>
                          </a:ln>
                          <a:solidFill>
                            <a:srgbClr val="0000FF"/>
                          </a:solidFill>
                          <a:effectLst/>
                          <a:latin typeface="Arial" pitchFamily="34" charset="0"/>
                        </a:rPr>
                        <a:t>DMT2</a:t>
                      </a:r>
                      <a:r>
                        <a:rPr kumimoji="0" lang="it-IT" sz="2000" b="1" i="0" u="none" strike="noStrike" cap="none" normalizeH="0" baseline="0" dirty="0" smtClean="0">
                          <a:ln>
                            <a:noFill/>
                          </a:ln>
                          <a:solidFill>
                            <a:srgbClr val="0000FF"/>
                          </a:solidFill>
                          <a:effectLst/>
                          <a:latin typeface="Arial" pitchFamily="34" charset="0"/>
                        </a:rPr>
                        <a:t>   </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10000"/>
                        </a:lnSpc>
                        <a:spcBef>
                          <a:spcPct val="50000"/>
                        </a:spcBef>
                        <a:spcAft>
                          <a:spcPct val="0"/>
                        </a:spcAft>
                        <a:buClr>
                          <a:srgbClr val="F9E697"/>
                        </a:buClr>
                        <a:buSzPct val="85000"/>
                        <a:buFont typeface="Wingdings" pitchFamily="2" charset="2"/>
                        <a:buNone/>
                        <a:tabLst/>
                      </a:pPr>
                      <a:r>
                        <a:rPr kumimoji="0" lang="it-IT" sz="2000" b="1" i="0" u="none" strike="noStrike" cap="none" normalizeH="0" baseline="0" dirty="0" smtClean="0">
                          <a:ln>
                            <a:noFill/>
                          </a:ln>
                          <a:solidFill>
                            <a:srgbClr val="0000FF"/>
                          </a:solidFill>
                          <a:effectLst/>
                          <a:latin typeface="Arial" pitchFamily="34" charset="0"/>
                        </a:rPr>
                        <a:t>IDF 2007 </a:t>
                      </a:r>
                    </a:p>
                    <a:p>
                      <a:pPr marL="0" marR="0" lvl="0" indent="0" algn="ctr" defTabSz="914400" rtl="0" eaLnBrk="1" fontAlgn="base" latinLnBrk="0" hangingPunct="1">
                        <a:lnSpc>
                          <a:spcPct val="110000"/>
                        </a:lnSpc>
                        <a:spcBef>
                          <a:spcPct val="50000"/>
                        </a:spcBef>
                        <a:spcAft>
                          <a:spcPct val="0"/>
                        </a:spcAft>
                        <a:buClr>
                          <a:srgbClr val="F9E697"/>
                        </a:buClr>
                        <a:buSzPct val="85000"/>
                        <a:buFont typeface="Wingdings" pitchFamily="2" charset="2"/>
                        <a:buNone/>
                        <a:tabLst/>
                      </a:pPr>
                      <a:r>
                        <a:rPr kumimoji="0" lang="it-IT" sz="1300" b="1" i="0" u="none" strike="noStrike" cap="none" normalizeH="0" baseline="0" dirty="0" smtClean="0">
                          <a:ln>
                            <a:noFill/>
                          </a:ln>
                          <a:solidFill>
                            <a:srgbClr val="0000FF"/>
                          </a:solidFill>
                          <a:effectLst/>
                          <a:latin typeface="Arial" pitchFamily="34" charset="0"/>
                        </a:rPr>
                        <a:t>DM T2 PPG</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10000"/>
                        </a:lnSpc>
                        <a:spcBef>
                          <a:spcPct val="50000"/>
                        </a:spcBef>
                        <a:spcAft>
                          <a:spcPct val="0"/>
                        </a:spcAft>
                        <a:buClr>
                          <a:srgbClr val="F9E697"/>
                        </a:buClr>
                        <a:buSzPct val="85000"/>
                        <a:buFont typeface="Wingdings" pitchFamily="2" charset="2"/>
                        <a:buNone/>
                        <a:tabLst/>
                      </a:pPr>
                      <a:r>
                        <a:rPr kumimoji="0" lang="it-IT" sz="1500" b="1" i="0" u="none" strike="noStrike" cap="none" normalizeH="0" baseline="0" dirty="0" smtClean="0">
                          <a:ln>
                            <a:noFill/>
                          </a:ln>
                          <a:solidFill>
                            <a:srgbClr val="000000"/>
                          </a:solidFill>
                          <a:effectLst/>
                          <a:latin typeface="Arial" pitchFamily="34" charset="0"/>
                        </a:rPr>
                        <a:t>Valori normali</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996957">
                <a:tc>
                  <a:txBody>
                    <a:bodyPr/>
                    <a:lstStyle/>
                    <a:p>
                      <a:pPr marL="0" marR="0" lvl="0" indent="0" algn="ctr" defTabSz="914400" rtl="0" eaLnBrk="1" fontAlgn="base" latinLnBrk="0" hangingPunct="1">
                        <a:lnSpc>
                          <a:spcPct val="110000"/>
                        </a:lnSpc>
                        <a:spcBef>
                          <a:spcPct val="50000"/>
                        </a:spcBef>
                        <a:spcAft>
                          <a:spcPct val="0"/>
                        </a:spcAft>
                        <a:buClr>
                          <a:srgbClr val="F9E697"/>
                        </a:buClr>
                        <a:buSzPct val="85000"/>
                        <a:buFont typeface="Wingdings" pitchFamily="2" charset="2"/>
                        <a:buNone/>
                        <a:tabLst/>
                      </a:pPr>
                      <a:r>
                        <a:rPr kumimoji="0" lang="it-IT" sz="1700" b="1" i="0" u="none" strike="noStrike" cap="none" normalizeH="0" baseline="0" dirty="0" smtClean="0">
                          <a:ln>
                            <a:noFill/>
                          </a:ln>
                          <a:solidFill>
                            <a:srgbClr val="0000FF"/>
                          </a:solidFill>
                          <a:effectLst/>
                          <a:latin typeface="Arial" pitchFamily="34" charset="0"/>
                        </a:rPr>
                        <a:t>HbA</a:t>
                      </a:r>
                      <a:r>
                        <a:rPr kumimoji="0" lang="it-IT" sz="1700" b="1" i="0" u="none" strike="noStrike" cap="none" normalizeH="0" baseline="-25000" dirty="0" smtClean="0">
                          <a:ln>
                            <a:noFill/>
                          </a:ln>
                          <a:solidFill>
                            <a:srgbClr val="0000FF"/>
                          </a:solidFill>
                          <a:effectLst/>
                          <a:latin typeface="Arial" pitchFamily="34" charset="0"/>
                        </a:rPr>
                        <a:t>1c </a:t>
                      </a:r>
                      <a:r>
                        <a:rPr kumimoji="0" lang="it-IT" sz="1700" b="1" i="0" u="none" strike="noStrike" cap="none" normalizeH="0" baseline="0" dirty="0" smtClean="0">
                          <a:ln>
                            <a:noFill/>
                          </a:ln>
                          <a:solidFill>
                            <a:srgbClr val="0000FF"/>
                          </a:solidFill>
                          <a:effectLst/>
                          <a:latin typeface="Arial" pitchFamily="34" charset="0"/>
                        </a:rPr>
                        <a:t>(%)*</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0000"/>
                        </a:lnSpc>
                        <a:spcBef>
                          <a:spcPct val="50000"/>
                        </a:spcBef>
                        <a:spcAft>
                          <a:spcPct val="0"/>
                        </a:spcAft>
                        <a:buClr>
                          <a:srgbClr val="F9E697"/>
                        </a:buClr>
                        <a:buSzPct val="85000"/>
                        <a:buFont typeface="Wingdings" pitchFamily="2" charset="2"/>
                        <a:buNone/>
                        <a:tabLst/>
                      </a:pPr>
                      <a:r>
                        <a:rPr kumimoji="0" lang="it-IT" sz="2000" b="1" i="0" u="none" strike="noStrike" cap="none" normalizeH="0" baseline="0" dirty="0" smtClean="0">
                          <a:ln>
                            <a:noFill/>
                          </a:ln>
                          <a:solidFill>
                            <a:srgbClr val="000000"/>
                          </a:solidFill>
                          <a:effectLst/>
                          <a:latin typeface="Arial" pitchFamily="34" charset="0"/>
                        </a:rPr>
                        <a:t>&lt;7</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914400" rtl="0" eaLnBrk="1" fontAlgn="base" latinLnBrk="0" hangingPunct="1">
                        <a:lnSpc>
                          <a:spcPct val="110000"/>
                        </a:lnSpc>
                        <a:spcBef>
                          <a:spcPct val="50000"/>
                        </a:spcBef>
                        <a:spcAft>
                          <a:spcPct val="0"/>
                        </a:spcAft>
                        <a:buClr>
                          <a:srgbClr val="F9E697"/>
                        </a:buClr>
                        <a:buSzPct val="85000"/>
                        <a:buFont typeface="Wingdings" pitchFamily="2" charset="2"/>
                        <a:buNone/>
                        <a:tabLst/>
                      </a:pPr>
                      <a:r>
                        <a:rPr kumimoji="0" lang="it-IT" sz="2000" b="1" i="0" u="none" strike="noStrike" cap="none" normalizeH="0" baseline="0" dirty="0" smtClean="0">
                          <a:ln>
                            <a:noFill/>
                          </a:ln>
                          <a:solidFill>
                            <a:srgbClr val="000000"/>
                          </a:solidFill>
                          <a:effectLst/>
                          <a:latin typeface="Arial" pitchFamily="34" charset="0"/>
                        </a:rPr>
                        <a:t>&lt;7</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914400" rtl="0" eaLnBrk="1" fontAlgn="base" latinLnBrk="0" hangingPunct="1">
                        <a:lnSpc>
                          <a:spcPct val="110000"/>
                        </a:lnSpc>
                        <a:spcBef>
                          <a:spcPct val="50000"/>
                        </a:spcBef>
                        <a:spcAft>
                          <a:spcPct val="0"/>
                        </a:spcAft>
                        <a:buClr>
                          <a:srgbClr val="F9E697"/>
                        </a:buClr>
                        <a:buSzPct val="85000"/>
                        <a:buFont typeface="Wingdings" pitchFamily="2" charset="2"/>
                        <a:buNone/>
                        <a:tabLst/>
                      </a:pPr>
                      <a:r>
                        <a:rPr kumimoji="0" lang="it-IT" sz="2000" b="1" i="0" u="none" strike="noStrike" cap="none" normalizeH="0" baseline="0" dirty="0" smtClean="0">
                          <a:ln>
                            <a:noFill/>
                          </a:ln>
                          <a:solidFill>
                            <a:srgbClr val="000000"/>
                          </a:solidFill>
                          <a:effectLst/>
                          <a:latin typeface="Arial" pitchFamily="34" charset="0"/>
                        </a:rPr>
                        <a:t>≤6.5</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914400" rtl="0" eaLnBrk="1" fontAlgn="base" latinLnBrk="0" hangingPunct="1">
                        <a:lnSpc>
                          <a:spcPct val="110000"/>
                        </a:lnSpc>
                        <a:spcBef>
                          <a:spcPct val="50000"/>
                        </a:spcBef>
                        <a:spcAft>
                          <a:spcPct val="0"/>
                        </a:spcAft>
                        <a:buClr>
                          <a:srgbClr val="F9E697"/>
                        </a:buClr>
                        <a:buSzPct val="85000"/>
                        <a:buFont typeface="Wingdings" pitchFamily="2" charset="2"/>
                        <a:buNone/>
                        <a:tabLst/>
                      </a:pPr>
                      <a:r>
                        <a:rPr kumimoji="0" lang="it-IT" sz="2000" b="1" i="0" u="none" strike="noStrike" cap="none" normalizeH="0" baseline="0" dirty="0" smtClean="0">
                          <a:ln>
                            <a:noFill/>
                          </a:ln>
                          <a:solidFill>
                            <a:srgbClr val="000000"/>
                          </a:solidFill>
                          <a:effectLst/>
                          <a:latin typeface="Arial" pitchFamily="34" charset="0"/>
                        </a:rPr>
                        <a:t>&lt;7.0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914400" rtl="0" eaLnBrk="1" fontAlgn="base" latinLnBrk="0" hangingPunct="1">
                        <a:lnSpc>
                          <a:spcPct val="110000"/>
                        </a:lnSpc>
                        <a:spcBef>
                          <a:spcPct val="50000"/>
                        </a:spcBef>
                        <a:spcAft>
                          <a:spcPct val="0"/>
                        </a:spcAft>
                        <a:buClr>
                          <a:srgbClr val="F9E697"/>
                        </a:buClr>
                        <a:buSzPct val="85000"/>
                        <a:buFont typeface="Wingdings" pitchFamily="2" charset="2"/>
                        <a:buNone/>
                        <a:tabLst/>
                      </a:pPr>
                      <a:r>
                        <a:rPr kumimoji="0" lang="it-IT" sz="2000" b="1" i="0" u="none" strike="noStrike" cap="none" normalizeH="0" baseline="0" dirty="0" smtClean="0">
                          <a:ln>
                            <a:noFill/>
                          </a:ln>
                          <a:solidFill>
                            <a:srgbClr val="000000"/>
                          </a:solidFill>
                          <a:effectLst/>
                          <a:latin typeface="Arial" pitchFamily="34" charset="0"/>
                        </a:rPr>
                        <a:t>&lt;6.5</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914400" rtl="0" eaLnBrk="1" fontAlgn="base" latinLnBrk="0" hangingPunct="1">
                        <a:lnSpc>
                          <a:spcPct val="110000"/>
                        </a:lnSpc>
                        <a:spcBef>
                          <a:spcPct val="50000"/>
                        </a:spcBef>
                        <a:spcAft>
                          <a:spcPct val="0"/>
                        </a:spcAft>
                        <a:buClr>
                          <a:srgbClr val="F9E697"/>
                        </a:buClr>
                        <a:buSzPct val="85000"/>
                        <a:buFont typeface="Wingdings" pitchFamily="2" charset="2"/>
                        <a:buNone/>
                        <a:tabLst/>
                      </a:pPr>
                      <a:r>
                        <a:rPr kumimoji="0" lang="it-IT" sz="2000" b="1" i="0" u="none" strike="noStrike" cap="none" normalizeH="0" baseline="0" dirty="0" smtClean="0">
                          <a:ln>
                            <a:noFill/>
                          </a:ln>
                          <a:solidFill>
                            <a:srgbClr val="000000"/>
                          </a:solidFill>
                          <a:effectLst/>
                          <a:latin typeface="Arial" pitchFamily="34" charset="0"/>
                        </a:rPr>
                        <a:t>&lt;6</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995448">
                <a:tc>
                  <a:txBody>
                    <a:bodyPr/>
                    <a:lstStyle/>
                    <a:p>
                      <a:pPr marL="0" marR="0" lvl="0" indent="0" algn="ctr" defTabSz="914400" rtl="0" eaLnBrk="1" fontAlgn="base" latinLnBrk="0" hangingPunct="1">
                        <a:lnSpc>
                          <a:spcPct val="110000"/>
                        </a:lnSpc>
                        <a:spcBef>
                          <a:spcPct val="50000"/>
                        </a:spcBef>
                        <a:spcAft>
                          <a:spcPct val="0"/>
                        </a:spcAft>
                        <a:buClr>
                          <a:srgbClr val="F9E697"/>
                        </a:buClr>
                        <a:buSzPct val="85000"/>
                        <a:buFont typeface="Wingdings" pitchFamily="2" charset="2"/>
                        <a:buNone/>
                        <a:tabLst/>
                      </a:pPr>
                      <a:r>
                        <a:rPr kumimoji="0" lang="it-IT" sz="1500" b="1" i="0" u="none" strike="noStrike" cap="none" normalizeH="0" baseline="0" dirty="0" smtClean="0">
                          <a:ln>
                            <a:noFill/>
                          </a:ln>
                          <a:solidFill>
                            <a:srgbClr val="0000FF"/>
                          </a:solidFill>
                          <a:effectLst/>
                          <a:latin typeface="Arial" pitchFamily="34" charset="0"/>
                        </a:rPr>
                        <a:t>FPG (mg/dl)</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0000"/>
                        </a:lnSpc>
                        <a:spcBef>
                          <a:spcPct val="50000"/>
                        </a:spcBef>
                        <a:spcAft>
                          <a:spcPct val="0"/>
                        </a:spcAft>
                        <a:buClr>
                          <a:srgbClr val="F9E697"/>
                        </a:buClr>
                        <a:buSzPct val="85000"/>
                        <a:buFont typeface="Wingdings" pitchFamily="2" charset="2"/>
                        <a:buNone/>
                        <a:tabLst/>
                      </a:pPr>
                      <a:r>
                        <a:rPr kumimoji="0" lang="it-IT" sz="2000" b="1" i="0" u="none" strike="noStrike" cap="none" normalizeH="0" baseline="0" dirty="0" smtClean="0">
                          <a:ln>
                            <a:noFill/>
                          </a:ln>
                          <a:solidFill>
                            <a:srgbClr val="000000"/>
                          </a:solidFill>
                          <a:effectLst/>
                          <a:latin typeface="Arial" pitchFamily="34" charset="0"/>
                        </a:rPr>
                        <a:t>70-130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914400" rtl="0" eaLnBrk="1" fontAlgn="base" latinLnBrk="0" hangingPunct="1">
                        <a:lnSpc>
                          <a:spcPct val="110000"/>
                        </a:lnSpc>
                        <a:spcBef>
                          <a:spcPct val="50000"/>
                        </a:spcBef>
                        <a:spcAft>
                          <a:spcPct val="0"/>
                        </a:spcAft>
                        <a:buClr>
                          <a:srgbClr val="F9E697"/>
                        </a:buClr>
                        <a:buSzPct val="85000"/>
                        <a:buFont typeface="Wingdings" pitchFamily="2" charset="2"/>
                        <a:buNone/>
                        <a:tabLst/>
                      </a:pPr>
                      <a:r>
                        <a:rPr kumimoji="0" lang="it-IT" sz="2000" b="1" i="0" u="none" strike="noStrike" cap="none" normalizeH="0" baseline="0" dirty="0" smtClean="0">
                          <a:ln>
                            <a:noFill/>
                          </a:ln>
                          <a:solidFill>
                            <a:srgbClr val="000000"/>
                          </a:solidFill>
                          <a:effectLst/>
                          <a:latin typeface="Arial" pitchFamily="34" charset="0"/>
                        </a:rPr>
                        <a:t>70-130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914400" rtl="0" eaLnBrk="1" fontAlgn="base" latinLnBrk="0" hangingPunct="1">
                        <a:lnSpc>
                          <a:spcPct val="110000"/>
                        </a:lnSpc>
                        <a:spcBef>
                          <a:spcPct val="50000"/>
                        </a:spcBef>
                        <a:spcAft>
                          <a:spcPct val="0"/>
                        </a:spcAft>
                        <a:buClr>
                          <a:srgbClr val="F9E697"/>
                        </a:buClr>
                        <a:buSzPct val="85000"/>
                        <a:buFont typeface="Wingdings" pitchFamily="2" charset="2"/>
                        <a:buNone/>
                        <a:tabLst/>
                      </a:pPr>
                      <a:r>
                        <a:rPr kumimoji="0" lang="it-IT" sz="2000" b="1" i="0" u="none" strike="noStrike" cap="none" normalizeH="0" baseline="0" dirty="0" smtClean="0">
                          <a:ln>
                            <a:noFill/>
                          </a:ln>
                          <a:solidFill>
                            <a:srgbClr val="000000"/>
                          </a:solidFill>
                          <a:effectLst/>
                          <a:latin typeface="Arial" pitchFamily="34" charset="0"/>
                        </a:rPr>
                        <a:t>&lt;110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914400" rtl="0" eaLnBrk="1" fontAlgn="base" latinLnBrk="0" hangingPunct="1">
                        <a:lnSpc>
                          <a:spcPct val="110000"/>
                        </a:lnSpc>
                        <a:spcBef>
                          <a:spcPct val="50000"/>
                        </a:spcBef>
                        <a:spcAft>
                          <a:spcPct val="0"/>
                        </a:spcAft>
                        <a:buClr>
                          <a:srgbClr val="F9E697"/>
                        </a:buClr>
                        <a:buSzPct val="85000"/>
                        <a:buFont typeface="Wingdings" pitchFamily="2" charset="2"/>
                        <a:buNone/>
                        <a:tabLst/>
                      </a:pPr>
                      <a:r>
                        <a:rPr kumimoji="0" lang="it-IT" sz="2000" b="1" i="0" u="none" strike="noStrike" cap="none" normalizeH="0" baseline="0" dirty="0" smtClean="0">
                          <a:ln>
                            <a:noFill/>
                          </a:ln>
                          <a:solidFill>
                            <a:srgbClr val="000000"/>
                          </a:solidFill>
                          <a:effectLst/>
                          <a:latin typeface="Arial" pitchFamily="34" charset="0"/>
                        </a:rPr>
                        <a:t>&lt;117</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914400" rtl="0" eaLnBrk="1" fontAlgn="base" latinLnBrk="0" hangingPunct="1">
                        <a:lnSpc>
                          <a:spcPct val="110000"/>
                        </a:lnSpc>
                        <a:spcBef>
                          <a:spcPct val="50000"/>
                        </a:spcBef>
                        <a:spcAft>
                          <a:spcPct val="0"/>
                        </a:spcAft>
                        <a:buClr>
                          <a:srgbClr val="F9E697"/>
                        </a:buClr>
                        <a:buSzPct val="85000"/>
                        <a:buFont typeface="Wingdings" pitchFamily="2" charset="2"/>
                        <a:buNone/>
                        <a:tabLst/>
                      </a:pPr>
                      <a:r>
                        <a:rPr kumimoji="0" lang="it-IT" sz="2000" b="1" i="0" u="none" strike="noStrike" cap="none" normalizeH="0" baseline="0" dirty="0" smtClean="0">
                          <a:ln>
                            <a:noFill/>
                          </a:ln>
                          <a:solidFill>
                            <a:srgbClr val="000000"/>
                          </a:solidFill>
                          <a:effectLst/>
                          <a:latin typeface="Arial" pitchFamily="34" charset="0"/>
                        </a:rPr>
                        <a:t>&lt;100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914400" rtl="0" eaLnBrk="1" fontAlgn="base" latinLnBrk="0" hangingPunct="1">
                        <a:lnSpc>
                          <a:spcPct val="110000"/>
                        </a:lnSpc>
                        <a:spcBef>
                          <a:spcPct val="50000"/>
                        </a:spcBef>
                        <a:spcAft>
                          <a:spcPct val="0"/>
                        </a:spcAft>
                        <a:buClr>
                          <a:srgbClr val="F9E697"/>
                        </a:buClr>
                        <a:buSzPct val="85000"/>
                        <a:buFont typeface="Wingdings" pitchFamily="2" charset="2"/>
                        <a:buNone/>
                        <a:tabLst/>
                      </a:pPr>
                      <a:r>
                        <a:rPr kumimoji="0" lang="it-IT" sz="2000" b="1" i="0" u="none" strike="noStrike" cap="none" normalizeH="0" baseline="0" dirty="0" smtClean="0">
                          <a:ln>
                            <a:noFill/>
                          </a:ln>
                          <a:solidFill>
                            <a:srgbClr val="000000"/>
                          </a:solidFill>
                          <a:effectLst/>
                          <a:latin typeface="Arial" pitchFamily="34" charset="0"/>
                        </a:rPr>
                        <a:t>&lt;100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107059">
                <a:tc>
                  <a:txBody>
                    <a:bodyPr/>
                    <a:lstStyle/>
                    <a:p>
                      <a:pPr marL="0" marR="0" lvl="0" indent="0" algn="ctr" defTabSz="914400" rtl="0" eaLnBrk="1" fontAlgn="base" latinLnBrk="0" hangingPunct="1">
                        <a:lnSpc>
                          <a:spcPct val="110000"/>
                        </a:lnSpc>
                        <a:spcBef>
                          <a:spcPct val="50000"/>
                        </a:spcBef>
                        <a:spcAft>
                          <a:spcPct val="0"/>
                        </a:spcAft>
                        <a:buClr>
                          <a:srgbClr val="F9E697"/>
                        </a:buClr>
                        <a:buSzPct val="85000"/>
                        <a:buFont typeface="Wingdings" pitchFamily="2" charset="2"/>
                        <a:buNone/>
                        <a:tabLst/>
                      </a:pPr>
                      <a:r>
                        <a:rPr kumimoji="0" lang="it-IT" sz="1500" b="1" i="0" u="none" strike="noStrike" cap="none" normalizeH="0" baseline="0" dirty="0" smtClean="0">
                          <a:ln>
                            <a:noFill/>
                          </a:ln>
                          <a:solidFill>
                            <a:srgbClr val="0000FF"/>
                          </a:solidFill>
                          <a:effectLst/>
                          <a:latin typeface="Arial" pitchFamily="34" charset="0"/>
                        </a:rPr>
                        <a:t>PPG (mg/dl)</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0000"/>
                        </a:lnSpc>
                        <a:spcBef>
                          <a:spcPct val="50000"/>
                        </a:spcBef>
                        <a:spcAft>
                          <a:spcPct val="0"/>
                        </a:spcAft>
                        <a:buClr>
                          <a:srgbClr val="F9E697"/>
                        </a:buClr>
                        <a:buSzPct val="85000"/>
                        <a:buFont typeface="Wingdings" pitchFamily="2" charset="2"/>
                        <a:buNone/>
                        <a:tabLst/>
                      </a:pPr>
                      <a:r>
                        <a:rPr kumimoji="0" lang="it-IT" sz="2000" b="1" i="0" u="none" strike="noStrike" cap="none" normalizeH="0" baseline="0" dirty="0" smtClean="0">
                          <a:ln>
                            <a:noFill/>
                          </a:ln>
                          <a:solidFill>
                            <a:srgbClr val="000000"/>
                          </a:solidFill>
                          <a:effectLst/>
                          <a:latin typeface="Arial" pitchFamily="34" charset="0"/>
                        </a:rPr>
                        <a:t>&lt;180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914400" rtl="0" eaLnBrk="1" fontAlgn="base" latinLnBrk="0" hangingPunct="1">
                        <a:lnSpc>
                          <a:spcPct val="110000"/>
                        </a:lnSpc>
                        <a:spcBef>
                          <a:spcPct val="50000"/>
                        </a:spcBef>
                        <a:spcAft>
                          <a:spcPct val="0"/>
                        </a:spcAft>
                        <a:buClr>
                          <a:srgbClr val="F9E697"/>
                        </a:buClr>
                        <a:buSzPct val="85000"/>
                        <a:buFont typeface="Wingdings" pitchFamily="2" charset="2"/>
                        <a:buNone/>
                        <a:tabLst/>
                      </a:pPr>
                      <a:r>
                        <a:rPr kumimoji="0" lang="it-IT" sz="2000" b="1" i="0" u="none" strike="noStrike" cap="none" normalizeH="0" baseline="0" dirty="0" smtClean="0">
                          <a:ln>
                            <a:noFill/>
                          </a:ln>
                          <a:solidFill>
                            <a:srgbClr val="000000"/>
                          </a:solidFill>
                          <a:effectLst/>
                          <a:latin typeface="Arial" pitchFamily="34" charset="0"/>
                        </a:rPr>
                        <a:t>&lt;180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914400" rtl="0" eaLnBrk="1" fontAlgn="base" latinLnBrk="0" hangingPunct="1">
                        <a:lnSpc>
                          <a:spcPct val="110000"/>
                        </a:lnSpc>
                        <a:spcBef>
                          <a:spcPct val="50000"/>
                        </a:spcBef>
                        <a:spcAft>
                          <a:spcPct val="0"/>
                        </a:spcAft>
                        <a:buClr>
                          <a:srgbClr val="F9E697"/>
                        </a:buClr>
                        <a:buSzPct val="85000"/>
                        <a:buFont typeface="Wingdings" pitchFamily="2" charset="2"/>
                        <a:buNone/>
                        <a:tabLst/>
                      </a:pPr>
                      <a:r>
                        <a:rPr kumimoji="0" lang="it-IT" sz="2000" b="1" i="0" u="none" strike="noStrike" cap="none" normalizeH="0" baseline="0" dirty="0" smtClean="0">
                          <a:ln>
                            <a:noFill/>
                          </a:ln>
                          <a:solidFill>
                            <a:srgbClr val="000000"/>
                          </a:solidFill>
                          <a:effectLst/>
                          <a:latin typeface="Arial" pitchFamily="34" charset="0"/>
                        </a:rPr>
                        <a:t>&lt;140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914400" rtl="0" eaLnBrk="1" fontAlgn="base" latinLnBrk="0" hangingPunct="1">
                        <a:lnSpc>
                          <a:spcPct val="110000"/>
                        </a:lnSpc>
                        <a:spcBef>
                          <a:spcPct val="50000"/>
                        </a:spcBef>
                        <a:spcAft>
                          <a:spcPct val="0"/>
                        </a:spcAft>
                        <a:buClr>
                          <a:srgbClr val="F9E697"/>
                        </a:buClr>
                        <a:buSzPct val="85000"/>
                        <a:buFont typeface="Wingdings" pitchFamily="2" charset="2"/>
                        <a:buNone/>
                        <a:tabLst/>
                      </a:pPr>
                      <a:r>
                        <a:rPr kumimoji="0" lang="it-IT" sz="2000" b="1" i="0" u="none" strike="noStrike" cap="none" normalizeH="0" baseline="0" dirty="0" smtClean="0">
                          <a:ln>
                            <a:noFill/>
                          </a:ln>
                          <a:solidFill>
                            <a:srgbClr val="000000"/>
                          </a:solidFill>
                          <a:effectLst/>
                          <a:latin typeface="Arial" pitchFamily="34" charset="0"/>
                        </a:rPr>
                        <a:t>&lt;162</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914400" rtl="0" eaLnBrk="1" fontAlgn="base" latinLnBrk="0" hangingPunct="1">
                        <a:lnSpc>
                          <a:spcPct val="110000"/>
                        </a:lnSpc>
                        <a:spcBef>
                          <a:spcPct val="50000"/>
                        </a:spcBef>
                        <a:spcAft>
                          <a:spcPct val="0"/>
                        </a:spcAft>
                        <a:buClr>
                          <a:srgbClr val="F9E697"/>
                        </a:buClr>
                        <a:buSzPct val="85000"/>
                        <a:buFont typeface="Wingdings" pitchFamily="2" charset="2"/>
                        <a:buNone/>
                        <a:tabLst/>
                      </a:pPr>
                      <a:r>
                        <a:rPr kumimoji="0" lang="it-IT" sz="2000" b="1" i="0" u="none" strike="noStrike" cap="none" normalizeH="0" baseline="0" dirty="0" smtClean="0">
                          <a:ln>
                            <a:noFill/>
                          </a:ln>
                          <a:solidFill>
                            <a:srgbClr val="000000"/>
                          </a:solidFill>
                          <a:effectLst/>
                          <a:latin typeface="Arial" pitchFamily="34" charset="0"/>
                        </a:rPr>
                        <a:t>&lt;140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914400" rtl="0" eaLnBrk="1" fontAlgn="base" latinLnBrk="0" hangingPunct="1">
                        <a:lnSpc>
                          <a:spcPct val="110000"/>
                        </a:lnSpc>
                        <a:spcBef>
                          <a:spcPct val="50000"/>
                        </a:spcBef>
                        <a:spcAft>
                          <a:spcPct val="0"/>
                        </a:spcAft>
                        <a:buClr>
                          <a:srgbClr val="F9E697"/>
                        </a:buClr>
                        <a:buSzPct val="85000"/>
                        <a:buFont typeface="Wingdings" pitchFamily="2" charset="2"/>
                        <a:buNone/>
                        <a:tabLst/>
                      </a:pPr>
                      <a:r>
                        <a:rPr kumimoji="0" lang="it-IT" sz="2000" b="1" i="0" u="none" strike="noStrike" cap="none" normalizeH="0" baseline="0" dirty="0" smtClean="0">
                          <a:ln>
                            <a:noFill/>
                          </a:ln>
                          <a:solidFill>
                            <a:srgbClr val="000000"/>
                          </a:solidFill>
                          <a:effectLst/>
                          <a:latin typeface="Arial" pitchFamily="34" charset="0"/>
                        </a:rPr>
                        <a:t>&lt;140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52313" name="Text Box 97"/>
          <p:cNvSpPr txBox="1">
            <a:spLocks noChangeArrowheads="1"/>
          </p:cNvSpPr>
          <p:nvPr/>
        </p:nvSpPr>
        <p:spPr bwMode="auto">
          <a:xfrm>
            <a:off x="0" y="5392145"/>
            <a:ext cx="9144000" cy="916580"/>
          </a:xfrm>
          <a:prstGeom prst="rect">
            <a:avLst/>
          </a:prstGeom>
          <a:solidFill>
            <a:schemeClr val="bg1"/>
          </a:solidFill>
          <a:ln w="25400">
            <a:noFill/>
            <a:miter lim="800000"/>
            <a:headEnd/>
            <a:tailEnd/>
          </a:ln>
        </p:spPr>
        <p:txBody>
          <a:bodyPr lIns="84756" tIns="42378" rIns="84756" bIns="42378" anchor="b">
            <a:spAutoFit/>
          </a:bodyPr>
          <a:lstStyle/>
          <a:p>
            <a:pPr marL="457200" indent="-457200" algn="r" defTabSz="847725" eaLnBrk="0" fontAlgn="base" hangingPunct="0">
              <a:spcBef>
                <a:spcPct val="0"/>
              </a:spcBef>
              <a:spcAft>
                <a:spcPct val="0"/>
              </a:spcAft>
              <a:tabLst>
                <a:tab pos="177800" algn="l"/>
              </a:tabLst>
            </a:pPr>
            <a:r>
              <a:rPr lang="en-US" sz="1000" b="1" i="1" dirty="0">
                <a:solidFill>
                  <a:srgbClr val="000000"/>
                </a:solidFill>
                <a:latin typeface="Arial" pitchFamily="34" charset="0"/>
                <a:cs typeface="Arial" pitchFamily="34" charset="0"/>
              </a:rPr>
              <a:t>*</a:t>
            </a:r>
            <a:r>
              <a:rPr lang="en-US" sz="1000" b="1" i="1" dirty="0" err="1">
                <a:solidFill>
                  <a:srgbClr val="000000"/>
                </a:solidFill>
                <a:latin typeface="Arial" pitchFamily="34" charset="0"/>
                <a:cs typeface="Arial" pitchFamily="34" charset="0"/>
              </a:rPr>
              <a:t>Riferito</a:t>
            </a:r>
            <a:r>
              <a:rPr lang="en-US" sz="1000" b="1" i="1" dirty="0">
                <a:solidFill>
                  <a:srgbClr val="000000"/>
                </a:solidFill>
                <a:latin typeface="Arial" pitchFamily="34" charset="0"/>
                <a:cs typeface="Arial" pitchFamily="34" charset="0"/>
              </a:rPr>
              <a:t> al range non-</a:t>
            </a:r>
            <a:r>
              <a:rPr lang="en-US" sz="1000" b="1" i="1" dirty="0" err="1">
                <a:solidFill>
                  <a:srgbClr val="000000"/>
                </a:solidFill>
                <a:latin typeface="Arial" pitchFamily="34" charset="0"/>
                <a:cs typeface="Arial" pitchFamily="34" charset="0"/>
              </a:rPr>
              <a:t>diabetico</a:t>
            </a:r>
            <a:r>
              <a:rPr lang="en-US" sz="1000" b="1" i="1" dirty="0">
                <a:solidFill>
                  <a:srgbClr val="000000"/>
                </a:solidFill>
                <a:latin typeface="Arial" pitchFamily="34" charset="0"/>
                <a:cs typeface="Arial" pitchFamily="34" charset="0"/>
              </a:rPr>
              <a:t> con </a:t>
            </a:r>
            <a:r>
              <a:rPr lang="en-US" sz="1000" b="1" i="1" dirty="0" err="1">
                <a:solidFill>
                  <a:srgbClr val="000000"/>
                </a:solidFill>
                <a:latin typeface="Arial" pitchFamily="34" charset="0"/>
                <a:cs typeface="Arial" pitchFamily="34" charset="0"/>
              </a:rPr>
              <a:t>metodo</a:t>
            </a:r>
            <a:r>
              <a:rPr lang="en-US" sz="1000" b="1" i="1" dirty="0">
                <a:solidFill>
                  <a:srgbClr val="000000"/>
                </a:solidFill>
                <a:latin typeface="Arial" pitchFamily="34" charset="0"/>
                <a:cs typeface="Arial" pitchFamily="34" charset="0"/>
              </a:rPr>
              <a:t> DCCT </a:t>
            </a:r>
            <a:r>
              <a:rPr lang="en-US" sz="1000" b="1" i="1" baseline="30000" dirty="0">
                <a:solidFill>
                  <a:srgbClr val="000000"/>
                </a:solidFill>
                <a:latin typeface="Arial" pitchFamily="34" charset="0"/>
                <a:cs typeface="Arial" pitchFamily="34" charset="0"/>
              </a:rPr>
              <a:t>1</a:t>
            </a:r>
            <a:endParaRPr lang="en-US" sz="1000" b="1" i="1" dirty="0">
              <a:solidFill>
                <a:srgbClr val="000000"/>
              </a:solidFill>
              <a:latin typeface="Arial" pitchFamily="34" charset="0"/>
              <a:cs typeface="Arial" pitchFamily="34" charset="0"/>
            </a:endParaRPr>
          </a:p>
          <a:p>
            <a:pPr marL="457200" indent="-457200" algn="r" defTabSz="847725" eaLnBrk="0" fontAlgn="base" hangingPunct="0">
              <a:spcBef>
                <a:spcPct val="40000"/>
              </a:spcBef>
              <a:spcAft>
                <a:spcPct val="0"/>
              </a:spcAft>
              <a:tabLst>
                <a:tab pos="177800" algn="l"/>
              </a:tabLst>
            </a:pPr>
            <a:r>
              <a:rPr lang="en-US" sz="1000" b="1" i="1" dirty="0">
                <a:solidFill>
                  <a:srgbClr val="000000"/>
                </a:solidFill>
                <a:latin typeface="Arial" pitchFamily="34" charset="0"/>
                <a:cs typeface="Arial" pitchFamily="34" charset="0"/>
              </a:rPr>
              <a:t>1.	ADA, Diabetes Care </a:t>
            </a:r>
            <a:r>
              <a:rPr lang="en-US" sz="1000" b="1" i="1" dirty="0" smtClean="0">
                <a:solidFill>
                  <a:srgbClr val="000000"/>
                </a:solidFill>
                <a:latin typeface="Arial" pitchFamily="34" charset="0"/>
                <a:cs typeface="Arial" pitchFamily="34" charset="0"/>
              </a:rPr>
              <a:t>2014</a:t>
            </a:r>
            <a:endParaRPr lang="en-US" sz="1000" b="1" i="1" dirty="0">
              <a:solidFill>
                <a:srgbClr val="000000"/>
              </a:solidFill>
              <a:latin typeface="Arial" pitchFamily="34" charset="0"/>
              <a:cs typeface="Arial" pitchFamily="34" charset="0"/>
            </a:endParaRPr>
          </a:p>
          <a:p>
            <a:pPr marL="457200" indent="-457200" algn="r" defTabSz="847725" eaLnBrk="0" fontAlgn="base" hangingPunct="0">
              <a:spcBef>
                <a:spcPct val="0"/>
              </a:spcBef>
              <a:spcAft>
                <a:spcPct val="0"/>
              </a:spcAft>
              <a:tabLst>
                <a:tab pos="177800" algn="l"/>
              </a:tabLst>
            </a:pPr>
            <a:r>
              <a:rPr lang="en-US" sz="1000" b="1" i="1" dirty="0">
                <a:solidFill>
                  <a:srgbClr val="000000"/>
                </a:solidFill>
                <a:latin typeface="Arial" pitchFamily="34" charset="0"/>
                <a:cs typeface="Arial" pitchFamily="34" charset="0"/>
              </a:rPr>
              <a:t>2.	AACE/ACE, </a:t>
            </a:r>
            <a:r>
              <a:rPr lang="en-US" sz="1000" b="1" i="1" dirty="0" err="1">
                <a:solidFill>
                  <a:srgbClr val="000000"/>
                </a:solidFill>
                <a:latin typeface="Arial" pitchFamily="34" charset="0"/>
                <a:cs typeface="Arial" pitchFamily="34" charset="0"/>
              </a:rPr>
              <a:t>Endocr</a:t>
            </a:r>
            <a:r>
              <a:rPr lang="en-US" sz="1000" b="1" i="1" dirty="0">
                <a:solidFill>
                  <a:srgbClr val="000000"/>
                </a:solidFill>
                <a:latin typeface="Arial" pitchFamily="34" charset="0"/>
                <a:cs typeface="Arial" pitchFamily="34" charset="0"/>
              </a:rPr>
              <a:t> </a:t>
            </a:r>
            <a:r>
              <a:rPr lang="en-US" sz="1000" b="1" i="1" dirty="0" err="1">
                <a:solidFill>
                  <a:srgbClr val="000000"/>
                </a:solidFill>
                <a:latin typeface="Arial" pitchFamily="34" charset="0"/>
                <a:cs typeface="Arial" pitchFamily="34" charset="0"/>
              </a:rPr>
              <a:t>Pract</a:t>
            </a:r>
            <a:r>
              <a:rPr lang="en-US" sz="1000" b="1" i="1" dirty="0">
                <a:solidFill>
                  <a:srgbClr val="000000"/>
                </a:solidFill>
                <a:latin typeface="Arial" pitchFamily="34" charset="0"/>
                <a:cs typeface="Arial" pitchFamily="34" charset="0"/>
              </a:rPr>
              <a:t>. 2011</a:t>
            </a:r>
          </a:p>
          <a:p>
            <a:pPr marL="457200" indent="-457200" algn="r" defTabSz="847725" eaLnBrk="0" fontAlgn="base" hangingPunct="0">
              <a:spcBef>
                <a:spcPct val="0"/>
              </a:spcBef>
              <a:spcAft>
                <a:spcPct val="0"/>
              </a:spcAft>
              <a:tabLst>
                <a:tab pos="177800" algn="l"/>
              </a:tabLst>
            </a:pPr>
            <a:r>
              <a:rPr lang="en-US" sz="1000" b="1" i="1" dirty="0">
                <a:solidFill>
                  <a:srgbClr val="000000"/>
                </a:solidFill>
                <a:latin typeface="Arial" pitchFamily="34" charset="0"/>
                <a:cs typeface="Arial" pitchFamily="34" charset="0"/>
              </a:rPr>
              <a:t>3. Global Guideline IDF for Type 2 Diabetes, </a:t>
            </a:r>
            <a:r>
              <a:rPr lang="en-US" sz="1000" b="1" i="1" dirty="0" smtClean="0">
                <a:solidFill>
                  <a:srgbClr val="000000"/>
                </a:solidFill>
                <a:latin typeface="Arial" pitchFamily="34" charset="0"/>
                <a:cs typeface="Arial" pitchFamily="34" charset="0"/>
              </a:rPr>
              <a:t>2012</a:t>
            </a:r>
          </a:p>
          <a:p>
            <a:pPr marL="457200" indent="-457200" algn="r" defTabSz="847725" eaLnBrk="0" fontAlgn="base" hangingPunct="0">
              <a:spcBef>
                <a:spcPct val="0"/>
              </a:spcBef>
              <a:spcAft>
                <a:spcPct val="0"/>
              </a:spcAft>
              <a:tabLst>
                <a:tab pos="177800" algn="l"/>
              </a:tabLst>
            </a:pPr>
            <a:r>
              <a:rPr lang="en-US" sz="1000" b="1" i="1" dirty="0" smtClean="0">
                <a:solidFill>
                  <a:srgbClr val="000000"/>
                </a:solidFill>
                <a:latin typeface="Arial" pitchFamily="34" charset="0"/>
                <a:cs typeface="Arial" pitchFamily="34" charset="0"/>
              </a:rPr>
              <a:t>4. Standard di </a:t>
            </a:r>
            <a:r>
              <a:rPr lang="en-US" sz="1000" b="1" i="1" dirty="0" err="1" smtClean="0">
                <a:solidFill>
                  <a:srgbClr val="000000"/>
                </a:solidFill>
                <a:latin typeface="Arial" pitchFamily="34" charset="0"/>
                <a:cs typeface="Arial" pitchFamily="34" charset="0"/>
              </a:rPr>
              <a:t>cura</a:t>
            </a:r>
            <a:r>
              <a:rPr lang="en-US" sz="1000" b="1" i="1" dirty="0" smtClean="0">
                <a:solidFill>
                  <a:srgbClr val="000000"/>
                </a:solidFill>
                <a:latin typeface="Arial" pitchFamily="34" charset="0"/>
                <a:cs typeface="Arial" pitchFamily="34" charset="0"/>
              </a:rPr>
              <a:t> del </a:t>
            </a:r>
            <a:r>
              <a:rPr lang="en-US" sz="1000" b="1" i="1" dirty="0" err="1" smtClean="0">
                <a:solidFill>
                  <a:srgbClr val="000000"/>
                </a:solidFill>
                <a:latin typeface="Arial" pitchFamily="34" charset="0"/>
                <a:cs typeface="Arial" pitchFamily="34" charset="0"/>
              </a:rPr>
              <a:t>Diabete</a:t>
            </a:r>
            <a:r>
              <a:rPr lang="en-US" sz="1000" b="1" i="1" dirty="0" smtClean="0">
                <a:solidFill>
                  <a:srgbClr val="000000"/>
                </a:solidFill>
                <a:latin typeface="Arial" pitchFamily="34" charset="0"/>
                <a:cs typeface="Arial" pitchFamily="34" charset="0"/>
              </a:rPr>
              <a:t> AMD-SID 2010 </a:t>
            </a:r>
            <a:endParaRPr lang="en-US" sz="1000" b="1" i="1" dirty="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77666083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p:cNvSpPr txBox="1">
            <a:spLocks/>
          </p:cNvSpPr>
          <p:nvPr/>
        </p:nvSpPr>
        <p:spPr>
          <a:xfrm>
            <a:off x="0" y="188640"/>
            <a:ext cx="9144000" cy="720080"/>
          </a:xfrm>
          <a:prstGeom prst="rect">
            <a:avLst/>
          </a:prstGeom>
          <a:solidFill>
            <a:srgbClr val="00CCFF">
              <a:alpha val="51000"/>
            </a:srgbClr>
          </a:solidFill>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it-IT" sz="4400" b="1" i="0" u="none" strike="noStrike" kern="1200" cap="none" spc="0" normalizeH="0" baseline="0" noProof="0" dirty="0">
              <a:ln>
                <a:noFill/>
              </a:ln>
              <a:solidFill>
                <a:schemeClr val="tx1"/>
              </a:solidFill>
              <a:effectLst/>
              <a:uLnTx/>
              <a:uFillTx/>
              <a:latin typeface="Arial Narrow"/>
              <a:ea typeface="+mj-ea"/>
              <a:cs typeface="+mj-cs"/>
            </a:endParaRPr>
          </a:p>
        </p:txBody>
      </p:sp>
      <p:sp>
        <p:nvSpPr>
          <p:cNvPr id="64514" name="Rectangle 96"/>
          <p:cNvSpPr>
            <a:spLocks noChangeArrowheads="1"/>
          </p:cNvSpPr>
          <p:nvPr/>
        </p:nvSpPr>
        <p:spPr bwMode="auto">
          <a:xfrm>
            <a:off x="467544" y="332656"/>
            <a:ext cx="5257800" cy="519113"/>
          </a:xfrm>
          <a:prstGeom prst="rect">
            <a:avLst/>
          </a:prstGeom>
          <a:noFill/>
          <a:ln w="9525">
            <a:noFill/>
            <a:miter lim="800000"/>
            <a:headEnd/>
            <a:tailEnd/>
          </a:ln>
        </p:spPr>
        <p:txBody>
          <a:bodyPr anchor="ctr"/>
          <a:lstStyle/>
          <a:p>
            <a:pPr algn="ctr" eaLnBrk="0" hangingPunct="0"/>
            <a:r>
              <a:rPr lang="it-IT" sz="3200" b="1" dirty="0">
                <a:latin typeface="Arial" pitchFamily="34" charset="0"/>
                <a:cs typeface="Arial" pitchFamily="34" charset="0"/>
              </a:rPr>
              <a:t>Obiettivi Glicemici</a:t>
            </a:r>
          </a:p>
        </p:txBody>
      </p:sp>
      <p:graphicFrame>
        <p:nvGraphicFramePr>
          <p:cNvPr id="2143" name="Group 95"/>
          <p:cNvGraphicFramePr>
            <a:graphicFrameLocks noGrp="1"/>
          </p:cNvGraphicFramePr>
          <p:nvPr/>
        </p:nvGraphicFramePr>
        <p:xfrm>
          <a:off x="468313" y="1133475"/>
          <a:ext cx="8208911" cy="4599683"/>
        </p:xfrm>
        <a:graphic>
          <a:graphicData uri="http://schemas.openxmlformats.org/drawingml/2006/table">
            <a:tbl>
              <a:tblPr/>
              <a:tblGrid>
                <a:gridCol w="1263169"/>
                <a:gridCol w="1379692"/>
                <a:gridCol w="1364493"/>
                <a:gridCol w="1430353"/>
                <a:gridCol w="1519856"/>
                <a:gridCol w="1251348"/>
              </a:tblGrid>
              <a:tr h="1119437">
                <a:tc>
                  <a:txBody>
                    <a:bodyPr/>
                    <a:lstStyle/>
                    <a:p>
                      <a:pPr marL="0" marR="0" lvl="0" indent="0" algn="ctr" defTabSz="914400" rtl="0" eaLnBrk="1" fontAlgn="base" latinLnBrk="0" hangingPunct="1">
                        <a:lnSpc>
                          <a:spcPct val="110000"/>
                        </a:lnSpc>
                        <a:spcBef>
                          <a:spcPct val="50000"/>
                        </a:spcBef>
                        <a:spcAft>
                          <a:spcPct val="0"/>
                        </a:spcAft>
                        <a:buClr>
                          <a:srgbClr val="F9E697"/>
                        </a:buClr>
                        <a:buSzPct val="85000"/>
                        <a:buFont typeface="Wingdings" pitchFamily="2" charset="2"/>
                        <a:buNone/>
                        <a:tabLst/>
                      </a:pPr>
                      <a:endParaRPr kumimoji="0" lang="it-IT" sz="1700" b="0" i="0" u="none" strike="noStrike" cap="none" normalizeH="0" baseline="0" dirty="0" smtClean="0">
                        <a:ln>
                          <a:noFill/>
                        </a:ln>
                        <a:solidFill>
                          <a:srgbClr val="FF6600"/>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0000"/>
                        </a:lnSpc>
                        <a:spcBef>
                          <a:spcPct val="50000"/>
                        </a:spcBef>
                        <a:spcAft>
                          <a:spcPct val="0"/>
                        </a:spcAft>
                        <a:buClr>
                          <a:srgbClr val="F9E697"/>
                        </a:buClr>
                        <a:buSzPct val="85000"/>
                        <a:buFont typeface="Wingdings" pitchFamily="2" charset="2"/>
                        <a:buNone/>
                        <a:tabLst/>
                      </a:pPr>
                      <a:r>
                        <a:rPr kumimoji="0" lang="it-IT" sz="2000" b="1" i="0" u="none" strike="noStrike" cap="none" normalizeH="0" baseline="0" dirty="0" smtClean="0">
                          <a:ln>
                            <a:noFill/>
                          </a:ln>
                          <a:solidFill>
                            <a:srgbClr val="0000FF"/>
                          </a:solidFill>
                          <a:effectLst/>
                          <a:latin typeface="Arial" pitchFamily="34" charset="0"/>
                        </a:rPr>
                        <a:t>AMD-SID 2010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10000"/>
                        </a:lnSpc>
                        <a:spcBef>
                          <a:spcPct val="50000"/>
                        </a:spcBef>
                        <a:spcAft>
                          <a:spcPct val="0"/>
                        </a:spcAft>
                        <a:buClr>
                          <a:srgbClr val="F9E697"/>
                        </a:buClr>
                        <a:buSzPct val="85000"/>
                        <a:buFont typeface="Wingdings" pitchFamily="2" charset="2"/>
                        <a:buNone/>
                        <a:tabLst/>
                      </a:pPr>
                      <a:r>
                        <a:rPr kumimoji="0" lang="it-IT" sz="2000" b="1" i="0" u="none" strike="noStrike" cap="none" normalizeH="0" baseline="0" dirty="0" smtClean="0">
                          <a:ln>
                            <a:noFill/>
                          </a:ln>
                          <a:solidFill>
                            <a:srgbClr val="0000FF"/>
                          </a:solidFill>
                          <a:effectLst/>
                          <a:latin typeface="Arial" pitchFamily="34" charset="0"/>
                        </a:rPr>
                        <a:t>ADA  2013</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10000"/>
                        </a:lnSpc>
                        <a:spcBef>
                          <a:spcPct val="50000"/>
                        </a:spcBef>
                        <a:spcAft>
                          <a:spcPct val="0"/>
                        </a:spcAft>
                        <a:buClr>
                          <a:srgbClr val="F9E697"/>
                        </a:buClr>
                        <a:buSzPct val="85000"/>
                        <a:buFont typeface="Wingdings" pitchFamily="2" charset="2"/>
                        <a:buNone/>
                        <a:tabLst/>
                      </a:pPr>
                      <a:r>
                        <a:rPr kumimoji="0" lang="it-IT" sz="2000" b="1" i="0" u="none" strike="noStrike" cap="none" normalizeH="0" baseline="0" dirty="0" smtClean="0">
                          <a:ln>
                            <a:noFill/>
                          </a:ln>
                          <a:solidFill>
                            <a:srgbClr val="0000FF"/>
                          </a:solidFill>
                          <a:effectLst/>
                          <a:latin typeface="Arial" pitchFamily="34" charset="0"/>
                        </a:rPr>
                        <a:t>AACE 2013</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10000"/>
                        </a:lnSpc>
                        <a:spcBef>
                          <a:spcPts val="0"/>
                        </a:spcBef>
                        <a:spcAft>
                          <a:spcPct val="0"/>
                        </a:spcAft>
                        <a:buClr>
                          <a:srgbClr val="F9E697"/>
                        </a:buClr>
                        <a:buSzPct val="85000"/>
                        <a:buFont typeface="Wingdings" pitchFamily="2" charset="2"/>
                        <a:buNone/>
                        <a:tabLst/>
                      </a:pPr>
                      <a:r>
                        <a:rPr kumimoji="0" lang="it-IT" sz="2000" b="1" i="0" u="none" strike="noStrike" cap="none" normalizeH="0" baseline="0" dirty="0" smtClean="0">
                          <a:ln>
                            <a:noFill/>
                          </a:ln>
                          <a:solidFill>
                            <a:srgbClr val="0000FF"/>
                          </a:solidFill>
                          <a:effectLst/>
                          <a:latin typeface="Arial" pitchFamily="34" charset="0"/>
                        </a:rPr>
                        <a:t>IDF</a:t>
                      </a:r>
                    </a:p>
                    <a:p>
                      <a:pPr marL="0" marR="0" lvl="0" indent="0" algn="ctr" defTabSz="914400" rtl="0" eaLnBrk="1" fontAlgn="base" latinLnBrk="0" hangingPunct="1">
                        <a:lnSpc>
                          <a:spcPct val="110000"/>
                        </a:lnSpc>
                        <a:spcBef>
                          <a:spcPts val="0"/>
                        </a:spcBef>
                        <a:spcAft>
                          <a:spcPct val="0"/>
                        </a:spcAft>
                        <a:buClr>
                          <a:srgbClr val="F9E697"/>
                        </a:buClr>
                        <a:buSzPct val="85000"/>
                        <a:buFont typeface="Wingdings" pitchFamily="2" charset="2"/>
                        <a:buNone/>
                        <a:tabLst/>
                      </a:pPr>
                      <a:r>
                        <a:rPr kumimoji="0" lang="it-IT" sz="2000" b="1" i="0" u="none" strike="noStrike" cap="none" normalizeH="0" baseline="0" dirty="0" smtClean="0">
                          <a:ln>
                            <a:noFill/>
                          </a:ln>
                          <a:solidFill>
                            <a:srgbClr val="0000FF"/>
                          </a:solidFill>
                          <a:effectLst/>
                          <a:latin typeface="Arial" pitchFamily="34" charset="0"/>
                        </a:rPr>
                        <a:t>2012</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10000"/>
                        </a:lnSpc>
                        <a:spcBef>
                          <a:spcPct val="50000"/>
                        </a:spcBef>
                        <a:spcAft>
                          <a:spcPct val="0"/>
                        </a:spcAft>
                        <a:buClr>
                          <a:srgbClr val="F9E697"/>
                        </a:buClr>
                        <a:buSzPct val="85000"/>
                        <a:buFont typeface="Wingdings" pitchFamily="2" charset="2"/>
                        <a:buNone/>
                        <a:tabLst/>
                      </a:pPr>
                      <a:r>
                        <a:rPr kumimoji="0" lang="it-IT" sz="2000" b="1" i="0" u="none" strike="noStrike" cap="none" normalizeH="0" baseline="0" dirty="0" smtClean="0">
                          <a:ln>
                            <a:noFill/>
                          </a:ln>
                          <a:solidFill>
                            <a:srgbClr val="000000"/>
                          </a:solidFill>
                          <a:effectLst/>
                          <a:latin typeface="Arial" pitchFamily="34" charset="0"/>
                        </a:rPr>
                        <a:t>Valori normali</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119437">
                <a:tc>
                  <a:txBody>
                    <a:bodyPr/>
                    <a:lstStyle/>
                    <a:p>
                      <a:pPr marL="0" marR="0" lvl="0" indent="0" algn="ctr" defTabSz="914400" rtl="0" eaLnBrk="1" fontAlgn="base" latinLnBrk="0" hangingPunct="1">
                        <a:lnSpc>
                          <a:spcPct val="110000"/>
                        </a:lnSpc>
                        <a:spcBef>
                          <a:spcPct val="50000"/>
                        </a:spcBef>
                        <a:spcAft>
                          <a:spcPct val="0"/>
                        </a:spcAft>
                        <a:buClr>
                          <a:srgbClr val="F9E697"/>
                        </a:buClr>
                        <a:buSzPct val="85000"/>
                        <a:buFont typeface="Wingdings" pitchFamily="2" charset="2"/>
                        <a:buNone/>
                        <a:tabLst/>
                      </a:pPr>
                      <a:r>
                        <a:rPr kumimoji="0" lang="it-IT" sz="1700" b="1" i="0" u="none" strike="noStrike" cap="none" normalizeH="0" baseline="0" smtClean="0">
                          <a:ln>
                            <a:noFill/>
                          </a:ln>
                          <a:solidFill>
                            <a:srgbClr val="0000FF"/>
                          </a:solidFill>
                          <a:effectLst/>
                          <a:latin typeface="Arial" pitchFamily="34" charset="0"/>
                        </a:rPr>
                        <a:t>HbA</a:t>
                      </a:r>
                      <a:r>
                        <a:rPr kumimoji="0" lang="it-IT" sz="1700" b="1" i="0" u="none" strike="noStrike" cap="none" normalizeH="0" baseline="-25000" smtClean="0">
                          <a:ln>
                            <a:noFill/>
                          </a:ln>
                          <a:solidFill>
                            <a:srgbClr val="0000FF"/>
                          </a:solidFill>
                          <a:effectLst/>
                          <a:latin typeface="Arial" pitchFamily="34" charset="0"/>
                        </a:rPr>
                        <a:t>1c </a:t>
                      </a:r>
                      <a:r>
                        <a:rPr kumimoji="0" lang="it-IT" sz="1700" b="1" i="0" u="none" strike="noStrike" cap="none" normalizeH="0" baseline="0" smtClean="0">
                          <a:ln>
                            <a:noFill/>
                          </a:ln>
                          <a:solidFill>
                            <a:srgbClr val="0000FF"/>
                          </a:solidFill>
                          <a:effectLst/>
                          <a:latin typeface="Arial" pitchFamily="34" charset="0"/>
                        </a:rPr>
                        <a:t>(%)*</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0000"/>
                        </a:lnSpc>
                        <a:spcBef>
                          <a:spcPct val="50000"/>
                        </a:spcBef>
                        <a:spcAft>
                          <a:spcPct val="0"/>
                        </a:spcAft>
                        <a:buClr>
                          <a:srgbClr val="F9E697"/>
                        </a:buClr>
                        <a:buSzPct val="85000"/>
                        <a:buFont typeface="Wingdings" pitchFamily="2" charset="2"/>
                        <a:buNone/>
                        <a:tabLst/>
                      </a:pPr>
                      <a:r>
                        <a:rPr kumimoji="0" lang="it-IT" sz="2000" b="1" i="0" u="none" strike="noStrike" cap="none" normalizeH="0" baseline="0" dirty="0" smtClean="0">
                          <a:ln>
                            <a:noFill/>
                          </a:ln>
                          <a:solidFill>
                            <a:srgbClr val="000000"/>
                          </a:solidFill>
                          <a:effectLst/>
                          <a:latin typeface="Arial" pitchFamily="34" charset="0"/>
                        </a:rPr>
                        <a:t>&lt;7.0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914400" rtl="0" eaLnBrk="1" fontAlgn="base" latinLnBrk="0" hangingPunct="1">
                        <a:lnSpc>
                          <a:spcPct val="110000"/>
                        </a:lnSpc>
                        <a:spcBef>
                          <a:spcPct val="50000"/>
                        </a:spcBef>
                        <a:spcAft>
                          <a:spcPct val="0"/>
                        </a:spcAft>
                        <a:buClr>
                          <a:srgbClr val="F9E697"/>
                        </a:buClr>
                        <a:buSzPct val="85000"/>
                        <a:buFont typeface="Wingdings" pitchFamily="2" charset="2"/>
                        <a:buNone/>
                        <a:tabLst/>
                      </a:pPr>
                      <a:r>
                        <a:rPr kumimoji="0" lang="it-IT" sz="2000" b="1" i="0" u="none" strike="noStrike" cap="none" normalizeH="0" baseline="0" dirty="0" smtClean="0">
                          <a:ln>
                            <a:noFill/>
                          </a:ln>
                          <a:solidFill>
                            <a:srgbClr val="000000"/>
                          </a:solidFill>
                          <a:effectLst/>
                          <a:latin typeface="Arial" pitchFamily="34" charset="0"/>
                        </a:rPr>
                        <a:t>&lt;7.0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914400" rtl="0" eaLnBrk="1" fontAlgn="base" latinLnBrk="0" hangingPunct="1">
                        <a:lnSpc>
                          <a:spcPct val="110000"/>
                        </a:lnSpc>
                        <a:spcBef>
                          <a:spcPct val="50000"/>
                        </a:spcBef>
                        <a:spcAft>
                          <a:spcPct val="0"/>
                        </a:spcAft>
                        <a:buClr>
                          <a:srgbClr val="F9E697"/>
                        </a:buClr>
                        <a:buSzPct val="85000"/>
                        <a:buFont typeface="Wingdings" pitchFamily="2" charset="2"/>
                        <a:buNone/>
                        <a:tabLst/>
                      </a:pPr>
                      <a:r>
                        <a:rPr kumimoji="0" lang="it-IT" sz="2000" b="1" i="0" u="none" strike="noStrike" cap="none" normalizeH="0" baseline="0" smtClean="0">
                          <a:ln>
                            <a:noFill/>
                          </a:ln>
                          <a:solidFill>
                            <a:srgbClr val="000000"/>
                          </a:solidFill>
                          <a:effectLst/>
                          <a:latin typeface="Arial" pitchFamily="34" charset="0"/>
                        </a:rPr>
                        <a:t>≤6.5</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914400" rtl="0" eaLnBrk="1" fontAlgn="base" latinLnBrk="0" hangingPunct="1">
                        <a:lnSpc>
                          <a:spcPct val="110000"/>
                        </a:lnSpc>
                        <a:spcBef>
                          <a:spcPct val="50000"/>
                        </a:spcBef>
                        <a:spcAft>
                          <a:spcPct val="0"/>
                        </a:spcAft>
                        <a:buClr>
                          <a:srgbClr val="F9E697"/>
                        </a:buClr>
                        <a:buSzPct val="85000"/>
                        <a:buFont typeface="Wingdings" pitchFamily="2" charset="2"/>
                        <a:buNone/>
                        <a:tabLst/>
                      </a:pPr>
                      <a:r>
                        <a:rPr kumimoji="0" lang="it-IT" sz="2000" b="1" i="0" u="none" strike="noStrike" cap="none" normalizeH="0" baseline="0" dirty="0" smtClean="0">
                          <a:ln>
                            <a:noFill/>
                          </a:ln>
                          <a:solidFill>
                            <a:srgbClr val="000000"/>
                          </a:solidFill>
                          <a:effectLst/>
                          <a:latin typeface="Arial" pitchFamily="34" charset="0"/>
                        </a:rPr>
                        <a:t>&lt;7.0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914400" rtl="0" eaLnBrk="1" fontAlgn="base" latinLnBrk="0" hangingPunct="1">
                        <a:lnSpc>
                          <a:spcPct val="110000"/>
                        </a:lnSpc>
                        <a:spcBef>
                          <a:spcPct val="50000"/>
                        </a:spcBef>
                        <a:spcAft>
                          <a:spcPct val="0"/>
                        </a:spcAft>
                        <a:buClr>
                          <a:srgbClr val="F9E697"/>
                        </a:buClr>
                        <a:buSzPct val="85000"/>
                        <a:buFont typeface="Wingdings" pitchFamily="2" charset="2"/>
                        <a:buNone/>
                        <a:tabLst/>
                      </a:pPr>
                      <a:r>
                        <a:rPr kumimoji="0" lang="it-IT" sz="2000" b="1" i="0" u="none" strike="noStrike" cap="none" normalizeH="0" baseline="0" smtClean="0">
                          <a:ln>
                            <a:noFill/>
                          </a:ln>
                          <a:solidFill>
                            <a:srgbClr val="000000"/>
                          </a:solidFill>
                          <a:effectLst/>
                          <a:latin typeface="Arial" pitchFamily="34" charset="0"/>
                        </a:rPr>
                        <a:t>&lt;6</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117743">
                <a:tc>
                  <a:txBody>
                    <a:bodyPr/>
                    <a:lstStyle/>
                    <a:p>
                      <a:pPr marL="0" marR="0" lvl="0" indent="0" algn="ctr" defTabSz="914400" rtl="0" eaLnBrk="1" fontAlgn="base" latinLnBrk="0" hangingPunct="1">
                        <a:lnSpc>
                          <a:spcPct val="110000"/>
                        </a:lnSpc>
                        <a:spcBef>
                          <a:spcPct val="50000"/>
                        </a:spcBef>
                        <a:spcAft>
                          <a:spcPct val="0"/>
                        </a:spcAft>
                        <a:buClr>
                          <a:srgbClr val="F9E697"/>
                        </a:buClr>
                        <a:buSzPct val="85000"/>
                        <a:buFont typeface="Wingdings" pitchFamily="2" charset="2"/>
                        <a:buNone/>
                        <a:tabLst/>
                      </a:pPr>
                      <a:r>
                        <a:rPr kumimoji="0" lang="it-IT" sz="1500" b="1" i="0" u="none" strike="noStrike" cap="none" normalizeH="0" baseline="0" smtClean="0">
                          <a:ln>
                            <a:noFill/>
                          </a:ln>
                          <a:solidFill>
                            <a:srgbClr val="0000FF"/>
                          </a:solidFill>
                          <a:effectLst/>
                          <a:latin typeface="Arial" pitchFamily="34" charset="0"/>
                        </a:rPr>
                        <a:t>FPG (mg/dl)</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0000"/>
                        </a:lnSpc>
                        <a:spcBef>
                          <a:spcPct val="50000"/>
                        </a:spcBef>
                        <a:spcAft>
                          <a:spcPct val="0"/>
                        </a:spcAft>
                        <a:buClr>
                          <a:srgbClr val="F9E697"/>
                        </a:buClr>
                        <a:buSzPct val="85000"/>
                        <a:buFont typeface="Wingdings" pitchFamily="2" charset="2"/>
                        <a:buNone/>
                        <a:tabLst/>
                      </a:pPr>
                      <a:r>
                        <a:rPr kumimoji="0" lang="it-IT" sz="2000" b="1" i="0" u="none" strike="noStrike" cap="none" normalizeH="0" baseline="0" smtClean="0">
                          <a:ln>
                            <a:noFill/>
                          </a:ln>
                          <a:solidFill>
                            <a:srgbClr val="000000"/>
                          </a:solidFill>
                          <a:effectLst/>
                          <a:latin typeface="Arial" pitchFamily="34" charset="0"/>
                        </a:rPr>
                        <a:t>90-130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914400" rtl="0" eaLnBrk="1" fontAlgn="base" latinLnBrk="0" hangingPunct="1">
                        <a:lnSpc>
                          <a:spcPct val="110000"/>
                        </a:lnSpc>
                        <a:spcBef>
                          <a:spcPct val="50000"/>
                        </a:spcBef>
                        <a:spcAft>
                          <a:spcPct val="0"/>
                        </a:spcAft>
                        <a:buClr>
                          <a:srgbClr val="F9E697"/>
                        </a:buClr>
                        <a:buSzPct val="85000"/>
                        <a:buFont typeface="Wingdings" pitchFamily="2" charset="2"/>
                        <a:buNone/>
                        <a:tabLst/>
                      </a:pPr>
                      <a:r>
                        <a:rPr kumimoji="0" lang="it-IT" sz="2000" b="1" i="0" u="none" strike="noStrike" cap="none" normalizeH="0" baseline="0" smtClean="0">
                          <a:ln>
                            <a:noFill/>
                          </a:ln>
                          <a:solidFill>
                            <a:srgbClr val="000000"/>
                          </a:solidFill>
                          <a:effectLst/>
                          <a:latin typeface="Arial" pitchFamily="34" charset="0"/>
                        </a:rPr>
                        <a:t>70-130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914400" rtl="0" eaLnBrk="1" fontAlgn="base" latinLnBrk="0" hangingPunct="1">
                        <a:lnSpc>
                          <a:spcPct val="110000"/>
                        </a:lnSpc>
                        <a:spcBef>
                          <a:spcPct val="50000"/>
                        </a:spcBef>
                        <a:spcAft>
                          <a:spcPct val="0"/>
                        </a:spcAft>
                        <a:buClr>
                          <a:srgbClr val="F9E697"/>
                        </a:buClr>
                        <a:buSzPct val="85000"/>
                        <a:buFont typeface="Wingdings" pitchFamily="2" charset="2"/>
                        <a:buNone/>
                        <a:tabLst/>
                      </a:pPr>
                      <a:r>
                        <a:rPr kumimoji="0" lang="it-IT" sz="2000" b="1" i="0" u="none" strike="noStrike" cap="none" normalizeH="0" baseline="0" smtClean="0">
                          <a:ln>
                            <a:noFill/>
                          </a:ln>
                          <a:solidFill>
                            <a:srgbClr val="000000"/>
                          </a:solidFill>
                          <a:effectLst/>
                          <a:latin typeface="Arial" pitchFamily="34" charset="0"/>
                        </a:rPr>
                        <a:t>&lt;110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914400" rtl="0" eaLnBrk="1" fontAlgn="base" latinLnBrk="0" hangingPunct="1">
                        <a:lnSpc>
                          <a:spcPct val="110000"/>
                        </a:lnSpc>
                        <a:spcBef>
                          <a:spcPct val="50000"/>
                        </a:spcBef>
                        <a:spcAft>
                          <a:spcPct val="0"/>
                        </a:spcAft>
                        <a:buClr>
                          <a:srgbClr val="F9E697"/>
                        </a:buClr>
                        <a:buSzPct val="85000"/>
                        <a:buFont typeface="Wingdings" pitchFamily="2" charset="2"/>
                        <a:buNone/>
                        <a:tabLst/>
                      </a:pPr>
                      <a:r>
                        <a:rPr kumimoji="0" lang="it-IT" sz="2000" b="1" i="0" u="none" strike="noStrike" cap="none" normalizeH="0" baseline="0" dirty="0" smtClean="0">
                          <a:ln>
                            <a:noFill/>
                          </a:ln>
                          <a:solidFill>
                            <a:srgbClr val="000000"/>
                          </a:solidFill>
                          <a:effectLst/>
                          <a:latin typeface="Arial" pitchFamily="34" charset="0"/>
                        </a:rPr>
                        <a:t>&lt;115</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914400" rtl="0" eaLnBrk="1" fontAlgn="base" latinLnBrk="0" hangingPunct="1">
                        <a:lnSpc>
                          <a:spcPct val="110000"/>
                        </a:lnSpc>
                        <a:spcBef>
                          <a:spcPct val="50000"/>
                        </a:spcBef>
                        <a:spcAft>
                          <a:spcPct val="0"/>
                        </a:spcAft>
                        <a:buClr>
                          <a:srgbClr val="F9E697"/>
                        </a:buClr>
                        <a:buSzPct val="85000"/>
                        <a:buFont typeface="Wingdings" pitchFamily="2" charset="2"/>
                        <a:buNone/>
                        <a:tabLst/>
                      </a:pPr>
                      <a:r>
                        <a:rPr kumimoji="0" lang="it-IT" sz="2000" b="1" i="0" u="none" strike="noStrike" cap="none" normalizeH="0" baseline="0" smtClean="0">
                          <a:ln>
                            <a:noFill/>
                          </a:ln>
                          <a:solidFill>
                            <a:srgbClr val="000000"/>
                          </a:solidFill>
                          <a:effectLst/>
                          <a:latin typeface="Arial" pitchFamily="34" charset="0"/>
                        </a:rPr>
                        <a:t>&lt;100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243066">
                <a:tc>
                  <a:txBody>
                    <a:bodyPr/>
                    <a:lstStyle/>
                    <a:p>
                      <a:pPr marL="0" marR="0" lvl="0" indent="0" algn="ctr" defTabSz="914400" rtl="0" eaLnBrk="1" fontAlgn="base" latinLnBrk="0" hangingPunct="1">
                        <a:lnSpc>
                          <a:spcPct val="110000"/>
                        </a:lnSpc>
                        <a:spcBef>
                          <a:spcPct val="50000"/>
                        </a:spcBef>
                        <a:spcAft>
                          <a:spcPct val="0"/>
                        </a:spcAft>
                        <a:buClr>
                          <a:srgbClr val="F9E697"/>
                        </a:buClr>
                        <a:buSzPct val="85000"/>
                        <a:buFont typeface="Wingdings" pitchFamily="2" charset="2"/>
                        <a:buNone/>
                        <a:tabLst/>
                      </a:pPr>
                      <a:r>
                        <a:rPr kumimoji="0" lang="it-IT" sz="1500" b="1" i="0" u="none" strike="noStrike" cap="none" normalizeH="0" baseline="0" smtClean="0">
                          <a:ln>
                            <a:noFill/>
                          </a:ln>
                          <a:solidFill>
                            <a:srgbClr val="0000FF"/>
                          </a:solidFill>
                          <a:effectLst/>
                          <a:latin typeface="Arial" pitchFamily="34" charset="0"/>
                        </a:rPr>
                        <a:t>PPG (mg/dl)</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0000"/>
                        </a:lnSpc>
                        <a:spcBef>
                          <a:spcPct val="50000"/>
                        </a:spcBef>
                        <a:spcAft>
                          <a:spcPct val="0"/>
                        </a:spcAft>
                        <a:buClr>
                          <a:srgbClr val="F9E697"/>
                        </a:buClr>
                        <a:buSzPct val="85000"/>
                        <a:buFont typeface="Wingdings" pitchFamily="2" charset="2"/>
                        <a:buNone/>
                        <a:tabLst/>
                      </a:pPr>
                      <a:r>
                        <a:rPr kumimoji="0" lang="it-IT" sz="2000" b="1" i="0" u="none" strike="noStrike" cap="none" normalizeH="0" baseline="0" smtClean="0">
                          <a:ln>
                            <a:noFill/>
                          </a:ln>
                          <a:solidFill>
                            <a:srgbClr val="000000"/>
                          </a:solidFill>
                          <a:effectLst/>
                          <a:latin typeface="Arial" pitchFamily="34" charset="0"/>
                        </a:rPr>
                        <a:t>&lt;180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914400" rtl="0" eaLnBrk="1" fontAlgn="base" latinLnBrk="0" hangingPunct="1">
                        <a:lnSpc>
                          <a:spcPct val="110000"/>
                        </a:lnSpc>
                        <a:spcBef>
                          <a:spcPct val="50000"/>
                        </a:spcBef>
                        <a:spcAft>
                          <a:spcPct val="0"/>
                        </a:spcAft>
                        <a:buClr>
                          <a:srgbClr val="F9E697"/>
                        </a:buClr>
                        <a:buSzPct val="85000"/>
                        <a:buFont typeface="Wingdings" pitchFamily="2" charset="2"/>
                        <a:buNone/>
                        <a:tabLst/>
                      </a:pPr>
                      <a:r>
                        <a:rPr kumimoji="0" lang="it-IT" sz="2000" b="1" i="0" u="none" strike="noStrike" cap="none" normalizeH="0" baseline="0" smtClean="0">
                          <a:ln>
                            <a:noFill/>
                          </a:ln>
                          <a:solidFill>
                            <a:srgbClr val="000000"/>
                          </a:solidFill>
                          <a:effectLst/>
                          <a:latin typeface="Arial" pitchFamily="34" charset="0"/>
                        </a:rPr>
                        <a:t>&lt;180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914400" rtl="0" eaLnBrk="1" fontAlgn="base" latinLnBrk="0" hangingPunct="1">
                        <a:lnSpc>
                          <a:spcPct val="110000"/>
                        </a:lnSpc>
                        <a:spcBef>
                          <a:spcPct val="50000"/>
                        </a:spcBef>
                        <a:spcAft>
                          <a:spcPct val="0"/>
                        </a:spcAft>
                        <a:buClr>
                          <a:srgbClr val="F9E697"/>
                        </a:buClr>
                        <a:buSzPct val="85000"/>
                        <a:buFont typeface="Wingdings" pitchFamily="2" charset="2"/>
                        <a:buNone/>
                        <a:tabLst/>
                      </a:pPr>
                      <a:r>
                        <a:rPr kumimoji="0" lang="it-IT" sz="2000" b="1" i="0" u="none" strike="noStrike" cap="none" normalizeH="0" baseline="0" smtClean="0">
                          <a:ln>
                            <a:noFill/>
                          </a:ln>
                          <a:solidFill>
                            <a:srgbClr val="000000"/>
                          </a:solidFill>
                          <a:effectLst/>
                          <a:latin typeface="Arial" pitchFamily="34" charset="0"/>
                        </a:rPr>
                        <a:t>&lt;140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914400" rtl="0" eaLnBrk="1" fontAlgn="base" latinLnBrk="0" hangingPunct="1">
                        <a:lnSpc>
                          <a:spcPct val="110000"/>
                        </a:lnSpc>
                        <a:spcBef>
                          <a:spcPct val="50000"/>
                        </a:spcBef>
                        <a:spcAft>
                          <a:spcPct val="0"/>
                        </a:spcAft>
                        <a:buClr>
                          <a:srgbClr val="F9E697"/>
                        </a:buClr>
                        <a:buSzPct val="85000"/>
                        <a:buFont typeface="Wingdings" pitchFamily="2" charset="2"/>
                        <a:buNone/>
                        <a:tabLst/>
                      </a:pPr>
                      <a:r>
                        <a:rPr kumimoji="0" lang="it-IT" sz="2000" b="1" i="0" u="none" strike="noStrike" cap="none" normalizeH="0" baseline="0" dirty="0" smtClean="0">
                          <a:ln>
                            <a:noFill/>
                          </a:ln>
                          <a:solidFill>
                            <a:srgbClr val="000000"/>
                          </a:solidFill>
                          <a:effectLst/>
                          <a:latin typeface="Arial" pitchFamily="34" charset="0"/>
                        </a:rPr>
                        <a:t>&lt;160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914400" rtl="0" eaLnBrk="1" fontAlgn="base" latinLnBrk="0" hangingPunct="1">
                        <a:lnSpc>
                          <a:spcPct val="110000"/>
                        </a:lnSpc>
                        <a:spcBef>
                          <a:spcPct val="50000"/>
                        </a:spcBef>
                        <a:spcAft>
                          <a:spcPct val="0"/>
                        </a:spcAft>
                        <a:buClr>
                          <a:srgbClr val="F9E697"/>
                        </a:buClr>
                        <a:buSzPct val="85000"/>
                        <a:buFont typeface="Wingdings" pitchFamily="2" charset="2"/>
                        <a:buNone/>
                        <a:tabLst/>
                      </a:pPr>
                      <a:r>
                        <a:rPr kumimoji="0" lang="it-IT" sz="2000" b="1" i="0" u="none" strike="noStrike" cap="none" normalizeH="0" baseline="0" dirty="0" smtClean="0">
                          <a:ln>
                            <a:noFill/>
                          </a:ln>
                          <a:solidFill>
                            <a:srgbClr val="000000"/>
                          </a:solidFill>
                          <a:effectLst/>
                          <a:latin typeface="Arial" pitchFamily="34" charset="0"/>
                        </a:rPr>
                        <a:t>&lt;140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23596" name="Text Box 97"/>
          <p:cNvSpPr txBox="1">
            <a:spLocks noChangeArrowheads="1"/>
          </p:cNvSpPr>
          <p:nvPr/>
        </p:nvSpPr>
        <p:spPr bwMode="auto">
          <a:xfrm>
            <a:off x="0" y="6040438"/>
            <a:ext cx="9144000" cy="609600"/>
          </a:xfrm>
          <a:prstGeom prst="rect">
            <a:avLst/>
          </a:prstGeom>
          <a:noFill/>
          <a:ln w="25400">
            <a:noFill/>
            <a:miter lim="800000"/>
            <a:headEnd/>
            <a:tailEnd/>
          </a:ln>
        </p:spPr>
        <p:txBody>
          <a:bodyPr lIns="84756" tIns="42378" rIns="84756" bIns="42378" anchor="b">
            <a:spAutoFit/>
          </a:bodyPr>
          <a:lstStyle/>
          <a:p>
            <a:pPr marL="457200" indent="-457200" algn="r" defTabSz="847725" eaLnBrk="0" hangingPunct="0">
              <a:tabLst>
                <a:tab pos="177800" algn="l"/>
              </a:tabLst>
              <a:defRPr/>
            </a:pPr>
            <a:r>
              <a:rPr lang="en-US" sz="1000" b="1" i="1" dirty="0">
                <a:solidFill>
                  <a:srgbClr val="0000CC"/>
                </a:solidFill>
              </a:rPr>
              <a:t>*</a:t>
            </a:r>
            <a:r>
              <a:rPr lang="en-US" sz="1000" b="1" i="1" dirty="0" err="1">
                <a:solidFill>
                  <a:srgbClr val="0000CC"/>
                </a:solidFill>
              </a:rPr>
              <a:t>Riferito</a:t>
            </a:r>
            <a:r>
              <a:rPr lang="en-US" sz="1000" b="1" i="1" dirty="0">
                <a:solidFill>
                  <a:srgbClr val="0000CC"/>
                </a:solidFill>
              </a:rPr>
              <a:t> al range non-</a:t>
            </a:r>
            <a:r>
              <a:rPr lang="en-US" sz="1000" b="1" i="1" dirty="0" err="1">
                <a:solidFill>
                  <a:srgbClr val="0000CC"/>
                </a:solidFill>
              </a:rPr>
              <a:t>diabetico</a:t>
            </a:r>
            <a:r>
              <a:rPr lang="en-US" sz="1000" b="1" i="1" dirty="0">
                <a:solidFill>
                  <a:srgbClr val="0000CC"/>
                </a:solidFill>
              </a:rPr>
              <a:t> con </a:t>
            </a:r>
            <a:r>
              <a:rPr lang="en-US" sz="1000" b="1" i="1" dirty="0" err="1">
                <a:solidFill>
                  <a:srgbClr val="0000CC"/>
                </a:solidFill>
              </a:rPr>
              <a:t>metodo</a:t>
            </a:r>
            <a:r>
              <a:rPr lang="en-US" sz="1000" b="1" i="1" dirty="0">
                <a:solidFill>
                  <a:srgbClr val="0000CC"/>
                </a:solidFill>
              </a:rPr>
              <a:t> DCCT </a:t>
            </a:r>
            <a:r>
              <a:rPr lang="en-US" sz="1000" b="1" i="1" baseline="30000" dirty="0">
                <a:solidFill>
                  <a:srgbClr val="0000CC"/>
                </a:solidFill>
              </a:rPr>
              <a:t>1</a:t>
            </a:r>
            <a:endParaRPr lang="en-US" sz="1000" b="1" i="1" dirty="0">
              <a:solidFill>
                <a:srgbClr val="0000CC"/>
              </a:solidFill>
            </a:endParaRPr>
          </a:p>
          <a:p>
            <a:pPr defTabSz="847725" eaLnBrk="0" hangingPunct="0">
              <a:spcBef>
                <a:spcPct val="40000"/>
              </a:spcBef>
              <a:tabLst>
                <a:tab pos="0" algn="l"/>
              </a:tabLst>
              <a:defRPr/>
            </a:pPr>
            <a:r>
              <a:rPr lang="en-US" sz="1000" b="1" i="1" dirty="0">
                <a:solidFill>
                  <a:srgbClr val="0000CC"/>
                </a:solidFill>
              </a:rPr>
              <a:t>1.Standard Italiani per la </a:t>
            </a:r>
            <a:r>
              <a:rPr lang="en-US" sz="1000" b="1" i="1" dirty="0" err="1">
                <a:solidFill>
                  <a:srgbClr val="0000CC"/>
                </a:solidFill>
              </a:rPr>
              <a:t>cura</a:t>
            </a:r>
            <a:r>
              <a:rPr lang="en-US" sz="1000" b="1" i="1" dirty="0">
                <a:solidFill>
                  <a:srgbClr val="0000CC"/>
                </a:solidFill>
              </a:rPr>
              <a:t> del Diabete </a:t>
            </a:r>
            <a:r>
              <a:rPr lang="en-US" sz="1000" b="1" i="1" dirty="0" err="1">
                <a:solidFill>
                  <a:srgbClr val="0000CC"/>
                </a:solidFill>
              </a:rPr>
              <a:t>Mellito</a:t>
            </a:r>
            <a:r>
              <a:rPr lang="en-US" sz="1000" b="1" i="1" dirty="0">
                <a:solidFill>
                  <a:srgbClr val="0000CC"/>
                </a:solidFill>
              </a:rPr>
              <a:t> 2010.  2. ADA, Diabetes Care 2013  3. AACE/ACE, </a:t>
            </a:r>
            <a:r>
              <a:rPr lang="en-US" sz="1000" b="1" i="1" dirty="0" err="1">
                <a:solidFill>
                  <a:srgbClr val="0000CC"/>
                </a:solidFill>
              </a:rPr>
              <a:t>Endocr</a:t>
            </a:r>
            <a:r>
              <a:rPr lang="en-US" sz="1000" b="1" i="1" dirty="0">
                <a:solidFill>
                  <a:srgbClr val="0000CC"/>
                </a:solidFill>
              </a:rPr>
              <a:t> Pract. 2013. 4. Global Guideline IDF for Type 2 Diabetes, 2012</a:t>
            </a:r>
          </a:p>
        </p:txBody>
      </p:sp>
      <p:sp>
        <p:nvSpPr>
          <p:cNvPr id="5" name="Rettangolo 4"/>
          <p:cNvSpPr/>
          <p:nvPr/>
        </p:nvSpPr>
        <p:spPr>
          <a:xfrm rot="19675560">
            <a:off x="-771769" y="2967335"/>
            <a:ext cx="10687542" cy="923330"/>
          </a:xfrm>
          <a:prstGeom prst="rect">
            <a:avLst/>
          </a:prstGeom>
          <a:solidFill>
            <a:srgbClr val="C00000"/>
          </a:solidFill>
        </p:spPr>
        <p:txBody>
          <a:bodyPr wrap="none" lIns="91440" tIns="45720" rIns="91440" bIns="45720">
            <a:spAutoFit/>
          </a:bodyPr>
          <a:lstStyle/>
          <a:p>
            <a:pPr algn="ctr"/>
            <a:r>
              <a:rPr lang="it-IT"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Sono Sempre da Raggiungere ?</a:t>
            </a:r>
            <a:endParaRPr lang="it-IT"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7216484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p:cNvSpPr txBox="1">
            <a:spLocks/>
          </p:cNvSpPr>
          <p:nvPr/>
        </p:nvSpPr>
        <p:spPr>
          <a:xfrm>
            <a:off x="0" y="188640"/>
            <a:ext cx="9144000" cy="936104"/>
          </a:xfrm>
          <a:prstGeom prst="rect">
            <a:avLst/>
          </a:prstGeom>
          <a:solidFill>
            <a:srgbClr val="00CCFF">
              <a:alpha val="51000"/>
            </a:srgbClr>
          </a:solidFill>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it-IT" sz="4400" b="1" i="0" u="none" strike="noStrike" kern="1200" cap="none" spc="0" normalizeH="0" baseline="0" noProof="0" dirty="0">
              <a:ln>
                <a:noFill/>
              </a:ln>
              <a:solidFill>
                <a:schemeClr val="tx1"/>
              </a:solidFill>
              <a:effectLst/>
              <a:uLnTx/>
              <a:uFillTx/>
              <a:latin typeface="Arial Narrow"/>
              <a:ea typeface="+mj-ea"/>
              <a:cs typeface="+mj-cs"/>
            </a:endParaRPr>
          </a:p>
        </p:txBody>
      </p:sp>
      <p:sp>
        <p:nvSpPr>
          <p:cNvPr id="64514" name="Rectangle 96"/>
          <p:cNvSpPr>
            <a:spLocks noChangeArrowheads="1"/>
          </p:cNvSpPr>
          <p:nvPr/>
        </p:nvSpPr>
        <p:spPr bwMode="auto">
          <a:xfrm>
            <a:off x="2699792" y="260648"/>
            <a:ext cx="5257800" cy="519113"/>
          </a:xfrm>
          <a:prstGeom prst="rect">
            <a:avLst/>
          </a:prstGeom>
          <a:noFill/>
          <a:ln w="9525">
            <a:noFill/>
            <a:miter lim="800000"/>
            <a:headEnd/>
            <a:tailEnd/>
          </a:ln>
        </p:spPr>
        <p:txBody>
          <a:bodyPr anchor="ctr"/>
          <a:lstStyle/>
          <a:p>
            <a:pPr algn="ctr" eaLnBrk="0" hangingPunct="0"/>
            <a:r>
              <a:rPr lang="it-IT" sz="3200" b="1" dirty="0">
                <a:latin typeface="Arial" pitchFamily="34" charset="0"/>
                <a:cs typeface="Arial" pitchFamily="34" charset="0"/>
              </a:rPr>
              <a:t>Obiettivi Glicemici</a:t>
            </a:r>
          </a:p>
        </p:txBody>
      </p:sp>
      <p:graphicFrame>
        <p:nvGraphicFramePr>
          <p:cNvPr id="2143" name="Group 95"/>
          <p:cNvGraphicFramePr>
            <a:graphicFrameLocks noGrp="1"/>
          </p:cNvGraphicFramePr>
          <p:nvPr/>
        </p:nvGraphicFramePr>
        <p:xfrm>
          <a:off x="468313" y="1133475"/>
          <a:ext cx="8208911" cy="4599683"/>
        </p:xfrm>
        <a:graphic>
          <a:graphicData uri="http://schemas.openxmlformats.org/drawingml/2006/table">
            <a:tbl>
              <a:tblPr/>
              <a:tblGrid>
                <a:gridCol w="1263169"/>
                <a:gridCol w="1379692"/>
                <a:gridCol w="1364493"/>
                <a:gridCol w="1430353"/>
                <a:gridCol w="1519856"/>
                <a:gridCol w="1251348"/>
              </a:tblGrid>
              <a:tr h="1119437">
                <a:tc>
                  <a:txBody>
                    <a:bodyPr/>
                    <a:lstStyle/>
                    <a:p>
                      <a:pPr marL="0" marR="0" lvl="0" indent="0" algn="ctr" defTabSz="914400" rtl="0" eaLnBrk="1" fontAlgn="base" latinLnBrk="0" hangingPunct="1">
                        <a:lnSpc>
                          <a:spcPct val="110000"/>
                        </a:lnSpc>
                        <a:spcBef>
                          <a:spcPct val="50000"/>
                        </a:spcBef>
                        <a:spcAft>
                          <a:spcPct val="0"/>
                        </a:spcAft>
                        <a:buClr>
                          <a:srgbClr val="F9E697"/>
                        </a:buClr>
                        <a:buSzPct val="85000"/>
                        <a:buFont typeface="Wingdings" pitchFamily="2" charset="2"/>
                        <a:buNone/>
                        <a:tabLst/>
                      </a:pPr>
                      <a:endParaRPr kumimoji="0" lang="it-IT" sz="1700" b="0" i="0" u="none" strike="noStrike" cap="none" normalizeH="0" baseline="0" dirty="0" smtClean="0">
                        <a:ln>
                          <a:noFill/>
                        </a:ln>
                        <a:solidFill>
                          <a:srgbClr val="FF6600"/>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0000"/>
                        </a:lnSpc>
                        <a:spcBef>
                          <a:spcPct val="50000"/>
                        </a:spcBef>
                        <a:spcAft>
                          <a:spcPct val="0"/>
                        </a:spcAft>
                        <a:buClr>
                          <a:srgbClr val="F9E697"/>
                        </a:buClr>
                        <a:buSzPct val="85000"/>
                        <a:buFont typeface="Wingdings" pitchFamily="2" charset="2"/>
                        <a:buNone/>
                        <a:tabLst/>
                      </a:pPr>
                      <a:r>
                        <a:rPr kumimoji="0" lang="it-IT" sz="2000" b="1" i="0" u="none" strike="noStrike" cap="none" normalizeH="0" baseline="0" dirty="0" smtClean="0">
                          <a:ln>
                            <a:noFill/>
                          </a:ln>
                          <a:solidFill>
                            <a:srgbClr val="0000FF"/>
                          </a:solidFill>
                          <a:effectLst/>
                          <a:latin typeface="Arial" pitchFamily="34" charset="0"/>
                        </a:rPr>
                        <a:t>AMD-SID 2010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10000"/>
                        </a:lnSpc>
                        <a:spcBef>
                          <a:spcPct val="50000"/>
                        </a:spcBef>
                        <a:spcAft>
                          <a:spcPct val="0"/>
                        </a:spcAft>
                        <a:buClr>
                          <a:srgbClr val="F9E697"/>
                        </a:buClr>
                        <a:buSzPct val="85000"/>
                        <a:buFont typeface="Wingdings" pitchFamily="2" charset="2"/>
                        <a:buNone/>
                        <a:tabLst/>
                      </a:pPr>
                      <a:r>
                        <a:rPr kumimoji="0" lang="it-IT" sz="2000" b="1" i="0" u="none" strike="noStrike" cap="none" normalizeH="0" baseline="0" dirty="0" smtClean="0">
                          <a:ln>
                            <a:noFill/>
                          </a:ln>
                          <a:solidFill>
                            <a:srgbClr val="0000FF"/>
                          </a:solidFill>
                          <a:effectLst/>
                          <a:latin typeface="Arial" pitchFamily="34" charset="0"/>
                        </a:rPr>
                        <a:t>ADA  2013</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10000"/>
                        </a:lnSpc>
                        <a:spcBef>
                          <a:spcPct val="50000"/>
                        </a:spcBef>
                        <a:spcAft>
                          <a:spcPct val="0"/>
                        </a:spcAft>
                        <a:buClr>
                          <a:srgbClr val="F9E697"/>
                        </a:buClr>
                        <a:buSzPct val="85000"/>
                        <a:buFont typeface="Wingdings" pitchFamily="2" charset="2"/>
                        <a:buNone/>
                        <a:tabLst/>
                      </a:pPr>
                      <a:r>
                        <a:rPr kumimoji="0" lang="it-IT" sz="2000" b="1" i="0" u="none" strike="noStrike" cap="none" normalizeH="0" baseline="0" dirty="0" smtClean="0">
                          <a:ln>
                            <a:noFill/>
                          </a:ln>
                          <a:solidFill>
                            <a:srgbClr val="0000FF"/>
                          </a:solidFill>
                          <a:effectLst/>
                          <a:latin typeface="Arial" pitchFamily="34" charset="0"/>
                        </a:rPr>
                        <a:t>AACE 2013</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10000"/>
                        </a:lnSpc>
                        <a:spcBef>
                          <a:spcPts val="0"/>
                        </a:spcBef>
                        <a:spcAft>
                          <a:spcPct val="0"/>
                        </a:spcAft>
                        <a:buClr>
                          <a:srgbClr val="F9E697"/>
                        </a:buClr>
                        <a:buSzPct val="85000"/>
                        <a:buFont typeface="Wingdings" pitchFamily="2" charset="2"/>
                        <a:buNone/>
                        <a:tabLst/>
                      </a:pPr>
                      <a:r>
                        <a:rPr kumimoji="0" lang="it-IT" sz="2000" b="1" i="0" u="none" strike="noStrike" cap="none" normalizeH="0" baseline="0" dirty="0" smtClean="0">
                          <a:ln>
                            <a:noFill/>
                          </a:ln>
                          <a:solidFill>
                            <a:srgbClr val="0000FF"/>
                          </a:solidFill>
                          <a:effectLst/>
                          <a:latin typeface="Arial" pitchFamily="34" charset="0"/>
                        </a:rPr>
                        <a:t>IDF</a:t>
                      </a:r>
                    </a:p>
                    <a:p>
                      <a:pPr marL="0" marR="0" lvl="0" indent="0" algn="ctr" defTabSz="914400" rtl="0" eaLnBrk="1" fontAlgn="base" latinLnBrk="0" hangingPunct="1">
                        <a:lnSpc>
                          <a:spcPct val="110000"/>
                        </a:lnSpc>
                        <a:spcBef>
                          <a:spcPts val="0"/>
                        </a:spcBef>
                        <a:spcAft>
                          <a:spcPct val="0"/>
                        </a:spcAft>
                        <a:buClr>
                          <a:srgbClr val="F9E697"/>
                        </a:buClr>
                        <a:buSzPct val="85000"/>
                        <a:buFont typeface="Wingdings" pitchFamily="2" charset="2"/>
                        <a:buNone/>
                        <a:tabLst/>
                      </a:pPr>
                      <a:r>
                        <a:rPr kumimoji="0" lang="it-IT" sz="2000" b="1" i="0" u="none" strike="noStrike" cap="none" normalizeH="0" baseline="0" dirty="0" smtClean="0">
                          <a:ln>
                            <a:noFill/>
                          </a:ln>
                          <a:solidFill>
                            <a:srgbClr val="0000FF"/>
                          </a:solidFill>
                          <a:effectLst/>
                          <a:latin typeface="Arial" pitchFamily="34" charset="0"/>
                        </a:rPr>
                        <a:t>2012</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10000"/>
                        </a:lnSpc>
                        <a:spcBef>
                          <a:spcPct val="50000"/>
                        </a:spcBef>
                        <a:spcAft>
                          <a:spcPct val="0"/>
                        </a:spcAft>
                        <a:buClr>
                          <a:srgbClr val="F9E697"/>
                        </a:buClr>
                        <a:buSzPct val="85000"/>
                        <a:buFont typeface="Wingdings" pitchFamily="2" charset="2"/>
                        <a:buNone/>
                        <a:tabLst/>
                      </a:pPr>
                      <a:r>
                        <a:rPr kumimoji="0" lang="it-IT" sz="2000" b="1" i="0" u="none" strike="noStrike" cap="none" normalizeH="0" baseline="0" dirty="0" smtClean="0">
                          <a:ln>
                            <a:noFill/>
                          </a:ln>
                          <a:solidFill>
                            <a:srgbClr val="000000"/>
                          </a:solidFill>
                          <a:effectLst/>
                          <a:latin typeface="Arial" pitchFamily="34" charset="0"/>
                        </a:rPr>
                        <a:t>Valori normali</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119437">
                <a:tc>
                  <a:txBody>
                    <a:bodyPr/>
                    <a:lstStyle/>
                    <a:p>
                      <a:pPr marL="0" marR="0" lvl="0" indent="0" algn="ctr" defTabSz="914400" rtl="0" eaLnBrk="1" fontAlgn="base" latinLnBrk="0" hangingPunct="1">
                        <a:lnSpc>
                          <a:spcPct val="110000"/>
                        </a:lnSpc>
                        <a:spcBef>
                          <a:spcPct val="50000"/>
                        </a:spcBef>
                        <a:spcAft>
                          <a:spcPct val="0"/>
                        </a:spcAft>
                        <a:buClr>
                          <a:srgbClr val="F9E697"/>
                        </a:buClr>
                        <a:buSzPct val="85000"/>
                        <a:buFont typeface="Wingdings" pitchFamily="2" charset="2"/>
                        <a:buNone/>
                        <a:tabLst/>
                      </a:pPr>
                      <a:r>
                        <a:rPr kumimoji="0" lang="it-IT" sz="1700" b="1" i="0" u="none" strike="noStrike" cap="none" normalizeH="0" baseline="0" smtClean="0">
                          <a:ln>
                            <a:noFill/>
                          </a:ln>
                          <a:solidFill>
                            <a:srgbClr val="0000FF"/>
                          </a:solidFill>
                          <a:effectLst/>
                          <a:latin typeface="Arial" pitchFamily="34" charset="0"/>
                        </a:rPr>
                        <a:t>HbA</a:t>
                      </a:r>
                      <a:r>
                        <a:rPr kumimoji="0" lang="it-IT" sz="1700" b="1" i="0" u="none" strike="noStrike" cap="none" normalizeH="0" baseline="-25000" smtClean="0">
                          <a:ln>
                            <a:noFill/>
                          </a:ln>
                          <a:solidFill>
                            <a:srgbClr val="0000FF"/>
                          </a:solidFill>
                          <a:effectLst/>
                          <a:latin typeface="Arial" pitchFamily="34" charset="0"/>
                        </a:rPr>
                        <a:t>1c </a:t>
                      </a:r>
                      <a:r>
                        <a:rPr kumimoji="0" lang="it-IT" sz="1700" b="1" i="0" u="none" strike="noStrike" cap="none" normalizeH="0" baseline="0" smtClean="0">
                          <a:ln>
                            <a:noFill/>
                          </a:ln>
                          <a:solidFill>
                            <a:srgbClr val="0000FF"/>
                          </a:solidFill>
                          <a:effectLst/>
                          <a:latin typeface="Arial" pitchFamily="34" charset="0"/>
                        </a:rPr>
                        <a:t>(%)*</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0000"/>
                        </a:lnSpc>
                        <a:spcBef>
                          <a:spcPct val="50000"/>
                        </a:spcBef>
                        <a:spcAft>
                          <a:spcPct val="0"/>
                        </a:spcAft>
                        <a:buClr>
                          <a:srgbClr val="F9E697"/>
                        </a:buClr>
                        <a:buSzPct val="85000"/>
                        <a:buFont typeface="Wingdings" pitchFamily="2" charset="2"/>
                        <a:buNone/>
                        <a:tabLst/>
                      </a:pPr>
                      <a:r>
                        <a:rPr kumimoji="0" lang="it-IT" sz="2000" b="1" i="0" u="none" strike="noStrike" cap="none" normalizeH="0" baseline="0" dirty="0" smtClean="0">
                          <a:ln>
                            <a:noFill/>
                          </a:ln>
                          <a:solidFill>
                            <a:srgbClr val="000000"/>
                          </a:solidFill>
                          <a:effectLst/>
                          <a:latin typeface="Arial" pitchFamily="34" charset="0"/>
                        </a:rPr>
                        <a:t>&lt;7.0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914400" rtl="0" eaLnBrk="1" fontAlgn="base" latinLnBrk="0" hangingPunct="1">
                        <a:lnSpc>
                          <a:spcPct val="110000"/>
                        </a:lnSpc>
                        <a:spcBef>
                          <a:spcPct val="50000"/>
                        </a:spcBef>
                        <a:spcAft>
                          <a:spcPct val="0"/>
                        </a:spcAft>
                        <a:buClr>
                          <a:srgbClr val="F9E697"/>
                        </a:buClr>
                        <a:buSzPct val="85000"/>
                        <a:buFont typeface="Wingdings" pitchFamily="2" charset="2"/>
                        <a:buNone/>
                        <a:tabLst/>
                      </a:pPr>
                      <a:r>
                        <a:rPr kumimoji="0" lang="it-IT" sz="2000" b="1" i="0" u="none" strike="noStrike" cap="none" normalizeH="0" baseline="0" dirty="0" smtClean="0">
                          <a:ln>
                            <a:noFill/>
                          </a:ln>
                          <a:solidFill>
                            <a:srgbClr val="000000"/>
                          </a:solidFill>
                          <a:effectLst/>
                          <a:latin typeface="Arial" pitchFamily="34" charset="0"/>
                        </a:rPr>
                        <a:t>&lt;7.0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914400" rtl="0" eaLnBrk="1" fontAlgn="base" latinLnBrk="0" hangingPunct="1">
                        <a:lnSpc>
                          <a:spcPct val="110000"/>
                        </a:lnSpc>
                        <a:spcBef>
                          <a:spcPct val="50000"/>
                        </a:spcBef>
                        <a:spcAft>
                          <a:spcPct val="0"/>
                        </a:spcAft>
                        <a:buClr>
                          <a:srgbClr val="F9E697"/>
                        </a:buClr>
                        <a:buSzPct val="85000"/>
                        <a:buFont typeface="Wingdings" pitchFamily="2" charset="2"/>
                        <a:buNone/>
                        <a:tabLst/>
                      </a:pPr>
                      <a:r>
                        <a:rPr kumimoji="0" lang="it-IT" sz="2000" b="1" i="0" u="none" strike="noStrike" cap="none" normalizeH="0" baseline="0" smtClean="0">
                          <a:ln>
                            <a:noFill/>
                          </a:ln>
                          <a:solidFill>
                            <a:srgbClr val="000000"/>
                          </a:solidFill>
                          <a:effectLst/>
                          <a:latin typeface="Arial" pitchFamily="34" charset="0"/>
                        </a:rPr>
                        <a:t>≤6.5</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914400" rtl="0" eaLnBrk="1" fontAlgn="base" latinLnBrk="0" hangingPunct="1">
                        <a:lnSpc>
                          <a:spcPct val="110000"/>
                        </a:lnSpc>
                        <a:spcBef>
                          <a:spcPct val="50000"/>
                        </a:spcBef>
                        <a:spcAft>
                          <a:spcPct val="0"/>
                        </a:spcAft>
                        <a:buClr>
                          <a:srgbClr val="F9E697"/>
                        </a:buClr>
                        <a:buSzPct val="85000"/>
                        <a:buFont typeface="Wingdings" pitchFamily="2" charset="2"/>
                        <a:buNone/>
                        <a:tabLst/>
                      </a:pPr>
                      <a:r>
                        <a:rPr kumimoji="0" lang="it-IT" sz="2000" b="1" i="0" u="none" strike="noStrike" cap="none" normalizeH="0" baseline="0" dirty="0" smtClean="0">
                          <a:ln>
                            <a:noFill/>
                          </a:ln>
                          <a:solidFill>
                            <a:srgbClr val="000000"/>
                          </a:solidFill>
                          <a:effectLst/>
                          <a:latin typeface="Arial" pitchFamily="34" charset="0"/>
                        </a:rPr>
                        <a:t>&lt;7.0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914400" rtl="0" eaLnBrk="1" fontAlgn="base" latinLnBrk="0" hangingPunct="1">
                        <a:lnSpc>
                          <a:spcPct val="110000"/>
                        </a:lnSpc>
                        <a:spcBef>
                          <a:spcPct val="50000"/>
                        </a:spcBef>
                        <a:spcAft>
                          <a:spcPct val="0"/>
                        </a:spcAft>
                        <a:buClr>
                          <a:srgbClr val="F9E697"/>
                        </a:buClr>
                        <a:buSzPct val="85000"/>
                        <a:buFont typeface="Wingdings" pitchFamily="2" charset="2"/>
                        <a:buNone/>
                        <a:tabLst/>
                      </a:pPr>
                      <a:r>
                        <a:rPr kumimoji="0" lang="it-IT" sz="2000" b="1" i="0" u="none" strike="noStrike" cap="none" normalizeH="0" baseline="0" smtClean="0">
                          <a:ln>
                            <a:noFill/>
                          </a:ln>
                          <a:solidFill>
                            <a:srgbClr val="000000"/>
                          </a:solidFill>
                          <a:effectLst/>
                          <a:latin typeface="Arial" pitchFamily="34" charset="0"/>
                        </a:rPr>
                        <a:t>&lt;6</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117743">
                <a:tc>
                  <a:txBody>
                    <a:bodyPr/>
                    <a:lstStyle/>
                    <a:p>
                      <a:pPr marL="0" marR="0" lvl="0" indent="0" algn="ctr" defTabSz="914400" rtl="0" eaLnBrk="1" fontAlgn="base" latinLnBrk="0" hangingPunct="1">
                        <a:lnSpc>
                          <a:spcPct val="110000"/>
                        </a:lnSpc>
                        <a:spcBef>
                          <a:spcPct val="50000"/>
                        </a:spcBef>
                        <a:spcAft>
                          <a:spcPct val="0"/>
                        </a:spcAft>
                        <a:buClr>
                          <a:srgbClr val="F9E697"/>
                        </a:buClr>
                        <a:buSzPct val="85000"/>
                        <a:buFont typeface="Wingdings" pitchFamily="2" charset="2"/>
                        <a:buNone/>
                        <a:tabLst/>
                      </a:pPr>
                      <a:r>
                        <a:rPr kumimoji="0" lang="it-IT" sz="1500" b="1" i="0" u="none" strike="noStrike" cap="none" normalizeH="0" baseline="0" smtClean="0">
                          <a:ln>
                            <a:noFill/>
                          </a:ln>
                          <a:solidFill>
                            <a:srgbClr val="0000FF"/>
                          </a:solidFill>
                          <a:effectLst/>
                          <a:latin typeface="Arial" pitchFamily="34" charset="0"/>
                        </a:rPr>
                        <a:t>FPG (mg/dl)</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0000"/>
                        </a:lnSpc>
                        <a:spcBef>
                          <a:spcPct val="50000"/>
                        </a:spcBef>
                        <a:spcAft>
                          <a:spcPct val="0"/>
                        </a:spcAft>
                        <a:buClr>
                          <a:srgbClr val="F9E697"/>
                        </a:buClr>
                        <a:buSzPct val="85000"/>
                        <a:buFont typeface="Wingdings" pitchFamily="2" charset="2"/>
                        <a:buNone/>
                        <a:tabLst/>
                      </a:pPr>
                      <a:r>
                        <a:rPr kumimoji="0" lang="it-IT" sz="2000" b="1" i="0" u="none" strike="noStrike" cap="none" normalizeH="0" baseline="0" smtClean="0">
                          <a:ln>
                            <a:noFill/>
                          </a:ln>
                          <a:solidFill>
                            <a:srgbClr val="000000"/>
                          </a:solidFill>
                          <a:effectLst/>
                          <a:latin typeface="Arial" pitchFamily="34" charset="0"/>
                        </a:rPr>
                        <a:t>90-130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914400" rtl="0" eaLnBrk="1" fontAlgn="base" latinLnBrk="0" hangingPunct="1">
                        <a:lnSpc>
                          <a:spcPct val="110000"/>
                        </a:lnSpc>
                        <a:spcBef>
                          <a:spcPct val="50000"/>
                        </a:spcBef>
                        <a:spcAft>
                          <a:spcPct val="0"/>
                        </a:spcAft>
                        <a:buClr>
                          <a:srgbClr val="F9E697"/>
                        </a:buClr>
                        <a:buSzPct val="85000"/>
                        <a:buFont typeface="Wingdings" pitchFamily="2" charset="2"/>
                        <a:buNone/>
                        <a:tabLst/>
                      </a:pPr>
                      <a:r>
                        <a:rPr kumimoji="0" lang="it-IT" sz="2000" b="1" i="0" u="none" strike="noStrike" cap="none" normalizeH="0" baseline="0" smtClean="0">
                          <a:ln>
                            <a:noFill/>
                          </a:ln>
                          <a:solidFill>
                            <a:srgbClr val="000000"/>
                          </a:solidFill>
                          <a:effectLst/>
                          <a:latin typeface="Arial" pitchFamily="34" charset="0"/>
                        </a:rPr>
                        <a:t>70-130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914400" rtl="0" eaLnBrk="1" fontAlgn="base" latinLnBrk="0" hangingPunct="1">
                        <a:lnSpc>
                          <a:spcPct val="110000"/>
                        </a:lnSpc>
                        <a:spcBef>
                          <a:spcPct val="50000"/>
                        </a:spcBef>
                        <a:spcAft>
                          <a:spcPct val="0"/>
                        </a:spcAft>
                        <a:buClr>
                          <a:srgbClr val="F9E697"/>
                        </a:buClr>
                        <a:buSzPct val="85000"/>
                        <a:buFont typeface="Wingdings" pitchFamily="2" charset="2"/>
                        <a:buNone/>
                        <a:tabLst/>
                      </a:pPr>
                      <a:r>
                        <a:rPr kumimoji="0" lang="it-IT" sz="2000" b="1" i="0" u="none" strike="noStrike" cap="none" normalizeH="0" baseline="0" smtClean="0">
                          <a:ln>
                            <a:noFill/>
                          </a:ln>
                          <a:solidFill>
                            <a:srgbClr val="000000"/>
                          </a:solidFill>
                          <a:effectLst/>
                          <a:latin typeface="Arial" pitchFamily="34" charset="0"/>
                        </a:rPr>
                        <a:t>&lt;110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914400" rtl="0" eaLnBrk="1" fontAlgn="base" latinLnBrk="0" hangingPunct="1">
                        <a:lnSpc>
                          <a:spcPct val="110000"/>
                        </a:lnSpc>
                        <a:spcBef>
                          <a:spcPct val="50000"/>
                        </a:spcBef>
                        <a:spcAft>
                          <a:spcPct val="0"/>
                        </a:spcAft>
                        <a:buClr>
                          <a:srgbClr val="F9E697"/>
                        </a:buClr>
                        <a:buSzPct val="85000"/>
                        <a:buFont typeface="Wingdings" pitchFamily="2" charset="2"/>
                        <a:buNone/>
                        <a:tabLst/>
                      </a:pPr>
                      <a:r>
                        <a:rPr kumimoji="0" lang="it-IT" sz="2000" b="1" i="0" u="none" strike="noStrike" cap="none" normalizeH="0" baseline="0" dirty="0" smtClean="0">
                          <a:ln>
                            <a:noFill/>
                          </a:ln>
                          <a:solidFill>
                            <a:srgbClr val="000000"/>
                          </a:solidFill>
                          <a:effectLst/>
                          <a:latin typeface="Arial" pitchFamily="34" charset="0"/>
                        </a:rPr>
                        <a:t>&lt;115</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914400" rtl="0" eaLnBrk="1" fontAlgn="base" latinLnBrk="0" hangingPunct="1">
                        <a:lnSpc>
                          <a:spcPct val="110000"/>
                        </a:lnSpc>
                        <a:spcBef>
                          <a:spcPct val="50000"/>
                        </a:spcBef>
                        <a:spcAft>
                          <a:spcPct val="0"/>
                        </a:spcAft>
                        <a:buClr>
                          <a:srgbClr val="F9E697"/>
                        </a:buClr>
                        <a:buSzPct val="85000"/>
                        <a:buFont typeface="Wingdings" pitchFamily="2" charset="2"/>
                        <a:buNone/>
                        <a:tabLst/>
                      </a:pPr>
                      <a:r>
                        <a:rPr kumimoji="0" lang="it-IT" sz="2000" b="1" i="0" u="none" strike="noStrike" cap="none" normalizeH="0" baseline="0" smtClean="0">
                          <a:ln>
                            <a:noFill/>
                          </a:ln>
                          <a:solidFill>
                            <a:srgbClr val="000000"/>
                          </a:solidFill>
                          <a:effectLst/>
                          <a:latin typeface="Arial" pitchFamily="34" charset="0"/>
                        </a:rPr>
                        <a:t>&lt;100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243066">
                <a:tc>
                  <a:txBody>
                    <a:bodyPr/>
                    <a:lstStyle/>
                    <a:p>
                      <a:pPr marL="0" marR="0" lvl="0" indent="0" algn="ctr" defTabSz="914400" rtl="0" eaLnBrk="1" fontAlgn="base" latinLnBrk="0" hangingPunct="1">
                        <a:lnSpc>
                          <a:spcPct val="110000"/>
                        </a:lnSpc>
                        <a:spcBef>
                          <a:spcPct val="50000"/>
                        </a:spcBef>
                        <a:spcAft>
                          <a:spcPct val="0"/>
                        </a:spcAft>
                        <a:buClr>
                          <a:srgbClr val="F9E697"/>
                        </a:buClr>
                        <a:buSzPct val="85000"/>
                        <a:buFont typeface="Wingdings" pitchFamily="2" charset="2"/>
                        <a:buNone/>
                        <a:tabLst/>
                      </a:pPr>
                      <a:r>
                        <a:rPr kumimoji="0" lang="it-IT" sz="1500" b="1" i="0" u="none" strike="noStrike" cap="none" normalizeH="0" baseline="0" smtClean="0">
                          <a:ln>
                            <a:noFill/>
                          </a:ln>
                          <a:solidFill>
                            <a:srgbClr val="0000FF"/>
                          </a:solidFill>
                          <a:effectLst/>
                          <a:latin typeface="Arial" pitchFamily="34" charset="0"/>
                        </a:rPr>
                        <a:t>PPG (mg/dl)</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0000"/>
                        </a:lnSpc>
                        <a:spcBef>
                          <a:spcPct val="50000"/>
                        </a:spcBef>
                        <a:spcAft>
                          <a:spcPct val="0"/>
                        </a:spcAft>
                        <a:buClr>
                          <a:srgbClr val="F9E697"/>
                        </a:buClr>
                        <a:buSzPct val="85000"/>
                        <a:buFont typeface="Wingdings" pitchFamily="2" charset="2"/>
                        <a:buNone/>
                        <a:tabLst/>
                      </a:pPr>
                      <a:r>
                        <a:rPr kumimoji="0" lang="it-IT" sz="2000" b="1" i="0" u="none" strike="noStrike" cap="none" normalizeH="0" baseline="0" smtClean="0">
                          <a:ln>
                            <a:noFill/>
                          </a:ln>
                          <a:solidFill>
                            <a:srgbClr val="000000"/>
                          </a:solidFill>
                          <a:effectLst/>
                          <a:latin typeface="Arial" pitchFamily="34" charset="0"/>
                        </a:rPr>
                        <a:t>&lt;180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914400" rtl="0" eaLnBrk="1" fontAlgn="base" latinLnBrk="0" hangingPunct="1">
                        <a:lnSpc>
                          <a:spcPct val="110000"/>
                        </a:lnSpc>
                        <a:spcBef>
                          <a:spcPct val="50000"/>
                        </a:spcBef>
                        <a:spcAft>
                          <a:spcPct val="0"/>
                        </a:spcAft>
                        <a:buClr>
                          <a:srgbClr val="F9E697"/>
                        </a:buClr>
                        <a:buSzPct val="85000"/>
                        <a:buFont typeface="Wingdings" pitchFamily="2" charset="2"/>
                        <a:buNone/>
                        <a:tabLst/>
                      </a:pPr>
                      <a:r>
                        <a:rPr kumimoji="0" lang="it-IT" sz="2000" b="1" i="0" u="none" strike="noStrike" cap="none" normalizeH="0" baseline="0" smtClean="0">
                          <a:ln>
                            <a:noFill/>
                          </a:ln>
                          <a:solidFill>
                            <a:srgbClr val="000000"/>
                          </a:solidFill>
                          <a:effectLst/>
                          <a:latin typeface="Arial" pitchFamily="34" charset="0"/>
                        </a:rPr>
                        <a:t>&lt;180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914400" rtl="0" eaLnBrk="1" fontAlgn="base" latinLnBrk="0" hangingPunct="1">
                        <a:lnSpc>
                          <a:spcPct val="110000"/>
                        </a:lnSpc>
                        <a:spcBef>
                          <a:spcPct val="50000"/>
                        </a:spcBef>
                        <a:spcAft>
                          <a:spcPct val="0"/>
                        </a:spcAft>
                        <a:buClr>
                          <a:srgbClr val="F9E697"/>
                        </a:buClr>
                        <a:buSzPct val="85000"/>
                        <a:buFont typeface="Wingdings" pitchFamily="2" charset="2"/>
                        <a:buNone/>
                        <a:tabLst/>
                      </a:pPr>
                      <a:r>
                        <a:rPr kumimoji="0" lang="it-IT" sz="2000" b="1" i="0" u="none" strike="noStrike" cap="none" normalizeH="0" baseline="0" smtClean="0">
                          <a:ln>
                            <a:noFill/>
                          </a:ln>
                          <a:solidFill>
                            <a:srgbClr val="000000"/>
                          </a:solidFill>
                          <a:effectLst/>
                          <a:latin typeface="Arial" pitchFamily="34" charset="0"/>
                        </a:rPr>
                        <a:t>&lt;140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914400" rtl="0" eaLnBrk="1" fontAlgn="base" latinLnBrk="0" hangingPunct="1">
                        <a:lnSpc>
                          <a:spcPct val="110000"/>
                        </a:lnSpc>
                        <a:spcBef>
                          <a:spcPct val="50000"/>
                        </a:spcBef>
                        <a:spcAft>
                          <a:spcPct val="0"/>
                        </a:spcAft>
                        <a:buClr>
                          <a:srgbClr val="F9E697"/>
                        </a:buClr>
                        <a:buSzPct val="85000"/>
                        <a:buFont typeface="Wingdings" pitchFamily="2" charset="2"/>
                        <a:buNone/>
                        <a:tabLst/>
                      </a:pPr>
                      <a:r>
                        <a:rPr kumimoji="0" lang="it-IT" sz="2000" b="1" i="0" u="none" strike="noStrike" cap="none" normalizeH="0" baseline="0" dirty="0" smtClean="0">
                          <a:ln>
                            <a:noFill/>
                          </a:ln>
                          <a:solidFill>
                            <a:srgbClr val="000000"/>
                          </a:solidFill>
                          <a:effectLst/>
                          <a:latin typeface="Arial" pitchFamily="34" charset="0"/>
                        </a:rPr>
                        <a:t>&lt;160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914400" rtl="0" eaLnBrk="1" fontAlgn="base" latinLnBrk="0" hangingPunct="1">
                        <a:lnSpc>
                          <a:spcPct val="110000"/>
                        </a:lnSpc>
                        <a:spcBef>
                          <a:spcPct val="50000"/>
                        </a:spcBef>
                        <a:spcAft>
                          <a:spcPct val="0"/>
                        </a:spcAft>
                        <a:buClr>
                          <a:srgbClr val="F9E697"/>
                        </a:buClr>
                        <a:buSzPct val="85000"/>
                        <a:buFont typeface="Wingdings" pitchFamily="2" charset="2"/>
                        <a:buNone/>
                        <a:tabLst/>
                      </a:pPr>
                      <a:r>
                        <a:rPr kumimoji="0" lang="it-IT" sz="2000" b="1" i="0" u="none" strike="noStrike" cap="none" normalizeH="0" baseline="0" dirty="0" smtClean="0">
                          <a:ln>
                            <a:noFill/>
                          </a:ln>
                          <a:solidFill>
                            <a:srgbClr val="000000"/>
                          </a:solidFill>
                          <a:effectLst/>
                          <a:latin typeface="Arial" pitchFamily="34" charset="0"/>
                        </a:rPr>
                        <a:t>&lt;140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23596" name="Text Box 97"/>
          <p:cNvSpPr txBox="1">
            <a:spLocks noChangeArrowheads="1"/>
          </p:cNvSpPr>
          <p:nvPr/>
        </p:nvSpPr>
        <p:spPr bwMode="auto">
          <a:xfrm>
            <a:off x="0" y="6040438"/>
            <a:ext cx="9144000" cy="609600"/>
          </a:xfrm>
          <a:prstGeom prst="rect">
            <a:avLst/>
          </a:prstGeom>
          <a:noFill/>
          <a:ln w="25400">
            <a:noFill/>
            <a:miter lim="800000"/>
            <a:headEnd/>
            <a:tailEnd/>
          </a:ln>
        </p:spPr>
        <p:txBody>
          <a:bodyPr lIns="84756" tIns="42378" rIns="84756" bIns="42378" anchor="b">
            <a:spAutoFit/>
          </a:bodyPr>
          <a:lstStyle/>
          <a:p>
            <a:pPr marL="457200" indent="-457200" algn="r" defTabSz="847725" eaLnBrk="0" hangingPunct="0">
              <a:tabLst>
                <a:tab pos="177800" algn="l"/>
              </a:tabLst>
              <a:defRPr/>
            </a:pPr>
            <a:r>
              <a:rPr lang="en-US" sz="1000" b="1" i="1" dirty="0">
                <a:solidFill>
                  <a:srgbClr val="0000CC"/>
                </a:solidFill>
              </a:rPr>
              <a:t>*</a:t>
            </a:r>
            <a:r>
              <a:rPr lang="en-US" sz="1000" b="1" i="1" dirty="0" err="1">
                <a:solidFill>
                  <a:srgbClr val="0000CC"/>
                </a:solidFill>
              </a:rPr>
              <a:t>Riferito</a:t>
            </a:r>
            <a:r>
              <a:rPr lang="en-US" sz="1000" b="1" i="1" dirty="0">
                <a:solidFill>
                  <a:srgbClr val="0000CC"/>
                </a:solidFill>
              </a:rPr>
              <a:t> al range non-</a:t>
            </a:r>
            <a:r>
              <a:rPr lang="en-US" sz="1000" b="1" i="1" dirty="0" err="1">
                <a:solidFill>
                  <a:srgbClr val="0000CC"/>
                </a:solidFill>
              </a:rPr>
              <a:t>diabetico</a:t>
            </a:r>
            <a:r>
              <a:rPr lang="en-US" sz="1000" b="1" i="1" dirty="0">
                <a:solidFill>
                  <a:srgbClr val="0000CC"/>
                </a:solidFill>
              </a:rPr>
              <a:t> con </a:t>
            </a:r>
            <a:r>
              <a:rPr lang="en-US" sz="1000" b="1" i="1" dirty="0" err="1">
                <a:solidFill>
                  <a:srgbClr val="0000CC"/>
                </a:solidFill>
              </a:rPr>
              <a:t>metodo</a:t>
            </a:r>
            <a:r>
              <a:rPr lang="en-US" sz="1000" b="1" i="1" dirty="0">
                <a:solidFill>
                  <a:srgbClr val="0000CC"/>
                </a:solidFill>
              </a:rPr>
              <a:t> DCCT </a:t>
            </a:r>
            <a:r>
              <a:rPr lang="en-US" sz="1000" b="1" i="1" baseline="30000" dirty="0">
                <a:solidFill>
                  <a:srgbClr val="0000CC"/>
                </a:solidFill>
              </a:rPr>
              <a:t>1</a:t>
            </a:r>
            <a:endParaRPr lang="en-US" sz="1000" b="1" i="1" dirty="0">
              <a:solidFill>
                <a:srgbClr val="0000CC"/>
              </a:solidFill>
            </a:endParaRPr>
          </a:p>
          <a:p>
            <a:pPr defTabSz="847725" eaLnBrk="0" hangingPunct="0">
              <a:spcBef>
                <a:spcPct val="40000"/>
              </a:spcBef>
              <a:tabLst>
                <a:tab pos="0" algn="l"/>
              </a:tabLst>
              <a:defRPr/>
            </a:pPr>
            <a:r>
              <a:rPr lang="en-US" sz="1000" b="1" i="1" dirty="0">
                <a:solidFill>
                  <a:srgbClr val="0000CC"/>
                </a:solidFill>
              </a:rPr>
              <a:t>1.Standard Italiani per la </a:t>
            </a:r>
            <a:r>
              <a:rPr lang="en-US" sz="1000" b="1" i="1" dirty="0" err="1">
                <a:solidFill>
                  <a:srgbClr val="0000CC"/>
                </a:solidFill>
              </a:rPr>
              <a:t>cura</a:t>
            </a:r>
            <a:r>
              <a:rPr lang="en-US" sz="1000" b="1" i="1" dirty="0">
                <a:solidFill>
                  <a:srgbClr val="0000CC"/>
                </a:solidFill>
              </a:rPr>
              <a:t> del Diabete </a:t>
            </a:r>
            <a:r>
              <a:rPr lang="en-US" sz="1000" b="1" i="1" dirty="0" err="1">
                <a:solidFill>
                  <a:srgbClr val="0000CC"/>
                </a:solidFill>
              </a:rPr>
              <a:t>Mellito</a:t>
            </a:r>
            <a:r>
              <a:rPr lang="en-US" sz="1000" b="1" i="1" dirty="0">
                <a:solidFill>
                  <a:srgbClr val="0000CC"/>
                </a:solidFill>
              </a:rPr>
              <a:t> 2010.  2. ADA, Diabetes Care 2013  3. AACE/ACE, </a:t>
            </a:r>
            <a:r>
              <a:rPr lang="en-US" sz="1000" b="1" i="1" dirty="0" err="1">
                <a:solidFill>
                  <a:srgbClr val="0000CC"/>
                </a:solidFill>
              </a:rPr>
              <a:t>Endocr</a:t>
            </a:r>
            <a:r>
              <a:rPr lang="en-US" sz="1000" b="1" i="1" dirty="0">
                <a:solidFill>
                  <a:srgbClr val="0000CC"/>
                </a:solidFill>
              </a:rPr>
              <a:t> Pract. 2013. 4. Global Guideline IDF for Type 2 Diabetes, 2012</a:t>
            </a:r>
          </a:p>
        </p:txBody>
      </p:sp>
      <p:sp>
        <p:nvSpPr>
          <p:cNvPr id="5" name="Rettangolo 4"/>
          <p:cNvSpPr/>
          <p:nvPr/>
        </p:nvSpPr>
        <p:spPr>
          <a:xfrm>
            <a:off x="323528" y="2708920"/>
            <a:ext cx="8568952" cy="2585323"/>
          </a:xfrm>
          <a:prstGeom prst="rect">
            <a:avLst/>
          </a:prstGeom>
          <a:solidFill>
            <a:srgbClr val="C00000"/>
          </a:solidFill>
        </p:spPr>
        <p:txBody>
          <a:bodyPr wrap="square" lIns="91440" tIns="45720" rIns="91440" bIns="45720">
            <a:spAutoFit/>
          </a:bodyPr>
          <a:lstStyle/>
          <a:p>
            <a:pPr algn="ctr"/>
            <a:r>
              <a:rPr lang="it-IT"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In questa fase della sua vita quali vantaggi</a:t>
            </a:r>
          </a:p>
          <a:p>
            <a:pPr algn="ctr"/>
            <a:r>
              <a:rPr lang="it-IT"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per la signora Luisa?</a:t>
            </a:r>
            <a:endParaRPr lang="it-IT"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7" name="Immagine 6" descr="download (1).jpg"/>
          <p:cNvPicPr>
            <a:picLocks noChangeAspect="1"/>
          </p:cNvPicPr>
          <p:nvPr/>
        </p:nvPicPr>
        <p:blipFill>
          <a:blip r:embed="rId3" cstate="print"/>
          <a:stretch>
            <a:fillRect/>
          </a:stretch>
        </p:blipFill>
        <p:spPr>
          <a:xfrm>
            <a:off x="0" y="72009"/>
            <a:ext cx="2248424" cy="1772815"/>
          </a:xfrm>
          <a:prstGeom prst="rect">
            <a:avLst/>
          </a:prstGeom>
        </p:spPr>
      </p:pic>
    </p:spTree>
    <p:extLst>
      <p:ext uri="{BB962C8B-B14F-4D97-AF65-F5344CB8AC3E}">
        <p14:creationId xmlns:p14="http://schemas.microsoft.com/office/powerpoint/2010/main" val="151548876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1"/>
          <p:cNvSpPr txBox="1">
            <a:spLocks/>
          </p:cNvSpPr>
          <p:nvPr/>
        </p:nvSpPr>
        <p:spPr>
          <a:xfrm>
            <a:off x="0" y="116632"/>
            <a:ext cx="9144000" cy="936104"/>
          </a:xfrm>
          <a:prstGeom prst="rect">
            <a:avLst/>
          </a:prstGeom>
          <a:solidFill>
            <a:srgbClr val="00CCFF">
              <a:alpha val="51000"/>
            </a:srgbClr>
          </a:solidFill>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it-IT" sz="4400" b="1" i="0" u="none" strike="noStrike" kern="1200" cap="none" spc="0" normalizeH="0" baseline="0" noProof="0" dirty="0">
              <a:ln>
                <a:noFill/>
              </a:ln>
              <a:solidFill>
                <a:schemeClr val="tx1"/>
              </a:solidFill>
              <a:effectLst/>
              <a:uLnTx/>
              <a:uFillTx/>
              <a:latin typeface="Arial Narrow"/>
              <a:ea typeface="+mj-ea"/>
              <a:cs typeface="+mj-cs"/>
            </a:endParaRPr>
          </a:p>
        </p:txBody>
      </p:sp>
      <p:sp>
        <p:nvSpPr>
          <p:cNvPr id="71682" name="Titolo 1"/>
          <p:cNvSpPr>
            <a:spLocks/>
          </p:cNvSpPr>
          <p:nvPr/>
        </p:nvSpPr>
        <p:spPr bwMode="auto">
          <a:xfrm>
            <a:off x="1258888" y="260797"/>
            <a:ext cx="7186612" cy="773112"/>
          </a:xfrm>
          <a:prstGeom prst="rect">
            <a:avLst/>
          </a:prstGeom>
          <a:noFill/>
          <a:ln w="9525">
            <a:noFill/>
            <a:miter lim="800000"/>
            <a:headEnd/>
            <a:tailEnd/>
          </a:ln>
        </p:spPr>
        <p:txBody>
          <a:bodyPr anchor="ctr"/>
          <a:lstStyle/>
          <a:p>
            <a:r>
              <a:rPr lang="it-IT" sz="3200" b="1" dirty="0">
                <a:latin typeface="Arial" pitchFamily="34" charset="0"/>
                <a:ea typeface="Arial Unicode MS" pitchFamily="34" charset="-128"/>
                <a:cs typeface="Arial" pitchFamily="34" charset="0"/>
              </a:rPr>
              <a:t>Qual è il target glicemico ottimale? </a:t>
            </a:r>
          </a:p>
        </p:txBody>
      </p:sp>
      <p:sp>
        <p:nvSpPr>
          <p:cNvPr id="71683" name="Text Box 3"/>
          <p:cNvSpPr txBox="1">
            <a:spLocks noChangeArrowheads="1"/>
          </p:cNvSpPr>
          <p:nvPr/>
        </p:nvSpPr>
        <p:spPr bwMode="auto">
          <a:xfrm>
            <a:off x="4356100" y="6381750"/>
            <a:ext cx="4608513" cy="163513"/>
          </a:xfrm>
          <a:prstGeom prst="rect">
            <a:avLst/>
          </a:prstGeom>
          <a:noFill/>
          <a:ln w="9525">
            <a:noFill/>
            <a:miter lim="800000"/>
            <a:headEnd/>
            <a:tailEnd/>
          </a:ln>
        </p:spPr>
        <p:txBody>
          <a:bodyPr lIns="0" tIns="0" rIns="0" bIns="0">
            <a:spAutoFit/>
          </a:bodyPr>
          <a:lstStyle/>
          <a:p>
            <a:pPr algn="ctr">
              <a:lnSpc>
                <a:spcPct val="97000"/>
              </a:lnSpc>
              <a:buClr>
                <a:srgbClr val="FFFFFF"/>
              </a:buClr>
              <a:buSzPct val="45000"/>
              <a:tabLst>
                <a:tab pos="655638" algn="l"/>
                <a:tab pos="1312863" algn="l"/>
                <a:tab pos="1968500" algn="l"/>
                <a:tab pos="2625725" algn="l"/>
                <a:tab pos="3282950" algn="l"/>
                <a:tab pos="3938588" algn="l"/>
                <a:tab pos="4595813" algn="l"/>
                <a:tab pos="5253038" algn="l"/>
                <a:tab pos="5908675" algn="l"/>
                <a:tab pos="6565900" algn="l"/>
              </a:tabLst>
            </a:pPr>
            <a:r>
              <a:rPr lang="en-GB" sz="1100" b="1">
                <a:solidFill>
                  <a:srgbClr val="FFFFCC"/>
                </a:solidFill>
                <a:cs typeface="Arial" pitchFamily="34" charset="0"/>
              </a:rPr>
              <a:t>Standard Italiani per la cura del diabete AMD-SID 2009</a:t>
            </a:r>
          </a:p>
        </p:txBody>
      </p:sp>
      <p:sp>
        <p:nvSpPr>
          <p:cNvPr id="71684" name="Rectangle 9"/>
          <p:cNvSpPr>
            <a:spLocks noChangeArrowheads="1"/>
          </p:cNvSpPr>
          <p:nvPr/>
        </p:nvSpPr>
        <p:spPr bwMode="auto">
          <a:xfrm>
            <a:off x="3563888" y="1124744"/>
            <a:ext cx="5472608" cy="2800767"/>
          </a:xfrm>
          <a:prstGeom prst="rect">
            <a:avLst/>
          </a:prstGeom>
          <a:solidFill>
            <a:schemeClr val="bg1"/>
          </a:solidFill>
          <a:ln w="9525">
            <a:solidFill>
              <a:schemeClr val="tx1"/>
            </a:solidFill>
            <a:miter lim="800000"/>
            <a:headEnd/>
            <a:tailEnd/>
          </a:ln>
        </p:spPr>
        <p:txBody>
          <a:bodyPr wrap="square" anchor="ctr">
            <a:spAutoFit/>
          </a:bodyPr>
          <a:lstStyle/>
          <a:p>
            <a:pPr algn="just"/>
            <a:r>
              <a:rPr lang="it-IT" b="1" dirty="0">
                <a:solidFill>
                  <a:srgbClr val="0000FF"/>
                </a:solidFill>
                <a:cs typeface="Arial" pitchFamily="34" charset="0"/>
              </a:rPr>
              <a:t>Follow-up a lungo termine degli studi DCCT e UKPDS suggeriscono che un trattamento volto a ottenere </a:t>
            </a:r>
            <a:r>
              <a:rPr lang="it-IT" b="1" dirty="0">
                <a:solidFill>
                  <a:srgbClr val="FF0000"/>
                </a:solidFill>
                <a:cs typeface="Arial" pitchFamily="34" charset="0"/>
              </a:rPr>
              <a:t>valori</a:t>
            </a:r>
            <a:r>
              <a:rPr lang="it-IT" b="1" dirty="0">
                <a:solidFill>
                  <a:srgbClr val="0000FF"/>
                </a:solidFill>
                <a:cs typeface="Arial" pitchFamily="34" charset="0"/>
              </a:rPr>
              <a:t> di </a:t>
            </a:r>
            <a:r>
              <a:rPr lang="it-IT" b="1" dirty="0">
                <a:solidFill>
                  <a:srgbClr val="FF0000"/>
                </a:solidFill>
                <a:cs typeface="Arial" pitchFamily="34" charset="0"/>
              </a:rPr>
              <a:t>HbA1c</a:t>
            </a:r>
            <a:r>
              <a:rPr lang="it-IT" b="1" dirty="0">
                <a:solidFill>
                  <a:srgbClr val="0000FF"/>
                </a:solidFill>
                <a:cs typeface="Arial" pitchFamily="34" charset="0"/>
              </a:rPr>
              <a:t> stabilmente </a:t>
            </a:r>
            <a:r>
              <a:rPr lang="it-IT" b="1" dirty="0">
                <a:solidFill>
                  <a:srgbClr val="FF0000"/>
                </a:solidFill>
                <a:cs typeface="Arial" pitchFamily="34" charset="0"/>
              </a:rPr>
              <a:t>inferiori a 7%</a:t>
            </a:r>
            <a:r>
              <a:rPr lang="it-IT" b="1" dirty="0">
                <a:solidFill>
                  <a:srgbClr val="0000FF"/>
                </a:solidFill>
                <a:cs typeface="Arial" pitchFamily="34" charset="0"/>
              </a:rPr>
              <a:t> subito dopo la diagnosi di diabete è associato con una </a:t>
            </a:r>
            <a:r>
              <a:rPr lang="it-IT" b="1" dirty="0">
                <a:solidFill>
                  <a:srgbClr val="FF0000"/>
                </a:solidFill>
                <a:cs typeface="Arial" pitchFamily="34" charset="0"/>
              </a:rPr>
              <a:t>riduzione</a:t>
            </a:r>
            <a:r>
              <a:rPr lang="it-IT" b="1" dirty="0">
                <a:solidFill>
                  <a:srgbClr val="0000FF"/>
                </a:solidFill>
                <a:cs typeface="Arial" pitchFamily="34" charset="0"/>
              </a:rPr>
              <a:t> a lungo termine del rischio di </a:t>
            </a:r>
            <a:r>
              <a:rPr lang="it-IT" b="1" dirty="0">
                <a:solidFill>
                  <a:srgbClr val="FF0000"/>
                </a:solidFill>
                <a:cs typeface="Arial" pitchFamily="34" charset="0"/>
              </a:rPr>
              <a:t>complicanze macrovascolari</a:t>
            </a:r>
            <a:r>
              <a:rPr lang="it-IT" b="1" dirty="0">
                <a:solidFill>
                  <a:srgbClr val="0000FF"/>
                </a:solidFill>
                <a:cs typeface="Arial" pitchFamily="34" charset="0"/>
              </a:rPr>
              <a:t>. Un obiettivo di HbA1c pari o inferiore a 7% è </a:t>
            </a:r>
            <a:r>
              <a:rPr lang="it-IT" b="1" dirty="0">
                <a:solidFill>
                  <a:srgbClr val="FF0000"/>
                </a:solidFill>
                <a:cs typeface="Arial" pitchFamily="34" charset="0"/>
              </a:rPr>
              <a:t>generalmente consigliabile</a:t>
            </a:r>
            <a:r>
              <a:rPr lang="it-IT" b="1" dirty="0">
                <a:solidFill>
                  <a:srgbClr val="0000FF"/>
                </a:solidFill>
                <a:cs typeface="Arial" pitchFamily="34" charset="0"/>
              </a:rPr>
              <a:t> per i soggetti adulti con diabete </a:t>
            </a:r>
            <a:r>
              <a:rPr lang="it-IT" b="1" dirty="0">
                <a:solidFill>
                  <a:srgbClr val="FF0000"/>
                </a:solidFill>
                <a:cs typeface="Arial" pitchFamily="34" charset="0"/>
              </a:rPr>
              <a:t>per prevenire l’incidenza</a:t>
            </a:r>
            <a:r>
              <a:rPr lang="it-IT" b="1" dirty="0">
                <a:solidFill>
                  <a:srgbClr val="0000FF"/>
                </a:solidFill>
                <a:cs typeface="Arial" pitchFamily="34" charset="0"/>
              </a:rPr>
              <a:t> e la </a:t>
            </a:r>
            <a:r>
              <a:rPr lang="it-IT" b="1" dirty="0">
                <a:solidFill>
                  <a:srgbClr val="FF0000"/>
                </a:solidFill>
                <a:cs typeface="Arial" pitchFamily="34" charset="0"/>
              </a:rPr>
              <a:t>progressione</a:t>
            </a:r>
            <a:r>
              <a:rPr lang="it-IT" b="1" dirty="0">
                <a:solidFill>
                  <a:srgbClr val="0000FF"/>
                </a:solidFill>
                <a:cs typeface="Arial" pitchFamily="34" charset="0"/>
              </a:rPr>
              <a:t> delle </a:t>
            </a:r>
            <a:r>
              <a:rPr lang="it-IT" b="1" dirty="0">
                <a:solidFill>
                  <a:srgbClr val="FF0000"/>
                </a:solidFill>
                <a:cs typeface="Arial" pitchFamily="34" charset="0"/>
              </a:rPr>
              <a:t>complicanze</a:t>
            </a:r>
            <a:r>
              <a:rPr lang="it-IT" b="1" dirty="0">
                <a:solidFill>
                  <a:srgbClr val="0000FF"/>
                </a:solidFill>
                <a:cs typeface="Arial" pitchFamily="34" charset="0"/>
              </a:rPr>
              <a:t> macrovascolari.</a:t>
            </a:r>
            <a:endParaRPr lang="it-IT" dirty="0">
              <a:solidFill>
                <a:srgbClr val="0000FF"/>
              </a:solidFill>
              <a:cs typeface="Arial" pitchFamily="34" charset="0"/>
            </a:endParaRPr>
          </a:p>
          <a:p>
            <a:pPr algn="just"/>
            <a:r>
              <a:rPr lang="it-IT" sz="1400" b="1" dirty="0">
                <a:solidFill>
                  <a:srgbClr val="000000"/>
                </a:solidFill>
                <a:cs typeface="Arial" pitchFamily="34" charset="0"/>
              </a:rPr>
              <a:t>(Livello della prova III, Forza della raccomandazione A)</a:t>
            </a:r>
            <a:r>
              <a:rPr lang="it-IT" sz="1400" b="1" dirty="0">
                <a:solidFill>
                  <a:srgbClr val="0000FF"/>
                </a:solidFill>
                <a:cs typeface="Arial" pitchFamily="34" charset="0"/>
              </a:rPr>
              <a:t>.</a:t>
            </a:r>
            <a:endParaRPr lang="it-IT" sz="1400" dirty="0">
              <a:solidFill>
                <a:srgbClr val="0000FF"/>
              </a:solidFill>
              <a:cs typeface="Arial" pitchFamily="34" charset="0"/>
            </a:endParaRPr>
          </a:p>
        </p:txBody>
      </p:sp>
      <p:sp>
        <p:nvSpPr>
          <p:cNvPr id="8" name="Rectangle 8"/>
          <p:cNvSpPr>
            <a:spLocks noChangeArrowheads="1"/>
          </p:cNvSpPr>
          <p:nvPr/>
        </p:nvSpPr>
        <p:spPr bwMode="auto">
          <a:xfrm>
            <a:off x="3563888" y="4077072"/>
            <a:ext cx="5471988" cy="2523768"/>
          </a:xfrm>
          <a:prstGeom prst="rect">
            <a:avLst/>
          </a:prstGeom>
          <a:solidFill>
            <a:schemeClr val="bg1"/>
          </a:solidFill>
          <a:ln w="9525">
            <a:solidFill>
              <a:schemeClr val="tx1"/>
            </a:solidFill>
            <a:miter lim="800000"/>
            <a:headEnd/>
            <a:tailEnd/>
          </a:ln>
        </p:spPr>
        <p:txBody>
          <a:bodyPr wrap="square" anchor="ctr">
            <a:spAutoFit/>
          </a:bodyPr>
          <a:lstStyle/>
          <a:p>
            <a:pPr algn="just"/>
            <a:r>
              <a:rPr lang="it-IT" b="1" dirty="0">
                <a:solidFill>
                  <a:srgbClr val="FF0000"/>
                </a:solidFill>
                <a:cs typeface="Arial" pitchFamily="34" charset="0"/>
              </a:rPr>
              <a:t>Obiettivi</a:t>
            </a:r>
            <a:r>
              <a:rPr lang="it-IT" b="1" dirty="0">
                <a:solidFill>
                  <a:srgbClr val="0000FF"/>
                </a:solidFill>
                <a:cs typeface="Arial" pitchFamily="34" charset="0"/>
              </a:rPr>
              <a:t> di compenso glicemico </a:t>
            </a:r>
            <a:r>
              <a:rPr lang="it-IT" b="1" dirty="0">
                <a:solidFill>
                  <a:srgbClr val="FF0000"/>
                </a:solidFill>
                <a:cs typeface="Arial" pitchFamily="34" charset="0"/>
              </a:rPr>
              <a:t>meno stringenti</a:t>
            </a:r>
            <a:r>
              <a:rPr lang="it-IT" b="1" dirty="0">
                <a:solidFill>
                  <a:srgbClr val="0000FF"/>
                </a:solidFill>
                <a:cs typeface="Arial" pitchFamily="34" charset="0"/>
              </a:rPr>
              <a:t> </a:t>
            </a:r>
            <a:r>
              <a:rPr lang="it-IT" b="1" dirty="0" smtClean="0">
                <a:solidFill>
                  <a:srgbClr val="0000FF"/>
                </a:solidFill>
                <a:cs typeface="Arial" pitchFamily="34" charset="0"/>
              </a:rPr>
              <a:t>dovrebbero </a:t>
            </a:r>
            <a:r>
              <a:rPr lang="it-IT" b="1" dirty="0">
                <a:solidFill>
                  <a:srgbClr val="0000FF"/>
                </a:solidFill>
                <a:cs typeface="Arial" pitchFamily="34" charset="0"/>
              </a:rPr>
              <a:t>essere perseguiti in pazienti con </a:t>
            </a:r>
            <a:r>
              <a:rPr lang="it-IT" b="1" dirty="0">
                <a:solidFill>
                  <a:srgbClr val="FF0000"/>
                </a:solidFill>
                <a:cs typeface="Arial" pitchFamily="34" charset="0"/>
              </a:rPr>
              <a:t>diabete </a:t>
            </a:r>
            <a:r>
              <a:rPr lang="it-IT" b="1" dirty="0">
                <a:solidFill>
                  <a:srgbClr val="0000FF"/>
                </a:solidFill>
                <a:cs typeface="Arial" pitchFamily="34" charset="0"/>
              </a:rPr>
              <a:t>di </a:t>
            </a:r>
            <a:r>
              <a:rPr lang="it-IT" b="1" dirty="0">
                <a:solidFill>
                  <a:srgbClr val="FF0000"/>
                </a:solidFill>
                <a:cs typeface="Arial" pitchFamily="34" charset="0"/>
              </a:rPr>
              <a:t>lunga durata</a:t>
            </a:r>
            <a:r>
              <a:rPr lang="it-IT" b="1" dirty="0">
                <a:solidFill>
                  <a:srgbClr val="0000FF"/>
                </a:solidFill>
                <a:cs typeface="Arial" pitchFamily="34" charset="0"/>
              </a:rPr>
              <a:t>,  soprattutto con </a:t>
            </a:r>
            <a:r>
              <a:rPr lang="it-IT" b="1" dirty="0">
                <a:solidFill>
                  <a:srgbClr val="FF0000"/>
                </a:solidFill>
                <a:cs typeface="Arial" pitchFamily="34" charset="0"/>
              </a:rPr>
              <a:t>precedenti di CVD</a:t>
            </a:r>
            <a:r>
              <a:rPr lang="it-IT" b="1" dirty="0">
                <a:solidFill>
                  <a:srgbClr val="0000FF"/>
                </a:solidFill>
                <a:cs typeface="Arial" pitchFamily="34" charset="0"/>
              </a:rPr>
              <a:t> o una </a:t>
            </a:r>
            <a:r>
              <a:rPr lang="it-IT" b="1" dirty="0">
                <a:solidFill>
                  <a:srgbClr val="FF0000"/>
                </a:solidFill>
                <a:cs typeface="Arial" pitchFamily="34" charset="0"/>
              </a:rPr>
              <a:t>lunga</a:t>
            </a:r>
            <a:r>
              <a:rPr lang="it-IT" b="1" dirty="0">
                <a:solidFill>
                  <a:srgbClr val="0000FF"/>
                </a:solidFill>
                <a:cs typeface="Arial" pitchFamily="34" charset="0"/>
              </a:rPr>
              <a:t> storia di </a:t>
            </a:r>
            <a:r>
              <a:rPr lang="it-IT" b="1" dirty="0">
                <a:solidFill>
                  <a:srgbClr val="FF0000"/>
                </a:solidFill>
                <a:cs typeface="Arial" pitchFamily="34" charset="0"/>
              </a:rPr>
              <a:t>inadeguato compenso</a:t>
            </a:r>
            <a:r>
              <a:rPr lang="it-IT" b="1" dirty="0">
                <a:solidFill>
                  <a:srgbClr val="0000FF"/>
                </a:solidFill>
                <a:cs typeface="Arial" pitchFamily="34" charset="0"/>
              </a:rPr>
              <a:t> glicemico, a </a:t>
            </a:r>
            <a:r>
              <a:rPr lang="it-IT" b="1" dirty="0">
                <a:solidFill>
                  <a:srgbClr val="FF0000"/>
                </a:solidFill>
                <a:cs typeface="Arial" pitchFamily="34" charset="0"/>
              </a:rPr>
              <a:t>rischio</a:t>
            </a:r>
            <a:r>
              <a:rPr lang="it-IT" b="1" dirty="0">
                <a:solidFill>
                  <a:srgbClr val="0000FF"/>
                </a:solidFill>
                <a:cs typeface="Arial" pitchFamily="34" charset="0"/>
              </a:rPr>
              <a:t> di </a:t>
            </a:r>
            <a:r>
              <a:rPr lang="it-IT" b="1" dirty="0">
                <a:solidFill>
                  <a:srgbClr val="FF0000"/>
                </a:solidFill>
                <a:cs typeface="Arial" pitchFamily="34" charset="0"/>
              </a:rPr>
              <a:t>ipoglicemie</a:t>
            </a:r>
            <a:r>
              <a:rPr lang="it-IT" b="1" dirty="0">
                <a:solidFill>
                  <a:srgbClr val="0000FF"/>
                </a:solidFill>
                <a:cs typeface="Arial" pitchFamily="34" charset="0"/>
              </a:rPr>
              <a:t> severe o con </a:t>
            </a:r>
            <a:r>
              <a:rPr lang="it-IT" b="1" dirty="0">
                <a:solidFill>
                  <a:srgbClr val="FF0000"/>
                </a:solidFill>
                <a:cs typeface="Arial" pitchFamily="34" charset="0"/>
              </a:rPr>
              <a:t>complicanze</a:t>
            </a:r>
            <a:r>
              <a:rPr lang="it-IT" b="1" dirty="0">
                <a:solidFill>
                  <a:srgbClr val="0000FF"/>
                </a:solidFill>
                <a:cs typeface="Arial" pitchFamily="34" charset="0"/>
              </a:rPr>
              <a:t> micro e </a:t>
            </a:r>
            <a:r>
              <a:rPr lang="it-IT" b="1" dirty="0" err="1">
                <a:solidFill>
                  <a:srgbClr val="0000FF"/>
                </a:solidFill>
                <a:cs typeface="Arial" pitchFamily="34" charset="0"/>
              </a:rPr>
              <a:t>macroangiopatiche</a:t>
            </a:r>
            <a:r>
              <a:rPr lang="it-IT" b="1" dirty="0">
                <a:solidFill>
                  <a:srgbClr val="0000FF"/>
                </a:solidFill>
                <a:cs typeface="Arial" pitchFamily="34" charset="0"/>
              </a:rPr>
              <a:t> </a:t>
            </a:r>
            <a:r>
              <a:rPr lang="it-IT" b="1" dirty="0">
                <a:solidFill>
                  <a:srgbClr val="FF0000"/>
                </a:solidFill>
                <a:cs typeface="Arial" pitchFamily="34" charset="0"/>
              </a:rPr>
              <a:t>avanzate</a:t>
            </a:r>
            <a:r>
              <a:rPr lang="it-IT" b="1" dirty="0">
                <a:solidFill>
                  <a:srgbClr val="0000FF"/>
                </a:solidFill>
                <a:cs typeface="Arial" pitchFamily="34" charset="0"/>
              </a:rPr>
              <a:t>.</a:t>
            </a:r>
          </a:p>
          <a:p>
            <a:pPr algn="just"/>
            <a:r>
              <a:rPr lang="it-IT" b="1" dirty="0">
                <a:solidFill>
                  <a:srgbClr val="0000FF"/>
                </a:solidFill>
                <a:cs typeface="Arial" pitchFamily="34" charset="0"/>
              </a:rPr>
              <a:t>L’approccio terapeutico deve essere tale da </a:t>
            </a:r>
            <a:r>
              <a:rPr lang="it-IT" b="1" dirty="0">
                <a:solidFill>
                  <a:srgbClr val="FF0000"/>
                </a:solidFill>
                <a:cs typeface="Arial" pitchFamily="34" charset="0"/>
              </a:rPr>
              <a:t>prevenire</a:t>
            </a:r>
            <a:r>
              <a:rPr lang="it-IT" b="1" dirty="0">
                <a:solidFill>
                  <a:srgbClr val="0000FF"/>
                </a:solidFill>
                <a:cs typeface="Arial" pitchFamily="34" charset="0"/>
              </a:rPr>
              <a:t> le </a:t>
            </a:r>
            <a:r>
              <a:rPr lang="it-IT" b="1" dirty="0">
                <a:solidFill>
                  <a:srgbClr val="FF0000"/>
                </a:solidFill>
                <a:cs typeface="Arial" pitchFamily="34" charset="0"/>
              </a:rPr>
              <a:t>ipoglicemie</a:t>
            </a:r>
            <a:r>
              <a:rPr lang="it-IT" b="1" dirty="0">
                <a:solidFill>
                  <a:srgbClr val="0000FF"/>
                </a:solidFill>
                <a:cs typeface="Arial" pitchFamily="34" charset="0"/>
              </a:rPr>
              <a:t>.</a:t>
            </a:r>
            <a:endParaRPr lang="it-IT" dirty="0">
              <a:solidFill>
                <a:srgbClr val="0000FF"/>
              </a:solidFill>
              <a:cs typeface="Arial" pitchFamily="34" charset="0"/>
            </a:endParaRPr>
          </a:p>
          <a:p>
            <a:pPr algn="just"/>
            <a:r>
              <a:rPr lang="it-IT" sz="1400" b="1" dirty="0">
                <a:solidFill>
                  <a:srgbClr val="000000"/>
                </a:solidFill>
                <a:cs typeface="Arial" pitchFamily="34" charset="0"/>
              </a:rPr>
              <a:t>(Livello della prova </a:t>
            </a:r>
            <a:r>
              <a:rPr lang="it-IT" sz="1400" b="1" dirty="0" err="1">
                <a:solidFill>
                  <a:srgbClr val="000000"/>
                </a:solidFill>
                <a:cs typeface="Arial" pitchFamily="34" charset="0"/>
              </a:rPr>
              <a:t>VI</a:t>
            </a:r>
            <a:r>
              <a:rPr lang="it-IT" sz="1400" b="1" dirty="0">
                <a:solidFill>
                  <a:srgbClr val="000000"/>
                </a:solidFill>
                <a:cs typeface="Arial" pitchFamily="34" charset="0"/>
              </a:rPr>
              <a:t>, Forza della raccomandazione B)</a:t>
            </a:r>
          </a:p>
        </p:txBody>
      </p:sp>
      <p:pic>
        <p:nvPicPr>
          <p:cNvPr id="71685" name="Picture 6"/>
          <p:cNvPicPr>
            <a:picLocks noChangeAspect="1" noChangeArrowheads="1"/>
          </p:cNvPicPr>
          <p:nvPr/>
        </p:nvPicPr>
        <p:blipFill>
          <a:blip r:embed="rId3" cstate="print"/>
          <a:srcRect l="29532" t="10042" r="29114" b="7750"/>
          <a:stretch>
            <a:fillRect/>
          </a:stretch>
        </p:blipFill>
        <p:spPr bwMode="auto">
          <a:xfrm>
            <a:off x="1043608" y="1124744"/>
            <a:ext cx="4896544" cy="5543377"/>
          </a:xfrm>
          <a:prstGeom prst="rect">
            <a:avLst/>
          </a:prstGeom>
          <a:noFill/>
          <a:ln w="9525">
            <a:noFill/>
            <a:miter lim="800000"/>
            <a:headEnd/>
            <a:tailEnd/>
          </a:ln>
        </p:spPr>
      </p:pic>
    </p:spTree>
    <p:extLst>
      <p:ext uri="{BB962C8B-B14F-4D97-AF65-F5344CB8AC3E}">
        <p14:creationId xmlns:p14="http://schemas.microsoft.com/office/powerpoint/2010/main" val="132559396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1"/>
          <p:cNvSpPr txBox="1">
            <a:spLocks/>
          </p:cNvSpPr>
          <p:nvPr/>
        </p:nvSpPr>
        <p:spPr>
          <a:xfrm>
            <a:off x="0" y="116632"/>
            <a:ext cx="9144000" cy="936104"/>
          </a:xfrm>
          <a:prstGeom prst="rect">
            <a:avLst/>
          </a:prstGeom>
          <a:solidFill>
            <a:srgbClr val="00CCFF">
              <a:alpha val="51000"/>
            </a:srgbClr>
          </a:solidFill>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it-IT" sz="4400" b="1" i="0" u="none" strike="noStrike" kern="1200" cap="none" spc="0" normalizeH="0" baseline="0" noProof="0" dirty="0">
              <a:ln>
                <a:noFill/>
              </a:ln>
              <a:solidFill>
                <a:schemeClr val="tx1"/>
              </a:solidFill>
              <a:effectLst/>
              <a:uLnTx/>
              <a:uFillTx/>
              <a:latin typeface="Arial Narrow"/>
              <a:ea typeface="+mj-ea"/>
              <a:cs typeface="+mj-cs"/>
            </a:endParaRPr>
          </a:p>
        </p:txBody>
      </p:sp>
      <p:sp>
        <p:nvSpPr>
          <p:cNvPr id="71682" name="Titolo 1"/>
          <p:cNvSpPr>
            <a:spLocks/>
          </p:cNvSpPr>
          <p:nvPr/>
        </p:nvSpPr>
        <p:spPr bwMode="auto">
          <a:xfrm>
            <a:off x="1258888" y="260797"/>
            <a:ext cx="7186612" cy="773112"/>
          </a:xfrm>
          <a:prstGeom prst="rect">
            <a:avLst/>
          </a:prstGeom>
          <a:noFill/>
          <a:ln w="9525">
            <a:noFill/>
            <a:miter lim="800000"/>
            <a:headEnd/>
            <a:tailEnd/>
          </a:ln>
        </p:spPr>
        <p:txBody>
          <a:bodyPr anchor="ctr"/>
          <a:lstStyle/>
          <a:p>
            <a:r>
              <a:rPr lang="it-IT" sz="3200" b="1" dirty="0">
                <a:latin typeface="Arial" pitchFamily="34" charset="0"/>
                <a:ea typeface="Arial Unicode MS" pitchFamily="34" charset="-128"/>
                <a:cs typeface="Arial" pitchFamily="34" charset="0"/>
              </a:rPr>
              <a:t>Qual è il target glicemico ottimale? </a:t>
            </a:r>
          </a:p>
        </p:txBody>
      </p:sp>
      <p:sp>
        <p:nvSpPr>
          <p:cNvPr id="71683" name="Text Box 3"/>
          <p:cNvSpPr txBox="1">
            <a:spLocks noChangeArrowheads="1"/>
          </p:cNvSpPr>
          <p:nvPr/>
        </p:nvSpPr>
        <p:spPr bwMode="auto">
          <a:xfrm>
            <a:off x="4356100" y="6381750"/>
            <a:ext cx="4608513" cy="163513"/>
          </a:xfrm>
          <a:prstGeom prst="rect">
            <a:avLst/>
          </a:prstGeom>
          <a:noFill/>
          <a:ln w="9525">
            <a:noFill/>
            <a:miter lim="800000"/>
            <a:headEnd/>
            <a:tailEnd/>
          </a:ln>
        </p:spPr>
        <p:txBody>
          <a:bodyPr lIns="0" tIns="0" rIns="0" bIns="0">
            <a:spAutoFit/>
          </a:bodyPr>
          <a:lstStyle/>
          <a:p>
            <a:pPr algn="ctr">
              <a:lnSpc>
                <a:spcPct val="97000"/>
              </a:lnSpc>
              <a:buClr>
                <a:srgbClr val="FFFFFF"/>
              </a:buClr>
              <a:buSzPct val="45000"/>
              <a:tabLst>
                <a:tab pos="655638" algn="l"/>
                <a:tab pos="1312863" algn="l"/>
                <a:tab pos="1968500" algn="l"/>
                <a:tab pos="2625725" algn="l"/>
                <a:tab pos="3282950" algn="l"/>
                <a:tab pos="3938588" algn="l"/>
                <a:tab pos="4595813" algn="l"/>
                <a:tab pos="5253038" algn="l"/>
                <a:tab pos="5908675" algn="l"/>
                <a:tab pos="6565900" algn="l"/>
              </a:tabLst>
            </a:pPr>
            <a:r>
              <a:rPr lang="en-GB" sz="1100" b="1">
                <a:solidFill>
                  <a:srgbClr val="FFFFCC"/>
                </a:solidFill>
                <a:cs typeface="Arial" pitchFamily="34" charset="0"/>
              </a:rPr>
              <a:t>Standard Italiani per la cura del diabete AMD-SID 2009</a:t>
            </a:r>
          </a:p>
        </p:txBody>
      </p:sp>
      <p:pic>
        <p:nvPicPr>
          <p:cNvPr id="71685" name="Picture 6"/>
          <p:cNvPicPr>
            <a:picLocks noChangeAspect="1" noChangeArrowheads="1"/>
          </p:cNvPicPr>
          <p:nvPr/>
        </p:nvPicPr>
        <p:blipFill>
          <a:blip r:embed="rId3" cstate="print"/>
          <a:srcRect l="29532" t="10042" r="29114" b="7750"/>
          <a:stretch>
            <a:fillRect/>
          </a:stretch>
        </p:blipFill>
        <p:spPr bwMode="auto">
          <a:xfrm>
            <a:off x="250825" y="1557338"/>
            <a:ext cx="3208338" cy="3983037"/>
          </a:xfrm>
          <a:prstGeom prst="rect">
            <a:avLst/>
          </a:prstGeom>
          <a:noFill/>
          <a:ln w="9525">
            <a:noFill/>
            <a:miter lim="800000"/>
            <a:headEnd/>
            <a:tailEnd/>
          </a:ln>
        </p:spPr>
      </p:pic>
      <p:sp>
        <p:nvSpPr>
          <p:cNvPr id="8" name="Rectangle 8"/>
          <p:cNvSpPr>
            <a:spLocks noChangeArrowheads="1"/>
          </p:cNvSpPr>
          <p:nvPr/>
        </p:nvSpPr>
        <p:spPr bwMode="auto">
          <a:xfrm>
            <a:off x="3563888" y="4077072"/>
            <a:ext cx="5471988" cy="2523768"/>
          </a:xfrm>
          <a:prstGeom prst="rect">
            <a:avLst/>
          </a:prstGeom>
          <a:solidFill>
            <a:schemeClr val="bg1"/>
          </a:solidFill>
          <a:ln w="9525">
            <a:solidFill>
              <a:schemeClr val="tx1"/>
            </a:solidFill>
            <a:miter lim="800000"/>
            <a:headEnd/>
            <a:tailEnd/>
          </a:ln>
        </p:spPr>
        <p:txBody>
          <a:bodyPr wrap="square" anchor="ctr">
            <a:spAutoFit/>
          </a:bodyPr>
          <a:lstStyle/>
          <a:p>
            <a:pPr algn="just"/>
            <a:r>
              <a:rPr lang="it-IT" b="1" dirty="0">
                <a:solidFill>
                  <a:srgbClr val="FF0000"/>
                </a:solidFill>
                <a:cs typeface="Arial" pitchFamily="34" charset="0"/>
              </a:rPr>
              <a:t>Obiettivi</a:t>
            </a:r>
            <a:r>
              <a:rPr lang="it-IT" b="1" dirty="0">
                <a:solidFill>
                  <a:srgbClr val="0000FF"/>
                </a:solidFill>
                <a:cs typeface="Arial" pitchFamily="34" charset="0"/>
              </a:rPr>
              <a:t> di compenso glicemico </a:t>
            </a:r>
            <a:r>
              <a:rPr lang="it-IT" b="1" dirty="0">
                <a:solidFill>
                  <a:srgbClr val="FF0000"/>
                </a:solidFill>
                <a:cs typeface="Arial" pitchFamily="34" charset="0"/>
              </a:rPr>
              <a:t>meno stringenti</a:t>
            </a:r>
            <a:r>
              <a:rPr lang="it-IT" b="1" dirty="0">
                <a:solidFill>
                  <a:srgbClr val="0000FF"/>
                </a:solidFill>
                <a:cs typeface="Arial" pitchFamily="34" charset="0"/>
              </a:rPr>
              <a:t> </a:t>
            </a:r>
            <a:r>
              <a:rPr lang="it-IT" b="1" dirty="0" smtClean="0">
                <a:solidFill>
                  <a:srgbClr val="0000FF"/>
                </a:solidFill>
                <a:cs typeface="Arial" pitchFamily="34" charset="0"/>
              </a:rPr>
              <a:t>dovrebbero </a:t>
            </a:r>
            <a:r>
              <a:rPr lang="it-IT" b="1" dirty="0">
                <a:solidFill>
                  <a:srgbClr val="0000FF"/>
                </a:solidFill>
                <a:cs typeface="Arial" pitchFamily="34" charset="0"/>
              </a:rPr>
              <a:t>essere perseguiti in pazienti con </a:t>
            </a:r>
            <a:r>
              <a:rPr lang="it-IT" b="1" dirty="0">
                <a:solidFill>
                  <a:srgbClr val="FF0000"/>
                </a:solidFill>
                <a:cs typeface="Arial" pitchFamily="34" charset="0"/>
              </a:rPr>
              <a:t>diabete </a:t>
            </a:r>
            <a:r>
              <a:rPr lang="it-IT" b="1" dirty="0">
                <a:solidFill>
                  <a:srgbClr val="0000FF"/>
                </a:solidFill>
                <a:cs typeface="Arial" pitchFamily="34" charset="0"/>
              </a:rPr>
              <a:t>di </a:t>
            </a:r>
            <a:r>
              <a:rPr lang="it-IT" b="1" dirty="0">
                <a:solidFill>
                  <a:srgbClr val="FF0000"/>
                </a:solidFill>
                <a:cs typeface="Arial" pitchFamily="34" charset="0"/>
              </a:rPr>
              <a:t>lunga durata</a:t>
            </a:r>
            <a:r>
              <a:rPr lang="it-IT" b="1" dirty="0">
                <a:solidFill>
                  <a:srgbClr val="0000FF"/>
                </a:solidFill>
                <a:cs typeface="Arial" pitchFamily="34" charset="0"/>
              </a:rPr>
              <a:t>,  soprattutto con </a:t>
            </a:r>
            <a:r>
              <a:rPr lang="it-IT" b="1" dirty="0">
                <a:solidFill>
                  <a:srgbClr val="FF0000"/>
                </a:solidFill>
                <a:cs typeface="Arial" pitchFamily="34" charset="0"/>
              </a:rPr>
              <a:t>precedenti di CVD</a:t>
            </a:r>
            <a:r>
              <a:rPr lang="it-IT" b="1" dirty="0">
                <a:solidFill>
                  <a:srgbClr val="0000FF"/>
                </a:solidFill>
                <a:cs typeface="Arial" pitchFamily="34" charset="0"/>
              </a:rPr>
              <a:t> o una </a:t>
            </a:r>
            <a:r>
              <a:rPr lang="it-IT" b="1" dirty="0">
                <a:solidFill>
                  <a:srgbClr val="FF0000"/>
                </a:solidFill>
                <a:cs typeface="Arial" pitchFamily="34" charset="0"/>
              </a:rPr>
              <a:t>lunga</a:t>
            </a:r>
            <a:r>
              <a:rPr lang="it-IT" b="1" dirty="0">
                <a:solidFill>
                  <a:srgbClr val="0000FF"/>
                </a:solidFill>
                <a:cs typeface="Arial" pitchFamily="34" charset="0"/>
              </a:rPr>
              <a:t> storia di </a:t>
            </a:r>
            <a:r>
              <a:rPr lang="it-IT" b="1" dirty="0">
                <a:solidFill>
                  <a:srgbClr val="FF0000"/>
                </a:solidFill>
                <a:cs typeface="Arial" pitchFamily="34" charset="0"/>
              </a:rPr>
              <a:t>inadeguato compenso</a:t>
            </a:r>
            <a:r>
              <a:rPr lang="it-IT" b="1" dirty="0">
                <a:solidFill>
                  <a:srgbClr val="0000FF"/>
                </a:solidFill>
                <a:cs typeface="Arial" pitchFamily="34" charset="0"/>
              </a:rPr>
              <a:t> glicemico, a </a:t>
            </a:r>
            <a:r>
              <a:rPr lang="it-IT" b="1" dirty="0">
                <a:solidFill>
                  <a:srgbClr val="FF0000"/>
                </a:solidFill>
                <a:cs typeface="Arial" pitchFamily="34" charset="0"/>
              </a:rPr>
              <a:t>rischio</a:t>
            </a:r>
            <a:r>
              <a:rPr lang="it-IT" b="1" dirty="0">
                <a:solidFill>
                  <a:srgbClr val="0000FF"/>
                </a:solidFill>
                <a:cs typeface="Arial" pitchFamily="34" charset="0"/>
              </a:rPr>
              <a:t> di </a:t>
            </a:r>
            <a:r>
              <a:rPr lang="it-IT" b="1" dirty="0">
                <a:solidFill>
                  <a:srgbClr val="FF0000"/>
                </a:solidFill>
                <a:cs typeface="Arial" pitchFamily="34" charset="0"/>
              </a:rPr>
              <a:t>ipoglicemie</a:t>
            </a:r>
            <a:r>
              <a:rPr lang="it-IT" b="1" dirty="0">
                <a:solidFill>
                  <a:srgbClr val="0000FF"/>
                </a:solidFill>
                <a:cs typeface="Arial" pitchFamily="34" charset="0"/>
              </a:rPr>
              <a:t> severe o con </a:t>
            </a:r>
            <a:r>
              <a:rPr lang="it-IT" b="1" dirty="0">
                <a:solidFill>
                  <a:srgbClr val="FF0000"/>
                </a:solidFill>
                <a:cs typeface="Arial" pitchFamily="34" charset="0"/>
              </a:rPr>
              <a:t>complicanze</a:t>
            </a:r>
            <a:r>
              <a:rPr lang="it-IT" b="1" dirty="0">
                <a:solidFill>
                  <a:srgbClr val="0000FF"/>
                </a:solidFill>
                <a:cs typeface="Arial" pitchFamily="34" charset="0"/>
              </a:rPr>
              <a:t> micro e </a:t>
            </a:r>
            <a:r>
              <a:rPr lang="it-IT" b="1" dirty="0" err="1">
                <a:solidFill>
                  <a:srgbClr val="0000FF"/>
                </a:solidFill>
                <a:cs typeface="Arial" pitchFamily="34" charset="0"/>
              </a:rPr>
              <a:t>macroangiopatiche</a:t>
            </a:r>
            <a:r>
              <a:rPr lang="it-IT" b="1" dirty="0">
                <a:solidFill>
                  <a:srgbClr val="0000FF"/>
                </a:solidFill>
                <a:cs typeface="Arial" pitchFamily="34" charset="0"/>
              </a:rPr>
              <a:t> </a:t>
            </a:r>
            <a:r>
              <a:rPr lang="it-IT" b="1" dirty="0">
                <a:solidFill>
                  <a:srgbClr val="FF0000"/>
                </a:solidFill>
                <a:cs typeface="Arial" pitchFamily="34" charset="0"/>
              </a:rPr>
              <a:t>avanzate</a:t>
            </a:r>
            <a:r>
              <a:rPr lang="it-IT" b="1" dirty="0">
                <a:solidFill>
                  <a:srgbClr val="0000FF"/>
                </a:solidFill>
                <a:cs typeface="Arial" pitchFamily="34" charset="0"/>
              </a:rPr>
              <a:t>.</a:t>
            </a:r>
          </a:p>
          <a:p>
            <a:pPr algn="just"/>
            <a:r>
              <a:rPr lang="it-IT" b="1" dirty="0">
                <a:solidFill>
                  <a:srgbClr val="0000FF"/>
                </a:solidFill>
                <a:cs typeface="Arial" pitchFamily="34" charset="0"/>
              </a:rPr>
              <a:t>L’approccio terapeutico deve essere tale da </a:t>
            </a:r>
            <a:r>
              <a:rPr lang="it-IT" b="1" dirty="0">
                <a:solidFill>
                  <a:srgbClr val="FF0000"/>
                </a:solidFill>
                <a:cs typeface="Arial" pitchFamily="34" charset="0"/>
              </a:rPr>
              <a:t>prevenire</a:t>
            </a:r>
            <a:r>
              <a:rPr lang="it-IT" b="1" dirty="0">
                <a:solidFill>
                  <a:srgbClr val="0000FF"/>
                </a:solidFill>
                <a:cs typeface="Arial" pitchFamily="34" charset="0"/>
              </a:rPr>
              <a:t> le </a:t>
            </a:r>
            <a:r>
              <a:rPr lang="it-IT" b="1" dirty="0">
                <a:solidFill>
                  <a:srgbClr val="FF0000"/>
                </a:solidFill>
                <a:cs typeface="Arial" pitchFamily="34" charset="0"/>
              </a:rPr>
              <a:t>ipoglicemie</a:t>
            </a:r>
            <a:r>
              <a:rPr lang="it-IT" b="1" dirty="0">
                <a:solidFill>
                  <a:srgbClr val="0000FF"/>
                </a:solidFill>
                <a:cs typeface="Arial" pitchFamily="34" charset="0"/>
              </a:rPr>
              <a:t>.</a:t>
            </a:r>
            <a:endParaRPr lang="it-IT" dirty="0">
              <a:solidFill>
                <a:srgbClr val="0000FF"/>
              </a:solidFill>
              <a:cs typeface="Arial" pitchFamily="34" charset="0"/>
            </a:endParaRPr>
          </a:p>
          <a:p>
            <a:pPr algn="just"/>
            <a:r>
              <a:rPr lang="it-IT" sz="1400" b="1" dirty="0">
                <a:solidFill>
                  <a:srgbClr val="000000"/>
                </a:solidFill>
                <a:cs typeface="Arial" pitchFamily="34" charset="0"/>
              </a:rPr>
              <a:t>(Livello della prova </a:t>
            </a:r>
            <a:r>
              <a:rPr lang="it-IT" sz="1400" b="1" dirty="0" err="1">
                <a:solidFill>
                  <a:srgbClr val="000000"/>
                </a:solidFill>
                <a:cs typeface="Arial" pitchFamily="34" charset="0"/>
              </a:rPr>
              <a:t>VI</a:t>
            </a:r>
            <a:r>
              <a:rPr lang="it-IT" sz="1400" b="1" dirty="0">
                <a:solidFill>
                  <a:srgbClr val="000000"/>
                </a:solidFill>
                <a:cs typeface="Arial" pitchFamily="34" charset="0"/>
              </a:rPr>
              <a:t>, Forza della raccomandazione B)</a:t>
            </a:r>
          </a:p>
        </p:txBody>
      </p:sp>
      <p:sp>
        <p:nvSpPr>
          <p:cNvPr id="71684" name="Rectangle 9"/>
          <p:cNvSpPr>
            <a:spLocks noChangeArrowheads="1"/>
          </p:cNvSpPr>
          <p:nvPr/>
        </p:nvSpPr>
        <p:spPr bwMode="auto">
          <a:xfrm>
            <a:off x="1187624" y="1052736"/>
            <a:ext cx="7956376" cy="4154984"/>
          </a:xfrm>
          <a:prstGeom prst="rect">
            <a:avLst/>
          </a:prstGeom>
          <a:solidFill>
            <a:schemeClr val="bg1"/>
          </a:solidFill>
          <a:ln w="9525">
            <a:solidFill>
              <a:schemeClr val="tx1"/>
            </a:solidFill>
            <a:miter lim="800000"/>
            <a:headEnd/>
            <a:tailEnd/>
          </a:ln>
        </p:spPr>
        <p:txBody>
          <a:bodyPr wrap="square" anchor="ctr">
            <a:spAutoFit/>
          </a:bodyPr>
          <a:lstStyle/>
          <a:p>
            <a:pPr algn="just"/>
            <a:r>
              <a:rPr lang="it-IT" sz="2400" b="1" dirty="0">
                <a:solidFill>
                  <a:srgbClr val="0000FF"/>
                </a:solidFill>
                <a:latin typeface="Arial" pitchFamily="34" charset="0"/>
                <a:cs typeface="Arial" pitchFamily="34" charset="0"/>
              </a:rPr>
              <a:t>Follow-up a lungo termine degli studi DCCT e UKPDS suggeriscono che un trattamento volto a ottenere </a:t>
            </a:r>
            <a:r>
              <a:rPr lang="it-IT" sz="2400" b="1" dirty="0">
                <a:solidFill>
                  <a:srgbClr val="FF0000"/>
                </a:solidFill>
                <a:latin typeface="Arial" pitchFamily="34" charset="0"/>
                <a:cs typeface="Arial" pitchFamily="34" charset="0"/>
              </a:rPr>
              <a:t>valori</a:t>
            </a:r>
            <a:r>
              <a:rPr lang="it-IT" sz="2400" b="1" dirty="0">
                <a:solidFill>
                  <a:srgbClr val="0000FF"/>
                </a:solidFill>
                <a:latin typeface="Arial" pitchFamily="34" charset="0"/>
                <a:cs typeface="Arial" pitchFamily="34" charset="0"/>
              </a:rPr>
              <a:t> di </a:t>
            </a:r>
            <a:r>
              <a:rPr lang="it-IT" sz="2400" b="1" dirty="0">
                <a:solidFill>
                  <a:srgbClr val="FF0000"/>
                </a:solidFill>
                <a:latin typeface="Arial" pitchFamily="34" charset="0"/>
                <a:cs typeface="Arial" pitchFamily="34" charset="0"/>
              </a:rPr>
              <a:t>HbA1c</a:t>
            </a:r>
            <a:r>
              <a:rPr lang="it-IT" sz="2400" b="1" dirty="0">
                <a:solidFill>
                  <a:srgbClr val="0000FF"/>
                </a:solidFill>
                <a:latin typeface="Arial" pitchFamily="34" charset="0"/>
                <a:cs typeface="Arial" pitchFamily="34" charset="0"/>
              </a:rPr>
              <a:t> stabilmente </a:t>
            </a:r>
            <a:r>
              <a:rPr lang="it-IT" sz="2400" b="1" dirty="0">
                <a:solidFill>
                  <a:srgbClr val="FF0000"/>
                </a:solidFill>
                <a:latin typeface="Arial" pitchFamily="34" charset="0"/>
                <a:cs typeface="Arial" pitchFamily="34" charset="0"/>
              </a:rPr>
              <a:t>inferiori a 7%</a:t>
            </a:r>
            <a:r>
              <a:rPr lang="it-IT" sz="2400" b="1" dirty="0">
                <a:solidFill>
                  <a:srgbClr val="0000FF"/>
                </a:solidFill>
                <a:latin typeface="Arial" pitchFamily="34" charset="0"/>
                <a:cs typeface="Arial" pitchFamily="34" charset="0"/>
              </a:rPr>
              <a:t> subito dopo la diagnosi di diabete è associato con una </a:t>
            </a:r>
            <a:r>
              <a:rPr lang="it-IT" sz="2400" b="1" dirty="0">
                <a:solidFill>
                  <a:srgbClr val="FF0000"/>
                </a:solidFill>
                <a:latin typeface="Arial" pitchFamily="34" charset="0"/>
                <a:cs typeface="Arial" pitchFamily="34" charset="0"/>
              </a:rPr>
              <a:t>riduzione</a:t>
            </a:r>
            <a:r>
              <a:rPr lang="it-IT" sz="2400" b="1" dirty="0">
                <a:solidFill>
                  <a:srgbClr val="0000FF"/>
                </a:solidFill>
                <a:latin typeface="Arial" pitchFamily="34" charset="0"/>
                <a:cs typeface="Arial" pitchFamily="34" charset="0"/>
              </a:rPr>
              <a:t> a lungo termine del rischio di </a:t>
            </a:r>
            <a:r>
              <a:rPr lang="it-IT" sz="2400" b="1" dirty="0">
                <a:solidFill>
                  <a:srgbClr val="FF0000"/>
                </a:solidFill>
                <a:latin typeface="Arial" pitchFamily="34" charset="0"/>
                <a:cs typeface="Arial" pitchFamily="34" charset="0"/>
              </a:rPr>
              <a:t>complicanze macrovascolari</a:t>
            </a:r>
            <a:r>
              <a:rPr lang="it-IT" sz="2400" b="1" dirty="0">
                <a:solidFill>
                  <a:srgbClr val="0000FF"/>
                </a:solidFill>
                <a:latin typeface="Arial" pitchFamily="34" charset="0"/>
                <a:cs typeface="Arial" pitchFamily="34" charset="0"/>
              </a:rPr>
              <a:t>. Un obiettivo di HbA1c pari o inferiore a 7% è </a:t>
            </a:r>
            <a:r>
              <a:rPr lang="it-IT" sz="2400" b="1" dirty="0">
                <a:solidFill>
                  <a:srgbClr val="FF0000"/>
                </a:solidFill>
                <a:latin typeface="Arial" pitchFamily="34" charset="0"/>
                <a:cs typeface="Arial" pitchFamily="34" charset="0"/>
              </a:rPr>
              <a:t>generalmente consigliabile</a:t>
            </a:r>
            <a:r>
              <a:rPr lang="it-IT" sz="2400" b="1" dirty="0">
                <a:solidFill>
                  <a:srgbClr val="0000FF"/>
                </a:solidFill>
                <a:latin typeface="Arial" pitchFamily="34" charset="0"/>
                <a:cs typeface="Arial" pitchFamily="34" charset="0"/>
              </a:rPr>
              <a:t> per i soggetti adulti con diabete </a:t>
            </a:r>
            <a:r>
              <a:rPr lang="it-IT" sz="2400" b="1" dirty="0">
                <a:solidFill>
                  <a:srgbClr val="FF0000"/>
                </a:solidFill>
                <a:latin typeface="Arial" pitchFamily="34" charset="0"/>
                <a:cs typeface="Arial" pitchFamily="34" charset="0"/>
              </a:rPr>
              <a:t>per prevenire l’incidenza</a:t>
            </a:r>
            <a:r>
              <a:rPr lang="it-IT" sz="2400" b="1" dirty="0">
                <a:solidFill>
                  <a:srgbClr val="0000FF"/>
                </a:solidFill>
                <a:latin typeface="Arial" pitchFamily="34" charset="0"/>
                <a:cs typeface="Arial" pitchFamily="34" charset="0"/>
              </a:rPr>
              <a:t> e la </a:t>
            </a:r>
            <a:r>
              <a:rPr lang="it-IT" sz="2400" b="1" dirty="0">
                <a:solidFill>
                  <a:srgbClr val="FF0000"/>
                </a:solidFill>
                <a:latin typeface="Arial" pitchFamily="34" charset="0"/>
                <a:cs typeface="Arial" pitchFamily="34" charset="0"/>
              </a:rPr>
              <a:t>progressione</a:t>
            </a:r>
            <a:r>
              <a:rPr lang="it-IT" sz="2400" b="1" dirty="0">
                <a:solidFill>
                  <a:srgbClr val="0000FF"/>
                </a:solidFill>
                <a:latin typeface="Arial" pitchFamily="34" charset="0"/>
                <a:cs typeface="Arial" pitchFamily="34" charset="0"/>
              </a:rPr>
              <a:t> delle </a:t>
            </a:r>
            <a:r>
              <a:rPr lang="it-IT" sz="2400" b="1" dirty="0">
                <a:solidFill>
                  <a:srgbClr val="FF0000"/>
                </a:solidFill>
                <a:latin typeface="Arial" pitchFamily="34" charset="0"/>
                <a:cs typeface="Arial" pitchFamily="34" charset="0"/>
              </a:rPr>
              <a:t>complicanze</a:t>
            </a:r>
            <a:r>
              <a:rPr lang="it-IT" sz="2400" b="1" dirty="0">
                <a:solidFill>
                  <a:srgbClr val="0000FF"/>
                </a:solidFill>
                <a:latin typeface="Arial" pitchFamily="34" charset="0"/>
                <a:cs typeface="Arial" pitchFamily="34" charset="0"/>
              </a:rPr>
              <a:t> macrovascolari.</a:t>
            </a:r>
            <a:endParaRPr lang="it-IT" sz="2400" dirty="0">
              <a:solidFill>
                <a:srgbClr val="0000FF"/>
              </a:solidFill>
              <a:latin typeface="Arial" pitchFamily="34" charset="0"/>
              <a:cs typeface="Arial" pitchFamily="34" charset="0"/>
            </a:endParaRPr>
          </a:p>
          <a:p>
            <a:pPr algn="just"/>
            <a:r>
              <a:rPr lang="it-IT" sz="2400" b="1" dirty="0">
                <a:solidFill>
                  <a:srgbClr val="000000"/>
                </a:solidFill>
                <a:latin typeface="Arial" pitchFamily="34" charset="0"/>
                <a:cs typeface="Arial" pitchFamily="34" charset="0"/>
              </a:rPr>
              <a:t>(Livello della prova III, Forza della raccomandazione A)</a:t>
            </a:r>
            <a:r>
              <a:rPr lang="it-IT" sz="2400" b="1" dirty="0">
                <a:solidFill>
                  <a:srgbClr val="0000FF"/>
                </a:solidFill>
                <a:latin typeface="Arial" pitchFamily="34" charset="0"/>
                <a:cs typeface="Arial" pitchFamily="34" charset="0"/>
              </a:rPr>
              <a:t>.</a:t>
            </a:r>
            <a:endParaRPr lang="it-IT" sz="2400" dirty="0">
              <a:solidFill>
                <a:srgbClr val="0000FF"/>
              </a:solidFill>
              <a:latin typeface="Arial" pitchFamily="34" charset="0"/>
              <a:cs typeface="Arial" pitchFamily="34" charset="0"/>
            </a:endParaRPr>
          </a:p>
        </p:txBody>
      </p:sp>
    </p:spTree>
    <p:extLst>
      <p:ext uri="{BB962C8B-B14F-4D97-AF65-F5344CB8AC3E}">
        <p14:creationId xmlns:p14="http://schemas.microsoft.com/office/powerpoint/2010/main" val="199540466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611188" y="1700213"/>
            <a:ext cx="8064500" cy="4464050"/>
          </a:xfrm>
          <a:prstGeom prst="rect">
            <a:avLst/>
          </a:prstGeom>
        </p:spPr>
        <p:txBody>
          <a:bodyPr>
            <a:normAutofit/>
          </a:bodyPr>
          <a:lstStyle/>
          <a:p>
            <a:pPr marL="342900" indent="-342900" fontAlgn="auto">
              <a:spcBef>
                <a:spcPct val="20000"/>
              </a:spcBef>
              <a:spcAft>
                <a:spcPts val="0"/>
              </a:spcAft>
              <a:buFont typeface="Arial" pitchFamily="34" charset="0"/>
              <a:buChar char="•"/>
              <a:defRPr/>
            </a:pPr>
            <a:r>
              <a:rPr lang="it-IT" sz="2400" dirty="0">
                <a:latin typeface="+mn-lt"/>
              </a:rPr>
              <a:t>ECA da HCV, </a:t>
            </a:r>
            <a:r>
              <a:rPr lang="it-IT" sz="2400" b="1" dirty="0">
                <a:latin typeface="+mn-lt"/>
              </a:rPr>
              <a:t>genotipo infettante 3a</a:t>
            </a:r>
            <a:r>
              <a:rPr lang="it-IT" sz="2400" dirty="0">
                <a:latin typeface="+mn-lt"/>
              </a:rPr>
              <a:t>, </a:t>
            </a:r>
            <a:r>
              <a:rPr lang="it-IT" sz="2400" dirty="0" err="1">
                <a:latin typeface="+mn-lt"/>
              </a:rPr>
              <a:t>naive</a:t>
            </a:r>
            <a:r>
              <a:rPr lang="it-IT" sz="2400" dirty="0">
                <a:latin typeface="+mn-lt"/>
              </a:rPr>
              <a:t> alla terapia </a:t>
            </a:r>
            <a:r>
              <a:rPr lang="it-IT" sz="2400" dirty="0" smtClean="0">
                <a:latin typeface="+mn-lt"/>
              </a:rPr>
              <a:t>antivirale</a:t>
            </a:r>
            <a:endParaRPr lang="it-IT" sz="2400" dirty="0">
              <a:latin typeface="+mn-lt"/>
            </a:endParaRPr>
          </a:p>
          <a:p>
            <a:pPr marL="342900" indent="-342900" fontAlgn="auto">
              <a:spcBef>
                <a:spcPct val="20000"/>
              </a:spcBef>
              <a:spcAft>
                <a:spcPts val="0"/>
              </a:spcAft>
              <a:buFont typeface="Arial" pitchFamily="34" charset="0"/>
              <a:buChar char="•"/>
              <a:defRPr/>
            </a:pPr>
            <a:r>
              <a:rPr lang="it-IT" sz="2400" dirty="0">
                <a:latin typeface="+mn-lt"/>
              </a:rPr>
              <a:t>Esami </a:t>
            </a:r>
            <a:r>
              <a:rPr lang="it-IT" sz="2400" dirty="0" err="1">
                <a:latin typeface="+mn-lt"/>
              </a:rPr>
              <a:t>ematochimici</a:t>
            </a:r>
            <a:r>
              <a:rPr lang="it-IT" sz="2400" dirty="0">
                <a:latin typeface="+mn-lt"/>
              </a:rPr>
              <a:t>: PLT 109.000/</a:t>
            </a:r>
            <a:r>
              <a:rPr lang="it-IT" sz="2400" dirty="0" err="1">
                <a:latin typeface="+mn-lt"/>
              </a:rPr>
              <a:t>mmc</a:t>
            </a:r>
            <a:r>
              <a:rPr lang="it-IT" sz="2400" dirty="0">
                <a:latin typeface="+mn-lt"/>
              </a:rPr>
              <a:t>, AST 58 UI/ml, ALT 96 UI/ml, GGT 88 UI/ml, </a:t>
            </a:r>
            <a:r>
              <a:rPr lang="it-IT" sz="2400" b="1" dirty="0">
                <a:latin typeface="+mn-lt"/>
              </a:rPr>
              <a:t>ALB 4.13 g/dl, PT 99%, AFP 17</a:t>
            </a:r>
            <a:r>
              <a:rPr lang="it-IT" sz="2400" dirty="0">
                <a:latin typeface="+mn-lt"/>
              </a:rPr>
              <a:t>. Funzione tiroidea e funzione immunitaria </a:t>
            </a:r>
            <a:r>
              <a:rPr lang="it-IT" sz="2400" dirty="0" smtClean="0">
                <a:latin typeface="+mn-lt"/>
              </a:rPr>
              <a:t>nella </a:t>
            </a:r>
            <a:r>
              <a:rPr lang="it-IT" sz="2400" dirty="0">
                <a:latin typeface="+mn-lt"/>
              </a:rPr>
              <a:t>norma (ANA, AMA, ASMA, </a:t>
            </a:r>
            <a:r>
              <a:rPr lang="it-IT" sz="2400" dirty="0" err="1">
                <a:latin typeface="+mn-lt"/>
              </a:rPr>
              <a:t>anti-LKM</a:t>
            </a:r>
            <a:r>
              <a:rPr lang="it-IT" sz="2400" dirty="0">
                <a:latin typeface="+mn-lt"/>
              </a:rPr>
              <a:t> negativi)</a:t>
            </a:r>
          </a:p>
          <a:p>
            <a:pPr marL="342900" indent="-342900" fontAlgn="auto">
              <a:spcBef>
                <a:spcPct val="20000"/>
              </a:spcBef>
              <a:spcAft>
                <a:spcPts val="0"/>
              </a:spcAft>
              <a:buFont typeface="Arial" pitchFamily="34" charset="0"/>
              <a:buChar char="•"/>
              <a:defRPr/>
            </a:pPr>
            <a:r>
              <a:rPr lang="it-IT" sz="2400" dirty="0">
                <a:latin typeface="+mn-lt"/>
              </a:rPr>
              <a:t>Ricerca </a:t>
            </a:r>
            <a:r>
              <a:rPr lang="it-IT" sz="2400" dirty="0" err="1">
                <a:latin typeface="+mn-lt"/>
              </a:rPr>
              <a:t>crioglobuline</a:t>
            </a:r>
            <a:r>
              <a:rPr lang="it-IT" sz="2400" dirty="0">
                <a:latin typeface="+mn-lt"/>
              </a:rPr>
              <a:t> positiva con tracce di </a:t>
            </a:r>
            <a:r>
              <a:rPr lang="it-IT" sz="2400" dirty="0" err="1" smtClean="0">
                <a:latin typeface="+mn-lt"/>
              </a:rPr>
              <a:t>criocrito</a:t>
            </a:r>
            <a:endParaRPr lang="it-IT" sz="2400" dirty="0">
              <a:latin typeface="+mn-lt"/>
            </a:endParaRPr>
          </a:p>
          <a:p>
            <a:pPr marL="342900" indent="-342900" fontAlgn="auto">
              <a:spcBef>
                <a:spcPct val="20000"/>
              </a:spcBef>
              <a:spcAft>
                <a:spcPts val="0"/>
              </a:spcAft>
              <a:buFont typeface="Arial" pitchFamily="34" charset="0"/>
              <a:buChar char="•"/>
              <a:defRPr/>
            </a:pPr>
            <a:r>
              <a:rPr lang="it-IT" sz="2400" dirty="0">
                <a:latin typeface="+mn-lt"/>
              </a:rPr>
              <a:t>HCV-RNA quantitativo: </a:t>
            </a:r>
            <a:r>
              <a:rPr lang="it-IT" sz="2400" b="1" dirty="0">
                <a:latin typeface="+mn-lt"/>
              </a:rPr>
              <a:t>13.390 UI/ml</a:t>
            </a:r>
            <a:r>
              <a:rPr lang="it-IT" sz="2400" dirty="0" smtClean="0">
                <a:latin typeface="+mn-lt"/>
              </a:rPr>
              <a:t>.</a:t>
            </a:r>
          </a:p>
          <a:p>
            <a:pPr marL="342900" indent="-342900" fontAlgn="auto">
              <a:spcBef>
                <a:spcPct val="20000"/>
              </a:spcBef>
              <a:spcAft>
                <a:spcPts val="0"/>
              </a:spcAft>
              <a:buFont typeface="Arial" pitchFamily="34" charset="0"/>
              <a:buChar char="•"/>
              <a:defRPr/>
            </a:pPr>
            <a:r>
              <a:rPr lang="it-IT" sz="2400" dirty="0" smtClean="0"/>
              <a:t>In visione: ECOADDOME</a:t>
            </a:r>
            <a:endParaRPr lang="it-IT" sz="2400" dirty="0">
              <a:latin typeface="+mn-lt"/>
            </a:endParaRPr>
          </a:p>
          <a:p>
            <a:pPr marL="342900" indent="-342900" fontAlgn="auto">
              <a:spcBef>
                <a:spcPct val="20000"/>
              </a:spcBef>
              <a:spcAft>
                <a:spcPts val="0"/>
              </a:spcAft>
              <a:buFont typeface="Arial" pitchFamily="34" charset="0"/>
              <a:buChar char="•"/>
              <a:defRPr/>
            </a:pPr>
            <a:endParaRPr lang="it-IT" sz="2400" dirty="0">
              <a:latin typeface="+mn-lt"/>
            </a:endParaRPr>
          </a:p>
        </p:txBody>
      </p:sp>
      <p:sp>
        <p:nvSpPr>
          <p:cNvPr id="5" name="Titolo 1"/>
          <p:cNvSpPr txBox="1">
            <a:spLocks/>
          </p:cNvSpPr>
          <p:nvPr/>
        </p:nvSpPr>
        <p:spPr>
          <a:xfrm>
            <a:off x="0" y="76699"/>
            <a:ext cx="9144000" cy="760013"/>
          </a:xfrm>
          <a:prstGeom prst="rect">
            <a:avLst/>
          </a:prstGeom>
          <a:solidFill>
            <a:srgbClr val="00CCFF">
              <a:alpha val="51000"/>
            </a:srgbClr>
          </a:solidFill>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it-IT" sz="4400" b="1" dirty="0" smtClean="0">
                <a:latin typeface="Arial Narrow"/>
                <a:ea typeface="+mj-ea"/>
                <a:cs typeface="+mj-cs"/>
              </a:rPr>
              <a:t>Visita </a:t>
            </a:r>
            <a:r>
              <a:rPr lang="it-IT" sz="4400" b="1" dirty="0" err="1" smtClean="0">
                <a:latin typeface="Arial Narrow"/>
                <a:ea typeface="+mj-ea"/>
                <a:cs typeface="+mj-cs"/>
              </a:rPr>
              <a:t>infettivologica</a:t>
            </a:r>
            <a:r>
              <a:rPr lang="it-IT" sz="4400" b="1" dirty="0" smtClean="0">
                <a:latin typeface="Arial Narrow"/>
                <a:ea typeface="+mj-ea"/>
                <a:cs typeface="+mj-cs"/>
              </a:rPr>
              <a:t> novembre 2013</a:t>
            </a:r>
            <a:endParaRPr kumimoji="0" lang="it-IT" sz="4400" b="1" i="0" u="none" strike="noStrike" kern="1200" cap="none" spc="0" normalizeH="0" baseline="0" noProof="0" dirty="0">
              <a:ln>
                <a:noFill/>
              </a:ln>
              <a:solidFill>
                <a:schemeClr val="tx1"/>
              </a:solidFill>
              <a:effectLst/>
              <a:uLnTx/>
              <a:uFillTx/>
              <a:latin typeface="Arial Narrow"/>
              <a:ea typeface="+mj-ea"/>
              <a:cs typeface="+mj-cs"/>
            </a:endParaRP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1"/>
          <p:cNvSpPr txBox="1">
            <a:spLocks/>
          </p:cNvSpPr>
          <p:nvPr/>
        </p:nvSpPr>
        <p:spPr>
          <a:xfrm>
            <a:off x="0" y="116632"/>
            <a:ext cx="9144000" cy="936104"/>
          </a:xfrm>
          <a:prstGeom prst="rect">
            <a:avLst/>
          </a:prstGeom>
          <a:solidFill>
            <a:srgbClr val="00CCFF">
              <a:alpha val="51000"/>
            </a:srgbClr>
          </a:solidFill>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it-IT" sz="4400" b="1" i="0" u="none" strike="noStrike" kern="1200" cap="none" spc="0" normalizeH="0" baseline="0" noProof="0" dirty="0">
              <a:ln>
                <a:noFill/>
              </a:ln>
              <a:solidFill>
                <a:schemeClr val="tx1"/>
              </a:solidFill>
              <a:effectLst/>
              <a:uLnTx/>
              <a:uFillTx/>
              <a:latin typeface="Arial Narrow"/>
              <a:ea typeface="+mj-ea"/>
              <a:cs typeface="+mj-cs"/>
            </a:endParaRPr>
          </a:p>
        </p:txBody>
      </p:sp>
      <p:sp>
        <p:nvSpPr>
          <p:cNvPr id="71682" name="Titolo 1"/>
          <p:cNvSpPr>
            <a:spLocks/>
          </p:cNvSpPr>
          <p:nvPr/>
        </p:nvSpPr>
        <p:spPr bwMode="auto">
          <a:xfrm>
            <a:off x="1258888" y="260797"/>
            <a:ext cx="7186612" cy="773112"/>
          </a:xfrm>
          <a:prstGeom prst="rect">
            <a:avLst/>
          </a:prstGeom>
          <a:noFill/>
          <a:ln w="9525">
            <a:noFill/>
            <a:miter lim="800000"/>
            <a:headEnd/>
            <a:tailEnd/>
          </a:ln>
        </p:spPr>
        <p:txBody>
          <a:bodyPr anchor="ctr"/>
          <a:lstStyle/>
          <a:p>
            <a:r>
              <a:rPr lang="it-IT" sz="3200" b="1" dirty="0">
                <a:latin typeface="Arial" pitchFamily="34" charset="0"/>
                <a:ea typeface="Arial Unicode MS" pitchFamily="34" charset="-128"/>
                <a:cs typeface="Arial" pitchFamily="34" charset="0"/>
              </a:rPr>
              <a:t>Qual è il target glicemico ottimale? </a:t>
            </a:r>
          </a:p>
        </p:txBody>
      </p:sp>
      <p:sp>
        <p:nvSpPr>
          <p:cNvPr id="71683" name="Text Box 3"/>
          <p:cNvSpPr txBox="1">
            <a:spLocks noChangeArrowheads="1"/>
          </p:cNvSpPr>
          <p:nvPr/>
        </p:nvSpPr>
        <p:spPr bwMode="auto">
          <a:xfrm>
            <a:off x="4356100" y="6381750"/>
            <a:ext cx="4608513" cy="163513"/>
          </a:xfrm>
          <a:prstGeom prst="rect">
            <a:avLst/>
          </a:prstGeom>
          <a:noFill/>
          <a:ln w="9525">
            <a:noFill/>
            <a:miter lim="800000"/>
            <a:headEnd/>
            <a:tailEnd/>
          </a:ln>
        </p:spPr>
        <p:txBody>
          <a:bodyPr lIns="0" tIns="0" rIns="0" bIns="0">
            <a:spAutoFit/>
          </a:bodyPr>
          <a:lstStyle/>
          <a:p>
            <a:pPr algn="ctr">
              <a:lnSpc>
                <a:spcPct val="97000"/>
              </a:lnSpc>
              <a:buClr>
                <a:srgbClr val="FFFFFF"/>
              </a:buClr>
              <a:buSzPct val="45000"/>
              <a:tabLst>
                <a:tab pos="655638" algn="l"/>
                <a:tab pos="1312863" algn="l"/>
                <a:tab pos="1968500" algn="l"/>
                <a:tab pos="2625725" algn="l"/>
                <a:tab pos="3282950" algn="l"/>
                <a:tab pos="3938588" algn="l"/>
                <a:tab pos="4595813" algn="l"/>
                <a:tab pos="5253038" algn="l"/>
                <a:tab pos="5908675" algn="l"/>
                <a:tab pos="6565900" algn="l"/>
              </a:tabLst>
            </a:pPr>
            <a:r>
              <a:rPr lang="en-GB" sz="1100" b="1">
                <a:solidFill>
                  <a:srgbClr val="FFFFCC"/>
                </a:solidFill>
                <a:cs typeface="Arial" pitchFamily="34" charset="0"/>
              </a:rPr>
              <a:t>Standard Italiani per la cura del diabete AMD-SID 2009</a:t>
            </a:r>
          </a:p>
        </p:txBody>
      </p:sp>
      <p:sp>
        <p:nvSpPr>
          <p:cNvPr id="71684" name="Rectangle 9"/>
          <p:cNvSpPr>
            <a:spLocks noChangeArrowheads="1"/>
          </p:cNvSpPr>
          <p:nvPr/>
        </p:nvSpPr>
        <p:spPr bwMode="auto">
          <a:xfrm>
            <a:off x="3563888" y="1124744"/>
            <a:ext cx="5472608" cy="2800767"/>
          </a:xfrm>
          <a:prstGeom prst="rect">
            <a:avLst/>
          </a:prstGeom>
          <a:solidFill>
            <a:schemeClr val="bg1"/>
          </a:solidFill>
          <a:ln w="9525">
            <a:solidFill>
              <a:schemeClr val="tx1"/>
            </a:solidFill>
            <a:miter lim="800000"/>
            <a:headEnd/>
            <a:tailEnd/>
          </a:ln>
        </p:spPr>
        <p:txBody>
          <a:bodyPr wrap="square" anchor="ctr">
            <a:spAutoFit/>
          </a:bodyPr>
          <a:lstStyle/>
          <a:p>
            <a:pPr algn="just"/>
            <a:r>
              <a:rPr lang="it-IT" b="1" dirty="0">
                <a:solidFill>
                  <a:srgbClr val="0000FF"/>
                </a:solidFill>
                <a:cs typeface="Arial" pitchFamily="34" charset="0"/>
              </a:rPr>
              <a:t>Follow-up a lungo termine degli studi DCCT e UKPDS suggeriscono che un trattamento volto a ottenere </a:t>
            </a:r>
            <a:r>
              <a:rPr lang="it-IT" b="1" dirty="0">
                <a:solidFill>
                  <a:srgbClr val="FF0000"/>
                </a:solidFill>
                <a:cs typeface="Arial" pitchFamily="34" charset="0"/>
              </a:rPr>
              <a:t>valori</a:t>
            </a:r>
            <a:r>
              <a:rPr lang="it-IT" b="1" dirty="0">
                <a:solidFill>
                  <a:srgbClr val="0000FF"/>
                </a:solidFill>
                <a:cs typeface="Arial" pitchFamily="34" charset="0"/>
              </a:rPr>
              <a:t> di </a:t>
            </a:r>
            <a:r>
              <a:rPr lang="it-IT" b="1" dirty="0">
                <a:solidFill>
                  <a:srgbClr val="FF0000"/>
                </a:solidFill>
                <a:cs typeface="Arial" pitchFamily="34" charset="0"/>
              </a:rPr>
              <a:t>HbA1c</a:t>
            </a:r>
            <a:r>
              <a:rPr lang="it-IT" b="1" dirty="0">
                <a:solidFill>
                  <a:srgbClr val="0000FF"/>
                </a:solidFill>
                <a:cs typeface="Arial" pitchFamily="34" charset="0"/>
              </a:rPr>
              <a:t> stabilmente </a:t>
            </a:r>
            <a:r>
              <a:rPr lang="it-IT" b="1" dirty="0">
                <a:solidFill>
                  <a:srgbClr val="FF0000"/>
                </a:solidFill>
                <a:cs typeface="Arial" pitchFamily="34" charset="0"/>
              </a:rPr>
              <a:t>inferiori a 7%</a:t>
            </a:r>
            <a:r>
              <a:rPr lang="it-IT" b="1" dirty="0">
                <a:solidFill>
                  <a:srgbClr val="0000FF"/>
                </a:solidFill>
                <a:cs typeface="Arial" pitchFamily="34" charset="0"/>
              </a:rPr>
              <a:t> subito dopo la diagnosi di diabete è associato con una </a:t>
            </a:r>
            <a:r>
              <a:rPr lang="it-IT" b="1" dirty="0">
                <a:solidFill>
                  <a:srgbClr val="FF0000"/>
                </a:solidFill>
                <a:cs typeface="Arial" pitchFamily="34" charset="0"/>
              </a:rPr>
              <a:t>riduzione</a:t>
            </a:r>
            <a:r>
              <a:rPr lang="it-IT" b="1" dirty="0">
                <a:solidFill>
                  <a:srgbClr val="0000FF"/>
                </a:solidFill>
                <a:cs typeface="Arial" pitchFamily="34" charset="0"/>
              </a:rPr>
              <a:t> a lungo termine del rischio di </a:t>
            </a:r>
            <a:r>
              <a:rPr lang="it-IT" b="1" dirty="0">
                <a:solidFill>
                  <a:srgbClr val="FF0000"/>
                </a:solidFill>
                <a:cs typeface="Arial" pitchFamily="34" charset="0"/>
              </a:rPr>
              <a:t>complicanze macrovascolari</a:t>
            </a:r>
            <a:r>
              <a:rPr lang="it-IT" b="1" dirty="0">
                <a:solidFill>
                  <a:srgbClr val="0000FF"/>
                </a:solidFill>
                <a:cs typeface="Arial" pitchFamily="34" charset="0"/>
              </a:rPr>
              <a:t>. Un obiettivo di HbA1c pari o inferiore a 7% è </a:t>
            </a:r>
            <a:r>
              <a:rPr lang="it-IT" b="1" dirty="0">
                <a:solidFill>
                  <a:srgbClr val="FF0000"/>
                </a:solidFill>
                <a:cs typeface="Arial" pitchFamily="34" charset="0"/>
              </a:rPr>
              <a:t>generalmente consigliabile</a:t>
            </a:r>
            <a:r>
              <a:rPr lang="it-IT" b="1" dirty="0">
                <a:solidFill>
                  <a:srgbClr val="0000FF"/>
                </a:solidFill>
                <a:cs typeface="Arial" pitchFamily="34" charset="0"/>
              </a:rPr>
              <a:t> per i soggetti adulti con diabete </a:t>
            </a:r>
            <a:r>
              <a:rPr lang="it-IT" b="1" dirty="0">
                <a:solidFill>
                  <a:srgbClr val="FF0000"/>
                </a:solidFill>
                <a:cs typeface="Arial" pitchFamily="34" charset="0"/>
              </a:rPr>
              <a:t>per prevenire l’incidenza</a:t>
            </a:r>
            <a:r>
              <a:rPr lang="it-IT" b="1" dirty="0">
                <a:solidFill>
                  <a:srgbClr val="0000FF"/>
                </a:solidFill>
                <a:cs typeface="Arial" pitchFamily="34" charset="0"/>
              </a:rPr>
              <a:t> e la </a:t>
            </a:r>
            <a:r>
              <a:rPr lang="it-IT" b="1" dirty="0">
                <a:solidFill>
                  <a:srgbClr val="FF0000"/>
                </a:solidFill>
                <a:cs typeface="Arial" pitchFamily="34" charset="0"/>
              </a:rPr>
              <a:t>progressione</a:t>
            </a:r>
            <a:r>
              <a:rPr lang="it-IT" b="1" dirty="0">
                <a:solidFill>
                  <a:srgbClr val="0000FF"/>
                </a:solidFill>
                <a:cs typeface="Arial" pitchFamily="34" charset="0"/>
              </a:rPr>
              <a:t> delle </a:t>
            </a:r>
            <a:r>
              <a:rPr lang="it-IT" b="1" dirty="0">
                <a:solidFill>
                  <a:srgbClr val="FF0000"/>
                </a:solidFill>
                <a:cs typeface="Arial" pitchFamily="34" charset="0"/>
              </a:rPr>
              <a:t>complicanze</a:t>
            </a:r>
            <a:r>
              <a:rPr lang="it-IT" b="1" dirty="0">
                <a:solidFill>
                  <a:srgbClr val="0000FF"/>
                </a:solidFill>
                <a:cs typeface="Arial" pitchFamily="34" charset="0"/>
              </a:rPr>
              <a:t> macrovascolari.</a:t>
            </a:r>
            <a:endParaRPr lang="it-IT" dirty="0">
              <a:solidFill>
                <a:srgbClr val="0000FF"/>
              </a:solidFill>
              <a:cs typeface="Arial" pitchFamily="34" charset="0"/>
            </a:endParaRPr>
          </a:p>
          <a:p>
            <a:pPr algn="just"/>
            <a:r>
              <a:rPr lang="it-IT" sz="1400" b="1" dirty="0">
                <a:solidFill>
                  <a:srgbClr val="000000"/>
                </a:solidFill>
                <a:cs typeface="Arial" pitchFamily="34" charset="0"/>
              </a:rPr>
              <a:t>(Livello della prova III, Forza della raccomandazione A)</a:t>
            </a:r>
            <a:r>
              <a:rPr lang="it-IT" sz="1400" b="1" dirty="0">
                <a:solidFill>
                  <a:srgbClr val="0000FF"/>
                </a:solidFill>
                <a:cs typeface="Arial" pitchFamily="34" charset="0"/>
              </a:rPr>
              <a:t>.</a:t>
            </a:r>
            <a:endParaRPr lang="it-IT" sz="1400" dirty="0">
              <a:solidFill>
                <a:srgbClr val="0000FF"/>
              </a:solidFill>
              <a:cs typeface="Arial" pitchFamily="34" charset="0"/>
            </a:endParaRPr>
          </a:p>
        </p:txBody>
      </p:sp>
      <p:pic>
        <p:nvPicPr>
          <p:cNvPr id="71685" name="Picture 6"/>
          <p:cNvPicPr>
            <a:picLocks noChangeAspect="1" noChangeArrowheads="1"/>
          </p:cNvPicPr>
          <p:nvPr/>
        </p:nvPicPr>
        <p:blipFill>
          <a:blip r:embed="rId3" cstate="print"/>
          <a:srcRect l="29532" t="10042" r="29114" b="7750"/>
          <a:stretch>
            <a:fillRect/>
          </a:stretch>
        </p:blipFill>
        <p:spPr bwMode="auto">
          <a:xfrm>
            <a:off x="250825" y="1557338"/>
            <a:ext cx="3208338" cy="3983037"/>
          </a:xfrm>
          <a:prstGeom prst="rect">
            <a:avLst/>
          </a:prstGeom>
          <a:noFill/>
          <a:ln w="9525">
            <a:noFill/>
            <a:miter lim="800000"/>
            <a:headEnd/>
            <a:tailEnd/>
          </a:ln>
        </p:spPr>
      </p:pic>
      <p:sp>
        <p:nvSpPr>
          <p:cNvPr id="8" name="Rectangle 8"/>
          <p:cNvSpPr>
            <a:spLocks noChangeArrowheads="1"/>
          </p:cNvSpPr>
          <p:nvPr/>
        </p:nvSpPr>
        <p:spPr bwMode="auto">
          <a:xfrm>
            <a:off x="683568" y="2492896"/>
            <a:ext cx="8208292" cy="3416320"/>
          </a:xfrm>
          <a:prstGeom prst="rect">
            <a:avLst/>
          </a:prstGeom>
          <a:solidFill>
            <a:schemeClr val="bg1"/>
          </a:solidFill>
          <a:ln w="9525">
            <a:solidFill>
              <a:schemeClr val="tx1"/>
            </a:solidFill>
            <a:miter lim="800000"/>
            <a:headEnd/>
            <a:tailEnd/>
          </a:ln>
        </p:spPr>
        <p:txBody>
          <a:bodyPr wrap="square" anchor="ctr">
            <a:spAutoFit/>
          </a:bodyPr>
          <a:lstStyle/>
          <a:p>
            <a:pPr algn="just"/>
            <a:r>
              <a:rPr lang="it-IT" sz="2400" b="1" dirty="0">
                <a:solidFill>
                  <a:srgbClr val="FF0000"/>
                </a:solidFill>
                <a:latin typeface="Arial" pitchFamily="34" charset="0"/>
                <a:cs typeface="Arial" pitchFamily="34" charset="0"/>
              </a:rPr>
              <a:t>Obiettivi</a:t>
            </a:r>
            <a:r>
              <a:rPr lang="it-IT" sz="2400" b="1" dirty="0">
                <a:solidFill>
                  <a:srgbClr val="0000FF"/>
                </a:solidFill>
                <a:latin typeface="Arial" pitchFamily="34" charset="0"/>
                <a:cs typeface="Arial" pitchFamily="34" charset="0"/>
              </a:rPr>
              <a:t> di compenso glicemico </a:t>
            </a:r>
            <a:r>
              <a:rPr lang="it-IT" sz="2400" b="1" dirty="0">
                <a:solidFill>
                  <a:srgbClr val="FF0000"/>
                </a:solidFill>
                <a:latin typeface="Arial" pitchFamily="34" charset="0"/>
                <a:cs typeface="Arial" pitchFamily="34" charset="0"/>
              </a:rPr>
              <a:t>meno stringenti</a:t>
            </a:r>
            <a:r>
              <a:rPr lang="it-IT" sz="2400" b="1" dirty="0">
                <a:solidFill>
                  <a:srgbClr val="0000FF"/>
                </a:solidFill>
                <a:latin typeface="Arial" pitchFamily="34" charset="0"/>
                <a:cs typeface="Arial" pitchFamily="34" charset="0"/>
              </a:rPr>
              <a:t> </a:t>
            </a:r>
            <a:r>
              <a:rPr lang="it-IT" sz="2400" b="1" dirty="0" smtClean="0">
                <a:solidFill>
                  <a:srgbClr val="0000FF"/>
                </a:solidFill>
                <a:latin typeface="Arial" pitchFamily="34" charset="0"/>
                <a:cs typeface="Arial" pitchFamily="34" charset="0"/>
              </a:rPr>
              <a:t>dovrebbero </a:t>
            </a:r>
            <a:r>
              <a:rPr lang="it-IT" sz="2400" b="1" dirty="0">
                <a:solidFill>
                  <a:srgbClr val="0000FF"/>
                </a:solidFill>
                <a:latin typeface="Arial" pitchFamily="34" charset="0"/>
                <a:cs typeface="Arial" pitchFamily="34" charset="0"/>
              </a:rPr>
              <a:t>essere perseguiti in pazienti con </a:t>
            </a:r>
            <a:r>
              <a:rPr lang="it-IT" sz="2400" b="1" dirty="0">
                <a:solidFill>
                  <a:srgbClr val="FF0000"/>
                </a:solidFill>
                <a:latin typeface="Arial" pitchFamily="34" charset="0"/>
                <a:cs typeface="Arial" pitchFamily="34" charset="0"/>
              </a:rPr>
              <a:t>diabete </a:t>
            </a:r>
            <a:r>
              <a:rPr lang="it-IT" sz="2400" b="1" dirty="0">
                <a:solidFill>
                  <a:srgbClr val="0000FF"/>
                </a:solidFill>
                <a:latin typeface="Arial" pitchFamily="34" charset="0"/>
                <a:cs typeface="Arial" pitchFamily="34" charset="0"/>
              </a:rPr>
              <a:t>di </a:t>
            </a:r>
            <a:r>
              <a:rPr lang="it-IT" sz="2400" b="1" dirty="0">
                <a:solidFill>
                  <a:srgbClr val="FF0000"/>
                </a:solidFill>
                <a:latin typeface="Arial" pitchFamily="34" charset="0"/>
                <a:cs typeface="Arial" pitchFamily="34" charset="0"/>
              </a:rPr>
              <a:t>lunga durata</a:t>
            </a:r>
            <a:r>
              <a:rPr lang="it-IT" sz="2400" b="1" dirty="0">
                <a:solidFill>
                  <a:srgbClr val="0000FF"/>
                </a:solidFill>
                <a:latin typeface="Arial" pitchFamily="34" charset="0"/>
                <a:cs typeface="Arial" pitchFamily="34" charset="0"/>
              </a:rPr>
              <a:t>,  soprattutto con </a:t>
            </a:r>
            <a:r>
              <a:rPr lang="it-IT" sz="2400" b="1" dirty="0">
                <a:solidFill>
                  <a:srgbClr val="FF0000"/>
                </a:solidFill>
                <a:latin typeface="Arial" pitchFamily="34" charset="0"/>
                <a:cs typeface="Arial" pitchFamily="34" charset="0"/>
              </a:rPr>
              <a:t>precedenti di CVD</a:t>
            </a:r>
            <a:r>
              <a:rPr lang="it-IT" sz="2400" b="1" dirty="0">
                <a:solidFill>
                  <a:srgbClr val="0000FF"/>
                </a:solidFill>
                <a:latin typeface="Arial" pitchFamily="34" charset="0"/>
                <a:cs typeface="Arial" pitchFamily="34" charset="0"/>
              </a:rPr>
              <a:t> o una </a:t>
            </a:r>
            <a:r>
              <a:rPr lang="it-IT" sz="2400" b="1" dirty="0">
                <a:solidFill>
                  <a:srgbClr val="FF0000"/>
                </a:solidFill>
                <a:latin typeface="Arial" pitchFamily="34" charset="0"/>
                <a:cs typeface="Arial" pitchFamily="34" charset="0"/>
              </a:rPr>
              <a:t>lunga</a:t>
            </a:r>
            <a:r>
              <a:rPr lang="it-IT" sz="2400" b="1" dirty="0">
                <a:solidFill>
                  <a:srgbClr val="0000FF"/>
                </a:solidFill>
                <a:latin typeface="Arial" pitchFamily="34" charset="0"/>
                <a:cs typeface="Arial" pitchFamily="34" charset="0"/>
              </a:rPr>
              <a:t> storia di </a:t>
            </a:r>
            <a:r>
              <a:rPr lang="it-IT" sz="2400" b="1" dirty="0">
                <a:solidFill>
                  <a:srgbClr val="FF0000"/>
                </a:solidFill>
                <a:latin typeface="Arial" pitchFamily="34" charset="0"/>
                <a:cs typeface="Arial" pitchFamily="34" charset="0"/>
              </a:rPr>
              <a:t>inadeguato compenso</a:t>
            </a:r>
            <a:r>
              <a:rPr lang="it-IT" sz="2400" b="1" dirty="0">
                <a:solidFill>
                  <a:srgbClr val="0000FF"/>
                </a:solidFill>
                <a:latin typeface="Arial" pitchFamily="34" charset="0"/>
                <a:cs typeface="Arial" pitchFamily="34" charset="0"/>
              </a:rPr>
              <a:t> glicemico, a </a:t>
            </a:r>
            <a:r>
              <a:rPr lang="it-IT" sz="2400" b="1" dirty="0">
                <a:solidFill>
                  <a:srgbClr val="FF0000"/>
                </a:solidFill>
                <a:latin typeface="Arial" pitchFamily="34" charset="0"/>
                <a:cs typeface="Arial" pitchFamily="34" charset="0"/>
              </a:rPr>
              <a:t>rischio</a:t>
            </a:r>
            <a:r>
              <a:rPr lang="it-IT" sz="2400" b="1" dirty="0">
                <a:solidFill>
                  <a:srgbClr val="0000FF"/>
                </a:solidFill>
                <a:latin typeface="Arial" pitchFamily="34" charset="0"/>
                <a:cs typeface="Arial" pitchFamily="34" charset="0"/>
              </a:rPr>
              <a:t> di </a:t>
            </a:r>
            <a:r>
              <a:rPr lang="it-IT" sz="2400" b="1" dirty="0">
                <a:solidFill>
                  <a:srgbClr val="FF0000"/>
                </a:solidFill>
                <a:latin typeface="Arial" pitchFamily="34" charset="0"/>
                <a:cs typeface="Arial" pitchFamily="34" charset="0"/>
              </a:rPr>
              <a:t>ipoglicemie</a:t>
            </a:r>
            <a:r>
              <a:rPr lang="it-IT" sz="2400" b="1" dirty="0">
                <a:solidFill>
                  <a:srgbClr val="0000FF"/>
                </a:solidFill>
                <a:latin typeface="Arial" pitchFamily="34" charset="0"/>
                <a:cs typeface="Arial" pitchFamily="34" charset="0"/>
              </a:rPr>
              <a:t> severe o con </a:t>
            </a:r>
            <a:r>
              <a:rPr lang="it-IT" sz="2400" b="1" dirty="0">
                <a:solidFill>
                  <a:srgbClr val="FF0000"/>
                </a:solidFill>
                <a:latin typeface="Arial" pitchFamily="34" charset="0"/>
                <a:cs typeface="Arial" pitchFamily="34" charset="0"/>
              </a:rPr>
              <a:t>complicanze</a:t>
            </a:r>
            <a:r>
              <a:rPr lang="it-IT" sz="2400" b="1" dirty="0">
                <a:solidFill>
                  <a:srgbClr val="0000FF"/>
                </a:solidFill>
                <a:latin typeface="Arial" pitchFamily="34" charset="0"/>
                <a:cs typeface="Arial" pitchFamily="34" charset="0"/>
              </a:rPr>
              <a:t> micro e </a:t>
            </a:r>
            <a:r>
              <a:rPr lang="it-IT" sz="2400" b="1" dirty="0" err="1">
                <a:solidFill>
                  <a:srgbClr val="0000FF"/>
                </a:solidFill>
                <a:latin typeface="Arial" pitchFamily="34" charset="0"/>
                <a:cs typeface="Arial" pitchFamily="34" charset="0"/>
              </a:rPr>
              <a:t>macroangiopatiche</a:t>
            </a:r>
            <a:r>
              <a:rPr lang="it-IT" sz="2400" b="1" dirty="0">
                <a:solidFill>
                  <a:srgbClr val="0000FF"/>
                </a:solidFill>
                <a:latin typeface="Arial" pitchFamily="34" charset="0"/>
                <a:cs typeface="Arial" pitchFamily="34" charset="0"/>
              </a:rPr>
              <a:t> </a:t>
            </a:r>
            <a:r>
              <a:rPr lang="it-IT" sz="2400" b="1" dirty="0">
                <a:solidFill>
                  <a:srgbClr val="FF0000"/>
                </a:solidFill>
                <a:latin typeface="Arial" pitchFamily="34" charset="0"/>
                <a:cs typeface="Arial" pitchFamily="34" charset="0"/>
              </a:rPr>
              <a:t>avanzate</a:t>
            </a:r>
            <a:r>
              <a:rPr lang="it-IT" sz="2400" b="1" dirty="0">
                <a:solidFill>
                  <a:srgbClr val="0000FF"/>
                </a:solidFill>
                <a:latin typeface="Arial" pitchFamily="34" charset="0"/>
                <a:cs typeface="Arial" pitchFamily="34" charset="0"/>
              </a:rPr>
              <a:t>.</a:t>
            </a:r>
          </a:p>
          <a:p>
            <a:pPr algn="just"/>
            <a:r>
              <a:rPr lang="it-IT" sz="2400" b="1" dirty="0">
                <a:solidFill>
                  <a:srgbClr val="0000FF"/>
                </a:solidFill>
                <a:latin typeface="Arial" pitchFamily="34" charset="0"/>
                <a:cs typeface="Arial" pitchFamily="34" charset="0"/>
              </a:rPr>
              <a:t>L’approccio terapeutico deve essere tale da </a:t>
            </a:r>
            <a:r>
              <a:rPr lang="it-IT" sz="2400" b="1" dirty="0">
                <a:solidFill>
                  <a:srgbClr val="FF0000"/>
                </a:solidFill>
                <a:latin typeface="Arial" pitchFamily="34" charset="0"/>
                <a:cs typeface="Arial" pitchFamily="34" charset="0"/>
              </a:rPr>
              <a:t>prevenire</a:t>
            </a:r>
            <a:r>
              <a:rPr lang="it-IT" sz="2400" b="1" dirty="0">
                <a:solidFill>
                  <a:srgbClr val="0000FF"/>
                </a:solidFill>
                <a:latin typeface="Arial" pitchFamily="34" charset="0"/>
                <a:cs typeface="Arial" pitchFamily="34" charset="0"/>
              </a:rPr>
              <a:t> le </a:t>
            </a:r>
            <a:r>
              <a:rPr lang="it-IT" sz="2400" b="1" dirty="0">
                <a:solidFill>
                  <a:srgbClr val="FF0000"/>
                </a:solidFill>
                <a:latin typeface="Arial" pitchFamily="34" charset="0"/>
                <a:cs typeface="Arial" pitchFamily="34" charset="0"/>
              </a:rPr>
              <a:t>ipoglicemie</a:t>
            </a:r>
            <a:r>
              <a:rPr lang="it-IT" sz="2400" b="1" dirty="0">
                <a:solidFill>
                  <a:srgbClr val="0000FF"/>
                </a:solidFill>
                <a:latin typeface="Arial" pitchFamily="34" charset="0"/>
                <a:cs typeface="Arial" pitchFamily="34" charset="0"/>
              </a:rPr>
              <a:t>.</a:t>
            </a:r>
            <a:endParaRPr lang="it-IT" sz="2400" dirty="0">
              <a:solidFill>
                <a:srgbClr val="0000FF"/>
              </a:solidFill>
              <a:latin typeface="Arial" pitchFamily="34" charset="0"/>
              <a:cs typeface="Arial" pitchFamily="34" charset="0"/>
            </a:endParaRPr>
          </a:p>
          <a:p>
            <a:pPr algn="just"/>
            <a:r>
              <a:rPr lang="it-IT" sz="2400" b="1" dirty="0">
                <a:solidFill>
                  <a:srgbClr val="000000"/>
                </a:solidFill>
                <a:latin typeface="Arial" pitchFamily="34" charset="0"/>
                <a:cs typeface="Arial" pitchFamily="34" charset="0"/>
              </a:rPr>
              <a:t>(Livello della prova </a:t>
            </a:r>
            <a:r>
              <a:rPr lang="it-IT" sz="2400" b="1" dirty="0" err="1">
                <a:solidFill>
                  <a:srgbClr val="000000"/>
                </a:solidFill>
                <a:latin typeface="Arial" pitchFamily="34" charset="0"/>
                <a:cs typeface="Arial" pitchFamily="34" charset="0"/>
              </a:rPr>
              <a:t>VI</a:t>
            </a:r>
            <a:r>
              <a:rPr lang="it-IT" sz="2400" b="1" dirty="0">
                <a:solidFill>
                  <a:srgbClr val="000000"/>
                </a:solidFill>
                <a:latin typeface="Arial" pitchFamily="34" charset="0"/>
                <a:cs typeface="Arial" pitchFamily="34" charset="0"/>
              </a:rPr>
              <a:t>, Forza della raccomandazione B)</a:t>
            </a:r>
          </a:p>
        </p:txBody>
      </p:sp>
    </p:spTree>
    <p:extLst>
      <p:ext uri="{BB962C8B-B14F-4D97-AF65-F5344CB8AC3E}">
        <p14:creationId xmlns:p14="http://schemas.microsoft.com/office/powerpoint/2010/main" val="3293952650"/>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8"/>
          <p:cNvSpPr txBox="1"/>
          <p:nvPr/>
        </p:nvSpPr>
        <p:spPr>
          <a:xfrm>
            <a:off x="683568" y="1196752"/>
            <a:ext cx="7873002" cy="646331"/>
          </a:xfrm>
          <a:prstGeom prst="rect">
            <a:avLst/>
          </a:prstGeom>
          <a:solidFill>
            <a:srgbClr val="D9D9D9"/>
          </a:solidFill>
          <a:ln>
            <a:noFill/>
          </a:ln>
        </p:spPr>
        <p:txBody>
          <a:bodyPr vert="horz" wrap="square" lIns="91440" tIns="45720" rIns="91440" bIns="45720" anchor="ctr" anchorCtr="1" compatLnSpc="1">
            <a:spAutoFit/>
          </a:bodyPr>
          <a:lstStyle/>
          <a:p>
            <a:pPr algn="ctr" defTabSz="457200">
              <a:defRPr sz="1800" b="0" i="0" u="none" strike="noStrike" kern="0" cap="none" spc="0" baseline="0">
                <a:solidFill>
                  <a:srgbClr val="000000"/>
                </a:solidFill>
                <a:uFillTx/>
              </a:defRPr>
            </a:pPr>
            <a:r>
              <a:rPr lang="it-IT" sz="3600" b="1" dirty="0" smtClean="0">
                <a:solidFill>
                  <a:srgbClr val="1F497D"/>
                </a:solidFill>
                <a:latin typeface="Arial Narrow"/>
                <a:cs typeface="Arial Narrow"/>
              </a:rPr>
              <a:t>Problemi Attivi</a:t>
            </a:r>
            <a:endParaRPr lang="it-IT" sz="4800" b="1" dirty="0">
              <a:solidFill>
                <a:srgbClr val="1F497D"/>
              </a:solidFill>
              <a:latin typeface="Arial Narrow"/>
              <a:cs typeface="Arial Narrow"/>
            </a:endParaRPr>
          </a:p>
        </p:txBody>
      </p:sp>
      <p:sp>
        <p:nvSpPr>
          <p:cNvPr id="6" name="Titolo 1"/>
          <p:cNvSpPr txBox="1">
            <a:spLocks noGrp="1"/>
          </p:cNvSpPr>
          <p:nvPr>
            <p:ph type="title"/>
          </p:nvPr>
        </p:nvSpPr>
        <p:spPr>
          <a:xfrm>
            <a:off x="0" y="188640"/>
            <a:ext cx="9144000" cy="936104"/>
          </a:xfrm>
          <a:solidFill>
            <a:srgbClr val="00CCFF">
              <a:alpha val="51000"/>
            </a:srgbClr>
          </a:solidFill>
        </p:spPr>
        <p:txBody>
          <a:bodyPr/>
          <a:lstStyle/>
          <a:p>
            <a:pPr lvl="0"/>
            <a:r>
              <a:rPr lang="it-IT" b="1" dirty="0" smtClean="0">
                <a:latin typeface="Arial Narrow"/>
              </a:rPr>
              <a:t>LUISA 67 </a:t>
            </a:r>
            <a:r>
              <a:rPr lang="it-IT" b="1" dirty="0">
                <a:latin typeface="Arial Narrow"/>
              </a:rPr>
              <a:t>aa</a:t>
            </a:r>
          </a:p>
        </p:txBody>
      </p:sp>
      <p:sp>
        <p:nvSpPr>
          <p:cNvPr id="8" name="Segnaposto contenuto 2"/>
          <p:cNvSpPr txBox="1">
            <a:spLocks noGrp="1"/>
          </p:cNvSpPr>
          <p:nvPr>
            <p:ph idx="1"/>
          </p:nvPr>
        </p:nvSpPr>
        <p:spPr>
          <a:xfrm>
            <a:off x="251520" y="2132856"/>
            <a:ext cx="8557256" cy="4032448"/>
          </a:xfrm>
          <a:ln w="9528">
            <a:solidFill>
              <a:srgbClr val="1F497D"/>
            </a:solidFill>
            <a:prstDash val="solid"/>
          </a:ln>
        </p:spPr>
        <p:txBody>
          <a:bodyPr anchor="ctr">
            <a:normAutofit/>
          </a:bodyPr>
          <a:lstStyle/>
          <a:p>
            <a:pPr fontAlgn="t"/>
            <a:r>
              <a:rPr lang="it-IT" sz="2800" dirty="0">
                <a:latin typeface="Arial" pitchFamily="34" charset="0"/>
                <a:cs typeface="Arial" pitchFamily="34" charset="0"/>
              </a:rPr>
              <a:t>Ipertensione arteriosa</a:t>
            </a:r>
          </a:p>
          <a:p>
            <a:pPr fontAlgn="t"/>
            <a:r>
              <a:rPr lang="it-IT" sz="2800" dirty="0" smtClean="0">
                <a:solidFill>
                  <a:srgbClr val="FF0000"/>
                </a:solidFill>
                <a:latin typeface="Arial" pitchFamily="34" charset="0"/>
                <a:cs typeface="Arial" pitchFamily="34" charset="0"/>
              </a:rPr>
              <a:t>Epatite C con epatopatia evoluta</a:t>
            </a:r>
          </a:p>
          <a:p>
            <a:pPr fontAlgn="t"/>
            <a:r>
              <a:rPr lang="it-IT" sz="2800" dirty="0" smtClean="0">
                <a:solidFill>
                  <a:srgbClr val="FF0000"/>
                </a:solidFill>
                <a:latin typeface="Arial" pitchFamily="34" charset="0"/>
                <a:cs typeface="Arial" pitchFamily="34" charset="0"/>
              </a:rPr>
              <a:t>Insufficienza Renale Cronica </a:t>
            </a:r>
            <a:r>
              <a:rPr lang="it-IT" sz="2800" dirty="0" smtClean="0">
                <a:latin typeface="Arial" pitchFamily="34" charset="0"/>
                <a:cs typeface="Arial" pitchFamily="34" charset="0"/>
              </a:rPr>
              <a:t>in peggioramento (CKD3b + proteinuria)</a:t>
            </a:r>
          </a:p>
          <a:p>
            <a:pPr fontAlgn="t"/>
            <a:r>
              <a:rPr lang="it-IT" sz="2800" dirty="0" smtClean="0">
                <a:solidFill>
                  <a:srgbClr val="FF0000"/>
                </a:solidFill>
                <a:latin typeface="Arial" pitchFamily="34" charset="0"/>
                <a:cs typeface="Arial" pitchFamily="34" charset="0"/>
              </a:rPr>
              <a:t>Polimialgia Reumatica con Arterite di Horton</a:t>
            </a:r>
          </a:p>
          <a:p>
            <a:pPr fontAlgn="t"/>
            <a:r>
              <a:rPr lang="it-IT" sz="2800" dirty="0" smtClean="0">
                <a:latin typeface="Arial" pitchFamily="34" charset="0"/>
                <a:cs typeface="Arial" pitchFamily="34" charset="0"/>
              </a:rPr>
              <a:t>Diabete Mellito</a:t>
            </a:r>
          </a:p>
          <a:p>
            <a:pPr fontAlgn="t"/>
            <a:endParaRPr lang="it-IT" sz="2800" dirty="0" smtClean="0">
              <a:latin typeface="Arial" pitchFamily="34" charset="0"/>
              <a:cs typeface="Arial" pitchFamily="34" charset="0"/>
            </a:endParaRPr>
          </a:p>
        </p:txBody>
      </p:sp>
      <p:pic>
        <p:nvPicPr>
          <p:cNvPr id="5" name="Immagine 4" descr="download (1).jpg"/>
          <p:cNvPicPr>
            <a:picLocks noChangeAspect="1"/>
          </p:cNvPicPr>
          <p:nvPr/>
        </p:nvPicPr>
        <p:blipFill>
          <a:blip r:embed="rId3" cstate="print"/>
          <a:stretch>
            <a:fillRect/>
          </a:stretch>
        </p:blipFill>
        <p:spPr>
          <a:xfrm>
            <a:off x="0" y="72009"/>
            <a:ext cx="2248424" cy="1772815"/>
          </a:xfrm>
          <a:prstGeom prst="rect">
            <a:avLst/>
          </a:prstGeom>
        </p:spPr>
      </p:pic>
    </p:spTree>
    <p:extLst>
      <p:ext uri="{BB962C8B-B14F-4D97-AF65-F5344CB8AC3E}">
        <p14:creationId xmlns:p14="http://schemas.microsoft.com/office/powerpoint/2010/main" val="1122620768"/>
      </p:ext>
    </p:extLst>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p:cNvSpPr txBox="1">
            <a:spLocks/>
          </p:cNvSpPr>
          <p:nvPr/>
        </p:nvSpPr>
        <p:spPr>
          <a:xfrm>
            <a:off x="0" y="188640"/>
            <a:ext cx="9144000" cy="936104"/>
          </a:xfrm>
          <a:prstGeom prst="rect">
            <a:avLst/>
          </a:prstGeom>
          <a:solidFill>
            <a:srgbClr val="00CCFF">
              <a:alpha val="51000"/>
            </a:srgbClr>
          </a:solidFill>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it-IT" sz="4400" b="1" i="0" u="none" strike="noStrike" kern="1200" cap="none" spc="0" normalizeH="0" baseline="0" noProof="0" dirty="0">
              <a:ln>
                <a:noFill/>
              </a:ln>
              <a:solidFill>
                <a:schemeClr val="tx1"/>
              </a:solidFill>
              <a:effectLst/>
              <a:uLnTx/>
              <a:uFillTx/>
              <a:latin typeface="Arial Narrow"/>
              <a:ea typeface="+mj-ea"/>
              <a:cs typeface="+mj-cs"/>
            </a:endParaRPr>
          </a:p>
        </p:txBody>
      </p:sp>
      <p:sp>
        <p:nvSpPr>
          <p:cNvPr id="64514" name="Rectangle 96"/>
          <p:cNvSpPr>
            <a:spLocks noChangeArrowheads="1"/>
          </p:cNvSpPr>
          <p:nvPr/>
        </p:nvSpPr>
        <p:spPr bwMode="auto">
          <a:xfrm>
            <a:off x="2699792" y="260648"/>
            <a:ext cx="5257800" cy="519113"/>
          </a:xfrm>
          <a:prstGeom prst="rect">
            <a:avLst/>
          </a:prstGeom>
          <a:noFill/>
          <a:ln w="9525">
            <a:noFill/>
            <a:miter lim="800000"/>
            <a:headEnd/>
            <a:tailEnd/>
          </a:ln>
        </p:spPr>
        <p:txBody>
          <a:bodyPr anchor="ctr"/>
          <a:lstStyle/>
          <a:p>
            <a:pPr algn="ctr" eaLnBrk="0" hangingPunct="0"/>
            <a:r>
              <a:rPr lang="it-IT" sz="3200" b="1" dirty="0">
                <a:latin typeface="Arial" pitchFamily="34" charset="0"/>
                <a:cs typeface="Arial" pitchFamily="34" charset="0"/>
              </a:rPr>
              <a:t>Obiettivi Glicemici</a:t>
            </a:r>
          </a:p>
        </p:txBody>
      </p:sp>
      <p:graphicFrame>
        <p:nvGraphicFramePr>
          <p:cNvPr id="2143" name="Group 95"/>
          <p:cNvGraphicFramePr>
            <a:graphicFrameLocks noGrp="1"/>
          </p:cNvGraphicFramePr>
          <p:nvPr/>
        </p:nvGraphicFramePr>
        <p:xfrm>
          <a:off x="468313" y="1133475"/>
          <a:ext cx="8208911" cy="4599683"/>
        </p:xfrm>
        <a:graphic>
          <a:graphicData uri="http://schemas.openxmlformats.org/drawingml/2006/table">
            <a:tbl>
              <a:tblPr/>
              <a:tblGrid>
                <a:gridCol w="1263169"/>
                <a:gridCol w="1379692"/>
                <a:gridCol w="1364493"/>
                <a:gridCol w="1430353"/>
                <a:gridCol w="1519856"/>
                <a:gridCol w="1251348"/>
              </a:tblGrid>
              <a:tr h="1119437">
                <a:tc>
                  <a:txBody>
                    <a:bodyPr/>
                    <a:lstStyle/>
                    <a:p>
                      <a:pPr marL="0" marR="0" lvl="0" indent="0" algn="ctr" defTabSz="914400" rtl="0" eaLnBrk="1" fontAlgn="base" latinLnBrk="0" hangingPunct="1">
                        <a:lnSpc>
                          <a:spcPct val="110000"/>
                        </a:lnSpc>
                        <a:spcBef>
                          <a:spcPct val="50000"/>
                        </a:spcBef>
                        <a:spcAft>
                          <a:spcPct val="0"/>
                        </a:spcAft>
                        <a:buClr>
                          <a:srgbClr val="F9E697"/>
                        </a:buClr>
                        <a:buSzPct val="85000"/>
                        <a:buFont typeface="Wingdings" pitchFamily="2" charset="2"/>
                        <a:buNone/>
                        <a:tabLst/>
                      </a:pPr>
                      <a:endParaRPr kumimoji="0" lang="it-IT" sz="1700" b="0" i="0" u="none" strike="noStrike" cap="none" normalizeH="0" baseline="0" dirty="0" smtClean="0">
                        <a:ln>
                          <a:noFill/>
                        </a:ln>
                        <a:solidFill>
                          <a:srgbClr val="FF6600"/>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0000"/>
                        </a:lnSpc>
                        <a:spcBef>
                          <a:spcPct val="50000"/>
                        </a:spcBef>
                        <a:spcAft>
                          <a:spcPct val="0"/>
                        </a:spcAft>
                        <a:buClr>
                          <a:srgbClr val="F9E697"/>
                        </a:buClr>
                        <a:buSzPct val="85000"/>
                        <a:buFont typeface="Wingdings" pitchFamily="2" charset="2"/>
                        <a:buNone/>
                        <a:tabLst/>
                      </a:pPr>
                      <a:r>
                        <a:rPr kumimoji="0" lang="it-IT" sz="2000" b="1" i="0" u="none" strike="noStrike" cap="none" normalizeH="0" baseline="0" dirty="0" smtClean="0">
                          <a:ln>
                            <a:noFill/>
                          </a:ln>
                          <a:solidFill>
                            <a:srgbClr val="0000FF"/>
                          </a:solidFill>
                          <a:effectLst/>
                          <a:latin typeface="Arial" pitchFamily="34" charset="0"/>
                        </a:rPr>
                        <a:t>AMD-SID 2010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10000"/>
                        </a:lnSpc>
                        <a:spcBef>
                          <a:spcPct val="50000"/>
                        </a:spcBef>
                        <a:spcAft>
                          <a:spcPct val="0"/>
                        </a:spcAft>
                        <a:buClr>
                          <a:srgbClr val="F9E697"/>
                        </a:buClr>
                        <a:buSzPct val="85000"/>
                        <a:buFont typeface="Wingdings" pitchFamily="2" charset="2"/>
                        <a:buNone/>
                        <a:tabLst/>
                      </a:pPr>
                      <a:r>
                        <a:rPr kumimoji="0" lang="it-IT" sz="2000" b="1" i="0" u="none" strike="noStrike" cap="none" normalizeH="0" baseline="0" dirty="0" smtClean="0">
                          <a:ln>
                            <a:noFill/>
                          </a:ln>
                          <a:solidFill>
                            <a:srgbClr val="0000FF"/>
                          </a:solidFill>
                          <a:effectLst/>
                          <a:latin typeface="Arial" pitchFamily="34" charset="0"/>
                        </a:rPr>
                        <a:t>ADA  2013</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10000"/>
                        </a:lnSpc>
                        <a:spcBef>
                          <a:spcPct val="50000"/>
                        </a:spcBef>
                        <a:spcAft>
                          <a:spcPct val="0"/>
                        </a:spcAft>
                        <a:buClr>
                          <a:srgbClr val="F9E697"/>
                        </a:buClr>
                        <a:buSzPct val="85000"/>
                        <a:buFont typeface="Wingdings" pitchFamily="2" charset="2"/>
                        <a:buNone/>
                        <a:tabLst/>
                      </a:pPr>
                      <a:r>
                        <a:rPr kumimoji="0" lang="it-IT" sz="2000" b="1" i="0" u="none" strike="noStrike" cap="none" normalizeH="0" baseline="0" dirty="0" smtClean="0">
                          <a:ln>
                            <a:noFill/>
                          </a:ln>
                          <a:solidFill>
                            <a:srgbClr val="0000FF"/>
                          </a:solidFill>
                          <a:effectLst/>
                          <a:latin typeface="Arial" pitchFamily="34" charset="0"/>
                        </a:rPr>
                        <a:t>AACE 2013</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10000"/>
                        </a:lnSpc>
                        <a:spcBef>
                          <a:spcPts val="0"/>
                        </a:spcBef>
                        <a:spcAft>
                          <a:spcPct val="0"/>
                        </a:spcAft>
                        <a:buClr>
                          <a:srgbClr val="F9E697"/>
                        </a:buClr>
                        <a:buSzPct val="85000"/>
                        <a:buFont typeface="Wingdings" pitchFamily="2" charset="2"/>
                        <a:buNone/>
                        <a:tabLst/>
                      </a:pPr>
                      <a:r>
                        <a:rPr kumimoji="0" lang="it-IT" sz="2000" b="1" i="0" u="none" strike="noStrike" cap="none" normalizeH="0" baseline="0" dirty="0" smtClean="0">
                          <a:ln>
                            <a:noFill/>
                          </a:ln>
                          <a:solidFill>
                            <a:srgbClr val="0000FF"/>
                          </a:solidFill>
                          <a:effectLst/>
                          <a:latin typeface="Arial" pitchFamily="34" charset="0"/>
                        </a:rPr>
                        <a:t>IDF</a:t>
                      </a:r>
                    </a:p>
                    <a:p>
                      <a:pPr marL="0" marR="0" lvl="0" indent="0" algn="ctr" defTabSz="914400" rtl="0" eaLnBrk="1" fontAlgn="base" latinLnBrk="0" hangingPunct="1">
                        <a:lnSpc>
                          <a:spcPct val="110000"/>
                        </a:lnSpc>
                        <a:spcBef>
                          <a:spcPts val="0"/>
                        </a:spcBef>
                        <a:spcAft>
                          <a:spcPct val="0"/>
                        </a:spcAft>
                        <a:buClr>
                          <a:srgbClr val="F9E697"/>
                        </a:buClr>
                        <a:buSzPct val="85000"/>
                        <a:buFont typeface="Wingdings" pitchFamily="2" charset="2"/>
                        <a:buNone/>
                        <a:tabLst/>
                      </a:pPr>
                      <a:r>
                        <a:rPr kumimoji="0" lang="it-IT" sz="2000" b="1" i="0" u="none" strike="noStrike" cap="none" normalizeH="0" baseline="0" dirty="0" smtClean="0">
                          <a:ln>
                            <a:noFill/>
                          </a:ln>
                          <a:solidFill>
                            <a:srgbClr val="0000FF"/>
                          </a:solidFill>
                          <a:effectLst/>
                          <a:latin typeface="Arial" pitchFamily="34" charset="0"/>
                        </a:rPr>
                        <a:t>2012</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10000"/>
                        </a:lnSpc>
                        <a:spcBef>
                          <a:spcPct val="50000"/>
                        </a:spcBef>
                        <a:spcAft>
                          <a:spcPct val="0"/>
                        </a:spcAft>
                        <a:buClr>
                          <a:srgbClr val="F9E697"/>
                        </a:buClr>
                        <a:buSzPct val="85000"/>
                        <a:buFont typeface="Wingdings" pitchFamily="2" charset="2"/>
                        <a:buNone/>
                        <a:tabLst/>
                      </a:pPr>
                      <a:r>
                        <a:rPr kumimoji="0" lang="it-IT" sz="2000" b="1" i="0" u="none" strike="noStrike" cap="none" normalizeH="0" baseline="0" dirty="0" smtClean="0">
                          <a:ln>
                            <a:noFill/>
                          </a:ln>
                          <a:solidFill>
                            <a:srgbClr val="000000"/>
                          </a:solidFill>
                          <a:effectLst/>
                          <a:latin typeface="Arial" pitchFamily="34" charset="0"/>
                        </a:rPr>
                        <a:t>Valori normali</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119437">
                <a:tc>
                  <a:txBody>
                    <a:bodyPr/>
                    <a:lstStyle/>
                    <a:p>
                      <a:pPr marL="0" marR="0" lvl="0" indent="0" algn="ctr" defTabSz="914400" rtl="0" eaLnBrk="1" fontAlgn="base" latinLnBrk="0" hangingPunct="1">
                        <a:lnSpc>
                          <a:spcPct val="110000"/>
                        </a:lnSpc>
                        <a:spcBef>
                          <a:spcPct val="50000"/>
                        </a:spcBef>
                        <a:spcAft>
                          <a:spcPct val="0"/>
                        </a:spcAft>
                        <a:buClr>
                          <a:srgbClr val="F9E697"/>
                        </a:buClr>
                        <a:buSzPct val="85000"/>
                        <a:buFont typeface="Wingdings" pitchFamily="2" charset="2"/>
                        <a:buNone/>
                        <a:tabLst/>
                      </a:pPr>
                      <a:r>
                        <a:rPr kumimoji="0" lang="it-IT" sz="1700" b="1" i="0" u="none" strike="noStrike" cap="none" normalizeH="0" baseline="0" smtClean="0">
                          <a:ln>
                            <a:noFill/>
                          </a:ln>
                          <a:solidFill>
                            <a:srgbClr val="0000FF"/>
                          </a:solidFill>
                          <a:effectLst/>
                          <a:latin typeface="Arial" pitchFamily="34" charset="0"/>
                        </a:rPr>
                        <a:t>HbA</a:t>
                      </a:r>
                      <a:r>
                        <a:rPr kumimoji="0" lang="it-IT" sz="1700" b="1" i="0" u="none" strike="noStrike" cap="none" normalizeH="0" baseline="-25000" smtClean="0">
                          <a:ln>
                            <a:noFill/>
                          </a:ln>
                          <a:solidFill>
                            <a:srgbClr val="0000FF"/>
                          </a:solidFill>
                          <a:effectLst/>
                          <a:latin typeface="Arial" pitchFamily="34" charset="0"/>
                        </a:rPr>
                        <a:t>1c </a:t>
                      </a:r>
                      <a:r>
                        <a:rPr kumimoji="0" lang="it-IT" sz="1700" b="1" i="0" u="none" strike="noStrike" cap="none" normalizeH="0" baseline="0" smtClean="0">
                          <a:ln>
                            <a:noFill/>
                          </a:ln>
                          <a:solidFill>
                            <a:srgbClr val="0000FF"/>
                          </a:solidFill>
                          <a:effectLst/>
                          <a:latin typeface="Arial" pitchFamily="34" charset="0"/>
                        </a:rPr>
                        <a:t>(%)*</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0000"/>
                        </a:lnSpc>
                        <a:spcBef>
                          <a:spcPct val="50000"/>
                        </a:spcBef>
                        <a:spcAft>
                          <a:spcPct val="0"/>
                        </a:spcAft>
                        <a:buClr>
                          <a:srgbClr val="F9E697"/>
                        </a:buClr>
                        <a:buSzPct val="85000"/>
                        <a:buFont typeface="Wingdings" pitchFamily="2" charset="2"/>
                        <a:buNone/>
                        <a:tabLst/>
                      </a:pPr>
                      <a:r>
                        <a:rPr kumimoji="0" lang="it-IT" sz="2000" b="1" i="0" u="none" strike="noStrike" cap="none" normalizeH="0" baseline="0" dirty="0" smtClean="0">
                          <a:ln>
                            <a:noFill/>
                          </a:ln>
                          <a:solidFill>
                            <a:srgbClr val="000000"/>
                          </a:solidFill>
                          <a:effectLst/>
                          <a:latin typeface="Arial" pitchFamily="34" charset="0"/>
                        </a:rPr>
                        <a:t>&lt;7.0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914400" rtl="0" eaLnBrk="1" fontAlgn="base" latinLnBrk="0" hangingPunct="1">
                        <a:lnSpc>
                          <a:spcPct val="110000"/>
                        </a:lnSpc>
                        <a:spcBef>
                          <a:spcPct val="50000"/>
                        </a:spcBef>
                        <a:spcAft>
                          <a:spcPct val="0"/>
                        </a:spcAft>
                        <a:buClr>
                          <a:srgbClr val="F9E697"/>
                        </a:buClr>
                        <a:buSzPct val="85000"/>
                        <a:buFont typeface="Wingdings" pitchFamily="2" charset="2"/>
                        <a:buNone/>
                        <a:tabLst/>
                      </a:pPr>
                      <a:r>
                        <a:rPr kumimoji="0" lang="it-IT" sz="2000" b="1" i="0" u="none" strike="noStrike" cap="none" normalizeH="0" baseline="0" dirty="0" smtClean="0">
                          <a:ln>
                            <a:noFill/>
                          </a:ln>
                          <a:solidFill>
                            <a:srgbClr val="000000"/>
                          </a:solidFill>
                          <a:effectLst/>
                          <a:latin typeface="Arial" pitchFamily="34" charset="0"/>
                        </a:rPr>
                        <a:t>&lt;7.0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914400" rtl="0" eaLnBrk="1" fontAlgn="base" latinLnBrk="0" hangingPunct="1">
                        <a:lnSpc>
                          <a:spcPct val="110000"/>
                        </a:lnSpc>
                        <a:spcBef>
                          <a:spcPct val="50000"/>
                        </a:spcBef>
                        <a:spcAft>
                          <a:spcPct val="0"/>
                        </a:spcAft>
                        <a:buClr>
                          <a:srgbClr val="F9E697"/>
                        </a:buClr>
                        <a:buSzPct val="85000"/>
                        <a:buFont typeface="Wingdings" pitchFamily="2" charset="2"/>
                        <a:buNone/>
                        <a:tabLst/>
                      </a:pPr>
                      <a:r>
                        <a:rPr kumimoji="0" lang="it-IT" sz="2000" b="1" i="0" u="none" strike="noStrike" cap="none" normalizeH="0" baseline="0" smtClean="0">
                          <a:ln>
                            <a:noFill/>
                          </a:ln>
                          <a:solidFill>
                            <a:srgbClr val="000000"/>
                          </a:solidFill>
                          <a:effectLst/>
                          <a:latin typeface="Arial" pitchFamily="34" charset="0"/>
                        </a:rPr>
                        <a:t>≤6.5</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914400" rtl="0" eaLnBrk="1" fontAlgn="base" latinLnBrk="0" hangingPunct="1">
                        <a:lnSpc>
                          <a:spcPct val="110000"/>
                        </a:lnSpc>
                        <a:spcBef>
                          <a:spcPct val="50000"/>
                        </a:spcBef>
                        <a:spcAft>
                          <a:spcPct val="0"/>
                        </a:spcAft>
                        <a:buClr>
                          <a:srgbClr val="F9E697"/>
                        </a:buClr>
                        <a:buSzPct val="85000"/>
                        <a:buFont typeface="Wingdings" pitchFamily="2" charset="2"/>
                        <a:buNone/>
                        <a:tabLst/>
                      </a:pPr>
                      <a:r>
                        <a:rPr kumimoji="0" lang="it-IT" sz="2000" b="1" i="0" u="none" strike="noStrike" cap="none" normalizeH="0" baseline="0" dirty="0" smtClean="0">
                          <a:ln>
                            <a:noFill/>
                          </a:ln>
                          <a:solidFill>
                            <a:srgbClr val="000000"/>
                          </a:solidFill>
                          <a:effectLst/>
                          <a:latin typeface="Arial" pitchFamily="34" charset="0"/>
                        </a:rPr>
                        <a:t>&lt;7.0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914400" rtl="0" eaLnBrk="1" fontAlgn="base" latinLnBrk="0" hangingPunct="1">
                        <a:lnSpc>
                          <a:spcPct val="110000"/>
                        </a:lnSpc>
                        <a:spcBef>
                          <a:spcPct val="50000"/>
                        </a:spcBef>
                        <a:spcAft>
                          <a:spcPct val="0"/>
                        </a:spcAft>
                        <a:buClr>
                          <a:srgbClr val="F9E697"/>
                        </a:buClr>
                        <a:buSzPct val="85000"/>
                        <a:buFont typeface="Wingdings" pitchFamily="2" charset="2"/>
                        <a:buNone/>
                        <a:tabLst/>
                      </a:pPr>
                      <a:r>
                        <a:rPr kumimoji="0" lang="it-IT" sz="2000" b="1" i="0" u="none" strike="noStrike" cap="none" normalizeH="0" baseline="0" smtClean="0">
                          <a:ln>
                            <a:noFill/>
                          </a:ln>
                          <a:solidFill>
                            <a:srgbClr val="000000"/>
                          </a:solidFill>
                          <a:effectLst/>
                          <a:latin typeface="Arial" pitchFamily="34" charset="0"/>
                        </a:rPr>
                        <a:t>&lt;6</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117743">
                <a:tc>
                  <a:txBody>
                    <a:bodyPr/>
                    <a:lstStyle/>
                    <a:p>
                      <a:pPr marL="0" marR="0" lvl="0" indent="0" algn="ctr" defTabSz="914400" rtl="0" eaLnBrk="1" fontAlgn="base" latinLnBrk="0" hangingPunct="1">
                        <a:lnSpc>
                          <a:spcPct val="110000"/>
                        </a:lnSpc>
                        <a:spcBef>
                          <a:spcPct val="50000"/>
                        </a:spcBef>
                        <a:spcAft>
                          <a:spcPct val="0"/>
                        </a:spcAft>
                        <a:buClr>
                          <a:srgbClr val="F9E697"/>
                        </a:buClr>
                        <a:buSzPct val="85000"/>
                        <a:buFont typeface="Wingdings" pitchFamily="2" charset="2"/>
                        <a:buNone/>
                        <a:tabLst/>
                      </a:pPr>
                      <a:r>
                        <a:rPr kumimoji="0" lang="it-IT" sz="1500" b="1" i="0" u="none" strike="noStrike" cap="none" normalizeH="0" baseline="0" smtClean="0">
                          <a:ln>
                            <a:noFill/>
                          </a:ln>
                          <a:solidFill>
                            <a:srgbClr val="0000FF"/>
                          </a:solidFill>
                          <a:effectLst/>
                          <a:latin typeface="Arial" pitchFamily="34" charset="0"/>
                        </a:rPr>
                        <a:t>FPG (mg/dl)</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0000"/>
                        </a:lnSpc>
                        <a:spcBef>
                          <a:spcPct val="50000"/>
                        </a:spcBef>
                        <a:spcAft>
                          <a:spcPct val="0"/>
                        </a:spcAft>
                        <a:buClr>
                          <a:srgbClr val="F9E697"/>
                        </a:buClr>
                        <a:buSzPct val="85000"/>
                        <a:buFont typeface="Wingdings" pitchFamily="2" charset="2"/>
                        <a:buNone/>
                        <a:tabLst/>
                      </a:pPr>
                      <a:r>
                        <a:rPr kumimoji="0" lang="it-IT" sz="2000" b="1" i="0" u="none" strike="noStrike" cap="none" normalizeH="0" baseline="0" smtClean="0">
                          <a:ln>
                            <a:noFill/>
                          </a:ln>
                          <a:solidFill>
                            <a:srgbClr val="000000"/>
                          </a:solidFill>
                          <a:effectLst/>
                          <a:latin typeface="Arial" pitchFamily="34" charset="0"/>
                        </a:rPr>
                        <a:t>90-130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914400" rtl="0" eaLnBrk="1" fontAlgn="base" latinLnBrk="0" hangingPunct="1">
                        <a:lnSpc>
                          <a:spcPct val="110000"/>
                        </a:lnSpc>
                        <a:spcBef>
                          <a:spcPct val="50000"/>
                        </a:spcBef>
                        <a:spcAft>
                          <a:spcPct val="0"/>
                        </a:spcAft>
                        <a:buClr>
                          <a:srgbClr val="F9E697"/>
                        </a:buClr>
                        <a:buSzPct val="85000"/>
                        <a:buFont typeface="Wingdings" pitchFamily="2" charset="2"/>
                        <a:buNone/>
                        <a:tabLst/>
                      </a:pPr>
                      <a:r>
                        <a:rPr kumimoji="0" lang="it-IT" sz="2000" b="1" i="0" u="none" strike="noStrike" cap="none" normalizeH="0" baseline="0" smtClean="0">
                          <a:ln>
                            <a:noFill/>
                          </a:ln>
                          <a:solidFill>
                            <a:srgbClr val="000000"/>
                          </a:solidFill>
                          <a:effectLst/>
                          <a:latin typeface="Arial" pitchFamily="34" charset="0"/>
                        </a:rPr>
                        <a:t>70-130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914400" rtl="0" eaLnBrk="1" fontAlgn="base" latinLnBrk="0" hangingPunct="1">
                        <a:lnSpc>
                          <a:spcPct val="110000"/>
                        </a:lnSpc>
                        <a:spcBef>
                          <a:spcPct val="50000"/>
                        </a:spcBef>
                        <a:spcAft>
                          <a:spcPct val="0"/>
                        </a:spcAft>
                        <a:buClr>
                          <a:srgbClr val="F9E697"/>
                        </a:buClr>
                        <a:buSzPct val="85000"/>
                        <a:buFont typeface="Wingdings" pitchFamily="2" charset="2"/>
                        <a:buNone/>
                        <a:tabLst/>
                      </a:pPr>
                      <a:r>
                        <a:rPr kumimoji="0" lang="it-IT" sz="2000" b="1" i="0" u="none" strike="noStrike" cap="none" normalizeH="0" baseline="0" smtClean="0">
                          <a:ln>
                            <a:noFill/>
                          </a:ln>
                          <a:solidFill>
                            <a:srgbClr val="000000"/>
                          </a:solidFill>
                          <a:effectLst/>
                          <a:latin typeface="Arial" pitchFamily="34" charset="0"/>
                        </a:rPr>
                        <a:t>&lt;110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914400" rtl="0" eaLnBrk="1" fontAlgn="base" latinLnBrk="0" hangingPunct="1">
                        <a:lnSpc>
                          <a:spcPct val="110000"/>
                        </a:lnSpc>
                        <a:spcBef>
                          <a:spcPct val="50000"/>
                        </a:spcBef>
                        <a:spcAft>
                          <a:spcPct val="0"/>
                        </a:spcAft>
                        <a:buClr>
                          <a:srgbClr val="F9E697"/>
                        </a:buClr>
                        <a:buSzPct val="85000"/>
                        <a:buFont typeface="Wingdings" pitchFamily="2" charset="2"/>
                        <a:buNone/>
                        <a:tabLst/>
                      </a:pPr>
                      <a:r>
                        <a:rPr kumimoji="0" lang="it-IT" sz="2000" b="1" i="0" u="none" strike="noStrike" cap="none" normalizeH="0" baseline="0" dirty="0" smtClean="0">
                          <a:ln>
                            <a:noFill/>
                          </a:ln>
                          <a:solidFill>
                            <a:srgbClr val="000000"/>
                          </a:solidFill>
                          <a:effectLst/>
                          <a:latin typeface="Arial" pitchFamily="34" charset="0"/>
                        </a:rPr>
                        <a:t>&lt;115</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914400" rtl="0" eaLnBrk="1" fontAlgn="base" latinLnBrk="0" hangingPunct="1">
                        <a:lnSpc>
                          <a:spcPct val="110000"/>
                        </a:lnSpc>
                        <a:spcBef>
                          <a:spcPct val="50000"/>
                        </a:spcBef>
                        <a:spcAft>
                          <a:spcPct val="0"/>
                        </a:spcAft>
                        <a:buClr>
                          <a:srgbClr val="F9E697"/>
                        </a:buClr>
                        <a:buSzPct val="85000"/>
                        <a:buFont typeface="Wingdings" pitchFamily="2" charset="2"/>
                        <a:buNone/>
                        <a:tabLst/>
                      </a:pPr>
                      <a:r>
                        <a:rPr kumimoji="0" lang="it-IT" sz="2000" b="1" i="0" u="none" strike="noStrike" cap="none" normalizeH="0" baseline="0" smtClean="0">
                          <a:ln>
                            <a:noFill/>
                          </a:ln>
                          <a:solidFill>
                            <a:srgbClr val="000000"/>
                          </a:solidFill>
                          <a:effectLst/>
                          <a:latin typeface="Arial" pitchFamily="34" charset="0"/>
                        </a:rPr>
                        <a:t>&lt;100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243066">
                <a:tc>
                  <a:txBody>
                    <a:bodyPr/>
                    <a:lstStyle/>
                    <a:p>
                      <a:pPr marL="0" marR="0" lvl="0" indent="0" algn="ctr" defTabSz="914400" rtl="0" eaLnBrk="1" fontAlgn="base" latinLnBrk="0" hangingPunct="1">
                        <a:lnSpc>
                          <a:spcPct val="110000"/>
                        </a:lnSpc>
                        <a:spcBef>
                          <a:spcPct val="50000"/>
                        </a:spcBef>
                        <a:spcAft>
                          <a:spcPct val="0"/>
                        </a:spcAft>
                        <a:buClr>
                          <a:srgbClr val="F9E697"/>
                        </a:buClr>
                        <a:buSzPct val="85000"/>
                        <a:buFont typeface="Wingdings" pitchFamily="2" charset="2"/>
                        <a:buNone/>
                        <a:tabLst/>
                      </a:pPr>
                      <a:r>
                        <a:rPr kumimoji="0" lang="it-IT" sz="1500" b="1" i="0" u="none" strike="noStrike" cap="none" normalizeH="0" baseline="0" smtClean="0">
                          <a:ln>
                            <a:noFill/>
                          </a:ln>
                          <a:solidFill>
                            <a:srgbClr val="0000FF"/>
                          </a:solidFill>
                          <a:effectLst/>
                          <a:latin typeface="Arial" pitchFamily="34" charset="0"/>
                        </a:rPr>
                        <a:t>PPG (mg/dl)</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0000"/>
                        </a:lnSpc>
                        <a:spcBef>
                          <a:spcPct val="50000"/>
                        </a:spcBef>
                        <a:spcAft>
                          <a:spcPct val="0"/>
                        </a:spcAft>
                        <a:buClr>
                          <a:srgbClr val="F9E697"/>
                        </a:buClr>
                        <a:buSzPct val="85000"/>
                        <a:buFont typeface="Wingdings" pitchFamily="2" charset="2"/>
                        <a:buNone/>
                        <a:tabLst/>
                      </a:pPr>
                      <a:r>
                        <a:rPr kumimoji="0" lang="it-IT" sz="2000" b="1" i="0" u="none" strike="noStrike" cap="none" normalizeH="0" baseline="0" smtClean="0">
                          <a:ln>
                            <a:noFill/>
                          </a:ln>
                          <a:solidFill>
                            <a:srgbClr val="000000"/>
                          </a:solidFill>
                          <a:effectLst/>
                          <a:latin typeface="Arial" pitchFamily="34" charset="0"/>
                        </a:rPr>
                        <a:t>&lt;180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914400" rtl="0" eaLnBrk="1" fontAlgn="base" latinLnBrk="0" hangingPunct="1">
                        <a:lnSpc>
                          <a:spcPct val="110000"/>
                        </a:lnSpc>
                        <a:spcBef>
                          <a:spcPct val="50000"/>
                        </a:spcBef>
                        <a:spcAft>
                          <a:spcPct val="0"/>
                        </a:spcAft>
                        <a:buClr>
                          <a:srgbClr val="F9E697"/>
                        </a:buClr>
                        <a:buSzPct val="85000"/>
                        <a:buFont typeface="Wingdings" pitchFamily="2" charset="2"/>
                        <a:buNone/>
                        <a:tabLst/>
                      </a:pPr>
                      <a:r>
                        <a:rPr kumimoji="0" lang="it-IT" sz="2000" b="1" i="0" u="none" strike="noStrike" cap="none" normalizeH="0" baseline="0" smtClean="0">
                          <a:ln>
                            <a:noFill/>
                          </a:ln>
                          <a:solidFill>
                            <a:srgbClr val="000000"/>
                          </a:solidFill>
                          <a:effectLst/>
                          <a:latin typeface="Arial" pitchFamily="34" charset="0"/>
                        </a:rPr>
                        <a:t>&lt;180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914400" rtl="0" eaLnBrk="1" fontAlgn="base" latinLnBrk="0" hangingPunct="1">
                        <a:lnSpc>
                          <a:spcPct val="110000"/>
                        </a:lnSpc>
                        <a:spcBef>
                          <a:spcPct val="50000"/>
                        </a:spcBef>
                        <a:spcAft>
                          <a:spcPct val="0"/>
                        </a:spcAft>
                        <a:buClr>
                          <a:srgbClr val="F9E697"/>
                        </a:buClr>
                        <a:buSzPct val="85000"/>
                        <a:buFont typeface="Wingdings" pitchFamily="2" charset="2"/>
                        <a:buNone/>
                        <a:tabLst/>
                      </a:pPr>
                      <a:r>
                        <a:rPr kumimoji="0" lang="it-IT" sz="2000" b="1" i="0" u="none" strike="noStrike" cap="none" normalizeH="0" baseline="0" smtClean="0">
                          <a:ln>
                            <a:noFill/>
                          </a:ln>
                          <a:solidFill>
                            <a:srgbClr val="000000"/>
                          </a:solidFill>
                          <a:effectLst/>
                          <a:latin typeface="Arial" pitchFamily="34" charset="0"/>
                        </a:rPr>
                        <a:t>&lt;140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914400" rtl="0" eaLnBrk="1" fontAlgn="base" latinLnBrk="0" hangingPunct="1">
                        <a:lnSpc>
                          <a:spcPct val="110000"/>
                        </a:lnSpc>
                        <a:spcBef>
                          <a:spcPct val="50000"/>
                        </a:spcBef>
                        <a:spcAft>
                          <a:spcPct val="0"/>
                        </a:spcAft>
                        <a:buClr>
                          <a:srgbClr val="F9E697"/>
                        </a:buClr>
                        <a:buSzPct val="85000"/>
                        <a:buFont typeface="Wingdings" pitchFamily="2" charset="2"/>
                        <a:buNone/>
                        <a:tabLst/>
                      </a:pPr>
                      <a:r>
                        <a:rPr kumimoji="0" lang="it-IT" sz="2000" b="1" i="0" u="none" strike="noStrike" cap="none" normalizeH="0" baseline="0" dirty="0" smtClean="0">
                          <a:ln>
                            <a:noFill/>
                          </a:ln>
                          <a:solidFill>
                            <a:srgbClr val="000000"/>
                          </a:solidFill>
                          <a:effectLst/>
                          <a:latin typeface="Arial" pitchFamily="34" charset="0"/>
                        </a:rPr>
                        <a:t>&lt;160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914400" rtl="0" eaLnBrk="1" fontAlgn="base" latinLnBrk="0" hangingPunct="1">
                        <a:lnSpc>
                          <a:spcPct val="110000"/>
                        </a:lnSpc>
                        <a:spcBef>
                          <a:spcPct val="50000"/>
                        </a:spcBef>
                        <a:spcAft>
                          <a:spcPct val="0"/>
                        </a:spcAft>
                        <a:buClr>
                          <a:srgbClr val="F9E697"/>
                        </a:buClr>
                        <a:buSzPct val="85000"/>
                        <a:buFont typeface="Wingdings" pitchFamily="2" charset="2"/>
                        <a:buNone/>
                        <a:tabLst/>
                      </a:pPr>
                      <a:r>
                        <a:rPr kumimoji="0" lang="it-IT" sz="2000" b="1" i="0" u="none" strike="noStrike" cap="none" normalizeH="0" baseline="0" dirty="0" smtClean="0">
                          <a:ln>
                            <a:noFill/>
                          </a:ln>
                          <a:solidFill>
                            <a:srgbClr val="000000"/>
                          </a:solidFill>
                          <a:effectLst/>
                          <a:latin typeface="Arial" pitchFamily="34" charset="0"/>
                        </a:rPr>
                        <a:t>&lt;140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23596" name="Text Box 97"/>
          <p:cNvSpPr txBox="1">
            <a:spLocks noChangeArrowheads="1"/>
          </p:cNvSpPr>
          <p:nvPr/>
        </p:nvSpPr>
        <p:spPr bwMode="auto">
          <a:xfrm>
            <a:off x="0" y="6040438"/>
            <a:ext cx="9144000" cy="609600"/>
          </a:xfrm>
          <a:prstGeom prst="rect">
            <a:avLst/>
          </a:prstGeom>
          <a:noFill/>
          <a:ln w="25400">
            <a:noFill/>
            <a:miter lim="800000"/>
            <a:headEnd/>
            <a:tailEnd/>
          </a:ln>
        </p:spPr>
        <p:txBody>
          <a:bodyPr lIns="84756" tIns="42378" rIns="84756" bIns="42378" anchor="b">
            <a:spAutoFit/>
          </a:bodyPr>
          <a:lstStyle/>
          <a:p>
            <a:pPr marL="457200" indent="-457200" algn="r" defTabSz="847725" eaLnBrk="0" hangingPunct="0">
              <a:tabLst>
                <a:tab pos="177800" algn="l"/>
              </a:tabLst>
              <a:defRPr/>
            </a:pPr>
            <a:r>
              <a:rPr lang="en-US" sz="1000" b="1" i="1" dirty="0">
                <a:solidFill>
                  <a:srgbClr val="0000CC"/>
                </a:solidFill>
              </a:rPr>
              <a:t>*</a:t>
            </a:r>
            <a:r>
              <a:rPr lang="en-US" sz="1000" b="1" i="1" dirty="0" err="1">
                <a:solidFill>
                  <a:srgbClr val="0000CC"/>
                </a:solidFill>
              </a:rPr>
              <a:t>Riferito</a:t>
            </a:r>
            <a:r>
              <a:rPr lang="en-US" sz="1000" b="1" i="1" dirty="0">
                <a:solidFill>
                  <a:srgbClr val="0000CC"/>
                </a:solidFill>
              </a:rPr>
              <a:t> al range non-</a:t>
            </a:r>
            <a:r>
              <a:rPr lang="en-US" sz="1000" b="1" i="1" dirty="0" err="1">
                <a:solidFill>
                  <a:srgbClr val="0000CC"/>
                </a:solidFill>
              </a:rPr>
              <a:t>diabetico</a:t>
            </a:r>
            <a:r>
              <a:rPr lang="en-US" sz="1000" b="1" i="1" dirty="0">
                <a:solidFill>
                  <a:srgbClr val="0000CC"/>
                </a:solidFill>
              </a:rPr>
              <a:t> con </a:t>
            </a:r>
            <a:r>
              <a:rPr lang="en-US" sz="1000" b="1" i="1" dirty="0" err="1">
                <a:solidFill>
                  <a:srgbClr val="0000CC"/>
                </a:solidFill>
              </a:rPr>
              <a:t>metodo</a:t>
            </a:r>
            <a:r>
              <a:rPr lang="en-US" sz="1000" b="1" i="1" dirty="0">
                <a:solidFill>
                  <a:srgbClr val="0000CC"/>
                </a:solidFill>
              </a:rPr>
              <a:t> DCCT </a:t>
            </a:r>
            <a:r>
              <a:rPr lang="en-US" sz="1000" b="1" i="1" baseline="30000" dirty="0">
                <a:solidFill>
                  <a:srgbClr val="0000CC"/>
                </a:solidFill>
              </a:rPr>
              <a:t>1</a:t>
            </a:r>
            <a:endParaRPr lang="en-US" sz="1000" b="1" i="1" dirty="0">
              <a:solidFill>
                <a:srgbClr val="0000CC"/>
              </a:solidFill>
            </a:endParaRPr>
          </a:p>
          <a:p>
            <a:pPr defTabSz="847725" eaLnBrk="0" hangingPunct="0">
              <a:spcBef>
                <a:spcPct val="40000"/>
              </a:spcBef>
              <a:tabLst>
                <a:tab pos="0" algn="l"/>
              </a:tabLst>
              <a:defRPr/>
            </a:pPr>
            <a:r>
              <a:rPr lang="en-US" sz="1000" b="1" i="1" dirty="0">
                <a:solidFill>
                  <a:srgbClr val="0000CC"/>
                </a:solidFill>
              </a:rPr>
              <a:t>1.Standard Italiani per la </a:t>
            </a:r>
            <a:r>
              <a:rPr lang="en-US" sz="1000" b="1" i="1" dirty="0" err="1">
                <a:solidFill>
                  <a:srgbClr val="0000CC"/>
                </a:solidFill>
              </a:rPr>
              <a:t>cura</a:t>
            </a:r>
            <a:r>
              <a:rPr lang="en-US" sz="1000" b="1" i="1" dirty="0">
                <a:solidFill>
                  <a:srgbClr val="0000CC"/>
                </a:solidFill>
              </a:rPr>
              <a:t> del Diabete </a:t>
            </a:r>
            <a:r>
              <a:rPr lang="en-US" sz="1000" b="1" i="1" dirty="0" err="1">
                <a:solidFill>
                  <a:srgbClr val="0000CC"/>
                </a:solidFill>
              </a:rPr>
              <a:t>Mellito</a:t>
            </a:r>
            <a:r>
              <a:rPr lang="en-US" sz="1000" b="1" i="1" dirty="0">
                <a:solidFill>
                  <a:srgbClr val="0000CC"/>
                </a:solidFill>
              </a:rPr>
              <a:t> 2010.  2. ADA, Diabetes Care 2013  3. AACE/ACE, </a:t>
            </a:r>
            <a:r>
              <a:rPr lang="en-US" sz="1000" b="1" i="1" dirty="0" err="1">
                <a:solidFill>
                  <a:srgbClr val="0000CC"/>
                </a:solidFill>
              </a:rPr>
              <a:t>Endocr</a:t>
            </a:r>
            <a:r>
              <a:rPr lang="en-US" sz="1000" b="1" i="1" dirty="0">
                <a:solidFill>
                  <a:srgbClr val="0000CC"/>
                </a:solidFill>
              </a:rPr>
              <a:t> Pract. 2013. 4. Global Guideline IDF for Type 2 Diabetes, 2012</a:t>
            </a:r>
          </a:p>
        </p:txBody>
      </p:sp>
      <p:sp>
        <p:nvSpPr>
          <p:cNvPr id="5" name="Rettangolo 4"/>
          <p:cNvSpPr/>
          <p:nvPr/>
        </p:nvSpPr>
        <p:spPr>
          <a:xfrm>
            <a:off x="539552" y="2132856"/>
            <a:ext cx="8352928" cy="4524315"/>
          </a:xfrm>
          <a:prstGeom prst="rect">
            <a:avLst/>
          </a:prstGeom>
          <a:solidFill>
            <a:srgbClr val="C00000"/>
          </a:solidFill>
        </p:spPr>
        <p:txBody>
          <a:bodyPr wrap="square" lIns="91440" tIns="45720" rIns="91440" bIns="45720">
            <a:spAutoFit/>
          </a:bodyPr>
          <a:lstStyle/>
          <a:p>
            <a:pPr algn="ctr"/>
            <a:r>
              <a:rPr lang="it-IT" sz="48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Obiettivo non è HbA1c, ma:</a:t>
            </a:r>
          </a:p>
          <a:p>
            <a:pPr algn="just">
              <a:buFont typeface="Wingdings" pitchFamily="2" charset="2"/>
              <a:buChar char="q"/>
            </a:pPr>
            <a:r>
              <a:rPr lang="it-IT" sz="48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No Iperglicemie Sintomatiche</a:t>
            </a:r>
          </a:p>
          <a:p>
            <a:pPr algn="just">
              <a:buFont typeface="Wingdings" pitchFamily="2" charset="2"/>
              <a:buChar char="q"/>
            </a:pPr>
            <a:r>
              <a:rPr lang="it-IT" sz="4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No Complicanze Acute della Glicemia</a:t>
            </a:r>
          </a:p>
          <a:p>
            <a:pPr algn="just">
              <a:buFont typeface="Wingdings" pitchFamily="2" charset="2"/>
              <a:buChar char="q"/>
            </a:pPr>
            <a:r>
              <a:rPr lang="it-IT" sz="48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Farmaci Adeguati a situazione  clinica e ad altre terapie</a:t>
            </a:r>
            <a:endParaRPr lang="it-IT" sz="48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7" name="Immagine 6" descr="download (1).jpg"/>
          <p:cNvPicPr>
            <a:picLocks noChangeAspect="1"/>
          </p:cNvPicPr>
          <p:nvPr/>
        </p:nvPicPr>
        <p:blipFill>
          <a:blip r:embed="rId3" cstate="print"/>
          <a:stretch>
            <a:fillRect/>
          </a:stretch>
        </p:blipFill>
        <p:spPr>
          <a:xfrm>
            <a:off x="0" y="72009"/>
            <a:ext cx="2248424" cy="1772815"/>
          </a:xfrm>
          <a:prstGeom prst="rect">
            <a:avLst/>
          </a:prstGeom>
        </p:spPr>
      </p:pic>
    </p:spTree>
    <p:extLst>
      <p:ext uri="{BB962C8B-B14F-4D97-AF65-F5344CB8AC3E}">
        <p14:creationId xmlns:p14="http://schemas.microsoft.com/office/powerpoint/2010/main" val="325480701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216024" y="2420888"/>
            <a:ext cx="8820472" cy="2246769"/>
          </a:xfrm>
          <a:prstGeom prst="rect">
            <a:avLst/>
          </a:prstGeom>
          <a:noFill/>
        </p:spPr>
        <p:txBody>
          <a:bodyPr wrap="square" rtlCol="0">
            <a:spAutoFit/>
          </a:bodyPr>
          <a:lstStyle/>
          <a:p>
            <a:pPr>
              <a:buFont typeface="Wingdings" pitchFamily="2" charset="2"/>
              <a:buChar char="q"/>
            </a:pPr>
            <a:r>
              <a:rPr lang="it-IT" sz="2800" b="1" dirty="0" smtClean="0">
                <a:solidFill>
                  <a:srgbClr val="0000FF"/>
                </a:solidFill>
                <a:latin typeface="Arial" pitchFamily="34" charset="0"/>
                <a:cs typeface="Arial" pitchFamily="34" charset="0"/>
              </a:rPr>
              <a:t>Che obiettivi per il controllo metabolico</a:t>
            </a:r>
          </a:p>
          <a:p>
            <a:pPr>
              <a:buFont typeface="Wingdings" pitchFamily="2" charset="2"/>
              <a:buChar char="q"/>
            </a:pPr>
            <a:endParaRPr lang="it-IT" sz="2800" b="1" dirty="0" smtClean="0">
              <a:solidFill>
                <a:srgbClr val="0000FF"/>
              </a:solidFill>
              <a:latin typeface="Arial" pitchFamily="34" charset="0"/>
              <a:cs typeface="Arial" pitchFamily="34" charset="0"/>
            </a:endParaRPr>
          </a:p>
          <a:p>
            <a:pPr>
              <a:buFont typeface="Wingdings" pitchFamily="2" charset="2"/>
              <a:buChar char="q"/>
            </a:pPr>
            <a:r>
              <a:rPr lang="it-IT" sz="2800" b="1" dirty="0" smtClean="0">
                <a:solidFill>
                  <a:srgbClr val="FF0000"/>
                </a:solidFill>
                <a:latin typeface="Arial" pitchFamily="34" charset="0"/>
                <a:cs typeface="Arial" pitchFamily="34" charset="0"/>
              </a:rPr>
              <a:t>Quale Terapia per la sig.ra Luisa</a:t>
            </a:r>
          </a:p>
          <a:p>
            <a:pPr>
              <a:buFont typeface="Wingdings" pitchFamily="2" charset="2"/>
              <a:buChar char="q"/>
            </a:pPr>
            <a:endParaRPr lang="it-IT" sz="2800" b="1" dirty="0" smtClean="0">
              <a:solidFill>
                <a:srgbClr val="0000FF"/>
              </a:solidFill>
              <a:latin typeface="Arial" pitchFamily="34" charset="0"/>
              <a:cs typeface="Arial" pitchFamily="34" charset="0"/>
            </a:endParaRPr>
          </a:p>
          <a:p>
            <a:pPr>
              <a:buFont typeface="Wingdings" pitchFamily="2" charset="2"/>
              <a:buChar char="q"/>
            </a:pPr>
            <a:r>
              <a:rPr lang="it-IT" sz="2800" b="1" dirty="0" smtClean="0">
                <a:solidFill>
                  <a:srgbClr val="0000FF"/>
                </a:solidFill>
                <a:latin typeface="Arial" pitchFamily="34" charset="0"/>
                <a:cs typeface="Arial" pitchFamily="34" charset="0"/>
              </a:rPr>
              <a:t>Come aiutare la signora Luisa a gestire la terapia </a:t>
            </a:r>
            <a:endParaRPr lang="it-IT" sz="2800" b="1" dirty="0">
              <a:solidFill>
                <a:srgbClr val="0000FF"/>
              </a:solidFill>
              <a:latin typeface="Arial" pitchFamily="34" charset="0"/>
              <a:cs typeface="Arial" pitchFamily="34" charset="0"/>
            </a:endParaRPr>
          </a:p>
        </p:txBody>
      </p:sp>
      <p:sp>
        <p:nvSpPr>
          <p:cNvPr id="5" name="CasellaDiTesto 8"/>
          <p:cNvSpPr txBox="1"/>
          <p:nvPr/>
        </p:nvSpPr>
        <p:spPr>
          <a:xfrm>
            <a:off x="683568" y="1196752"/>
            <a:ext cx="7873002" cy="646331"/>
          </a:xfrm>
          <a:prstGeom prst="rect">
            <a:avLst/>
          </a:prstGeom>
          <a:solidFill>
            <a:srgbClr val="D9D9D9"/>
          </a:solidFill>
          <a:ln>
            <a:noFill/>
          </a:ln>
        </p:spPr>
        <p:txBody>
          <a:bodyPr vert="horz" wrap="square" lIns="91440" tIns="45720" rIns="91440" bIns="45720" anchor="ctr" anchorCtr="1" compatLnSpc="1">
            <a:spAutoFit/>
          </a:bodyPr>
          <a:lstStyle/>
          <a:p>
            <a:pPr algn="ctr" defTabSz="457200">
              <a:defRPr sz="1800" b="0" i="0" u="none" strike="noStrike" kern="0" cap="none" spc="0" baseline="0">
                <a:solidFill>
                  <a:srgbClr val="000000"/>
                </a:solidFill>
                <a:uFillTx/>
              </a:defRPr>
            </a:pPr>
            <a:r>
              <a:rPr lang="it-IT" sz="3600" b="1" dirty="0" smtClean="0">
                <a:solidFill>
                  <a:srgbClr val="1F497D"/>
                </a:solidFill>
                <a:latin typeface="Arial Narrow"/>
                <a:cs typeface="Arial Narrow"/>
              </a:rPr>
              <a:t>Da Diabetologo </a:t>
            </a:r>
            <a:endParaRPr lang="it-IT" sz="4800" b="1" dirty="0">
              <a:solidFill>
                <a:srgbClr val="1F497D"/>
              </a:solidFill>
              <a:latin typeface="Arial Narrow"/>
              <a:cs typeface="Arial Narrow"/>
            </a:endParaRPr>
          </a:p>
        </p:txBody>
      </p:sp>
      <p:sp>
        <p:nvSpPr>
          <p:cNvPr id="6" name="Titolo 1"/>
          <p:cNvSpPr txBox="1">
            <a:spLocks/>
          </p:cNvSpPr>
          <p:nvPr/>
        </p:nvSpPr>
        <p:spPr>
          <a:xfrm>
            <a:off x="0" y="188640"/>
            <a:ext cx="9144000" cy="936104"/>
          </a:xfrm>
          <a:prstGeom prst="rect">
            <a:avLst/>
          </a:prstGeom>
          <a:solidFill>
            <a:srgbClr val="00CCFF">
              <a:alpha val="51000"/>
            </a:srgbClr>
          </a:solidFill>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4400" b="1" i="0" u="none" strike="noStrike" kern="1200" cap="none" spc="0" normalizeH="0" baseline="0" noProof="0" smtClean="0">
                <a:ln>
                  <a:noFill/>
                </a:ln>
                <a:solidFill>
                  <a:schemeClr val="tx1"/>
                </a:solidFill>
                <a:effectLst/>
                <a:uLnTx/>
                <a:uFillTx/>
                <a:latin typeface="Arial Narrow"/>
                <a:ea typeface="+mj-ea"/>
                <a:cs typeface="+mj-cs"/>
              </a:rPr>
              <a:t>LUISA 67 aa</a:t>
            </a:r>
            <a:endParaRPr kumimoji="0" lang="it-IT" sz="4400" b="1" i="0" u="none" strike="noStrike" kern="1200" cap="none" spc="0" normalizeH="0" baseline="0" noProof="0" dirty="0">
              <a:ln>
                <a:noFill/>
              </a:ln>
              <a:solidFill>
                <a:schemeClr val="tx1"/>
              </a:solidFill>
              <a:effectLst/>
              <a:uLnTx/>
              <a:uFillTx/>
              <a:latin typeface="Arial Narrow"/>
              <a:ea typeface="+mj-ea"/>
              <a:cs typeface="+mj-cs"/>
            </a:endParaRPr>
          </a:p>
        </p:txBody>
      </p:sp>
      <p:pic>
        <p:nvPicPr>
          <p:cNvPr id="7" name="Immagine 6" descr="download (1).jpg"/>
          <p:cNvPicPr>
            <a:picLocks noChangeAspect="1"/>
          </p:cNvPicPr>
          <p:nvPr/>
        </p:nvPicPr>
        <p:blipFill>
          <a:blip r:embed="rId2" cstate="print"/>
          <a:stretch>
            <a:fillRect/>
          </a:stretch>
        </p:blipFill>
        <p:spPr>
          <a:xfrm>
            <a:off x="0" y="72009"/>
            <a:ext cx="2248424" cy="1772815"/>
          </a:xfrm>
          <a:prstGeom prst="rect">
            <a:avLst/>
          </a:prstGeom>
        </p:spPr>
      </p:pic>
    </p:spTree>
    <p:extLst>
      <p:ext uri="{BB962C8B-B14F-4D97-AF65-F5344CB8AC3E}">
        <p14:creationId xmlns:p14="http://schemas.microsoft.com/office/powerpoint/2010/main" val="26525007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contenuto 10"/>
          <p:cNvSpPr txBox="1">
            <a:spLocks/>
          </p:cNvSpPr>
          <p:nvPr/>
        </p:nvSpPr>
        <p:spPr>
          <a:xfrm>
            <a:off x="467544" y="1124744"/>
            <a:ext cx="8064896" cy="5472608"/>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t"/>
            <a:r>
              <a:rPr lang="it-IT" sz="3100" b="1" dirty="0" err="1"/>
              <a:t>Amlodipina</a:t>
            </a:r>
            <a:r>
              <a:rPr lang="it-IT" sz="3100" b="1" dirty="0"/>
              <a:t> 5 mg h 8-20</a:t>
            </a:r>
          </a:p>
          <a:p>
            <a:pPr fontAlgn="t">
              <a:buFont typeface="Arial" charset="0"/>
              <a:buChar char="•"/>
            </a:pPr>
            <a:r>
              <a:rPr lang="it-IT" sz="3100" b="1" dirty="0" err="1" smtClean="0">
                <a:latin typeface="Calibri" pitchFamily="34" charset="0"/>
              </a:rPr>
              <a:t>PegInterferone</a:t>
            </a:r>
            <a:r>
              <a:rPr lang="it-IT" sz="3100" b="1" dirty="0" smtClean="0">
                <a:latin typeface="Calibri" pitchFamily="34" charset="0"/>
              </a:rPr>
              <a:t> alfa 2b (</a:t>
            </a:r>
            <a:r>
              <a:rPr lang="it-IT" sz="2800" b="1" dirty="0" smtClean="0">
                <a:latin typeface="Calibri" pitchFamily="34" charset="0"/>
              </a:rPr>
              <a:t>1.5 </a:t>
            </a:r>
            <a:r>
              <a:rPr lang="it-IT" sz="2800" b="1" dirty="0" err="1" smtClean="0">
                <a:latin typeface="Calibri" pitchFamily="34" charset="0"/>
              </a:rPr>
              <a:t>mcg</a:t>
            </a:r>
            <a:r>
              <a:rPr lang="it-IT" sz="2800" b="1" dirty="0" smtClean="0">
                <a:latin typeface="Calibri" pitchFamily="34" charset="0"/>
              </a:rPr>
              <a:t>/Kg/</a:t>
            </a:r>
            <a:r>
              <a:rPr lang="it-IT" sz="2800" b="1" dirty="0" err="1" smtClean="0">
                <a:latin typeface="Calibri" pitchFamily="34" charset="0"/>
              </a:rPr>
              <a:t>sett</a:t>
            </a:r>
            <a:r>
              <a:rPr lang="it-IT" sz="2800" b="1" dirty="0" smtClean="0">
                <a:latin typeface="Calibri" pitchFamily="34" charset="0"/>
              </a:rPr>
              <a:t> il </a:t>
            </a:r>
            <a:r>
              <a:rPr lang="it-IT" sz="2800" b="1" dirty="0" err="1" smtClean="0">
                <a:latin typeface="Calibri" pitchFamily="34" charset="0"/>
              </a:rPr>
              <a:t>ven</a:t>
            </a:r>
            <a:r>
              <a:rPr lang="it-IT" sz="2800" b="1" dirty="0" smtClean="0">
                <a:latin typeface="Calibri" pitchFamily="34" charset="0"/>
              </a:rPr>
              <a:t>)</a:t>
            </a:r>
          </a:p>
          <a:p>
            <a:pPr fontAlgn="t">
              <a:buFont typeface="Arial" charset="0"/>
              <a:buChar char="•"/>
            </a:pPr>
            <a:r>
              <a:rPr lang="it-IT" sz="3100" b="1" dirty="0" err="1" smtClean="0">
                <a:latin typeface="Calibri" pitchFamily="34" charset="0"/>
              </a:rPr>
              <a:t>Ribavirina</a:t>
            </a:r>
            <a:r>
              <a:rPr lang="it-IT" sz="3100" b="1" dirty="0" smtClean="0">
                <a:latin typeface="Calibri" pitchFamily="34" charset="0"/>
              </a:rPr>
              <a:t> 15 mg/Kg/</a:t>
            </a:r>
            <a:r>
              <a:rPr lang="it-IT" sz="3100" b="1" dirty="0" err="1" smtClean="0">
                <a:latin typeface="Calibri" pitchFamily="34" charset="0"/>
              </a:rPr>
              <a:t>die</a:t>
            </a:r>
            <a:endParaRPr lang="it-IT" sz="3100" b="1" dirty="0" smtClean="0"/>
          </a:p>
          <a:p>
            <a:pPr fontAlgn="t"/>
            <a:r>
              <a:rPr lang="it-IT" sz="3100" b="1" dirty="0" smtClean="0"/>
              <a:t>Tachipirina </a:t>
            </a:r>
            <a:r>
              <a:rPr lang="it-IT" sz="3100" b="1" dirty="0"/>
              <a:t>1g AB</a:t>
            </a:r>
          </a:p>
          <a:p>
            <a:pPr fontAlgn="t"/>
            <a:r>
              <a:rPr lang="it-IT" sz="3100" b="1" dirty="0" err="1" smtClean="0"/>
              <a:t>Ketoprofene</a:t>
            </a:r>
            <a:r>
              <a:rPr lang="it-IT" sz="3100" b="1" dirty="0" smtClean="0"/>
              <a:t>, </a:t>
            </a:r>
            <a:r>
              <a:rPr lang="it-IT" sz="3100" b="1" dirty="0" err="1"/>
              <a:t>D</a:t>
            </a:r>
            <a:r>
              <a:rPr lang="it-IT" sz="3100" b="1" dirty="0" err="1" smtClean="0"/>
              <a:t>iclofenac</a:t>
            </a:r>
            <a:r>
              <a:rPr lang="it-IT" sz="3100" b="1" dirty="0" smtClean="0"/>
              <a:t>  </a:t>
            </a:r>
            <a:r>
              <a:rPr lang="it-IT" sz="3100" b="1" dirty="0"/>
              <a:t>AB</a:t>
            </a:r>
          </a:p>
          <a:p>
            <a:pPr fontAlgn="t"/>
            <a:r>
              <a:rPr lang="it-IT" sz="3100" b="1" dirty="0" err="1" smtClean="0"/>
              <a:t>Lorazepam</a:t>
            </a:r>
            <a:r>
              <a:rPr lang="it-IT" sz="3100" b="1" dirty="0" smtClean="0"/>
              <a:t> 1mg alla sera</a:t>
            </a:r>
          </a:p>
          <a:p>
            <a:pPr fontAlgn="t"/>
            <a:r>
              <a:rPr lang="it-IT" sz="3100" b="1" dirty="0" err="1" smtClean="0"/>
              <a:t>Simvastatina</a:t>
            </a:r>
            <a:r>
              <a:rPr lang="it-IT" sz="3100" b="1" dirty="0" smtClean="0"/>
              <a:t> 20 mg alla sera</a:t>
            </a:r>
          </a:p>
          <a:p>
            <a:pPr fontAlgn="t"/>
            <a:r>
              <a:rPr lang="it-IT" sz="3100" b="1" dirty="0" smtClean="0">
                <a:solidFill>
                  <a:srgbClr val="FF0000"/>
                </a:solidFill>
              </a:rPr>
              <a:t>Metformina </a:t>
            </a:r>
            <a:r>
              <a:rPr lang="it-IT" sz="3100" b="1" dirty="0">
                <a:solidFill>
                  <a:srgbClr val="FF0000"/>
                </a:solidFill>
              </a:rPr>
              <a:t>500 mg h 8-12-20</a:t>
            </a:r>
          </a:p>
          <a:p>
            <a:pPr fontAlgn="t"/>
            <a:r>
              <a:rPr lang="it-IT" sz="3100" b="1" dirty="0">
                <a:solidFill>
                  <a:srgbClr val="FF0000"/>
                </a:solidFill>
              </a:rPr>
              <a:t>Acarbose 50 mg x3</a:t>
            </a:r>
          </a:p>
          <a:p>
            <a:pPr fontAlgn="t"/>
            <a:endParaRPr lang="it-IT" sz="3100" b="1" dirty="0" smtClean="0"/>
          </a:p>
          <a:p>
            <a:pPr fontAlgn="t"/>
            <a:endParaRPr lang="it-IT" sz="3100" b="1" dirty="0"/>
          </a:p>
          <a:p>
            <a:pPr fontAlgn="t"/>
            <a:endParaRPr lang="it-IT" sz="3100" b="1" dirty="0"/>
          </a:p>
        </p:txBody>
      </p:sp>
      <p:sp>
        <p:nvSpPr>
          <p:cNvPr id="5" name="Titolo 1"/>
          <p:cNvSpPr txBox="1">
            <a:spLocks/>
          </p:cNvSpPr>
          <p:nvPr/>
        </p:nvSpPr>
        <p:spPr>
          <a:xfrm>
            <a:off x="0" y="148707"/>
            <a:ext cx="9144000" cy="760013"/>
          </a:xfrm>
          <a:prstGeom prst="rect">
            <a:avLst/>
          </a:prstGeom>
          <a:solidFill>
            <a:srgbClr val="00CCFF">
              <a:alpha val="51000"/>
            </a:srgbClr>
          </a:solidFill>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it-IT" sz="3200" b="1" dirty="0" smtClean="0">
                <a:latin typeface="Arial" pitchFamily="34" charset="0"/>
                <a:ea typeface="+mj-ea"/>
                <a:cs typeface="Arial" pitchFamily="34" charset="0"/>
              </a:rPr>
              <a:t>Piano Terapeutico Attuale</a:t>
            </a:r>
            <a:endParaRPr kumimoji="0" lang="it-IT" sz="3200" b="1" i="0" u="none" strike="noStrike" kern="1200" cap="none" spc="0" normalizeH="0" baseline="0" noProof="0" dirty="0">
              <a:ln>
                <a:noFill/>
              </a:ln>
              <a:solidFill>
                <a:schemeClr val="tx1"/>
              </a:solidFill>
              <a:effectLst/>
              <a:uLnTx/>
              <a:uFillTx/>
              <a:latin typeface="Arial" pitchFamily="34" charset="0"/>
              <a:ea typeface="+mj-ea"/>
              <a:cs typeface="Arial" pitchFamily="34" charset="0"/>
            </a:endParaRPr>
          </a:p>
        </p:txBody>
      </p:sp>
    </p:spTree>
    <p:extLst>
      <p:ext uri="{BB962C8B-B14F-4D97-AF65-F5344CB8AC3E}">
        <p14:creationId xmlns:p14="http://schemas.microsoft.com/office/powerpoint/2010/main" val="2221166997"/>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olo 4"/>
          <p:cNvSpPr>
            <a:spLocks noGrp="1"/>
          </p:cNvSpPr>
          <p:nvPr>
            <p:ph type="title"/>
          </p:nvPr>
        </p:nvSpPr>
        <p:spPr>
          <a:xfrm>
            <a:off x="611560" y="980728"/>
            <a:ext cx="8229600" cy="566936"/>
          </a:xfrm>
        </p:spPr>
        <p:txBody>
          <a:bodyPr>
            <a:normAutofit fontScale="90000"/>
          </a:bodyPr>
          <a:lstStyle/>
          <a:p>
            <a:pPr eaLnBrk="1" hangingPunct="1"/>
            <a:r>
              <a:rPr lang="it-IT" b="1" dirty="0" smtClean="0">
                <a:solidFill>
                  <a:srgbClr val="C00000"/>
                </a:solidFill>
                <a:latin typeface="Arial" charset="0"/>
                <a:cs typeface="Arial" charset="0"/>
              </a:rPr>
              <a:t>Metformina</a:t>
            </a:r>
            <a:endParaRPr lang="it-IT" b="1" dirty="0">
              <a:solidFill>
                <a:srgbClr val="C00000"/>
              </a:solidFill>
              <a:latin typeface="Arial" charset="0"/>
              <a:cs typeface="Arial" charset="0"/>
            </a:endParaRPr>
          </a:p>
        </p:txBody>
      </p:sp>
      <p:sp>
        <p:nvSpPr>
          <p:cNvPr id="6" name="Segnaposto contenuto 5"/>
          <p:cNvSpPr>
            <a:spLocks noGrp="1"/>
          </p:cNvSpPr>
          <p:nvPr>
            <p:ph idx="1"/>
          </p:nvPr>
        </p:nvSpPr>
        <p:spPr>
          <a:xfrm>
            <a:off x="179512" y="1700809"/>
            <a:ext cx="8856984" cy="4032448"/>
          </a:xfrm>
        </p:spPr>
        <p:txBody>
          <a:bodyPr>
            <a:normAutofit/>
          </a:bodyPr>
          <a:lstStyle/>
          <a:p>
            <a:pPr eaLnBrk="1" hangingPunct="1"/>
            <a:r>
              <a:rPr lang="it-IT" sz="2600" b="1" dirty="0" smtClean="0">
                <a:solidFill>
                  <a:srgbClr val="0000FF"/>
                </a:solidFill>
                <a:latin typeface="Arial" charset="0"/>
                <a:cs typeface="Arial" charset="0"/>
              </a:rPr>
              <a:t>farmaco di Prima scelta per numerose </a:t>
            </a:r>
            <a:r>
              <a:rPr lang="it-IT" sz="2600" b="1" dirty="0">
                <a:solidFill>
                  <a:srgbClr val="0000FF"/>
                </a:solidFill>
                <a:latin typeface="Arial" charset="0"/>
                <a:cs typeface="Arial" charset="0"/>
              </a:rPr>
              <a:t>linee-guida</a:t>
            </a:r>
          </a:p>
          <a:p>
            <a:pPr lvl="1" eaLnBrk="1" hangingPunct="1"/>
            <a:r>
              <a:rPr lang="it-IT" sz="2400" dirty="0">
                <a:latin typeface="Arial" charset="0"/>
                <a:cs typeface="Arial" charset="0"/>
              </a:rPr>
              <a:t>efficacia sul compenso glicemico</a:t>
            </a:r>
          </a:p>
          <a:p>
            <a:pPr lvl="1" eaLnBrk="1" hangingPunct="1"/>
            <a:r>
              <a:rPr lang="it-IT" sz="2400" dirty="0">
                <a:latin typeface="Arial" charset="0"/>
                <a:cs typeface="Arial" charset="0"/>
              </a:rPr>
              <a:t>tollerabilità</a:t>
            </a:r>
          </a:p>
          <a:p>
            <a:pPr lvl="1" eaLnBrk="1" hangingPunct="1"/>
            <a:r>
              <a:rPr lang="it-IT" sz="2400" i="1" dirty="0" err="1">
                <a:latin typeface="Arial" charset="0"/>
                <a:cs typeface="Arial" charset="0"/>
              </a:rPr>
              <a:t>safety</a:t>
            </a:r>
            <a:r>
              <a:rPr lang="it-IT" sz="2400" dirty="0">
                <a:latin typeface="Arial" charset="0"/>
                <a:cs typeface="Arial" charset="0"/>
              </a:rPr>
              <a:t> </a:t>
            </a:r>
            <a:r>
              <a:rPr lang="it-IT" sz="2400" dirty="0" smtClean="0">
                <a:latin typeface="Arial" charset="0"/>
                <a:cs typeface="Arial" charset="0"/>
              </a:rPr>
              <a:t>(NO ipoglicemie</a:t>
            </a:r>
            <a:r>
              <a:rPr lang="it-IT" sz="2400" dirty="0">
                <a:latin typeface="Arial" charset="0"/>
                <a:cs typeface="Arial" charset="0"/>
              </a:rPr>
              <a:t>)</a:t>
            </a:r>
          </a:p>
          <a:p>
            <a:pPr lvl="1" eaLnBrk="1" hangingPunct="1"/>
            <a:r>
              <a:rPr lang="it-IT" sz="2400" dirty="0">
                <a:latin typeface="Arial" charset="0"/>
                <a:cs typeface="Arial" charset="0"/>
              </a:rPr>
              <a:t>costi</a:t>
            </a:r>
          </a:p>
          <a:p>
            <a:pPr lvl="1" eaLnBrk="1" hangingPunct="1"/>
            <a:r>
              <a:rPr lang="it-IT" sz="2400" dirty="0">
                <a:latin typeface="Arial" charset="0"/>
                <a:cs typeface="Arial" charset="0"/>
              </a:rPr>
              <a:t>effetti su altri fattori di rischio (PAO, BMI, lipidi, </a:t>
            </a:r>
            <a:r>
              <a:rPr lang="it-IT" sz="2400" dirty="0" err="1">
                <a:latin typeface="Arial" charset="0"/>
                <a:cs typeface="Arial" charset="0"/>
              </a:rPr>
              <a:t>iperinsulinemia</a:t>
            </a:r>
            <a:r>
              <a:rPr lang="it-IT" sz="2400" dirty="0">
                <a:latin typeface="Arial" charset="0"/>
                <a:cs typeface="Arial" charset="0"/>
              </a:rPr>
              <a:t>, fibrinolisi, aggregazione piastrinica)</a:t>
            </a:r>
          </a:p>
          <a:p>
            <a:pPr lvl="1" eaLnBrk="1" hangingPunct="1"/>
            <a:r>
              <a:rPr lang="it-IT" sz="2400" dirty="0">
                <a:latin typeface="Arial" charset="0"/>
                <a:cs typeface="Arial" charset="0"/>
              </a:rPr>
              <a:t>effetti </a:t>
            </a:r>
            <a:r>
              <a:rPr lang="it-IT" sz="2400" dirty="0" smtClean="0">
                <a:latin typeface="Arial" charset="0"/>
                <a:cs typeface="Arial" charset="0"/>
              </a:rPr>
              <a:t>antitumorali (?)</a:t>
            </a:r>
            <a:endParaRPr lang="it-IT" sz="2400" dirty="0">
              <a:latin typeface="Arial" charset="0"/>
              <a:cs typeface="Arial" charset="0"/>
            </a:endParaRPr>
          </a:p>
          <a:p>
            <a:pPr lvl="1" eaLnBrk="1" hangingPunct="1"/>
            <a:r>
              <a:rPr lang="it-IT" sz="2400" dirty="0">
                <a:latin typeface="Arial" charset="0"/>
                <a:cs typeface="Arial" charset="0"/>
              </a:rPr>
              <a:t>efficacia su eventi e mortalità </a:t>
            </a:r>
            <a:r>
              <a:rPr lang="it-IT" sz="2400" dirty="0" smtClean="0">
                <a:latin typeface="Arial" charset="0"/>
                <a:cs typeface="Arial" charset="0"/>
              </a:rPr>
              <a:t>CV (?)</a:t>
            </a:r>
            <a:endParaRPr lang="it-IT" sz="2400" dirty="0">
              <a:latin typeface="Arial" charset="0"/>
              <a:cs typeface="Arial" charset="0"/>
            </a:endParaRPr>
          </a:p>
        </p:txBody>
      </p:sp>
      <p:sp>
        <p:nvSpPr>
          <p:cNvPr id="8" name="Titolo 1"/>
          <p:cNvSpPr txBox="1">
            <a:spLocks/>
          </p:cNvSpPr>
          <p:nvPr/>
        </p:nvSpPr>
        <p:spPr>
          <a:xfrm>
            <a:off x="0" y="148707"/>
            <a:ext cx="9144000" cy="760013"/>
          </a:xfrm>
          <a:prstGeom prst="rect">
            <a:avLst/>
          </a:prstGeom>
          <a:solidFill>
            <a:srgbClr val="00CCFF">
              <a:alpha val="51000"/>
            </a:srgbClr>
          </a:solidFill>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it-IT" sz="3200" b="1" dirty="0" smtClean="0">
                <a:latin typeface="Arial" pitchFamily="34" charset="0"/>
                <a:ea typeface="+mj-ea"/>
                <a:cs typeface="Arial" pitchFamily="34" charset="0"/>
              </a:rPr>
              <a:t>Piano Terapeutico Attuale</a:t>
            </a:r>
            <a:endParaRPr kumimoji="0" lang="it-IT" sz="3200" b="1" i="0" u="none" strike="noStrike" kern="1200" cap="none" spc="0" normalizeH="0" baseline="0" noProof="0" dirty="0">
              <a:ln>
                <a:noFill/>
              </a:ln>
              <a:solidFill>
                <a:schemeClr val="tx1"/>
              </a:solidFill>
              <a:effectLst/>
              <a:uLnTx/>
              <a:uFillTx/>
              <a:latin typeface="Arial" pitchFamily="34" charset="0"/>
              <a:ea typeface="+mj-ea"/>
              <a:cs typeface="Arial" pitchFamily="34" charset="0"/>
            </a:endParaRPr>
          </a:p>
        </p:txBody>
      </p:sp>
    </p:spTree>
    <p:extLst>
      <p:ext uri="{BB962C8B-B14F-4D97-AF65-F5344CB8AC3E}">
        <p14:creationId xmlns:p14="http://schemas.microsoft.com/office/powerpoint/2010/main" val="3806347623"/>
      </p:ext>
    </p:extLst>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3" name="CasellaDiTesto 4"/>
          <p:cNvSpPr txBox="1">
            <a:spLocks noChangeArrowheads="1"/>
          </p:cNvSpPr>
          <p:nvPr/>
        </p:nvSpPr>
        <p:spPr bwMode="auto">
          <a:xfrm>
            <a:off x="179513" y="2004862"/>
            <a:ext cx="7992887" cy="3656386"/>
          </a:xfrm>
          <a:prstGeom prst="rect">
            <a:avLst/>
          </a:prstGeom>
          <a:noFill/>
          <a:ln w="9525">
            <a:noFill/>
            <a:miter lim="800000"/>
            <a:headEnd/>
            <a:tailEnd/>
          </a:ln>
        </p:spPr>
        <p:txBody>
          <a:bodyPr wrap="square">
            <a:spAutoFit/>
          </a:bodyPr>
          <a:lstStyle/>
          <a:p>
            <a:pPr marL="342900" indent="-342900">
              <a:lnSpc>
                <a:spcPct val="90000"/>
              </a:lnSpc>
              <a:spcBef>
                <a:spcPct val="20000"/>
              </a:spcBef>
              <a:buClr>
                <a:srgbClr val="FF6600"/>
              </a:buClr>
              <a:buSzPct val="75000"/>
              <a:buFont typeface="Wingdings" pitchFamily="2" charset="2"/>
              <a:buChar char="q"/>
              <a:tabLst>
                <a:tab pos="344488" algn="l"/>
                <a:tab pos="1258888" algn="l"/>
                <a:tab pos="2173288" algn="l"/>
                <a:tab pos="3087688" algn="l"/>
                <a:tab pos="4002088" algn="l"/>
                <a:tab pos="4916488" algn="l"/>
                <a:tab pos="5830888" algn="l"/>
                <a:tab pos="6745288" algn="l"/>
                <a:tab pos="7659688" algn="l"/>
                <a:tab pos="8574088" algn="l"/>
                <a:tab pos="9488488" algn="l"/>
                <a:tab pos="10402888" algn="l"/>
              </a:tabLst>
              <a:defRPr/>
            </a:pPr>
            <a:r>
              <a:rPr lang="it-IT" sz="2800" dirty="0">
                <a:solidFill>
                  <a:srgbClr val="000050"/>
                </a:solidFill>
                <a:latin typeface="+mn-lt"/>
                <a:cs typeface="Arial" pitchFamily="34" charset="0"/>
              </a:rPr>
              <a:t> </a:t>
            </a:r>
            <a:r>
              <a:rPr lang="it-IT" sz="2800" b="1" dirty="0">
                <a:solidFill>
                  <a:srgbClr val="0000CC"/>
                </a:solidFill>
                <a:latin typeface="+mn-lt"/>
                <a:cs typeface="Arial" pitchFamily="34" charset="0"/>
              </a:rPr>
              <a:t>Insufficienza renale cronica</a:t>
            </a:r>
          </a:p>
          <a:p>
            <a:pPr lvl="1" eaLnBrk="1" hangingPunct="1">
              <a:lnSpc>
                <a:spcPct val="150000"/>
              </a:lnSpc>
              <a:buFont typeface="Wingdings" pitchFamily="2" charset="2"/>
              <a:buChar char="Ø"/>
              <a:defRPr/>
            </a:pPr>
            <a:r>
              <a:rPr lang="it-IT" sz="2400" dirty="0">
                <a:solidFill>
                  <a:schemeClr val="tx1"/>
                </a:solidFill>
                <a:latin typeface="Arial" pitchFamily="34" charset="0"/>
                <a:ea typeface="ＭＳ Ｐゴシック"/>
                <a:cs typeface="ＭＳ Ｐゴシック"/>
              </a:rPr>
              <a:t> Se </a:t>
            </a:r>
            <a:r>
              <a:rPr lang="it-IT" sz="2400" dirty="0" err="1">
                <a:solidFill>
                  <a:schemeClr val="tx1"/>
                </a:solidFill>
                <a:latin typeface="Arial" pitchFamily="34" charset="0"/>
                <a:ea typeface="ＭＳ Ｐゴシック"/>
                <a:cs typeface="ＭＳ Ｐゴシック"/>
              </a:rPr>
              <a:t>eGFR</a:t>
            </a:r>
            <a:r>
              <a:rPr lang="it-IT" sz="2400" dirty="0">
                <a:solidFill>
                  <a:schemeClr val="tx1"/>
                </a:solidFill>
                <a:latin typeface="Arial" pitchFamily="34" charset="0"/>
                <a:ea typeface="ＭＳ Ｐゴシック"/>
                <a:cs typeface="ＭＳ Ｐゴシック"/>
              </a:rPr>
              <a:t> (MDRD) &gt; 60 ml/min: dose </a:t>
            </a:r>
            <a:r>
              <a:rPr lang="it-IT" sz="2400" dirty="0" smtClean="0">
                <a:solidFill>
                  <a:schemeClr val="tx1"/>
                </a:solidFill>
                <a:latin typeface="Arial" pitchFamily="34" charset="0"/>
                <a:ea typeface="ＭＳ Ｐゴシック"/>
                <a:cs typeface="ＭＳ Ｐゴシック"/>
              </a:rPr>
              <a:t>piena</a:t>
            </a:r>
          </a:p>
          <a:p>
            <a:pPr marL="806450" lvl="1" indent="-349250" eaLnBrk="1" hangingPunct="1">
              <a:lnSpc>
                <a:spcPct val="150000"/>
              </a:lnSpc>
              <a:buFont typeface="Wingdings" pitchFamily="2" charset="2"/>
              <a:buChar char="Ø"/>
              <a:defRPr/>
            </a:pPr>
            <a:r>
              <a:rPr lang="it-IT" sz="2400" dirty="0" smtClean="0">
                <a:solidFill>
                  <a:srgbClr val="FF0000"/>
                </a:solidFill>
                <a:latin typeface="Arial" pitchFamily="34" charset="0"/>
                <a:ea typeface="ＭＳ Ｐゴシック"/>
                <a:cs typeface="ＭＳ Ｐゴシック"/>
              </a:rPr>
              <a:t>Se </a:t>
            </a:r>
            <a:r>
              <a:rPr lang="it-IT" sz="2400" dirty="0" err="1">
                <a:solidFill>
                  <a:srgbClr val="FF0000"/>
                </a:solidFill>
                <a:latin typeface="Arial" pitchFamily="34" charset="0"/>
                <a:ea typeface="ＭＳ Ｐゴシック"/>
                <a:cs typeface="ＭＳ Ｐゴシック"/>
              </a:rPr>
              <a:t>eGFR</a:t>
            </a:r>
            <a:r>
              <a:rPr lang="it-IT" sz="2400" dirty="0">
                <a:solidFill>
                  <a:srgbClr val="FF0000"/>
                </a:solidFill>
                <a:latin typeface="Arial" pitchFamily="34" charset="0"/>
                <a:ea typeface="ＭＳ Ｐゴシック"/>
                <a:cs typeface="ＭＳ Ｐゴシック"/>
              </a:rPr>
              <a:t> (MDRD) = </a:t>
            </a:r>
            <a:r>
              <a:rPr lang="it-IT" sz="2400" dirty="0" smtClean="0">
                <a:solidFill>
                  <a:srgbClr val="FF0000"/>
                </a:solidFill>
                <a:latin typeface="Arial" pitchFamily="34" charset="0"/>
                <a:ea typeface="ＭＳ Ｐゴシック"/>
                <a:cs typeface="ＭＳ Ｐゴシック"/>
              </a:rPr>
              <a:t>60-45 </a:t>
            </a:r>
            <a:r>
              <a:rPr lang="it-IT" sz="2400" dirty="0">
                <a:solidFill>
                  <a:srgbClr val="FF0000"/>
                </a:solidFill>
                <a:latin typeface="Arial" pitchFamily="34" charset="0"/>
                <a:ea typeface="ＭＳ Ｐゴシック"/>
                <a:cs typeface="ＭＳ Ｐゴシック"/>
              </a:rPr>
              <a:t>ml/min: </a:t>
            </a:r>
            <a:r>
              <a:rPr lang="it-IT" sz="2400" dirty="0" smtClean="0">
                <a:solidFill>
                  <a:srgbClr val="FF0000"/>
                </a:solidFill>
                <a:latin typeface="Arial" pitchFamily="34" charset="0"/>
                <a:ea typeface="ＭＳ Ｐゴシック"/>
                <a:cs typeface="ＭＳ Ｐゴシック"/>
              </a:rPr>
              <a:t>monitorare funzione renale</a:t>
            </a:r>
          </a:p>
          <a:p>
            <a:pPr marL="806450" lvl="1" indent="-349250">
              <a:lnSpc>
                <a:spcPct val="150000"/>
              </a:lnSpc>
              <a:buFont typeface="Wingdings" pitchFamily="2" charset="2"/>
              <a:buChar char="Ø"/>
              <a:defRPr/>
            </a:pPr>
            <a:r>
              <a:rPr lang="it-IT" sz="2400" dirty="0" smtClean="0">
                <a:solidFill>
                  <a:srgbClr val="0000CC"/>
                </a:solidFill>
                <a:latin typeface="Arial" pitchFamily="34" charset="0"/>
                <a:ea typeface="ＭＳ Ｐゴシック"/>
                <a:cs typeface="ＭＳ Ｐゴシック"/>
              </a:rPr>
              <a:t>Se </a:t>
            </a:r>
            <a:r>
              <a:rPr lang="it-IT" sz="2400" dirty="0" err="1" smtClean="0">
                <a:solidFill>
                  <a:srgbClr val="0000CC"/>
                </a:solidFill>
                <a:latin typeface="Arial" pitchFamily="34" charset="0"/>
                <a:ea typeface="ＭＳ Ｐゴシック"/>
                <a:cs typeface="ＭＳ Ｐゴシック"/>
              </a:rPr>
              <a:t>eGFR</a:t>
            </a:r>
            <a:r>
              <a:rPr lang="it-IT" sz="2400" dirty="0" smtClean="0">
                <a:solidFill>
                  <a:srgbClr val="0000CC"/>
                </a:solidFill>
                <a:latin typeface="Arial" pitchFamily="34" charset="0"/>
                <a:ea typeface="ＭＳ Ｐゴシック"/>
                <a:cs typeface="ＭＳ Ｐゴシック"/>
              </a:rPr>
              <a:t> (MDRD) = 45-30 ml/min: dimezzare dose</a:t>
            </a:r>
            <a:endParaRPr lang="it-IT" sz="2400" dirty="0">
              <a:solidFill>
                <a:srgbClr val="0000CC"/>
              </a:solidFill>
              <a:latin typeface="Arial" pitchFamily="34" charset="0"/>
              <a:ea typeface="ＭＳ Ｐゴシック"/>
              <a:cs typeface="ＭＳ Ｐゴシック"/>
            </a:endParaRPr>
          </a:p>
          <a:p>
            <a:pPr lvl="1" eaLnBrk="1" hangingPunct="1">
              <a:lnSpc>
                <a:spcPct val="150000"/>
              </a:lnSpc>
              <a:buFont typeface="Wingdings" pitchFamily="2" charset="2"/>
              <a:buChar char="Ø"/>
              <a:defRPr/>
            </a:pPr>
            <a:r>
              <a:rPr lang="it-IT" sz="2400" dirty="0">
                <a:solidFill>
                  <a:schemeClr val="tx1"/>
                </a:solidFill>
                <a:latin typeface="Arial" pitchFamily="34" charset="0"/>
                <a:ea typeface="ＭＳ Ｐゴシック"/>
                <a:cs typeface="ＭＳ Ｐゴシック"/>
              </a:rPr>
              <a:t> </a:t>
            </a:r>
            <a:r>
              <a:rPr lang="it-IT" sz="2400" dirty="0">
                <a:latin typeface="Arial" pitchFamily="34" charset="0"/>
                <a:ea typeface="ＭＳ Ｐゴシック"/>
                <a:cs typeface="ＭＳ Ｐゴシック"/>
              </a:rPr>
              <a:t>Se </a:t>
            </a:r>
            <a:r>
              <a:rPr lang="it-IT" sz="2400" dirty="0" err="1">
                <a:latin typeface="Arial" pitchFamily="34" charset="0"/>
                <a:ea typeface="ＭＳ Ｐゴシック"/>
                <a:cs typeface="ＭＳ Ｐゴシック"/>
              </a:rPr>
              <a:t>eGFR</a:t>
            </a:r>
            <a:r>
              <a:rPr lang="it-IT" sz="2400" dirty="0">
                <a:latin typeface="Arial" pitchFamily="34" charset="0"/>
                <a:ea typeface="ＭＳ Ｐゴシック"/>
                <a:cs typeface="ＭＳ Ｐゴシック"/>
              </a:rPr>
              <a:t> (MDRD) &lt; 30 ml/min: sospendere</a:t>
            </a:r>
          </a:p>
          <a:p>
            <a:pPr marL="342900" indent="-342900">
              <a:lnSpc>
                <a:spcPct val="90000"/>
              </a:lnSpc>
              <a:spcBef>
                <a:spcPct val="20000"/>
              </a:spcBef>
              <a:buClr>
                <a:srgbClr val="FF6600"/>
              </a:buClr>
              <a:buSzPct val="75000"/>
              <a:tabLst>
                <a:tab pos="344488" algn="l"/>
                <a:tab pos="1258888" algn="l"/>
                <a:tab pos="2173288" algn="l"/>
                <a:tab pos="3087688" algn="l"/>
                <a:tab pos="4002088" algn="l"/>
                <a:tab pos="4916488" algn="l"/>
                <a:tab pos="5830888" algn="l"/>
                <a:tab pos="6745288" algn="l"/>
                <a:tab pos="7659688" algn="l"/>
                <a:tab pos="8574088" algn="l"/>
                <a:tab pos="9488488" algn="l"/>
                <a:tab pos="10402888" algn="l"/>
              </a:tabLst>
              <a:defRPr/>
            </a:pPr>
            <a:r>
              <a:rPr lang="it-IT" sz="2400" dirty="0">
                <a:solidFill>
                  <a:schemeClr val="tx1"/>
                </a:solidFill>
                <a:latin typeface="Arial" pitchFamily="34" charset="0"/>
                <a:ea typeface="ＭＳ Ｐゴシック"/>
                <a:cs typeface="ＭＳ Ｐゴシック"/>
              </a:rPr>
              <a:t> </a:t>
            </a:r>
            <a:endParaRPr lang="it-IT" sz="2800" dirty="0">
              <a:solidFill>
                <a:srgbClr val="000050"/>
              </a:solidFill>
              <a:latin typeface="+mn-lt"/>
              <a:cs typeface="Arial" pitchFamily="34" charset="0"/>
            </a:endParaRPr>
          </a:p>
        </p:txBody>
      </p:sp>
      <p:sp>
        <p:nvSpPr>
          <p:cNvPr id="4" name="CasellaDiTesto 3"/>
          <p:cNvSpPr txBox="1"/>
          <p:nvPr/>
        </p:nvSpPr>
        <p:spPr>
          <a:xfrm>
            <a:off x="2123728" y="1068758"/>
            <a:ext cx="5404813" cy="584775"/>
          </a:xfrm>
          <a:prstGeom prst="rect">
            <a:avLst/>
          </a:prstGeom>
          <a:noFill/>
        </p:spPr>
        <p:txBody>
          <a:bodyPr wrap="none" rtlCol="0">
            <a:spAutoFit/>
          </a:bodyPr>
          <a:lstStyle/>
          <a:p>
            <a:r>
              <a:rPr lang="it-IT" sz="3200" b="1" dirty="0" smtClean="0">
                <a:solidFill>
                  <a:srgbClr val="C00000"/>
                </a:solidFill>
                <a:latin typeface="Arial" pitchFamily="34" charset="0"/>
                <a:cs typeface="Arial" pitchFamily="34" charset="0"/>
              </a:rPr>
              <a:t>Metformina Acidosi Lattica</a:t>
            </a:r>
            <a:endParaRPr lang="it-IT" sz="3200" b="1" dirty="0">
              <a:solidFill>
                <a:srgbClr val="C00000"/>
              </a:solidFill>
              <a:latin typeface="Arial" pitchFamily="34" charset="0"/>
              <a:cs typeface="Arial" pitchFamily="34" charset="0"/>
            </a:endParaRPr>
          </a:p>
        </p:txBody>
      </p:sp>
      <p:sp>
        <p:nvSpPr>
          <p:cNvPr id="9" name="Titolo 1"/>
          <p:cNvSpPr txBox="1">
            <a:spLocks/>
          </p:cNvSpPr>
          <p:nvPr/>
        </p:nvSpPr>
        <p:spPr>
          <a:xfrm>
            <a:off x="0" y="148707"/>
            <a:ext cx="9144000" cy="760013"/>
          </a:xfrm>
          <a:prstGeom prst="rect">
            <a:avLst/>
          </a:prstGeom>
          <a:solidFill>
            <a:srgbClr val="00CCFF">
              <a:alpha val="51000"/>
            </a:srgbClr>
          </a:solidFill>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it-IT" sz="3200" b="1" dirty="0" smtClean="0">
                <a:latin typeface="Arial" pitchFamily="34" charset="0"/>
                <a:ea typeface="+mj-ea"/>
                <a:cs typeface="Arial" pitchFamily="34" charset="0"/>
              </a:rPr>
              <a:t>Piano Terapeutico Attuale</a:t>
            </a:r>
            <a:endParaRPr kumimoji="0" lang="it-IT" sz="3200" b="1" i="0" u="none" strike="noStrike" kern="1200" cap="none" spc="0" normalizeH="0" baseline="0" noProof="0" dirty="0">
              <a:ln>
                <a:noFill/>
              </a:ln>
              <a:solidFill>
                <a:schemeClr val="tx1"/>
              </a:solidFill>
              <a:effectLst/>
              <a:uLnTx/>
              <a:uFillTx/>
              <a:latin typeface="Arial" pitchFamily="34" charset="0"/>
              <a:ea typeface="+mj-ea"/>
              <a:cs typeface="Arial" pitchFamily="34" charset="0"/>
            </a:endParaRPr>
          </a:p>
        </p:txBody>
      </p:sp>
    </p:spTree>
    <p:extLst>
      <p:ext uri="{BB962C8B-B14F-4D97-AF65-F5344CB8AC3E}">
        <p14:creationId xmlns:p14="http://schemas.microsoft.com/office/powerpoint/2010/main" val="1112057279"/>
      </p:ext>
    </p:extLst>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uppo 10"/>
          <p:cNvGrpSpPr/>
          <p:nvPr/>
        </p:nvGrpSpPr>
        <p:grpSpPr>
          <a:xfrm>
            <a:off x="2562255" y="3398860"/>
            <a:ext cx="5686172" cy="2262388"/>
            <a:chOff x="1979712" y="2555089"/>
            <a:chExt cx="5686172" cy="2262388"/>
          </a:xfrm>
        </p:grpSpPr>
        <p:sp>
          <p:nvSpPr>
            <p:cNvPr id="3" name="Rettangolo 2"/>
            <p:cNvSpPr/>
            <p:nvPr/>
          </p:nvSpPr>
          <p:spPr>
            <a:xfrm>
              <a:off x="1979712" y="2555089"/>
              <a:ext cx="5686172" cy="461665"/>
            </a:xfrm>
            <a:prstGeom prst="rect">
              <a:avLst/>
            </a:prstGeom>
          </p:spPr>
          <p:txBody>
            <a:bodyPr wrap="none">
              <a:spAutoFit/>
            </a:bodyPr>
            <a:lstStyle/>
            <a:p>
              <a:pPr>
                <a:tabLst>
                  <a:tab pos="1262063" algn="l"/>
                </a:tabLst>
              </a:pPr>
              <a:r>
                <a:rPr lang="it-IT" sz="2400" b="1" dirty="0" smtClean="0">
                  <a:solidFill>
                    <a:srgbClr val="FF0000"/>
                  </a:solidFill>
                  <a:latin typeface="Arial" pitchFamily="34" charset="0"/>
                  <a:cs typeface="Arial" pitchFamily="34" charset="0"/>
                </a:rPr>
                <a:t>Formula di Cockroft-Gault:  </a:t>
              </a:r>
              <a:r>
                <a:rPr lang="it-IT" sz="2400" b="1" dirty="0" smtClean="0">
                  <a:solidFill>
                    <a:srgbClr val="0000FF"/>
                  </a:solidFill>
                  <a:latin typeface="Arial" pitchFamily="34" charset="0"/>
                  <a:cs typeface="Arial" pitchFamily="34" charset="0"/>
                </a:rPr>
                <a:t>39 ml/min</a:t>
              </a:r>
              <a:endParaRPr lang="it-IT" sz="2400" b="1" dirty="0">
                <a:solidFill>
                  <a:srgbClr val="0000FF"/>
                </a:solidFill>
                <a:latin typeface="Arial" pitchFamily="34" charset="0"/>
                <a:cs typeface="Arial" pitchFamily="34" charset="0"/>
              </a:endParaRPr>
            </a:p>
          </p:txBody>
        </p:sp>
        <p:sp>
          <p:nvSpPr>
            <p:cNvPr id="4" name="Rettangolo 3"/>
            <p:cNvSpPr/>
            <p:nvPr/>
          </p:nvSpPr>
          <p:spPr>
            <a:xfrm>
              <a:off x="1979712" y="3419185"/>
              <a:ext cx="4203395" cy="461665"/>
            </a:xfrm>
            <a:prstGeom prst="rect">
              <a:avLst/>
            </a:prstGeom>
          </p:spPr>
          <p:txBody>
            <a:bodyPr wrap="none">
              <a:spAutoFit/>
            </a:bodyPr>
            <a:lstStyle/>
            <a:p>
              <a:pPr>
                <a:tabLst>
                  <a:tab pos="544513" algn="l"/>
                  <a:tab pos="2857500" algn="l"/>
                </a:tabLst>
              </a:pPr>
              <a:r>
                <a:rPr lang="it-IT" sz="2400" b="1" dirty="0" smtClean="0">
                  <a:solidFill>
                    <a:srgbClr val="FF0000"/>
                  </a:solidFill>
                  <a:latin typeface="Arial" pitchFamily="34" charset="0"/>
                  <a:cs typeface="Arial" pitchFamily="34" charset="0"/>
                </a:rPr>
                <a:t>Formula MDRD-4: </a:t>
              </a:r>
              <a:r>
                <a:rPr lang="it-IT" sz="2400" b="1" dirty="0" smtClean="0">
                  <a:solidFill>
                    <a:srgbClr val="0000FF"/>
                  </a:solidFill>
                  <a:latin typeface="Arial" pitchFamily="34" charset="0"/>
                  <a:cs typeface="Arial" pitchFamily="34" charset="0"/>
                </a:rPr>
                <a:t>32ml/min</a:t>
              </a:r>
              <a:endParaRPr lang="it-IT" sz="2400" b="1" dirty="0">
                <a:solidFill>
                  <a:srgbClr val="0000FF"/>
                </a:solidFill>
                <a:latin typeface="Arial" pitchFamily="34" charset="0"/>
                <a:cs typeface="Arial" pitchFamily="34" charset="0"/>
              </a:endParaRPr>
            </a:p>
          </p:txBody>
        </p:sp>
        <p:sp>
          <p:nvSpPr>
            <p:cNvPr id="5" name="Rettangolo 4"/>
            <p:cNvSpPr/>
            <p:nvPr/>
          </p:nvSpPr>
          <p:spPr>
            <a:xfrm>
              <a:off x="1979712" y="4355812"/>
              <a:ext cx="4355680" cy="461665"/>
            </a:xfrm>
            <a:prstGeom prst="rect">
              <a:avLst/>
            </a:prstGeom>
          </p:spPr>
          <p:txBody>
            <a:bodyPr wrap="none">
              <a:spAutoFit/>
            </a:bodyPr>
            <a:lstStyle/>
            <a:p>
              <a:pPr>
                <a:tabLst>
                  <a:tab pos="544513" algn="l"/>
                  <a:tab pos="2857500" algn="l"/>
                </a:tabLst>
              </a:pPr>
              <a:r>
                <a:rPr lang="it-IT" sz="2400" b="1" dirty="0" smtClean="0">
                  <a:solidFill>
                    <a:srgbClr val="FF0000"/>
                  </a:solidFill>
                  <a:latin typeface="Arial" pitchFamily="34" charset="0"/>
                  <a:cs typeface="Arial" pitchFamily="34" charset="0"/>
                </a:rPr>
                <a:t>Formula CKD-EPI: </a:t>
              </a:r>
              <a:r>
                <a:rPr lang="it-IT" sz="2400" b="1" dirty="0" smtClean="0">
                  <a:solidFill>
                    <a:srgbClr val="0000FF"/>
                  </a:solidFill>
                  <a:latin typeface="Arial" pitchFamily="34" charset="0"/>
                  <a:cs typeface="Arial" pitchFamily="34" charset="0"/>
                </a:rPr>
                <a:t>32 ml/min</a:t>
              </a:r>
              <a:endParaRPr lang="it-IT" sz="2400" b="1" dirty="0">
                <a:solidFill>
                  <a:srgbClr val="0000FF"/>
                </a:solidFill>
                <a:latin typeface="Arial" pitchFamily="34" charset="0"/>
                <a:cs typeface="Arial" pitchFamily="34" charset="0"/>
              </a:endParaRPr>
            </a:p>
          </p:txBody>
        </p:sp>
      </p:grpSp>
      <p:sp>
        <p:nvSpPr>
          <p:cNvPr id="7" name="Titolo 1"/>
          <p:cNvSpPr txBox="1">
            <a:spLocks/>
          </p:cNvSpPr>
          <p:nvPr/>
        </p:nvSpPr>
        <p:spPr>
          <a:xfrm>
            <a:off x="0" y="116632"/>
            <a:ext cx="9144000" cy="936104"/>
          </a:xfrm>
          <a:prstGeom prst="rect">
            <a:avLst/>
          </a:prstGeom>
          <a:solidFill>
            <a:srgbClr val="00CCFF">
              <a:alpha val="51000"/>
            </a:srgb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b="1" smtClean="0">
                <a:latin typeface="Arial Narrow"/>
              </a:rPr>
              <a:t>LUISA 67 aa</a:t>
            </a:r>
            <a:endParaRPr lang="it-IT" b="1" dirty="0">
              <a:latin typeface="Arial Narrow"/>
            </a:endParaRPr>
          </a:p>
        </p:txBody>
      </p:sp>
      <p:sp>
        <p:nvSpPr>
          <p:cNvPr id="8" name="CasellaDiTesto 7"/>
          <p:cNvSpPr txBox="1"/>
          <p:nvPr/>
        </p:nvSpPr>
        <p:spPr>
          <a:xfrm>
            <a:off x="2366311" y="1162163"/>
            <a:ext cx="4605556" cy="1015663"/>
          </a:xfrm>
          <a:prstGeom prst="rect">
            <a:avLst/>
          </a:prstGeom>
          <a:noFill/>
        </p:spPr>
        <p:txBody>
          <a:bodyPr wrap="none" rtlCol="0">
            <a:spAutoFit/>
          </a:bodyPr>
          <a:lstStyle/>
          <a:p>
            <a:r>
              <a:rPr lang="it-IT" sz="2000" b="1" dirty="0" smtClean="0"/>
              <a:t>Peso 73 Kg      Altezza 158 cm      BMI  29,2</a:t>
            </a:r>
          </a:p>
          <a:p>
            <a:endParaRPr lang="it-IT" sz="2000" b="1" dirty="0"/>
          </a:p>
          <a:p>
            <a:pPr algn="ctr"/>
            <a:r>
              <a:rPr lang="it-IT" sz="2000" b="1" dirty="0" smtClean="0"/>
              <a:t>Creatinina 1,6 ml/dl</a:t>
            </a:r>
            <a:endParaRPr lang="it-IT" sz="2000" b="1" dirty="0"/>
          </a:p>
        </p:txBody>
      </p:sp>
      <p:pic>
        <p:nvPicPr>
          <p:cNvPr id="13" name="Immagine 12" descr="download (1).jpg"/>
          <p:cNvPicPr>
            <a:picLocks noChangeAspect="1"/>
          </p:cNvPicPr>
          <p:nvPr/>
        </p:nvPicPr>
        <p:blipFill>
          <a:blip r:embed="rId3" cstate="print"/>
          <a:stretch>
            <a:fillRect/>
          </a:stretch>
        </p:blipFill>
        <p:spPr>
          <a:xfrm>
            <a:off x="54893" y="1556792"/>
            <a:ext cx="2428875" cy="2520280"/>
          </a:xfrm>
          <a:prstGeom prst="rect">
            <a:avLst/>
          </a:prstGeom>
        </p:spPr>
      </p:pic>
      <p:sp>
        <p:nvSpPr>
          <p:cNvPr id="2" name="Rettangolo 1"/>
          <p:cNvSpPr/>
          <p:nvPr/>
        </p:nvSpPr>
        <p:spPr>
          <a:xfrm>
            <a:off x="2195736" y="2492896"/>
            <a:ext cx="6399014" cy="461665"/>
          </a:xfrm>
          <a:prstGeom prst="rect">
            <a:avLst/>
          </a:prstGeom>
        </p:spPr>
        <p:txBody>
          <a:bodyPr wrap="square">
            <a:spAutoFit/>
          </a:bodyPr>
          <a:lstStyle/>
          <a:p>
            <a:pPr fontAlgn="t"/>
            <a:r>
              <a:rPr lang="it-IT" sz="2400" b="1" dirty="0"/>
              <a:t>Insufficienza Renale Cronica </a:t>
            </a:r>
            <a:r>
              <a:rPr lang="it-IT" sz="2400" b="1" dirty="0" smtClean="0"/>
              <a:t>CKD3b </a:t>
            </a:r>
            <a:r>
              <a:rPr lang="it-IT" sz="2400" b="1" dirty="0"/>
              <a:t>+ proteinuria</a:t>
            </a:r>
          </a:p>
        </p:txBody>
      </p:sp>
    </p:spTree>
    <p:extLst>
      <p:ext uri="{BB962C8B-B14F-4D97-AF65-F5344CB8AC3E}">
        <p14:creationId xmlns:p14="http://schemas.microsoft.com/office/powerpoint/2010/main" val="159422863"/>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30" name="Titolo 1"/>
          <p:cNvSpPr>
            <a:spLocks noGrp="1"/>
          </p:cNvSpPr>
          <p:nvPr>
            <p:ph type="title"/>
          </p:nvPr>
        </p:nvSpPr>
        <p:spPr>
          <a:xfrm>
            <a:off x="539552" y="836712"/>
            <a:ext cx="8229600" cy="1143000"/>
          </a:xfrm>
        </p:spPr>
        <p:txBody>
          <a:bodyPr/>
          <a:lstStyle/>
          <a:p>
            <a:r>
              <a:rPr lang="it-IT" dirty="0" smtClean="0">
                <a:solidFill>
                  <a:srgbClr val="C00000"/>
                </a:solidFill>
              </a:rPr>
              <a:t>Inibitori dell’</a:t>
            </a:r>
            <a:r>
              <a:rPr lang="it-IT" dirty="0" err="1" smtClean="0">
                <a:solidFill>
                  <a:srgbClr val="C00000"/>
                </a:solidFill>
              </a:rPr>
              <a:t>alfa‑glucosidasi</a:t>
            </a:r>
            <a:endParaRPr lang="it-IT" dirty="0" smtClean="0">
              <a:solidFill>
                <a:srgbClr val="C00000"/>
              </a:solidFill>
            </a:endParaRPr>
          </a:p>
        </p:txBody>
      </p:sp>
      <p:sp>
        <p:nvSpPr>
          <p:cNvPr id="483331" name="Segnaposto contenuto 2"/>
          <p:cNvSpPr>
            <a:spLocks noGrp="1"/>
          </p:cNvSpPr>
          <p:nvPr>
            <p:ph idx="1"/>
          </p:nvPr>
        </p:nvSpPr>
        <p:spPr>
          <a:xfrm>
            <a:off x="467544" y="1772816"/>
            <a:ext cx="8219256" cy="792088"/>
          </a:xfrm>
        </p:spPr>
        <p:txBody>
          <a:bodyPr>
            <a:normAutofit/>
          </a:bodyPr>
          <a:lstStyle/>
          <a:p>
            <a:pPr marL="0" indent="0" algn="just">
              <a:buNone/>
            </a:pPr>
            <a:r>
              <a:rPr lang="it-IT" sz="1800" dirty="0" smtClean="0">
                <a:latin typeface="Arial" pitchFamily="34" charset="0"/>
                <a:cs typeface="Arial" pitchFamily="34" charset="0"/>
              </a:rPr>
              <a:t>Gli inibitori dell’</a:t>
            </a:r>
            <a:r>
              <a:rPr lang="it-IT" sz="1800" dirty="0" err="1" smtClean="0">
                <a:latin typeface="Arial" pitchFamily="34" charset="0"/>
                <a:cs typeface="Arial" pitchFamily="34" charset="0"/>
              </a:rPr>
              <a:t>alfa‑glucosidasi</a:t>
            </a:r>
            <a:r>
              <a:rPr lang="it-IT" sz="1800" dirty="0" smtClean="0">
                <a:latin typeface="Arial" pitchFamily="34" charset="0"/>
                <a:cs typeface="Arial" pitchFamily="34" charset="0"/>
              </a:rPr>
              <a:t>, ritardano l’assorbimento dei carboidrati dal tratto gastrointestinale riducendo le escursioni glicemiche post-prandiali.</a:t>
            </a:r>
          </a:p>
        </p:txBody>
      </p:sp>
      <p:sp>
        <p:nvSpPr>
          <p:cNvPr id="7" name="Titolo 1"/>
          <p:cNvSpPr txBox="1">
            <a:spLocks/>
          </p:cNvSpPr>
          <p:nvPr/>
        </p:nvSpPr>
        <p:spPr>
          <a:xfrm>
            <a:off x="0" y="148707"/>
            <a:ext cx="9144000" cy="760013"/>
          </a:xfrm>
          <a:prstGeom prst="rect">
            <a:avLst/>
          </a:prstGeom>
          <a:solidFill>
            <a:srgbClr val="00CCFF">
              <a:alpha val="51000"/>
            </a:srgbClr>
          </a:solidFill>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it-IT" sz="3200" b="1" dirty="0" smtClean="0">
                <a:latin typeface="Arial" pitchFamily="34" charset="0"/>
                <a:ea typeface="+mj-ea"/>
                <a:cs typeface="Arial" pitchFamily="34" charset="0"/>
              </a:rPr>
              <a:t>Piano Terapeutico Attuale</a:t>
            </a:r>
            <a:endParaRPr kumimoji="0" lang="it-IT" sz="3200" b="1" i="0" u="none" strike="noStrike" kern="1200" cap="none" spc="0" normalizeH="0" baseline="0" noProof="0" dirty="0">
              <a:ln>
                <a:noFill/>
              </a:ln>
              <a:solidFill>
                <a:schemeClr val="tx1"/>
              </a:solidFill>
              <a:effectLst/>
              <a:uLnTx/>
              <a:uFillTx/>
              <a:latin typeface="Arial" pitchFamily="34" charset="0"/>
              <a:ea typeface="+mj-ea"/>
              <a:cs typeface="Arial" pitchFamily="34" charset="0"/>
            </a:endParaRPr>
          </a:p>
        </p:txBody>
      </p:sp>
      <p:sp>
        <p:nvSpPr>
          <p:cNvPr id="8" name="Rettangolo 7"/>
          <p:cNvSpPr/>
          <p:nvPr/>
        </p:nvSpPr>
        <p:spPr>
          <a:xfrm>
            <a:off x="395536" y="2996952"/>
            <a:ext cx="8208912" cy="2215991"/>
          </a:xfrm>
          <a:prstGeom prst="rect">
            <a:avLst/>
          </a:prstGeom>
        </p:spPr>
        <p:txBody>
          <a:bodyPr wrap="square">
            <a:spAutoFit/>
          </a:bodyPr>
          <a:lstStyle/>
          <a:p>
            <a:r>
              <a:rPr lang="it-IT" b="1" i="1" dirty="0" smtClean="0">
                <a:solidFill>
                  <a:srgbClr val="0000FF"/>
                </a:solidFill>
                <a:latin typeface="Arial" pitchFamily="34" charset="0"/>
                <a:cs typeface="Arial" pitchFamily="34" charset="0"/>
              </a:rPr>
              <a:t>Controlli consigliati in corso di trattamento</a:t>
            </a:r>
            <a:endParaRPr lang="it-IT" b="1" dirty="0" smtClean="0">
              <a:solidFill>
                <a:srgbClr val="0000FF"/>
              </a:solidFill>
              <a:latin typeface="Arial" pitchFamily="34" charset="0"/>
              <a:cs typeface="Arial" pitchFamily="34" charset="0"/>
            </a:endParaRPr>
          </a:p>
          <a:p>
            <a:pPr algn="just"/>
            <a:r>
              <a:rPr lang="it-IT" dirty="0" smtClean="0">
                <a:latin typeface="Arial" pitchFamily="34" charset="0"/>
                <a:cs typeface="Arial" pitchFamily="34" charset="0"/>
              </a:rPr>
              <a:t>In singoli casi si può manifestare un’elevazione asintomatica degli enzimi epatici. Pertanto, si dovrebbe considerare l’opportunità di controllare il livello degli enzimi epatici nei primi 6–12 mesi di trattamento.</a:t>
            </a:r>
          </a:p>
          <a:p>
            <a:endParaRPr lang="it-IT" sz="1200" dirty="0" smtClean="0">
              <a:latin typeface="Arial" pitchFamily="34" charset="0"/>
              <a:cs typeface="Arial" pitchFamily="34" charset="0"/>
            </a:endParaRPr>
          </a:p>
          <a:p>
            <a:r>
              <a:rPr lang="it-IT" b="1" i="1" dirty="0" smtClean="0">
                <a:solidFill>
                  <a:srgbClr val="0000FF"/>
                </a:solidFill>
                <a:latin typeface="Arial" pitchFamily="34" charset="0"/>
                <a:cs typeface="Arial" pitchFamily="34" charset="0"/>
              </a:rPr>
              <a:t>Controindicazioni</a:t>
            </a:r>
          </a:p>
          <a:p>
            <a:r>
              <a:rPr lang="it-IT" dirty="0" smtClean="0">
                <a:latin typeface="Arial" pitchFamily="34" charset="0"/>
                <a:cs typeface="Arial" pitchFamily="34" charset="0"/>
              </a:rPr>
              <a:t>Grave compromissione della funzionalità epatica (ad es. cirrosi epatica).</a:t>
            </a:r>
          </a:p>
          <a:p>
            <a:r>
              <a:rPr lang="it-IT" dirty="0" smtClean="0">
                <a:latin typeface="Arial" pitchFamily="34" charset="0"/>
                <a:cs typeface="Arial" pitchFamily="34" charset="0"/>
              </a:rPr>
              <a:t>Grave Insufficienza Renale (</a:t>
            </a:r>
            <a:r>
              <a:rPr lang="it-IT" dirty="0" smtClean="0">
                <a:latin typeface="Arial" pitchFamily="34" charset="0"/>
                <a:ea typeface="ＭＳ Ｐゴシック"/>
                <a:cs typeface="ＭＳ Ｐゴシック"/>
              </a:rPr>
              <a:t>GFR (MDRD) &lt; 25 ml/min)</a:t>
            </a:r>
            <a:endParaRPr lang="it-IT" dirty="0">
              <a:latin typeface="Arial" pitchFamily="34" charset="0"/>
              <a:cs typeface="Arial" pitchFamily="34" charset="0"/>
            </a:endParaRPr>
          </a:p>
        </p:txBody>
      </p:sp>
    </p:spTree>
    <p:extLst>
      <p:ext uri="{BB962C8B-B14F-4D97-AF65-F5344CB8AC3E}">
        <p14:creationId xmlns:p14="http://schemas.microsoft.com/office/powerpoint/2010/main" val="3524233986"/>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8"/>
          <p:cNvSpPr txBox="1"/>
          <p:nvPr/>
        </p:nvSpPr>
        <p:spPr>
          <a:xfrm>
            <a:off x="683568" y="1196752"/>
            <a:ext cx="7873002" cy="646331"/>
          </a:xfrm>
          <a:prstGeom prst="rect">
            <a:avLst/>
          </a:prstGeom>
          <a:solidFill>
            <a:srgbClr val="D9D9D9"/>
          </a:solidFill>
          <a:ln>
            <a:noFill/>
          </a:ln>
        </p:spPr>
        <p:txBody>
          <a:bodyPr vert="horz" wrap="square" lIns="91440" tIns="45720" rIns="91440" bIns="45720" anchor="ctr" anchorCtr="1" compatLnSpc="1">
            <a:spAutoFit/>
          </a:bodyPr>
          <a:lstStyle/>
          <a:p>
            <a:pPr algn="ctr" defTabSz="457200">
              <a:defRPr sz="1800" b="0" i="0" u="none" strike="noStrike" kern="0" cap="none" spc="0" baseline="0">
                <a:solidFill>
                  <a:srgbClr val="000000"/>
                </a:solidFill>
                <a:uFillTx/>
              </a:defRPr>
            </a:pPr>
            <a:r>
              <a:rPr lang="it-IT" sz="3600" b="1" dirty="0" smtClean="0">
                <a:solidFill>
                  <a:srgbClr val="1F497D"/>
                </a:solidFill>
                <a:latin typeface="Arial Narrow"/>
                <a:cs typeface="Arial Narrow"/>
              </a:rPr>
              <a:t>Problemi Attivi</a:t>
            </a:r>
            <a:endParaRPr lang="it-IT" sz="4800" b="1" dirty="0">
              <a:solidFill>
                <a:srgbClr val="1F497D"/>
              </a:solidFill>
              <a:latin typeface="Arial Narrow"/>
              <a:cs typeface="Arial Narrow"/>
            </a:endParaRPr>
          </a:p>
        </p:txBody>
      </p:sp>
      <p:sp>
        <p:nvSpPr>
          <p:cNvPr id="6" name="Titolo 1"/>
          <p:cNvSpPr txBox="1">
            <a:spLocks noGrp="1"/>
          </p:cNvSpPr>
          <p:nvPr>
            <p:ph type="title"/>
          </p:nvPr>
        </p:nvSpPr>
        <p:spPr>
          <a:xfrm>
            <a:off x="0" y="188640"/>
            <a:ext cx="9144000" cy="936104"/>
          </a:xfrm>
          <a:solidFill>
            <a:srgbClr val="00CCFF">
              <a:alpha val="51000"/>
            </a:srgbClr>
          </a:solidFill>
        </p:spPr>
        <p:txBody>
          <a:bodyPr/>
          <a:lstStyle/>
          <a:p>
            <a:pPr lvl="0"/>
            <a:r>
              <a:rPr lang="it-IT" b="1" dirty="0" smtClean="0">
                <a:latin typeface="Arial Narrow"/>
              </a:rPr>
              <a:t>LUISA 67 </a:t>
            </a:r>
            <a:r>
              <a:rPr lang="it-IT" b="1" dirty="0">
                <a:latin typeface="Arial Narrow"/>
              </a:rPr>
              <a:t>aa</a:t>
            </a:r>
          </a:p>
        </p:txBody>
      </p:sp>
      <p:sp>
        <p:nvSpPr>
          <p:cNvPr id="8" name="Segnaposto contenuto 2"/>
          <p:cNvSpPr txBox="1">
            <a:spLocks noGrp="1"/>
          </p:cNvSpPr>
          <p:nvPr>
            <p:ph idx="1"/>
          </p:nvPr>
        </p:nvSpPr>
        <p:spPr>
          <a:xfrm>
            <a:off x="251520" y="2132856"/>
            <a:ext cx="8557256" cy="4032448"/>
          </a:xfrm>
          <a:ln w="9528">
            <a:solidFill>
              <a:srgbClr val="1F497D"/>
            </a:solidFill>
            <a:prstDash val="solid"/>
          </a:ln>
        </p:spPr>
        <p:txBody>
          <a:bodyPr anchor="ctr">
            <a:normAutofit/>
          </a:bodyPr>
          <a:lstStyle/>
          <a:p>
            <a:pPr fontAlgn="t"/>
            <a:r>
              <a:rPr lang="it-IT" sz="2800" dirty="0">
                <a:latin typeface="Arial" pitchFamily="34" charset="0"/>
                <a:cs typeface="Arial" pitchFamily="34" charset="0"/>
              </a:rPr>
              <a:t>Ipertensione arteriosa</a:t>
            </a:r>
          </a:p>
          <a:p>
            <a:pPr fontAlgn="t"/>
            <a:r>
              <a:rPr lang="it-IT" sz="2800" dirty="0" smtClean="0">
                <a:solidFill>
                  <a:srgbClr val="FF0000"/>
                </a:solidFill>
                <a:latin typeface="Arial" pitchFamily="34" charset="0"/>
                <a:cs typeface="Arial" pitchFamily="34" charset="0"/>
              </a:rPr>
              <a:t>Epatite C con epatopatia evoluta</a:t>
            </a:r>
          </a:p>
          <a:p>
            <a:pPr fontAlgn="t"/>
            <a:r>
              <a:rPr lang="it-IT" sz="2800" dirty="0" smtClean="0">
                <a:solidFill>
                  <a:srgbClr val="FF0000"/>
                </a:solidFill>
                <a:latin typeface="Arial" pitchFamily="34" charset="0"/>
                <a:cs typeface="Arial" pitchFamily="34" charset="0"/>
              </a:rPr>
              <a:t>Insufficienza Renale Cronica in peggioramento (CKD3b + proteinuria)</a:t>
            </a:r>
          </a:p>
          <a:p>
            <a:pPr fontAlgn="t"/>
            <a:r>
              <a:rPr lang="it-IT" sz="2800" dirty="0" smtClean="0">
                <a:latin typeface="Arial" pitchFamily="34" charset="0"/>
                <a:cs typeface="Arial" pitchFamily="34" charset="0"/>
              </a:rPr>
              <a:t>Polimialgia Reumatica con Arterite di Horton</a:t>
            </a:r>
          </a:p>
          <a:p>
            <a:pPr fontAlgn="t"/>
            <a:r>
              <a:rPr lang="it-IT" sz="2800" dirty="0" smtClean="0">
                <a:latin typeface="Arial" pitchFamily="34" charset="0"/>
                <a:cs typeface="Arial" pitchFamily="34" charset="0"/>
              </a:rPr>
              <a:t>Diabete Mellito</a:t>
            </a:r>
          </a:p>
          <a:p>
            <a:pPr fontAlgn="t"/>
            <a:endParaRPr lang="it-IT" sz="2800" dirty="0" smtClean="0">
              <a:latin typeface="Arial" pitchFamily="34" charset="0"/>
              <a:cs typeface="Arial" pitchFamily="34" charset="0"/>
            </a:endParaRPr>
          </a:p>
        </p:txBody>
      </p:sp>
      <p:pic>
        <p:nvPicPr>
          <p:cNvPr id="5" name="Immagine 4" descr="download (1).jpg"/>
          <p:cNvPicPr>
            <a:picLocks noChangeAspect="1"/>
          </p:cNvPicPr>
          <p:nvPr/>
        </p:nvPicPr>
        <p:blipFill>
          <a:blip r:embed="rId3" cstate="print"/>
          <a:stretch>
            <a:fillRect/>
          </a:stretch>
        </p:blipFill>
        <p:spPr>
          <a:xfrm>
            <a:off x="0" y="72009"/>
            <a:ext cx="2248424" cy="1772815"/>
          </a:xfrm>
          <a:prstGeom prst="rect">
            <a:avLst/>
          </a:prstGeom>
        </p:spPr>
      </p:pic>
    </p:spTree>
    <p:extLst>
      <p:ext uri="{BB962C8B-B14F-4D97-AF65-F5344CB8AC3E}">
        <p14:creationId xmlns:p14="http://schemas.microsoft.com/office/powerpoint/2010/main" val="2937381133"/>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Pastelli">
  <a:themeElements>
    <a:clrScheme name="Pastelli 1">
      <a:dk1>
        <a:srgbClr val="000000"/>
      </a:dk1>
      <a:lt1>
        <a:srgbClr val="FFFFFF"/>
      </a:lt1>
      <a:dk2>
        <a:srgbClr val="FF0000"/>
      </a:dk2>
      <a:lt2>
        <a:srgbClr val="FFB800"/>
      </a:lt2>
      <a:accent1>
        <a:srgbClr val="FFEF66"/>
      </a:accent1>
      <a:accent2>
        <a:srgbClr val="000000"/>
      </a:accent2>
      <a:accent3>
        <a:srgbClr val="FFFFFF"/>
      </a:accent3>
      <a:accent4>
        <a:srgbClr val="000000"/>
      </a:accent4>
      <a:accent5>
        <a:srgbClr val="FFF6B8"/>
      </a:accent5>
      <a:accent6>
        <a:srgbClr val="000000"/>
      </a:accent6>
      <a:hlink>
        <a:srgbClr val="00B200"/>
      </a:hlink>
      <a:folHlink>
        <a:srgbClr val="703DFF"/>
      </a:folHlink>
    </a:clrScheme>
    <a:fontScheme name="Pastelli">
      <a:majorFont>
        <a:latin typeface="Comic Sans MS"/>
        <a:ea typeface=""/>
        <a:cs typeface="Arial"/>
      </a:majorFont>
      <a:minorFont>
        <a:latin typeface="Comic Sans MS"/>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astelli 1">
        <a:dk1>
          <a:srgbClr val="000000"/>
        </a:dk1>
        <a:lt1>
          <a:srgbClr val="FFFFFF"/>
        </a:lt1>
        <a:dk2>
          <a:srgbClr val="FF0000"/>
        </a:dk2>
        <a:lt2>
          <a:srgbClr val="FFB800"/>
        </a:lt2>
        <a:accent1>
          <a:srgbClr val="FFEF66"/>
        </a:accent1>
        <a:accent2>
          <a:srgbClr val="000000"/>
        </a:accent2>
        <a:accent3>
          <a:srgbClr val="FFFFFF"/>
        </a:accent3>
        <a:accent4>
          <a:srgbClr val="000000"/>
        </a:accent4>
        <a:accent5>
          <a:srgbClr val="FFF6B8"/>
        </a:accent5>
        <a:accent6>
          <a:srgbClr val="000000"/>
        </a:accent6>
        <a:hlink>
          <a:srgbClr val="00B200"/>
        </a:hlink>
        <a:folHlink>
          <a:srgbClr val="703DFF"/>
        </a:folHlink>
      </a:clrScheme>
      <a:clrMap bg1="lt1" tx1="dk1" bg2="lt2" tx2="dk2" accent1="accent1" accent2="accent2" accent3="accent3" accent4="accent4" accent5="accent5" accent6="accent6" hlink="hlink" folHlink="folHlink"/>
    </a:extraClrScheme>
    <a:extraClrScheme>
      <a:clrScheme name="Pastelli 2">
        <a:dk1>
          <a:srgbClr val="000000"/>
        </a:dk1>
        <a:lt1>
          <a:srgbClr val="FFFFFF"/>
        </a:lt1>
        <a:dk2>
          <a:srgbClr val="000000"/>
        </a:dk2>
        <a:lt2>
          <a:srgbClr val="99CCFF"/>
        </a:lt2>
        <a:accent1>
          <a:srgbClr val="CCCCFF"/>
        </a:accent1>
        <a:accent2>
          <a:srgbClr val="000066"/>
        </a:accent2>
        <a:accent3>
          <a:srgbClr val="FFFFFF"/>
        </a:accent3>
        <a:accent4>
          <a:srgbClr val="000000"/>
        </a:accent4>
        <a:accent5>
          <a:srgbClr val="E2E2FF"/>
        </a:accent5>
        <a:accent6>
          <a:srgbClr val="00005C"/>
        </a:accent6>
        <a:hlink>
          <a:srgbClr val="00B200"/>
        </a:hlink>
        <a:folHlink>
          <a:srgbClr val="CCFF33"/>
        </a:folHlink>
      </a:clrScheme>
      <a:clrMap bg1="lt1" tx1="dk1" bg2="lt2" tx2="dk2" accent1="accent1" accent2="accent2" accent3="accent3" accent4="accent4" accent5="accent5" accent6="accent6" hlink="hlink" folHlink="folHlink"/>
    </a:extraClrScheme>
    <a:extraClrScheme>
      <a:clrScheme name="Pastelli 3">
        <a:dk1>
          <a:srgbClr val="000000"/>
        </a:dk1>
        <a:lt1>
          <a:srgbClr val="FFFFFF"/>
        </a:lt1>
        <a:dk2>
          <a:srgbClr val="000000"/>
        </a:dk2>
        <a:lt2>
          <a:srgbClr val="3399FF"/>
        </a:lt2>
        <a:accent1>
          <a:srgbClr val="CCECFF"/>
        </a:accent1>
        <a:accent2>
          <a:srgbClr val="008080"/>
        </a:accent2>
        <a:accent3>
          <a:srgbClr val="FFFFFF"/>
        </a:accent3>
        <a:accent4>
          <a:srgbClr val="000000"/>
        </a:accent4>
        <a:accent5>
          <a:srgbClr val="E2F4FF"/>
        </a:accent5>
        <a:accent6>
          <a:srgbClr val="007373"/>
        </a:accent6>
        <a:hlink>
          <a:srgbClr val="009999"/>
        </a:hlink>
        <a:folHlink>
          <a:srgbClr val="3366CC"/>
        </a:folHlink>
      </a:clrScheme>
      <a:clrMap bg1="lt1" tx1="dk1" bg2="lt2" tx2="dk2" accent1="accent1" accent2="accent2" accent3="accent3" accent4="accent4" accent5="accent5" accent6="accent6" hlink="hlink" folHlink="folHlink"/>
    </a:extraClrScheme>
    <a:extraClrScheme>
      <a:clrScheme name="Pastelli 4">
        <a:dk1>
          <a:srgbClr val="808000"/>
        </a:dk1>
        <a:lt1>
          <a:srgbClr val="FFFFFF"/>
        </a:lt1>
        <a:dk2>
          <a:srgbClr val="336600"/>
        </a:dk2>
        <a:lt2>
          <a:srgbClr val="FFFFFF"/>
        </a:lt2>
        <a:accent1>
          <a:srgbClr val="99CC00"/>
        </a:accent1>
        <a:accent2>
          <a:srgbClr val="003300"/>
        </a:accent2>
        <a:accent3>
          <a:srgbClr val="ADB8AA"/>
        </a:accent3>
        <a:accent4>
          <a:srgbClr val="DADADA"/>
        </a:accent4>
        <a:accent5>
          <a:srgbClr val="CAE2AA"/>
        </a:accent5>
        <a:accent6>
          <a:srgbClr val="002D00"/>
        </a:accent6>
        <a:hlink>
          <a:srgbClr val="CCCC00"/>
        </a:hlink>
        <a:folHlink>
          <a:srgbClr val="CCFF33"/>
        </a:folHlink>
      </a:clrScheme>
      <a:clrMap bg1="dk2" tx1="lt1" bg2="dk1" tx2="lt2" accent1="accent1" accent2="accent2" accent3="accent3" accent4="accent4" accent5="accent5" accent6="accent6" hlink="hlink" folHlink="folHlink"/>
    </a:extraClrScheme>
    <a:extraClrScheme>
      <a:clrScheme name="Pastelli 5">
        <a:dk1>
          <a:srgbClr val="808080"/>
        </a:dk1>
        <a:lt1>
          <a:srgbClr val="FFFFFF"/>
        </a:lt1>
        <a:dk2>
          <a:srgbClr val="003366"/>
        </a:dk2>
        <a:lt2>
          <a:srgbClr val="CCECFF"/>
        </a:lt2>
        <a:accent1>
          <a:srgbClr val="33CCCC"/>
        </a:accent1>
        <a:accent2>
          <a:srgbClr val="006699"/>
        </a:accent2>
        <a:accent3>
          <a:srgbClr val="AAADB8"/>
        </a:accent3>
        <a:accent4>
          <a:srgbClr val="DADADA"/>
        </a:accent4>
        <a:accent5>
          <a:srgbClr val="ADE2E2"/>
        </a:accent5>
        <a:accent6>
          <a:srgbClr val="005C8A"/>
        </a:accent6>
        <a:hlink>
          <a:srgbClr val="00FFFF"/>
        </a:hlink>
        <a:folHlink>
          <a:srgbClr val="0000FF"/>
        </a:folHlink>
      </a:clrScheme>
      <a:clrMap bg1="dk2" tx1="lt1" bg2="dk1" tx2="lt2" accent1="accent1" accent2="accent2" accent3="accent3" accent4="accent4" accent5="accent5" accent6="accent6" hlink="hlink" folHlink="folHlink"/>
    </a:extraClrScheme>
    <a:extraClrScheme>
      <a:clrScheme name="Pastelli 6">
        <a:dk1>
          <a:srgbClr val="6666FF"/>
        </a:dk1>
        <a:lt1>
          <a:srgbClr val="FFFFFF"/>
        </a:lt1>
        <a:dk2>
          <a:srgbClr val="000066"/>
        </a:dk2>
        <a:lt2>
          <a:srgbClr val="FFFFFF"/>
        </a:lt2>
        <a:accent1>
          <a:srgbClr val="33CCFF"/>
        </a:accent1>
        <a:accent2>
          <a:srgbClr val="0000FF"/>
        </a:accent2>
        <a:accent3>
          <a:srgbClr val="AAAAB8"/>
        </a:accent3>
        <a:accent4>
          <a:srgbClr val="DADADA"/>
        </a:accent4>
        <a:accent5>
          <a:srgbClr val="ADE2FF"/>
        </a:accent5>
        <a:accent6>
          <a:srgbClr val="0000E7"/>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Pastelli 7">
        <a:dk1>
          <a:srgbClr val="000000"/>
        </a:dk1>
        <a:lt1>
          <a:srgbClr val="FFFFFF"/>
        </a:lt1>
        <a:dk2>
          <a:srgbClr val="800080"/>
        </a:dk2>
        <a:lt2>
          <a:srgbClr val="FFFFFF"/>
        </a:lt2>
        <a:accent1>
          <a:srgbClr val="CC66FF"/>
        </a:accent1>
        <a:accent2>
          <a:srgbClr val="990099"/>
        </a:accent2>
        <a:accent3>
          <a:srgbClr val="C0AAC0"/>
        </a:accent3>
        <a:accent4>
          <a:srgbClr val="DADADA"/>
        </a:accent4>
        <a:accent5>
          <a:srgbClr val="E2B8FF"/>
        </a:accent5>
        <a:accent6>
          <a:srgbClr val="8A008A"/>
        </a:accent6>
        <a:hlink>
          <a:srgbClr val="FF9900"/>
        </a:hlink>
        <a:folHlink>
          <a:srgbClr val="FF3300"/>
        </a:folHlink>
      </a:clrScheme>
      <a:clrMap bg1="dk2" tx1="lt1" bg2="dk1" tx2="lt2" accent1="accent1" accent2="accent2" accent3="accent3" accent4="accent4" accent5="accent5" accent6="accent6" hlink="hlink" folHlink="folHlink"/>
    </a:extraClrScheme>
    <a:extraClrScheme>
      <a:clrScheme name="Pastelli 8">
        <a:dk1>
          <a:srgbClr val="FF3300"/>
        </a:dk1>
        <a:lt1>
          <a:srgbClr val="FFFFFF"/>
        </a:lt1>
        <a:dk2>
          <a:srgbClr val="800000"/>
        </a:dk2>
        <a:lt2>
          <a:srgbClr val="FFFFCC"/>
        </a:lt2>
        <a:accent1>
          <a:srgbClr val="FF7C80"/>
        </a:accent1>
        <a:accent2>
          <a:srgbClr val="990000"/>
        </a:accent2>
        <a:accent3>
          <a:srgbClr val="C0AAAA"/>
        </a:accent3>
        <a:accent4>
          <a:srgbClr val="DADADA"/>
        </a:accent4>
        <a:accent5>
          <a:srgbClr val="FFBFC0"/>
        </a:accent5>
        <a:accent6>
          <a:srgbClr val="8A0000"/>
        </a:accent6>
        <a:hlink>
          <a:srgbClr val="FF66CC"/>
        </a:hlink>
        <a:folHlink>
          <a:srgbClr val="FFCC0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3520</TotalTime>
  <Words>13499</Words>
  <Application>Microsoft Office PowerPoint</Application>
  <PresentationFormat>Presentazione su schermo (4:3)</PresentationFormat>
  <Paragraphs>2518</Paragraphs>
  <Slides>269</Slides>
  <Notes>95</Notes>
  <HiddenSlides>0</HiddenSlides>
  <MMClips>2</MMClips>
  <ScaleCrop>false</ScaleCrop>
  <HeadingPairs>
    <vt:vector size="6" baseType="variant">
      <vt:variant>
        <vt:lpstr>Tema</vt:lpstr>
      </vt:variant>
      <vt:variant>
        <vt:i4>4</vt:i4>
      </vt:variant>
      <vt:variant>
        <vt:lpstr>Server OLE incorporati</vt:lpstr>
      </vt:variant>
      <vt:variant>
        <vt:i4>7</vt:i4>
      </vt:variant>
      <vt:variant>
        <vt:lpstr>Titoli diapositive</vt:lpstr>
      </vt:variant>
      <vt:variant>
        <vt:i4>269</vt:i4>
      </vt:variant>
    </vt:vector>
  </HeadingPairs>
  <TitlesOfParts>
    <vt:vector size="280" baseType="lpstr">
      <vt:lpstr>Tema di Office</vt:lpstr>
      <vt:lpstr>1_Tema di Office</vt:lpstr>
      <vt:lpstr>2_Tema di Office</vt:lpstr>
      <vt:lpstr>Pastelli</vt:lpstr>
      <vt:lpstr>Foglio di lavoro</vt:lpstr>
      <vt:lpstr>CorelDRAW</vt:lpstr>
      <vt:lpstr>Immagine bitmap</vt:lpstr>
      <vt:lpstr>ClipArt</vt:lpstr>
      <vt:lpstr>Image</vt:lpstr>
      <vt:lpstr>Fotografia di Photo Editor</vt:lpstr>
      <vt:lpstr>Document</vt:lpstr>
      <vt:lpstr>Presentazione standard di PowerPoint</vt:lpstr>
      <vt:lpstr>LUISA 67 aa</vt:lpstr>
      <vt:lpstr>Soggettività </vt:lpstr>
      <vt:lpstr>Presentazione standard di PowerPoint</vt:lpstr>
      <vt:lpstr>Presentazione standard di PowerPoint</vt:lpstr>
      <vt:lpstr>LUISA 67 aa</vt:lpstr>
      <vt:lpstr>Presentazione standard di PowerPoint</vt:lpstr>
      <vt:lpstr>GR 4,02 x 10⁶/mm3 GB 6.08 x 10³/mm3 Hb 11.8 g/dL Hct 44 % MCV 80 fL PLT  109x 10³/mm3 Creatinina 1,1 mg/dl Na 140 mEq/L K 4.2 mEq/L ,  Cl 108 mEq/L  Mg 1.45 mEq/L  AST 58 U/L,  ALT 96 U/L   GGT 88 U/L   Col Tot 168 mg/dl Col HDL 50 mg/dl TG 75 mg/dl  Col LDL* 103 mg/dl  Glicemia 120 mg/dL  Hb1Ac  55mmol/mol (7,2 %) microematuria proteinuria 1 g</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 </vt:lpstr>
      <vt:lpstr>Presentazione standard di PowerPoint</vt:lpstr>
      <vt:lpstr>Presentazione standard di PowerPoint</vt:lpstr>
      <vt:lpstr>Luisa va dal reumatologo</vt:lpstr>
      <vt:lpstr>Segni e sintomi cranici di GCA</vt:lpstr>
      <vt:lpstr>Presentazione standard di PowerPoint</vt:lpstr>
      <vt:lpstr>Sintomi di GCA extra-cranici</vt:lpstr>
      <vt:lpstr>Sintomi sistemici</vt:lpstr>
      <vt:lpstr>Presentazione standard di PowerPoint</vt:lpstr>
      <vt:lpstr>Presentazione standard di PowerPoint</vt:lpstr>
      <vt:lpstr>Arterite giganto cellulare</vt:lpstr>
      <vt:lpstr>La biopsia dell’arteria temporale</vt:lpstr>
      <vt:lpstr>Che fare? </vt:lpstr>
      <vt:lpstr>Alternative alla biopsia?</vt:lpstr>
      <vt:lpstr>Biopsia arteria temporale?</vt:lpstr>
      <vt:lpstr>Che fare? </vt:lpstr>
      <vt:lpstr>ALTRE INDAGINI DIAGNOSTICHE ALL’ESORDIO DI GCA</vt:lpstr>
      <vt:lpstr>Che fare? </vt:lpstr>
      <vt:lpstr>Presentazione standard di PowerPoint</vt:lpstr>
      <vt:lpstr>Presentazione standard di PowerPoint</vt:lpstr>
      <vt:lpstr>Presentazione standard di PowerPoint</vt:lpstr>
      <vt:lpstr>Che fare? </vt:lpstr>
      <vt:lpstr>Alternative al cortisone?</vt:lpstr>
      <vt:lpstr>Presentazione standard di PowerPoint</vt:lpstr>
      <vt:lpstr>Presentazione standard di PowerPoint</vt:lpstr>
      <vt:lpstr>Presentazione standard di PowerPoint</vt:lpstr>
      <vt:lpstr>Che fare? </vt:lpstr>
      <vt:lpstr>E’ sicuro l’impiego di immunosoppressori nell’epatite da HCV?</vt:lpstr>
      <vt:lpstr>Monitorare la fase di sospensione della terapia steroidea</vt:lpstr>
      <vt:lpstr>Proposta terapeutica</vt:lpstr>
      <vt:lpstr>Presentazione standard di PowerPoint</vt:lpstr>
      <vt:lpstr>Presentazione standard di PowerPoint</vt:lpstr>
      <vt:lpstr>Proposta di follow-up</vt:lpstr>
      <vt:lpstr>SONDAGGIO D’AULA</vt:lpstr>
      <vt:lpstr>Avreste iniziato la terapia con cortisone prima di inviare la paziente al reumatologo?</vt:lpstr>
      <vt:lpstr>VOTAZIONE Nella tp. cortisonica prolungata è sempre indicata la gastroprotezione con PPI?</vt:lpstr>
      <vt:lpstr>Luisa va dall'infettivologo</vt:lpstr>
      <vt:lpstr>Luisa va dall'infettivologo</vt:lpstr>
      <vt:lpstr>HCV genotipo 2 e 3: trattamento</vt:lpstr>
      <vt:lpstr>Presentazione standard di PowerPoint</vt:lpstr>
      <vt:lpstr>Presentazione standard di PowerPoint</vt:lpstr>
      <vt:lpstr>Cosa accade alla Sig.ra Luisa?</vt:lpstr>
      <vt:lpstr>SONDAGGIO D’AULA</vt:lpstr>
      <vt:lpstr>Cosa Facciamo a questo punto: interrompiamo il trattamento antivirale con pegIFN/RBV?</vt:lpstr>
      <vt:lpstr>Ribavirina e Insufficienza Renale</vt:lpstr>
      <vt:lpstr>E’ possibile ridurre il dosaggio di RBV?</vt:lpstr>
      <vt:lpstr>Cosa dice la scheda tecnica </vt:lpstr>
      <vt:lpstr>Cosa dicono le linee guida EASL</vt:lpstr>
      <vt:lpstr>Può essere efficace il trattamento se interrotto prima delle 24W?</vt:lpstr>
      <vt:lpstr>Probabilità di successo tp se RVR</vt:lpstr>
      <vt:lpstr>La sig.ra Luisa deve effettuare una terapia steroidea ad alte dosi e per lungo tempo: cosa può accadere al fegato?</vt:lpstr>
      <vt:lpstr>Presentazione standard di PowerPoint</vt:lpstr>
      <vt:lpstr>Presentazione standard di PowerPoint</vt:lpstr>
      <vt:lpstr>SONDAGGIO D’AULA</vt:lpstr>
      <vt:lpstr>Se interrompessimo il trattamento, ritenete plausibile una ripresa della terapia in futuro?</vt:lpstr>
      <vt:lpstr>Che rischi corre un paziente con epatopatia evoluta?</vt:lpstr>
      <vt:lpstr>Cosa decidiamo di fare?</vt:lpstr>
      <vt:lpstr>Presentazione standard di PowerPoint</vt:lpstr>
      <vt:lpstr>Come proseguire il follow up dopo la fine del trattamento e durante terapia steroidea?</vt:lpstr>
      <vt:lpstr>In arrivo nel 2015..</vt:lpstr>
      <vt:lpstr>Luisa va dal diabetologo</vt:lpstr>
      <vt:lpstr>LUISA 67 aa</vt:lpstr>
      <vt:lpstr> </vt:lpstr>
      <vt:lpstr>LUISA 67 aa</vt:lpstr>
      <vt:lpstr>LUISA 67 aa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LUISA 67 aa</vt:lpstr>
      <vt:lpstr>Presentazione standard di PowerPoint</vt:lpstr>
      <vt:lpstr>Presentazione standard di PowerPoint</vt:lpstr>
      <vt:lpstr>Presentazione standard di PowerPoint</vt:lpstr>
      <vt:lpstr>Metformina</vt:lpstr>
      <vt:lpstr>Presentazione standard di PowerPoint</vt:lpstr>
      <vt:lpstr>Presentazione standard di PowerPoint</vt:lpstr>
      <vt:lpstr>Inibitori dell’alfa‑glucosidasi</vt:lpstr>
      <vt:lpstr>LUISA 67 aa</vt:lpstr>
      <vt:lpstr>Presentazione standard di PowerPoint</vt:lpstr>
      <vt:lpstr>Antidiabetici disponibili</vt:lpstr>
      <vt:lpstr>Presentazione standard di PowerPoint</vt:lpstr>
      <vt:lpstr>Presentazione standard di PowerPoint</vt:lpstr>
      <vt:lpstr>LUISA 67 aa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Schemi al bisogno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LUISA 67 aa</vt:lpstr>
      <vt:lpstr>LUISA 67</vt:lpstr>
      <vt:lpstr>Presentazione standard di PowerPoint</vt:lpstr>
      <vt:lpstr>LUISA 67 Fa insulina </vt:lpstr>
      <vt:lpstr>LUISA 67 Fa insulina </vt:lpstr>
      <vt:lpstr>SONDAGGIO D’AULA</vt:lpstr>
      <vt:lpstr>VOTAZIONE In questa situazione sareste favorevoli alla sospensione della terapia ipoglicemizzante orale?</vt:lpstr>
      <vt:lpstr>Luisa va dal nefrologo</vt:lpstr>
      <vt:lpstr>LUISA 67 aa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LUISA 67 aa</vt:lpstr>
      <vt:lpstr> </vt:lpstr>
      <vt:lpstr>Presentazione standard di PowerPoint</vt:lpstr>
      <vt:lpstr>Presentazione standard di PowerPoint</vt:lpstr>
      <vt:lpstr>LUISA 67 aa</vt:lpstr>
      <vt:lpstr>Presentazione standard di PowerPoint</vt:lpstr>
      <vt:lpstr>Presentazione standard di PowerPoint</vt:lpstr>
      <vt:lpstr>Presentazione standard di PowerPoint</vt:lpstr>
      <vt:lpstr>Presentazione standard di PowerPoint</vt:lpstr>
      <vt:lpstr>Presentazione standard di PowerPoint</vt:lpstr>
      <vt:lpstr>LUISA 67 aa</vt:lpstr>
      <vt:lpstr>Presentazione standard di PowerPoint</vt:lpstr>
      <vt:lpstr>Presentazione standard di PowerPoint</vt:lpstr>
      <vt:lpstr>Presentazione standard di PowerPoint</vt:lpstr>
      <vt:lpstr>Presentazione standard di PowerPoint</vt:lpstr>
      <vt:lpstr>VOTAZIONE Cambiereste l’antipertensivo (Amlodipina)? </vt:lpstr>
      <vt:lpstr>Presentazione standard di PowerPoint</vt:lpstr>
      <vt:lpstr>Presentazione standard di PowerPoint</vt:lpstr>
      <vt:lpstr>LUISA 67 aa</vt:lpstr>
      <vt:lpstr>Presentazione standard di PowerPoint</vt:lpstr>
      <vt:lpstr>Presentazione standard di PowerPoint</vt:lpstr>
      <vt:lpstr>Presentazione standard di PowerPoint</vt:lpstr>
      <vt:lpstr>Presentazione standard di PowerPoint</vt:lpstr>
      <vt:lpstr>Inquadramento clinico generale della Sig.a Luisa a seguito delle indicazioni degli specialisti.</vt:lpstr>
      <vt:lpstr>LUISA 67 aa</vt:lpstr>
      <vt:lpstr>LUISA 67 aa</vt:lpstr>
      <vt:lpstr>LUISA 67 aa</vt:lpstr>
      <vt:lpstr>LUISA 67 aa</vt:lpstr>
      <vt:lpstr>LUISA 67 aa</vt:lpstr>
      <vt:lpstr>LUISA 67 aa</vt:lpstr>
      <vt:lpstr>Presentazione standard di PowerPoint</vt:lpstr>
      <vt:lpstr>Presentazione standard di PowerPoint</vt:lpstr>
      <vt:lpstr>Presentazione standard di PowerPoint</vt:lpstr>
      <vt:lpstr>Quale modello di intervento? </vt:lpstr>
      <vt:lpstr>Quale modello di intervento? </vt:lpstr>
      <vt:lpstr>PIANO DI CURA</vt:lpstr>
      <vt:lpstr>Presentazione standard di PowerPoint</vt:lpstr>
      <vt:lpstr>Oltre il decalogo….</vt:lpstr>
      <vt:lpstr>La Concordance rappresenta un cambiamento  deciso nel modo pensare e di fare medicina </vt:lpstr>
      <vt:lpstr>SEMPLIFICARE IL LINGUAGGIO</vt:lpstr>
      <vt:lpstr>Presentazione standard di PowerPoint</vt:lpstr>
      <vt:lpstr>VOTAZIONE iniziereste lo steroide appena dopo fatto il prelievo e prima della consulenza reumatologica ?</vt:lpstr>
      <vt:lpstr>Considera il principale problema del paziente</vt:lpstr>
      <vt:lpstr>Presentazione standard di PowerPoint</vt:lpstr>
      <vt:lpstr>Fai una revisione completa del piano di cure oppure un focus su specifici aspetti della cura</vt:lpstr>
      <vt:lpstr>Presentazione standard di PowerPoint</vt:lpstr>
      <vt:lpstr>Presentazione standard di PowerPoint</vt:lpstr>
      <vt:lpstr>Presentazione standard di PowerPoint</vt:lpstr>
      <vt:lpstr>VOTAZIONE buttereste dalla torre l’IFN?</vt:lpstr>
      <vt:lpstr>VOTAZIONE buttereste dalla torre la statina?</vt:lpstr>
      <vt:lpstr>VOTAZIONE Togliereste il calcio?</vt:lpstr>
      <vt:lpstr>Presentazione standard di PowerPoint</vt:lpstr>
      <vt:lpstr>Presentazione standard di PowerPoint</vt:lpstr>
      <vt:lpstr>Medico “solista” (oltre 12.000 “accessi”  anno nel 2009 )</vt:lpstr>
      <vt:lpstr>Medico “single” organizzato con personale massimizzato </vt:lpstr>
      <vt:lpstr>Medico inserito in strutture  complesse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LUISA 67 aa</vt:lpstr>
      <vt:lpstr>METAPARADIGMA</vt:lpstr>
      <vt:lpstr>Presentazione standard di PowerPoint</vt:lpstr>
      <vt:lpstr>Presentazione standard di PowerPoint</vt:lpstr>
      <vt:lpstr>La malattia come rottura autobiografica</vt:lpstr>
      <vt:lpstr>Presentazione standard di PowerPoint</vt:lpstr>
      <vt:lpstr>L’attribuzione di significato alla malattia</vt:lpstr>
      <vt:lpstr>Il contesto sociale</vt:lpstr>
      <vt:lpstr>L’infermiere e l’Educazione Terapeutica</vt:lpstr>
      <vt:lpstr>Presentazione standard di PowerPoint</vt:lpstr>
      <vt:lpstr>Obiettivi dell’Educazione Terapeutica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Il punto di vista dell’infermiere /II</vt:lpstr>
      <vt:lpstr>PAZIENTE</vt:lpstr>
      <vt:lpstr>Ruolo dell’ infermiere</vt:lpstr>
      <vt:lpstr>Autocontrollo</vt:lpstr>
      <vt:lpstr>Fattori ostacolanti/facilitanti</vt:lpstr>
      <vt:lpstr>Progettazione di interventi educativi finalizzati all’autocura</vt:lpstr>
      <vt:lpstr>Presentazione standard di PowerPoint</vt:lpstr>
      <vt:lpstr>Modelli di provata efficacia:</vt:lpstr>
      <vt:lpstr>VALUTAZIONE DELLE ABILITA’</vt:lpstr>
      <vt:lpstr>Presentazione standard di PowerPoint</vt:lpstr>
      <vt:lpstr>Sig.ra Luisa…..DIABETE</vt:lpstr>
      <vt:lpstr>Sig.ra Luisa</vt:lpstr>
      <vt:lpstr>Sig.ra Luisa…. HCV</vt:lpstr>
      <vt:lpstr>Presentazione standard di PowerPoint</vt:lpstr>
      <vt:lpstr>Presentazione standard di PowerPoint</vt:lpstr>
      <vt:lpstr>Un cartellino di dimissione…ieri …(1984)</vt:lpstr>
      <vt:lpstr>Presentazione standard di PowerPoint</vt:lpstr>
      <vt:lpstr>Presentazione standard di PowerPoint</vt:lpstr>
      <vt:lpstr> Un cartellino di dimissione….oggi…(2014) </vt:lpstr>
      <vt:lpstr>Terapia in atto</vt:lpstr>
      <vt:lpstr>Presentazione standard di PowerPoint</vt:lpstr>
      <vt:lpstr>Presentazione standard di PowerPoint</vt:lpstr>
      <vt:lpstr>Sig.ra «Luisa Reale» con il proprio   stato funzionale (IADL/BADL) disabilità motoria/cognitiva (MMSE) comorbilità polifarmacia stato socioeconomico volontà   </vt:lpstr>
      <vt:lpstr>Presentazione standard di PowerPoint</vt:lpstr>
      <vt:lpstr>Perdita di funzione motoria e cognitiva Disabilità/Demenza</vt:lpstr>
      <vt:lpstr>Presentazione standard di PowerPoint</vt:lpstr>
      <vt:lpstr>Presentazione standard di PowerPoint</vt:lpstr>
      <vt:lpstr>Presentazione standard di PowerPoint</vt:lpstr>
      <vt:lpstr>Comorbilità</vt:lpstr>
      <vt:lpstr>Presentazione standard di PowerPoint</vt:lpstr>
      <vt:lpstr>Presentazione standard di PowerPoint</vt:lpstr>
      <vt:lpstr>Charlson Index</vt:lpstr>
      <vt:lpstr>Presentazione standard di PowerPoint</vt:lpstr>
      <vt:lpstr>Presentazione standard di PowerPoint</vt:lpstr>
      <vt:lpstr>Presentazione standard di PowerPoint</vt:lpstr>
      <vt:lpstr>Sig.ra «Luisa Reale» </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lorenzo zanini</dc:creator>
  <cp:lastModifiedBy>Conferenze</cp:lastModifiedBy>
  <cp:revision>307</cp:revision>
  <dcterms:created xsi:type="dcterms:W3CDTF">2014-01-13T19:17:57Z</dcterms:created>
  <dcterms:modified xsi:type="dcterms:W3CDTF">2014-04-10T21:15:37Z</dcterms:modified>
</cp:coreProperties>
</file>