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4" r:id="rId1"/>
  </p:sldMasterIdLst>
  <p:notesMasterIdLst>
    <p:notesMasterId r:id="rId52"/>
  </p:notesMasterIdLst>
  <p:sldIdLst>
    <p:sldId id="256" r:id="rId2"/>
    <p:sldId id="259" r:id="rId3"/>
    <p:sldId id="282" r:id="rId4"/>
    <p:sldId id="302"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5" r:id="rId19"/>
    <p:sldId id="276" r:id="rId20"/>
    <p:sldId id="277" r:id="rId21"/>
    <p:sldId id="278" r:id="rId22"/>
    <p:sldId id="279" r:id="rId23"/>
    <p:sldId id="280" r:id="rId24"/>
    <p:sldId id="283" r:id="rId25"/>
    <p:sldId id="295" r:id="rId26"/>
    <p:sldId id="297" r:id="rId27"/>
    <p:sldId id="284" r:id="rId28"/>
    <p:sldId id="286" r:id="rId29"/>
    <p:sldId id="288" r:id="rId30"/>
    <p:sldId id="290" r:id="rId31"/>
    <p:sldId id="292" r:id="rId32"/>
    <p:sldId id="294" r:id="rId33"/>
    <p:sldId id="298" r:id="rId34"/>
    <p:sldId id="303" r:id="rId35"/>
    <p:sldId id="304" r:id="rId36"/>
    <p:sldId id="305" r:id="rId37"/>
    <p:sldId id="306" r:id="rId38"/>
    <p:sldId id="307" r:id="rId39"/>
    <p:sldId id="308" r:id="rId40"/>
    <p:sldId id="309" r:id="rId41"/>
    <p:sldId id="310" r:id="rId42"/>
    <p:sldId id="311" r:id="rId43"/>
    <p:sldId id="313" r:id="rId44"/>
    <p:sldId id="314" r:id="rId45"/>
    <p:sldId id="315" r:id="rId46"/>
    <p:sldId id="316" r:id="rId47"/>
    <p:sldId id="317" r:id="rId48"/>
    <p:sldId id="318" r:id="rId49"/>
    <p:sldId id="319" r:id="rId50"/>
    <p:sldId id="320" r:id="rId5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5EE895-63D6-4823-8D7F-FFCAF1718713}" type="datetimeFigureOut">
              <a:rPr lang="it-IT" smtClean="0"/>
              <a:pPr/>
              <a:t>28/10/2017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6A48B1-E478-4921-8E9B-80715F1681AA}" type="slidenum">
              <a:rPr lang="it-IT" smtClean="0"/>
              <a:pPr/>
              <a:t>‹N›</a:t>
            </a:fld>
            <a:endParaRPr lang="it-IT"/>
          </a:p>
        </p:txBody>
      </p:sp>
    </p:spTree>
    <p:extLst>
      <p:ext uri="{BB962C8B-B14F-4D97-AF65-F5344CB8AC3E}">
        <p14:creationId xmlns:p14="http://schemas.microsoft.com/office/powerpoint/2010/main" val="2604592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F6A48B1-E478-4921-8E9B-80715F1681AA}" type="slidenum">
              <a:rPr lang="it-IT" smtClean="0"/>
              <a:pPr/>
              <a:t>4</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F6A48B1-E478-4921-8E9B-80715F1681AA}" type="slidenum">
              <a:rPr lang="it-IT" smtClean="0"/>
              <a:pPr/>
              <a:t>33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F6A48B1-E478-4921-8E9B-80715F1681AA}" type="slidenum">
              <a:rPr lang="it-IT" smtClean="0"/>
              <a:pPr/>
              <a:t>41</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F6A48B1-E478-4921-8E9B-80715F1681AA}" type="slidenum">
              <a:rPr lang="it-IT" smtClean="0"/>
              <a:pPr/>
              <a:t>42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B1B54443-3F38-452F-A501-A1716F244F50}" type="datetimeFigureOut">
              <a:rPr lang="it-IT" smtClean="0"/>
              <a:pPr/>
              <a:t>28/10/2017</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D16C0CD5-597C-4CA4-A488-9B6B016199A9}"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B1B54443-3F38-452F-A501-A1716F244F50}" type="datetimeFigureOut">
              <a:rPr lang="it-IT" smtClean="0"/>
              <a:pPr/>
              <a:t>28/10/2017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16C0CD5-597C-4CA4-A488-9B6B016199A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B1B54443-3F38-452F-A501-A1716F244F50}" type="datetimeFigureOut">
              <a:rPr lang="it-IT" smtClean="0"/>
              <a:pPr/>
              <a:t>28/10/2017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16C0CD5-597C-4CA4-A488-9B6B016199A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B1B54443-3F38-452F-A501-A1716F244F50}" type="datetimeFigureOut">
              <a:rPr lang="it-IT" smtClean="0"/>
              <a:pPr/>
              <a:t>28/10/2017</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D16C0CD5-597C-4CA4-A488-9B6B016199A9}"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B1B54443-3F38-452F-A501-A1716F244F50}" type="datetimeFigureOut">
              <a:rPr lang="it-IT" smtClean="0"/>
              <a:pPr/>
              <a:t>28/10/2017</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D16C0CD5-597C-4CA4-A488-9B6B016199A9}"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B1B54443-3F38-452F-A501-A1716F244F50}" type="datetimeFigureOut">
              <a:rPr lang="it-IT" smtClean="0"/>
              <a:pPr/>
              <a:t>28/10/2017</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D16C0CD5-597C-4CA4-A488-9B6B016199A9}"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B1B54443-3F38-452F-A501-A1716F244F50}" type="datetimeFigureOut">
              <a:rPr lang="it-IT" smtClean="0"/>
              <a:pPr/>
              <a:t>28/10/2017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D16C0CD5-597C-4CA4-A488-9B6B016199A9}"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B1B54443-3F38-452F-A501-A1716F244F50}" type="datetimeFigureOut">
              <a:rPr lang="it-IT" smtClean="0"/>
              <a:pPr/>
              <a:t>28/10/2017</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16C0CD5-597C-4CA4-A488-9B6B016199A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B1B54443-3F38-452F-A501-A1716F244F50}" type="datetimeFigureOut">
              <a:rPr lang="it-IT" smtClean="0"/>
              <a:pPr/>
              <a:t>28/10/2017</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16C0CD5-597C-4CA4-A488-9B6B016199A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B1B54443-3F38-452F-A501-A1716F244F50}" type="datetimeFigureOut">
              <a:rPr lang="it-IT" smtClean="0"/>
              <a:pPr/>
              <a:t>28/10/2017</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16C0CD5-597C-4CA4-A488-9B6B016199A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B1B54443-3F38-452F-A501-A1716F244F50}" type="datetimeFigureOut">
              <a:rPr lang="it-IT" smtClean="0"/>
              <a:pPr/>
              <a:t>28/10/2017</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D16C0CD5-597C-4CA4-A488-9B6B016199A9}"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1B54443-3F38-452F-A501-A1716F244F50}" type="datetimeFigureOut">
              <a:rPr lang="it-IT" smtClean="0"/>
              <a:pPr/>
              <a:t>28/10/2017</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16C0CD5-597C-4CA4-A488-9B6B016199A9}"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it.wikipedia.org/wiki/Diagnosi" TargetMode="External"/><Relationship Id="rId3" Type="http://schemas.openxmlformats.org/officeDocument/2006/relationships/hyperlink" Target="https://it.wikipedia.org/wiki/Rufus_Ephesius" TargetMode="External"/><Relationship Id="rId7" Type="http://schemas.openxmlformats.org/officeDocument/2006/relationships/hyperlink" Target="https://it.wikipedia.org/wiki/Lattante" TargetMode="External"/><Relationship Id="rId2" Type="http://schemas.openxmlformats.org/officeDocument/2006/relationships/hyperlink" Target="https://it.wikipedia.org/wiki/Lingua_greca" TargetMode="External"/><Relationship Id="rId1" Type="http://schemas.openxmlformats.org/officeDocument/2006/relationships/slideLayout" Target="../slideLayouts/slideLayout1.xml"/><Relationship Id="rId6" Type="http://schemas.openxmlformats.org/officeDocument/2006/relationships/hyperlink" Target="https://it.wikipedia.org/wiki/Medicina" TargetMode="External"/><Relationship Id="rId5" Type="http://schemas.openxmlformats.org/officeDocument/2006/relationships/hyperlink" Target="https://it.wikipedia.org/wiki/80_a.C." TargetMode="External"/><Relationship Id="rId4" Type="http://schemas.openxmlformats.org/officeDocument/2006/relationships/hyperlink" Target="https://it.wikipedia.org/wiki/150_a.C." TargetMode="External"/><Relationship Id="rId9" Type="http://schemas.openxmlformats.org/officeDocument/2006/relationships/hyperlink" Target="https://it.wikipedia.org/wiki/Patologi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it.wikipedia.org/wiki/Anamnesi_(medicina)" TargetMode="External"/><Relationship Id="rId2" Type="http://schemas.openxmlformats.org/officeDocument/2006/relationships/hyperlink" Target="https://it.wikipedia.org/wiki/Sintomatologia" TargetMode="External"/><Relationship Id="rId1" Type="http://schemas.openxmlformats.org/officeDocument/2006/relationships/slideLayout" Target="../slideLayouts/slideLayout2.xml"/><Relationship Id="rId4" Type="http://schemas.openxmlformats.org/officeDocument/2006/relationships/hyperlink" Target="https://it.wikipedia.org/wiki/Diagnosi"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14480" y="1785926"/>
            <a:ext cx="6262686" cy="1785950"/>
          </a:xfrm>
        </p:spPr>
        <p:txBody>
          <a:bodyPr/>
          <a:lstStyle/>
          <a:p>
            <a:r>
              <a:rPr lang="it-IT" dirty="0" smtClean="0"/>
              <a:t>Anamnesi</a:t>
            </a:r>
            <a:endParaRPr lang="it-IT" dirty="0"/>
          </a:p>
        </p:txBody>
      </p:sp>
      <p:sp>
        <p:nvSpPr>
          <p:cNvPr id="3" name="Sottotitolo 2"/>
          <p:cNvSpPr>
            <a:spLocks noGrp="1"/>
          </p:cNvSpPr>
          <p:nvPr>
            <p:ph type="subTitle" idx="1"/>
          </p:nvPr>
        </p:nvSpPr>
        <p:spPr>
          <a:xfrm>
            <a:off x="1500166" y="3500438"/>
            <a:ext cx="6919914" cy="2214578"/>
          </a:xfrm>
        </p:spPr>
        <p:txBody>
          <a:bodyPr>
            <a:normAutofit fontScale="62500" lnSpcReduction="20000"/>
          </a:bodyPr>
          <a:lstStyle/>
          <a:p>
            <a:r>
              <a:rPr lang="it-IT" b="1" dirty="0" smtClean="0"/>
              <a:t>La </a:t>
            </a:r>
            <a:r>
              <a:rPr lang="it-IT" b="1" dirty="0"/>
              <a:t>parola anamnesi deriva dal </a:t>
            </a:r>
            <a:r>
              <a:rPr lang="it-IT" b="1" dirty="0">
                <a:hlinkClick r:id="rId2" tooltip="Lingua greca"/>
              </a:rPr>
              <a:t>greco</a:t>
            </a:r>
            <a:r>
              <a:rPr lang="it-IT" b="1" dirty="0"/>
              <a:t> </a:t>
            </a:r>
            <a:r>
              <a:rPr lang="it-IT" b="1" dirty="0" err="1"/>
              <a:t>ἀνά-μνησις</a:t>
            </a:r>
            <a:r>
              <a:rPr lang="it-IT" b="1" dirty="0"/>
              <a:t>, "ricordo". Nell'antichità il primo lavoro svolto sull'anamnesi che è giunto ai tempi nostri è stato ad opera di </a:t>
            </a:r>
            <a:r>
              <a:rPr lang="it-IT" b="1" dirty="0" err="1">
                <a:hlinkClick r:id="rId3" tooltip="Rufus Ephesius"/>
              </a:rPr>
              <a:t>Rufus</a:t>
            </a:r>
            <a:r>
              <a:rPr lang="it-IT" b="1" dirty="0">
                <a:hlinkClick r:id="rId3" tooltip="Rufus Ephesius"/>
              </a:rPr>
              <a:t> </a:t>
            </a:r>
            <a:r>
              <a:rPr lang="it-IT" b="1" dirty="0" err="1">
                <a:hlinkClick r:id="rId3" tooltip="Rufus Ephesius"/>
              </a:rPr>
              <a:t>Ephesius</a:t>
            </a:r>
            <a:r>
              <a:rPr lang="it-IT" b="1" dirty="0"/>
              <a:t> (negli anni </a:t>
            </a:r>
            <a:r>
              <a:rPr lang="it-IT" b="1" dirty="0">
                <a:hlinkClick r:id="rId4" tooltip="150 a.C."/>
              </a:rPr>
              <a:t>150 a.C.</a:t>
            </a:r>
            <a:r>
              <a:rPr lang="it-IT" b="1" dirty="0"/>
              <a:t> - </a:t>
            </a:r>
            <a:r>
              <a:rPr lang="it-IT" b="1" dirty="0">
                <a:hlinkClick r:id="rId5" tooltip="80 a.C."/>
              </a:rPr>
              <a:t>80 </a:t>
            </a:r>
            <a:r>
              <a:rPr lang="it-IT" b="1" dirty="0" err="1" smtClean="0">
                <a:hlinkClick r:id="rId5" tooltip="80 a.C."/>
              </a:rPr>
              <a:t>a.C</a:t>
            </a:r>
            <a:r>
              <a:rPr lang="it-IT" b="1" dirty="0" smtClean="0"/>
              <a:t>)</a:t>
            </a:r>
          </a:p>
          <a:p>
            <a:r>
              <a:rPr lang="it-IT" b="1" dirty="0" smtClean="0"/>
              <a:t>L’Anamnesi</a:t>
            </a:r>
            <a:r>
              <a:rPr lang="it-IT" b="1" dirty="0"/>
              <a:t>, in </a:t>
            </a:r>
            <a:r>
              <a:rPr lang="it-IT" b="1" dirty="0">
                <a:hlinkClick r:id="rId6" tooltip="Medicina"/>
              </a:rPr>
              <a:t>medicina</a:t>
            </a:r>
            <a:r>
              <a:rPr lang="it-IT" b="1" dirty="0"/>
              <a:t>, è la raccolta dalla voce diretta del paziente e/o dei suoi familiari (per </a:t>
            </a:r>
            <a:r>
              <a:rPr lang="it-IT" b="1" dirty="0" smtClean="0"/>
              <a:t>esempio  </a:t>
            </a:r>
            <a:r>
              <a:rPr lang="it-IT" b="1" dirty="0"/>
              <a:t>i genitori nel caso di un </a:t>
            </a:r>
            <a:r>
              <a:rPr lang="it-IT" b="1" dirty="0">
                <a:hlinkClick r:id="rId7" tooltip="Lattante"/>
              </a:rPr>
              <a:t>lattante</a:t>
            </a:r>
            <a:r>
              <a:rPr lang="it-IT" b="1" dirty="0"/>
              <a:t> o di un bambino), di tutte quelle informazioni, notizie e sensazioni che possono aiutare il medico a indirizzarsi verso una </a:t>
            </a:r>
            <a:r>
              <a:rPr lang="it-IT" b="1" dirty="0">
                <a:hlinkClick r:id="rId8" tooltip="Diagnosi"/>
              </a:rPr>
              <a:t>diagnosi</a:t>
            </a:r>
            <a:r>
              <a:rPr lang="it-IT" b="1" dirty="0"/>
              <a:t> di una certa </a:t>
            </a:r>
            <a:r>
              <a:rPr lang="it-IT" b="1" u="sng" dirty="0">
                <a:hlinkClick r:id="rId9"/>
              </a:rPr>
              <a:t>patologia</a:t>
            </a:r>
            <a:r>
              <a:rPr lang="it-IT" b="1" dirty="0"/>
              <a:t>.</a:t>
            </a:r>
          </a:p>
          <a:p>
            <a:r>
              <a:rPr lang="it-IT" b="1" dirty="0"/>
              <a:t/>
            </a:r>
            <a:br>
              <a:rPr lang="it-IT" b="1" dirty="0"/>
            </a:br>
            <a:endParaRPr lang="it-IT" b="1"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Riflessi</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 I riflessi tendinei profondi dovrebbero essere ricercati nei muscoli bicipite, brachioradiale e tricipite e confrontati da un lato all'altro. La scala di classificazione è la seguente:</a:t>
            </a:r>
          </a:p>
          <a:p>
            <a:pPr>
              <a:buNone/>
            </a:pPr>
            <a:endParaRPr lang="it-IT" dirty="0"/>
          </a:p>
          <a:p>
            <a:pPr>
              <a:buNone/>
            </a:pPr>
            <a:r>
              <a:rPr lang="it-IT" dirty="0" smtClean="0"/>
              <a:t>    0 = Nessun riflesso osservabile</a:t>
            </a:r>
          </a:p>
          <a:p>
            <a:pPr>
              <a:buNone/>
            </a:pPr>
            <a:r>
              <a:rPr lang="it-IT" dirty="0" smtClean="0"/>
              <a:t>    1 = Traccia del riflesso</a:t>
            </a:r>
          </a:p>
          <a:p>
            <a:pPr>
              <a:buNone/>
            </a:pPr>
            <a:r>
              <a:rPr lang="it-IT" dirty="0" smtClean="0"/>
              <a:t>    2 = Riflesso normale</a:t>
            </a:r>
          </a:p>
          <a:p>
            <a:pPr>
              <a:buNone/>
            </a:pPr>
            <a:r>
              <a:rPr lang="it-IT" dirty="0" smtClean="0"/>
              <a:t>    3 = Riflesso molto brusco</a:t>
            </a:r>
          </a:p>
          <a:p>
            <a:pPr>
              <a:buNone/>
            </a:pPr>
            <a:r>
              <a:rPr lang="it-IT" dirty="0" smtClean="0"/>
              <a:t>    4= Clono</a:t>
            </a:r>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Livello cervicale</a:t>
            </a:r>
            <a:endParaRPr lang="it-IT" dirty="0"/>
          </a:p>
        </p:txBody>
      </p:sp>
      <p:sp>
        <p:nvSpPr>
          <p:cNvPr id="3" name="Segnaposto contenuto 2"/>
          <p:cNvSpPr>
            <a:spLocks noGrp="1"/>
          </p:cNvSpPr>
          <p:nvPr>
            <p:ph idx="1"/>
          </p:nvPr>
        </p:nvSpPr>
        <p:spPr/>
        <p:txBody>
          <a:bodyPr>
            <a:normAutofit fontScale="40000" lnSpcReduction="20000"/>
          </a:bodyPr>
          <a:lstStyle/>
          <a:p>
            <a:pPr>
              <a:buNone/>
            </a:pPr>
            <a:endParaRPr lang="it-IT" dirty="0" smtClean="0"/>
          </a:p>
          <a:p>
            <a:pPr>
              <a:buNone/>
            </a:pPr>
            <a:r>
              <a:rPr lang="it-IT" dirty="0" smtClean="0"/>
              <a:t>● </a:t>
            </a:r>
            <a:r>
              <a:rPr lang="it-IT" dirty="0" err="1" smtClean="0"/>
              <a:t>Radicolopatia</a:t>
            </a:r>
            <a:r>
              <a:rPr lang="it-IT" dirty="0" smtClean="0"/>
              <a:t> C4: muscoli elevatore della scapola e trapezio, con conseguente debolezza nell’elevazione delle spalle. Assenza di riflesso associato affidabile.</a:t>
            </a:r>
          </a:p>
          <a:p>
            <a:pPr>
              <a:buNone/>
            </a:pPr>
            <a:r>
              <a:rPr lang="it-IT" dirty="0" smtClean="0"/>
              <a:t>● </a:t>
            </a:r>
            <a:r>
              <a:rPr lang="it-IT" dirty="0" err="1" smtClean="0"/>
              <a:t>Radicolopatia</a:t>
            </a:r>
            <a:r>
              <a:rPr lang="it-IT" dirty="0" smtClean="0"/>
              <a:t> C5: muscoli romboide,deltoide, bicipite ed </a:t>
            </a:r>
            <a:r>
              <a:rPr lang="it-IT" dirty="0" err="1" smtClean="0"/>
              <a:t>infraspinato</a:t>
            </a:r>
            <a:r>
              <a:rPr lang="it-IT" dirty="0" smtClean="0"/>
              <a:t>. Debolezza nell’abduzione delle spalle e nella  rotazione esterna. Riduzione riflesso </a:t>
            </a:r>
            <a:r>
              <a:rPr lang="it-IT" dirty="0" err="1" smtClean="0"/>
              <a:t>bicipitale</a:t>
            </a:r>
            <a:endParaRPr lang="it-IT" dirty="0" smtClean="0"/>
          </a:p>
          <a:p>
            <a:pPr>
              <a:buNone/>
            </a:pPr>
            <a:r>
              <a:rPr lang="it-IT" dirty="0" smtClean="0"/>
              <a:t> ● </a:t>
            </a:r>
            <a:r>
              <a:rPr lang="it-IT" dirty="0" err="1" smtClean="0"/>
              <a:t>Erniazione</a:t>
            </a:r>
            <a:r>
              <a:rPr lang="it-IT" dirty="0" smtClean="0"/>
              <a:t> paracentrale e / o </a:t>
            </a:r>
            <a:r>
              <a:rPr lang="it-IT" dirty="0" err="1" smtClean="0"/>
              <a:t>foraminale</a:t>
            </a:r>
            <a:r>
              <a:rPr lang="it-IT" dirty="0" smtClean="0"/>
              <a:t> C5-C6 o stenosi </a:t>
            </a:r>
            <a:r>
              <a:rPr lang="it-IT" dirty="0" err="1" smtClean="0"/>
              <a:t>foraminale</a:t>
            </a:r>
            <a:r>
              <a:rPr lang="it-IT" dirty="0" smtClean="0"/>
              <a:t>  C5-C6 influisce sulla radice C6 e produce dolore alla sommità della spalla ed al trapezio con irradiazione al braccio anteriore, all'avambraccio radiale e al pollice e compromissione sensoriale in queste  zone. I muscoli interessati includono: </a:t>
            </a:r>
            <a:r>
              <a:rPr lang="it-IT" dirty="0" err="1" smtClean="0"/>
              <a:t>infraspinato</a:t>
            </a:r>
            <a:r>
              <a:rPr lang="it-IT" dirty="0" smtClean="0"/>
              <a:t>, bicipite, brachioradiale, pronatore rotondo e tricipite. La debolezza coinvolge la flessione del gomito e la rotazione esterna della spalla. Il riflesso </a:t>
            </a:r>
            <a:r>
              <a:rPr lang="it-IT" dirty="0" err="1" smtClean="0"/>
              <a:t>bicepitale</a:t>
            </a:r>
            <a:r>
              <a:rPr lang="it-IT" dirty="0" smtClean="0"/>
              <a:t> o brachioradiale può essere diminuito.</a:t>
            </a:r>
          </a:p>
          <a:p>
            <a:pPr>
              <a:buNone/>
            </a:pPr>
            <a:r>
              <a:rPr lang="it-IT" dirty="0" smtClean="0"/>
              <a:t>● </a:t>
            </a:r>
            <a:r>
              <a:rPr lang="it-IT" dirty="0" err="1" smtClean="0"/>
              <a:t>Erniazione</a:t>
            </a:r>
            <a:r>
              <a:rPr lang="it-IT" dirty="0" smtClean="0"/>
              <a:t> paracentrale e / o </a:t>
            </a:r>
            <a:r>
              <a:rPr lang="it-IT" dirty="0" err="1" smtClean="0"/>
              <a:t>foraminale</a:t>
            </a:r>
            <a:r>
              <a:rPr lang="it-IT" dirty="0" smtClean="0"/>
              <a:t> C6-C7 o  stenosi </a:t>
            </a:r>
            <a:r>
              <a:rPr lang="it-IT" dirty="0" err="1" smtClean="0"/>
              <a:t>foraminale</a:t>
            </a:r>
            <a:r>
              <a:rPr lang="it-IT" dirty="0" smtClean="0"/>
              <a:t>  C6-C7 influenza la radice C7 e produce dolore al versante laterale della spalla, all'area pettorale ed ascellare con irradiazione al braccio superiore posterolaterale, al dorso di gomito ed avambraccio ed alle dita con disturbi sensoriali in queste aree. La </a:t>
            </a:r>
            <a:r>
              <a:rPr lang="it-IT" dirty="0" err="1" smtClean="0"/>
              <a:t>radicolopatia</a:t>
            </a:r>
            <a:r>
              <a:rPr lang="it-IT" dirty="0" smtClean="0"/>
              <a:t> C7 può provocare la debolezza di tricipite, pronatore rotondo e flessore radiale del carpo. La debolezza coinvolge gli estensori del gomito ed i pronatori dell'avambraccio. Riduzione del riflesso </a:t>
            </a:r>
            <a:r>
              <a:rPr lang="it-IT" dirty="0" err="1" smtClean="0"/>
              <a:t>tricipitale</a:t>
            </a:r>
            <a:endParaRPr lang="it-IT" dirty="0" smtClean="0"/>
          </a:p>
          <a:p>
            <a:pPr>
              <a:buNone/>
            </a:pPr>
            <a:r>
              <a:rPr lang="it-IT" dirty="0" smtClean="0"/>
              <a:t>● </a:t>
            </a:r>
            <a:r>
              <a:rPr lang="it-IT" dirty="0" err="1" smtClean="0"/>
              <a:t>Erniazione</a:t>
            </a:r>
            <a:r>
              <a:rPr lang="it-IT" dirty="0" smtClean="0"/>
              <a:t> C7-T1 paracentrale e / o </a:t>
            </a:r>
            <a:r>
              <a:rPr lang="it-IT" dirty="0" err="1" smtClean="0"/>
              <a:t>foraminale</a:t>
            </a:r>
            <a:r>
              <a:rPr lang="it-IT" dirty="0" smtClean="0"/>
              <a:t> o stenosi </a:t>
            </a:r>
            <a:r>
              <a:rPr lang="it-IT" dirty="0" err="1" smtClean="0"/>
              <a:t>foraminale</a:t>
            </a:r>
            <a:r>
              <a:rPr lang="it-IT" dirty="0" smtClean="0"/>
              <a:t> a C7-T1 provoca una </a:t>
            </a:r>
            <a:r>
              <a:rPr lang="it-IT" dirty="0" err="1" smtClean="0"/>
              <a:t>radicolopatia</a:t>
            </a:r>
            <a:r>
              <a:rPr lang="it-IT" dirty="0" smtClean="0"/>
              <a:t> C8. La debolezza può essere presente nell’opponente del pollice, nel flessore profondo delle dita, nel flessore lungo del pollice e negli intrinseci della mano. Clinicamente, i pazienti presentano sintomi simili a neuropatia motoria ulnare o mediana. Assenza di riflesso associato affidabile.</a:t>
            </a:r>
          </a:p>
          <a:p>
            <a:pPr>
              <a:buNone/>
            </a:pPr>
            <a:r>
              <a:rPr lang="it-IT" dirty="0" smtClean="0"/>
              <a:t>● </a:t>
            </a:r>
            <a:r>
              <a:rPr lang="it-IT" dirty="0" err="1" smtClean="0"/>
              <a:t>Erniazione</a:t>
            </a:r>
            <a:r>
              <a:rPr lang="it-IT" dirty="0" smtClean="0"/>
              <a:t> del disco centrale a qualunque livello cervicale: un’ampia </a:t>
            </a:r>
            <a:r>
              <a:rPr lang="it-IT" dirty="0" err="1" smtClean="0"/>
              <a:t>erniazione</a:t>
            </a:r>
            <a:r>
              <a:rPr lang="it-IT" dirty="0" smtClean="0"/>
              <a:t> centrale del disco o qualsiasi causa di compressione del midollo spinale possono produrre una mielopatia cervicale con segni bilaterali di patologia del motoneurone superiore. Le piccole ernie centrali sono comuni e spesso non sono clinicamente associate al dolore radicolare o con caratteristiche </a:t>
            </a:r>
            <a:r>
              <a:rPr lang="it-IT" dirty="0" err="1" smtClean="0"/>
              <a:t>mielopatiche</a:t>
            </a:r>
            <a:r>
              <a:rPr lang="it-IT" dirty="0" smtClean="0"/>
              <a:t>.</a:t>
            </a:r>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3320864349"/>
              </p:ext>
            </p:extLst>
          </p:nvPr>
        </p:nvGraphicFramePr>
        <p:xfrm>
          <a:off x="1428728" y="188640"/>
          <a:ext cx="6024562" cy="6552725"/>
        </p:xfrm>
        <a:graphic>
          <a:graphicData uri="http://schemas.openxmlformats.org/drawingml/2006/table">
            <a:tbl>
              <a:tblPr firstRow="1" bandRow="1">
                <a:tableStyleId>{5C22544A-7EE6-4342-B048-85BDC9FD1C3A}</a:tableStyleId>
              </a:tblPr>
              <a:tblGrid>
                <a:gridCol w="1552605"/>
                <a:gridCol w="1459263"/>
                <a:gridCol w="1506347"/>
                <a:gridCol w="1506347"/>
              </a:tblGrid>
              <a:tr h="418229">
                <a:tc>
                  <a:txBody>
                    <a:bodyPr/>
                    <a:lstStyle/>
                    <a:p>
                      <a:r>
                        <a:rPr lang="it-IT" sz="1400" dirty="0" smtClean="0"/>
                        <a:t>Dermatomero</a:t>
                      </a:r>
                      <a:endParaRPr lang="it-IT" sz="1400" dirty="0"/>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it-IT" sz="1400" dirty="0" smtClean="0"/>
                        <a:t>Sensibilità</a:t>
                      </a:r>
                      <a:endParaRPr lang="it-IT" sz="1400" dirty="0"/>
                    </a:p>
                  </a:txBody>
                  <a:tcPr/>
                </a:tc>
                <a:tc>
                  <a:txBody>
                    <a:bodyPr/>
                    <a:lstStyle/>
                    <a:p>
                      <a:r>
                        <a:rPr lang="it-IT" sz="1400" dirty="0" smtClean="0"/>
                        <a:t>Motilità</a:t>
                      </a:r>
                      <a:endParaRPr lang="it-IT" sz="1400" dirty="0"/>
                    </a:p>
                  </a:txBody>
                  <a:tcPr/>
                </a:tc>
                <a:tc>
                  <a:txBody>
                    <a:bodyPr/>
                    <a:lstStyle/>
                    <a:p>
                      <a:r>
                        <a:rPr lang="it-IT" sz="1400" dirty="0" smtClean="0"/>
                        <a:t>Riflessi</a:t>
                      </a:r>
                      <a:endParaRPr lang="it-IT" sz="1400" dirty="0"/>
                    </a:p>
                  </a:txBody>
                  <a:tcPr/>
                </a:tc>
              </a:tr>
              <a:tr h="624551">
                <a:tc>
                  <a:txBody>
                    <a:bodyPr/>
                    <a:lstStyle/>
                    <a:p>
                      <a:r>
                        <a:rPr lang="it-IT" sz="1400" dirty="0" smtClean="0"/>
                        <a:t>C4</a:t>
                      </a:r>
                      <a:endParaRPr lang="it-IT" sz="1400" dirty="0"/>
                    </a:p>
                  </a:txBody>
                  <a:tcPr marL="0" marR="0" marT="0" marB="0"/>
                </a:tc>
                <a:tc>
                  <a:txBody>
                    <a:bodyPr/>
                    <a:lstStyle/>
                    <a:p>
                      <a:r>
                        <a:rPr lang="it-IT" sz="1400" dirty="0" smtClean="0"/>
                        <a:t>Versante laterale collo</a:t>
                      </a:r>
                      <a:endParaRPr lang="it-IT" sz="1400" dirty="0"/>
                    </a:p>
                  </a:txBody>
                  <a:tcPr/>
                </a:tc>
                <a:tc>
                  <a:txBody>
                    <a:bodyPr/>
                    <a:lstStyle/>
                    <a:p>
                      <a:endParaRPr lang="it-IT" sz="1400"/>
                    </a:p>
                  </a:txBody>
                  <a:tcPr/>
                </a:tc>
                <a:tc>
                  <a:txBody>
                    <a:bodyPr/>
                    <a:lstStyle/>
                    <a:p>
                      <a:endParaRPr lang="it-IT" sz="1400" dirty="0"/>
                    </a:p>
                  </a:txBody>
                  <a:tcPr/>
                </a:tc>
              </a:tr>
              <a:tr h="624551">
                <a:tc>
                  <a:txBody>
                    <a:bodyPr/>
                    <a:lstStyle/>
                    <a:p>
                      <a:r>
                        <a:rPr lang="it-IT" sz="1400" dirty="0" smtClean="0"/>
                        <a:t>C5</a:t>
                      </a:r>
                      <a:endParaRPr lang="it-IT" sz="1400" dirty="0"/>
                    </a:p>
                  </a:txBody>
                  <a:tcPr/>
                </a:tc>
                <a:tc>
                  <a:txBody>
                    <a:bodyPr/>
                    <a:lstStyle/>
                    <a:p>
                      <a:r>
                        <a:rPr lang="it-IT" sz="1400" dirty="0" smtClean="0"/>
                        <a:t>Area deltoide intermedio</a:t>
                      </a:r>
                      <a:endParaRPr lang="it-IT" sz="1400" dirty="0"/>
                    </a:p>
                  </a:txBody>
                  <a:tcPr/>
                </a:tc>
                <a:tc>
                  <a:txBody>
                    <a:bodyPr/>
                    <a:lstStyle/>
                    <a:p>
                      <a:r>
                        <a:rPr lang="it-IT" sz="1400" dirty="0" smtClean="0"/>
                        <a:t>Deltoide</a:t>
                      </a:r>
                      <a:endParaRPr lang="it-IT" sz="1400" dirty="0"/>
                    </a:p>
                  </a:txBody>
                  <a:tcPr/>
                </a:tc>
                <a:tc>
                  <a:txBody>
                    <a:bodyPr/>
                    <a:lstStyle/>
                    <a:p>
                      <a:r>
                        <a:rPr lang="it-IT" sz="1400" dirty="0" err="1" smtClean="0"/>
                        <a:t>Bicipitale</a:t>
                      </a:r>
                      <a:endParaRPr lang="it-IT" sz="1400" dirty="0"/>
                    </a:p>
                  </a:txBody>
                  <a:tcPr/>
                </a:tc>
              </a:tr>
              <a:tr h="1159882">
                <a:tc>
                  <a:txBody>
                    <a:bodyPr/>
                    <a:lstStyle/>
                    <a:p>
                      <a:r>
                        <a:rPr lang="it-IT" sz="1400" dirty="0" smtClean="0"/>
                        <a:t>C6</a:t>
                      </a:r>
                      <a:endParaRPr lang="it-IT" sz="1400" dirty="0"/>
                    </a:p>
                  </a:txBody>
                  <a:tcPr/>
                </a:tc>
                <a:tc>
                  <a:txBody>
                    <a:bodyPr/>
                    <a:lstStyle/>
                    <a:p>
                      <a:r>
                        <a:rPr lang="it-IT" sz="1400" dirty="0" smtClean="0"/>
                        <a:t>Dorso</a:t>
                      </a:r>
                      <a:r>
                        <a:rPr lang="it-IT" sz="1400" baseline="0" dirty="0" smtClean="0"/>
                        <a:t> primo spazio interdigitale e pollice</a:t>
                      </a:r>
                      <a:endParaRPr lang="it-IT" sz="1400" dirty="0"/>
                    </a:p>
                  </a:txBody>
                  <a:tcPr/>
                </a:tc>
                <a:tc>
                  <a:txBody>
                    <a:bodyPr/>
                    <a:lstStyle/>
                    <a:p>
                      <a:r>
                        <a:rPr lang="it-IT" sz="1400" dirty="0" smtClean="0"/>
                        <a:t>Bicipite brachiale, estensori polso</a:t>
                      </a:r>
                      <a:endParaRPr lang="it-IT" sz="1400" dirty="0"/>
                    </a:p>
                  </a:txBody>
                  <a:tcPr/>
                </a:tc>
                <a:tc>
                  <a:txBody>
                    <a:bodyPr/>
                    <a:lstStyle/>
                    <a:p>
                      <a:r>
                        <a:rPr lang="it-IT" sz="1400" dirty="0" smtClean="0"/>
                        <a:t>Brachioradiale</a:t>
                      </a:r>
                      <a:endParaRPr lang="it-IT" sz="1400" dirty="0"/>
                    </a:p>
                  </a:txBody>
                  <a:tcPr/>
                </a:tc>
              </a:tr>
              <a:tr h="1695213">
                <a:tc>
                  <a:txBody>
                    <a:bodyPr/>
                    <a:lstStyle/>
                    <a:p>
                      <a:r>
                        <a:rPr lang="it-IT" sz="1400" dirty="0" smtClean="0"/>
                        <a:t>C7</a:t>
                      </a:r>
                      <a:endParaRPr lang="it-IT" sz="1400" dirty="0"/>
                    </a:p>
                  </a:txBody>
                  <a:tcPr/>
                </a:tc>
                <a:tc>
                  <a:txBody>
                    <a:bodyPr/>
                    <a:lstStyle/>
                    <a:p>
                      <a:r>
                        <a:rPr lang="it-IT" sz="1400" dirty="0" smtClean="0"/>
                        <a:t>Dito medio</a:t>
                      </a:r>
                      <a:endParaRPr lang="it-IT" sz="1400" dirty="0"/>
                    </a:p>
                  </a:txBody>
                  <a:tcPr/>
                </a:tc>
                <a:tc>
                  <a:txBody>
                    <a:bodyPr/>
                    <a:lstStyle/>
                    <a:p>
                      <a:r>
                        <a:rPr lang="it-IT" sz="1400" dirty="0" smtClean="0"/>
                        <a:t>Flessori polso, estensori lunghi delle dita, tricipite brachiale</a:t>
                      </a:r>
                      <a:endParaRPr lang="it-IT" sz="1400" dirty="0"/>
                    </a:p>
                  </a:txBody>
                  <a:tcPr/>
                </a:tc>
                <a:tc>
                  <a:txBody>
                    <a:bodyPr/>
                    <a:lstStyle/>
                    <a:p>
                      <a:r>
                        <a:rPr lang="it-IT" sz="1400" dirty="0" err="1" smtClean="0"/>
                        <a:t>Tricipitale</a:t>
                      </a:r>
                      <a:endParaRPr lang="it-IT" sz="1400" dirty="0"/>
                    </a:p>
                  </a:txBody>
                  <a:tcPr/>
                </a:tc>
              </a:tr>
              <a:tr h="892217">
                <a:tc>
                  <a:txBody>
                    <a:bodyPr/>
                    <a:lstStyle/>
                    <a:p>
                      <a:r>
                        <a:rPr lang="it-IT" sz="1400" dirty="0" smtClean="0"/>
                        <a:t>C8</a:t>
                      </a:r>
                      <a:endParaRPr lang="it-IT" sz="1400" dirty="0"/>
                    </a:p>
                  </a:txBody>
                  <a:tcPr/>
                </a:tc>
                <a:tc>
                  <a:txBody>
                    <a:bodyPr/>
                    <a:lstStyle/>
                    <a:p>
                      <a:r>
                        <a:rPr lang="it-IT" sz="1400" dirty="0" smtClean="0"/>
                        <a:t>Mignolo e lato ulnare mano</a:t>
                      </a:r>
                      <a:endParaRPr lang="it-IT" sz="1400" dirty="0"/>
                    </a:p>
                  </a:txBody>
                  <a:tcPr/>
                </a:tc>
                <a:tc>
                  <a:txBody>
                    <a:bodyPr/>
                    <a:lstStyle/>
                    <a:p>
                      <a:r>
                        <a:rPr lang="it-IT" sz="1400" dirty="0" smtClean="0"/>
                        <a:t>Flessori lunghi </a:t>
                      </a:r>
                      <a:r>
                        <a:rPr lang="it-IT" sz="1400" dirty="0" err="1" smtClean="0"/>
                        <a:t>dell</a:t>
                      </a:r>
                      <a:r>
                        <a:rPr lang="it-IT" sz="1400" dirty="0" smtClean="0"/>
                        <a:t> dita(presa)</a:t>
                      </a:r>
                      <a:endParaRPr lang="it-IT" sz="1400" dirty="0"/>
                    </a:p>
                  </a:txBody>
                  <a:tcPr/>
                </a:tc>
                <a:tc>
                  <a:txBody>
                    <a:bodyPr/>
                    <a:lstStyle/>
                    <a:p>
                      <a:endParaRPr lang="it-IT" sz="1400"/>
                    </a:p>
                  </a:txBody>
                  <a:tcPr/>
                </a:tc>
              </a:tr>
              <a:tr h="1138082">
                <a:tc>
                  <a:txBody>
                    <a:bodyPr/>
                    <a:lstStyle/>
                    <a:p>
                      <a:r>
                        <a:rPr lang="it-IT" sz="1400" dirty="0" smtClean="0"/>
                        <a:t>T1</a:t>
                      </a:r>
                      <a:endParaRPr lang="it-IT" sz="1400" dirty="0"/>
                    </a:p>
                  </a:txBody>
                  <a:tcPr/>
                </a:tc>
                <a:tc>
                  <a:txBody>
                    <a:bodyPr/>
                    <a:lstStyle/>
                    <a:p>
                      <a:r>
                        <a:rPr lang="it-IT" sz="1400" dirty="0" smtClean="0"/>
                        <a:t>Versante mediale braccio e  gomito</a:t>
                      </a:r>
                      <a:endParaRPr lang="it-IT" sz="1400" dirty="0"/>
                    </a:p>
                  </a:txBody>
                  <a:tcPr/>
                </a:tc>
                <a:tc>
                  <a:txBody>
                    <a:bodyPr/>
                    <a:lstStyle/>
                    <a:p>
                      <a:r>
                        <a:rPr lang="it-IT" sz="1400" dirty="0" smtClean="0"/>
                        <a:t>Abduzione ed adduzione delle dita ( interossei)</a:t>
                      </a:r>
                      <a:endParaRPr lang="it-IT" sz="1400" dirty="0"/>
                    </a:p>
                  </a:txBody>
                  <a:tcPr/>
                </a:tc>
                <a:tc>
                  <a:txBody>
                    <a:bodyPr/>
                    <a:lstStyle/>
                    <a:p>
                      <a:endParaRPr lang="it-IT" sz="1400" dirty="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Manovre di provocazione</a:t>
            </a:r>
            <a:endParaRPr lang="it-IT" dirty="0"/>
          </a:p>
        </p:txBody>
      </p:sp>
      <p:sp>
        <p:nvSpPr>
          <p:cNvPr id="3" name="Segnaposto contenuto 2"/>
          <p:cNvSpPr>
            <a:spLocks noGrp="1"/>
          </p:cNvSpPr>
          <p:nvPr>
            <p:ph idx="1"/>
          </p:nvPr>
        </p:nvSpPr>
        <p:spPr/>
        <p:txBody>
          <a:bodyPr>
            <a:normAutofit fontScale="62500" lnSpcReduction="20000"/>
          </a:bodyPr>
          <a:lstStyle/>
          <a:p>
            <a:r>
              <a:rPr lang="it-IT" b="1" i="1" dirty="0" smtClean="0"/>
              <a:t>Manovra di </a:t>
            </a:r>
            <a:r>
              <a:rPr lang="it-IT" b="1" i="1" dirty="0" err="1" smtClean="0"/>
              <a:t>Spurling</a:t>
            </a:r>
            <a:r>
              <a:rPr lang="it-IT" b="1" i="1" dirty="0" smtClean="0"/>
              <a:t> </a:t>
            </a:r>
            <a:r>
              <a:rPr lang="it-IT" dirty="0" smtClean="0"/>
              <a:t>(riproduzione del dolore radicolare)</a:t>
            </a:r>
          </a:p>
          <a:p>
            <a:pPr>
              <a:buNone/>
            </a:pPr>
            <a:r>
              <a:rPr lang="it-IT" dirty="0" smtClean="0"/>
              <a:t>       Manovra di </a:t>
            </a:r>
            <a:r>
              <a:rPr lang="it-IT" dirty="0" err="1" smtClean="0"/>
              <a:t>Spurling</a:t>
            </a:r>
            <a:r>
              <a:rPr lang="it-IT" dirty="0" smtClean="0"/>
              <a:t> (test di compressione del collo): viene eseguita mantenendo la testa in una posizione avanzata flessa, ruotata ed inclinata </a:t>
            </a:r>
            <a:r>
              <a:rPr lang="it-IT" dirty="0" err="1" smtClean="0"/>
              <a:t>ipsilateralmente</a:t>
            </a:r>
            <a:r>
              <a:rPr lang="it-IT" dirty="0" smtClean="0"/>
              <a:t>.La manovra modificata di </a:t>
            </a:r>
            <a:r>
              <a:rPr lang="it-IT" dirty="0" err="1" smtClean="0"/>
              <a:t>Spurling</a:t>
            </a:r>
            <a:r>
              <a:rPr lang="it-IT" dirty="0" smtClean="0"/>
              <a:t> viene eseguita mantenendo la testa estesa, ruotata ed inclinata </a:t>
            </a:r>
            <a:r>
              <a:rPr lang="it-IT" dirty="0" err="1" smtClean="0"/>
              <a:t>ipsilateralmente</a:t>
            </a:r>
            <a:r>
              <a:rPr lang="it-IT" dirty="0" smtClean="0"/>
              <a:t>.Può essere applicato un carico assiale aggiuntivo applicando una pressione sulla parte superiore della testa. La riproduzione dei sintomi oltre la spalla è considerata positiva. La riproduzione del dolore al collo non è specifica.</a:t>
            </a:r>
          </a:p>
          <a:p>
            <a:pPr>
              <a:buNone/>
            </a:pPr>
            <a:r>
              <a:rPr lang="it-IT" dirty="0" smtClean="0"/>
              <a:t>Questa manovra è altamente specifica per la presenza della compressione della radice cervicale, ma la sensibilità è bassa. Pertanto, un test positivo è utile, ma un test negativo non esclude il dolore radicolare.</a:t>
            </a:r>
          </a:p>
          <a:p>
            <a:pPr>
              <a:buNone/>
            </a:pPr>
            <a:r>
              <a:rPr lang="it-IT" dirty="0" smtClean="0"/>
              <a:t>La manovra di </a:t>
            </a:r>
            <a:r>
              <a:rPr lang="it-IT" dirty="0" err="1" smtClean="0"/>
              <a:t>Spurling</a:t>
            </a:r>
            <a:r>
              <a:rPr lang="it-IT" dirty="0" smtClean="0"/>
              <a:t> deve essere eseguita con cautela nei pazienti con sospetto artrite reumatoide, malformazioni cervicali o malattie metastatiche in quanto potrebbe causare ulteriori lesioni alla colonna vertebrale.</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a:blip r:embed="rId2"/>
          <a:srcRect/>
          <a:stretch>
            <a:fillRect/>
          </a:stretch>
        </p:blipFill>
        <p:spPr bwMode="auto">
          <a:xfrm>
            <a:off x="2357422" y="1500174"/>
            <a:ext cx="4476750" cy="376237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457200" y="1554163"/>
            <a:ext cx="8686800" cy="4525962"/>
          </a:xfrm>
        </p:spPr>
        <p:txBody>
          <a:bodyPr>
            <a:normAutofit fontScale="92500" lnSpcReduction="20000"/>
          </a:bodyPr>
          <a:lstStyle/>
          <a:p>
            <a:r>
              <a:rPr lang="it-IT" i="1" dirty="0" smtClean="0"/>
              <a:t>Test di tensione dell'arto superiore( di </a:t>
            </a:r>
            <a:r>
              <a:rPr lang="it-IT" i="1" dirty="0" err="1" smtClean="0"/>
              <a:t>Elvey</a:t>
            </a:r>
            <a:r>
              <a:rPr lang="it-IT" i="1" dirty="0" smtClean="0"/>
              <a:t>): </a:t>
            </a:r>
            <a:r>
              <a:rPr lang="it-IT" dirty="0" smtClean="0"/>
              <a:t>Testa ruotata in senso contrario, braccio </a:t>
            </a:r>
            <a:r>
              <a:rPr lang="it-IT" dirty="0" err="1" smtClean="0"/>
              <a:t>abdotto</a:t>
            </a:r>
            <a:r>
              <a:rPr lang="it-IT" dirty="0" smtClean="0"/>
              <a:t> e gomito esteso. La riproduzione dei sintomi è considerata positiva. </a:t>
            </a:r>
          </a:p>
          <a:p>
            <a:r>
              <a:rPr lang="it-IT" i="1" dirty="0" smtClean="0"/>
              <a:t>Test di distrazione manuale del collo: </a:t>
            </a:r>
            <a:endParaRPr lang="it-IT" i="1" dirty="0"/>
          </a:p>
          <a:p>
            <a:pPr>
              <a:buNone/>
            </a:pPr>
            <a:r>
              <a:rPr lang="it-IT" dirty="0" smtClean="0"/>
              <a:t>    La trazione verticale verso l'alto viene applicata simultaneamente sotto la mascella e all'occipite, simulando l'effetto della trazione. Questo test è positivo se il dolore diminuisce quando la testa viene sollevata, indicando che la pressione sulle radici nervose è stata ridotta</a:t>
            </a: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
          <p:cNvPicPr>
            <a:picLocks noChangeAspect="1" noChangeArrowheads="1"/>
          </p:cNvPicPr>
          <p:nvPr/>
        </p:nvPicPr>
        <p:blipFill>
          <a:blip r:embed="rId2"/>
          <a:srcRect/>
          <a:stretch>
            <a:fillRect/>
          </a:stretch>
        </p:blipFill>
        <p:spPr bwMode="auto">
          <a:xfrm>
            <a:off x="3071802" y="857232"/>
            <a:ext cx="3200400" cy="480060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4294967295"/>
          </p:nvPr>
        </p:nvSpPr>
        <p:spPr>
          <a:xfrm>
            <a:off x="457200" y="1554163"/>
            <a:ext cx="8686800" cy="4525962"/>
          </a:xfrm>
        </p:spPr>
        <p:txBody>
          <a:bodyPr>
            <a:normAutofit fontScale="92500" lnSpcReduction="20000"/>
          </a:bodyPr>
          <a:lstStyle/>
          <a:p>
            <a:r>
              <a:rPr lang="it-IT" dirty="0" smtClean="0"/>
              <a:t>Una combinazione di test può fornire la valutazione diagnostica più accurata. Uno studio ha analizzato un gruppo di quattro test: la manovra di </a:t>
            </a:r>
            <a:r>
              <a:rPr lang="it-IT" dirty="0" err="1" smtClean="0"/>
              <a:t>Spurling</a:t>
            </a:r>
            <a:r>
              <a:rPr lang="it-IT" dirty="0" smtClean="0"/>
              <a:t>, la prova di tensione dell'arto superiore di </a:t>
            </a:r>
            <a:r>
              <a:rPr lang="it-IT" dirty="0" err="1" smtClean="0"/>
              <a:t>Elvey</a:t>
            </a:r>
            <a:r>
              <a:rPr lang="it-IT" dirty="0" smtClean="0"/>
              <a:t>, la rotazione cervicale inferiore a 60 gradi e la diminuzione dei sintomi del collo con il test di distrazione manuale del collo. La probabilità post-test per </a:t>
            </a:r>
            <a:r>
              <a:rPr lang="it-IT" dirty="0" err="1" smtClean="0"/>
              <a:t>radicolopatia</a:t>
            </a:r>
            <a:r>
              <a:rPr lang="it-IT" dirty="0" smtClean="0"/>
              <a:t> nei pazienti con due, tre o quattro test positivi è stata di 21, 65 e 90 per cento, rispettivamente.</a:t>
            </a:r>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IMAGING</a:t>
            </a:r>
            <a:endParaRPr lang="it-IT" dirty="0"/>
          </a:p>
        </p:txBody>
      </p:sp>
      <p:sp>
        <p:nvSpPr>
          <p:cNvPr id="3" name="Segnaposto contenuto 2"/>
          <p:cNvSpPr>
            <a:spLocks noGrp="1"/>
          </p:cNvSpPr>
          <p:nvPr>
            <p:ph idx="1"/>
          </p:nvPr>
        </p:nvSpPr>
        <p:spPr/>
        <p:txBody>
          <a:bodyPr>
            <a:normAutofit fontScale="70000" lnSpcReduction="20000"/>
          </a:bodyPr>
          <a:lstStyle/>
          <a:p>
            <a:pPr>
              <a:buNone/>
            </a:pPr>
            <a:r>
              <a:rPr lang="it-IT" dirty="0" smtClean="0"/>
              <a:t>      </a:t>
            </a:r>
          </a:p>
          <a:p>
            <a:pPr>
              <a:buNone/>
            </a:pPr>
            <a:r>
              <a:rPr lang="it-IT" dirty="0" smtClean="0"/>
              <a:t>Nei pazienti affetti da </a:t>
            </a:r>
            <a:r>
              <a:rPr lang="it-IT" dirty="0" err="1" smtClean="0"/>
              <a:t>cervicalgia</a:t>
            </a:r>
            <a:r>
              <a:rPr lang="it-IT" dirty="0" smtClean="0"/>
              <a:t> </a:t>
            </a:r>
            <a:r>
              <a:rPr lang="it-IT" dirty="0" err="1" smtClean="0"/>
              <a:t>atraumatica</a:t>
            </a:r>
            <a:r>
              <a:rPr lang="it-IT" dirty="0" smtClean="0"/>
              <a:t>, l'immagine radiografica (RX,TC od RMN) è indicata nelle seguenti circostanze:</a:t>
            </a:r>
          </a:p>
          <a:p>
            <a:endParaRPr lang="it-IT" dirty="0" smtClean="0"/>
          </a:p>
          <a:p>
            <a:r>
              <a:rPr lang="it-IT" dirty="0" smtClean="0"/>
              <a:t>Età&gt; 50 anni con nuovi sintomi</a:t>
            </a:r>
          </a:p>
          <a:p>
            <a:r>
              <a:rPr lang="it-IT" dirty="0" smtClean="0"/>
              <a:t>Sintomi costituzionali (febbri, brividi, perdita di peso non spiegata)</a:t>
            </a:r>
          </a:p>
          <a:p>
            <a:r>
              <a:rPr lang="it-IT" dirty="0" smtClean="0"/>
              <a:t>Dolore al collo da moderato a grave che dura più di sei settimane</a:t>
            </a:r>
          </a:p>
          <a:p>
            <a:r>
              <a:rPr lang="it-IT" dirty="0" smtClean="0"/>
              <a:t> Deficit neurologici progressivi</a:t>
            </a:r>
          </a:p>
          <a:p>
            <a:r>
              <a:rPr lang="it-IT" dirty="0" smtClean="0"/>
              <a:t>Rischio infettivo (ad esempio, uso di droga iniettabile, immunosoppressione)</a:t>
            </a:r>
          </a:p>
          <a:p>
            <a:r>
              <a:rPr lang="it-IT" dirty="0" smtClean="0"/>
              <a:t> Storia di patologia maligna</a:t>
            </a: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RADIOGRAFIE</a:t>
            </a:r>
            <a:endParaRPr lang="it-IT" dirty="0"/>
          </a:p>
        </p:txBody>
      </p:sp>
      <p:sp>
        <p:nvSpPr>
          <p:cNvPr id="3" name="Segnaposto contenuto 2"/>
          <p:cNvSpPr>
            <a:spLocks noGrp="1"/>
          </p:cNvSpPr>
          <p:nvPr>
            <p:ph idx="1"/>
          </p:nvPr>
        </p:nvSpPr>
        <p:spPr/>
        <p:txBody>
          <a:bodyPr>
            <a:normAutofit fontScale="55000" lnSpcReduction="20000"/>
          </a:bodyPr>
          <a:lstStyle/>
          <a:p>
            <a:pPr>
              <a:buNone/>
            </a:pPr>
            <a:endParaRPr lang="it-IT" dirty="0" smtClean="0"/>
          </a:p>
          <a:p>
            <a:r>
              <a:rPr lang="it-IT" dirty="0" smtClean="0"/>
              <a:t>La studio radiografico è composto da sette proiezioni  (proiezione per </a:t>
            </a:r>
            <a:r>
              <a:rPr lang="it-IT" dirty="0" err="1" smtClean="0"/>
              <a:t>odontoide</a:t>
            </a:r>
            <a:r>
              <a:rPr lang="it-IT" dirty="0" smtClean="0"/>
              <a:t>, laterale, AP,oblique, proiezione laterale in flessione e laterale in estensione (poco rilevanti dal p.v. delle informazioni cliniche fornite). In definitiva la serie cervicale dovrebbe includere cinque proiezioni: </a:t>
            </a:r>
            <a:r>
              <a:rPr lang="it-IT" dirty="0" err="1" smtClean="0"/>
              <a:t>odontoide</a:t>
            </a:r>
            <a:r>
              <a:rPr lang="it-IT" dirty="0" smtClean="0"/>
              <a:t>, laterale, AP ed entrambe le oblique.</a:t>
            </a:r>
          </a:p>
          <a:p>
            <a:r>
              <a:rPr lang="it-IT" dirty="0" smtClean="0"/>
              <a:t>La proiezione laterale dimostra l'allineamento vertebrale; la normale curva lordotica cervicale può essere sostituita da una curva raddrizzata o addirittura invertita nei casi  da moderati a gravi  distorsione del rachide cervicale. Essa è anche utilizzata per controllare il grado di osteoartrosi , la riduzione dello spazio intervertebrale (osteoartrosi o </a:t>
            </a:r>
            <a:r>
              <a:rPr lang="it-IT" dirty="0" err="1" smtClean="0"/>
              <a:t>radiculopatia</a:t>
            </a:r>
            <a:r>
              <a:rPr lang="it-IT" dirty="0" smtClean="0"/>
              <a:t>) o l’eventuale presenza di patologia ossea (frattura da compressione).</a:t>
            </a:r>
          </a:p>
          <a:p>
            <a:endParaRPr lang="it-IT" dirty="0" smtClean="0"/>
          </a:p>
          <a:p>
            <a:r>
              <a:rPr lang="it-IT" dirty="0" smtClean="0"/>
              <a:t>Le proiezioni oblique vengono utilizzate principalmente per determinare la presenza di restringimento </a:t>
            </a:r>
            <a:r>
              <a:rPr lang="it-IT" dirty="0" err="1" smtClean="0"/>
              <a:t>foraminale</a:t>
            </a:r>
            <a:r>
              <a:rPr lang="it-IT" dirty="0" smtClean="0"/>
              <a:t>.</a:t>
            </a:r>
          </a:p>
          <a:p>
            <a:r>
              <a:rPr lang="it-IT" dirty="0" err="1" smtClean="0"/>
              <a:t>Torticolli</a:t>
            </a:r>
            <a:r>
              <a:rPr lang="it-IT" dirty="0" smtClean="0"/>
              <a:t> severi possono causare una deviazione laterale della colonna cervicale che è meglio apprezzata su una proiezione AP. Le proiezioni per  </a:t>
            </a:r>
            <a:r>
              <a:rPr lang="it-IT" dirty="0" err="1" smtClean="0"/>
              <a:t>Odontoide</a:t>
            </a:r>
            <a:r>
              <a:rPr lang="it-IT" dirty="0" smtClean="0"/>
              <a:t> sono più appropriate in pazienti con traumi acuti.</a:t>
            </a:r>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Esame obiettivo</a:t>
            </a:r>
            <a:endParaRPr lang="it-IT" dirty="0"/>
          </a:p>
        </p:txBody>
      </p:sp>
      <p:sp>
        <p:nvSpPr>
          <p:cNvPr id="3" name="Segnaposto contenuto 2"/>
          <p:cNvSpPr>
            <a:spLocks noGrp="1"/>
          </p:cNvSpPr>
          <p:nvPr>
            <p:ph idx="1"/>
          </p:nvPr>
        </p:nvSpPr>
        <p:spPr/>
        <p:txBody>
          <a:bodyPr>
            <a:normAutofit fontScale="55000" lnSpcReduction="20000"/>
          </a:bodyPr>
          <a:lstStyle/>
          <a:p>
            <a:r>
              <a:rPr lang="it-IT" dirty="0"/>
              <a:t>L'</a:t>
            </a:r>
            <a:r>
              <a:rPr lang="it-IT" b="1" dirty="0"/>
              <a:t>esame obiettivo</a:t>
            </a:r>
            <a:r>
              <a:rPr lang="it-IT" dirty="0"/>
              <a:t> è il secondo dei tre processi utilizzati nella fase analitica del processo diagnostico. Gli altri sono l'anamnesi e gli esami strumentali. Per esame obiettivo (generalmente abbreviato nelle cartelle cliniche come "</a:t>
            </a:r>
            <a:r>
              <a:rPr lang="it-IT" dirty="0" err="1"/>
              <a:t>e.o.</a:t>
            </a:r>
            <a:r>
              <a:rPr lang="it-IT" dirty="0"/>
              <a:t>") si intende l'insieme di manovre diagnostiche effettuate dal medico per verificare la presenza o assenza, nel paziente, dei segni (o sintomi obiettivi) indicativi di una deviazione dalla condizione di normalità fisiologica.</a:t>
            </a:r>
          </a:p>
          <a:p>
            <a:r>
              <a:rPr lang="it-IT" dirty="0"/>
              <a:t>Il medico, dopo aver correttamente raccolto </a:t>
            </a:r>
            <a:r>
              <a:rPr lang="it-IT" dirty="0">
                <a:hlinkClick r:id="rId2" tooltip="Sintomatologia"/>
              </a:rPr>
              <a:t>sintomi</a:t>
            </a:r>
            <a:r>
              <a:rPr lang="it-IT" dirty="0"/>
              <a:t> (sensazioni riferite dal paziente sulla sua condizione di salute) tramite l'</a:t>
            </a:r>
            <a:r>
              <a:rPr lang="it-IT" dirty="0">
                <a:hlinkClick r:id="rId3" tooltip="Anamnesi (medicina)"/>
              </a:rPr>
              <a:t>anamnesi</a:t>
            </a:r>
            <a:r>
              <a:rPr lang="it-IT" dirty="0"/>
              <a:t>, e segni (informazioni obiettive sullo stato di conformità o di deviazione dal modello fisiologico) tramite l'esame obiettivo, può cominciare a sospettare la presenza o assenza di determinate patologie e quindi orientarsi nel prescrivere gli accertamenti adeguati per giungere alla </a:t>
            </a:r>
            <a:r>
              <a:rPr lang="it-IT" dirty="0">
                <a:hlinkClick r:id="rId4" tooltip="Diagnosi"/>
              </a:rPr>
              <a:t>diagnosi</a:t>
            </a:r>
            <a:r>
              <a:rPr lang="it-IT" dirty="0"/>
              <a:t>.</a:t>
            </a:r>
          </a:p>
          <a:p>
            <a:r>
              <a:rPr lang="it-IT" dirty="0"/>
              <a:t>L'esame obiettivo si compone generalmente di quattro fasi (a seconda delle porzioni anatomiche analizzate e delle caratteristiche di queste ultime in alcuni casi qualche fase può mancare), che possono essere ricondotte all'utilizzo, da parte del clinico, dei sensi quali vista, tatto e udito: ispezione, palpazione, percussione e auscultazione.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RMN e TC</a:t>
            </a:r>
            <a:endParaRPr lang="it-IT" dirty="0"/>
          </a:p>
        </p:txBody>
      </p:sp>
      <p:sp>
        <p:nvSpPr>
          <p:cNvPr id="3" name="Segnaposto contenuto 2"/>
          <p:cNvSpPr>
            <a:spLocks noGrp="1"/>
          </p:cNvSpPr>
          <p:nvPr>
            <p:ph idx="1"/>
          </p:nvPr>
        </p:nvSpPr>
        <p:spPr/>
        <p:txBody>
          <a:bodyPr>
            <a:normAutofit/>
          </a:bodyPr>
          <a:lstStyle/>
          <a:p>
            <a:r>
              <a:rPr lang="it-IT" sz="800" dirty="0" smtClean="0"/>
              <a:t>Le scansioni </a:t>
            </a:r>
            <a:r>
              <a:rPr lang="it-IT" sz="800" dirty="0" err="1" smtClean="0"/>
              <a:t>Rmn</a:t>
            </a:r>
            <a:r>
              <a:rPr lang="it-IT" sz="800" dirty="0" smtClean="0"/>
              <a:t> e TC  sono più sensibili delle </a:t>
            </a:r>
            <a:r>
              <a:rPr lang="it-IT" sz="800" dirty="0" err="1" smtClean="0"/>
              <a:t>rxgrafie</a:t>
            </a:r>
            <a:r>
              <a:rPr lang="it-IT" sz="800" dirty="0" smtClean="0"/>
              <a:t> semplici per identificare alcune gravi condizioni, tra cui le ernie del disco, la compressione del midollo spinale, le infezioni e le patologie maligne. La </a:t>
            </a:r>
            <a:r>
              <a:rPr lang="it-IT" sz="800" dirty="0" err="1" smtClean="0"/>
              <a:t>Rmn</a:t>
            </a:r>
            <a:r>
              <a:rPr lang="it-IT" sz="800" dirty="0" smtClean="0"/>
              <a:t> dovrebbe essere lo studio di </a:t>
            </a:r>
            <a:r>
              <a:rPr lang="it-IT" sz="800" dirty="0" err="1" smtClean="0"/>
              <a:t>imaging</a:t>
            </a:r>
            <a:r>
              <a:rPr lang="it-IT" sz="800" dirty="0" smtClean="0"/>
              <a:t> di prima linea eseguito in pazienti con segni progressivi di malattia neurologica , sospetto di infezione o patologie maligna e dolore che perdura oltre 6 settimane.</a:t>
            </a:r>
          </a:p>
          <a:p>
            <a:endParaRPr lang="it-IT" sz="800" dirty="0" smtClean="0"/>
          </a:p>
          <a:p>
            <a:r>
              <a:rPr lang="it-IT" sz="800" dirty="0" smtClean="0"/>
              <a:t>In assenza di fattori di rischio per gravi malattie, l'</a:t>
            </a:r>
            <a:r>
              <a:rPr lang="it-IT" sz="800" dirty="0" err="1" smtClean="0"/>
              <a:t>imaging</a:t>
            </a:r>
            <a:r>
              <a:rPr lang="it-IT" sz="800" dirty="0" smtClean="0"/>
              <a:t>  </a:t>
            </a:r>
            <a:r>
              <a:rPr lang="it-IT" sz="800" dirty="0" err="1" smtClean="0"/>
              <a:t>Rmn</a:t>
            </a:r>
            <a:r>
              <a:rPr lang="it-IT" sz="800" dirty="0" smtClean="0"/>
              <a:t> non è necessario nei pazienti con dolore al collo lieve. Il dolore lieve può essere definito come dolore auto-descritto che non limita o interrompe attività quotidiane (come la guida, o dormire).Altre caratteristiche rassicuranti includono la gravità decrescente , una risposta ragionevole alle terapie  analgesiche e al caldo lieve, il fenomeno del “</a:t>
            </a:r>
            <a:r>
              <a:rPr lang="it-IT" sz="800" dirty="0" err="1" smtClean="0"/>
              <a:t>gelling</a:t>
            </a:r>
            <a:r>
              <a:rPr lang="it-IT" sz="800" dirty="0" smtClean="0"/>
              <a:t>" (rigidità dopo una posizione prolungata) e un aumento dei sintomi con i cambiamenti climatici. I pazienti con dolore cronico moderato o grave dovrebbero subire ulteriori immagini con </a:t>
            </a:r>
            <a:r>
              <a:rPr lang="it-IT" sz="800" dirty="0" err="1" smtClean="0"/>
              <a:t>Rmn</a:t>
            </a:r>
            <a:r>
              <a:rPr lang="it-IT" sz="800" dirty="0" smtClean="0"/>
              <a:t> anche in assenza di compromissione neurologica quando i sintomi influenzano il sonno, l'occupazione, le attività quotidiane di base o se il paziente richiede iniezioni o trattamenti chirurgici. Se c'è una controindicazione a RMN, è indicata la TC.</a:t>
            </a:r>
          </a:p>
          <a:p>
            <a:endParaRPr lang="it-IT" sz="800" dirty="0" smtClean="0"/>
          </a:p>
          <a:p>
            <a:r>
              <a:rPr lang="it-IT" sz="800" dirty="0" smtClean="0"/>
              <a:t>I pazienti con drammatica limitazione del movimento cervicale dovrebbero  essere valutati per  una possibile frattura occulta. Le scansioni TC mostrano una migliore definizione della linea di frattura rispetto alla RM e possono essere ottenute rapidamente in pazienti che spesso hanno difficoltà a distogliere ancora a causa del dolore.</a:t>
            </a:r>
          </a:p>
          <a:p>
            <a:r>
              <a:rPr lang="it-IT" sz="800" dirty="0" smtClean="0"/>
              <a:t>RMN  e/o TC sono  anche indicati in previsione  di  interventi chirurgici; ulteriori dettagli anatomici come indicati  dall’RMN insieme alla correlazione clinica definiscono il livello più probabile per l'intervento. </a:t>
            </a:r>
          </a:p>
          <a:p>
            <a:endParaRPr lang="it-IT" sz="800" dirty="0" smtClean="0"/>
          </a:p>
          <a:p>
            <a:r>
              <a:rPr lang="it-IT" sz="800" dirty="0" smtClean="0"/>
              <a:t>La RMN rileva processi a carico dei tessuti molli tra cui le ernie del disco, la stenosi </a:t>
            </a:r>
            <a:r>
              <a:rPr lang="it-IT" sz="800" dirty="0" err="1" smtClean="0"/>
              <a:t>foraminale</a:t>
            </a:r>
            <a:r>
              <a:rPr lang="it-IT" sz="800" dirty="0" smtClean="0"/>
              <a:t>, la stenosi centrale e il tumore. La  RMN  può anche rilevare i cambiamenti del midollo spinale da mielopatia, fratture e infezioni. Nella maggioranza dei casi è sufficiente una RMN senza </a:t>
            </a:r>
            <a:r>
              <a:rPr lang="it-IT" sz="800" dirty="0" err="1" smtClean="0"/>
              <a:t>mdc</a:t>
            </a:r>
            <a:r>
              <a:rPr lang="it-IT" sz="800" dirty="0" smtClean="0"/>
              <a:t>. L'aggiunta del contrasto con gadolinio per via endovenosa consente una migliore diagnosi di infezione, tumore o fibrosi epidurale post-operatorio e può essere  prescritta se lo studio senza contrasto è inconcludente</a:t>
            </a:r>
          </a:p>
          <a:p>
            <a:r>
              <a:rPr lang="it-IT" sz="800" dirty="0" smtClean="0"/>
              <a:t> La TC può rilevare cambiamenti degenerativi quali le ernie del disco, la stenosi  </a:t>
            </a:r>
            <a:r>
              <a:rPr lang="it-IT" sz="800" dirty="0" err="1" smtClean="0"/>
              <a:t>foraminale</a:t>
            </a:r>
            <a:r>
              <a:rPr lang="it-IT" sz="800" dirty="0" smtClean="0"/>
              <a:t>, la stenosi centrale, l'osteoartrite delle faccette, tumori e fratture. La TC è uno studio migliore  della RMN quando si sospettano l'osteoartrosi delle faccette od altre patologie del’osso . Le scansioni TC non sono in grado di identificare la demielinizzazione e la patologia </a:t>
            </a:r>
            <a:r>
              <a:rPr lang="it-IT" sz="800" dirty="0" err="1" smtClean="0"/>
              <a:t>intramidollare</a:t>
            </a:r>
            <a:r>
              <a:rPr lang="it-IT" sz="800" dirty="0" smtClean="0"/>
              <a:t>, come i tumori del midollo spinale. Esiste un'esposizione significativa di radiazioni. </a:t>
            </a:r>
          </a:p>
          <a:p>
            <a:r>
              <a:rPr lang="it-IT" sz="800" dirty="0" smtClean="0"/>
              <a:t>La somministrazione di agenti contrastanti </a:t>
            </a:r>
            <a:r>
              <a:rPr lang="it-IT" sz="800" dirty="0"/>
              <a:t> </a:t>
            </a:r>
            <a:r>
              <a:rPr lang="it-IT" sz="800" dirty="0" smtClean="0"/>
              <a:t>RMN contenenti gadolinio deve essere evitata nei pazienti con funzionalità renale moderatamente o gravemente compromessa (ad esempio, tasso di filtrazione glomerulare stimato &lt;15-30 ml / min). </a:t>
            </a:r>
          </a:p>
          <a:p>
            <a:r>
              <a:rPr lang="it-IT" sz="800" dirty="0" smtClean="0"/>
              <a:t>La RMN non espone il paziente alle radiazioni, ma espone il paziente ad un forte campo magnetico, che esclude i pazienti con pacemaker, vecchie clip vascolari intracraniche e precedenti lesioni agli occhi con frammenti di metallo. La maggior parte dei metalli collocati nel contesto  di procedure ortopediche sono compatibili con la RMN.</a:t>
            </a:r>
          </a:p>
          <a:p>
            <a:endParaRPr lang="it-IT" sz="800" dirty="0" smtClean="0"/>
          </a:p>
          <a:p>
            <a:r>
              <a:rPr lang="it-IT" sz="800" dirty="0" smtClean="0"/>
              <a:t>Una limitazione della RMN è che le anomalie anatomiche come la protrusione o l'estrusione del disco sono presenti fino al 30 per cento di individui asintomatici .</a:t>
            </a:r>
            <a:endParaRPr lang="it-IT" sz="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TEST ELETTRODIAGNOSTICI</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t>L’ EMG dovrebbe essere considerata quando le sindromi da intrappolamento di un nervo periferico o una neuropatia periferica possono essere una causa potenziale dei sintomi all’arto superiore che possono mimare il dolore radicolare cervicale. Le EMG devono essere considerate quando c'è più dolore e </a:t>
            </a:r>
            <a:r>
              <a:rPr lang="it-IT" dirty="0" err="1" smtClean="0"/>
              <a:t>disestesie</a:t>
            </a:r>
            <a:r>
              <a:rPr lang="it-IT" dirty="0" smtClean="0"/>
              <a:t> all’arto superiore che al collo. In alcuni pazienti il dolore si diffonde in maniera retrograda dall’arto superiore al collo. EMG non indicata nei pazienti senza sospetto di </a:t>
            </a:r>
            <a:r>
              <a:rPr lang="it-IT" dirty="0" err="1" smtClean="0"/>
              <a:t>radicolopatia</a:t>
            </a:r>
            <a:endParaRPr lang="it-IT" dirty="0" smtClean="0"/>
          </a:p>
          <a:p>
            <a:endParaRPr lang="it-IT" dirty="0" smtClean="0"/>
          </a:p>
          <a:p>
            <a:r>
              <a:rPr lang="it-IT" dirty="0" smtClean="0"/>
              <a:t>La </a:t>
            </a:r>
            <a:r>
              <a:rPr lang="it-IT" dirty="0" err="1" smtClean="0"/>
              <a:t>radicolopatia</a:t>
            </a:r>
            <a:r>
              <a:rPr lang="it-IT" dirty="0" smtClean="0"/>
              <a:t> e il dolore radicolare associato sono evidenziabili mediante test </a:t>
            </a:r>
            <a:r>
              <a:rPr lang="it-IT" dirty="0" err="1" smtClean="0"/>
              <a:t>elettrodiagnostici</a:t>
            </a:r>
            <a:r>
              <a:rPr lang="it-IT" dirty="0" smtClean="0"/>
              <a:t> quando è presente lesione motoria. È importante riconoscere che il dolore radicolare cervicale può esistere in assenza di lesioni </a:t>
            </a:r>
            <a:r>
              <a:rPr lang="it-IT" dirty="0" err="1" smtClean="0"/>
              <a:t>assonali</a:t>
            </a:r>
            <a:r>
              <a:rPr lang="it-IT" dirty="0" smtClean="0"/>
              <a:t>. L'irritazione del ganglio radicale dorsale e delle fibre afferenti sensoriali dorsali può provocare dolore senza lesioni motorie.</a:t>
            </a:r>
          </a:p>
          <a:p>
            <a:pPr>
              <a:buNone/>
            </a:pPr>
            <a:endParaRPr lang="it-IT"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ESAMI DEL SANGUE</a:t>
            </a:r>
            <a:endParaRPr lang="it-IT" dirty="0"/>
          </a:p>
        </p:txBody>
      </p:sp>
      <p:sp>
        <p:nvSpPr>
          <p:cNvPr id="3" name="Segnaposto contenuto 2"/>
          <p:cNvSpPr>
            <a:spLocks noGrp="1"/>
          </p:cNvSpPr>
          <p:nvPr>
            <p:ph idx="1"/>
          </p:nvPr>
        </p:nvSpPr>
        <p:spPr/>
        <p:txBody>
          <a:bodyPr/>
          <a:lstStyle/>
          <a:p>
            <a:r>
              <a:rPr lang="it-IT" dirty="0" smtClean="0"/>
              <a:t>Normalmente non indicati</a:t>
            </a:r>
          </a:p>
          <a:p>
            <a:r>
              <a:rPr lang="it-IT" dirty="0" smtClean="0"/>
              <a:t>Da valutare nel sospetto di patologia infettiva, reumatica od oncologica</a:t>
            </a:r>
            <a:endParaRPr 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SOMMARIO E RACCOMANDAZIONI</a:t>
            </a:r>
            <a:endParaRPr lang="it-IT" dirty="0"/>
          </a:p>
        </p:txBody>
      </p:sp>
      <p:sp>
        <p:nvSpPr>
          <p:cNvPr id="3" name="Segnaposto contenuto 2"/>
          <p:cNvSpPr>
            <a:spLocks noGrp="1"/>
          </p:cNvSpPr>
          <p:nvPr>
            <p:ph idx="1"/>
          </p:nvPr>
        </p:nvSpPr>
        <p:spPr/>
        <p:txBody>
          <a:bodyPr>
            <a:normAutofit fontScale="40000" lnSpcReduction="20000"/>
          </a:bodyPr>
          <a:lstStyle/>
          <a:p>
            <a:r>
              <a:rPr lang="it-IT" dirty="0" smtClean="0"/>
              <a:t>I disturbi della colonna vertebrale cervicale possono causare dolore al collo o dolore alle estremità con o senza disfunzione neurologica. Le lesioni più gravi si verificano tra C4 e C7 ed influenzano le radici nervose C5, 6 e 7.</a:t>
            </a:r>
          </a:p>
          <a:p>
            <a:r>
              <a:rPr lang="it-IT" dirty="0" smtClean="0"/>
              <a:t> Anche se la patologia  degenerativa della colonna cervicale è la causa più comune di dolore al collo, è importante essere consapevoli dei segni e dei sintomi che possono indicare una patologia più grave : storia di trauma o cancro, perdita di peso inspiegabile, febbre / brividi, immunosoppressione, uso di droga endovenosa, terapia steroidea cronica e segni o sintomi neurologici.</a:t>
            </a:r>
          </a:p>
          <a:p>
            <a:r>
              <a:rPr lang="it-IT" dirty="0" smtClean="0"/>
              <a:t> L'esame fisico deve comprendere l'osservazione del movimento del collo, il </a:t>
            </a:r>
            <a:r>
              <a:rPr lang="it-IT" dirty="0" err="1" smtClean="0"/>
              <a:t>range</a:t>
            </a:r>
            <a:r>
              <a:rPr lang="it-IT" dirty="0" smtClean="0"/>
              <a:t> di movimento, la palpazione del trapezio e dei muscoli paraspinali, l'esame neurologico  e le manovre di provocazione.</a:t>
            </a:r>
          </a:p>
          <a:p>
            <a:r>
              <a:rPr lang="it-IT" b="1" i="1" dirty="0" smtClean="0"/>
              <a:t>L’</a:t>
            </a:r>
            <a:r>
              <a:rPr lang="it-IT" b="1" i="1" dirty="0" err="1" smtClean="0"/>
              <a:t>imaging</a:t>
            </a:r>
            <a:r>
              <a:rPr lang="it-IT" b="1" i="1" dirty="0" smtClean="0"/>
              <a:t> radiografico </a:t>
            </a:r>
            <a:r>
              <a:rPr lang="it-IT" dirty="0" smtClean="0"/>
              <a:t>viene indicato nelle seguenti circostanze:</a:t>
            </a:r>
          </a:p>
          <a:p>
            <a:pPr>
              <a:buNone/>
            </a:pPr>
            <a:r>
              <a:rPr lang="it-IT" dirty="0" smtClean="0"/>
              <a:t>Età&gt; 50 anni con nuovi sintomi</a:t>
            </a:r>
          </a:p>
          <a:p>
            <a:pPr>
              <a:buNone/>
            </a:pPr>
            <a:r>
              <a:rPr lang="it-IT" dirty="0" smtClean="0"/>
              <a:t> Sintomi costituzionali (febbri, brividi, perdita di peso non spiegata)</a:t>
            </a:r>
          </a:p>
          <a:p>
            <a:pPr>
              <a:buNone/>
            </a:pPr>
            <a:r>
              <a:rPr lang="it-IT" dirty="0" smtClean="0"/>
              <a:t> Dolore da moderato a grave che dura più di sei settimane</a:t>
            </a:r>
          </a:p>
          <a:p>
            <a:pPr>
              <a:buNone/>
            </a:pPr>
            <a:r>
              <a:rPr lang="it-IT" dirty="0" err="1" smtClean="0"/>
              <a:t>Deficitneurologici</a:t>
            </a:r>
            <a:r>
              <a:rPr lang="it-IT" dirty="0" smtClean="0"/>
              <a:t> progressivi</a:t>
            </a:r>
          </a:p>
          <a:p>
            <a:pPr>
              <a:buNone/>
            </a:pPr>
            <a:r>
              <a:rPr lang="it-IT" dirty="0" smtClean="0"/>
              <a:t>Rischio infettivo (ad esempio, uso di droga iniettabile, immunosoppressione)</a:t>
            </a:r>
          </a:p>
          <a:p>
            <a:pPr>
              <a:buNone/>
            </a:pPr>
            <a:r>
              <a:rPr lang="it-IT" dirty="0" smtClean="0"/>
              <a:t>Storia di patologia maligna</a:t>
            </a:r>
          </a:p>
          <a:p>
            <a:r>
              <a:rPr lang="it-IT" dirty="0" smtClean="0"/>
              <a:t>La </a:t>
            </a:r>
            <a:r>
              <a:rPr lang="it-IT" b="1" i="1" dirty="0" smtClean="0"/>
              <a:t>risonanza magnetica (MRI) </a:t>
            </a:r>
            <a:r>
              <a:rPr lang="it-IT" dirty="0" smtClean="0"/>
              <a:t>dovrebbe essere lo studio di </a:t>
            </a:r>
            <a:r>
              <a:rPr lang="it-IT" dirty="0" err="1" smtClean="0"/>
              <a:t>imaging</a:t>
            </a:r>
            <a:r>
              <a:rPr lang="it-IT" dirty="0" smtClean="0"/>
              <a:t> di prima linea eseguito in pazienti con segni neurologici progressivi. La risonanza magnetica deve essere ottenuta anche se c'è il sospetto di infezione o di patologia maligna e se ci sono sintomi moderati o gravi oltre sei settimane, anche con RX  negative</a:t>
            </a:r>
          </a:p>
          <a:p>
            <a:r>
              <a:rPr lang="it-IT" b="1" i="1" dirty="0" smtClean="0"/>
              <a:t>L'analisi </a:t>
            </a:r>
            <a:r>
              <a:rPr lang="it-IT" b="1" i="1" dirty="0" err="1" smtClean="0"/>
              <a:t>elettromiografica</a:t>
            </a:r>
            <a:r>
              <a:rPr lang="it-IT" b="1" i="1" dirty="0" smtClean="0"/>
              <a:t> (EMG) </a:t>
            </a:r>
            <a:r>
              <a:rPr lang="it-IT" dirty="0" smtClean="0"/>
              <a:t>può distinguere tra le sindromi di </a:t>
            </a:r>
            <a:r>
              <a:rPr lang="it-IT" dirty="0" err="1" smtClean="0"/>
              <a:t>entrapment</a:t>
            </a:r>
            <a:r>
              <a:rPr lang="it-IT" dirty="0" smtClean="0"/>
              <a:t> del nervo periferico e la </a:t>
            </a:r>
            <a:r>
              <a:rPr lang="it-IT" dirty="0" err="1" smtClean="0"/>
              <a:t>radicolopatia</a:t>
            </a:r>
            <a:r>
              <a:rPr lang="it-IT" dirty="0" smtClean="0"/>
              <a:t> cervicale e deve essere presa in considerazione quando il dolore e la </a:t>
            </a:r>
            <a:r>
              <a:rPr lang="it-IT" dirty="0" err="1" smtClean="0"/>
              <a:t>disestesia</a:t>
            </a:r>
            <a:r>
              <a:rPr lang="it-IT" dirty="0" smtClean="0"/>
              <a:t> sono più prominenti nelle estremità che nel collo. Gli esami del sangue non sono indicati di routine</a:t>
            </a:r>
            <a:endParaRPr lang="it-IT"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SPALLA DOLOROSA</a:t>
            </a:r>
            <a:endParaRPr lang="it-IT" b="1" dirty="0"/>
          </a:p>
        </p:txBody>
      </p:sp>
      <p:sp>
        <p:nvSpPr>
          <p:cNvPr id="3" name="Segnaposto contenuto 2"/>
          <p:cNvSpPr>
            <a:spLocks noGrp="1"/>
          </p:cNvSpPr>
          <p:nvPr>
            <p:ph idx="1"/>
          </p:nvPr>
        </p:nvSpPr>
        <p:spPr/>
        <p:txBody>
          <a:bodyPr/>
          <a:lstStyle/>
          <a:p>
            <a:pPr>
              <a:buNone/>
            </a:pPr>
            <a:r>
              <a:rPr lang="it-IT" dirty="0" smtClean="0"/>
              <a:t>I motivi di consultazione sono:</a:t>
            </a:r>
          </a:p>
          <a:p>
            <a:pPr>
              <a:buNone/>
            </a:pPr>
            <a:r>
              <a:rPr lang="it-IT" i="1" dirty="0" smtClean="0"/>
              <a:t>DOLORE</a:t>
            </a:r>
          </a:p>
          <a:p>
            <a:pPr>
              <a:buNone/>
            </a:pPr>
            <a:r>
              <a:rPr lang="it-IT" i="1" dirty="0" smtClean="0"/>
              <a:t>LIMITAZIONE FUNZIONALE</a:t>
            </a:r>
            <a:endParaRPr lang="it-IT"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a:blip r:embed="rId2"/>
          <a:srcRect/>
          <a:stretch>
            <a:fillRect/>
          </a:stretch>
        </p:blipFill>
        <p:spPr bwMode="auto">
          <a:xfrm>
            <a:off x="2143108" y="357166"/>
            <a:ext cx="4600575" cy="552926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1643042" y="1428736"/>
          <a:ext cx="5953124" cy="4614468"/>
        </p:xfrm>
        <a:graphic>
          <a:graphicData uri="http://schemas.openxmlformats.org/drawingml/2006/table">
            <a:tbl>
              <a:tblPr/>
              <a:tblGrid>
                <a:gridCol w="5953124"/>
              </a:tblGrid>
              <a:tr h="207163">
                <a:tc>
                  <a:txBody>
                    <a:bodyPr/>
                    <a:lstStyle/>
                    <a:p>
                      <a:pPr fontAlgn="ctr"/>
                      <a:r>
                        <a:rPr lang="it-IT" sz="1400" b="1"/>
                        <a:t>Neurologic</a:t>
                      </a:r>
                    </a:p>
                  </a:txBody>
                  <a:tcPr marL="31145" marR="31145" marT="15573" marB="155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EEEEEE"/>
                    </a:solidFill>
                  </a:tcPr>
                </a:tc>
              </a:tr>
              <a:tr h="210532">
                <a:tc>
                  <a:txBody>
                    <a:bodyPr/>
                    <a:lstStyle/>
                    <a:p>
                      <a:pPr fontAlgn="t"/>
                      <a:r>
                        <a:rPr lang="en-US" sz="1400" dirty="0"/>
                        <a:t>Cervical nerve root compression (C5, C6)</a:t>
                      </a:r>
                    </a:p>
                  </a:txBody>
                  <a:tcPr marL="31145" marR="31145" marT="15573" marB="155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10532">
                <a:tc>
                  <a:txBody>
                    <a:bodyPr/>
                    <a:lstStyle/>
                    <a:p>
                      <a:pPr fontAlgn="t"/>
                      <a:r>
                        <a:rPr lang="it-IT" sz="1400"/>
                        <a:t>Suprascapular nerve compression</a:t>
                      </a:r>
                    </a:p>
                  </a:txBody>
                  <a:tcPr marL="31145" marR="31145" marT="15573" marB="155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10532">
                <a:tc>
                  <a:txBody>
                    <a:bodyPr/>
                    <a:lstStyle/>
                    <a:p>
                      <a:pPr fontAlgn="t"/>
                      <a:r>
                        <a:rPr lang="it-IT" sz="1400"/>
                        <a:t>Brachial plexus lesions</a:t>
                      </a:r>
                    </a:p>
                  </a:txBody>
                  <a:tcPr marL="31145" marR="31145" marT="15573" marB="155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10532">
                <a:tc>
                  <a:txBody>
                    <a:bodyPr/>
                    <a:lstStyle/>
                    <a:p>
                      <a:pPr fontAlgn="t"/>
                      <a:r>
                        <a:rPr lang="it-IT" sz="1400"/>
                        <a:t>Herpes zoster</a:t>
                      </a:r>
                    </a:p>
                  </a:txBody>
                  <a:tcPr marL="31145" marR="31145" marT="15573" marB="155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10532">
                <a:tc>
                  <a:txBody>
                    <a:bodyPr/>
                    <a:lstStyle/>
                    <a:p>
                      <a:pPr fontAlgn="t"/>
                      <a:r>
                        <a:rPr lang="it-IT" sz="1400"/>
                        <a:t>Spinal cord lesion</a:t>
                      </a:r>
                    </a:p>
                  </a:txBody>
                  <a:tcPr marL="31145" marR="31145" marT="15573" marB="155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10532">
                <a:tc>
                  <a:txBody>
                    <a:bodyPr/>
                    <a:lstStyle/>
                    <a:p>
                      <a:pPr fontAlgn="t"/>
                      <a:r>
                        <a:rPr lang="it-IT" sz="1400"/>
                        <a:t>Cervical spine disease</a:t>
                      </a:r>
                    </a:p>
                  </a:txBody>
                  <a:tcPr marL="31145" marR="31145" marT="15573" marB="155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10532">
                <a:tc>
                  <a:txBody>
                    <a:bodyPr/>
                    <a:lstStyle/>
                    <a:p>
                      <a:pPr fontAlgn="ctr"/>
                      <a:r>
                        <a:rPr lang="it-IT" sz="1400" b="1"/>
                        <a:t>Abdominal</a:t>
                      </a:r>
                    </a:p>
                  </a:txBody>
                  <a:tcPr marL="31145" marR="31145" marT="15573" marB="155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EEEEE"/>
                    </a:solidFill>
                  </a:tcPr>
                </a:tc>
              </a:tr>
              <a:tr h="210532">
                <a:tc>
                  <a:txBody>
                    <a:bodyPr/>
                    <a:lstStyle/>
                    <a:p>
                      <a:pPr fontAlgn="t"/>
                      <a:r>
                        <a:rPr lang="it-IT" sz="1400"/>
                        <a:t>Hepatobiliary disease</a:t>
                      </a:r>
                    </a:p>
                  </a:txBody>
                  <a:tcPr marL="31145" marR="31145" marT="15573" marB="155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10532">
                <a:tc>
                  <a:txBody>
                    <a:bodyPr/>
                    <a:lstStyle/>
                    <a:p>
                      <a:pPr fontAlgn="t"/>
                      <a:r>
                        <a:rPr lang="it-IT" sz="1400"/>
                        <a:t>Diaphragmatic irritation (eg, splenic injury, ruptured ectopic pregnancy, perforated viscus)</a:t>
                      </a:r>
                    </a:p>
                  </a:txBody>
                  <a:tcPr marL="31145" marR="31145" marT="15573" marB="155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10532">
                <a:tc>
                  <a:txBody>
                    <a:bodyPr/>
                    <a:lstStyle/>
                    <a:p>
                      <a:pPr fontAlgn="ctr"/>
                      <a:r>
                        <a:rPr lang="it-IT" sz="1400" b="1"/>
                        <a:t>Cardiovascular</a:t>
                      </a:r>
                    </a:p>
                  </a:txBody>
                  <a:tcPr marL="31145" marR="31145" marT="15573" marB="155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EEEEE"/>
                    </a:solidFill>
                  </a:tcPr>
                </a:tc>
              </a:tr>
              <a:tr h="210532">
                <a:tc>
                  <a:txBody>
                    <a:bodyPr/>
                    <a:lstStyle/>
                    <a:p>
                      <a:pPr fontAlgn="t"/>
                      <a:r>
                        <a:rPr lang="it-IT" sz="1400"/>
                        <a:t>Myocardial ischemia</a:t>
                      </a:r>
                    </a:p>
                  </a:txBody>
                  <a:tcPr marL="31145" marR="31145" marT="15573" marB="155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10532">
                <a:tc>
                  <a:txBody>
                    <a:bodyPr/>
                    <a:lstStyle/>
                    <a:p>
                      <a:pPr fontAlgn="t"/>
                      <a:r>
                        <a:rPr lang="it-IT" sz="1400"/>
                        <a:t>Axillary vein thrombosis</a:t>
                      </a:r>
                    </a:p>
                  </a:txBody>
                  <a:tcPr marL="31145" marR="31145" marT="15573" marB="155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10532">
                <a:tc>
                  <a:txBody>
                    <a:bodyPr/>
                    <a:lstStyle/>
                    <a:p>
                      <a:pPr fontAlgn="t"/>
                      <a:r>
                        <a:rPr lang="it-IT" sz="1400"/>
                        <a:t>Thoracic outlet syndrome</a:t>
                      </a:r>
                    </a:p>
                  </a:txBody>
                  <a:tcPr marL="31145" marR="31145" marT="15573" marB="155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10532">
                <a:tc>
                  <a:txBody>
                    <a:bodyPr/>
                    <a:lstStyle/>
                    <a:p>
                      <a:pPr fontAlgn="ctr"/>
                      <a:r>
                        <a:rPr lang="it-IT" sz="1400" b="1"/>
                        <a:t>Thoracic</a:t>
                      </a:r>
                    </a:p>
                  </a:txBody>
                  <a:tcPr marL="31145" marR="31145" marT="15573" marB="155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EEEEE"/>
                    </a:solidFill>
                  </a:tcPr>
                </a:tc>
              </a:tr>
              <a:tr h="210532">
                <a:tc>
                  <a:txBody>
                    <a:bodyPr/>
                    <a:lstStyle/>
                    <a:p>
                      <a:pPr fontAlgn="t"/>
                      <a:r>
                        <a:rPr lang="it-IT" sz="1400"/>
                        <a:t>Upper lobe pneumonia</a:t>
                      </a:r>
                    </a:p>
                  </a:txBody>
                  <a:tcPr marL="31145" marR="31145" marT="15573" marB="155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10532">
                <a:tc>
                  <a:txBody>
                    <a:bodyPr/>
                    <a:lstStyle/>
                    <a:p>
                      <a:pPr fontAlgn="t"/>
                      <a:r>
                        <a:rPr lang="it-IT" sz="1400"/>
                        <a:t>Apical lung tumor</a:t>
                      </a:r>
                    </a:p>
                  </a:txBody>
                  <a:tcPr marL="31145" marR="31145" marT="15573" marB="155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10532">
                <a:tc>
                  <a:txBody>
                    <a:bodyPr/>
                    <a:lstStyle/>
                    <a:p>
                      <a:pPr fontAlgn="t"/>
                      <a:r>
                        <a:rPr lang="it-IT" sz="1400" dirty="0" err="1"/>
                        <a:t>Pulmonary</a:t>
                      </a:r>
                      <a:r>
                        <a:rPr lang="it-IT" sz="1400" dirty="0"/>
                        <a:t> </a:t>
                      </a:r>
                      <a:r>
                        <a:rPr lang="it-IT" sz="1400" dirty="0" err="1"/>
                        <a:t>embolus</a:t>
                      </a:r>
                      <a:endParaRPr lang="it-IT" sz="1400" dirty="0"/>
                    </a:p>
                  </a:txBody>
                  <a:tcPr marL="31145" marR="31145" marT="15573" marB="15573"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bl>
          </a:graphicData>
        </a:graphic>
      </p:graphicFrame>
      <p:sp>
        <p:nvSpPr>
          <p:cNvPr id="4" name="Rettangolo 3"/>
          <p:cNvSpPr/>
          <p:nvPr/>
        </p:nvSpPr>
        <p:spPr>
          <a:xfrm>
            <a:off x="1643042" y="571480"/>
            <a:ext cx="2286000" cy="461665"/>
          </a:xfrm>
          <a:prstGeom prst="rect">
            <a:avLst/>
          </a:prstGeom>
        </p:spPr>
        <p:txBody>
          <a:bodyPr>
            <a:spAutoFit/>
          </a:bodyPr>
          <a:lstStyle/>
          <a:p>
            <a:pPr lvl="0" fontAlgn="base">
              <a:spcBef>
                <a:spcPct val="0"/>
              </a:spcBef>
              <a:spcAft>
                <a:spcPct val="0"/>
              </a:spcAft>
            </a:pPr>
            <a:r>
              <a:rPr lang="it-IT" sz="1200" b="1" dirty="0" err="1" smtClean="0">
                <a:solidFill>
                  <a:srgbClr val="000000"/>
                </a:solidFill>
                <a:latin typeface="Verdana" pitchFamily="34" charset="0"/>
                <a:cs typeface="Arial" pitchFamily="34" charset="0"/>
              </a:rPr>
              <a:t>Extrinsic</a:t>
            </a:r>
            <a:r>
              <a:rPr lang="it-IT" sz="1200" b="1" dirty="0" smtClean="0">
                <a:solidFill>
                  <a:srgbClr val="000000"/>
                </a:solidFill>
                <a:latin typeface="Verdana" pitchFamily="34" charset="0"/>
                <a:cs typeface="Arial" pitchFamily="34" charset="0"/>
              </a:rPr>
              <a:t> </a:t>
            </a:r>
            <a:r>
              <a:rPr lang="it-IT" sz="1200" b="1" dirty="0" err="1" smtClean="0">
                <a:solidFill>
                  <a:srgbClr val="000000"/>
                </a:solidFill>
                <a:latin typeface="Verdana" pitchFamily="34" charset="0"/>
                <a:cs typeface="Arial" pitchFamily="34" charset="0"/>
              </a:rPr>
              <a:t>causes</a:t>
            </a:r>
            <a:r>
              <a:rPr lang="it-IT" sz="1200" b="1" dirty="0" smtClean="0">
                <a:solidFill>
                  <a:srgbClr val="000000"/>
                </a:solidFill>
                <a:latin typeface="Verdana" pitchFamily="34" charset="0"/>
                <a:cs typeface="Arial" pitchFamily="34" charset="0"/>
              </a:rPr>
              <a:t> </a:t>
            </a:r>
            <a:r>
              <a:rPr lang="it-IT" sz="1200" b="1" dirty="0" err="1" smtClean="0">
                <a:solidFill>
                  <a:srgbClr val="000000"/>
                </a:solidFill>
                <a:latin typeface="Verdana" pitchFamily="34" charset="0"/>
                <a:cs typeface="Arial" pitchFamily="34" charset="0"/>
              </a:rPr>
              <a:t>of</a:t>
            </a:r>
            <a:r>
              <a:rPr lang="it-IT" sz="1200" b="1" dirty="0" smtClean="0">
                <a:solidFill>
                  <a:srgbClr val="000000"/>
                </a:solidFill>
                <a:latin typeface="Verdana" pitchFamily="34" charset="0"/>
                <a:cs typeface="Arial" pitchFamily="34" charset="0"/>
              </a:rPr>
              <a:t> </a:t>
            </a:r>
            <a:r>
              <a:rPr lang="it-IT" sz="1200" b="1" dirty="0" err="1" smtClean="0">
                <a:solidFill>
                  <a:srgbClr val="000000"/>
                </a:solidFill>
                <a:latin typeface="Verdana" pitchFamily="34" charset="0"/>
                <a:cs typeface="Arial" pitchFamily="34" charset="0"/>
              </a:rPr>
              <a:t>shoulder</a:t>
            </a:r>
            <a:r>
              <a:rPr lang="it-IT" sz="1200" b="1" dirty="0" smtClean="0">
                <a:solidFill>
                  <a:srgbClr val="000000"/>
                </a:solidFill>
                <a:latin typeface="Verdana" pitchFamily="34" charset="0"/>
                <a:cs typeface="Arial" pitchFamily="34" charset="0"/>
              </a:rPr>
              <a:t> </a:t>
            </a:r>
            <a:r>
              <a:rPr lang="it-IT" sz="1200" b="1" dirty="0" err="1" smtClean="0">
                <a:solidFill>
                  <a:srgbClr val="000000"/>
                </a:solidFill>
                <a:latin typeface="Verdana" pitchFamily="34" charset="0"/>
                <a:cs typeface="Arial" pitchFamily="34" charset="0"/>
              </a:rPr>
              <a:t>pain</a:t>
            </a:r>
            <a:endParaRPr lang="it-IT" sz="600" dirty="0" smtClean="0">
              <a:solidFill>
                <a:prstClr val="black"/>
              </a:solidFill>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ANAMNESI</a:t>
            </a:r>
            <a:endParaRPr lang="it-IT" dirty="0"/>
          </a:p>
        </p:txBody>
      </p:sp>
      <p:sp>
        <p:nvSpPr>
          <p:cNvPr id="3" name="Segnaposto contenuto 2"/>
          <p:cNvSpPr>
            <a:spLocks noGrp="1"/>
          </p:cNvSpPr>
          <p:nvPr>
            <p:ph idx="1"/>
          </p:nvPr>
        </p:nvSpPr>
        <p:spPr/>
        <p:txBody>
          <a:bodyPr/>
          <a:lstStyle/>
          <a:p>
            <a:r>
              <a:rPr lang="it-IT" dirty="0" smtClean="0"/>
              <a:t>Età anagrafica( e biologica)</a:t>
            </a:r>
          </a:p>
          <a:p>
            <a:r>
              <a:rPr lang="it-IT" dirty="0" smtClean="0"/>
              <a:t>Patologie associate</a:t>
            </a:r>
          </a:p>
          <a:p>
            <a:r>
              <a:rPr lang="it-IT" dirty="0" smtClean="0"/>
              <a:t>Traumi</a:t>
            </a:r>
          </a:p>
          <a:p>
            <a:r>
              <a:rPr lang="it-IT" dirty="0" smtClean="0"/>
              <a:t>Attività sportiva o lavorativa pregressa</a:t>
            </a:r>
            <a:endParaRPr lang="it-I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p:cNvSpPr txBox="1"/>
          <p:nvPr/>
        </p:nvSpPr>
        <p:spPr>
          <a:xfrm>
            <a:off x="928662" y="1285860"/>
            <a:ext cx="7632848" cy="3970318"/>
          </a:xfrm>
          <a:prstGeom prst="rect">
            <a:avLst/>
          </a:prstGeom>
          <a:noFill/>
          <a:ln w="41275">
            <a:solidFill>
              <a:schemeClr val="accent1"/>
            </a:solidFill>
          </a:ln>
        </p:spPr>
        <p:txBody>
          <a:bodyPr wrap="square" rtlCol="0">
            <a:spAutoFit/>
          </a:bodyPr>
          <a:lstStyle/>
          <a:p>
            <a:pPr algn="ctr"/>
            <a:r>
              <a:rPr lang="it-IT" b="1" dirty="0" smtClean="0"/>
              <a:t>ESAME OBIETTIVO:</a:t>
            </a:r>
          </a:p>
          <a:p>
            <a:pPr algn="ctr"/>
            <a:endParaRPr lang="it-IT" b="1" i="1" dirty="0" smtClean="0">
              <a:solidFill>
                <a:srgbClr val="FF0000"/>
              </a:solidFill>
            </a:endParaRPr>
          </a:p>
          <a:p>
            <a:pPr algn="just"/>
            <a:r>
              <a:rPr lang="it-IT" b="1" dirty="0" smtClean="0"/>
              <a:t>ISPEZIONE: deformità, alterazione dei profili ossei,ipotrofismo muscolare,</a:t>
            </a:r>
          </a:p>
          <a:p>
            <a:pPr algn="just"/>
            <a:r>
              <a:rPr lang="it-IT" b="1" dirty="0" smtClean="0"/>
              <a:t>cute: ecchimosi, </a:t>
            </a:r>
            <a:r>
              <a:rPr lang="it-IT" b="1" dirty="0" err="1" smtClean="0"/>
              <a:t>rubor</a:t>
            </a:r>
            <a:r>
              <a:rPr lang="it-IT" b="1" dirty="0" smtClean="0"/>
              <a:t>,tumefazione,cicatrici</a:t>
            </a:r>
          </a:p>
          <a:p>
            <a:pPr algn="just"/>
            <a:r>
              <a:rPr lang="it-IT" b="1" dirty="0" smtClean="0"/>
              <a:t>NB: osservare come il pz muove l’arto,come si spoglia.</a:t>
            </a:r>
          </a:p>
          <a:p>
            <a:pPr algn="just"/>
            <a:r>
              <a:rPr lang="it-IT" b="1" dirty="0" smtClean="0"/>
              <a:t>Indispensabile il confronto con l’arto </a:t>
            </a:r>
            <a:r>
              <a:rPr lang="it-IT" b="1" dirty="0" err="1" smtClean="0"/>
              <a:t>controlaterale</a:t>
            </a:r>
            <a:r>
              <a:rPr lang="it-IT" b="1" dirty="0" smtClean="0"/>
              <a:t> sano</a:t>
            </a:r>
          </a:p>
          <a:p>
            <a:pPr algn="just"/>
            <a:endParaRPr lang="it-IT" b="1" dirty="0" smtClean="0"/>
          </a:p>
          <a:p>
            <a:pPr algn="just"/>
            <a:r>
              <a:rPr lang="it-IT" b="1" dirty="0" smtClean="0"/>
              <a:t>PALPAZIONE: sede del dolore, motilità preternaturale,crepitii,edema</a:t>
            </a:r>
          </a:p>
          <a:p>
            <a:pPr algn="just"/>
            <a:endParaRPr lang="it-IT" b="1" dirty="0" smtClean="0"/>
          </a:p>
          <a:p>
            <a:pPr algn="just"/>
            <a:r>
              <a:rPr lang="it-IT" b="1" dirty="0" smtClean="0"/>
              <a:t>ESAME FUNZIONALE: ROM (flesso/</a:t>
            </a:r>
            <a:r>
              <a:rPr lang="it-IT" b="1" dirty="0" err="1" smtClean="0"/>
              <a:t>estensione-abd</a:t>
            </a:r>
            <a:r>
              <a:rPr lang="it-IT" b="1" dirty="0" smtClean="0"/>
              <a:t>/adduzione- </a:t>
            </a:r>
            <a:r>
              <a:rPr lang="it-IT" b="1" dirty="0" err="1" smtClean="0"/>
              <a:t>intra</a:t>
            </a:r>
            <a:r>
              <a:rPr lang="it-IT" b="1" dirty="0" smtClean="0"/>
              <a:t>/extrarotazione-elevazione); VALUTAZIONE NEUROLOGICA ; VALUTAZIONE STABILITA’; VALUTAZIONE VASCOLARE</a:t>
            </a:r>
          </a:p>
          <a:p>
            <a:pPr algn="just"/>
            <a:endParaRPr lang="it-IT" b="1" dirty="0" smtClean="0"/>
          </a:p>
          <a:p>
            <a:pPr algn="just"/>
            <a:r>
              <a:rPr lang="it-IT" b="1" dirty="0" smtClean="0"/>
              <a:t>TEST SPECIALISTICI: PER CUFFIA E INSTABILITA’ SPALLA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p:cNvSpPr txBox="1"/>
          <p:nvPr/>
        </p:nvSpPr>
        <p:spPr>
          <a:xfrm>
            <a:off x="857224" y="1142984"/>
            <a:ext cx="7632848" cy="4708981"/>
          </a:xfrm>
          <a:prstGeom prst="rect">
            <a:avLst/>
          </a:prstGeom>
          <a:noFill/>
        </p:spPr>
        <p:txBody>
          <a:bodyPr wrap="square" rtlCol="0">
            <a:spAutoFit/>
          </a:bodyPr>
          <a:lstStyle/>
          <a:p>
            <a:pPr algn="ctr"/>
            <a:r>
              <a:rPr lang="it-IT" sz="2400" b="1" dirty="0" smtClean="0"/>
              <a:t>TEST SPECIALISTICI :</a:t>
            </a:r>
          </a:p>
          <a:p>
            <a:pPr algn="ctr"/>
            <a:endParaRPr lang="it-IT" b="1" dirty="0" smtClean="0"/>
          </a:p>
          <a:p>
            <a:pPr algn="just"/>
            <a:r>
              <a:rPr lang="it-IT" sz="1600" b="1" dirty="0" smtClean="0"/>
              <a:t>JOBE: arto </a:t>
            </a:r>
            <a:r>
              <a:rPr lang="it-IT" sz="1600" b="1" dirty="0" err="1" smtClean="0"/>
              <a:t>addotto-max</a:t>
            </a:r>
            <a:r>
              <a:rPr lang="it-IT" sz="1600" b="1" dirty="0" smtClean="0"/>
              <a:t> </a:t>
            </a:r>
            <a:r>
              <a:rPr lang="it-IT" sz="1600" b="1" dirty="0" err="1" smtClean="0"/>
              <a:t>intrarotazione-anteposizione</a:t>
            </a:r>
            <a:r>
              <a:rPr lang="it-IT" sz="1600" b="1" dirty="0" smtClean="0"/>
              <a:t> 30° ,tentativo di sollevare contro resistenza:  MM SOVRASPINOSO</a:t>
            </a:r>
          </a:p>
          <a:p>
            <a:pPr algn="just"/>
            <a:endParaRPr lang="it-IT" sz="1600" b="1" dirty="0" smtClean="0"/>
          </a:p>
          <a:p>
            <a:pPr algn="just"/>
            <a:r>
              <a:rPr lang="it-IT" sz="1600" b="1" dirty="0" smtClean="0"/>
              <a:t>PATTE: arto addotto-gomito contro tronco ,tentativo di ruotare il braccio contro resistenza: MM SOTTOSPINOSO</a:t>
            </a:r>
          </a:p>
          <a:p>
            <a:pPr algn="just"/>
            <a:endParaRPr lang="it-IT" sz="1600" b="1" dirty="0" smtClean="0"/>
          </a:p>
          <a:p>
            <a:pPr algn="just"/>
            <a:r>
              <a:rPr lang="it-IT" sz="1600" b="1" dirty="0" smtClean="0"/>
              <a:t>LIFT OFF TEST: dorso mano in sede lombare, tentativo di spostare la mano dalla schiena con o senza resistenza esaminatore: MM SOTTOSCAPOLARE</a:t>
            </a:r>
          </a:p>
          <a:p>
            <a:pPr algn="just"/>
            <a:endParaRPr lang="it-IT" sz="1600" b="1" dirty="0" smtClean="0"/>
          </a:p>
          <a:p>
            <a:pPr algn="just"/>
            <a:r>
              <a:rPr lang="it-IT" sz="1600" b="1" dirty="0" smtClean="0"/>
              <a:t>WHIPPLE: arto elevato con mano altezza spalla controlaterale in </a:t>
            </a:r>
            <a:r>
              <a:rPr lang="it-IT" sz="1600" b="1" dirty="0" err="1" smtClean="0"/>
              <a:t>intrarotazione</a:t>
            </a:r>
            <a:r>
              <a:rPr lang="it-IT" sz="1600" b="1" dirty="0" smtClean="0"/>
              <a:t>,tentativo di elevare contro resistenza braccio: MM SOVRASPINATO</a:t>
            </a:r>
          </a:p>
          <a:p>
            <a:pPr algn="just"/>
            <a:endParaRPr lang="it-IT" sz="1600" b="1" dirty="0" smtClean="0"/>
          </a:p>
          <a:p>
            <a:pPr algn="just"/>
            <a:r>
              <a:rPr lang="it-IT" sz="1600" b="1" dirty="0" smtClean="0"/>
              <a:t>NEER: </a:t>
            </a:r>
            <a:r>
              <a:rPr lang="it-IT" sz="1600" b="1" dirty="0" err="1" smtClean="0"/>
              <a:t>eaminatore</a:t>
            </a:r>
            <a:r>
              <a:rPr lang="it-IT" sz="1600" b="1" dirty="0" smtClean="0"/>
              <a:t> al fianco del </a:t>
            </a:r>
            <a:r>
              <a:rPr lang="it-IT" sz="1600" b="1" dirty="0" err="1" smtClean="0"/>
              <a:t>paz</a:t>
            </a:r>
            <a:r>
              <a:rPr lang="it-IT" sz="1600" b="1" dirty="0" smtClean="0"/>
              <a:t>  si stabilizza la spalla e con l’altra mano si solleva passivamente l’arto a gomito  esteso e  </a:t>
            </a:r>
            <a:r>
              <a:rPr lang="it-IT" sz="1600" b="1" dirty="0" err="1" smtClean="0"/>
              <a:t>intraruotato</a:t>
            </a:r>
            <a:r>
              <a:rPr lang="it-IT" sz="1600" b="1" dirty="0" smtClean="0"/>
              <a:t> : se dolore test positivo e indica IMPINGEMENT</a:t>
            </a:r>
          </a:p>
          <a:p>
            <a:pPr algn="just"/>
            <a:endParaRPr lang="it-IT"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980728"/>
            <a:ext cx="7776864" cy="523220"/>
          </a:xfrm>
          <a:prstGeom prst="rect">
            <a:avLst/>
          </a:prstGeom>
          <a:noFill/>
        </p:spPr>
        <p:txBody>
          <a:bodyPr wrap="square" rtlCol="0">
            <a:spAutoFit/>
          </a:bodyPr>
          <a:lstStyle/>
          <a:p>
            <a:pPr algn="ctr"/>
            <a:r>
              <a:rPr lang="it-IT" sz="2800" b="1" dirty="0" smtClean="0"/>
              <a:t>TRAUMATOLOGIA</a:t>
            </a:r>
            <a:endParaRPr lang="it-IT" sz="2800" b="1" dirty="0"/>
          </a:p>
        </p:txBody>
      </p:sp>
      <p:sp>
        <p:nvSpPr>
          <p:cNvPr id="5" name="CasellaDiTesto 4"/>
          <p:cNvSpPr txBox="1"/>
          <p:nvPr/>
        </p:nvSpPr>
        <p:spPr>
          <a:xfrm>
            <a:off x="827584" y="1628800"/>
            <a:ext cx="7632848" cy="3970318"/>
          </a:xfrm>
          <a:prstGeom prst="rect">
            <a:avLst/>
          </a:prstGeom>
          <a:noFill/>
        </p:spPr>
        <p:txBody>
          <a:bodyPr wrap="square" rtlCol="0">
            <a:spAutoFit/>
          </a:bodyPr>
          <a:lstStyle/>
          <a:p>
            <a:r>
              <a:rPr lang="it-IT" b="1" dirty="0" smtClean="0"/>
              <a:t>Anamnesi: </a:t>
            </a:r>
          </a:p>
          <a:p>
            <a:r>
              <a:rPr lang="it-IT" dirty="0" smtClean="0"/>
              <a:t>-Tipologia di trauma (bassa/alta energia; contusione; schiacciamento; distorsione….)</a:t>
            </a:r>
          </a:p>
          <a:p>
            <a:r>
              <a:rPr lang="it-IT" dirty="0" smtClean="0"/>
              <a:t>-Sede  del trauma</a:t>
            </a:r>
          </a:p>
          <a:p>
            <a:pPr>
              <a:buFontTx/>
              <a:buChar char="-"/>
            </a:pPr>
            <a:r>
              <a:rPr lang="it-IT" dirty="0" smtClean="0"/>
              <a:t>Cronologia</a:t>
            </a:r>
          </a:p>
          <a:p>
            <a:r>
              <a:rPr lang="it-IT" dirty="0" smtClean="0"/>
              <a:t>-Sintomatologia riferita</a:t>
            </a:r>
          </a:p>
          <a:p>
            <a:r>
              <a:rPr lang="it-IT" b="1" dirty="0" smtClean="0"/>
              <a:t>Esame obiettivo: </a:t>
            </a:r>
          </a:p>
          <a:p>
            <a:r>
              <a:rPr lang="it-IT" dirty="0" smtClean="0"/>
              <a:t>Tumefazione/edema; ecchimosi;  abrasioni;deformità; motilità preternaturale; impotenza </a:t>
            </a:r>
            <a:r>
              <a:rPr lang="it-IT" dirty="0" err="1" smtClean="0"/>
              <a:t>funzionale…</a:t>
            </a:r>
            <a:endParaRPr lang="it-IT" dirty="0" smtClean="0"/>
          </a:p>
          <a:p>
            <a:endParaRPr lang="it-IT" dirty="0" smtClean="0"/>
          </a:p>
          <a:p>
            <a:r>
              <a:rPr lang="it-IT" b="1" dirty="0" smtClean="0"/>
              <a:t>Condotta</a:t>
            </a:r>
            <a:r>
              <a:rPr lang="it-IT" dirty="0" smtClean="0"/>
              <a:t>:</a:t>
            </a:r>
          </a:p>
          <a:p>
            <a:r>
              <a:rPr lang="it-IT" i="1" dirty="0" smtClean="0"/>
              <a:t>Sospetto di frattura: </a:t>
            </a:r>
            <a:r>
              <a:rPr lang="it-IT" dirty="0" smtClean="0"/>
              <a:t>(</a:t>
            </a:r>
            <a:r>
              <a:rPr lang="it-IT" dirty="0" err="1" smtClean="0"/>
              <a:t>motilita’</a:t>
            </a:r>
            <a:r>
              <a:rPr lang="it-IT" dirty="0" smtClean="0"/>
              <a:t> preternaturale, </a:t>
            </a:r>
            <a:r>
              <a:rPr lang="it-IT" dirty="0" err="1" smtClean="0"/>
              <a:t>deformita’</a:t>
            </a:r>
            <a:r>
              <a:rPr lang="it-IT" dirty="0" smtClean="0"/>
              <a:t>, impotenza funzionale, </a:t>
            </a:r>
            <a:r>
              <a:rPr lang="it-IT" dirty="0" err="1" smtClean="0"/>
              <a:t>ecchimosi…</a:t>
            </a:r>
            <a:r>
              <a:rPr lang="it-IT" dirty="0" smtClean="0"/>
              <a:t>): invio PS per esecuzione RX e visita specialistica</a:t>
            </a:r>
          </a:p>
          <a:p>
            <a:r>
              <a:rPr lang="it-IT" i="1" dirty="0" smtClean="0"/>
              <a:t>Trauma minore: </a:t>
            </a:r>
            <a:r>
              <a:rPr lang="it-IT" dirty="0" smtClean="0"/>
              <a:t>RX e visita specialistica differibili</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p:cNvSpPr txBox="1"/>
          <p:nvPr/>
        </p:nvSpPr>
        <p:spPr>
          <a:xfrm>
            <a:off x="859651" y="1343553"/>
            <a:ext cx="7632848" cy="3785652"/>
          </a:xfrm>
          <a:prstGeom prst="rect">
            <a:avLst/>
          </a:prstGeom>
          <a:noFill/>
        </p:spPr>
        <p:txBody>
          <a:bodyPr wrap="square" rtlCol="0">
            <a:spAutoFit/>
          </a:bodyPr>
          <a:lstStyle/>
          <a:p>
            <a:pPr algn="ctr"/>
            <a:r>
              <a:rPr lang="it-IT" sz="2400" b="1" dirty="0" smtClean="0"/>
              <a:t>TEST SPECIALISTICI:</a:t>
            </a:r>
          </a:p>
          <a:p>
            <a:pPr algn="ctr"/>
            <a:endParaRPr lang="it-IT" b="1" dirty="0" smtClean="0"/>
          </a:p>
          <a:p>
            <a:pPr algn="just"/>
            <a:r>
              <a:rPr lang="it-IT" b="1" dirty="0" smtClean="0"/>
              <a:t>NAPOLEON TEST: premere arto contro pancia se polso si </a:t>
            </a:r>
            <a:r>
              <a:rPr lang="it-IT" b="1" dirty="0" err="1" smtClean="0"/>
              <a:t>flestte</a:t>
            </a:r>
            <a:r>
              <a:rPr lang="it-IT" b="1" dirty="0" smtClean="0"/>
              <a:t> oltre 90° test è positivo: MM SOTTOSCAPOLARE</a:t>
            </a:r>
          </a:p>
          <a:p>
            <a:pPr algn="just"/>
            <a:endParaRPr lang="it-IT" b="1" dirty="0" smtClean="0"/>
          </a:p>
          <a:p>
            <a:pPr algn="just"/>
            <a:r>
              <a:rPr lang="it-IT" b="1" dirty="0" smtClean="0"/>
              <a:t>YOCUM: arto addotto mano su spalla controlaterale tentativo di portare gomito verso l’alto: IMPINGEMENT</a:t>
            </a:r>
          </a:p>
          <a:p>
            <a:pPr algn="just"/>
            <a:endParaRPr lang="it-IT" b="1" dirty="0" smtClean="0"/>
          </a:p>
          <a:p>
            <a:pPr algn="just"/>
            <a:r>
              <a:rPr lang="it-IT" b="1" dirty="0" smtClean="0"/>
              <a:t>PULM UP: palmo mani rivolto verso l’alto, gomito esteso elevare l’arto contro resistenza: CLB </a:t>
            </a:r>
          </a:p>
          <a:p>
            <a:pPr algn="just"/>
            <a:endParaRPr lang="it-IT" b="1" dirty="0" smtClean="0"/>
          </a:p>
          <a:p>
            <a:pPr algn="just"/>
            <a:r>
              <a:rPr lang="it-IT" b="1" dirty="0" smtClean="0"/>
              <a:t>YERGASON: comparsa di dolore alla supinazione attiva contro resistenza con braccio addotto-gomito flesso a 90° e avambraccio </a:t>
            </a:r>
            <a:r>
              <a:rPr lang="it-IT" b="1" dirty="0" err="1" smtClean="0"/>
              <a:t>pronato</a:t>
            </a:r>
            <a:r>
              <a:rPr lang="it-IT" b="1" dirty="0" smtClean="0"/>
              <a:t>: CLB</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p:cNvSpPr txBox="1"/>
          <p:nvPr/>
        </p:nvSpPr>
        <p:spPr>
          <a:xfrm>
            <a:off x="857224" y="1285860"/>
            <a:ext cx="7632848" cy="4154984"/>
          </a:xfrm>
          <a:prstGeom prst="rect">
            <a:avLst/>
          </a:prstGeom>
          <a:noFill/>
        </p:spPr>
        <p:txBody>
          <a:bodyPr wrap="square" rtlCol="0">
            <a:spAutoFit/>
          </a:bodyPr>
          <a:lstStyle/>
          <a:p>
            <a:pPr algn="ctr"/>
            <a:r>
              <a:rPr lang="it-IT" sz="2400" b="1" dirty="0" smtClean="0"/>
              <a:t>TEST SPECIALISTICI:</a:t>
            </a:r>
            <a:endParaRPr lang="it-IT" sz="1600" b="1" dirty="0" smtClean="0"/>
          </a:p>
          <a:p>
            <a:pPr algn="just"/>
            <a:r>
              <a:rPr lang="it-IT" sz="1600" b="1" dirty="0" smtClean="0"/>
              <a:t>SEGNI DI INSTABILITA’:</a:t>
            </a:r>
          </a:p>
          <a:p>
            <a:pPr algn="just"/>
            <a:r>
              <a:rPr lang="it-IT" sz="1600" b="1" dirty="0" smtClean="0"/>
              <a:t> </a:t>
            </a:r>
          </a:p>
          <a:p>
            <a:pPr algn="just"/>
            <a:r>
              <a:rPr lang="it-IT" sz="1600" b="1" dirty="0" smtClean="0"/>
              <a:t>SEGNO DEL SOLCO: </a:t>
            </a:r>
            <a:r>
              <a:rPr lang="it-IT" sz="1600" b="1" dirty="0" err="1" smtClean="0"/>
              <a:t>paz</a:t>
            </a:r>
            <a:r>
              <a:rPr lang="it-IT" sz="1600" b="1" dirty="0" smtClean="0"/>
              <a:t> seduto trazione omero distale verso il basso. Si valuta la depressione </a:t>
            </a:r>
            <a:r>
              <a:rPr lang="it-IT" sz="1600" b="1" dirty="0" err="1" smtClean="0"/>
              <a:t>sottoacromiale</a:t>
            </a:r>
            <a:endParaRPr lang="it-IT" sz="1600" b="1" dirty="0" smtClean="0"/>
          </a:p>
          <a:p>
            <a:pPr algn="just"/>
            <a:endParaRPr lang="it-IT" sz="1600" b="1" dirty="0" smtClean="0"/>
          </a:p>
          <a:p>
            <a:pPr algn="just"/>
            <a:r>
              <a:rPr lang="it-IT" sz="1600" b="1" dirty="0" smtClean="0"/>
              <a:t>TEST DEL CASSETTO: </a:t>
            </a:r>
            <a:r>
              <a:rPr lang="it-IT" sz="1600" b="1" dirty="0" err="1" smtClean="0"/>
              <a:t>paz</a:t>
            </a:r>
            <a:r>
              <a:rPr lang="it-IT" sz="1600" b="1" dirty="0" smtClean="0"/>
              <a:t> seduto esaminatore alle spalle,stabilizza la scapola con una mano e con l’altra applica una forza anteriore e posteriore sulla testa omerale</a:t>
            </a:r>
          </a:p>
          <a:p>
            <a:pPr algn="just"/>
            <a:endParaRPr lang="it-IT" sz="1600" b="1" dirty="0" smtClean="0"/>
          </a:p>
          <a:p>
            <a:pPr algn="just"/>
            <a:r>
              <a:rPr lang="it-IT" sz="1600" b="1" dirty="0" smtClean="0"/>
              <a:t>TEST DELL’APPRENSIONE ANTERIORE: </a:t>
            </a:r>
            <a:r>
              <a:rPr lang="it-IT" sz="1600" b="1" dirty="0" err="1" smtClean="0"/>
              <a:t>paz</a:t>
            </a:r>
            <a:r>
              <a:rPr lang="it-IT" sz="1600" b="1" dirty="0" smtClean="0"/>
              <a:t> seduto con braccio </a:t>
            </a:r>
            <a:r>
              <a:rPr lang="it-IT" sz="1600" b="1" dirty="0" err="1" smtClean="0"/>
              <a:t>abdotto</a:t>
            </a:r>
            <a:r>
              <a:rPr lang="it-IT" sz="1600" b="1" dirty="0" smtClean="0"/>
              <a:t> a 90°  gomito flesso a 90°. Si extraruota progressivamente l’arto esercitando pressione da dietro avanti sulla testa omerale: test positivo se evoca apprensione o dolore </a:t>
            </a:r>
          </a:p>
          <a:p>
            <a:pPr algn="just"/>
            <a:endParaRPr lang="it-IT" sz="1600" b="1" dirty="0" smtClean="0"/>
          </a:p>
          <a:p>
            <a:pPr algn="just"/>
            <a:r>
              <a:rPr lang="it-IT" sz="1600" b="1" dirty="0" smtClean="0"/>
              <a:t>RELOCATION TEST: </a:t>
            </a:r>
            <a:r>
              <a:rPr lang="it-IT" sz="1600" b="1" dirty="0" err="1" smtClean="0"/>
              <a:t>paz</a:t>
            </a:r>
            <a:r>
              <a:rPr lang="it-IT" sz="1600" b="1" dirty="0" smtClean="0"/>
              <a:t> sdraiato si esegue  test dell’apprensione anteriore poi si spinge da davanti a dietro la testa omerale: in caso di instabilità la manovra è positiva se dolore si allevia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p:cNvSpPr txBox="1"/>
          <p:nvPr/>
        </p:nvSpPr>
        <p:spPr>
          <a:xfrm>
            <a:off x="827584" y="1556792"/>
            <a:ext cx="7632848" cy="646331"/>
          </a:xfrm>
          <a:prstGeom prst="rect">
            <a:avLst/>
          </a:prstGeom>
          <a:noFill/>
        </p:spPr>
        <p:txBody>
          <a:bodyPr wrap="square" rtlCol="0">
            <a:spAutoFit/>
          </a:bodyPr>
          <a:lstStyle/>
          <a:p>
            <a:pPr algn="ctr"/>
            <a:r>
              <a:rPr lang="it-IT" b="1" u="sng" dirty="0" smtClean="0"/>
              <a:t>ESAMI STRUMENTALI </a:t>
            </a:r>
            <a:r>
              <a:rPr lang="it-IT" b="1" u="sng" dirty="0" smtClean="0">
                <a:solidFill>
                  <a:srgbClr val="FF0000"/>
                </a:solidFill>
              </a:rPr>
              <a:t>:</a:t>
            </a:r>
            <a:endParaRPr lang="it-IT" b="1" dirty="0" smtClean="0"/>
          </a:p>
          <a:p>
            <a:pPr algn="ctr"/>
            <a:r>
              <a:rPr lang="it-IT" b="1" dirty="0" smtClean="0"/>
              <a:t> La patologia sospettata ci indirizzerà verso gli esami strumentali idonei</a:t>
            </a:r>
          </a:p>
        </p:txBody>
      </p:sp>
      <p:graphicFrame>
        <p:nvGraphicFramePr>
          <p:cNvPr id="4" name="Tabella 3"/>
          <p:cNvGraphicFramePr>
            <a:graphicFrameLocks noGrp="1"/>
          </p:cNvGraphicFramePr>
          <p:nvPr/>
        </p:nvGraphicFramePr>
        <p:xfrm>
          <a:off x="1403648" y="2708920"/>
          <a:ext cx="6168008" cy="3200400"/>
        </p:xfrm>
        <a:graphic>
          <a:graphicData uri="http://schemas.openxmlformats.org/drawingml/2006/table">
            <a:tbl>
              <a:tblPr firstRow="1" bandRow="1">
                <a:tableStyleId>{5C22544A-7EE6-4342-B048-85BDC9FD1C3A}</a:tableStyleId>
              </a:tblPr>
              <a:tblGrid>
                <a:gridCol w="3084004"/>
                <a:gridCol w="3084004"/>
              </a:tblGrid>
              <a:tr h="270029">
                <a:tc>
                  <a:txBody>
                    <a:bodyPr/>
                    <a:lstStyle/>
                    <a:p>
                      <a:r>
                        <a:rPr lang="it-IT" b="0" dirty="0" smtClean="0">
                          <a:solidFill>
                            <a:schemeClr val="tx1"/>
                          </a:solidFill>
                        </a:rPr>
                        <a:t>ARTROSI G/O</a:t>
                      </a:r>
                      <a:endParaRPr lang="it-IT"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it-IT" b="0" dirty="0" smtClean="0">
                          <a:solidFill>
                            <a:schemeClr val="tx1"/>
                          </a:solidFill>
                        </a:rPr>
                        <a:t>I LIVELLO RX </a:t>
                      </a:r>
                    </a:p>
                    <a:p>
                      <a:r>
                        <a:rPr lang="it-IT" b="0" dirty="0" smtClean="0">
                          <a:solidFill>
                            <a:schemeClr val="tx1"/>
                          </a:solidFill>
                        </a:rPr>
                        <a:t>II LIVELLO TC </a:t>
                      </a:r>
                      <a:endParaRPr lang="it-IT"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270029">
                <a:tc>
                  <a:txBody>
                    <a:bodyPr/>
                    <a:lstStyle/>
                    <a:p>
                      <a:r>
                        <a:rPr lang="it-IT" b="0" dirty="0" smtClean="0">
                          <a:solidFill>
                            <a:schemeClr val="tx1"/>
                          </a:solidFill>
                        </a:rPr>
                        <a:t>IMPINGEMENT</a:t>
                      </a:r>
                      <a:endParaRPr lang="it-IT"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it-IT" b="0" dirty="0" smtClean="0">
                          <a:solidFill>
                            <a:schemeClr val="tx1"/>
                          </a:solidFill>
                        </a:rPr>
                        <a:t>I LIVELLO RX</a:t>
                      </a:r>
                      <a:endParaRPr lang="it-IT"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270029">
                <a:tc>
                  <a:txBody>
                    <a:bodyPr/>
                    <a:lstStyle/>
                    <a:p>
                      <a:r>
                        <a:rPr lang="it-IT" b="0" dirty="0" smtClean="0">
                          <a:solidFill>
                            <a:schemeClr val="tx1"/>
                          </a:solidFill>
                        </a:rPr>
                        <a:t>PATOLOGIE INFIAMMATORIE/DEGENERATIVE</a:t>
                      </a:r>
                      <a:r>
                        <a:rPr lang="it-IT" b="0" baseline="0" dirty="0" smtClean="0">
                          <a:solidFill>
                            <a:schemeClr val="tx1"/>
                          </a:solidFill>
                        </a:rPr>
                        <a:t> TESSUTI MOLLI</a:t>
                      </a:r>
                      <a:endParaRPr lang="it-IT"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it-IT" b="0" dirty="0" smtClean="0">
                          <a:solidFill>
                            <a:schemeClr val="tx1"/>
                          </a:solidFill>
                        </a:rPr>
                        <a:t>I LIVELLO ECOGRAFIA</a:t>
                      </a:r>
                    </a:p>
                    <a:p>
                      <a:r>
                        <a:rPr lang="it-IT" b="0" dirty="0" smtClean="0">
                          <a:solidFill>
                            <a:schemeClr val="tx1"/>
                          </a:solidFill>
                        </a:rPr>
                        <a:t>II</a:t>
                      </a:r>
                      <a:r>
                        <a:rPr lang="it-IT" b="0" baseline="0" dirty="0" smtClean="0">
                          <a:solidFill>
                            <a:schemeClr val="tx1"/>
                          </a:solidFill>
                        </a:rPr>
                        <a:t> LIVELLO RMN</a:t>
                      </a:r>
                      <a:endParaRPr lang="it-IT"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270029">
                <a:tc>
                  <a:txBody>
                    <a:bodyPr/>
                    <a:lstStyle/>
                    <a:p>
                      <a:r>
                        <a:rPr lang="it-IT" b="0" dirty="0" smtClean="0">
                          <a:solidFill>
                            <a:schemeClr val="tx1"/>
                          </a:solidFill>
                        </a:rPr>
                        <a:t>INSTABILITA’</a:t>
                      </a:r>
                      <a:endParaRPr lang="it-IT"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r>
                        <a:rPr lang="it-IT" b="0" dirty="0" smtClean="0">
                          <a:solidFill>
                            <a:schemeClr val="tx1"/>
                          </a:solidFill>
                        </a:rPr>
                        <a:t>I</a:t>
                      </a:r>
                      <a:r>
                        <a:rPr lang="it-IT" b="0" baseline="0" dirty="0" smtClean="0">
                          <a:solidFill>
                            <a:schemeClr val="tx1"/>
                          </a:solidFill>
                        </a:rPr>
                        <a:t> LIVELLO RX </a:t>
                      </a:r>
                    </a:p>
                    <a:p>
                      <a:r>
                        <a:rPr lang="it-IT" b="0" baseline="0" dirty="0" smtClean="0">
                          <a:solidFill>
                            <a:schemeClr val="tx1"/>
                          </a:solidFill>
                        </a:rPr>
                        <a:t>II LIVELLO RMN ARTROTC PICO 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270029">
                <a:tc>
                  <a:txBody>
                    <a:bodyPr/>
                    <a:lstStyle/>
                    <a:p>
                      <a:endParaRPr lang="it-IT"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endParaRPr lang="it-IT"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mtClean="0"/>
              <a:t>LOMBALGIA E LOMBOSCIATALGIA</a:t>
            </a:r>
            <a:endParaRPr lang="it-IT" dirty="0"/>
          </a:p>
        </p:txBody>
      </p:sp>
      <p:sp>
        <p:nvSpPr>
          <p:cNvPr id="3" name="Segnaposto contenuto 2"/>
          <p:cNvSpPr>
            <a:spLocks noGrp="1"/>
          </p:cNvSpPr>
          <p:nvPr>
            <p:ph idx="1"/>
          </p:nvPr>
        </p:nvSpPr>
        <p:spPr/>
        <p:txBody>
          <a:bodyPr>
            <a:normAutofit fontScale="62500" lnSpcReduction="20000"/>
          </a:bodyPr>
          <a:lstStyle/>
          <a:p>
            <a:r>
              <a:rPr lang="it-IT" dirty="0" smtClean="0"/>
              <a:t>Anamnesi</a:t>
            </a:r>
            <a:endParaRPr lang="it-IT" dirty="0"/>
          </a:p>
          <a:p>
            <a:pPr>
              <a:buNone/>
            </a:pPr>
            <a:r>
              <a:rPr lang="it-IT" dirty="0" smtClean="0"/>
              <a:t>    Localizzazione, durata e severità del dolore</a:t>
            </a:r>
          </a:p>
          <a:p>
            <a:pPr>
              <a:buNone/>
            </a:pPr>
            <a:r>
              <a:rPr lang="it-IT" dirty="0"/>
              <a:t> </a:t>
            </a:r>
            <a:r>
              <a:rPr lang="it-IT" dirty="0" smtClean="0"/>
              <a:t>   Episodi analoghi in passato</a:t>
            </a:r>
          </a:p>
          <a:p>
            <a:pPr>
              <a:buNone/>
            </a:pPr>
            <a:r>
              <a:rPr lang="it-IT" dirty="0"/>
              <a:t> </a:t>
            </a:r>
            <a:r>
              <a:rPr lang="it-IT" dirty="0" smtClean="0"/>
              <a:t>   Sintomi costituzionali(</a:t>
            </a:r>
            <a:r>
              <a:rPr lang="it-IT" dirty="0" err="1" smtClean="0"/>
              <a:t>es</a:t>
            </a:r>
            <a:r>
              <a:rPr lang="it-IT" dirty="0" smtClean="0"/>
              <a:t>: perdita di peso involontaria, sudorazione </a:t>
            </a:r>
            <a:r>
              <a:rPr lang="it-IT" dirty="0" err="1" smtClean="0"/>
              <a:t>notturna…</a:t>
            </a:r>
            <a:r>
              <a:rPr lang="it-IT" dirty="0" smtClean="0"/>
              <a:t>)</a:t>
            </a:r>
          </a:p>
          <a:p>
            <a:pPr>
              <a:buNone/>
            </a:pPr>
            <a:r>
              <a:rPr lang="it-IT" dirty="0"/>
              <a:t> </a:t>
            </a:r>
            <a:r>
              <a:rPr lang="it-IT" dirty="0" smtClean="0"/>
              <a:t>   Storia di patologia maligna</a:t>
            </a:r>
          </a:p>
          <a:p>
            <a:pPr>
              <a:buNone/>
            </a:pPr>
            <a:r>
              <a:rPr lang="it-IT" dirty="0"/>
              <a:t> </a:t>
            </a:r>
            <a:r>
              <a:rPr lang="it-IT" dirty="0" smtClean="0"/>
              <a:t>   Eventi precipitanti</a:t>
            </a:r>
          </a:p>
          <a:p>
            <a:pPr>
              <a:buNone/>
            </a:pPr>
            <a:r>
              <a:rPr lang="it-IT" dirty="0"/>
              <a:t> </a:t>
            </a:r>
            <a:r>
              <a:rPr lang="it-IT" dirty="0" smtClean="0"/>
              <a:t>   Terapie osservate</a:t>
            </a:r>
          </a:p>
          <a:p>
            <a:pPr>
              <a:buNone/>
            </a:pPr>
            <a:r>
              <a:rPr lang="it-IT" dirty="0" smtClean="0"/>
              <a:t>    Sintomi neurologici(</a:t>
            </a:r>
            <a:r>
              <a:rPr lang="it-IT" dirty="0" err="1" smtClean="0"/>
              <a:t>es</a:t>
            </a:r>
            <a:r>
              <a:rPr lang="it-IT" dirty="0" smtClean="0"/>
              <a:t>: debolezza, cadute od instabilità della marcia,alterazioni sensoriali, disturbi </a:t>
            </a:r>
            <a:r>
              <a:rPr lang="it-IT" dirty="0" err="1" smtClean="0"/>
              <a:t>viscerali…</a:t>
            </a:r>
            <a:r>
              <a:rPr lang="it-IT" dirty="0" smtClean="0"/>
              <a:t>)</a:t>
            </a:r>
          </a:p>
          <a:p>
            <a:pPr>
              <a:buNone/>
            </a:pPr>
            <a:r>
              <a:rPr lang="it-IT" dirty="0"/>
              <a:t> </a:t>
            </a:r>
            <a:r>
              <a:rPr lang="it-IT" dirty="0" smtClean="0"/>
              <a:t>   Stabilità o progressione dei sintomi</a:t>
            </a:r>
          </a:p>
          <a:p>
            <a:pPr>
              <a:buNone/>
            </a:pPr>
            <a:r>
              <a:rPr lang="it-IT" dirty="0"/>
              <a:t> </a:t>
            </a:r>
            <a:r>
              <a:rPr lang="it-IT" dirty="0" smtClean="0"/>
              <a:t>   Recenti infezioni batteriche</a:t>
            </a:r>
          </a:p>
          <a:p>
            <a:pPr>
              <a:buNone/>
            </a:pPr>
            <a:r>
              <a:rPr lang="it-IT" dirty="0"/>
              <a:t> </a:t>
            </a:r>
            <a:r>
              <a:rPr lang="it-IT" dirty="0" smtClean="0"/>
              <a:t>   Storia di uso di droghe per via iniettiva</a:t>
            </a:r>
          </a:p>
          <a:p>
            <a:pPr>
              <a:buNone/>
            </a:pPr>
            <a:r>
              <a:rPr lang="it-IT" dirty="0"/>
              <a:t> </a:t>
            </a:r>
            <a:r>
              <a:rPr lang="it-IT" dirty="0" smtClean="0"/>
              <a:t>   Storia di terapia steroidea protratta</a:t>
            </a:r>
          </a:p>
          <a:p>
            <a:pPr>
              <a:buNone/>
            </a:pPr>
            <a:r>
              <a:rPr lang="it-IT" dirty="0"/>
              <a:t> </a:t>
            </a:r>
            <a:r>
              <a:rPr lang="it-IT" dirty="0" smtClean="0"/>
              <a:t>   Pregressi interventi al rachide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ESAME OBIETTIVO</a:t>
            </a:r>
            <a:endParaRPr lang="it-IT" dirty="0"/>
          </a:p>
        </p:txBody>
      </p:sp>
      <p:sp>
        <p:nvSpPr>
          <p:cNvPr id="3" name="Segnaposto contenuto 2"/>
          <p:cNvSpPr>
            <a:spLocks noGrp="1"/>
          </p:cNvSpPr>
          <p:nvPr>
            <p:ph idx="1"/>
          </p:nvPr>
        </p:nvSpPr>
        <p:spPr>
          <a:xfrm>
            <a:off x="428596" y="1714488"/>
            <a:ext cx="8229600" cy="4525963"/>
          </a:xfrm>
        </p:spPr>
        <p:txBody>
          <a:bodyPr>
            <a:normAutofit fontScale="92500" lnSpcReduction="20000"/>
          </a:bodyPr>
          <a:lstStyle/>
          <a:p>
            <a:r>
              <a:rPr lang="it-IT" b="1" dirty="0" smtClean="0"/>
              <a:t>Osservazione generale:</a:t>
            </a:r>
          </a:p>
          <a:p>
            <a:pPr>
              <a:buNone/>
            </a:pPr>
            <a:r>
              <a:rPr lang="it-IT" b="1" dirty="0" smtClean="0"/>
              <a:t>    </a:t>
            </a:r>
            <a:r>
              <a:rPr lang="it-IT" dirty="0" smtClean="0"/>
              <a:t>Valutazione del </a:t>
            </a:r>
            <a:r>
              <a:rPr lang="it-IT" dirty="0" err="1" smtClean="0"/>
              <a:t>pz</a:t>
            </a:r>
            <a:r>
              <a:rPr lang="it-IT" dirty="0" smtClean="0"/>
              <a:t> all’atto della </a:t>
            </a:r>
            <a:r>
              <a:rPr lang="it-IT" dirty="0" err="1" smtClean="0"/>
              <a:t>svestizione</a:t>
            </a:r>
            <a:r>
              <a:rPr lang="it-IT" dirty="0" smtClean="0"/>
              <a:t>, del posizionamento sul </a:t>
            </a:r>
            <a:r>
              <a:rPr lang="it-IT" dirty="0" err="1" smtClean="0"/>
              <a:t>lettino…</a:t>
            </a:r>
            <a:endParaRPr lang="it-IT" dirty="0" smtClean="0"/>
          </a:p>
          <a:p>
            <a:pPr algn="just"/>
            <a:r>
              <a:rPr lang="it-IT" b="1" dirty="0" smtClean="0"/>
              <a:t>Ispezione: </a:t>
            </a:r>
          </a:p>
          <a:p>
            <a:pPr algn="just">
              <a:buNone/>
            </a:pPr>
            <a:r>
              <a:rPr lang="it-IT" b="1" dirty="0" smtClean="0"/>
              <a:t>      </a:t>
            </a:r>
            <a:r>
              <a:rPr lang="it-IT" dirty="0" err="1" smtClean="0"/>
              <a:t>Pz</a:t>
            </a:r>
            <a:r>
              <a:rPr lang="it-IT" dirty="0" smtClean="0"/>
              <a:t> spogliato in </a:t>
            </a:r>
            <a:r>
              <a:rPr lang="it-IT" dirty="0" err="1" smtClean="0"/>
              <a:t>ortostatismo</a:t>
            </a:r>
            <a:r>
              <a:rPr lang="it-IT" dirty="0" smtClean="0"/>
              <a:t>.</a:t>
            </a:r>
          </a:p>
          <a:p>
            <a:pPr algn="just">
              <a:buNone/>
            </a:pPr>
            <a:r>
              <a:rPr lang="it-IT" dirty="0" smtClean="0"/>
              <a:t>      Valutazione delle curvature della colonna(</a:t>
            </a:r>
            <a:r>
              <a:rPr lang="it-IT" dirty="0" err="1" smtClean="0"/>
              <a:t>ipercifosi</a:t>
            </a:r>
            <a:r>
              <a:rPr lang="it-IT" dirty="0" smtClean="0"/>
              <a:t>, </a:t>
            </a:r>
            <a:r>
              <a:rPr lang="it-IT" dirty="0" err="1" smtClean="0"/>
              <a:t>iperlordosi…</a:t>
            </a:r>
            <a:r>
              <a:rPr lang="it-IT" dirty="0" smtClean="0"/>
              <a:t>)</a:t>
            </a:r>
          </a:p>
          <a:p>
            <a:pPr algn="just">
              <a:buNone/>
            </a:pPr>
            <a:r>
              <a:rPr lang="it-IT" dirty="0" smtClean="0"/>
              <a:t>      Presenza di rotazioni o gibbi, comparsa di dolore durante il movimento del tronco</a:t>
            </a:r>
          </a:p>
          <a:p>
            <a:pPr algn="just"/>
            <a:r>
              <a:rPr lang="it-IT" b="1" dirty="0" smtClean="0"/>
              <a:t>Palpazione</a:t>
            </a:r>
            <a:r>
              <a:rPr lang="it-IT" dirty="0" smtClean="0"/>
              <a:t>: ricerca di punti dolorosi</a:t>
            </a:r>
          </a:p>
          <a:p>
            <a:pPr marL="285750" indent="-285750" algn="just">
              <a:buNone/>
            </a:pPr>
            <a:endParaRPr lang="it-IT" dirty="0" smtClean="0"/>
          </a:p>
          <a:p>
            <a:endParaRPr lang="it-IT"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Range</a:t>
            </a:r>
            <a:r>
              <a:rPr lang="it-IT" dirty="0" smtClean="0"/>
              <a:t> </a:t>
            </a:r>
            <a:r>
              <a:rPr lang="it-IT" dirty="0" err="1" smtClean="0"/>
              <a:t>of</a:t>
            </a:r>
            <a:r>
              <a:rPr lang="it-IT" dirty="0" smtClean="0"/>
              <a:t> </a:t>
            </a:r>
            <a:r>
              <a:rPr lang="it-IT" dirty="0" err="1" smtClean="0"/>
              <a:t>motion</a:t>
            </a:r>
            <a:endParaRPr lang="it-IT" dirty="0"/>
          </a:p>
        </p:txBody>
      </p:sp>
      <p:sp>
        <p:nvSpPr>
          <p:cNvPr id="3" name="Segnaposto contenuto 2"/>
          <p:cNvSpPr>
            <a:spLocks noGrp="1"/>
          </p:cNvSpPr>
          <p:nvPr>
            <p:ph idx="1"/>
          </p:nvPr>
        </p:nvSpPr>
        <p:spPr/>
        <p:txBody>
          <a:bodyPr/>
          <a:lstStyle/>
          <a:p>
            <a:r>
              <a:rPr lang="it-IT" dirty="0" smtClean="0"/>
              <a:t>Flessione: 80°-90° </a:t>
            </a:r>
          </a:p>
          <a:p>
            <a:r>
              <a:rPr lang="it-IT" dirty="0" smtClean="0"/>
              <a:t>Estensione: 20°-30° </a:t>
            </a:r>
          </a:p>
          <a:p>
            <a:r>
              <a:rPr lang="it-IT" dirty="0" smtClean="0"/>
              <a:t>Inclinazione laterale: 20°-30° </a:t>
            </a:r>
          </a:p>
          <a:p>
            <a:r>
              <a:rPr lang="it-IT" dirty="0" smtClean="0"/>
              <a:t>Rotazione: 30°-40°</a:t>
            </a:r>
            <a:endParaRPr lang="it-IT"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Esame neurologico</a:t>
            </a:r>
            <a:endParaRPr lang="it-IT" dirty="0"/>
          </a:p>
        </p:txBody>
      </p:sp>
      <p:graphicFrame>
        <p:nvGraphicFramePr>
          <p:cNvPr id="4" name="Tabella 3"/>
          <p:cNvGraphicFramePr>
            <a:graphicFrameLocks noGrp="1"/>
          </p:cNvGraphicFramePr>
          <p:nvPr/>
        </p:nvGraphicFramePr>
        <p:xfrm>
          <a:off x="1785918" y="1357298"/>
          <a:ext cx="5669021" cy="4468190"/>
        </p:xfrm>
        <a:graphic>
          <a:graphicData uri="http://schemas.openxmlformats.org/drawingml/2006/table">
            <a:tbl>
              <a:tblPr firstRow="1" bandRow="1">
                <a:tableStyleId>{5C22544A-7EE6-4342-B048-85BDC9FD1C3A}</a:tableStyleId>
              </a:tblPr>
              <a:tblGrid>
                <a:gridCol w="1031435"/>
                <a:gridCol w="1529682"/>
                <a:gridCol w="1553952"/>
                <a:gridCol w="1553952"/>
              </a:tblGrid>
              <a:tr h="370840">
                <a:tc>
                  <a:txBody>
                    <a:bodyPr/>
                    <a:lstStyle/>
                    <a:p>
                      <a:endParaRPr lang="it-IT" dirty="0"/>
                    </a:p>
                  </a:txBody>
                  <a:tcPr/>
                </a:tc>
                <a:tc>
                  <a:txBody>
                    <a:bodyPr/>
                    <a:lstStyle/>
                    <a:p>
                      <a:r>
                        <a:rPr lang="it-IT" dirty="0" smtClean="0"/>
                        <a:t>Sensibilità</a:t>
                      </a:r>
                      <a:endParaRPr lang="it-IT" dirty="0"/>
                    </a:p>
                  </a:txBody>
                  <a:tcPr/>
                </a:tc>
                <a:tc>
                  <a:txBody>
                    <a:bodyPr/>
                    <a:lstStyle/>
                    <a:p>
                      <a:r>
                        <a:rPr lang="it-IT" dirty="0" smtClean="0"/>
                        <a:t>Motilità</a:t>
                      </a:r>
                      <a:endParaRPr lang="it-IT" dirty="0"/>
                    </a:p>
                  </a:txBody>
                  <a:tcPr/>
                </a:tc>
                <a:tc>
                  <a:txBody>
                    <a:bodyPr/>
                    <a:lstStyle/>
                    <a:p>
                      <a:endParaRPr lang="it-IT"/>
                    </a:p>
                  </a:txBody>
                  <a:tcPr/>
                </a:tc>
              </a:tr>
              <a:tr h="414978">
                <a:tc>
                  <a:txBody>
                    <a:bodyPr/>
                    <a:lstStyle/>
                    <a:p>
                      <a:r>
                        <a:rPr lang="it-IT" dirty="0" smtClean="0"/>
                        <a:t>Radice</a:t>
                      </a:r>
                      <a:endParaRPr lang="it-IT" dirty="0"/>
                    </a:p>
                  </a:txBody>
                  <a:tcPr/>
                </a:tc>
                <a:tc>
                  <a:txBody>
                    <a:bodyPr/>
                    <a:lstStyle/>
                    <a:p>
                      <a:r>
                        <a:rPr lang="it-IT" sz="1000" dirty="0" smtClean="0"/>
                        <a:t>Versante </a:t>
                      </a:r>
                      <a:r>
                        <a:rPr lang="it-IT" sz="1000" dirty="0" err="1" smtClean="0"/>
                        <a:t>antero-</a:t>
                      </a:r>
                      <a:r>
                        <a:rPr lang="it-IT" sz="1000" dirty="0" smtClean="0"/>
                        <a:t> prossimale coscia</a:t>
                      </a:r>
                      <a:endParaRPr lang="it-IT" sz="1000" dirty="0"/>
                    </a:p>
                  </a:txBody>
                  <a:tcPr/>
                </a:tc>
                <a:tc>
                  <a:txBody>
                    <a:bodyPr/>
                    <a:lstStyle/>
                    <a:p>
                      <a:r>
                        <a:rPr lang="it-IT" sz="1000" dirty="0" err="1" smtClean="0"/>
                        <a:t>Ileopsoas</a:t>
                      </a:r>
                      <a:r>
                        <a:rPr lang="it-IT" sz="1000" dirty="0" smtClean="0"/>
                        <a:t>(flessione</a:t>
                      </a:r>
                      <a:r>
                        <a:rPr lang="it-IT" sz="1000" baseline="0" dirty="0" smtClean="0"/>
                        <a:t> dell’anca a </a:t>
                      </a:r>
                      <a:r>
                        <a:rPr lang="it-IT" sz="1000" baseline="0" dirty="0" err="1" smtClean="0"/>
                        <a:t>pz</a:t>
                      </a:r>
                      <a:r>
                        <a:rPr lang="it-IT" sz="1000" baseline="0" dirty="0" smtClean="0"/>
                        <a:t> seduto)</a:t>
                      </a:r>
                      <a:endParaRPr lang="it-IT" sz="1000" dirty="0"/>
                    </a:p>
                  </a:txBody>
                  <a:tcPr/>
                </a:tc>
                <a:tc>
                  <a:txBody>
                    <a:bodyPr/>
                    <a:lstStyle/>
                    <a:p>
                      <a:endParaRPr lang="it-IT" dirty="0"/>
                    </a:p>
                  </a:txBody>
                  <a:tcPr/>
                </a:tc>
              </a:tr>
              <a:tr h="370840">
                <a:tc>
                  <a:txBody>
                    <a:bodyPr/>
                    <a:lstStyle/>
                    <a:p>
                      <a:r>
                        <a:rPr lang="it-IT" dirty="0" smtClean="0"/>
                        <a:t>L2</a:t>
                      </a:r>
                      <a:endParaRPr lang="it-IT" dirty="0"/>
                    </a:p>
                  </a:txBody>
                  <a:tcPr/>
                </a:tc>
                <a:tc>
                  <a:txBody>
                    <a:bodyPr/>
                    <a:lstStyle/>
                    <a:p>
                      <a:r>
                        <a:rPr lang="it-IT" sz="1000" dirty="0" smtClean="0"/>
                        <a:t>Versante </a:t>
                      </a:r>
                      <a:r>
                        <a:rPr lang="it-IT" sz="1000" dirty="0" err="1" smtClean="0"/>
                        <a:t>antero-mediale</a:t>
                      </a:r>
                      <a:r>
                        <a:rPr lang="it-IT" sz="1000" dirty="0" smtClean="0"/>
                        <a:t> coscia</a:t>
                      </a:r>
                      <a:endParaRPr lang="it-IT" sz="1000" dirty="0"/>
                    </a:p>
                  </a:txBody>
                  <a:tcPr/>
                </a:tc>
                <a:tc>
                  <a:txBody>
                    <a:bodyPr/>
                    <a:lstStyle/>
                    <a:p>
                      <a:r>
                        <a:rPr lang="it-IT" sz="1000" dirty="0" err="1" smtClean="0"/>
                        <a:t>Ileopsoas</a:t>
                      </a:r>
                      <a:r>
                        <a:rPr lang="it-IT" sz="1000" dirty="0" smtClean="0"/>
                        <a:t>(flessione</a:t>
                      </a:r>
                      <a:r>
                        <a:rPr lang="it-IT" sz="1000" baseline="0" dirty="0" smtClean="0"/>
                        <a:t> dell’anca a </a:t>
                      </a:r>
                      <a:r>
                        <a:rPr lang="it-IT" sz="1000" baseline="0" dirty="0" err="1" smtClean="0"/>
                        <a:t>pz</a:t>
                      </a:r>
                      <a:r>
                        <a:rPr lang="it-IT" sz="1000" baseline="0" dirty="0" smtClean="0"/>
                        <a:t> seduto)</a:t>
                      </a:r>
                      <a:endParaRPr lang="it-IT" sz="1000" dirty="0"/>
                    </a:p>
                  </a:txBody>
                  <a:tcPr/>
                </a:tc>
                <a:tc>
                  <a:txBody>
                    <a:bodyPr/>
                    <a:lstStyle/>
                    <a:p>
                      <a:endParaRPr lang="it-IT" sz="1000" dirty="0"/>
                    </a:p>
                  </a:txBody>
                  <a:tcPr/>
                </a:tc>
              </a:tr>
              <a:tr h="603892">
                <a:tc>
                  <a:txBody>
                    <a:bodyPr/>
                    <a:lstStyle/>
                    <a:p>
                      <a:r>
                        <a:rPr lang="it-IT" dirty="0" smtClean="0"/>
                        <a:t>L3</a:t>
                      </a:r>
                      <a:endParaRPr lang="it-IT" dirty="0"/>
                    </a:p>
                  </a:txBody>
                  <a:tcPr/>
                </a:tc>
                <a:tc>
                  <a:txBody>
                    <a:bodyPr/>
                    <a:lstStyle/>
                    <a:p>
                      <a:r>
                        <a:rPr lang="it-IT" sz="1000" dirty="0" smtClean="0"/>
                        <a:t>Appena prossimalmente o</a:t>
                      </a:r>
                      <a:r>
                        <a:rPr lang="it-IT" sz="1000" baseline="0" dirty="0" smtClean="0"/>
                        <a:t> </a:t>
                      </a:r>
                      <a:r>
                        <a:rPr lang="it-IT" sz="1000" baseline="0" dirty="0" err="1" smtClean="0"/>
                        <a:t>medialmente</a:t>
                      </a:r>
                      <a:r>
                        <a:rPr lang="it-IT" sz="1000" baseline="0" dirty="0" smtClean="0"/>
                        <a:t> alla rotula</a:t>
                      </a:r>
                      <a:endParaRPr lang="it-IT" sz="1000" dirty="0"/>
                    </a:p>
                  </a:txBody>
                  <a:tcPr/>
                </a:tc>
                <a:tc>
                  <a:txBody>
                    <a:bodyPr/>
                    <a:lstStyle/>
                    <a:p>
                      <a:r>
                        <a:rPr lang="it-IT" sz="1000" dirty="0" smtClean="0"/>
                        <a:t>Quadricipite</a:t>
                      </a:r>
                      <a:endParaRPr lang="it-IT" sz="1000" dirty="0"/>
                    </a:p>
                  </a:txBody>
                  <a:tcPr/>
                </a:tc>
                <a:tc>
                  <a:txBody>
                    <a:bodyPr/>
                    <a:lstStyle/>
                    <a:p>
                      <a:r>
                        <a:rPr lang="it-IT" sz="1000" dirty="0" smtClean="0"/>
                        <a:t>Riflesso</a:t>
                      </a:r>
                      <a:r>
                        <a:rPr lang="it-IT" sz="1000" baseline="0" dirty="0" smtClean="0"/>
                        <a:t> rotuleo(secondario)</a:t>
                      </a:r>
                      <a:endParaRPr lang="it-IT" sz="1000" dirty="0"/>
                    </a:p>
                  </a:txBody>
                  <a:tcPr/>
                </a:tc>
              </a:tr>
              <a:tr h="370840">
                <a:tc>
                  <a:txBody>
                    <a:bodyPr/>
                    <a:lstStyle/>
                    <a:p>
                      <a:r>
                        <a:rPr lang="it-IT" dirty="0" smtClean="0"/>
                        <a:t>L4</a:t>
                      </a:r>
                      <a:endParaRPr lang="it-IT" dirty="0"/>
                    </a:p>
                  </a:txBody>
                  <a:tcPr/>
                </a:tc>
                <a:tc>
                  <a:txBody>
                    <a:bodyPr/>
                    <a:lstStyle/>
                    <a:p>
                      <a:r>
                        <a:rPr lang="it-IT" sz="1000" dirty="0" smtClean="0"/>
                        <a:t>Versante mediale gamba e caviglia</a:t>
                      </a:r>
                      <a:endParaRPr lang="it-IT" sz="1000" dirty="0"/>
                    </a:p>
                  </a:txBody>
                  <a:tcPr/>
                </a:tc>
                <a:tc>
                  <a:txBody>
                    <a:bodyPr/>
                    <a:lstStyle/>
                    <a:p>
                      <a:r>
                        <a:rPr lang="it-IT" sz="1000" dirty="0" smtClean="0"/>
                        <a:t>Tibiale anteriore</a:t>
                      </a:r>
                      <a:endParaRPr lang="it-IT" sz="1000" dirty="0"/>
                    </a:p>
                  </a:txBody>
                  <a:tcPr/>
                </a:tc>
                <a:tc>
                  <a:txBody>
                    <a:bodyPr/>
                    <a:lstStyle/>
                    <a:p>
                      <a:r>
                        <a:rPr lang="it-IT" sz="1000" dirty="0" smtClean="0"/>
                        <a:t>Riflesso</a:t>
                      </a:r>
                      <a:r>
                        <a:rPr lang="it-IT" sz="1000" baseline="0" dirty="0" smtClean="0"/>
                        <a:t> </a:t>
                      </a:r>
                      <a:r>
                        <a:rPr lang="it-IT" sz="1000" baseline="0" dirty="0" err="1" smtClean="0"/>
                        <a:t>rituleo</a:t>
                      </a:r>
                      <a:endParaRPr lang="it-IT" sz="1000" dirty="0"/>
                    </a:p>
                  </a:txBody>
                  <a:tcPr/>
                </a:tc>
              </a:tr>
              <a:tr h="370840">
                <a:tc>
                  <a:txBody>
                    <a:bodyPr/>
                    <a:lstStyle/>
                    <a:p>
                      <a:r>
                        <a:rPr lang="it-IT" dirty="0" smtClean="0"/>
                        <a:t>L5</a:t>
                      </a:r>
                      <a:endParaRPr lang="it-IT" dirty="0"/>
                    </a:p>
                  </a:txBody>
                  <a:tcPr/>
                </a:tc>
                <a:tc>
                  <a:txBody>
                    <a:bodyPr/>
                    <a:lstStyle/>
                    <a:p>
                      <a:r>
                        <a:rPr lang="it-IT" sz="1000" dirty="0" smtClean="0"/>
                        <a:t>Versante laterale e </a:t>
                      </a:r>
                      <a:r>
                        <a:rPr lang="it-IT" sz="1000" dirty="0" err="1" smtClean="0"/>
                        <a:t>anterolaterale</a:t>
                      </a:r>
                      <a:r>
                        <a:rPr lang="it-IT" sz="1000" dirty="0" smtClean="0"/>
                        <a:t> gamba e dorso piede</a:t>
                      </a:r>
                      <a:endParaRPr lang="it-IT" sz="1000" dirty="0"/>
                    </a:p>
                  </a:txBody>
                  <a:tcPr/>
                </a:tc>
                <a:tc>
                  <a:txBody>
                    <a:bodyPr/>
                    <a:lstStyle/>
                    <a:p>
                      <a:r>
                        <a:rPr lang="it-IT" sz="1000" dirty="0" smtClean="0"/>
                        <a:t>ELA,ECD, Gluteo medio</a:t>
                      </a:r>
                      <a:endParaRPr lang="it-IT" sz="1000" dirty="0"/>
                    </a:p>
                  </a:txBody>
                  <a:tcPr/>
                </a:tc>
                <a:tc>
                  <a:txBody>
                    <a:bodyPr/>
                    <a:lstStyle/>
                    <a:p>
                      <a:r>
                        <a:rPr lang="it-IT" sz="1000" dirty="0" smtClean="0"/>
                        <a:t>Riflesso del tibiale posteriore e degli </a:t>
                      </a:r>
                      <a:r>
                        <a:rPr lang="it-IT" sz="1000" dirty="0" err="1" smtClean="0"/>
                        <a:t>ischiocrurali</a:t>
                      </a:r>
                      <a:r>
                        <a:rPr lang="it-IT" sz="1000" dirty="0" smtClean="0"/>
                        <a:t> mediali</a:t>
                      </a:r>
                      <a:endParaRPr lang="it-IT" sz="1000" dirty="0"/>
                    </a:p>
                  </a:txBody>
                  <a:tcPr/>
                </a:tc>
              </a:tr>
              <a:tr h="370840">
                <a:tc>
                  <a:txBody>
                    <a:bodyPr/>
                    <a:lstStyle/>
                    <a:p>
                      <a:r>
                        <a:rPr lang="it-IT" dirty="0" smtClean="0"/>
                        <a:t>S1</a:t>
                      </a:r>
                      <a:endParaRPr lang="it-IT" dirty="0"/>
                    </a:p>
                  </a:txBody>
                  <a:tcPr/>
                </a:tc>
                <a:tc>
                  <a:txBody>
                    <a:bodyPr/>
                    <a:lstStyle/>
                    <a:p>
                      <a:r>
                        <a:rPr lang="it-IT" sz="1000" dirty="0" smtClean="0"/>
                        <a:t>Versante posteriore polpaccio, pianta del piede e dita laterali</a:t>
                      </a:r>
                      <a:endParaRPr lang="it-IT" sz="1000" dirty="0"/>
                    </a:p>
                  </a:txBody>
                  <a:tcPr/>
                </a:tc>
                <a:tc>
                  <a:txBody>
                    <a:bodyPr/>
                    <a:lstStyle/>
                    <a:p>
                      <a:r>
                        <a:rPr lang="it-IT" sz="1000" dirty="0" smtClean="0"/>
                        <a:t>Tricipite</a:t>
                      </a:r>
                      <a:r>
                        <a:rPr lang="it-IT" sz="1000" baseline="0" dirty="0" smtClean="0"/>
                        <a:t> surale</a:t>
                      </a:r>
                    </a:p>
                    <a:p>
                      <a:r>
                        <a:rPr lang="it-IT" sz="1000" baseline="0" dirty="0" smtClean="0"/>
                        <a:t>Peronei</a:t>
                      </a:r>
                    </a:p>
                    <a:p>
                      <a:r>
                        <a:rPr lang="it-IT" sz="1000" baseline="0" dirty="0" smtClean="0"/>
                        <a:t>Grande gluteo</a:t>
                      </a:r>
                      <a:endParaRPr lang="it-IT" sz="1000" dirty="0"/>
                    </a:p>
                  </a:txBody>
                  <a:tcPr/>
                </a:tc>
                <a:tc>
                  <a:txBody>
                    <a:bodyPr/>
                    <a:lstStyle/>
                    <a:p>
                      <a:r>
                        <a:rPr lang="it-IT" sz="1000" dirty="0" smtClean="0"/>
                        <a:t>Riflesso achilleo</a:t>
                      </a:r>
                      <a:endParaRPr lang="it-IT" sz="1000" dirty="0"/>
                    </a:p>
                  </a:txBody>
                  <a:tcPr/>
                </a:tc>
              </a:tr>
              <a:tr h="358454">
                <a:tc>
                  <a:txBody>
                    <a:bodyPr/>
                    <a:lstStyle/>
                    <a:p>
                      <a:r>
                        <a:rPr lang="it-IT" dirty="0" smtClean="0"/>
                        <a:t>S2</a:t>
                      </a:r>
                      <a:endParaRPr lang="it-IT" dirty="0"/>
                    </a:p>
                  </a:txBody>
                  <a:tcPr/>
                </a:tc>
                <a:tc>
                  <a:txBody>
                    <a:bodyPr/>
                    <a:lstStyle/>
                    <a:p>
                      <a:r>
                        <a:rPr lang="it-IT" sz="1000" dirty="0" smtClean="0"/>
                        <a:t>Versante</a:t>
                      </a:r>
                      <a:r>
                        <a:rPr lang="it-IT" sz="1000" baseline="0" dirty="0" smtClean="0"/>
                        <a:t> posteriore coscia e prossimale polpaccio</a:t>
                      </a:r>
                      <a:endParaRPr lang="it-IT" sz="1000" dirty="0"/>
                    </a:p>
                  </a:txBody>
                  <a:tcPr/>
                </a:tc>
                <a:tc>
                  <a:txBody>
                    <a:bodyPr/>
                    <a:lstStyle/>
                    <a:p>
                      <a:r>
                        <a:rPr lang="it-IT" sz="1000" dirty="0" smtClean="0"/>
                        <a:t>Esame rettale</a:t>
                      </a:r>
                      <a:endParaRPr lang="it-IT" sz="1000" dirty="0"/>
                    </a:p>
                  </a:txBody>
                  <a:tcPr/>
                </a:tc>
                <a:tc>
                  <a:txBody>
                    <a:bodyPr/>
                    <a:lstStyle/>
                    <a:p>
                      <a:endParaRPr lang="it-IT" sz="1000" dirty="0"/>
                    </a:p>
                  </a:txBody>
                  <a:tcPr/>
                </a:tc>
              </a:tr>
              <a:tr h="370840">
                <a:tc>
                  <a:txBody>
                    <a:bodyPr/>
                    <a:lstStyle/>
                    <a:p>
                      <a:r>
                        <a:rPr lang="it-IT" dirty="0" smtClean="0"/>
                        <a:t>S3,S4,S5</a:t>
                      </a:r>
                      <a:endParaRPr lang="it-IT" dirty="0"/>
                    </a:p>
                  </a:txBody>
                  <a:tcPr/>
                </a:tc>
                <a:tc>
                  <a:txBody>
                    <a:bodyPr/>
                    <a:lstStyle/>
                    <a:p>
                      <a:r>
                        <a:rPr lang="it-IT" sz="1000" dirty="0" smtClean="0"/>
                        <a:t>Area perianale</a:t>
                      </a:r>
                      <a:endParaRPr lang="it-IT" sz="1000" dirty="0"/>
                    </a:p>
                  </a:txBody>
                  <a:tcPr/>
                </a:tc>
                <a:tc>
                  <a:txBody>
                    <a:bodyPr/>
                    <a:lstStyle/>
                    <a:p>
                      <a:r>
                        <a:rPr lang="it-IT" sz="1000" dirty="0" smtClean="0"/>
                        <a:t>Esame rettale</a:t>
                      </a:r>
                      <a:endParaRPr lang="it-IT" sz="1000" dirty="0"/>
                    </a:p>
                  </a:txBody>
                  <a:tcPr/>
                </a:tc>
                <a:tc>
                  <a:txBody>
                    <a:bodyPr/>
                    <a:lstStyle/>
                    <a:p>
                      <a:endParaRPr lang="it-IT" sz="1000" dirty="0"/>
                    </a:p>
                  </a:txBody>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Test di provocazione</a:t>
            </a:r>
            <a:endParaRPr lang="it-IT" dirty="0"/>
          </a:p>
        </p:txBody>
      </p:sp>
      <p:sp>
        <p:nvSpPr>
          <p:cNvPr id="4" name="Segnaposto contenuto 3"/>
          <p:cNvSpPr>
            <a:spLocks noGrp="1"/>
          </p:cNvSpPr>
          <p:nvPr>
            <p:ph idx="1"/>
          </p:nvPr>
        </p:nvSpPr>
        <p:spPr/>
        <p:txBody>
          <a:bodyPr>
            <a:normAutofit/>
          </a:bodyPr>
          <a:lstStyle/>
          <a:p>
            <a:r>
              <a:rPr lang="it-IT" b="1" dirty="0" err="1" smtClean="0"/>
              <a:t>Straight-Leg</a:t>
            </a:r>
            <a:r>
              <a:rPr lang="it-IT" b="1" dirty="0" smtClean="0"/>
              <a:t> </a:t>
            </a:r>
            <a:r>
              <a:rPr lang="it-IT" b="1" dirty="0" err="1" smtClean="0"/>
              <a:t>Raising</a:t>
            </a:r>
            <a:r>
              <a:rPr lang="it-IT" b="1" dirty="0" smtClean="0"/>
              <a:t> Test </a:t>
            </a:r>
            <a:r>
              <a:rPr lang="it-IT" dirty="0" smtClean="0"/>
              <a:t>(</a:t>
            </a:r>
            <a:r>
              <a:rPr lang="it-IT" dirty="0" err="1" smtClean="0"/>
              <a:t>test</a:t>
            </a:r>
            <a:r>
              <a:rPr lang="it-IT" dirty="0" smtClean="0"/>
              <a:t> di sollevamento della gamba estesa):</a:t>
            </a:r>
          </a:p>
          <a:p>
            <a:pPr>
              <a:buNone/>
            </a:pPr>
            <a:r>
              <a:rPr lang="it-IT" dirty="0" smtClean="0"/>
              <a:t>    </a:t>
            </a:r>
            <a:r>
              <a:rPr lang="it-IT" dirty="0" err="1" smtClean="0"/>
              <a:t>pz</a:t>
            </a:r>
            <a:r>
              <a:rPr lang="it-IT" dirty="0" smtClean="0"/>
              <a:t> supino con gli arti estesi, sollevamento sino al massimo od a comparsa di dolore.</a:t>
            </a:r>
          </a:p>
          <a:p>
            <a:pPr>
              <a:buNone/>
            </a:pPr>
            <a:r>
              <a:rPr lang="it-IT" dirty="0" smtClean="0"/>
              <a:t>    </a:t>
            </a:r>
            <a:r>
              <a:rPr lang="it-IT" b="1" i="1" dirty="0" err="1" smtClean="0"/>
              <a:t>pz</a:t>
            </a:r>
            <a:r>
              <a:rPr lang="it-IT" b="1" i="1" dirty="0" smtClean="0"/>
              <a:t> sano</a:t>
            </a:r>
            <a:r>
              <a:rPr lang="it-IT" dirty="0" smtClean="0"/>
              <a:t>: flessione di 70°-90° con possibile </a:t>
            </a:r>
            <a:r>
              <a:rPr lang="it-IT" dirty="0" err="1" smtClean="0"/>
              <a:t>senzazione</a:t>
            </a:r>
            <a:r>
              <a:rPr lang="it-IT" dirty="0" smtClean="0"/>
              <a:t> di tensione della coscia posteriore</a:t>
            </a:r>
          </a:p>
          <a:p>
            <a:pPr>
              <a:buNone/>
            </a:pPr>
            <a:r>
              <a:rPr lang="it-IT" dirty="0" smtClean="0"/>
              <a:t>    </a:t>
            </a:r>
            <a:r>
              <a:rPr lang="it-IT" b="1" i="1" dirty="0" smtClean="0"/>
              <a:t>sciatica(L5-S1): </a:t>
            </a:r>
            <a:r>
              <a:rPr lang="it-IT" dirty="0" smtClean="0"/>
              <a:t>comparsa di dolore lungo il decorso dello sciatico </a:t>
            </a:r>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457200" y="1554163"/>
            <a:ext cx="8686800" cy="4525962"/>
          </a:xfrm>
        </p:spPr>
        <p:txBody>
          <a:bodyPr>
            <a:normAutofit fontScale="85000" lnSpcReduction="20000"/>
          </a:bodyPr>
          <a:lstStyle/>
          <a:p>
            <a:r>
              <a:rPr lang="it-IT" b="1" dirty="0" smtClean="0"/>
              <a:t>Test di </a:t>
            </a:r>
            <a:r>
              <a:rPr lang="it-IT" b="1" dirty="0" err="1" smtClean="0"/>
              <a:t>Lasègue</a:t>
            </a:r>
            <a:r>
              <a:rPr lang="it-IT" b="1" dirty="0" smtClean="0"/>
              <a:t>:</a:t>
            </a:r>
          </a:p>
          <a:p>
            <a:pPr>
              <a:buNone/>
            </a:pPr>
            <a:r>
              <a:rPr lang="it-IT" dirty="0" smtClean="0"/>
              <a:t>    Sollevamento dell’arto inferiore esteso sino a comparsa di dolore a distribuzione sciatica, a questo punto </a:t>
            </a:r>
            <a:r>
              <a:rPr lang="it-IT" dirty="0" err="1" smtClean="0"/>
              <a:t>dorsiflessione</a:t>
            </a:r>
            <a:r>
              <a:rPr lang="it-IT" dirty="0" smtClean="0"/>
              <a:t> del piede con esacerbazione della sintomatologia</a:t>
            </a:r>
          </a:p>
          <a:p>
            <a:r>
              <a:rPr lang="it-IT" b="1" dirty="0" smtClean="0"/>
              <a:t>Test di distrazione del nervo femorale:</a:t>
            </a:r>
          </a:p>
          <a:p>
            <a:pPr>
              <a:buNone/>
            </a:pPr>
            <a:r>
              <a:rPr lang="it-IT" b="1" dirty="0" smtClean="0"/>
              <a:t>    </a:t>
            </a:r>
            <a:r>
              <a:rPr lang="it-IT" dirty="0" err="1" smtClean="0"/>
              <a:t>Pz</a:t>
            </a:r>
            <a:r>
              <a:rPr lang="it-IT" dirty="0" smtClean="0"/>
              <a:t> prono sul lettino con ginocchio flesso a 90°, estensione dell’anca</a:t>
            </a:r>
          </a:p>
          <a:p>
            <a:pPr>
              <a:buNone/>
            </a:pPr>
            <a:r>
              <a:rPr lang="it-IT" dirty="0" smtClean="0"/>
              <a:t>    </a:t>
            </a:r>
            <a:r>
              <a:rPr lang="it-IT" b="1" i="1" dirty="0" err="1" smtClean="0"/>
              <a:t>pz</a:t>
            </a:r>
            <a:r>
              <a:rPr lang="it-IT" b="1" i="1" dirty="0" smtClean="0"/>
              <a:t> sano: </a:t>
            </a:r>
            <a:r>
              <a:rPr lang="it-IT" dirty="0" smtClean="0"/>
              <a:t>leggera tensione della coscia anteriore</a:t>
            </a:r>
          </a:p>
          <a:p>
            <a:pPr>
              <a:buNone/>
            </a:pPr>
            <a:r>
              <a:rPr lang="it-IT" dirty="0" smtClean="0"/>
              <a:t>    </a:t>
            </a:r>
            <a:r>
              <a:rPr lang="it-IT" b="1" i="1" dirty="0" smtClean="0"/>
              <a:t>compressione radici nervo femorale: </a:t>
            </a:r>
            <a:r>
              <a:rPr lang="it-IT" dirty="0" smtClean="0"/>
              <a:t>dolore sulla coscia anteriore</a:t>
            </a:r>
            <a:endParaRPr lang="it-IT"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cNvPicPr>
            <a:picLocks noChangeAspect="1" noChangeArrowheads="1"/>
          </p:cNvPicPr>
          <p:nvPr/>
        </p:nvPicPr>
        <p:blipFill>
          <a:blip r:embed="rId2"/>
          <a:srcRect/>
          <a:stretch>
            <a:fillRect/>
          </a:stretch>
        </p:blipFill>
        <p:spPr bwMode="auto">
          <a:xfrm>
            <a:off x="1428728" y="198000"/>
            <a:ext cx="7183604" cy="6660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Cervicalgia</a:t>
            </a:r>
            <a:r>
              <a:rPr lang="it-IT" dirty="0" smtClean="0"/>
              <a:t> e </a:t>
            </a:r>
            <a:r>
              <a:rPr lang="it-IT" dirty="0" err="1" smtClean="0"/>
              <a:t>cervicobrachialgia</a:t>
            </a:r>
            <a:endParaRPr lang="it-IT" dirty="0"/>
          </a:p>
        </p:txBody>
      </p:sp>
      <p:sp>
        <p:nvSpPr>
          <p:cNvPr id="3" name="Segnaposto contenuto 2"/>
          <p:cNvSpPr>
            <a:spLocks noGrp="1"/>
          </p:cNvSpPr>
          <p:nvPr>
            <p:ph idx="1"/>
          </p:nvPr>
        </p:nvSpPr>
        <p:spPr/>
        <p:txBody>
          <a:bodyPr>
            <a:normAutofit fontScale="55000" lnSpcReduction="20000"/>
          </a:bodyPr>
          <a:lstStyle/>
          <a:p>
            <a:r>
              <a:rPr lang="it-IT" sz="4500" b="1" dirty="0" smtClean="0"/>
              <a:t>Anamnesi</a:t>
            </a:r>
            <a:endParaRPr lang="it-IT" sz="4500" b="1" dirty="0"/>
          </a:p>
          <a:p>
            <a:pPr>
              <a:buNone/>
            </a:pPr>
            <a:r>
              <a:rPr lang="it-IT" dirty="0" smtClean="0"/>
              <a:t>    Localizzazione, durata e severità del dolore</a:t>
            </a:r>
          </a:p>
          <a:p>
            <a:pPr>
              <a:buNone/>
            </a:pPr>
            <a:r>
              <a:rPr lang="it-IT" dirty="0"/>
              <a:t> </a:t>
            </a:r>
            <a:r>
              <a:rPr lang="it-IT" dirty="0" smtClean="0"/>
              <a:t>   Episodi analoghi in passato</a:t>
            </a:r>
          </a:p>
          <a:p>
            <a:pPr>
              <a:buNone/>
            </a:pPr>
            <a:r>
              <a:rPr lang="it-IT" dirty="0"/>
              <a:t> </a:t>
            </a:r>
            <a:r>
              <a:rPr lang="it-IT" dirty="0" smtClean="0"/>
              <a:t>   Sintomi costituzionali(</a:t>
            </a:r>
            <a:r>
              <a:rPr lang="it-IT" dirty="0" err="1" smtClean="0"/>
              <a:t>es</a:t>
            </a:r>
            <a:r>
              <a:rPr lang="it-IT" dirty="0" smtClean="0"/>
              <a:t>: perdita di peso involontaria, sudorazione </a:t>
            </a:r>
            <a:r>
              <a:rPr lang="it-IT" dirty="0" err="1" smtClean="0"/>
              <a:t>notturna…</a:t>
            </a:r>
            <a:r>
              <a:rPr lang="it-IT" dirty="0" smtClean="0"/>
              <a:t>)</a:t>
            </a:r>
          </a:p>
          <a:p>
            <a:pPr>
              <a:buNone/>
            </a:pPr>
            <a:r>
              <a:rPr lang="it-IT" dirty="0"/>
              <a:t> </a:t>
            </a:r>
            <a:r>
              <a:rPr lang="it-IT" dirty="0" smtClean="0"/>
              <a:t>   Storia di patologia maligna</a:t>
            </a:r>
          </a:p>
          <a:p>
            <a:pPr>
              <a:buNone/>
            </a:pPr>
            <a:r>
              <a:rPr lang="it-IT" dirty="0"/>
              <a:t> </a:t>
            </a:r>
            <a:r>
              <a:rPr lang="it-IT" dirty="0" smtClean="0"/>
              <a:t>   Eventi precipitanti</a:t>
            </a:r>
          </a:p>
          <a:p>
            <a:pPr>
              <a:buNone/>
            </a:pPr>
            <a:r>
              <a:rPr lang="it-IT" dirty="0"/>
              <a:t> </a:t>
            </a:r>
            <a:r>
              <a:rPr lang="it-IT" dirty="0" smtClean="0"/>
              <a:t>   Terapie osservate</a:t>
            </a:r>
          </a:p>
          <a:p>
            <a:pPr>
              <a:buNone/>
            </a:pPr>
            <a:r>
              <a:rPr lang="it-IT" dirty="0" smtClean="0"/>
              <a:t>    Sintomi neurologici(</a:t>
            </a:r>
            <a:r>
              <a:rPr lang="it-IT" dirty="0" err="1" smtClean="0"/>
              <a:t>es</a:t>
            </a:r>
            <a:r>
              <a:rPr lang="it-IT" dirty="0" smtClean="0"/>
              <a:t>: debolezza, cadute od instabilità della marcia,alterazioni sensoriali, disturbi </a:t>
            </a:r>
            <a:r>
              <a:rPr lang="it-IT" dirty="0" err="1" smtClean="0"/>
              <a:t>viscerali…</a:t>
            </a:r>
            <a:r>
              <a:rPr lang="it-IT" dirty="0" smtClean="0"/>
              <a:t>)</a:t>
            </a:r>
          </a:p>
          <a:p>
            <a:pPr>
              <a:buNone/>
            </a:pPr>
            <a:r>
              <a:rPr lang="it-IT" dirty="0"/>
              <a:t> </a:t>
            </a:r>
            <a:r>
              <a:rPr lang="it-IT" dirty="0" smtClean="0"/>
              <a:t>   Stabilità o progressione dei sintomi</a:t>
            </a:r>
          </a:p>
          <a:p>
            <a:pPr>
              <a:buNone/>
            </a:pPr>
            <a:r>
              <a:rPr lang="it-IT" dirty="0"/>
              <a:t> </a:t>
            </a:r>
            <a:r>
              <a:rPr lang="it-IT" dirty="0" smtClean="0"/>
              <a:t>   Recenti infezioni batteriche</a:t>
            </a:r>
          </a:p>
          <a:p>
            <a:pPr>
              <a:buNone/>
            </a:pPr>
            <a:r>
              <a:rPr lang="it-IT" dirty="0"/>
              <a:t> </a:t>
            </a:r>
            <a:r>
              <a:rPr lang="it-IT" dirty="0" smtClean="0"/>
              <a:t>   Storia di uso di droghe per via iniettiva</a:t>
            </a:r>
          </a:p>
          <a:p>
            <a:pPr>
              <a:buNone/>
            </a:pPr>
            <a:r>
              <a:rPr lang="it-IT" dirty="0"/>
              <a:t> </a:t>
            </a:r>
            <a:r>
              <a:rPr lang="it-IT" dirty="0" smtClean="0"/>
              <a:t>   Storia di terapia steroidea protratta</a:t>
            </a:r>
          </a:p>
          <a:p>
            <a:pPr>
              <a:buNone/>
            </a:pPr>
            <a:r>
              <a:rPr lang="it-IT" dirty="0"/>
              <a:t> </a:t>
            </a:r>
            <a:r>
              <a:rPr lang="it-IT" dirty="0" smtClean="0"/>
              <a:t>   Pregressi interventi al rachide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1328167" y="917356"/>
          <a:ext cx="6999986" cy="4912360"/>
        </p:xfrm>
        <a:graphic>
          <a:graphicData uri="http://schemas.openxmlformats.org/drawingml/2006/table">
            <a:tbl>
              <a:tblPr firstRow="1" bandRow="1">
                <a:tableStyleId>{5C22544A-7EE6-4342-B048-85BDC9FD1C3A}</a:tableStyleId>
              </a:tblPr>
              <a:tblGrid>
                <a:gridCol w="2032000"/>
                <a:gridCol w="2032000"/>
                <a:gridCol w="2935986"/>
              </a:tblGrid>
              <a:tr h="140014">
                <a:tc>
                  <a:txBody>
                    <a:bodyPr/>
                    <a:lstStyle/>
                    <a:p>
                      <a:r>
                        <a:rPr lang="it-IT" dirty="0" smtClean="0"/>
                        <a:t>Lombalgia</a:t>
                      </a:r>
                      <a:r>
                        <a:rPr lang="it-IT" baseline="0" dirty="0" smtClean="0"/>
                        <a:t> meccanica</a:t>
                      </a:r>
                      <a:endParaRPr lang="it-IT" dirty="0"/>
                    </a:p>
                  </a:txBody>
                  <a:tcPr/>
                </a:tc>
                <a:tc>
                  <a:txBody>
                    <a:bodyPr/>
                    <a:lstStyle/>
                    <a:p>
                      <a:r>
                        <a:rPr lang="it-IT" dirty="0" smtClean="0"/>
                        <a:t>Patologia spinale non meccanica</a:t>
                      </a:r>
                      <a:endParaRPr lang="it-IT" dirty="0"/>
                    </a:p>
                  </a:txBody>
                  <a:tcPr/>
                </a:tc>
                <a:tc>
                  <a:txBody>
                    <a:bodyPr/>
                    <a:lstStyle/>
                    <a:p>
                      <a:r>
                        <a:rPr lang="it-IT" dirty="0" smtClean="0"/>
                        <a:t>Patologia viscerale</a:t>
                      </a:r>
                      <a:endParaRPr lang="it-IT" dirty="0"/>
                    </a:p>
                  </a:txBody>
                  <a:tcPr/>
                </a:tc>
              </a:tr>
              <a:tr h="370840">
                <a:tc>
                  <a:txBody>
                    <a:bodyPr/>
                    <a:lstStyle/>
                    <a:p>
                      <a:r>
                        <a:rPr lang="it-IT" sz="1000" dirty="0" smtClean="0"/>
                        <a:t>Distorsione lombare</a:t>
                      </a:r>
                      <a:endParaRPr lang="it-IT" sz="1000" dirty="0"/>
                    </a:p>
                  </a:txBody>
                  <a:tcPr/>
                </a:tc>
                <a:tc>
                  <a:txBody>
                    <a:bodyPr/>
                    <a:lstStyle/>
                    <a:p>
                      <a:r>
                        <a:rPr lang="it-IT" sz="1000" dirty="0" smtClean="0"/>
                        <a:t>Neoplasia</a:t>
                      </a:r>
                      <a:endParaRPr lang="it-IT" sz="1000" dirty="0"/>
                    </a:p>
                  </a:txBody>
                  <a:tcPr/>
                </a:tc>
                <a:tc>
                  <a:txBody>
                    <a:bodyPr/>
                    <a:lstStyle/>
                    <a:p>
                      <a:r>
                        <a:rPr lang="it-IT" sz="1000" dirty="0" smtClean="0"/>
                        <a:t>Patologia degli organi pelvici</a:t>
                      </a:r>
                      <a:endParaRPr lang="it-IT" sz="1000" dirty="0"/>
                    </a:p>
                  </a:txBody>
                  <a:tcPr/>
                </a:tc>
              </a:tr>
              <a:tr h="370840">
                <a:tc>
                  <a:txBody>
                    <a:bodyPr/>
                    <a:lstStyle/>
                    <a:p>
                      <a:r>
                        <a:rPr lang="it-IT" sz="1000" dirty="0" smtClean="0"/>
                        <a:t>Patologia degenerativa</a:t>
                      </a:r>
                      <a:endParaRPr lang="it-IT" sz="1000" dirty="0"/>
                    </a:p>
                  </a:txBody>
                  <a:tcPr/>
                </a:tc>
                <a:tc>
                  <a:txBody>
                    <a:bodyPr/>
                    <a:lstStyle/>
                    <a:p>
                      <a:r>
                        <a:rPr lang="it-IT" sz="1000" dirty="0" smtClean="0"/>
                        <a:t>Infezione</a:t>
                      </a:r>
                      <a:endParaRPr lang="it-IT" sz="1000" dirty="0"/>
                    </a:p>
                  </a:txBody>
                  <a:tcPr/>
                </a:tc>
                <a:tc>
                  <a:txBody>
                    <a:bodyPr/>
                    <a:lstStyle/>
                    <a:p>
                      <a:r>
                        <a:rPr lang="it-IT" sz="1000" dirty="0" smtClean="0"/>
                        <a:t>Patologia renale</a:t>
                      </a:r>
                      <a:endParaRPr lang="it-IT" sz="1000" dirty="0"/>
                    </a:p>
                  </a:txBody>
                  <a:tcPr/>
                </a:tc>
              </a:tr>
              <a:tr h="370840">
                <a:tc>
                  <a:txBody>
                    <a:bodyPr/>
                    <a:lstStyle/>
                    <a:p>
                      <a:r>
                        <a:rPr lang="it-IT" sz="1000" dirty="0" err="1" smtClean="0"/>
                        <a:t>Spondilolistesi</a:t>
                      </a:r>
                      <a:endParaRPr lang="it-IT" sz="1000" dirty="0"/>
                    </a:p>
                  </a:txBody>
                  <a:tcPr/>
                </a:tc>
                <a:tc>
                  <a:txBody>
                    <a:bodyPr/>
                    <a:lstStyle/>
                    <a:p>
                      <a:r>
                        <a:rPr lang="it-IT" sz="1000" dirty="0" smtClean="0"/>
                        <a:t>Artriti infiammatorie(spesso</a:t>
                      </a:r>
                      <a:r>
                        <a:rPr lang="it-IT" sz="1000" baseline="0" dirty="0" smtClean="0"/>
                        <a:t> HLA-B27 associate): spondilite anchilosante, spondilite </a:t>
                      </a:r>
                      <a:r>
                        <a:rPr lang="it-IT" sz="1000" baseline="0" dirty="0" err="1" smtClean="0"/>
                        <a:t>psoriasica</a:t>
                      </a:r>
                      <a:r>
                        <a:rPr lang="it-IT" sz="1000" baseline="0" dirty="0" smtClean="0"/>
                        <a:t>,artriti reattive, patologia infiammatoria intestinale</a:t>
                      </a:r>
                      <a:endParaRPr lang="it-IT" sz="1000" dirty="0"/>
                    </a:p>
                  </a:txBody>
                  <a:tcPr/>
                </a:tc>
                <a:tc>
                  <a:txBody>
                    <a:bodyPr/>
                    <a:lstStyle/>
                    <a:p>
                      <a:r>
                        <a:rPr lang="it-IT" sz="1000" dirty="0" smtClean="0"/>
                        <a:t>Aneurisma aorta addominale</a:t>
                      </a:r>
                      <a:endParaRPr lang="it-IT" sz="1000" dirty="0"/>
                    </a:p>
                  </a:txBody>
                  <a:tcPr/>
                </a:tc>
              </a:tr>
              <a:tr h="370840">
                <a:tc>
                  <a:txBody>
                    <a:bodyPr/>
                    <a:lstStyle/>
                    <a:p>
                      <a:r>
                        <a:rPr lang="it-IT" sz="1000" dirty="0" smtClean="0"/>
                        <a:t>Ernia discale</a:t>
                      </a:r>
                      <a:endParaRPr lang="it-IT" sz="1000" dirty="0"/>
                    </a:p>
                  </a:txBody>
                  <a:tcPr/>
                </a:tc>
                <a:tc>
                  <a:txBody>
                    <a:bodyPr/>
                    <a:lstStyle/>
                    <a:p>
                      <a:r>
                        <a:rPr lang="it-IT" sz="1000" dirty="0" smtClean="0"/>
                        <a:t>Morbo di </a:t>
                      </a:r>
                      <a:r>
                        <a:rPr lang="it-IT" sz="1000" dirty="0" err="1" smtClean="0"/>
                        <a:t>Scheuermann</a:t>
                      </a:r>
                      <a:endParaRPr lang="it-IT" sz="1000" dirty="0"/>
                    </a:p>
                  </a:txBody>
                  <a:tcPr/>
                </a:tc>
                <a:tc>
                  <a:txBody>
                    <a:bodyPr/>
                    <a:lstStyle/>
                    <a:p>
                      <a:r>
                        <a:rPr lang="it-IT" sz="1000" dirty="0" smtClean="0"/>
                        <a:t>Patologia</a:t>
                      </a:r>
                      <a:r>
                        <a:rPr lang="it-IT" sz="1000" baseline="0" dirty="0" smtClean="0"/>
                        <a:t> gastrointestinale</a:t>
                      </a:r>
                      <a:endParaRPr lang="it-IT" sz="1000" dirty="0"/>
                    </a:p>
                  </a:txBody>
                  <a:tcPr/>
                </a:tc>
              </a:tr>
              <a:tr h="370840">
                <a:tc>
                  <a:txBody>
                    <a:bodyPr/>
                    <a:lstStyle/>
                    <a:p>
                      <a:r>
                        <a:rPr lang="it-IT" sz="1000" dirty="0" smtClean="0"/>
                        <a:t>Stenosi vertebrale</a:t>
                      </a:r>
                      <a:endParaRPr lang="it-IT" sz="1000" dirty="0"/>
                    </a:p>
                  </a:txBody>
                  <a:tcPr/>
                </a:tc>
                <a:tc>
                  <a:txBody>
                    <a:bodyPr/>
                    <a:lstStyle/>
                    <a:p>
                      <a:r>
                        <a:rPr lang="it-IT" sz="1000" dirty="0" smtClean="0"/>
                        <a:t>Morbo di </a:t>
                      </a:r>
                      <a:r>
                        <a:rPr lang="it-IT" sz="1000" dirty="0" err="1" smtClean="0"/>
                        <a:t>Paget</a:t>
                      </a:r>
                      <a:endParaRPr lang="it-IT" sz="1000" dirty="0"/>
                    </a:p>
                  </a:txBody>
                  <a:tcPr/>
                </a:tc>
                <a:tc>
                  <a:txBody>
                    <a:bodyPr/>
                    <a:lstStyle/>
                    <a:p>
                      <a:endParaRPr lang="it-IT" sz="1000" dirty="0"/>
                    </a:p>
                  </a:txBody>
                  <a:tcPr/>
                </a:tc>
              </a:tr>
              <a:tr h="370840">
                <a:tc>
                  <a:txBody>
                    <a:bodyPr/>
                    <a:lstStyle/>
                    <a:p>
                      <a:r>
                        <a:rPr lang="it-IT" sz="1000" dirty="0" smtClean="0"/>
                        <a:t>Osteoporosi</a:t>
                      </a:r>
                      <a:endParaRPr lang="it-IT" sz="1000" dirty="0"/>
                    </a:p>
                  </a:txBody>
                  <a:tcPr/>
                </a:tc>
                <a:tc>
                  <a:txBody>
                    <a:bodyPr/>
                    <a:lstStyle/>
                    <a:p>
                      <a:endParaRPr lang="it-IT" sz="1000"/>
                    </a:p>
                  </a:txBody>
                  <a:tcPr/>
                </a:tc>
                <a:tc>
                  <a:txBody>
                    <a:bodyPr/>
                    <a:lstStyle/>
                    <a:p>
                      <a:endParaRPr lang="it-IT" sz="1000" dirty="0"/>
                    </a:p>
                  </a:txBody>
                  <a:tcPr/>
                </a:tc>
              </a:tr>
              <a:tr h="370840">
                <a:tc>
                  <a:txBody>
                    <a:bodyPr/>
                    <a:lstStyle/>
                    <a:p>
                      <a:r>
                        <a:rPr lang="it-IT" sz="1000" dirty="0" smtClean="0"/>
                        <a:t>Fratture</a:t>
                      </a:r>
                      <a:endParaRPr lang="it-IT" sz="1000" dirty="0"/>
                    </a:p>
                  </a:txBody>
                  <a:tcPr/>
                </a:tc>
                <a:tc>
                  <a:txBody>
                    <a:bodyPr/>
                    <a:lstStyle/>
                    <a:p>
                      <a:endParaRPr lang="it-IT" sz="1000"/>
                    </a:p>
                  </a:txBody>
                  <a:tcPr/>
                </a:tc>
                <a:tc>
                  <a:txBody>
                    <a:bodyPr/>
                    <a:lstStyle/>
                    <a:p>
                      <a:endParaRPr lang="it-IT" sz="1000" dirty="0"/>
                    </a:p>
                  </a:txBody>
                  <a:tcPr/>
                </a:tc>
              </a:tr>
              <a:tr h="370840">
                <a:tc>
                  <a:txBody>
                    <a:bodyPr/>
                    <a:lstStyle/>
                    <a:p>
                      <a:r>
                        <a:rPr lang="it-IT" sz="1000" dirty="0" smtClean="0"/>
                        <a:t>Patologia congenita(severa cifosi,severa scoliosi)</a:t>
                      </a:r>
                      <a:endParaRPr lang="it-IT" sz="1000" dirty="0"/>
                    </a:p>
                  </a:txBody>
                  <a:tcPr/>
                </a:tc>
                <a:tc>
                  <a:txBody>
                    <a:bodyPr/>
                    <a:lstStyle/>
                    <a:p>
                      <a:endParaRPr lang="it-IT" sz="1000" dirty="0"/>
                    </a:p>
                  </a:txBody>
                  <a:tcPr/>
                </a:tc>
                <a:tc>
                  <a:txBody>
                    <a:bodyPr/>
                    <a:lstStyle/>
                    <a:p>
                      <a:endParaRPr lang="it-IT" sz="1000" dirty="0"/>
                    </a:p>
                  </a:txBody>
                  <a:tcPr/>
                </a:tc>
              </a:tr>
              <a:tr h="370840">
                <a:tc>
                  <a:txBody>
                    <a:bodyPr/>
                    <a:lstStyle/>
                    <a:p>
                      <a:r>
                        <a:rPr lang="it-IT" sz="1000" dirty="0" err="1" smtClean="0"/>
                        <a:t>Spondilolisi</a:t>
                      </a:r>
                      <a:endParaRPr lang="it-IT" sz="1000" dirty="0"/>
                    </a:p>
                  </a:txBody>
                  <a:tcPr/>
                </a:tc>
                <a:tc>
                  <a:txBody>
                    <a:bodyPr/>
                    <a:lstStyle/>
                    <a:p>
                      <a:endParaRPr lang="it-IT" sz="1000" dirty="0"/>
                    </a:p>
                  </a:txBody>
                  <a:tcPr/>
                </a:tc>
                <a:tc>
                  <a:txBody>
                    <a:bodyPr/>
                    <a:lstStyle/>
                    <a:p>
                      <a:endParaRPr lang="it-IT" sz="1000" dirty="0"/>
                    </a:p>
                  </a:txBody>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GONALGIA</a:t>
            </a:r>
            <a:endParaRPr lang="it-IT" dirty="0"/>
          </a:p>
        </p:txBody>
      </p:sp>
      <p:sp>
        <p:nvSpPr>
          <p:cNvPr id="3" name="Segnaposto contenuto 2"/>
          <p:cNvSpPr>
            <a:spLocks noGrp="1"/>
          </p:cNvSpPr>
          <p:nvPr>
            <p:ph idx="1"/>
          </p:nvPr>
        </p:nvSpPr>
        <p:spPr/>
        <p:txBody>
          <a:bodyPr>
            <a:normAutofit fontScale="62500" lnSpcReduction="20000"/>
          </a:bodyPr>
          <a:lstStyle/>
          <a:p>
            <a:r>
              <a:rPr lang="it-IT" sz="4600" dirty="0" smtClean="0"/>
              <a:t>ANAMNESI</a:t>
            </a:r>
            <a:r>
              <a:rPr lang="it-IT" dirty="0" smtClean="0"/>
              <a:t>:</a:t>
            </a:r>
          </a:p>
          <a:p>
            <a:pPr>
              <a:buNone/>
            </a:pPr>
            <a:r>
              <a:rPr lang="it-IT" dirty="0" smtClean="0"/>
              <a:t>   </a:t>
            </a:r>
          </a:p>
          <a:p>
            <a:pPr>
              <a:buNone/>
            </a:pPr>
            <a:r>
              <a:rPr lang="it-IT" dirty="0" smtClean="0"/>
              <a:t>     Storia di traumi</a:t>
            </a:r>
          </a:p>
          <a:p>
            <a:pPr>
              <a:buNone/>
            </a:pPr>
            <a:r>
              <a:rPr lang="it-IT" dirty="0" smtClean="0"/>
              <a:t>    Caratteristiche del dolore(correlato al carico, alleviato dal riposo, </a:t>
            </a:r>
            <a:r>
              <a:rPr lang="it-IT" dirty="0" err="1" smtClean="0"/>
              <a:t>notturno…</a:t>
            </a:r>
            <a:r>
              <a:rPr lang="it-IT" dirty="0" smtClean="0"/>
              <a:t>)</a:t>
            </a:r>
          </a:p>
          <a:p>
            <a:pPr>
              <a:buNone/>
            </a:pPr>
            <a:r>
              <a:rPr lang="it-IT" dirty="0" smtClean="0"/>
              <a:t>    Sensazione di instabilità(lesione legamentosa, patologia </a:t>
            </a:r>
            <a:r>
              <a:rPr lang="it-IT" dirty="0" err="1" smtClean="0"/>
              <a:t>femoro-rotulea…</a:t>
            </a:r>
            <a:r>
              <a:rPr lang="it-IT" dirty="0" smtClean="0"/>
              <a:t>)</a:t>
            </a:r>
          </a:p>
          <a:p>
            <a:pPr>
              <a:buNone/>
            </a:pPr>
            <a:r>
              <a:rPr lang="it-IT" dirty="0" smtClean="0"/>
              <a:t>    Rigidità(Versamento articolare, artrosi,blocco da lesione </a:t>
            </a:r>
            <a:r>
              <a:rPr lang="it-IT" dirty="0" err="1" smtClean="0"/>
              <a:t>meniscale…</a:t>
            </a:r>
            <a:r>
              <a:rPr lang="it-IT" dirty="0" smtClean="0"/>
              <a:t>)</a:t>
            </a:r>
          </a:p>
          <a:p>
            <a:pPr>
              <a:buNone/>
            </a:pPr>
            <a:r>
              <a:rPr lang="it-IT" dirty="0" smtClean="0"/>
              <a:t>    Gonfiore(Versamento articolare, borsite </a:t>
            </a:r>
            <a:r>
              <a:rPr lang="it-IT" dirty="0" err="1" smtClean="0"/>
              <a:t>pre-rotulea</a:t>
            </a:r>
            <a:r>
              <a:rPr lang="it-IT" dirty="0" smtClean="0"/>
              <a:t>,cisti di </a:t>
            </a:r>
            <a:r>
              <a:rPr lang="it-IT" dirty="0" err="1" smtClean="0"/>
              <a:t>Baker…</a:t>
            </a:r>
            <a:r>
              <a:rPr lang="it-IT" dirty="0" smtClean="0"/>
              <a:t>)</a:t>
            </a:r>
          </a:p>
          <a:p>
            <a:pPr>
              <a:buNone/>
            </a:pPr>
            <a:r>
              <a:rPr lang="it-IT" dirty="0" smtClean="0"/>
              <a:t>    Ipostenia(rottura apparato estensore, </a:t>
            </a:r>
            <a:r>
              <a:rPr lang="it-IT" dirty="0" err="1" smtClean="0"/>
              <a:t>meniscopatia</a:t>
            </a:r>
            <a:r>
              <a:rPr lang="it-IT" dirty="0" smtClean="0"/>
              <a:t> </a:t>
            </a:r>
            <a:r>
              <a:rPr lang="it-IT" dirty="0" err="1" smtClean="0"/>
              <a:t>artrosica…</a:t>
            </a:r>
            <a:r>
              <a:rPr lang="it-IT" dirty="0" smtClean="0"/>
              <a:t>)</a:t>
            </a:r>
          </a:p>
          <a:p>
            <a:pPr>
              <a:buNone/>
            </a:pPr>
            <a:r>
              <a:rPr lang="it-IT" dirty="0" smtClean="0"/>
              <a:t>    Anamnesi lavorativa</a:t>
            </a:r>
          </a:p>
          <a:p>
            <a:pPr>
              <a:buNone/>
            </a:pPr>
            <a:r>
              <a:rPr lang="it-IT" dirty="0" smtClean="0"/>
              <a:t>    Anamnesi sportiva</a:t>
            </a:r>
          </a:p>
          <a:p>
            <a:pPr>
              <a:buNone/>
            </a:pPr>
            <a:r>
              <a:rPr lang="it-IT" dirty="0" smtClean="0"/>
              <a:t>    </a:t>
            </a:r>
          </a:p>
          <a:p>
            <a:pPr>
              <a:buNone/>
            </a:pPr>
            <a:r>
              <a:rPr lang="it-IT" dirty="0" smtClean="0"/>
              <a:t>    </a:t>
            </a:r>
          </a:p>
          <a:p>
            <a:endParaRPr lang="it-IT"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ESAME OBIETTIVO</a:t>
            </a:r>
            <a:endParaRPr lang="it-IT" dirty="0"/>
          </a:p>
        </p:txBody>
      </p:sp>
      <p:sp>
        <p:nvSpPr>
          <p:cNvPr id="3" name="Segnaposto contenuto 2"/>
          <p:cNvSpPr>
            <a:spLocks noGrp="1"/>
          </p:cNvSpPr>
          <p:nvPr>
            <p:ph idx="1"/>
          </p:nvPr>
        </p:nvSpPr>
        <p:spPr/>
        <p:txBody>
          <a:bodyPr>
            <a:normAutofit fontScale="92500" lnSpcReduction="20000"/>
          </a:bodyPr>
          <a:lstStyle/>
          <a:p>
            <a:r>
              <a:rPr lang="it-IT" b="1" dirty="0" smtClean="0"/>
              <a:t>Ispezione: </a:t>
            </a:r>
            <a:r>
              <a:rPr lang="it-IT" dirty="0" smtClean="0"/>
              <a:t>atteggiamento del ginocchio, deviazioni assiali(varo, valgo), orientamento della rotula,trofismo muscolare, tumefazioni, alterazioni cute (ecchimosi,</a:t>
            </a:r>
            <a:r>
              <a:rPr lang="it-IT" dirty="0" err="1" smtClean="0"/>
              <a:t>rubor…</a:t>
            </a:r>
            <a:r>
              <a:rPr lang="it-IT" dirty="0" smtClean="0"/>
              <a:t>),deambulazione</a:t>
            </a:r>
          </a:p>
          <a:p>
            <a:pPr>
              <a:buNone/>
            </a:pPr>
            <a:r>
              <a:rPr lang="it-IT" dirty="0" smtClean="0"/>
              <a:t>    </a:t>
            </a:r>
            <a:r>
              <a:rPr lang="it-IT" i="1" dirty="0" smtClean="0"/>
              <a:t>CONFRONTO CON IL CONTROLATERALE SANO</a:t>
            </a:r>
          </a:p>
          <a:p>
            <a:r>
              <a:rPr lang="it-IT" b="1" dirty="0" smtClean="0"/>
              <a:t> Palpazione</a:t>
            </a:r>
            <a:r>
              <a:rPr lang="it-IT" i="1" dirty="0" smtClean="0"/>
              <a:t>: </a:t>
            </a:r>
            <a:r>
              <a:rPr lang="it-IT" dirty="0" smtClean="0"/>
              <a:t>ballottamento rotuleo, sede del dolore, crepitii, </a:t>
            </a:r>
            <a:r>
              <a:rPr lang="it-IT" dirty="0" err="1" smtClean="0"/>
              <a:t>calor…</a:t>
            </a:r>
            <a:r>
              <a:rPr lang="it-IT" dirty="0" smtClean="0"/>
              <a:t> </a:t>
            </a:r>
          </a:p>
          <a:p>
            <a:r>
              <a:rPr lang="it-IT" b="1" dirty="0" smtClean="0"/>
              <a:t>Esame funzionale: </a:t>
            </a:r>
            <a:r>
              <a:rPr lang="it-IT" dirty="0" smtClean="0"/>
              <a:t>ROM attivo e passivo, trofismo e forza muscolare</a:t>
            </a:r>
          </a:p>
          <a:p>
            <a:r>
              <a:rPr lang="it-IT" b="1" dirty="0" smtClean="0"/>
              <a:t>Test specialistici</a:t>
            </a:r>
            <a:r>
              <a:rPr lang="it-IT" dirty="0" smtClean="0"/>
              <a:t>: test </a:t>
            </a:r>
            <a:r>
              <a:rPr lang="it-IT" dirty="0" err="1" smtClean="0"/>
              <a:t>meniscali</a:t>
            </a:r>
            <a:r>
              <a:rPr lang="it-IT" dirty="0" smtClean="0"/>
              <a:t>, test di stabilità legamentosa, test per la </a:t>
            </a:r>
            <a:r>
              <a:rPr lang="it-IT" dirty="0" err="1" smtClean="0"/>
              <a:t>femoro-rotulea</a:t>
            </a:r>
            <a:endParaRPr lang="it-IT"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980728"/>
            <a:ext cx="7776864" cy="523220"/>
          </a:xfrm>
          <a:prstGeom prst="rect">
            <a:avLst/>
          </a:prstGeom>
          <a:noFill/>
        </p:spPr>
        <p:txBody>
          <a:bodyPr wrap="square" rtlCol="0">
            <a:spAutoFit/>
          </a:bodyPr>
          <a:lstStyle/>
          <a:p>
            <a:pPr algn="ctr"/>
            <a:r>
              <a:rPr lang="it-IT" sz="2800" b="1" dirty="0" smtClean="0"/>
              <a:t>Test ginocchio per legamenti collaterali</a:t>
            </a:r>
            <a:endParaRPr lang="it-IT" sz="2800" b="1" dirty="0"/>
          </a:p>
        </p:txBody>
      </p:sp>
      <p:sp>
        <p:nvSpPr>
          <p:cNvPr id="5" name="CasellaDiTesto 4"/>
          <p:cNvSpPr txBox="1"/>
          <p:nvPr/>
        </p:nvSpPr>
        <p:spPr>
          <a:xfrm>
            <a:off x="5004048" y="1916832"/>
            <a:ext cx="3744416" cy="1477328"/>
          </a:xfrm>
          <a:prstGeom prst="rect">
            <a:avLst/>
          </a:prstGeom>
          <a:noFill/>
        </p:spPr>
        <p:txBody>
          <a:bodyPr wrap="square" rtlCol="0">
            <a:spAutoFit/>
          </a:bodyPr>
          <a:lstStyle/>
          <a:p>
            <a:r>
              <a:rPr lang="it-IT" dirty="0" err="1" smtClean="0"/>
              <a:t>Varo-valgo</a:t>
            </a:r>
            <a:r>
              <a:rPr lang="it-IT" dirty="0" smtClean="0"/>
              <a:t> stress:</a:t>
            </a:r>
          </a:p>
          <a:p>
            <a:r>
              <a:rPr lang="it-IT" dirty="0" smtClean="0"/>
              <a:t>La stabilità viene valutata a 20° do flessione e in estensione completa</a:t>
            </a:r>
          </a:p>
          <a:p>
            <a:r>
              <a:rPr lang="it-IT" dirty="0" smtClean="0"/>
              <a:t>Si valutano lesioni dei </a:t>
            </a:r>
            <a:r>
              <a:rPr lang="it-IT" dirty="0" err="1" smtClean="0"/>
              <a:t>legamnti</a:t>
            </a:r>
            <a:r>
              <a:rPr lang="it-IT" dirty="0" smtClean="0"/>
              <a:t> collaterali</a:t>
            </a:r>
            <a:endParaRPr lang="it-IT" dirty="0"/>
          </a:p>
        </p:txBody>
      </p:sp>
      <p:pic>
        <p:nvPicPr>
          <p:cNvPr id="4098" name="Picture 2" descr="C:\Users\Elisa\Desktop\scan x relazione MMG\varo valgo stress.jpg"/>
          <p:cNvPicPr>
            <a:picLocks noChangeAspect="1" noChangeArrowheads="1"/>
          </p:cNvPicPr>
          <p:nvPr/>
        </p:nvPicPr>
        <p:blipFill>
          <a:blip r:embed="rId2" cstate="print"/>
          <a:srcRect/>
          <a:stretch>
            <a:fillRect/>
          </a:stretch>
        </p:blipFill>
        <p:spPr bwMode="auto">
          <a:xfrm>
            <a:off x="539552" y="2276872"/>
            <a:ext cx="4105883" cy="3168352"/>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980728"/>
            <a:ext cx="7776864" cy="523220"/>
          </a:xfrm>
          <a:prstGeom prst="rect">
            <a:avLst/>
          </a:prstGeom>
          <a:noFill/>
        </p:spPr>
        <p:txBody>
          <a:bodyPr wrap="square" rtlCol="0">
            <a:spAutoFit/>
          </a:bodyPr>
          <a:lstStyle/>
          <a:p>
            <a:pPr algn="ctr"/>
            <a:r>
              <a:rPr lang="it-IT" sz="2800" b="1" dirty="0" smtClean="0"/>
              <a:t>Test </a:t>
            </a:r>
            <a:r>
              <a:rPr lang="it-IT" sz="2800" b="1" dirty="0" err="1" smtClean="0"/>
              <a:t>meniscali</a:t>
            </a:r>
            <a:endParaRPr lang="it-IT" sz="2800" b="1" dirty="0"/>
          </a:p>
        </p:txBody>
      </p:sp>
      <p:sp>
        <p:nvSpPr>
          <p:cNvPr id="5" name="CasellaDiTesto 4"/>
          <p:cNvSpPr txBox="1"/>
          <p:nvPr/>
        </p:nvSpPr>
        <p:spPr>
          <a:xfrm>
            <a:off x="5004048" y="1916832"/>
            <a:ext cx="3744416" cy="2862322"/>
          </a:xfrm>
          <a:prstGeom prst="rect">
            <a:avLst/>
          </a:prstGeom>
          <a:noFill/>
        </p:spPr>
        <p:txBody>
          <a:bodyPr wrap="square" rtlCol="0">
            <a:spAutoFit/>
          </a:bodyPr>
          <a:lstStyle/>
          <a:p>
            <a:r>
              <a:rPr lang="it-IT" dirty="0" smtClean="0"/>
              <a:t>Test di </a:t>
            </a:r>
            <a:r>
              <a:rPr lang="it-IT" dirty="0" err="1" smtClean="0"/>
              <a:t>Apley</a:t>
            </a:r>
            <a:r>
              <a:rPr lang="it-IT" dirty="0" smtClean="0"/>
              <a:t>:</a:t>
            </a:r>
          </a:p>
          <a:p>
            <a:r>
              <a:rPr lang="it-IT" dirty="0" smtClean="0"/>
              <a:t>Paz prono. Ginocchio flesso a 90°. L’esaminatore immobilizza la coscia del paziente con la </a:t>
            </a:r>
            <a:r>
              <a:rPr lang="it-IT" dirty="0" err="1" smtClean="0"/>
              <a:t>propia</a:t>
            </a:r>
            <a:r>
              <a:rPr lang="it-IT" dirty="0" smtClean="0"/>
              <a:t>,   ruota il ginocchio applicando una trazione e poi una compressione  sulla gamba</a:t>
            </a:r>
          </a:p>
          <a:p>
            <a:r>
              <a:rPr lang="it-IT" dirty="0" smtClean="0"/>
              <a:t>Il dolore in compressione rotazione indica patologia </a:t>
            </a:r>
            <a:r>
              <a:rPr lang="it-IT" dirty="0" err="1" smtClean="0"/>
              <a:t>meniscale</a:t>
            </a:r>
            <a:endParaRPr lang="it-IT" dirty="0" smtClean="0"/>
          </a:p>
          <a:p>
            <a:r>
              <a:rPr lang="it-IT" dirty="0" smtClean="0"/>
              <a:t>Il dolore in trazione rotazione indica una patologia capsulare</a:t>
            </a:r>
          </a:p>
        </p:txBody>
      </p:sp>
      <p:pic>
        <p:nvPicPr>
          <p:cNvPr id="5123" name="Picture 3" descr="C:\Users\Elisa\Desktop\scan x relazione MMG\apley.jpg"/>
          <p:cNvPicPr>
            <a:picLocks noChangeAspect="1" noChangeArrowheads="1"/>
          </p:cNvPicPr>
          <p:nvPr/>
        </p:nvPicPr>
        <p:blipFill>
          <a:blip r:embed="rId2" cstate="print"/>
          <a:srcRect/>
          <a:stretch>
            <a:fillRect/>
          </a:stretch>
        </p:blipFill>
        <p:spPr bwMode="auto">
          <a:xfrm>
            <a:off x="827584" y="1700807"/>
            <a:ext cx="3672408" cy="4517933"/>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980728"/>
            <a:ext cx="7776864" cy="523220"/>
          </a:xfrm>
          <a:prstGeom prst="rect">
            <a:avLst/>
          </a:prstGeom>
          <a:noFill/>
        </p:spPr>
        <p:txBody>
          <a:bodyPr wrap="square" rtlCol="0">
            <a:spAutoFit/>
          </a:bodyPr>
          <a:lstStyle/>
          <a:p>
            <a:pPr algn="ctr"/>
            <a:r>
              <a:rPr lang="it-IT" sz="2800" b="1" dirty="0" smtClean="0"/>
              <a:t>Test </a:t>
            </a:r>
            <a:r>
              <a:rPr lang="it-IT" sz="2800" b="1" dirty="0" err="1" smtClean="0"/>
              <a:t>meniscali</a:t>
            </a:r>
            <a:endParaRPr lang="it-IT" sz="2800" b="1" dirty="0"/>
          </a:p>
        </p:txBody>
      </p:sp>
      <p:sp>
        <p:nvSpPr>
          <p:cNvPr id="5" name="CasellaDiTesto 4"/>
          <p:cNvSpPr txBox="1"/>
          <p:nvPr/>
        </p:nvSpPr>
        <p:spPr>
          <a:xfrm>
            <a:off x="5220072" y="1844824"/>
            <a:ext cx="3744416" cy="2862322"/>
          </a:xfrm>
          <a:prstGeom prst="rect">
            <a:avLst/>
          </a:prstGeom>
          <a:noFill/>
        </p:spPr>
        <p:txBody>
          <a:bodyPr wrap="square" rtlCol="0">
            <a:spAutoFit/>
          </a:bodyPr>
          <a:lstStyle/>
          <a:p>
            <a:r>
              <a:rPr lang="it-IT" dirty="0" smtClean="0"/>
              <a:t>Test di </a:t>
            </a:r>
            <a:r>
              <a:rPr lang="it-IT" dirty="0" err="1" smtClean="0"/>
              <a:t>McMurray</a:t>
            </a:r>
            <a:r>
              <a:rPr lang="it-IT" dirty="0" smtClean="0"/>
              <a:t>: </a:t>
            </a:r>
          </a:p>
          <a:p>
            <a:r>
              <a:rPr lang="it-IT" dirty="0" err="1" smtClean="0"/>
              <a:t>paz</a:t>
            </a:r>
            <a:r>
              <a:rPr lang="it-IT" dirty="0" smtClean="0"/>
              <a:t> supino con ginocchio e anca in massima flessione.</a:t>
            </a:r>
          </a:p>
          <a:p>
            <a:r>
              <a:rPr lang="it-IT" dirty="0" smtClean="0"/>
              <a:t>Esaminatore afferra ginocchio e piede. Tenendo la gamba in massima </a:t>
            </a:r>
            <a:r>
              <a:rPr lang="it-IT" dirty="0" err="1" smtClean="0"/>
              <a:t>intrarotazione</a:t>
            </a:r>
            <a:r>
              <a:rPr lang="it-IT" dirty="0" smtClean="0"/>
              <a:t> o extrarotazione l’esaminatore estende il </a:t>
            </a:r>
            <a:r>
              <a:rPr lang="it-IT" dirty="0" err="1" smtClean="0"/>
              <a:t>ginocchiofino</a:t>
            </a:r>
            <a:r>
              <a:rPr lang="it-IT" dirty="0" smtClean="0"/>
              <a:t> a 90 ° di flessione. Il dolore è indicativo di lesione </a:t>
            </a:r>
            <a:r>
              <a:rPr lang="it-IT" dirty="0" err="1" smtClean="0"/>
              <a:t>meniscale</a:t>
            </a:r>
            <a:endParaRPr lang="it-IT" dirty="0" smtClean="0"/>
          </a:p>
        </p:txBody>
      </p:sp>
      <p:pic>
        <p:nvPicPr>
          <p:cNvPr id="1026" name="Picture 2" descr="C:\Users\Elisa\Desktop\scan x relazione MMG\mc murray.jpg"/>
          <p:cNvPicPr>
            <a:picLocks noChangeAspect="1" noChangeArrowheads="1"/>
          </p:cNvPicPr>
          <p:nvPr/>
        </p:nvPicPr>
        <p:blipFill>
          <a:blip r:embed="rId2" cstate="print"/>
          <a:srcRect/>
          <a:stretch>
            <a:fillRect/>
          </a:stretch>
        </p:blipFill>
        <p:spPr bwMode="auto">
          <a:xfrm>
            <a:off x="395536" y="1844824"/>
            <a:ext cx="4672124" cy="2808312"/>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980728"/>
            <a:ext cx="7776864" cy="523220"/>
          </a:xfrm>
          <a:prstGeom prst="rect">
            <a:avLst/>
          </a:prstGeom>
          <a:noFill/>
        </p:spPr>
        <p:txBody>
          <a:bodyPr wrap="square" rtlCol="0">
            <a:spAutoFit/>
          </a:bodyPr>
          <a:lstStyle/>
          <a:p>
            <a:pPr algn="ctr"/>
            <a:r>
              <a:rPr lang="it-IT" sz="2800" b="1" dirty="0" smtClean="0"/>
              <a:t>Test per LCA</a:t>
            </a:r>
            <a:endParaRPr lang="it-IT" sz="2800" b="1" dirty="0"/>
          </a:p>
        </p:txBody>
      </p:sp>
      <p:sp>
        <p:nvSpPr>
          <p:cNvPr id="5" name="CasellaDiTesto 4"/>
          <p:cNvSpPr txBox="1"/>
          <p:nvPr/>
        </p:nvSpPr>
        <p:spPr>
          <a:xfrm>
            <a:off x="5004048" y="1916832"/>
            <a:ext cx="3744416" cy="369332"/>
          </a:xfrm>
          <a:prstGeom prst="rect">
            <a:avLst/>
          </a:prstGeom>
          <a:noFill/>
        </p:spPr>
        <p:txBody>
          <a:bodyPr wrap="square" rtlCol="0">
            <a:spAutoFit/>
          </a:bodyPr>
          <a:lstStyle/>
          <a:p>
            <a:r>
              <a:rPr lang="it-IT" dirty="0" smtClean="0"/>
              <a:t>Test di </a:t>
            </a:r>
            <a:r>
              <a:rPr lang="it-IT" dirty="0" err="1" smtClean="0"/>
              <a:t>Lachman</a:t>
            </a:r>
            <a:endParaRPr lang="it-IT" dirty="0" smtClean="0"/>
          </a:p>
        </p:txBody>
      </p:sp>
      <p:pic>
        <p:nvPicPr>
          <p:cNvPr id="6" name="Immagine 5" descr="Immagine correlata"/>
          <p:cNvPicPr/>
          <p:nvPr/>
        </p:nvPicPr>
        <p:blipFill>
          <a:blip r:embed="rId2" cstate="print"/>
          <a:srcRect/>
          <a:stretch>
            <a:fillRect/>
          </a:stretch>
        </p:blipFill>
        <p:spPr bwMode="auto">
          <a:xfrm>
            <a:off x="1259632" y="2276872"/>
            <a:ext cx="3240360"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980728"/>
            <a:ext cx="7776864" cy="523220"/>
          </a:xfrm>
          <a:prstGeom prst="rect">
            <a:avLst/>
          </a:prstGeom>
          <a:noFill/>
        </p:spPr>
        <p:txBody>
          <a:bodyPr wrap="square" rtlCol="0">
            <a:spAutoFit/>
          </a:bodyPr>
          <a:lstStyle/>
          <a:p>
            <a:pPr algn="ctr"/>
            <a:r>
              <a:rPr lang="it-IT" sz="2800" b="1" dirty="0" smtClean="0"/>
              <a:t>Test del cassetto per i crociati:</a:t>
            </a:r>
            <a:endParaRPr lang="it-IT" sz="2800" b="1" dirty="0"/>
          </a:p>
        </p:txBody>
      </p:sp>
      <p:pic>
        <p:nvPicPr>
          <p:cNvPr id="7" name="Immagine 6" descr="Risultati immagini per TEST CLINICI PER IL GINOCCHIO"/>
          <p:cNvPicPr/>
          <p:nvPr/>
        </p:nvPicPr>
        <p:blipFill>
          <a:blip r:embed="rId2" cstate="print"/>
          <a:srcRect/>
          <a:stretch>
            <a:fillRect/>
          </a:stretch>
        </p:blipFill>
        <p:spPr bwMode="auto">
          <a:xfrm>
            <a:off x="395536" y="1700808"/>
            <a:ext cx="4572000" cy="2486025"/>
          </a:xfrm>
          <a:prstGeom prst="rect">
            <a:avLst/>
          </a:prstGeom>
          <a:noFill/>
          <a:ln w="9525">
            <a:noFill/>
            <a:miter lim="800000"/>
            <a:headEnd/>
            <a:tailEnd/>
          </a:ln>
        </p:spPr>
      </p:pic>
      <p:pic>
        <p:nvPicPr>
          <p:cNvPr id="8" name="Immagine 7" descr="Immagine correlata"/>
          <p:cNvPicPr/>
          <p:nvPr/>
        </p:nvPicPr>
        <p:blipFill>
          <a:blip r:embed="rId3" cstate="print"/>
          <a:srcRect l="32970" t="2871"/>
          <a:stretch>
            <a:fillRect/>
          </a:stretch>
        </p:blipFill>
        <p:spPr bwMode="auto">
          <a:xfrm>
            <a:off x="5076057" y="2852936"/>
            <a:ext cx="3744416" cy="3456384"/>
          </a:xfrm>
          <a:prstGeom prst="rect">
            <a:avLst/>
          </a:prstGeom>
          <a:noFill/>
          <a:ln w="9525">
            <a:noFill/>
            <a:miter lim="800000"/>
            <a:headEnd/>
            <a:tailEnd/>
          </a:ln>
        </p:spPr>
      </p:pic>
      <p:sp>
        <p:nvSpPr>
          <p:cNvPr id="10" name="CasellaDiTesto 9"/>
          <p:cNvSpPr txBox="1"/>
          <p:nvPr/>
        </p:nvSpPr>
        <p:spPr>
          <a:xfrm>
            <a:off x="1187624" y="4509120"/>
            <a:ext cx="2232248" cy="369332"/>
          </a:xfrm>
          <a:prstGeom prst="rect">
            <a:avLst/>
          </a:prstGeom>
          <a:noFill/>
        </p:spPr>
        <p:txBody>
          <a:bodyPr wrap="square" rtlCol="0">
            <a:spAutoFit/>
          </a:bodyPr>
          <a:lstStyle/>
          <a:p>
            <a:r>
              <a:rPr lang="it-IT" dirty="0" smtClean="0"/>
              <a:t>LCA</a:t>
            </a:r>
            <a:endParaRPr lang="it-IT" dirty="0"/>
          </a:p>
        </p:txBody>
      </p:sp>
      <p:sp>
        <p:nvSpPr>
          <p:cNvPr id="11" name="CasellaDiTesto 10"/>
          <p:cNvSpPr txBox="1"/>
          <p:nvPr/>
        </p:nvSpPr>
        <p:spPr>
          <a:xfrm>
            <a:off x="6156176" y="2492896"/>
            <a:ext cx="1872208" cy="369332"/>
          </a:xfrm>
          <a:prstGeom prst="rect">
            <a:avLst/>
          </a:prstGeom>
          <a:noFill/>
        </p:spPr>
        <p:txBody>
          <a:bodyPr wrap="square" rtlCol="0">
            <a:spAutoFit/>
          </a:bodyPr>
          <a:lstStyle/>
          <a:p>
            <a:r>
              <a:rPr lang="it-IT" dirty="0" smtClean="0"/>
              <a:t>LCP</a:t>
            </a:r>
            <a:endParaRPr lang="it-IT"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980728"/>
            <a:ext cx="7776864" cy="523220"/>
          </a:xfrm>
          <a:prstGeom prst="rect">
            <a:avLst/>
          </a:prstGeom>
          <a:noFill/>
        </p:spPr>
        <p:txBody>
          <a:bodyPr wrap="square" rtlCol="0">
            <a:spAutoFit/>
          </a:bodyPr>
          <a:lstStyle/>
          <a:p>
            <a:pPr algn="ctr"/>
            <a:r>
              <a:rPr lang="it-IT" sz="2800" b="1" dirty="0" smtClean="0"/>
              <a:t>Ortopedia</a:t>
            </a:r>
            <a:endParaRPr lang="it-IT" sz="2800" b="1" dirty="0"/>
          </a:p>
        </p:txBody>
      </p:sp>
      <p:sp>
        <p:nvSpPr>
          <p:cNvPr id="13" name="CasellaDiTesto 12"/>
          <p:cNvSpPr txBox="1"/>
          <p:nvPr/>
        </p:nvSpPr>
        <p:spPr>
          <a:xfrm>
            <a:off x="755576" y="1628800"/>
            <a:ext cx="7632848" cy="1200329"/>
          </a:xfrm>
          <a:prstGeom prst="rect">
            <a:avLst/>
          </a:prstGeom>
          <a:noFill/>
        </p:spPr>
        <p:txBody>
          <a:bodyPr wrap="square" rtlCol="0">
            <a:spAutoFit/>
          </a:bodyPr>
          <a:lstStyle/>
          <a:p>
            <a:pPr algn="ctr"/>
            <a:r>
              <a:rPr lang="it-IT" b="1" dirty="0" smtClean="0"/>
              <a:t>SEDE DOLORE: </a:t>
            </a:r>
          </a:p>
          <a:p>
            <a:pPr algn="ctr"/>
            <a:endParaRPr lang="it-IT" b="1" dirty="0" smtClean="0"/>
          </a:p>
          <a:p>
            <a:pPr algn="ctr"/>
            <a:endParaRPr lang="it-IT" b="1" dirty="0" smtClean="0"/>
          </a:p>
          <a:p>
            <a:endParaRPr lang="it-IT" dirty="0" smtClean="0"/>
          </a:p>
        </p:txBody>
      </p:sp>
      <p:graphicFrame>
        <p:nvGraphicFramePr>
          <p:cNvPr id="5" name="Tabella 4"/>
          <p:cNvGraphicFramePr>
            <a:graphicFrameLocks noGrp="1"/>
          </p:cNvGraphicFramePr>
          <p:nvPr/>
        </p:nvGraphicFramePr>
        <p:xfrm>
          <a:off x="1475656" y="2276872"/>
          <a:ext cx="6096000" cy="28702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it-IT" sz="1600" dirty="0" smtClean="0"/>
                        <a:t>ANTERIORE</a:t>
                      </a:r>
                      <a:endParaRPr lang="it-IT" sz="1600" dirty="0"/>
                    </a:p>
                  </a:txBody>
                  <a:tcPr/>
                </a:tc>
                <a:tc>
                  <a:txBody>
                    <a:bodyPr/>
                    <a:lstStyle/>
                    <a:p>
                      <a:r>
                        <a:rPr lang="it-IT" sz="1600" dirty="0" smtClean="0"/>
                        <a:t>MEDIALE</a:t>
                      </a:r>
                      <a:endParaRPr lang="it-IT" sz="1600" dirty="0"/>
                    </a:p>
                  </a:txBody>
                  <a:tcPr/>
                </a:tc>
                <a:tc>
                  <a:txBody>
                    <a:bodyPr/>
                    <a:lstStyle/>
                    <a:p>
                      <a:r>
                        <a:rPr lang="it-IT" sz="1600" dirty="0" smtClean="0"/>
                        <a:t>LATERALE</a:t>
                      </a:r>
                      <a:endParaRPr lang="it-IT" sz="1600" dirty="0"/>
                    </a:p>
                  </a:txBody>
                  <a:tcPr/>
                </a:tc>
                <a:tc>
                  <a:txBody>
                    <a:bodyPr/>
                    <a:lstStyle/>
                    <a:p>
                      <a:r>
                        <a:rPr lang="it-IT" sz="1600" dirty="0" smtClean="0"/>
                        <a:t>POSTERIORE</a:t>
                      </a:r>
                      <a:endParaRPr lang="it-IT" sz="1600" dirty="0"/>
                    </a:p>
                  </a:txBody>
                  <a:tcPr/>
                </a:tc>
              </a:tr>
              <a:tr h="370840">
                <a:tc>
                  <a:txBody>
                    <a:bodyPr/>
                    <a:lstStyle/>
                    <a:p>
                      <a:r>
                        <a:rPr lang="it-IT" sz="1400" smtClean="0"/>
                        <a:t>TENDINOPATIA QUADRICIPITALE</a:t>
                      </a:r>
                      <a:r>
                        <a:rPr lang="it-IT" sz="1400" baseline="0" smtClean="0"/>
                        <a:t> </a:t>
                      </a:r>
                      <a:endParaRPr lang="it-IT" sz="1400" dirty="0"/>
                    </a:p>
                  </a:txBody>
                  <a:tcPr/>
                </a:tc>
                <a:tc>
                  <a:txBody>
                    <a:bodyPr/>
                    <a:lstStyle/>
                    <a:p>
                      <a:r>
                        <a:rPr lang="it-IT" sz="1400" dirty="0" smtClean="0"/>
                        <a:t>TENDINOPATIA ZAMPA </a:t>
                      </a:r>
                      <a:r>
                        <a:rPr lang="it-IT" sz="1400" dirty="0" err="1" smtClean="0"/>
                        <a:t>D’OCA</a:t>
                      </a:r>
                      <a:endParaRPr lang="it-IT" sz="1400" dirty="0"/>
                    </a:p>
                  </a:txBody>
                  <a:tcPr/>
                </a:tc>
                <a:tc>
                  <a:txBody>
                    <a:bodyPr/>
                    <a:lstStyle/>
                    <a:p>
                      <a:r>
                        <a:rPr lang="it-IT" sz="1400" dirty="0" smtClean="0"/>
                        <a:t>PATOLOGIA BENDELLETTA IELO TIBIALE</a:t>
                      </a:r>
                      <a:endParaRPr lang="it-IT" sz="1400" dirty="0"/>
                    </a:p>
                  </a:txBody>
                  <a:tcPr/>
                </a:tc>
                <a:tc>
                  <a:txBody>
                    <a:bodyPr/>
                    <a:lstStyle/>
                    <a:p>
                      <a:r>
                        <a:rPr lang="it-IT" sz="1400" dirty="0" smtClean="0"/>
                        <a:t>MENISCOPATIA  MEDIALE</a:t>
                      </a:r>
                      <a:endParaRPr lang="it-IT" sz="1400" dirty="0"/>
                    </a:p>
                  </a:txBody>
                  <a:tcPr/>
                </a:tc>
              </a:tr>
              <a:tr h="370840">
                <a:tc>
                  <a:txBody>
                    <a:bodyPr/>
                    <a:lstStyle/>
                    <a:p>
                      <a:r>
                        <a:rPr lang="it-IT" sz="1400" dirty="0" smtClean="0"/>
                        <a:t>TENDINOPATIA ROTULEO</a:t>
                      </a:r>
                    </a:p>
                  </a:txBody>
                  <a:tcPr/>
                </a:tc>
                <a:tc>
                  <a:txBody>
                    <a:bodyPr/>
                    <a:lstStyle/>
                    <a:p>
                      <a:r>
                        <a:rPr lang="it-IT" sz="1400" dirty="0" smtClean="0"/>
                        <a:t>MENISCOPATIA</a:t>
                      </a:r>
                      <a:endParaRPr lang="it-IT" sz="1400" dirty="0"/>
                    </a:p>
                  </a:txBody>
                  <a:tcPr/>
                </a:tc>
                <a:tc>
                  <a:txBody>
                    <a:bodyPr/>
                    <a:lstStyle/>
                    <a:p>
                      <a:r>
                        <a:rPr lang="it-IT" sz="1400" dirty="0" smtClean="0"/>
                        <a:t>MENISCOPATIA </a:t>
                      </a:r>
                      <a:endParaRPr lang="it-IT" sz="1400" dirty="0"/>
                    </a:p>
                  </a:txBody>
                  <a:tcPr/>
                </a:tc>
                <a:tc>
                  <a:txBody>
                    <a:bodyPr/>
                    <a:lstStyle/>
                    <a:p>
                      <a:r>
                        <a:rPr lang="it-IT" sz="1400" dirty="0" smtClean="0"/>
                        <a:t>CISTI</a:t>
                      </a:r>
                      <a:r>
                        <a:rPr lang="it-IT" sz="1400" baseline="0" dirty="0" smtClean="0"/>
                        <a:t> </a:t>
                      </a:r>
                      <a:r>
                        <a:rPr lang="it-IT" sz="1400" baseline="0" dirty="0" err="1" smtClean="0"/>
                        <a:t>DI</a:t>
                      </a:r>
                      <a:r>
                        <a:rPr lang="it-IT" sz="1400" baseline="0" dirty="0" smtClean="0"/>
                        <a:t> BAKER</a:t>
                      </a:r>
                      <a:endParaRPr lang="it-IT" sz="1400" dirty="0"/>
                    </a:p>
                  </a:txBody>
                  <a:tcPr/>
                </a:tc>
              </a:tr>
              <a:tr h="370840">
                <a:tc>
                  <a:txBody>
                    <a:bodyPr/>
                    <a:lstStyle/>
                    <a:p>
                      <a:r>
                        <a:rPr lang="it-IT" sz="1400" smtClean="0"/>
                        <a:t>BURSITE PREROTULEA</a:t>
                      </a:r>
                      <a:endParaRPr lang="it-IT" sz="1400"/>
                    </a:p>
                  </a:txBody>
                  <a:tcPr/>
                </a:tc>
                <a:tc>
                  <a:txBody>
                    <a:bodyPr/>
                    <a:lstStyle/>
                    <a:p>
                      <a:r>
                        <a:rPr lang="it-IT" sz="1400" dirty="0" smtClean="0"/>
                        <a:t>LESIONE</a:t>
                      </a:r>
                      <a:r>
                        <a:rPr lang="it-IT" sz="1400" baseline="0" dirty="0" smtClean="0"/>
                        <a:t> LCM</a:t>
                      </a:r>
                      <a:endParaRPr lang="it-IT" sz="1400" dirty="0"/>
                    </a:p>
                  </a:txBody>
                  <a:tcPr/>
                </a:tc>
                <a:tc>
                  <a:txBody>
                    <a:bodyPr/>
                    <a:lstStyle/>
                    <a:p>
                      <a:r>
                        <a:rPr lang="it-IT" sz="1400" dirty="0" smtClean="0"/>
                        <a:t>LESIONE LCE</a:t>
                      </a:r>
                      <a:endParaRPr lang="it-IT" sz="1400" dirty="0"/>
                    </a:p>
                  </a:txBody>
                  <a:tcPr/>
                </a:tc>
                <a:tc>
                  <a:txBody>
                    <a:bodyPr/>
                    <a:lstStyle/>
                    <a:p>
                      <a:r>
                        <a:rPr lang="it-IT" sz="1400" dirty="0" smtClean="0"/>
                        <a:t>ANEURISMA POPLITE</a:t>
                      </a:r>
                      <a:endParaRPr lang="it-IT" sz="1400" dirty="0"/>
                    </a:p>
                  </a:txBody>
                  <a:tcPr/>
                </a:tc>
              </a:tr>
              <a:tr h="370840">
                <a:tc>
                  <a:txBody>
                    <a:bodyPr/>
                    <a:lstStyle/>
                    <a:p>
                      <a:r>
                        <a:rPr lang="it-IT" sz="1400" dirty="0" smtClean="0"/>
                        <a:t>DOLORE</a:t>
                      </a:r>
                      <a:r>
                        <a:rPr lang="it-IT" sz="1400" baseline="0" dirty="0" smtClean="0"/>
                        <a:t> FEMORO ROTULEO</a:t>
                      </a:r>
                      <a:endParaRPr lang="it-IT" sz="1400" dirty="0"/>
                    </a:p>
                  </a:txBody>
                  <a:tcPr/>
                </a:tc>
                <a:tc>
                  <a:txBody>
                    <a:bodyPr/>
                    <a:lstStyle/>
                    <a:p>
                      <a:r>
                        <a:rPr lang="it-IT" sz="1400" dirty="0" smtClean="0"/>
                        <a:t>ARTROSI/CONDROPATIA</a:t>
                      </a:r>
                      <a:endParaRPr lang="it-IT" sz="1400" dirty="0"/>
                    </a:p>
                  </a:txBody>
                  <a:tcPr/>
                </a:tc>
                <a:tc>
                  <a:txBody>
                    <a:bodyPr/>
                    <a:lstStyle/>
                    <a:p>
                      <a:r>
                        <a:rPr lang="it-IT" sz="1400" dirty="0" smtClean="0"/>
                        <a:t>ARTROSI/CONDROPATIA</a:t>
                      </a:r>
                      <a:endParaRPr lang="it-IT" sz="1400" dirty="0"/>
                    </a:p>
                  </a:txBody>
                  <a:tcPr/>
                </a:tc>
                <a:tc>
                  <a:txBody>
                    <a:bodyPr/>
                    <a:lstStyle/>
                    <a:p>
                      <a:endParaRPr lang="it-IT" sz="1400" dirty="0"/>
                    </a:p>
                  </a:txBody>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980728"/>
            <a:ext cx="7776864" cy="523220"/>
          </a:xfrm>
          <a:prstGeom prst="rect">
            <a:avLst/>
          </a:prstGeom>
          <a:noFill/>
        </p:spPr>
        <p:txBody>
          <a:bodyPr wrap="square" rtlCol="0">
            <a:spAutoFit/>
          </a:bodyPr>
          <a:lstStyle/>
          <a:p>
            <a:pPr algn="ctr"/>
            <a:r>
              <a:rPr lang="it-IT" sz="2800" b="1" dirty="0" smtClean="0"/>
              <a:t>DIAGNOSTICA PER IMMAGINI </a:t>
            </a:r>
            <a:endParaRPr lang="it-IT" sz="2800" b="1" dirty="0"/>
          </a:p>
        </p:txBody>
      </p:sp>
      <p:sp>
        <p:nvSpPr>
          <p:cNvPr id="13" name="CasellaDiTesto 12"/>
          <p:cNvSpPr txBox="1"/>
          <p:nvPr/>
        </p:nvSpPr>
        <p:spPr>
          <a:xfrm>
            <a:off x="827584" y="2060848"/>
            <a:ext cx="7632848" cy="3416320"/>
          </a:xfrm>
          <a:prstGeom prst="rect">
            <a:avLst/>
          </a:prstGeom>
          <a:noFill/>
        </p:spPr>
        <p:txBody>
          <a:bodyPr wrap="square" rtlCol="0">
            <a:spAutoFit/>
          </a:bodyPr>
          <a:lstStyle/>
          <a:p>
            <a:pPr algn="ctr"/>
            <a:endParaRPr lang="it-IT" b="1" dirty="0" smtClean="0"/>
          </a:p>
          <a:p>
            <a:pPr algn="ctr"/>
            <a:endParaRPr lang="it-IT" b="1" dirty="0" smtClean="0"/>
          </a:p>
          <a:p>
            <a:pPr algn="just"/>
            <a:r>
              <a:rPr lang="it-IT" b="1" dirty="0" smtClean="0"/>
              <a:t>RXGRAFIE</a:t>
            </a:r>
            <a:r>
              <a:rPr lang="it-IT" dirty="0" smtClean="0"/>
              <a:t>: esame di base per ogni evento traumatico e nella patologia </a:t>
            </a:r>
            <a:r>
              <a:rPr lang="it-IT" dirty="0" err="1" smtClean="0"/>
              <a:t>artrosica</a:t>
            </a:r>
            <a:endParaRPr lang="it-IT" dirty="0" smtClean="0"/>
          </a:p>
          <a:p>
            <a:pPr algn="just"/>
            <a:endParaRPr lang="it-IT" b="1" dirty="0" smtClean="0"/>
          </a:p>
          <a:p>
            <a:pPr algn="just"/>
            <a:endParaRPr lang="it-IT" b="1" dirty="0" smtClean="0"/>
          </a:p>
          <a:p>
            <a:pPr algn="just"/>
            <a:r>
              <a:rPr lang="it-IT" b="1" dirty="0" smtClean="0"/>
              <a:t>TC: </a:t>
            </a:r>
            <a:r>
              <a:rPr lang="it-IT" dirty="0" smtClean="0"/>
              <a:t>esame utile per lo studio delle fratture ed il successivo approccio terapeutico</a:t>
            </a:r>
          </a:p>
          <a:p>
            <a:pPr algn="just"/>
            <a:endParaRPr lang="it-IT" b="1" dirty="0" smtClean="0"/>
          </a:p>
          <a:p>
            <a:pPr algn="just"/>
            <a:r>
              <a:rPr lang="it-IT" b="1" dirty="0" smtClean="0"/>
              <a:t>RMN: </a:t>
            </a:r>
            <a:r>
              <a:rPr lang="it-IT" dirty="0" smtClean="0"/>
              <a:t>esame fondamentale per lo studio dei tessuti molli(menischi, </a:t>
            </a:r>
            <a:r>
              <a:rPr lang="it-IT" dirty="0" err="1" smtClean="0"/>
              <a:t>legamenti…</a:t>
            </a:r>
            <a:r>
              <a:rPr lang="it-IT" dirty="0" smtClean="0"/>
              <a:t>); importante anche nella diagnosi di edema/contusione ossea.</a:t>
            </a:r>
          </a:p>
          <a:p>
            <a:pPr algn="ctr"/>
            <a:endParaRPr lang="it-IT" b="1" dirty="0" smtClean="0"/>
          </a:p>
          <a:p>
            <a:endParaRPr lang="it-IT"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smtClean="0"/>
              <a:t>ESAME OBIETTIVO</a:t>
            </a:r>
            <a:endParaRPr lang="it-IT" dirty="0"/>
          </a:p>
        </p:txBody>
      </p:sp>
      <p:sp>
        <p:nvSpPr>
          <p:cNvPr id="3" name="Segnaposto contenuto 2"/>
          <p:cNvSpPr>
            <a:spLocks noGrp="1"/>
          </p:cNvSpPr>
          <p:nvPr>
            <p:ph idx="4294967295"/>
          </p:nvPr>
        </p:nvSpPr>
        <p:spPr>
          <a:xfrm>
            <a:off x="642938" y="1500188"/>
            <a:ext cx="8501062" cy="4535487"/>
          </a:xfrm>
        </p:spPr>
        <p:txBody>
          <a:bodyPr>
            <a:normAutofit/>
          </a:bodyPr>
          <a:lstStyle/>
          <a:p>
            <a:pPr>
              <a:buNone/>
            </a:pPr>
            <a:r>
              <a:rPr lang="it-IT" sz="4000" b="1" i="1" dirty="0" smtClean="0"/>
              <a:t>              </a:t>
            </a:r>
          </a:p>
          <a:p>
            <a:r>
              <a:rPr lang="it-IT" b="1" dirty="0" smtClean="0"/>
              <a:t>Osservazione generale</a:t>
            </a:r>
          </a:p>
          <a:p>
            <a:pPr>
              <a:buNone/>
            </a:pPr>
            <a:r>
              <a:rPr lang="it-IT" dirty="0" smtClean="0"/>
              <a:t>    Movimenti della testa e del collo (rigidità,   scioltezza).Essi dovrebbero essere coerenti durante la fase di colloquio così come durante l'esame effettivo (att.ne in presenza di contenzioso)</a:t>
            </a:r>
            <a:endParaRPr lang="it-IT"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TAKE HOME MESSAGE</a:t>
            </a:r>
            <a:endParaRPr lang="it-IT" dirty="0"/>
          </a:p>
        </p:txBody>
      </p:sp>
      <p:sp>
        <p:nvSpPr>
          <p:cNvPr id="3" name="Segnaposto contenuto 2"/>
          <p:cNvSpPr>
            <a:spLocks noGrp="1"/>
          </p:cNvSpPr>
          <p:nvPr>
            <p:ph idx="1"/>
          </p:nvPr>
        </p:nvSpPr>
        <p:spPr/>
        <p:txBody>
          <a:bodyPr/>
          <a:lstStyle/>
          <a:p>
            <a:pPr>
              <a:buNone/>
            </a:pPr>
            <a:r>
              <a:rPr lang="it-IT" dirty="0" smtClean="0"/>
              <a:t> Un’</a:t>
            </a:r>
            <a:r>
              <a:rPr lang="it-IT" b="1" i="1" u="sng" dirty="0" smtClean="0"/>
              <a:t>anamnesi</a:t>
            </a:r>
            <a:r>
              <a:rPr lang="it-IT" dirty="0" smtClean="0"/>
              <a:t> ed un </a:t>
            </a:r>
            <a:r>
              <a:rPr lang="it-IT" b="1" i="1" u="sng" dirty="0" smtClean="0"/>
              <a:t>esame obiettivo accurati </a:t>
            </a:r>
            <a:r>
              <a:rPr lang="it-IT" dirty="0" smtClean="0"/>
              <a:t>sono imprescindibili ai fini di un corretto percorso diagnostico, soprattutto in un contesto socio-culturale in cui l’economia sanitaria riveste grande rilievo.</a:t>
            </a: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642910" y="1357298"/>
            <a:ext cx="8229600" cy="4525962"/>
          </a:xfrm>
        </p:spPr>
        <p:txBody>
          <a:bodyPr>
            <a:normAutofit fontScale="55000" lnSpcReduction="20000"/>
          </a:bodyPr>
          <a:lstStyle/>
          <a:p>
            <a:r>
              <a:rPr lang="it-IT" sz="4500" b="1" dirty="0" err="1" smtClean="0"/>
              <a:t>Range</a:t>
            </a:r>
            <a:r>
              <a:rPr lang="it-IT" sz="4500" b="1" dirty="0" smtClean="0"/>
              <a:t> </a:t>
            </a:r>
            <a:r>
              <a:rPr lang="it-IT" sz="4500" b="1" dirty="0" err="1" smtClean="0"/>
              <a:t>of</a:t>
            </a:r>
            <a:r>
              <a:rPr lang="it-IT" sz="4500" b="1" dirty="0" smtClean="0"/>
              <a:t> </a:t>
            </a:r>
            <a:r>
              <a:rPr lang="it-IT" sz="4500" b="1" dirty="0" err="1" smtClean="0"/>
              <a:t>motion</a:t>
            </a:r>
            <a:endParaRPr lang="it-IT" sz="4500" b="1" dirty="0" smtClean="0"/>
          </a:p>
          <a:p>
            <a:pPr>
              <a:buNone/>
            </a:pPr>
            <a:r>
              <a:rPr lang="it-IT" dirty="0" smtClean="0"/>
              <a:t>       La rotazione del collo e la flessione laterale, combinata con la palpazione del trapezio e dei muscoli paraspinali (tensione e spasmo), vengono utilizzati per valutare il grado di coinvolgimento della colonna cervicale.</a:t>
            </a:r>
          </a:p>
          <a:p>
            <a:pPr>
              <a:buNone/>
            </a:pPr>
            <a:endParaRPr lang="it-IT" dirty="0" smtClean="0"/>
          </a:p>
          <a:p>
            <a:pPr>
              <a:buNone/>
            </a:pPr>
            <a:r>
              <a:rPr lang="it-IT" dirty="0" smtClean="0"/>
              <a:t>       La valutazione della spalla è importante in presenza di sintomi sovrapponibili.</a:t>
            </a:r>
          </a:p>
          <a:p>
            <a:pPr>
              <a:buNone/>
            </a:pPr>
            <a:endParaRPr lang="it-IT" dirty="0" smtClean="0"/>
          </a:p>
          <a:p>
            <a:pPr>
              <a:buNone/>
            </a:pPr>
            <a:r>
              <a:rPr lang="it-IT" dirty="0" smtClean="0"/>
              <a:t>       Rotazione: 90°</a:t>
            </a:r>
          </a:p>
          <a:p>
            <a:pPr>
              <a:buNone/>
            </a:pPr>
            <a:r>
              <a:rPr lang="it-IT" dirty="0" smtClean="0"/>
              <a:t>       Inclinazione laterale :45°</a:t>
            </a:r>
          </a:p>
          <a:p>
            <a:pPr>
              <a:buNone/>
            </a:pPr>
            <a:r>
              <a:rPr lang="it-IT" dirty="0" smtClean="0"/>
              <a:t>       Flessione: 60°</a:t>
            </a:r>
          </a:p>
          <a:p>
            <a:pPr>
              <a:buNone/>
            </a:pPr>
            <a:r>
              <a:rPr lang="it-IT" dirty="0" smtClean="0"/>
              <a:t>       Estensione: 75° </a:t>
            </a:r>
          </a:p>
          <a:p>
            <a:pPr>
              <a:buNone/>
            </a:pPr>
            <a:r>
              <a:rPr lang="it-IT" dirty="0" smtClean="0"/>
              <a:t>       La rotazione del collo può essere maggiormente influenzata dalle anomalie della colonna cervicale superiore (da C1 a C3), mentre l’alterazione negli altri piani di movimento può essere maggiore nelle affezioni della colonna cervicale inferiore (da C4 a C7).</a:t>
            </a:r>
          </a:p>
          <a:p>
            <a:pPr>
              <a:buNone/>
            </a:pPr>
            <a:endParaRPr lang="it-IT" dirty="0" smtClean="0"/>
          </a:p>
          <a:p>
            <a:pPr>
              <a:buNone/>
            </a:pP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4294967295"/>
          </p:nvPr>
        </p:nvSpPr>
        <p:spPr>
          <a:xfrm>
            <a:off x="357158" y="1214422"/>
            <a:ext cx="8686800" cy="4525962"/>
          </a:xfrm>
        </p:spPr>
        <p:txBody>
          <a:bodyPr>
            <a:normAutofit lnSpcReduction="10000"/>
          </a:bodyPr>
          <a:lstStyle/>
          <a:p>
            <a:r>
              <a:rPr lang="it-IT" b="1" dirty="0" smtClean="0"/>
              <a:t>Palpazione muscolare</a:t>
            </a:r>
          </a:p>
          <a:p>
            <a:pPr>
              <a:buNone/>
            </a:pPr>
            <a:r>
              <a:rPr lang="it-IT" dirty="0"/>
              <a:t> </a:t>
            </a:r>
            <a:r>
              <a:rPr lang="it-IT" dirty="0" smtClean="0"/>
              <a:t>   La tensione locale può derivare da traumi (un colpo diretto alla parte superiore della schiena o un trauma alla testa) o può essere una caratteristica  aspecifica di una serie di sindromi della colonna vertebrale cervicale. I muscoli trapezio e muscoli paraspinali devono essere palpati per determinare il grado di tensione e spasmo </a:t>
            </a:r>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Esame neurologico</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t>Un esame neurologico dettagliato  dovrebbe includere i seguenti momenti: </a:t>
            </a:r>
          </a:p>
          <a:p>
            <a:pPr>
              <a:buNone/>
            </a:pPr>
            <a:r>
              <a:rPr lang="it-IT" dirty="0"/>
              <a:t> </a:t>
            </a:r>
            <a:r>
              <a:rPr lang="it-IT" dirty="0" smtClean="0"/>
              <a:t>     </a:t>
            </a:r>
            <a:r>
              <a:rPr lang="it-IT" dirty="0"/>
              <a:t>F</a:t>
            </a:r>
            <a:r>
              <a:rPr lang="it-IT" dirty="0" smtClean="0"/>
              <a:t>orza muscolare, riflessi, tono muscolare, andatura e  ricerca dei segni per patologia del motoneurone superiore.</a:t>
            </a:r>
          </a:p>
          <a:p>
            <a:endParaRPr lang="it-IT" dirty="0" smtClean="0"/>
          </a:p>
          <a:p>
            <a:r>
              <a:rPr lang="it-IT" dirty="0" smtClean="0"/>
              <a:t>La maggior parte dei pazienti con </a:t>
            </a:r>
            <a:r>
              <a:rPr lang="it-IT" dirty="0" err="1" smtClean="0"/>
              <a:t>radicolopatia</a:t>
            </a:r>
            <a:r>
              <a:rPr lang="it-IT" dirty="0" smtClean="0"/>
              <a:t> sensoriale pura ha una buona prognosi e risponde ad una combinazione di riposo, esercizio fisico, modificazioni posturali e talvolta farmaci o iniezione di corticosteroidi. Al contrario, i pazienti con coinvolgimento sensitivo-motorio (con o senza compressione del midollo spinale) hanno maggiori probabilità di avere gradi più drammatici di degenerazione discale, sono a maggior rischio di danno al nervo e hanno maggiori probabilità di richiedere interventi chirurgici</a:t>
            </a:r>
          </a:p>
          <a:p>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Forza muscolare</a:t>
            </a:r>
            <a:endParaRPr lang="it-IT" dirty="0"/>
          </a:p>
        </p:txBody>
      </p:sp>
      <p:sp>
        <p:nvSpPr>
          <p:cNvPr id="3" name="Segnaposto contenuto 2"/>
          <p:cNvSpPr>
            <a:spLocks noGrp="1"/>
          </p:cNvSpPr>
          <p:nvPr>
            <p:ph idx="1"/>
          </p:nvPr>
        </p:nvSpPr>
        <p:spPr/>
        <p:txBody>
          <a:bodyPr>
            <a:normAutofit fontScale="62500" lnSpcReduction="20000"/>
          </a:bodyPr>
          <a:lstStyle/>
          <a:p>
            <a:r>
              <a:rPr lang="it-IT" dirty="0" smtClean="0"/>
              <a:t>La forza deve essere valutata testando le seguenti azioni contro la resistenza: abduzione delle spalle, flessione e estensione del gomito, flessione e estensione del polso, estensione e flessione degli arti inferiori. La forza deve essere registrata utilizzando la scala per la forza muscolare della </a:t>
            </a:r>
            <a:r>
              <a:rPr lang="it-IT" dirty="0" err="1" smtClean="0"/>
              <a:t>Medical</a:t>
            </a:r>
            <a:r>
              <a:rPr lang="it-IT" dirty="0" smtClean="0"/>
              <a:t> </a:t>
            </a:r>
            <a:r>
              <a:rPr lang="it-IT" dirty="0" err="1" smtClean="0"/>
              <a:t>Research</a:t>
            </a:r>
            <a:r>
              <a:rPr lang="it-IT" dirty="0" smtClean="0"/>
              <a:t> </a:t>
            </a:r>
            <a:r>
              <a:rPr lang="it-IT" dirty="0" err="1" smtClean="0"/>
              <a:t>Council</a:t>
            </a:r>
            <a:r>
              <a:rPr lang="it-IT" dirty="0" smtClean="0"/>
              <a:t> come segue:</a:t>
            </a:r>
          </a:p>
          <a:p>
            <a:pPr marL="514350" indent="-514350">
              <a:buNone/>
            </a:pPr>
            <a:endParaRPr lang="it-IT" dirty="0"/>
          </a:p>
          <a:p>
            <a:pPr marL="514350" indent="-514350">
              <a:buNone/>
            </a:pPr>
            <a:r>
              <a:rPr lang="it-IT" dirty="0" smtClean="0"/>
              <a:t>     0 = Nessuna contrazione</a:t>
            </a:r>
          </a:p>
          <a:p>
            <a:pPr marL="514350" indent="-514350">
              <a:buNone/>
            </a:pPr>
            <a:r>
              <a:rPr lang="it-IT" dirty="0" smtClean="0"/>
              <a:t>     1 = contrazione muscolare visibile ma nessun movimento articolare</a:t>
            </a:r>
          </a:p>
          <a:p>
            <a:pPr marL="514350" indent="-514350">
              <a:buNone/>
            </a:pPr>
            <a:r>
              <a:rPr lang="it-IT" dirty="0" smtClean="0"/>
              <a:t>     2 = contrazione insufficiente per superare la gravità</a:t>
            </a:r>
          </a:p>
          <a:p>
            <a:pPr marL="514350" indent="-514350">
              <a:buNone/>
            </a:pPr>
            <a:r>
              <a:rPr lang="it-IT" dirty="0" smtClean="0"/>
              <a:t>     3 = contrazione debole in grado di superare la gravità ma non contro resistenza</a:t>
            </a:r>
          </a:p>
          <a:p>
            <a:pPr marL="514350" indent="-514350">
              <a:buNone/>
            </a:pPr>
            <a:r>
              <a:rPr lang="it-IT" dirty="0" smtClean="0"/>
              <a:t>     4 = contrazione debole in grado di superare una resistenza non completa</a:t>
            </a:r>
          </a:p>
          <a:p>
            <a:pPr marL="514350" indent="-514350">
              <a:buNone/>
            </a:pPr>
            <a:r>
              <a:rPr lang="it-IT" dirty="0" smtClean="0"/>
              <a:t>     5 = Normale; in grado di superare la piena resistenza</a:t>
            </a:r>
            <a:endParaRPr lang="it-IT"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1273</TotalTime>
  <Words>4070</Words>
  <Application>Microsoft Office PowerPoint</Application>
  <PresentationFormat>Presentazione su schermo (4:3)</PresentationFormat>
  <Paragraphs>447</Paragraphs>
  <Slides>50</Slides>
  <Notes>4</Notes>
  <HiddenSlides>0</HiddenSlides>
  <MMClips>0</MMClips>
  <ScaleCrop>false</ScaleCrop>
  <HeadingPairs>
    <vt:vector size="4" baseType="variant">
      <vt:variant>
        <vt:lpstr>Tema</vt:lpstr>
      </vt:variant>
      <vt:variant>
        <vt:i4>1</vt:i4>
      </vt:variant>
      <vt:variant>
        <vt:lpstr>Titoli diapositive</vt:lpstr>
      </vt:variant>
      <vt:variant>
        <vt:i4>50</vt:i4>
      </vt:variant>
    </vt:vector>
  </HeadingPairs>
  <TitlesOfParts>
    <vt:vector size="51" baseType="lpstr">
      <vt:lpstr>Terra</vt:lpstr>
      <vt:lpstr>Anamnesi</vt:lpstr>
      <vt:lpstr>Esame obiettivo</vt:lpstr>
      <vt:lpstr>Presentazione standard di PowerPoint</vt:lpstr>
      <vt:lpstr>Cervicalgia e cervicobrachialgia</vt:lpstr>
      <vt:lpstr>ESAME OBIETTIVO</vt:lpstr>
      <vt:lpstr>Presentazione standard di PowerPoint</vt:lpstr>
      <vt:lpstr>Presentazione standard di PowerPoint</vt:lpstr>
      <vt:lpstr>Esame neurologico</vt:lpstr>
      <vt:lpstr>Forza muscolare</vt:lpstr>
      <vt:lpstr>Riflessi</vt:lpstr>
      <vt:lpstr>Livello cervicale</vt:lpstr>
      <vt:lpstr>Presentazione standard di PowerPoint</vt:lpstr>
      <vt:lpstr>Manovre di provocazione</vt:lpstr>
      <vt:lpstr>Presentazione standard di PowerPoint</vt:lpstr>
      <vt:lpstr>Presentazione standard di PowerPoint</vt:lpstr>
      <vt:lpstr>Presentazione standard di PowerPoint</vt:lpstr>
      <vt:lpstr>Presentazione standard di PowerPoint</vt:lpstr>
      <vt:lpstr>IMAGING</vt:lpstr>
      <vt:lpstr>RADIOGRAFIE</vt:lpstr>
      <vt:lpstr>RMN e TC</vt:lpstr>
      <vt:lpstr>TEST ELETTRODIAGNOSTICI</vt:lpstr>
      <vt:lpstr>ESAMI DEL SANGUE</vt:lpstr>
      <vt:lpstr>SOMMARIO E RACCOMANDAZIONI</vt:lpstr>
      <vt:lpstr>SPALLA DOLOROSA</vt:lpstr>
      <vt:lpstr>Presentazione standard di PowerPoint</vt:lpstr>
      <vt:lpstr>Presentazione standard di PowerPoint</vt:lpstr>
      <vt:lpstr>ANAMNESI</vt:lpstr>
      <vt:lpstr>Presentazione standard di PowerPoint</vt:lpstr>
      <vt:lpstr>Presentazione standard di PowerPoint</vt:lpstr>
      <vt:lpstr>Presentazione standard di PowerPoint</vt:lpstr>
      <vt:lpstr>Presentazione standard di PowerPoint</vt:lpstr>
      <vt:lpstr>Presentazione standard di PowerPoint</vt:lpstr>
      <vt:lpstr>LOMBALGIA E LOMBOSCIATALGIA</vt:lpstr>
      <vt:lpstr>ESAME OBIETTIVO</vt:lpstr>
      <vt:lpstr>Range of motion</vt:lpstr>
      <vt:lpstr>Esame neurologico</vt:lpstr>
      <vt:lpstr>Test di provocazione</vt:lpstr>
      <vt:lpstr>Presentazione standard di PowerPoint</vt:lpstr>
      <vt:lpstr>Presentazione standard di PowerPoint</vt:lpstr>
      <vt:lpstr>Presentazione standard di PowerPoint</vt:lpstr>
      <vt:lpstr>GONALGIA</vt:lpstr>
      <vt:lpstr>ESAME OBIETTIVO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TAKE HOME MESSAGE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Anamnesi</dc:title>
  <dc:creator>fiorillo</dc:creator>
  <cp:lastModifiedBy>Ospiti</cp:lastModifiedBy>
  <cp:revision>128</cp:revision>
  <dcterms:created xsi:type="dcterms:W3CDTF">2017-10-18T06:15:39Z</dcterms:created>
  <dcterms:modified xsi:type="dcterms:W3CDTF">2017-10-28T10:14:36Z</dcterms:modified>
</cp:coreProperties>
</file>