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1"/>
  </p:notesMasterIdLst>
  <p:sldIdLst>
    <p:sldId id="256" r:id="rId4"/>
    <p:sldId id="257" r:id="rId5"/>
    <p:sldId id="281" r:id="rId6"/>
    <p:sldId id="258" r:id="rId7"/>
    <p:sldId id="289" r:id="rId8"/>
    <p:sldId id="314" r:id="rId9"/>
    <p:sldId id="282" r:id="rId10"/>
    <p:sldId id="284" r:id="rId11"/>
    <p:sldId id="315" r:id="rId12"/>
    <p:sldId id="286" r:id="rId13"/>
    <p:sldId id="287" r:id="rId14"/>
    <p:sldId id="288" r:id="rId15"/>
    <p:sldId id="316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CCFF"/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>
                <a:latin typeface="Arial"/>
              </a:rPr>
              <a:t>Fai clic per modificare il formato delle note</a:t>
            </a:r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>
                <a:latin typeface="Times New Roman"/>
              </a:rPr>
              <a:t>&lt;intestazione&gt;</a:t>
            </a:r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>
                <a:latin typeface="Times New Roman"/>
              </a:rPr>
              <a:t>&lt;data/ora&gt;</a:t>
            </a:r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20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BA282F5-ED5C-4DD8-A2D1-CE0D9AC95C4B}" type="slidenum">
              <a:rPr lang="it-IT" sz="1400">
                <a:latin typeface="Times New Roman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Immagine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8" name="Immagine 7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4963"/>
            <a:ext cx="2614613" cy="452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76613" y="1604963"/>
            <a:ext cx="2614612" cy="452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sz="1400" strike="noStrike">
                <a:solidFill>
                  <a:srgbClr val="000000"/>
                </a:solidFill>
                <a:latin typeface="Calibri"/>
                <a:ea typeface="Lucida Sans Unicode"/>
              </a:rPr>
              <a:t>09/04/16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5595891-9B13-4D59-8CFC-1943C9AABE44}" type="slidenum">
              <a:rPr lang="it-IT" sz="1400" strike="noStrike" smtClean="0">
                <a:solidFill>
                  <a:srgbClr val="000000"/>
                </a:solidFill>
                <a:latin typeface="Calibri"/>
                <a:ea typeface="Lucida Sans Unicode"/>
              </a:r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274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415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227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394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04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306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658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990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78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525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739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49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</p:spPr>
        <p:txBody>
          <a:bodyPr tIns="91440"/>
          <a:lstStyle/>
          <a:p>
            <a:pPr>
              <a:lnSpc>
                <a:spcPct val="93000"/>
              </a:lnSpc>
            </a:pPr>
            <a:r>
              <a:rPr lang="it-IT" strike="noStrike">
                <a:solidFill>
                  <a:srgbClr val="000000"/>
                </a:solidFill>
                <a:latin typeface="Calibri"/>
                <a:ea typeface="Lucida Sans Unicode"/>
              </a:rPr>
              <a:t>Fare clic per modificare stile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4524120"/>
          </a:xfrm>
          <a:prstGeom prst="rect">
            <a:avLst/>
          </a:prstGeom>
        </p:spPr>
        <p:txBody>
          <a:bodyPr tIns="91440"/>
          <a:lstStyle/>
          <a:p>
            <a:pPr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Calibri"/>
                <a:ea typeface="Lucida Sans Unicode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Calibri"/>
                <a:ea typeface="Lucida Sans Unicode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Calibri"/>
                <a:ea typeface="Lucida Sans Unicode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Calibri"/>
                <a:ea typeface="Lucida Sans Unicode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Calibri"/>
                <a:ea typeface="Lucida Sans Unicode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Calibri"/>
                <a:ea typeface="Lucida Sans Unicode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strike="noStrike">
                <a:solidFill>
                  <a:srgbClr val="000000"/>
                </a:solidFill>
                <a:latin typeface="Calibri"/>
                <a:ea typeface="Lucida Sans Unicode"/>
              </a:rPr>
              <a:t>Settimo livello strutturaFare clic per modificare gli stili del testo dello schema</a:t>
            </a:r>
            <a:endParaRPr/>
          </a:p>
          <a:p>
            <a:r>
              <a:rPr lang="it-IT" sz="2400" strike="noStrike">
                <a:solidFill>
                  <a:srgbClr val="000000"/>
                </a:solidFill>
                <a:latin typeface="Calibri"/>
                <a:ea typeface="Lucida Sans Unicode"/>
              </a:rPr>
              <a:t>Secondo livello</a:t>
            </a:r>
            <a:endParaRPr/>
          </a:p>
          <a:p>
            <a:r>
              <a:rPr lang="it-IT" sz="2000" strike="noStrike">
                <a:solidFill>
                  <a:srgbClr val="000000"/>
                </a:solidFill>
                <a:latin typeface="Calibri"/>
                <a:ea typeface="Lucida Sans Unicode"/>
              </a:rPr>
              <a:t>Terzo livello</a:t>
            </a:r>
            <a:endParaRPr/>
          </a:p>
          <a:p>
            <a:r>
              <a:rPr lang="it-IT" sz="2000" strike="noStrike">
                <a:solidFill>
                  <a:srgbClr val="000000"/>
                </a:solidFill>
                <a:latin typeface="Calibri"/>
                <a:ea typeface="Lucida Sans Unicode"/>
              </a:rPr>
              <a:t>Quarto livello</a:t>
            </a:r>
            <a:endParaRPr/>
          </a:p>
          <a:p>
            <a:r>
              <a:rPr lang="it-IT" sz="2000" strike="noStrike">
                <a:solidFill>
                  <a:srgbClr val="000000"/>
                </a:solidFill>
                <a:latin typeface="Calibri"/>
                <a:ea typeface="Lucida Sans Unicode"/>
              </a:rPr>
              <a:t>Quinto livello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</p:spPr>
        <p:txBody>
          <a:bodyPr tIns="91440"/>
          <a:lstStyle/>
          <a:p>
            <a:pPr>
              <a:lnSpc>
                <a:spcPct val="100000"/>
              </a:lnSpc>
            </a:pPr>
            <a:r>
              <a:rPr lang="it-IT" sz="1400" strike="noStrike">
                <a:solidFill>
                  <a:srgbClr val="000000"/>
                </a:solidFill>
                <a:latin typeface="Calibri"/>
                <a:ea typeface="Lucida Sans Unicode"/>
              </a:rPr>
              <a:t>09/04/16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</p:spPr>
        <p:txBody>
          <a:bodyPr tIns="91440"/>
          <a:lstStyle/>
          <a:p>
            <a:pPr>
              <a:lnSpc>
                <a:spcPct val="100000"/>
              </a:lnSpc>
            </a:pPr>
            <a:fld id="{CDF47C9E-FD05-467D-9989-B41C8C68A49A}" type="slidenum">
              <a:rPr lang="it-IT" sz="1400" strike="noStrike">
                <a:solidFill>
                  <a:srgbClr val="000000"/>
                </a:solidFill>
                <a:latin typeface="Calibri"/>
                <a:ea typeface="Lucida Sans Unicode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2880"/>
            <a:ext cx="1097028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it-IT" sz="4400" strike="noStrike">
                <a:solidFill>
                  <a:srgbClr val="000000"/>
                </a:solidFill>
                <a:latin typeface="Arial"/>
                <a:ea typeface="Lucida Sans Unicode"/>
              </a:rPr>
              <a:t>Fare clic per modificare stile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82360" cy="452412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Settimo livello strutturaFare clic per modificare gli stili del testo dello schema</a:t>
            </a:r>
            <a:endParaRPr/>
          </a:p>
          <a:p>
            <a:r>
              <a:rPr lang="it-IT" sz="2800" strike="noStrike">
                <a:solidFill>
                  <a:srgbClr val="000000"/>
                </a:solidFill>
                <a:latin typeface="Arial"/>
                <a:ea typeface="Lucida Sans Unicode"/>
              </a:rPr>
              <a:t>Secondo livello</a:t>
            </a:r>
            <a:endParaRPr/>
          </a:p>
          <a:p>
            <a:r>
              <a:rPr lang="it-IT" sz="2400" strike="noStrike">
                <a:solidFill>
                  <a:srgbClr val="000000"/>
                </a:solidFill>
                <a:latin typeface="Arial"/>
                <a:ea typeface="Lucida Sans Unicode"/>
              </a:rPr>
              <a:t>Terzo livello</a:t>
            </a:r>
            <a:endParaRPr/>
          </a:p>
          <a:p>
            <a:r>
              <a:rPr lang="it-IT" sz="2000" strike="noStrike">
                <a:solidFill>
                  <a:srgbClr val="000000"/>
                </a:solidFill>
                <a:latin typeface="Arial"/>
                <a:ea typeface="Lucida Sans Unicode"/>
              </a:rPr>
              <a:t>Quarto livello</a:t>
            </a:r>
            <a:endParaRPr/>
          </a:p>
          <a:p>
            <a:r>
              <a:rPr lang="it-IT" sz="2000" strike="noStrike">
                <a:solidFill>
                  <a:srgbClr val="000000"/>
                </a:solidFill>
                <a:latin typeface="Arial"/>
                <a:ea typeface="Lucida Sans Unicode"/>
              </a:rPr>
              <a:t>Quinto livello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195600" y="1604880"/>
            <a:ext cx="5384520" cy="452412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strike="noStrike">
                <a:solidFill>
                  <a:srgbClr val="000000"/>
                </a:solidFill>
                <a:latin typeface="Arial"/>
                <a:ea typeface="Lucida Sans Unicode"/>
              </a:rPr>
              <a:t>Settimo livello strutturaFare clic per modificare gli stili del testo dello schema</a:t>
            </a:r>
            <a:endParaRPr/>
          </a:p>
          <a:p>
            <a:r>
              <a:rPr lang="it-IT" sz="2800" strike="noStrike">
                <a:solidFill>
                  <a:srgbClr val="000000"/>
                </a:solidFill>
                <a:latin typeface="Arial"/>
                <a:ea typeface="Lucida Sans Unicode"/>
              </a:rPr>
              <a:t>Secondo livello</a:t>
            </a:r>
            <a:endParaRPr/>
          </a:p>
          <a:p>
            <a:r>
              <a:rPr lang="it-IT" sz="2400" strike="noStrike">
                <a:solidFill>
                  <a:srgbClr val="000000"/>
                </a:solidFill>
                <a:latin typeface="Arial"/>
                <a:ea typeface="Lucida Sans Unicode"/>
              </a:rPr>
              <a:t>Terzo livello</a:t>
            </a:r>
            <a:endParaRPr/>
          </a:p>
          <a:p>
            <a:r>
              <a:rPr lang="it-IT" sz="2000" strike="noStrike">
                <a:solidFill>
                  <a:srgbClr val="000000"/>
                </a:solidFill>
                <a:latin typeface="Arial"/>
                <a:ea typeface="Lucida Sans Unicode"/>
              </a:rPr>
              <a:t>Quarto livello</a:t>
            </a:r>
            <a:endParaRPr/>
          </a:p>
          <a:p>
            <a:r>
              <a:rPr lang="it-IT" sz="2000" strike="noStrike">
                <a:solidFill>
                  <a:srgbClr val="000000"/>
                </a:solidFill>
                <a:latin typeface="Arial"/>
                <a:ea typeface="Lucida Sans Unicode"/>
              </a:rPr>
              <a:t>Quinto livello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</p:spPr>
        <p:txBody>
          <a:bodyPr tIns="91440"/>
          <a:lstStyle/>
          <a:p>
            <a:pPr>
              <a:lnSpc>
                <a:spcPct val="100000"/>
              </a:lnSpc>
            </a:pPr>
            <a:r>
              <a:rPr lang="it-IT" sz="1400" strike="noStrike">
                <a:solidFill>
                  <a:srgbClr val="000000"/>
                </a:solidFill>
                <a:latin typeface="Calibri"/>
                <a:ea typeface="Lucida Sans Unicode"/>
              </a:rPr>
              <a:t>09/04/16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</p:spPr>
        <p:txBody>
          <a:bodyPr tIns="91440"/>
          <a:lstStyle/>
          <a:p>
            <a:pPr>
              <a:lnSpc>
                <a:spcPct val="100000"/>
              </a:lnSpc>
            </a:pPr>
            <a:fld id="{15595891-9B13-4D59-8CFC-1943C9AABE44}" type="slidenum">
              <a:rPr lang="it-IT" sz="1400" strike="noStrike">
                <a:solidFill>
                  <a:srgbClr val="000000"/>
                </a:solidFill>
                <a:latin typeface="Calibri"/>
                <a:ea typeface="Lucida Sans Unicode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ED58-48C7-4BCB-B9F8-EC0D94DA0F29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B402-D7FF-44D0-909D-FD296551A0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98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gi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gi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"/>
          <p:cNvPicPr/>
          <p:nvPr/>
        </p:nvPicPr>
        <p:blipFill>
          <a:blip r:embed="rId2"/>
          <a:stretch/>
        </p:blipFill>
        <p:spPr>
          <a:xfrm>
            <a:off x="2028960" y="278295"/>
            <a:ext cx="8135640" cy="1294920"/>
          </a:xfrm>
          <a:prstGeom prst="rect">
            <a:avLst/>
          </a:prstGeom>
          <a:ln>
            <a:noFill/>
          </a:ln>
        </p:spPr>
      </p:pic>
      <p:sp>
        <p:nvSpPr>
          <p:cNvPr id="203" name="TextShape 1"/>
          <p:cNvSpPr txBox="1"/>
          <p:nvPr/>
        </p:nvSpPr>
        <p:spPr>
          <a:xfrm>
            <a:off x="1828800" y="1971138"/>
            <a:ext cx="8666640" cy="3534480"/>
          </a:xfrm>
          <a:prstGeom prst="rect">
            <a:avLst/>
          </a:prstGeom>
          <a:noFill/>
          <a:ln w="38160">
            <a:solidFill>
              <a:srgbClr val="2D2DB9"/>
            </a:solidFill>
            <a:round/>
          </a:ln>
        </p:spPr>
        <p:txBody>
          <a:bodyPr tIns="91440" anchorCtr="1"/>
          <a:lstStyle/>
          <a:p>
            <a:pPr algn="ctr">
              <a:lnSpc>
                <a:spcPts val="1208"/>
              </a:lnSpc>
            </a:pPr>
            <a:endParaRPr lang="it-IT" sz="2600" b="1" strike="noStrike" dirty="0">
              <a:solidFill>
                <a:srgbClr val="12ACFF"/>
              </a:solidFill>
              <a:latin typeface="Times New Roman"/>
              <a:ea typeface="Lucida Sans Unicode"/>
            </a:endParaRPr>
          </a:p>
          <a:p>
            <a:pPr algn="ctr">
              <a:lnSpc>
                <a:spcPts val="1208"/>
              </a:lnSpc>
            </a:pPr>
            <a:endParaRPr lang="it-IT" sz="2600" b="1" strike="noStrike" dirty="0">
              <a:solidFill>
                <a:srgbClr val="12ACFF"/>
              </a:solidFill>
              <a:latin typeface="Times New Roman"/>
              <a:ea typeface="Lucida Sans Unicode"/>
            </a:endParaRPr>
          </a:p>
          <a:p>
            <a:pPr algn="ctr">
              <a:lnSpc>
                <a:spcPts val="1208"/>
              </a:lnSpc>
            </a:pPr>
            <a:endParaRPr lang="it-IT" sz="2600" b="1" dirty="0">
              <a:solidFill>
                <a:srgbClr val="12ACFF"/>
              </a:solidFill>
              <a:latin typeface="Times New Roman"/>
              <a:ea typeface="Lucida Sans Unicode"/>
            </a:endParaRPr>
          </a:p>
          <a:p>
            <a:pPr algn="ctr">
              <a:lnSpc>
                <a:spcPts val="1208"/>
              </a:lnSpc>
            </a:pPr>
            <a:endParaRPr lang="it-IT" sz="4000" b="1" strike="noStrike" dirty="0">
              <a:solidFill>
                <a:srgbClr val="12ACFF"/>
              </a:solidFill>
              <a:latin typeface="Times New Roman"/>
              <a:ea typeface="Lucida Sans Unicode"/>
            </a:endParaRPr>
          </a:p>
          <a:p>
            <a:pPr algn="ctr">
              <a:lnSpc>
                <a:spcPts val="1208"/>
              </a:lnSpc>
            </a:pPr>
            <a:r>
              <a:rPr lang="it-IT" sz="4000" b="1" strike="noStrike" dirty="0">
                <a:solidFill>
                  <a:srgbClr val="12ACFF"/>
                </a:solidFill>
                <a:latin typeface="Times New Roman"/>
                <a:ea typeface="Lucida Sans Unicode"/>
              </a:rPr>
              <a:t>
</a:t>
            </a:r>
            <a:r>
              <a:rPr lang="it-IT" sz="4000" b="1" strike="noStrike" dirty="0">
                <a:solidFill>
                  <a:srgbClr val="FF0000"/>
                </a:solidFill>
                <a:latin typeface="Times New Roman"/>
                <a:ea typeface="Lucida Sans Unicode"/>
              </a:rPr>
              <a:t>LA GRANDE MIMA</a:t>
            </a:r>
            <a:br>
              <a:rPr lang="it-IT" sz="4000" b="1" strike="noStrike" dirty="0">
                <a:solidFill>
                  <a:srgbClr val="FF0000"/>
                </a:solidFill>
                <a:latin typeface="Times New Roman"/>
                <a:ea typeface="Lucida Sans Unicode"/>
              </a:rPr>
            </a:br>
            <a:r>
              <a:rPr lang="it-IT" sz="2600" b="1" strike="noStrike" dirty="0">
                <a:solidFill>
                  <a:srgbClr val="12ACFF"/>
                </a:solidFill>
                <a:latin typeface="Times New Roman"/>
                <a:ea typeface="Lucida Sans Unicode"/>
              </a:rPr>
              <a:t>
</a:t>
            </a:r>
          </a:p>
          <a:p>
            <a:pPr algn="ctr">
              <a:lnSpc>
                <a:spcPts val="1208"/>
              </a:lnSpc>
            </a:pPr>
            <a:r>
              <a:rPr lang="it-IT" sz="2600" b="1" dirty="0">
                <a:solidFill>
                  <a:srgbClr val="12ACFF"/>
                </a:solidFill>
                <a:latin typeface="Times New Roman"/>
              </a:rPr>
              <a:t>CASALINGA DI 44 ANNI…..DOLORE TORACICO</a:t>
            </a:r>
          </a:p>
          <a:p>
            <a:pPr algn="ctr">
              <a:lnSpc>
                <a:spcPts val="1208"/>
              </a:lnSpc>
            </a:pPr>
            <a:endParaRPr lang="it-IT" sz="2600" b="1" dirty="0">
              <a:solidFill>
                <a:srgbClr val="12ACFF"/>
              </a:solidFill>
              <a:latin typeface="Times New Roman"/>
            </a:endParaRPr>
          </a:p>
          <a:p>
            <a:pPr algn="ctr">
              <a:lnSpc>
                <a:spcPts val="1208"/>
              </a:lnSpc>
            </a:pPr>
            <a:endParaRPr lang="it-IT" sz="2600" b="1" dirty="0">
              <a:solidFill>
                <a:srgbClr val="12ACFF"/>
              </a:solidFill>
              <a:latin typeface="Times New Roman"/>
            </a:endParaRPr>
          </a:p>
          <a:p>
            <a:pPr algn="ctr">
              <a:lnSpc>
                <a:spcPts val="1208"/>
              </a:lnSpc>
            </a:pPr>
            <a:r>
              <a:rPr lang="it-IT" sz="2600" b="1" dirty="0">
                <a:solidFill>
                  <a:srgbClr val="12ACFF"/>
                </a:solidFill>
                <a:latin typeface="Times New Roman"/>
              </a:rPr>
              <a:t>ZONA  ASCELLARE MEDIA DX CHE AUMENTA CON</a:t>
            </a:r>
          </a:p>
          <a:p>
            <a:pPr algn="ctr">
              <a:lnSpc>
                <a:spcPts val="1208"/>
              </a:lnSpc>
            </a:pPr>
            <a:endParaRPr lang="it-IT" sz="2600" b="1" dirty="0">
              <a:solidFill>
                <a:srgbClr val="12ACFF"/>
              </a:solidFill>
              <a:latin typeface="Times New Roman"/>
            </a:endParaRPr>
          </a:p>
          <a:p>
            <a:pPr algn="ctr">
              <a:lnSpc>
                <a:spcPts val="1208"/>
              </a:lnSpc>
            </a:pPr>
            <a:endParaRPr lang="it-IT" sz="2600" b="1" dirty="0">
              <a:solidFill>
                <a:srgbClr val="12ACFF"/>
              </a:solidFill>
              <a:latin typeface="Times New Roman"/>
            </a:endParaRPr>
          </a:p>
          <a:p>
            <a:pPr algn="ctr">
              <a:lnSpc>
                <a:spcPts val="1208"/>
              </a:lnSpc>
            </a:pPr>
            <a:r>
              <a:rPr lang="it-IT" sz="2600" b="1" dirty="0">
                <a:solidFill>
                  <a:srgbClr val="12ACFF"/>
                </a:solidFill>
                <a:latin typeface="Times New Roman"/>
              </a:rPr>
              <a:t> L’ISPIRIO E INDIFFERENTE AL DECUBITO </a:t>
            </a:r>
          </a:p>
        </p:txBody>
      </p:sp>
      <p:sp>
        <p:nvSpPr>
          <p:cNvPr id="204" name="Line 2"/>
          <p:cNvSpPr/>
          <p:nvPr/>
        </p:nvSpPr>
        <p:spPr>
          <a:xfrm>
            <a:off x="1523880" y="1571775"/>
            <a:ext cx="9144000" cy="1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523880" y="243000"/>
            <a:ext cx="9143640" cy="899640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lvl="0" algn="ctr"/>
            <a:r>
              <a:rPr lang="it-IT" sz="4400" b="1">
                <a:solidFill>
                  <a:srgbClr val="000000"/>
                </a:solidFill>
                <a:latin typeface="Calibri"/>
              </a:rPr>
              <a:t>Obiettività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1649879" y="1523880"/>
            <a:ext cx="8746451" cy="163676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PA 142/85  Fc: 108/min R</a:t>
            </a:r>
            <a:endParaRPr lang="pt-BR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Torace: non rilievi nuovi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1282150" y="4401148"/>
            <a:ext cx="9385370" cy="158221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/>
            <a:r>
              <a:rPr lang="it-IT" sz="3200" dirty="0">
                <a:solidFill>
                  <a:srgbClr val="000000"/>
                </a:solidFill>
                <a:latin typeface="Calibri"/>
              </a:rPr>
              <a:t>Il medico richiede </a:t>
            </a:r>
            <a:r>
              <a:rPr lang="it-IT" sz="3200" dirty="0" err="1">
                <a:solidFill>
                  <a:srgbClr val="000000"/>
                </a:solidFill>
                <a:latin typeface="Calibri"/>
              </a:rPr>
              <a:t>Rx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torace e inizia terapia antibiotica con </a:t>
            </a:r>
            <a:r>
              <a:rPr lang="it-IT" sz="3200" dirty="0" err="1">
                <a:solidFill>
                  <a:srgbClr val="000000"/>
                </a:solidFill>
                <a:latin typeface="Calibri"/>
              </a:rPr>
              <a:t>Amoxicillina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-Acido </a:t>
            </a:r>
            <a:r>
              <a:rPr lang="it-IT" sz="3200" dirty="0" err="1">
                <a:solidFill>
                  <a:srgbClr val="000000"/>
                </a:solidFill>
                <a:latin typeface="Calibri"/>
              </a:rPr>
              <a:t>Clavulanico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 (1g x 3 die)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18" name="Immagine 2"/>
          <p:cNvPicPr/>
          <p:nvPr/>
        </p:nvPicPr>
        <p:blipFill>
          <a:blip r:embed="rId2"/>
          <a:stretch/>
        </p:blipFill>
        <p:spPr>
          <a:xfrm>
            <a:off x="5339942" y="2764384"/>
            <a:ext cx="1130432" cy="15549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866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523880" y="243000"/>
            <a:ext cx="9143640" cy="899640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lvl="0" algn="ctr"/>
            <a:r>
              <a:rPr lang="it-IT" sz="4400" b="1" dirty="0">
                <a:solidFill>
                  <a:srgbClr val="000000"/>
                </a:solidFill>
                <a:latin typeface="Calibri"/>
              </a:rPr>
              <a:t>RX TORACE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1649879" y="1523880"/>
            <a:ext cx="9017641" cy="331647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/>
            <a:endParaRPr lang="it-IT" sz="3200" dirty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it-IT" sz="3200" dirty="0">
                <a:solidFill>
                  <a:srgbClr val="000000"/>
                </a:solidFill>
                <a:latin typeface="Calibri"/>
              </a:rPr>
              <a:t>Piccolo versamento pleurico </a:t>
            </a:r>
            <a:r>
              <a:rPr lang="it-IT" sz="3200" dirty="0" err="1">
                <a:solidFill>
                  <a:srgbClr val="000000"/>
                </a:solidFill>
                <a:latin typeface="Calibri"/>
              </a:rPr>
              <a:t>intrascissurale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a dx e addensamento polmonare lobo polmonare medio di non univoca interpretazione (flogistico? </a:t>
            </a:r>
            <a:r>
              <a:rPr lang="it-IT" sz="3200" dirty="0" err="1">
                <a:solidFill>
                  <a:srgbClr val="000000"/>
                </a:solidFill>
                <a:latin typeface="Calibri"/>
              </a:rPr>
              <a:t>Discariocinesi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? Altro…?).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479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Immagine 1"/>
          <p:cNvPicPr/>
          <p:nvPr/>
        </p:nvPicPr>
        <p:blipFill>
          <a:blip r:embed="rId2"/>
          <a:stretch/>
        </p:blipFill>
        <p:spPr>
          <a:xfrm>
            <a:off x="8494560" y="247680"/>
            <a:ext cx="3485880" cy="3485880"/>
          </a:xfrm>
          <a:prstGeom prst="rect">
            <a:avLst/>
          </a:prstGeom>
          <a:ln>
            <a:noFill/>
          </a:ln>
        </p:spPr>
      </p:pic>
      <p:sp>
        <p:nvSpPr>
          <p:cNvPr id="9" name="TextShape 2"/>
          <p:cNvSpPr txBox="1"/>
          <p:nvPr/>
        </p:nvSpPr>
        <p:spPr>
          <a:xfrm>
            <a:off x="493920" y="1103242"/>
            <a:ext cx="8312150" cy="39458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b="1" strike="noStrike" dirty="0">
                <a:solidFill>
                  <a:srgbClr val="000000"/>
                </a:solidFill>
                <a:latin typeface="Calibri"/>
              </a:rPr>
              <a:t>A QUESTO PUNTO COME PROCEDERE?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Invio la paziente dal pneumologo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Richiedo</a:t>
            </a: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 TC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torace</a:t>
            </a:r>
            <a:endParaRPr lang="it-IT" sz="3200" strike="noStrike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Faccio ricoverare la paziente</a:t>
            </a:r>
            <a:endParaRPr lang="it-IT" sz="3200" strike="noStrike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Altro?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1083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>
            <p:custDataLst>
              <p:tags r:id="rId1"/>
            </p:custDataLst>
          </p:nvPr>
        </p:nvSpPr>
        <p:spPr>
          <a:xfrm>
            <a:off x="609600" y="274320"/>
            <a:ext cx="10972800" cy="1143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rtlCol="0">
            <a:normAutofit/>
          </a:bodyPr>
          <a:lstStyle/>
          <a:p>
            <a:r>
              <a:rPr lang="it-IT" sz="3600" dirty="0"/>
              <a:t>A questo punto come procedere?</a:t>
            </a:r>
          </a:p>
        </p:txBody>
      </p:sp>
      <p:sp>
        <p:nvSpPr>
          <p:cNvPr id="6" name="CasellaDiTesto 5"/>
          <p:cNvSpPr txBox="1"/>
          <p:nvPr>
            <p:custDataLst>
              <p:tags r:id="rId2"/>
            </p:custDataLst>
          </p:nvPr>
        </p:nvSpPr>
        <p:spPr>
          <a:xfrm>
            <a:off x="609600" y="1860331"/>
            <a:ext cx="5344973" cy="37837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vert="horz" wrap="square" rtlCol="0">
            <a:normAutofit/>
          </a:bodyPr>
          <a:lstStyle/>
          <a:p>
            <a:pPr marL="57150" indent="-514350">
              <a:spcAft>
                <a:spcPts val="1200"/>
              </a:spcAft>
              <a:buAutoNum type="arabicPeriod"/>
            </a:pPr>
            <a:r>
              <a:rPr lang="it-IT" sz="3200" dirty="0"/>
              <a:t>Invio la paziente dal pneumologo</a:t>
            </a:r>
          </a:p>
          <a:p>
            <a:pPr marL="57150" indent="-514350">
              <a:spcAft>
                <a:spcPts val="1200"/>
              </a:spcAft>
              <a:buAutoNum type="arabicPeriod"/>
            </a:pPr>
            <a:r>
              <a:rPr lang="it-IT" sz="3200" dirty="0"/>
              <a:t>Richiedo TC torace</a:t>
            </a:r>
          </a:p>
          <a:p>
            <a:pPr marL="57150" indent="-514350">
              <a:spcAft>
                <a:spcPts val="1200"/>
              </a:spcAft>
              <a:buAutoNum type="arabicPeriod"/>
            </a:pPr>
            <a:r>
              <a:rPr lang="it-IT" sz="3200" dirty="0"/>
              <a:t>Faccio ricoverare la paziente</a:t>
            </a:r>
          </a:p>
          <a:p>
            <a:pPr marL="57150" indent="-514350">
              <a:spcAft>
                <a:spcPts val="1200"/>
              </a:spcAft>
              <a:buAutoNum type="arabicPeriod"/>
            </a:pPr>
            <a:r>
              <a:rPr lang="it-IT" sz="3200" dirty="0"/>
              <a:t>Altro?</a:t>
            </a:r>
          </a:p>
        </p:txBody>
      </p:sp>
      <p:sp>
        <p:nvSpPr>
          <p:cNvPr id="7" name="Rettangolo 6"/>
          <p:cNvSpPr/>
          <p:nvPr>
            <p:custDataLst>
              <p:tags r:id="rId3"/>
            </p:custDataLst>
          </p:nvPr>
        </p:nvSpPr>
        <p:spPr>
          <a:xfrm>
            <a:off x="6198413" y="1599971"/>
            <a:ext cx="5383987" cy="45262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30" y="5880735"/>
            <a:ext cx="53721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402416"/>
            <a:ext cx="9499599" cy="62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4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4400" dirty="0">
                <a:solidFill>
                  <a:prstClr val="black"/>
                </a:solidFill>
                <a:latin typeface="Calibri"/>
              </a:rPr>
              <a:t>Diagnosi differenziale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</a:rPr>
              <a:t>Polmonite con reazione pleuritica: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</a:rPr>
              <a:t>PRO: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Dolore ad insorgenza acuta che si accentua con il respiro e persistente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SaO2 ai limiti inferiori della norma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Febbricola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</a:rPr>
              <a:t>CONTRO: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Assenza di febbre per alcuni giorni dall’esordio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Non modificazioni caratteristiche dell’espettorato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Povertà del reperto obiettivo toracico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Tachicardia sproporzionata rispetto all’obiettività toracica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Sputi </a:t>
            </a:r>
            <a:r>
              <a:rPr lang="it-IT" sz="2000" dirty="0" err="1">
                <a:solidFill>
                  <a:prstClr val="black"/>
                </a:solidFill>
                <a:latin typeface="Calibri"/>
              </a:rPr>
              <a:t>emoftoici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: segno di allarme in soggetto fumatore comunque compatibile con un processo acuto flogistico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40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4400" dirty="0">
                <a:solidFill>
                  <a:prstClr val="black"/>
                </a:solidFill>
                <a:latin typeface="Calibri"/>
              </a:rPr>
              <a:t>Diagnosi differenziale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</a:rPr>
              <a:t>Tumore del polmone: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</a:rPr>
              <a:t>PRO: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Dolore toracico persistente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Peggioramento della tosse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Astenia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 err="1">
                <a:solidFill>
                  <a:prstClr val="black"/>
                </a:solidFill>
                <a:latin typeface="Calibri"/>
              </a:rPr>
              <a:t>Emoftoe</a:t>
            </a: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Tabagismo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</a:rPr>
              <a:t>CONTRO: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Febbre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FC elevata sproporzionata rispetto all’obiettività toracica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Dispnea a riposo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20000"/>
              </a:spcBef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2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4400" dirty="0">
                <a:latin typeface="+mj-lt"/>
                <a:ea typeface="+mj-ea"/>
                <a:cs typeface="+mj-cs"/>
              </a:rPr>
              <a:t>Diagnosi differenziale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it-IT" sz="2000" b="1" dirty="0" err="1"/>
              <a:t>Tromboembolia</a:t>
            </a:r>
            <a:r>
              <a:rPr lang="it-IT" sz="2000" b="1" dirty="0"/>
              <a:t> polmonare: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000" b="1" dirty="0"/>
              <a:t>PRO: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/>
              <a:t>Dolore acuto di tipo pleuritico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/>
              <a:t>Aumento della frequenza cardiaca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/>
              <a:t>SaO2 ai limiti inferiori della norma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/>
              <a:t>Incostante dispnea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/>
              <a:t>Sputi </a:t>
            </a:r>
            <a:r>
              <a:rPr lang="it-IT" sz="2000" dirty="0" err="1"/>
              <a:t>emoftoici</a:t>
            </a:r>
            <a:endParaRPr lang="it-IT" sz="2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/>
              <a:t>Febbricola anche tardiva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/>
              <a:t>Povertà del reperto obiettivo toracico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000" dirty="0"/>
              <a:t>Terapia </a:t>
            </a:r>
            <a:r>
              <a:rPr lang="it-IT" sz="2000" dirty="0" err="1"/>
              <a:t>estroprogestinica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2063552" y="5517233"/>
            <a:ext cx="453322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b="1" dirty="0"/>
              <a:t>CONTRO: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dirty="0"/>
              <a:t>1.     Assenza di segni di tromboflebite</a:t>
            </a:r>
          </a:p>
        </p:txBody>
      </p:sp>
    </p:spTree>
    <p:extLst>
      <p:ext uri="{BB962C8B-B14F-4D97-AF65-F5344CB8AC3E}">
        <p14:creationId xmlns:p14="http://schemas.microsoft.com/office/powerpoint/2010/main" val="983809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81200" y="116632"/>
            <a:ext cx="8229600" cy="6340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3600" dirty="0">
                <a:latin typeface="+mj-lt"/>
                <a:ea typeface="+mj-ea"/>
                <a:cs typeface="+mj-cs"/>
              </a:rPr>
              <a:t>Fattori di rischio per embolia polmonare</a:t>
            </a:r>
          </a:p>
        </p:txBody>
      </p:sp>
      <p:pic>
        <p:nvPicPr>
          <p:cNvPr id="3" name="Immagine 2" descr="Fattori di risch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1784" y="1052736"/>
            <a:ext cx="3888432" cy="56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81200" y="332656"/>
            <a:ext cx="8229600" cy="6340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3200" dirty="0">
                <a:latin typeface="+mj-lt"/>
                <a:ea typeface="+mj-ea"/>
                <a:cs typeface="+mj-cs"/>
              </a:rPr>
              <a:t>Fattori clinici predittivi di embolia polmonare</a:t>
            </a:r>
          </a:p>
        </p:txBody>
      </p:sp>
      <p:pic>
        <p:nvPicPr>
          <p:cNvPr id="3" name="Immagine 2" descr="fattori clinici predi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4" y="1241302"/>
            <a:ext cx="8280920" cy="52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13233" y="2087217"/>
            <a:ext cx="8720828" cy="324015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TextShape 2"/>
          <p:cNvSpPr txBox="1"/>
          <p:nvPr/>
        </p:nvSpPr>
        <p:spPr>
          <a:xfrm>
            <a:off x="1523880" y="497160"/>
            <a:ext cx="9143640" cy="899640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algn="ctr">
              <a:lnSpc>
                <a:spcPct val="100000"/>
              </a:lnSpc>
            </a:pPr>
            <a:r>
              <a:rPr lang="it-IT" sz="3600" b="1" strike="noStrike" dirty="0">
                <a:solidFill>
                  <a:srgbClr val="000000"/>
                </a:solidFill>
                <a:latin typeface="Comic Sans MS"/>
                <a:ea typeface="Lucida Sans Unicode"/>
              </a:rPr>
              <a:t>CHI E’ LA SIGNORA LUCIA?</a:t>
            </a:r>
            <a:endParaRPr dirty="0"/>
          </a:p>
        </p:txBody>
      </p:sp>
      <p:sp>
        <p:nvSpPr>
          <p:cNvPr id="208" name="CustomShape 3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4"/>
          <p:cNvSpPr/>
          <p:nvPr/>
        </p:nvSpPr>
        <p:spPr>
          <a:xfrm>
            <a:off x="1290600" y="2441880"/>
            <a:ext cx="7183800" cy="31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11" name="CustomShape 6"/>
          <p:cNvSpPr/>
          <p:nvPr/>
        </p:nvSpPr>
        <p:spPr>
          <a:xfrm>
            <a:off x="9254634" y="3267720"/>
            <a:ext cx="29804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strike="noStrike" dirty="0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Comic Sans MS"/>
                <a:ea typeface="Lucida Sans Unicode"/>
              </a:rPr>
              <a:t>Lucia, 44 anni</a:t>
            </a:r>
            <a:endParaRPr dirty="0"/>
          </a:p>
        </p:txBody>
      </p:sp>
      <p:sp>
        <p:nvSpPr>
          <p:cNvPr id="3" name="Rettangolo 2"/>
          <p:cNvSpPr/>
          <p:nvPr/>
        </p:nvSpPr>
        <p:spPr>
          <a:xfrm>
            <a:off x="566487" y="2326079"/>
            <a:ext cx="8826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latin typeface="Calibri"/>
              </a:rPr>
              <a:t>Casalinga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latin typeface="Calibri"/>
              </a:rPr>
              <a:t>BMI:19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latin typeface="Calibri"/>
              </a:rPr>
              <a:t>Fumo: 40 sigarette/die . Più tentativi di cessazione.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latin typeface="Calibri"/>
              </a:rPr>
              <a:t>Da anni presenta tosse cronica con modesto espettorato mucoso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latin typeface="Calibri"/>
              </a:rPr>
              <a:t>Terapia estroprogestinica</a:t>
            </a:r>
            <a:endParaRPr lang="it-IT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81200" y="116632"/>
            <a:ext cx="822960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it-IT" sz="3600" dirty="0" err="1"/>
              <a:t>Original</a:t>
            </a:r>
            <a:r>
              <a:rPr lang="it-IT" sz="3600" dirty="0"/>
              <a:t> and </a:t>
            </a:r>
            <a:r>
              <a:rPr lang="it-IT" sz="3600" dirty="0" err="1"/>
              <a:t>simplified</a:t>
            </a:r>
            <a:r>
              <a:rPr lang="it-IT" sz="3600" dirty="0"/>
              <a:t> PESI</a:t>
            </a:r>
            <a:endParaRPr lang="it-IT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 descr="p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901118"/>
            <a:ext cx="7956376" cy="5120170"/>
          </a:xfrm>
          <a:prstGeom prst="rect">
            <a:avLst/>
          </a:prstGeom>
        </p:spPr>
      </p:pic>
      <p:pic>
        <p:nvPicPr>
          <p:cNvPr id="4" name="Immagine 3" descr="pes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093297"/>
            <a:ext cx="9144000" cy="4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3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81200" y="418654"/>
            <a:ext cx="8229600" cy="8501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4400" dirty="0">
                <a:latin typeface="+mj-lt"/>
                <a:ea typeface="+mj-ea"/>
                <a:cs typeface="+mj-cs"/>
              </a:rPr>
              <a:t>Rischio di mortalità</a:t>
            </a:r>
          </a:p>
        </p:txBody>
      </p:sp>
      <p:pic>
        <p:nvPicPr>
          <p:cNvPr id="4" name="Immagine 3" descr="rischio di mortalit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00809"/>
            <a:ext cx="9144000" cy="2702351"/>
          </a:xfrm>
          <a:prstGeom prst="rect">
            <a:avLst/>
          </a:prstGeom>
        </p:spPr>
      </p:pic>
      <p:pic>
        <p:nvPicPr>
          <p:cNvPr id="5" name="Immagine 4" descr="rischio di mortalità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686172"/>
            <a:ext cx="9144000" cy="16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Note radiologiche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000" b="1" dirty="0"/>
              <a:t>Embolia Polmonare – RX Torace</a:t>
            </a:r>
          </a:p>
          <a:p>
            <a:r>
              <a:rPr lang="it-IT" sz="2000" b="1" dirty="0"/>
              <a:t>Segno di </a:t>
            </a:r>
            <a:r>
              <a:rPr lang="it-IT" sz="2000" b="1" dirty="0" err="1"/>
              <a:t>Westermark</a:t>
            </a:r>
            <a:r>
              <a:rPr lang="it-IT" sz="2000" dirty="0"/>
              <a:t>: </a:t>
            </a:r>
            <a:r>
              <a:rPr lang="it-IT" sz="2000" dirty="0" err="1"/>
              <a:t>ipertrasparenza</a:t>
            </a:r>
            <a:r>
              <a:rPr lang="it-IT" sz="2000" dirty="0"/>
              <a:t> del territorio ischemico (oligoemia regionale)</a:t>
            </a:r>
          </a:p>
          <a:p>
            <a:r>
              <a:rPr lang="it-IT" sz="2000" b="1" dirty="0"/>
              <a:t>Segno di Palla</a:t>
            </a:r>
            <a:r>
              <a:rPr lang="it-IT" sz="2000" dirty="0"/>
              <a:t> (o segno della nocca) : abnorme dilatazione dell’arteria polmonare in sede ilare con brusco restringimento del tratto a valle</a:t>
            </a:r>
          </a:p>
          <a:p>
            <a:r>
              <a:rPr lang="it-IT" sz="2000" dirty="0"/>
              <a:t>Risalita dell’</a:t>
            </a:r>
            <a:r>
              <a:rPr lang="it-IT" sz="2000" dirty="0" err="1"/>
              <a:t>emidiaframma</a:t>
            </a:r>
            <a:r>
              <a:rPr lang="it-IT" sz="2000" dirty="0"/>
              <a:t>  dal lato interessato</a:t>
            </a:r>
          </a:p>
          <a:p>
            <a:r>
              <a:rPr lang="it-IT" sz="2000" dirty="0"/>
              <a:t>Riduzione del volume polmonare (consegue a difetto di </a:t>
            </a:r>
            <a:r>
              <a:rPr lang="it-IT" sz="2000" dirty="0" err="1"/>
              <a:t>surfattante</a:t>
            </a:r>
            <a:r>
              <a:rPr lang="it-IT" sz="2000" dirty="0"/>
              <a:t> da ridotta perfusione polmonare)</a:t>
            </a:r>
          </a:p>
          <a:p>
            <a:r>
              <a:rPr lang="it-IT" sz="2000" dirty="0"/>
              <a:t>Obliterazione del’angolo costo frenico laterale per la presenza di un tenue versamento pleurico reattivo</a:t>
            </a:r>
          </a:p>
          <a:p>
            <a:r>
              <a:rPr lang="it-IT" sz="2000" dirty="0"/>
              <a:t>(a volte) Prominenza dell’arco cardiaco medio sinistro (espressione del primo </a:t>
            </a:r>
            <a:r>
              <a:rPr lang="it-IT" sz="2000" dirty="0" err="1"/>
              <a:t>step</a:t>
            </a:r>
            <a:r>
              <a:rPr lang="it-IT" sz="2000" dirty="0"/>
              <a:t> del “cuore polmonare”)</a:t>
            </a:r>
          </a:p>
          <a:p>
            <a:r>
              <a:rPr lang="it-IT" sz="2000" b="1" dirty="0"/>
              <a:t>Gobba di Hampton</a:t>
            </a:r>
            <a:r>
              <a:rPr lang="it-IT" sz="2000" dirty="0"/>
              <a:t> : si forma in caso di infarto; area  di tenue opacità alveolare piramidale a contorni sfumati (spesso in sede media o basale), normalmente </a:t>
            </a:r>
            <a:r>
              <a:rPr lang="it-IT" sz="2000" dirty="0" err="1"/>
              <a:t>subpleurica</a:t>
            </a:r>
            <a:r>
              <a:rPr lang="it-IT" sz="2000" dirty="0"/>
              <a:t> e con apice verso l’ilo; si manifesta a distanza dall’evento </a:t>
            </a:r>
            <a:r>
              <a:rPr lang="it-IT" sz="2000" dirty="0" err="1"/>
              <a:t>embolico.Nota</a:t>
            </a:r>
            <a:r>
              <a:rPr lang="it-IT" sz="2000" dirty="0"/>
              <a:t>: non c’è </a:t>
            </a:r>
            <a:r>
              <a:rPr lang="it-IT" sz="2000" dirty="0" err="1"/>
              <a:t>broncogramma</a:t>
            </a:r>
            <a:r>
              <a:rPr lang="it-IT" sz="2000" dirty="0"/>
              <a:t> aereo –&gt; diagnosi differenziale con la polmonite).Spesso accompagnata da versamento pleurico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29310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medicine.it/sito/wp-content/uploads/2011/10/Embolia-Polmonare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3" y="642919"/>
            <a:ext cx="4000528" cy="337187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166911" y="4071943"/>
            <a:ext cx="36290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Frecce bianche segno di </a:t>
            </a:r>
            <a:r>
              <a:rPr lang="it-IT" dirty="0" err="1"/>
              <a:t>Westermark</a:t>
            </a:r>
            <a:endParaRPr lang="it-IT" dirty="0"/>
          </a:p>
          <a:p>
            <a:r>
              <a:rPr lang="it-IT" dirty="0"/>
              <a:t>Frecce nere segno di Palla</a:t>
            </a:r>
          </a:p>
        </p:txBody>
      </p:sp>
      <p:pic>
        <p:nvPicPr>
          <p:cNvPr id="1028" name="Picture 4" descr="http://medmedicine.it/sito/wp-content/uploads/2011/10/Embolia-Polmonare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356" y="714357"/>
            <a:ext cx="4087568" cy="3281371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381753" y="4071942"/>
            <a:ext cx="27165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Risalita </a:t>
            </a:r>
            <a:r>
              <a:rPr lang="it-IT" dirty="0" err="1"/>
              <a:t>emidiaframma</a:t>
            </a:r>
            <a:r>
              <a:rPr lang="it-IT" dirty="0"/>
              <a:t> a </a:t>
            </a:r>
            <a:r>
              <a:rPr lang="it-IT" dirty="0" err="1"/>
              <a:t>dx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6222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81200" y="476672"/>
            <a:ext cx="8229600" cy="6340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it-IT" sz="2800" dirty="0">
                <a:latin typeface="+mj-lt"/>
                <a:ea typeface="+mj-ea"/>
                <a:cs typeface="+mj-cs"/>
              </a:rPr>
              <a:t>Sospetta embolia polmonare a rischio non elevato</a:t>
            </a:r>
          </a:p>
        </p:txBody>
      </p:sp>
      <p:pic>
        <p:nvPicPr>
          <p:cNvPr id="3" name="Immagine 2" descr="sospetta ep rischio non elev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0" y="1700808"/>
            <a:ext cx="864118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5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iotto emboli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8" y="476672"/>
            <a:ext cx="5566385" cy="58326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752184" y="826835"/>
            <a:ext cx="2664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M.A.</a:t>
            </a:r>
            <a:r>
              <a:rPr lang="it-IT" dirty="0"/>
              <a:t> 2/3/1950</a:t>
            </a:r>
          </a:p>
          <a:p>
            <a:endParaRPr lang="it-IT" dirty="0"/>
          </a:p>
          <a:p>
            <a:r>
              <a:rPr lang="it-IT" dirty="0"/>
              <a:t>Da 6 </a:t>
            </a:r>
            <a:r>
              <a:rPr lang="it-IT" dirty="0" err="1"/>
              <a:t>gg</a:t>
            </a:r>
            <a:r>
              <a:rPr lang="it-IT" dirty="0"/>
              <a:t> tosse secca, febbricola, dolori toracici a </a:t>
            </a:r>
            <a:r>
              <a:rPr lang="it-IT" dirty="0" err="1"/>
              <a:t>sx</a:t>
            </a:r>
            <a:r>
              <a:rPr lang="it-IT" dirty="0"/>
              <a:t>. Dolore polpaccio </a:t>
            </a:r>
            <a:r>
              <a:rPr lang="it-IT" dirty="0" err="1"/>
              <a:t>sx</a:t>
            </a:r>
            <a:r>
              <a:rPr lang="it-IT" dirty="0"/>
              <a:t> insorto una settimana prima al rientro di viaggio aereo transoceanico. Non fumatore.</a:t>
            </a:r>
          </a:p>
          <a:p>
            <a:endParaRPr lang="it-IT" dirty="0"/>
          </a:p>
          <a:p>
            <a:r>
              <a:rPr lang="it-IT" dirty="0"/>
              <a:t>G.B. 5000; PCR 123; ECG normale. SaO2 in aria 97%. </a:t>
            </a:r>
            <a:r>
              <a:rPr lang="it-IT" dirty="0" err="1"/>
              <a:t>Ecocardio</a:t>
            </a:r>
            <a:r>
              <a:rPr lang="it-IT" dirty="0"/>
              <a:t>: Fe 55% </a:t>
            </a:r>
            <a:r>
              <a:rPr lang="it-IT" dirty="0" err="1"/>
              <a:t>PAPs</a:t>
            </a:r>
            <a:r>
              <a:rPr lang="it-IT" dirty="0"/>
              <a:t> 35 mm/Hg; VD: non dilatato, </a:t>
            </a:r>
            <a:r>
              <a:rPr lang="it-IT" dirty="0" err="1"/>
              <a:t>normocinetico</a:t>
            </a:r>
            <a:r>
              <a:rPr lang="it-IT" dirty="0"/>
              <a:t>.</a:t>
            </a:r>
          </a:p>
          <a:p>
            <a:r>
              <a:rPr lang="it-IT" dirty="0"/>
              <a:t>Doppler arti inferiori: a </a:t>
            </a:r>
            <a:r>
              <a:rPr lang="it-IT" dirty="0" err="1"/>
              <a:t>sx</a:t>
            </a:r>
            <a:r>
              <a:rPr lang="it-IT" dirty="0"/>
              <a:t> trombosi vene poplitea, gemellari e tibiali posteriori; a </a:t>
            </a:r>
            <a:r>
              <a:rPr lang="it-IT" dirty="0" err="1"/>
              <a:t>dx</a:t>
            </a:r>
            <a:r>
              <a:rPr lang="it-IT" dirty="0"/>
              <a:t> trombosi tibiali posteriori.</a:t>
            </a:r>
          </a:p>
        </p:txBody>
      </p:sp>
    </p:spTree>
    <p:extLst>
      <p:ext uri="{BB962C8B-B14F-4D97-AF65-F5344CB8AC3E}">
        <p14:creationId xmlns:p14="http://schemas.microsoft.com/office/powerpoint/2010/main" val="813659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otto 3 em.jpg"/>
          <p:cNvPicPr>
            <a:picLocks noChangeAspect="1"/>
          </p:cNvPicPr>
          <p:nvPr/>
        </p:nvPicPr>
        <p:blipFill>
          <a:blip r:embed="rId2" cstate="print"/>
          <a:srcRect b="14397"/>
          <a:stretch>
            <a:fillRect/>
          </a:stretch>
        </p:blipFill>
        <p:spPr>
          <a:xfrm>
            <a:off x="1910588" y="0"/>
            <a:ext cx="3753365" cy="3212976"/>
          </a:xfrm>
          <a:prstGeom prst="rect">
            <a:avLst/>
          </a:prstGeom>
        </p:spPr>
      </p:pic>
      <p:pic>
        <p:nvPicPr>
          <p:cNvPr id="3" name="Immagine 2" descr="miotto emb 5.jpg"/>
          <p:cNvPicPr>
            <a:picLocks noChangeAspect="1"/>
          </p:cNvPicPr>
          <p:nvPr/>
        </p:nvPicPr>
        <p:blipFill>
          <a:blip r:embed="rId3" cstate="print"/>
          <a:srcRect b="13887"/>
          <a:stretch>
            <a:fillRect/>
          </a:stretch>
        </p:blipFill>
        <p:spPr>
          <a:xfrm>
            <a:off x="6528048" y="0"/>
            <a:ext cx="3707904" cy="3192976"/>
          </a:xfrm>
          <a:prstGeom prst="rect">
            <a:avLst/>
          </a:prstGeom>
        </p:spPr>
      </p:pic>
      <p:pic>
        <p:nvPicPr>
          <p:cNvPr id="4" name="Immagine 3" descr="Miotto embolia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0056" y="3185592"/>
            <a:ext cx="3672408" cy="3672408"/>
          </a:xfrm>
          <a:prstGeom prst="rect">
            <a:avLst/>
          </a:prstGeom>
        </p:spPr>
      </p:pic>
      <p:pic>
        <p:nvPicPr>
          <p:cNvPr id="5" name="Immagine 4" descr="Miotto embolia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0588" y="3222104"/>
            <a:ext cx="3635896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7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intossi embolia.jpg"/>
          <p:cNvPicPr>
            <a:picLocks noChangeAspect="1"/>
          </p:cNvPicPr>
          <p:nvPr/>
        </p:nvPicPr>
        <p:blipFill>
          <a:blip r:embed="rId2" cstate="print"/>
          <a:srcRect l="3220" r="2321"/>
          <a:stretch>
            <a:fillRect/>
          </a:stretch>
        </p:blipFill>
        <p:spPr>
          <a:xfrm>
            <a:off x="1631505" y="548680"/>
            <a:ext cx="5923187" cy="57606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752184" y="548681"/>
            <a:ext cx="25922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P.D.</a:t>
            </a:r>
            <a:r>
              <a:rPr lang="it-IT" dirty="0"/>
              <a:t> 19/9/1984</a:t>
            </a:r>
          </a:p>
          <a:p>
            <a:endParaRPr lang="it-IT" dirty="0"/>
          </a:p>
          <a:p>
            <a:r>
              <a:rPr lang="it-IT" dirty="0"/>
              <a:t>Da 1 settimana dolore </a:t>
            </a:r>
            <a:r>
              <a:rPr lang="it-IT" dirty="0" err="1"/>
              <a:t>gravativo</a:t>
            </a:r>
            <a:r>
              <a:rPr lang="it-IT" dirty="0"/>
              <a:t> base emitorace </a:t>
            </a:r>
            <a:r>
              <a:rPr lang="it-IT" dirty="0" err="1"/>
              <a:t>dx</a:t>
            </a:r>
            <a:r>
              <a:rPr lang="it-IT" dirty="0"/>
              <a:t> esacerbato dal decubito e dall’inspirazione, irradiato alla spalla </a:t>
            </a:r>
            <a:r>
              <a:rPr lang="it-IT" dirty="0" err="1"/>
              <a:t>dx</a:t>
            </a:r>
            <a:r>
              <a:rPr lang="it-IT" dirty="0"/>
              <a:t> e all’addome.</a:t>
            </a:r>
          </a:p>
          <a:p>
            <a:endParaRPr lang="it-IT" dirty="0"/>
          </a:p>
          <a:p>
            <a:r>
              <a:rPr lang="it-IT" dirty="0"/>
              <a:t>G.B. 12000; ECG normale; </a:t>
            </a:r>
            <a:r>
              <a:rPr lang="it-IT" dirty="0" err="1"/>
              <a:t>PAPs</a:t>
            </a:r>
            <a:r>
              <a:rPr lang="it-IT" dirty="0"/>
              <a:t> 25 mm/Hg; </a:t>
            </a:r>
            <a:r>
              <a:rPr lang="it-IT" dirty="0" err="1"/>
              <a:t>ecocardio</a:t>
            </a:r>
            <a:r>
              <a:rPr lang="it-IT" dirty="0"/>
              <a:t>: non segni di sovraccarico </a:t>
            </a:r>
            <a:r>
              <a:rPr lang="it-IT" dirty="0" err="1"/>
              <a:t>dx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TC addome su parere urologico per escludere idronefrosi e calcolosi renale: sfumati addensamenti </a:t>
            </a:r>
            <a:r>
              <a:rPr lang="it-IT" dirty="0" err="1"/>
              <a:t>disventilativi</a:t>
            </a:r>
            <a:r>
              <a:rPr lang="it-IT" dirty="0"/>
              <a:t> nei settori basali polmone </a:t>
            </a:r>
            <a:r>
              <a:rPr lang="it-IT" dirty="0" err="1"/>
              <a:t>dx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881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ntossi emboli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4040" y="0"/>
            <a:ext cx="3491880" cy="3491880"/>
          </a:xfrm>
          <a:prstGeom prst="rect">
            <a:avLst/>
          </a:prstGeom>
        </p:spPr>
      </p:pic>
      <p:pic>
        <p:nvPicPr>
          <p:cNvPr id="3" name="Immagine 2" descr="Pintossi embolia 2.jpg"/>
          <p:cNvPicPr>
            <a:picLocks noChangeAspect="1"/>
          </p:cNvPicPr>
          <p:nvPr/>
        </p:nvPicPr>
        <p:blipFill>
          <a:blip r:embed="rId3" cstate="print"/>
          <a:srcRect l="4196" t="15396" b="16066"/>
          <a:stretch>
            <a:fillRect/>
          </a:stretch>
        </p:blipFill>
        <p:spPr>
          <a:xfrm>
            <a:off x="5735960" y="-27384"/>
            <a:ext cx="4932040" cy="3528392"/>
          </a:xfrm>
          <a:prstGeom prst="rect">
            <a:avLst/>
          </a:prstGeom>
        </p:spPr>
      </p:pic>
      <p:pic>
        <p:nvPicPr>
          <p:cNvPr id="4" name="Immagine 3" descr="Pintossi embolia3.jpg"/>
          <p:cNvPicPr>
            <a:picLocks noChangeAspect="1"/>
          </p:cNvPicPr>
          <p:nvPr/>
        </p:nvPicPr>
        <p:blipFill>
          <a:blip r:embed="rId4" cstate="print"/>
          <a:srcRect t="19352" b="12727"/>
          <a:stretch>
            <a:fillRect/>
          </a:stretch>
        </p:blipFill>
        <p:spPr>
          <a:xfrm>
            <a:off x="5735960" y="3501008"/>
            <a:ext cx="4968552" cy="33746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19536" y="47878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terapia con </a:t>
            </a:r>
            <a:r>
              <a:rPr lang="it-IT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risperidone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4mg/</a:t>
            </a:r>
            <a:r>
              <a:rPr lang="it-IT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255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5520" y="106492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Circ</a:t>
            </a:r>
            <a:r>
              <a:rPr lang="it-IT" dirty="0"/>
              <a:t> J. 2003 Jan;67(1):46-8.</a:t>
            </a:r>
          </a:p>
          <a:p>
            <a:r>
              <a:rPr lang="it-IT" dirty="0"/>
              <a:t>Acute massive </a:t>
            </a:r>
            <a:r>
              <a:rPr lang="it-IT" dirty="0" err="1"/>
              <a:t>pulmonary</a:t>
            </a:r>
            <a:r>
              <a:rPr lang="it-IT" dirty="0"/>
              <a:t> </a:t>
            </a:r>
            <a:r>
              <a:rPr lang="it-IT" dirty="0" err="1"/>
              <a:t>thromboembolism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risperidone</a:t>
            </a:r>
            <a:r>
              <a:rPr lang="it-IT" dirty="0"/>
              <a:t> and </a:t>
            </a:r>
            <a:r>
              <a:rPr lang="it-IT" dirty="0" err="1"/>
              <a:t>conventional</a:t>
            </a:r>
            <a:r>
              <a:rPr lang="it-IT" dirty="0"/>
              <a:t> </a:t>
            </a:r>
            <a:r>
              <a:rPr lang="it-IT" dirty="0" err="1"/>
              <a:t>phenothiazines</a:t>
            </a:r>
            <a:r>
              <a:rPr lang="it-IT" dirty="0"/>
              <a:t>.</a:t>
            </a:r>
          </a:p>
          <a:p>
            <a:r>
              <a:rPr lang="it-IT" dirty="0" err="1"/>
              <a:t>Kamijo</a:t>
            </a:r>
            <a:r>
              <a:rPr lang="it-IT" dirty="0"/>
              <a:t> Y, Soma K, </a:t>
            </a:r>
            <a:r>
              <a:rPr lang="it-IT" dirty="0" err="1"/>
              <a:t>Nagai</a:t>
            </a:r>
            <a:r>
              <a:rPr lang="it-IT" dirty="0"/>
              <a:t> T, </a:t>
            </a:r>
            <a:r>
              <a:rPr lang="it-IT" dirty="0" err="1"/>
              <a:t>Kurihara</a:t>
            </a:r>
            <a:r>
              <a:rPr lang="it-IT" dirty="0"/>
              <a:t> K, </a:t>
            </a:r>
            <a:r>
              <a:rPr lang="it-IT" dirty="0" err="1"/>
              <a:t>Ohwada</a:t>
            </a:r>
            <a:r>
              <a:rPr lang="it-IT" dirty="0"/>
              <a:t> T.</a:t>
            </a:r>
          </a:p>
          <a:p>
            <a:endParaRPr lang="it-IT" dirty="0"/>
          </a:p>
          <a:p>
            <a:r>
              <a:rPr lang="it-IT" dirty="0"/>
              <a:t>J </a:t>
            </a:r>
            <a:r>
              <a:rPr lang="it-IT" dirty="0" err="1"/>
              <a:t>Emerg</a:t>
            </a:r>
            <a:r>
              <a:rPr lang="it-IT" dirty="0"/>
              <a:t> </a:t>
            </a:r>
            <a:r>
              <a:rPr lang="it-IT" dirty="0" err="1"/>
              <a:t>Med</a:t>
            </a:r>
            <a:r>
              <a:rPr lang="it-IT" dirty="0"/>
              <a:t>. 2008 </a:t>
            </a:r>
            <a:r>
              <a:rPr lang="it-IT" dirty="0" err="1"/>
              <a:t>Aug</a:t>
            </a:r>
            <a:r>
              <a:rPr lang="it-IT" dirty="0"/>
              <a:t>;35(2):159-61. </a:t>
            </a:r>
            <a:r>
              <a:rPr lang="it-IT" dirty="0" err="1"/>
              <a:t>doi</a:t>
            </a:r>
            <a:r>
              <a:rPr lang="it-IT" dirty="0"/>
              <a:t>: 10.1016/</a:t>
            </a:r>
            <a:r>
              <a:rPr lang="it-IT" dirty="0" err="1"/>
              <a:t>j.jemermed</a:t>
            </a:r>
            <a:r>
              <a:rPr lang="it-IT" dirty="0"/>
              <a:t>.2007.07.074. </a:t>
            </a:r>
            <a:r>
              <a:rPr lang="it-IT" dirty="0" err="1"/>
              <a:t>Epub</a:t>
            </a:r>
            <a:r>
              <a:rPr lang="it-IT" dirty="0"/>
              <a:t> 2008 </a:t>
            </a:r>
            <a:r>
              <a:rPr lang="it-IT" dirty="0" err="1"/>
              <a:t>Feb</a:t>
            </a:r>
            <a:r>
              <a:rPr lang="it-IT" dirty="0"/>
              <a:t> 20.</a:t>
            </a:r>
          </a:p>
          <a:p>
            <a:r>
              <a:rPr lang="it-IT" dirty="0" err="1"/>
              <a:t>Pulmonary</a:t>
            </a:r>
            <a:r>
              <a:rPr lang="it-IT" dirty="0"/>
              <a:t> </a:t>
            </a:r>
            <a:r>
              <a:rPr lang="it-IT" dirty="0" err="1"/>
              <a:t>thromboembolism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olanzapine</a:t>
            </a:r>
            <a:r>
              <a:rPr lang="it-IT" dirty="0"/>
              <a:t> and </a:t>
            </a:r>
            <a:r>
              <a:rPr lang="it-IT" dirty="0" err="1"/>
              <a:t>risperidone</a:t>
            </a:r>
            <a:r>
              <a:rPr lang="it-IT" dirty="0"/>
              <a:t>.</a:t>
            </a:r>
          </a:p>
          <a:p>
            <a:r>
              <a:rPr lang="it-IT" dirty="0" err="1"/>
              <a:t>Borras</a:t>
            </a:r>
            <a:r>
              <a:rPr lang="it-IT" dirty="0"/>
              <a:t> L, </a:t>
            </a:r>
            <a:r>
              <a:rPr lang="it-IT" dirty="0" err="1"/>
              <a:t>Eytan</a:t>
            </a:r>
            <a:r>
              <a:rPr lang="it-IT" dirty="0"/>
              <a:t> A, de </a:t>
            </a:r>
            <a:r>
              <a:rPr lang="it-IT" dirty="0" err="1"/>
              <a:t>Timary</a:t>
            </a:r>
            <a:r>
              <a:rPr lang="it-IT" dirty="0"/>
              <a:t> P, </a:t>
            </a:r>
            <a:r>
              <a:rPr lang="it-IT" dirty="0" err="1"/>
              <a:t>Constant</a:t>
            </a:r>
            <a:r>
              <a:rPr lang="it-IT" dirty="0"/>
              <a:t> EL, </a:t>
            </a:r>
            <a:r>
              <a:rPr lang="it-IT" dirty="0" err="1"/>
              <a:t>Huguelet</a:t>
            </a:r>
            <a:r>
              <a:rPr lang="it-IT" dirty="0"/>
              <a:t> P, </a:t>
            </a:r>
            <a:r>
              <a:rPr lang="it-IT" dirty="0" err="1"/>
              <a:t>Hermans</a:t>
            </a:r>
            <a:r>
              <a:rPr lang="it-IT" dirty="0"/>
              <a:t> C.</a:t>
            </a:r>
          </a:p>
          <a:p>
            <a:endParaRPr lang="it-IT" dirty="0"/>
          </a:p>
          <a:p>
            <a:r>
              <a:rPr lang="it-IT" dirty="0" err="1"/>
              <a:t>Acta</a:t>
            </a:r>
            <a:r>
              <a:rPr lang="it-IT" dirty="0"/>
              <a:t> </a:t>
            </a:r>
            <a:r>
              <a:rPr lang="it-IT" dirty="0" err="1"/>
              <a:t>Neuropsychiatr</a:t>
            </a:r>
            <a:r>
              <a:rPr lang="it-IT" dirty="0"/>
              <a:t>. 2012 </a:t>
            </a:r>
            <a:r>
              <a:rPr lang="it-IT" dirty="0" err="1"/>
              <a:t>Dec</a:t>
            </a:r>
            <a:r>
              <a:rPr lang="it-IT" dirty="0"/>
              <a:t>;24(6):361-8. </a:t>
            </a:r>
            <a:r>
              <a:rPr lang="it-IT" dirty="0" err="1"/>
              <a:t>doi</a:t>
            </a:r>
            <a:r>
              <a:rPr lang="it-IT" dirty="0"/>
              <a:t>: 10.1111/j.1601-5215.2012.00641.x.</a:t>
            </a:r>
          </a:p>
          <a:p>
            <a:r>
              <a:rPr lang="it-IT" dirty="0" err="1"/>
              <a:t>Risperidone</a:t>
            </a:r>
            <a:r>
              <a:rPr lang="it-IT" dirty="0"/>
              <a:t> and </a:t>
            </a:r>
            <a:r>
              <a:rPr lang="it-IT" dirty="0" err="1"/>
              <a:t>pulmonary</a:t>
            </a:r>
            <a:r>
              <a:rPr lang="it-IT" dirty="0"/>
              <a:t> </a:t>
            </a:r>
            <a:r>
              <a:rPr lang="it-IT" dirty="0" err="1"/>
              <a:t>embolism</a:t>
            </a:r>
            <a:r>
              <a:rPr lang="it-IT" dirty="0"/>
              <a:t>: a </a:t>
            </a:r>
            <a:r>
              <a:rPr lang="it-IT" dirty="0" err="1"/>
              <a:t>harmful</a:t>
            </a:r>
            <a:r>
              <a:rPr lang="it-IT" dirty="0"/>
              <a:t> </a:t>
            </a:r>
            <a:r>
              <a:rPr lang="it-IT" dirty="0" err="1"/>
              <a:t>association</a:t>
            </a:r>
            <a:r>
              <a:rPr lang="it-IT" dirty="0"/>
              <a:t>? Case </a:t>
            </a:r>
            <a:r>
              <a:rPr lang="it-IT" dirty="0" err="1"/>
              <a:t>series</a:t>
            </a:r>
            <a:r>
              <a:rPr lang="it-IT" dirty="0"/>
              <a:t> and </a:t>
            </a:r>
            <a:r>
              <a:rPr lang="it-IT" dirty="0" err="1"/>
              <a:t>review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literature</a:t>
            </a:r>
            <a:r>
              <a:rPr lang="it-IT" dirty="0"/>
              <a:t>.</a:t>
            </a:r>
          </a:p>
          <a:p>
            <a:r>
              <a:rPr lang="it-IT" dirty="0" err="1"/>
              <a:t>Gallerani</a:t>
            </a:r>
            <a:r>
              <a:rPr lang="it-IT" dirty="0"/>
              <a:t> M, </a:t>
            </a:r>
            <a:r>
              <a:rPr lang="it-IT" dirty="0" err="1"/>
              <a:t>Imberti</a:t>
            </a:r>
            <a:r>
              <a:rPr lang="it-IT" dirty="0"/>
              <a:t> D, Mari E, Marra A, </a:t>
            </a:r>
            <a:r>
              <a:rPr lang="it-IT" dirty="0" err="1"/>
              <a:t>Manfredini</a:t>
            </a:r>
            <a:r>
              <a:rPr lang="it-IT" dirty="0"/>
              <a:t> R.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96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523880" y="243000"/>
            <a:ext cx="9143640" cy="899640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algn="ctr">
              <a:lnSpc>
                <a:spcPct val="100000"/>
              </a:lnSpc>
            </a:pPr>
            <a:r>
              <a:rPr lang="it-IT" sz="3200" b="1" strike="noStrike" dirty="0">
                <a:solidFill>
                  <a:srgbClr val="000000"/>
                </a:solidFill>
                <a:latin typeface="Comic Sans MS"/>
                <a:ea typeface="Lucida Sans Unicode"/>
              </a:rPr>
              <a:t> </a:t>
            </a:r>
            <a:r>
              <a:rPr lang="it-IT" sz="3200" b="1" dirty="0">
                <a:solidFill>
                  <a:srgbClr val="000000"/>
                </a:solidFill>
                <a:latin typeface="Comic Sans MS"/>
                <a:ea typeface="Lucida Sans Unicode"/>
              </a:rPr>
              <a:t>AMBULATORIO</a:t>
            </a:r>
            <a:endParaRPr dirty="0"/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1649879" y="1444367"/>
            <a:ext cx="9017641" cy="513533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just">
              <a:buFont typeface="Arial"/>
              <a:buChar char="•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Si presenta per dolore toracico zona ascellare media dx, che aumenta con l’</a:t>
            </a:r>
            <a:r>
              <a:rPr lang="it-IT" sz="3200" dirty="0" err="1">
                <a:solidFill>
                  <a:srgbClr val="000000"/>
                </a:solidFill>
                <a:latin typeface="Calibri"/>
              </a:rPr>
              <a:t>inspirio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ed è indifferente al decubito. </a:t>
            </a:r>
          </a:p>
          <a:p>
            <a:pPr lvl="0" algn="just"/>
            <a:endParaRPr lang="it-IT" dirty="0">
              <a:solidFill>
                <a:srgbClr val="000000"/>
              </a:solidFill>
              <a:latin typeface="Calibri"/>
            </a:endParaRPr>
          </a:p>
          <a:p>
            <a:pPr lvl="0" algn="just">
              <a:buFont typeface="Arial"/>
              <a:buChar char="•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Lieve astenia.</a:t>
            </a:r>
          </a:p>
          <a:p>
            <a:pPr lvl="0">
              <a:buFont typeface="Arial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Ha assunto paracetamolo con discreto beneficio.</a:t>
            </a:r>
          </a:p>
          <a:p>
            <a:pPr lvl="0">
              <a:buFont typeface="Arial"/>
              <a:buChar char="•"/>
            </a:pPr>
            <a:endParaRPr lang="it-IT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Si reca dal suo medico per la persistenza del dolore ormai da più giorni.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253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TAKE HOME MESSAGE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844824"/>
            <a:ext cx="8229600" cy="3888432"/>
          </a:xfrm>
        </p:spPr>
        <p:txBody>
          <a:bodyPr>
            <a:normAutofit/>
          </a:bodyPr>
          <a:lstStyle/>
          <a:p>
            <a:r>
              <a:rPr lang="it-IT" sz="2000" b="1" dirty="0"/>
              <a:t>Sospettare </a:t>
            </a:r>
            <a:r>
              <a:rPr lang="it-IT" sz="2000" dirty="0"/>
              <a:t>l’embolia polmonare</a:t>
            </a:r>
          </a:p>
          <a:p>
            <a:endParaRPr lang="it-IT" sz="2000" b="1" dirty="0"/>
          </a:p>
          <a:p>
            <a:r>
              <a:rPr lang="it-IT" sz="2000" b="1" dirty="0"/>
              <a:t>Anamnesi accurata </a:t>
            </a:r>
            <a:r>
              <a:rPr lang="it-IT" sz="2000" dirty="0"/>
              <a:t>con valutazione di tutti i fattori di rischio</a:t>
            </a:r>
          </a:p>
          <a:p>
            <a:endParaRPr lang="it-IT" sz="2000" dirty="0"/>
          </a:p>
          <a:p>
            <a:r>
              <a:rPr lang="it-IT" sz="2000" dirty="0"/>
              <a:t>Considerare la </a:t>
            </a:r>
            <a:r>
              <a:rPr lang="it-IT" sz="2000" b="1" dirty="0"/>
              <a:t>discrepanza </a:t>
            </a:r>
            <a:r>
              <a:rPr lang="it-IT" sz="2000" dirty="0"/>
              <a:t>tra quadro clinico e radiografia del torace</a:t>
            </a:r>
          </a:p>
          <a:p>
            <a:endParaRPr lang="it-IT" sz="2000" dirty="0"/>
          </a:p>
          <a:p>
            <a:r>
              <a:rPr lang="it-IT" sz="2000" dirty="0"/>
              <a:t>Considerare la </a:t>
            </a:r>
            <a:r>
              <a:rPr lang="it-IT" sz="2000" b="1" dirty="0"/>
              <a:t>discrepanza </a:t>
            </a:r>
            <a:r>
              <a:rPr lang="it-IT" sz="2000" dirty="0"/>
              <a:t>tra sintomi e obiettività toracica</a:t>
            </a:r>
          </a:p>
          <a:p>
            <a:endParaRPr lang="it-IT" sz="2000" dirty="0"/>
          </a:p>
          <a:p>
            <a:r>
              <a:rPr lang="it-IT" sz="2000" dirty="0"/>
              <a:t>Considerare la </a:t>
            </a:r>
            <a:r>
              <a:rPr lang="it-IT" sz="2000" b="1" dirty="0"/>
              <a:t>plausibilità </a:t>
            </a:r>
            <a:r>
              <a:rPr lang="it-IT" sz="2000" dirty="0"/>
              <a:t>di altre diagnosi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62596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5532" y="2191539"/>
            <a:ext cx="10972800" cy="2480735"/>
          </a:xfrm>
          <a:solidFill>
            <a:srgbClr val="00CCFF"/>
          </a:solidFill>
        </p:spPr>
        <p:txBody>
          <a:bodyPr>
            <a:normAutofit/>
          </a:bodyPr>
          <a:lstStyle/>
          <a:p>
            <a:endParaRPr lang="it-IT" dirty="0"/>
          </a:p>
          <a:p>
            <a:pPr marL="0" indent="0" algn="ctr">
              <a:buNone/>
            </a:pPr>
            <a:r>
              <a:rPr lang="it-IT" sz="4000" b="1" dirty="0"/>
              <a:t>ERRORE/QUASI ERRORE</a:t>
            </a:r>
          </a:p>
          <a:p>
            <a:pPr marL="0" indent="0" algn="ctr">
              <a:buNone/>
            </a:pPr>
            <a:r>
              <a:rPr lang="it-IT" sz="4000" b="1" dirty="0"/>
              <a:t>ANALISI DEL CASO</a:t>
            </a:r>
          </a:p>
        </p:txBody>
      </p:sp>
    </p:spTree>
    <p:extLst>
      <p:ext uri="{BB962C8B-B14F-4D97-AF65-F5344CB8AC3E}">
        <p14:creationId xmlns:p14="http://schemas.microsoft.com/office/powerpoint/2010/main" val="2474383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73725" y="386221"/>
            <a:ext cx="11226187" cy="899640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FATTORI DI RISCHIO PER EMBOLIA POLMONARE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7" r="33470"/>
          <a:stretch/>
        </p:blipFill>
        <p:spPr>
          <a:xfrm>
            <a:off x="1896949" y="1553376"/>
            <a:ext cx="7291119" cy="4609585"/>
          </a:xfrm>
          <a:prstGeom prst="rect">
            <a:avLst/>
          </a:prstGeom>
        </p:spPr>
      </p:pic>
      <p:sp>
        <p:nvSpPr>
          <p:cNvPr id="4" name="Rettangolo con angoli arrotondati 3"/>
          <p:cNvSpPr/>
          <p:nvPr/>
        </p:nvSpPr>
        <p:spPr>
          <a:xfrm>
            <a:off x="1896949" y="1773715"/>
            <a:ext cx="6112314" cy="484741"/>
          </a:xfrm>
          <a:prstGeom prst="roundRect">
            <a:avLst/>
          </a:prstGeom>
          <a:noFill/>
          <a:effectLst>
            <a:glow rad="1016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6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73725" y="124462"/>
            <a:ext cx="11244142" cy="730667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FATTORI DI RISCHIO PER EMBOLIA POLMONARE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asellaDiTesto 4"/>
          <p:cNvSpPr txBox="1"/>
          <p:nvPr/>
        </p:nvSpPr>
        <p:spPr>
          <a:xfrm>
            <a:off x="7172325" y="940854"/>
            <a:ext cx="1800225" cy="38576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94" y="1009683"/>
            <a:ext cx="6689755" cy="5726899"/>
          </a:xfrm>
          <a:prstGeom prst="rect">
            <a:avLst/>
          </a:prstGeom>
        </p:spPr>
      </p:pic>
      <p:sp>
        <p:nvSpPr>
          <p:cNvPr id="13" name="Rettangolo con angoli arrotondati 12"/>
          <p:cNvSpPr/>
          <p:nvPr/>
        </p:nvSpPr>
        <p:spPr>
          <a:xfrm>
            <a:off x="3649548" y="1022332"/>
            <a:ext cx="3919651" cy="376818"/>
          </a:xfrm>
          <a:prstGeom prst="roundRect">
            <a:avLst/>
          </a:prstGeom>
          <a:noFill/>
          <a:effectLst>
            <a:glow rad="762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3832261" y="4387065"/>
            <a:ext cx="2938409" cy="544531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1270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73725" y="243000"/>
            <a:ext cx="11226187" cy="899640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FATTORI DI RISCHIO PER EMBOLIA POLMONARE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asellaDiTesto 3"/>
          <p:cNvSpPr txBox="1"/>
          <p:nvPr/>
        </p:nvSpPr>
        <p:spPr>
          <a:xfrm>
            <a:off x="4486275" y="5300660"/>
            <a:ext cx="1957387" cy="4143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1" y="1142640"/>
            <a:ext cx="6942190" cy="5829660"/>
          </a:xfrm>
          <a:prstGeom prst="rect">
            <a:avLst/>
          </a:prstGeom>
        </p:spPr>
      </p:pic>
      <p:sp>
        <p:nvSpPr>
          <p:cNvPr id="11" name="Rettangolo con angoli arrotondati 10"/>
          <p:cNvSpPr/>
          <p:nvPr/>
        </p:nvSpPr>
        <p:spPr>
          <a:xfrm>
            <a:off x="3244402" y="1284991"/>
            <a:ext cx="4734288" cy="343759"/>
          </a:xfrm>
          <a:prstGeom prst="roundRect">
            <a:avLst/>
          </a:prstGeom>
          <a:noFill/>
          <a:effectLst>
            <a:glow rad="762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2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73725" y="216162"/>
            <a:ext cx="11227738" cy="883614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Calibri"/>
              </a:rPr>
              <a:t>SINTOMI E SEGNI DI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EMBOLIA POLMONARE 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57" y="1241130"/>
            <a:ext cx="5398124" cy="5418727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3781944" y="3306403"/>
            <a:ext cx="2051704" cy="306077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3781944" y="3814763"/>
            <a:ext cx="894455" cy="27146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3877641" y="4115535"/>
            <a:ext cx="798758" cy="186108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3767656" y="5112219"/>
            <a:ext cx="1890194" cy="317031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3767656" y="5642866"/>
            <a:ext cx="1890194" cy="317031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19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73725" y="128589"/>
            <a:ext cx="11170587" cy="856884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CRITERI CLINICI PREDDITIVI:</a:t>
            </a:r>
            <a:r>
              <a:rPr lang="it-IT" sz="2800" b="1" dirty="0">
                <a:solidFill>
                  <a:srgbClr val="000000"/>
                </a:solidFill>
                <a:latin typeface="Calibri"/>
              </a:rPr>
              <a:t> GENEVA SCORE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19" y="985473"/>
            <a:ext cx="4908397" cy="5674499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4139131" y="3484511"/>
            <a:ext cx="894455" cy="27146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4139131" y="4599733"/>
            <a:ext cx="894455" cy="22526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4067764" y="6119280"/>
            <a:ext cx="894455" cy="27146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36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2302" y="185732"/>
            <a:ext cx="11156300" cy="814028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CRITERI CLINICI PREDDITIVI:</a:t>
            </a:r>
            <a:r>
              <a:rPr lang="it-IT" sz="3200" b="1" dirty="0">
                <a:solidFill>
                  <a:srgbClr val="000000"/>
                </a:solidFill>
                <a:latin typeface="Calibri"/>
              </a:rPr>
              <a:t> WELLS SCORE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3" y="999760"/>
            <a:ext cx="4365472" cy="5597395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4043363" y="2984441"/>
            <a:ext cx="894455" cy="27146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4338643" y="3794071"/>
            <a:ext cx="894455" cy="27146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4224339" y="5479993"/>
            <a:ext cx="894455" cy="27146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254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91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523880" y="243000"/>
            <a:ext cx="9143640" cy="899640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lvl="0" algn="ctr"/>
            <a:r>
              <a:rPr lang="it-IT" sz="4400" b="1">
                <a:solidFill>
                  <a:srgbClr val="000000"/>
                </a:solidFill>
                <a:latin typeface="Calibri"/>
              </a:rPr>
              <a:t>Obiettività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1649879" y="1523880"/>
            <a:ext cx="8836561" cy="258768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latin typeface="Calibri"/>
              </a:rPr>
              <a:t>Alcuni ronchi sparsi, compatibili con bronchite cronica da fumo.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latin typeface="Calibri"/>
              </a:rPr>
              <a:t>Digitopressione torace negativa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800" dirty="0">
                <a:solidFill>
                  <a:srgbClr val="000000"/>
                </a:solidFill>
                <a:latin typeface="Calibri"/>
              </a:rPr>
              <a:t>PA 140/85 </a:t>
            </a:r>
            <a:r>
              <a:rPr lang="it-IT" sz="2800" dirty="0" err="1">
                <a:solidFill>
                  <a:srgbClr val="000000"/>
                </a:solidFill>
                <a:latin typeface="Calibri"/>
              </a:rPr>
              <a:t>Fc</a:t>
            </a:r>
            <a:r>
              <a:rPr lang="it-IT" sz="2800" dirty="0">
                <a:solidFill>
                  <a:srgbClr val="000000"/>
                </a:solidFill>
                <a:latin typeface="Calibri"/>
              </a:rPr>
              <a:t>: 105/</a:t>
            </a:r>
            <a:r>
              <a:rPr lang="it-IT" sz="2800" dirty="0" err="1">
                <a:solidFill>
                  <a:srgbClr val="000000"/>
                </a:solidFill>
                <a:latin typeface="Calibri"/>
              </a:rPr>
              <a:t>min</a:t>
            </a:r>
            <a:r>
              <a:rPr lang="it-IT" sz="2800" dirty="0">
                <a:solidFill>
                  <a:srgbClr val="000000"/>
                </a:solidFill>
                <a:latin typeface="Calibri"/>
              </a:rPr>
              <a:t> R</a:t>
            </a:r>
            <a:endParaRPr lang="it-IT" sz="2800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800" dirty="0" err="1">
                <a:solidFill>
                  <a:srgbClr val="000000"/>
                </a:solidFill>
                <a:latin typeface="Calibri"/>
              </a:rPr>
              <a:t>Sat</a:t>
            </a:r>
            <a:r>
              <a:rPr lang="it-IT" sz="2800" dirty="0">
                <a:solidFill>
                  <a:srgbClr val="000000"/>
                </a:solidFill>
                <a:latin typeface="Calibri"/>
              </a:rPr>
              <a:t> O2: 94% aa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1878807" y="4741012"/>
            <a:ext cx="8378704" cy="17389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buFont typeface="Arial"/>
              <a:buChar char="•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Il MMG prescrive </a:t>
            </a:r>
            <a:r>
              <a:rPr lang="it-IT" sz="3200" dirty="0" err="1">
                <a:solidFill>
                  <a:srgbClr val="000000"/>
                </a:solidFill>
                <a:latin typeface="Calibri"/>
              </a:rPr>
              <a:t>Ibuprofene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600 mg x 2 e </a:t>
            </a:r>
            <a:r>
              <a:rPr lang="it-IT" sz="3200" dirty="0" err="1">
                <a:solidFill>
                  <a:srgbClr val="000000"/>
                </a:solidFill>
                <a:latin typeface="Calibri"/>
              </a:rPr>
              <a:t>Lansoprazolo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15mg</a:t>
            </a:r>
            <a:endParaRPr lang="it-IT" dirty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Programma nuovo appuntamento fra 2-3 gg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18" name="Immagine 2"/>
          <p:cNvPicPr/>
          <p:nvPr/>
        </p:nvPicPr>
        <p:blipFill>
          <a:blip r:embed="rId2"/>
          <a:stretch/>
        </p:blipFill>
        <p:spPr>
          <a:xfrm>
            <a:off x="5498968" y="3780000"/>
            <a:ext cx="798120" cy="116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Immagine 1"/>
          <p:cNvPicPr/>
          <p:nvPr/>
        </p:nvPicPr>
        <p:blipFill>
          <a:blip r:embed="rId2"/>
          <a:stretch/>
        </p:blipFill>
        <p:spPr>
          <a:xfrm>
            <a:off x="8623769" y="178106"/>
            <a:ext cx="3485880" cy="3485880"/>
          </a:xfrm>
          <a:prstGeom prst="rect">
            <a:avLst/>
          </a:prstGeom>
          <a:ln>
            <a:noFill/>
          </a:ln>
        </p:spPr>
      </p:pic>
      <p:sp>
        <p:nvSpPr>
          <p:cNvPr id="9" name="TextShape 2"/>
          <p:cNvSpPr txBox="1"/>
          <p:nvPr/>
        </p:nvSpPr>
        <p:spPr>
          <a:xfrm>
            <a:off x="434285" y="1371599"/>
            <a:ext cx="8650080" cy="39458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b="1" dirty="0">
                <a:solidFill>
                  <a:srgbClr val="000000"/>
                </a:solidFill>
                <a:latin typeface="Calibri"/>
              </a:rPr>
              <a:t>CONCORDATE CON LA SCELTA DEL COLLEGA?</a:t>
            </a:r>
          </a:p>
          <a:p>
            <a:pPr>
              <a:lnSpc>
                <a:spcPct val="100000"/>
              </a:lnSpc>
            </a:pPr>
            <a:r>
              <a:rPr lang="it-IT" sz="3200" b="1" strike="noStrike" dirty="0">
                <a:solidFill>
                  <a:srgbClr val="000000"/>
                </a:solidFill>
                <a:latin typeface="Calibri"/>
              </a:rPr>
              <a:t>QUALE STATEGIA ADOTTERESTE? 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Concordo con la scelta del medico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Prescriverei 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terapia antibiotica</a:t>
            </a:r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Richiederei </a:t>
            </a:r>
            <a:r>
              <a:rPr lang="it-IT" sz="3200" dirty="0" err="1">
                <a:solidFill>
                  <a:srgbClr val="000000"/>
                </a:solidFill>
                <a:latin typeface="Calibri"/>
              </a:rPr>
              <a:t>Rx</a:t>
            </a:r>
            <a:r>
              <a:rPr lang="it-IT" sz="3200" dirty="0">
                <a:solidFill>
                  <a:srgbClr val="000000"/>
                </a:solidFill>
                <a:latin typeface="Calibri"/>
              </a:rPr>
              <a:t> torace</a:t>
            </a:r>
          </a:p>
          <a:p>
            <a:pPr>
              <a:buFont typeface="Calibri"/>
              <a:buAutoNum type="arabicPeriod"/>
            </a:pPr>
            <a:r>
              <a:rPr lang="it-IT" sz="3200" dirty="0">
                <a:solidFill>
                  <a:srgbClr val="000000"/>
                </a:solidFill>
                <a:latin typeface="Calibri"/>
              </a:rPr>
              <a:t>Prescriverei terapia aerosolica con cortisonico</a:t>
            </a:r>
          </a:p>
          <a:p>
            <a:pPr>
              <a:lnSpc>
                <a:spcPct val="100000"/>
              </a:lnSpc>
            </a:pPr>
            <a:endParaRPr lang="it-IT" sz="3200" strike="noStrike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509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>
            <p:custDataLst>
              <p:tags r:id="rId1"/>
            </p:custDataLst>
          </p:nvPr>
        </p:nvSpPr>
        <p:spPr>
          <a:xfrm>
            <a:off x="609600" y="274320"/>
            <a:ext cx="10972800" cy="1143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rtlCol="0">
            <a:normAutofit lnSpcReduction="10000"/>
          </a:bodyPr>
          <a:lstStyle/>
          <a:p>
            <a:r>
              <a:rPr lang="it-IT" sz="3600" dirty="0"/>
              <a:t>Concordate con la scelta del collega? </a:t>
            </a:r>
          </a:p>
          <a:p>
            <a:r>
              <a:rPr lang="it-IT" sz="3600" dirty="0"/>
              <a:t>Quale strategia adottereste?</a:t>
            </a:r>
          </a:p>
        </p:txBody>
      </p:sp>
      <p:sp>
        <p:nvSpPr>
          <p:cNvPr id="6" name="CasellaDiTesto 5"/>
          <p:cNvSpPr txBox="1"/>
          <p:nvPr>
            <p:custDataLst>
              <p:tags r:id="rId2"/>
            </p:custDataLst>
          </p:nvPr>
        </p:nvSpPr>
        <p:spPr>
          <a:xfrm>
            <a:off x="609600" y="1860331"/>
            <a:ext cx="5383987" cy="37994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rtlCol="0">
            <a:normAutofit/>
          </a:bodyPr>
          <a:lstStyle/>
          <a:p>
            <a:pPr marL="57150" indent="-514350">
              <a:spcAft>
                <a:spcPts val="600"/>
              </a:spcAft>
              <a:buAutoNum type="arabicPeriod"/>
            </a:pPr>
            <a:r>
              <a:rPr lang="it-IT" sz="3200" dirty="0"/>
              <a:t>Concordo con la scelta del medico</a:t>
            </a:r>
          </a:p>
          <a:p>
            <a:pPr marL="57150" indent="-514350">
              <a:spcAft>
                <a:spcPts val="600"/>
              </a:spcAft>
              <a:buAutoNum type="arabicPeriod"/>
            </a:pPr>
            <a:r>
              <a:rPr lang="it-IT" sz="3200" dirty="0"/>
              <a:t>Prescriverei terapia antibiotica</a:t>
            </a:r>
          </a:p>
          <a:p>
            <a:pPr marL="57150" indent="-514350">
              <a:spcAft>
                <a:spcPts val="600"/>
              </a:spcAft>
              <a:buAutoNum type="arabicPeriod"/>
            </a:pPr>
            <a:r>
              <a:rPr lang="it-IT" sz="3200" dirty="0"/>
              <a:t>Richiederei </a:t>
            </a:r>
            <a:r>
              <a:rPr lang="it-IT" sz="3200" dirty="0" err="1"/>
              <a:t>Rx</a:t>
            </a:r>
            <a:r>
              <a:rPr lang="it-IT" sz="3200" dirty="0"/>
              <a:t> Torace</a:t>
            </a:r>
          </a:p>
          <a:p>
            <a:pPr marL="57150" indent="-514350">
              <a:spcAft>
                <a:spcPts val="600"/>
              </a:spcAft>
              <a:buAutoNum type="arabicPeriod"/>
            </a:pPr>
            <a:r>
              <a:rPr lang="it-IT" sz="3200" dirty="0"/>
              <a:t>Prescriverei terapia aerosolica con cortisonico</a:t>
            </a:r>
          </a:p>
        </p:txBody>
      </p:sp>
      <p:sp>
        <p:nvSpPr>
          <p:cNvPr id="7" name="Rettangolo 6"/>
          <p:cNvSpPr/>
          <p:nvPr>
            <p:custDataLst>
              <p:tags r:id="rId3"/>
            </p:custDataLst>
          </p:nvPr>
        </p:nvSpPr>
        <p:spPr>
          <a:xfrm>
            <a:off x="6198413" y="1599971"/>
            <a:ext cx="5383987" cy="45262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30" y="5880735"/>
            <a:ext cx="53721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523880" y="243000"/>
            <a:ext cx="9143640" cy="899640"/>
          </a:xfrm>
          <a:prstGeom prst="rect">
            <a:avLst/>
          </a:prstGeom>
          <a:solidFill>
            <a:srgbClr val="00CCFF">
              <a:alpha val="51000"/>
            </a:srgbClr>
          </a:solidFill>
          <a:ln>
            <a:noFill/>
          </a:ln>
        </p:spPr>
        <p:txBody>
          <a:bodyPr tIns="91440" anchorCtr="1"/>
          <a:lstStyle/>
          <a:p>
            <a:pPr lvl="0" algn="ctr"/>
            <a:r>
              <a:rPr lang="it-IT" sz="4400" b="1" dirty="0">
                <a:solidFill>
                  <a:srgbClr val="000000"/>
                </a:solidFill>
                <a:latin typeface="Calibri"/>
              </a:rPr>
              <a:t>Seconda visita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1649879" y="1523880"/>
            <a:ext cx="9017641" cy="436008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just"/>
            <a:r>
              <a:rPr lang="it-IT" sz="3200" dirty="0">
                <a:solidFill>
                  <a:srgbClr val="000000"/>
                </a:solidFill>
                <a:latin typeface="Calibri"/>
              </a:rPr>
              <a:t>La paziente torna dopo 7 gg. </a:t>
            </a:r>
          </a:p>
          <a:p>
            <a:pPr lvl="0" algn="just"/>
            <a:r>
              <a:rPr lang="it-IT" sz="3200" dirty="0">
                <a:solidFill>
                  <a:srgbClr val="000000"/>
                </a:solidFill>
                <a:latin typeface="Calibri"/>
              </a:rPr>
              <a:t>Non ha più dolore e quindi ha sospeso il FANS, ma accusa lieve e incostante dispnea anche a riposo </a:t>
            </a:r>
            <a:r>
              <a:rPr lang="it-IT" sz="3200" i="1" dirty="0">
                <a:solidFill>
                  <a:srgbClr val="000000"/>
                </a:solidFill>
                <a:latin typeface="Calibri"/>
              </a:rPr>
              <a:t>(tachipnea 21 atti/</a:t>
            </a:r>
            <a:r>
              <a:rPr lang="it-IT" sz="3200" i="1" dirty="0" err="1">
                <a:solidFill>
                  <a:srgbClr val="000000"/>
                </a:solidFill>
                <a:latin typeface="Calibri"/>
              </a:rPr>
              <a:t>min</a:t>
            </a:r>
            <a:r>
              <a:rPr lang="it-IT" sz="3200" i="1" dirty="0">
                <a:solidFill>
                  <a:srgbClr val="000000"/>
                </a:solidFill>
                <a:latin typeface="Calibri"/>
              </a:rPr>
              <a:t>). </a:t>
            </a:r>
          </a:p>
          <a:p>
            <a:pPr lvl="0" algn="just"/>
            <a:r>
              <a:rPr lang="it-IT" sz="3200" dirty="0">
                <a:solidFill>
                  <a:srgbClr val="000000"/>
                </a:solidFill>
                <a:latin typeface="Calibri"/>
              </a:rPr>
              <a:t>È insorta febbricola. </a:t>
            </a:r>
          </a:p>
          <a:p>
            <a:pPr lvl="0" algn="just"/>
            <a:r>
              <a:rPr lang="it-IT" sz="3200" dirty="0">
                <a:solidFill>
                  <a:srgbClr val="000000"/>
                </a:solidFill>
                <a:latin typeface="Calibri"/>
              </a:rPr>
              <a:t>La tosse si è accentuata ed è comparso un modesto espettorato mucoso,  in 2-3 casi striato ematico.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48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2"/>
          <p:cNvSpPr/>
          <p:nvPr/>
        </p:nvSpPr>
        <p:spPr>
          <a:xfrm>
            <a:off x="8723160" y="3780000"/>
            <a:ext cx="1763280" cy="27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Immagine 1"/>
          <p:cNvPicPr/>
          <p:nvPr/>
        </p:nvPicPr>
        <p:blipFill>
          <a:blip r:embed="rId2"/>
          <a:stretch/>
        </p:blipFill>
        <p:spPr>
          <a:xfrm>
            <a:off x="8958262" y="247680"/>
            <a:ext cx="3022177" cy="3195608"/>
          </a:xfrm>
          <a:prstGeom prst="rect">
            <a:avLst/>
          </a:prstGeom>
          <a:ln>
            <a:noFill/>
          </a:ln>
        </p:spPr>
      </p:pic>
      <p:sp>
        <p:nvSpPr>
          <p:cNvPr id="9" name="TextShape 2"/>
          <p:cNvSpPr txBox="1"/>
          <p:nvPr/>
        </p:nvSpPr>
        <p:spPr>
          <a:xfrm>
            <a:off x="493919" y="1415087"/>
            <a:ext cx="8958193" cy="39458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b="1" strike="noStrike" dirty="0">
                <a:solidFill>
                  <a:srgbClr val="000000"/>
                </a:solidFill>
                <a:latin typeface="Calibri"/>
              </a:rPr>
              <a:t>QUALE POSSIBILE SOSPETTO DIAGNOSTICO?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Polmonite con versamento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Neoplasia polmonare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Neoplasia polmonare + addensamento flogistico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Altro?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9250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>
            <p:custDataLst>
              <p:tags r:id="rId1"/>
            </p:custDataLst>
          </p:nvPr>
        </p:nvSpPr>
        <p:spPr>
          <a:xfrm>
            <a:off x="609600" y="274320"/>
            <a:ext cx="10972800" cy="1143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rtlCol="0">
            <a:normAutofit/>
          </a:bodyPr>
          <a:lstStyle/>
          <a:p>
            <a:r>
              <a:rPr lang="it-IT" sz="3600" dirty="0"/>
              <a:t>Quale possibile sospetto diagnostico?</a:t>
            </a:r>
          </a:p>
        </p:txBody>
      </p:sp>
      <p:sp>
        <p:nvSpPr>
          <p:cNvPr id="6" name="CasellaDiTesto 5"/>
          <p:cNvSpPr txBox="1"/>
          <p:nvPr>
            <p:custDataLst>
              <p:tags r:id="rId2"/>
            </p:custDataLst>
          </p:nvPr>
        </p:nvSpPr>
        <p:spPr>
          <a:xfrm>
            <a:off x="609600" y="1833185"/>
            <a:ext cx="5588813" cy="37478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vert="horz" wrap="square" rtlCol="0">
            <a:normAutofit/>
          </a:bodyPr>
          <a:lstStyle/>
          <a:p>
            <a:pPr marL="57150" indent="-514350">
              <a:spcAft>
                <a:spcPts val="1200"/>
              </a:spcAft>
              <a:buAutoNum type="arabicPeriod"/>
            </a:pPr>
            <a:r>
              <a:rPr lang="it-IT" sz="3200" dirty="0"/>
              <a:t>Polmonite con versamento</a:t>
            </a:r>
          </a:p>
          <a:p>
            <a:pPr marL="57150" indent="-514350">
              <a:spcAft>
                <a:spcPts val="1200"/>
              </a:spcAft>
              <a:buAutoNum type="arabicPeriod"/>
            </a:pPr>
            <a:r>
              <a:rPr lang="it-IT" sz="3200" dirty="0"/>
              <a:t>Neoplasia polmonare</a:t>
            </a:r>
          </a:p>
          <a:p>
            <a:pPr marL="57150" indent="-514350">
              <a:spcAft>
                <a:spcPts val="1200"/>
              </a:spcAft>
              <a:buAutoNum type="arabicPeriod"/>
            </a:pPr>
            <a:r>
              <a:rPr lang="it-IT" sz="3200" dirty="0"/>
              <a:t>Neoplasia polmonare con addensamento flogistico</a:t>
            </a:r>
          </a:p>
          <a:p>
            <a:pPr marL="57150" indent="-514350">
              <a:spcAft>
                <a:spcPts val="1200"/>
              </a:spcAft>
              <a:buAutoNum type="arabicPeriod"/>
            </a:pPr>
            <a:r>
              <a:rPr lang="it-IT" sz="3200" dirty="0"/>
              <a:t>Altro?</a:t>
            </a:r>
          </a:p>
        </p:txBody>
      </p:sp>
      <p:sp>
        <p:nvSpPr>
          <p:cNvPr id="7" name="Rettangolo 6"/>
          <p:cNvSpPr/>
          <p:nvPr>
            <p:custDataLst>
              <p:tags r:id="rId3"/>
            </p:custDataLst>
          </p:nvPr>
        </p:nvSpPr>
        <p:spPr>
          <a:xfrm>
            <a:off x="6198413" y="1599971"/>
            <a:ext cx="5383987" cy="45262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30" y="5880735"/>
            <a:ext cx="53721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METER" val="Questi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METER" val="Options: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HUE+ebL8mtRNGr8f2dj9vLmV+a+oyZpHQ8dPvXsze5TRf4GR3OY/ZMEbQ2TvJvCX8594WI6klO00JAt5Gc/nx9xSn/l7e1S8Sy28pavtPgljKY9r11E3ptstvKWr7T4JbJUxScWZfE0ZjQAY56tWa680CH93PGIGrUUuQsjYS2NZnim3OltgDbziomEf3QN3SoYgbqveg1y801d3hfijEEC2PaoXSQewfSY6V/M89zzXA76+fL/KhcoUHEZ5MhxUC95XnzMWAViOaY3OpGoj30CPWqh9sSV1J9i4PQL7yz0i0SMUs4KoQiThhry7DU5x2UBe1gLHnn1AjFSSM10cK9mX/rqvOAh4gRmld/j3xLtqdio4pG1wY7IVHnmVrzenwhVAFqqmFdnRIeUkUh63waqJYdM28N0kRzCbdC6apjhphsR+fhv8ENsyolKhPS+hwYb6/0yUElAadio4pG1wY7TXody/axGmghVAFqqmFdnTy9F9KU/deWqJYdM28N0kQ91xqlY9ycqJhsR+fhv8ENtNWul158hQ0Yb6/0yUElAadio4pG1wY7Iy8NKPc4REIhVAFqqmFdncXuAxGVaMj5GI83lfoHWwHRKLryes6lzItdQ/REej/rM9wqYyZY0XNenOzVone0C1B5rR8scom9LSlLTNwFkirA/HtVsUWnhybF5Us9V/li1pdCo803ZHDRWlRbSiGYiv6JjC+/e017FrFEwuYhf3sIWo92l4UtE+EliaNZSZ2UIdAWYrveihHQPsOVGad7/c01d3hfijEEW2U65ZmprN29VAnZzGLAjyenD2p5HRsX7gyoqu28e7nRKLryes6lzHKy8ntW4fz+mUos6xrZ91F0QAUTCakiXBEOCnwobzq1dxYauX6rue1CrXcL981GsSTs8lDMlYUQTQbnnTB7+ZmOx5Ha6wAU7i0pS0zcBZIqwPx7VbFFp4fbCuvqg6m/mmiLgN4zAL5IpyNZWA5rPFP1PBg7y9VdRpQ0nbTpzttI6v7MEQ1j4Nn+iYwvv3tNexaxRMLmIX97Qq13C/fNRrEk7PJQzJWFEGTFw+V8tjOFOodMk3OFfQO7nCXi2c8bh8D8e1WxRaeHISjI2OZYmZ6u2XSpQbTpIVR2xk0wPnlHWK36nj1bvcshKMjY5liZnienD2p5HRsXJ6cPankdGxdpAS4IL3/5Jc++XvK6OwxknesQy35sqOD78chQlyM6ZDPcKmMmWNFzXpzs1aJ3tAtQea0fLHKJvQpzxZPqR4a4XbA65JdIWSzA/HtVsUWnh0hEIjhHVx9EJuhEpZQzotVYrfqePVu9y0hEIjhHVx9E34ucoWi2ApEnpw9qeR0bFzTxx824eVwNg+hkBbguhGo0DntTSltXRDiGb2VTFn8KKJkmIYE6uWA08cfNuHlcDYPoZAW4LoRqaupFA1DiwJBuBRgz+EwmhEAqMURpaArF6TQmststbKO+tRxUqz6X7RUf54aGpA0cKJI4UDYGxjQ4hm9lUxZ/Ch+pJaEtbBIE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sSobJL56N3IOKi9qTOW/FIh4s5pToUVyzV8XPmH/M2v5jCgU9BtVDDwj+du9MIfJtJ3SgLrcJLDddvYCeju9THU3D1SU+/Cv5/TXr/kZJMebchwOGWMEGgaMwtGGsVELMBxmYQ0PQdzsIU69ScMwGBE9Od5eFRfib+ZWdICM7hYg6jtf3tX0JI1+dQZLYx2JpNLwsR2xRcaNDF4cYxD1iw73mAxq9Iy1Zfn/gYUvLSAJJpPonmuNtGrad26IzdyZ16gi2zasVXb8C29ifm4ib+Ti0zaArU+arkTHCM95pm5fIir3QCjB6fakTZ+UiEA15H+lb1eVGdUWK36nj1bvctQea0fLHKJvUkUQk/6fzMDMwb1iYgHg4NYrfqePVu9y1B5rR8scom9Tx5nL8sHzqmC7Wvmq3E+W93JNmeVjTT7Dag+2RCoFu8z3CpjJljRcz5Y4ga5K+o8bEXhel10ATmM2suouwoo7IREFbfMYm9HHkVQyt1lJ4Ynpw9qeR0bFyenD2p5HRsXJ6cPankdGxcvYUo6E1yGEAEc1ctcENbg/ziPfF4AYgHCQCdvc+vrhapw6B5OxkJ3U2uEgWeFU/Gpt+hP1H5+mRb4kyhfr9gTebP+xq20bTfMqUQkhZU0j8JAJ29z6+uFqnDoHk7GQndgFwRnQ0DA8y9hSjoTXIYQARzVy1wQ1uAQR/hfbe4suVO5jXdb7sKbyqvtCFY2tuEGy1mtSuZxplc6t6upMH/u9rRJZ1fDED3A/HtVsUWnhwbLWa1K5nGmVzq3q6kwf+5KmluXDjZxQ0O8uwIOCqgGBstZrUrmcaZXOrerqTB/7va0SWdXwxA9gxhY/KIINDWBdf6F6TzN8nIvHYem6qjQr40+b+4A3NrRodb9XpWiG3IvHYem6qjQr40+b+4A3NrJUxScWZfE0SjI92oVdBGZRXFbJ/w+1yE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y/0BkwW+vkhB9hTBBfDWrniGio0u75irdeGHQrderLuPsXgV2z4Ze6fHq/v8gIDcWloSAxI1lmn6urM3KyKB0Dvow95bniRK7pn4k1CW/F7ziomEf3QN3S+f/8zPqLVhVLKt3+ODrg6EPCcx2g6kl7AliplSMnyUGuqpLtMETFLPFjUtz6dsv+hDF3NoyL3zNGc7C3/B7mXfJi31fRgzP3OVn6zLd6O3rtbSxC+JZMV5jCgU9BtVDCZMcyRgSdOPpq4B9/3IDeyTx1SUW6XX1mZqnX1Ran8ZHWMA1FEvc1tXIdqw1sMaZ+WLzNVZ4TORepfQ8QVMWOvXuwEhO740PxN/5tGRGtmOHKb2lyGdMlQ9qGSmrl5+qgB5ytc9QslhIhFIPljUtCQmmnYrXc16ZnR2RB+jtzu6Yt9vNnX7CoDbUUiUPiIfYpIJCGPrjEmGeQSEM+jOnewe8yVaXySlfAF1G3QiBaukswLGtjmAAW3vVQJ2cxiwI/sSKXQDxovRmmkBezmR5H12r0wszHz2BsF1G3QiBaukhSdAldWH4mo9ZIanOXSJYqcRt9U25GxJjAo9nq8hdi/jE1WZ97rogPXsioHjv2lmMYSvYYOiDIavyajOd+1Mh9ucYtt45dB/L1UCdnMYsCPO8gOIuDkdNcHMeH07m3NsW0viS14ahb2dgdzIOWCJcExslWhEwgE8z8iGruY+ETr5gBSIQNaxszmMKBT0G1UMJkxzJGBJ04+S3gNPAvKpcZ8mLfV9GDM/c5WfrMt3o7eu1tLEL4lkxXmMKBT0G1UMJkxzJGBJ04+93qyGeXNnBZA8Y81H3XWtXtYSLLmCQlUmir1zrS/pK3GX8FYb7PliJmqdfVFqfxkdYwDUUS9zW1ch2rDWwxpn8YSvYYOiDIavyajOd+1Mh+KLR21fjZ/6r1UCdnMYsCPO8gOIuDkdNcHMeH07m3NsW0viS14ahb2kRXiug2FDjUxslWhEwgE8z8iGruY+ETr5gBSIQNaxszmMKBT0G1UMJkxzJGBJ04+ZMXD5Xy2M4V8mLfV9GDM/c5WfrMt3o7eu1tLEL4lkxXmMKBT0G1UMJkxzJGBJ04+6MvbSjNcIU/qU4YODpT/i8iiFbDlvTx9c2b+Wgz0F3bG260mP8xy7N5UUaWNqIZeTDsfFTpYXHznHsH5SKouxUriww6Bk3brISjI2OZYmZ58N15fcyPBz6DVHJmtlUa4dd04eeEHg1aHip27MpYSKi2t4B44BoeEISjI2OZYmZ6eemWP6LBoNL61HFSrPpftT2yw1GJ4fWBuBRgz+EwmhKcK8Ou7BhpQsfS1R4WEQp1wlHm2B58AS1uSni0Pj1ExG4OfiNie6VWjZ89NqLgahXHXWhjFVim7drr7j/d8CMjRq/H9nY/by1DVRqVNaUBFJ5NeJ+Bkt/3/MS1rmziZmfCo2uFFCYGDOZ8OUfCxg3/0BKRsVb7hScwJo8ixXDVhziomEf3QN3ScDkBk8yImhycWn2CJP5o+It6AdEszR7iJ9qV/+jFubGV860sBfpFkHy3Dj+b6Zoo0SF3UqyB691M6ScgYP3679ASkbFW+4UnZyYVK9JAqqt4+3bQEtAPg5BIQz6M6d7DxsKoedPnGApl+fWmVcUbslLX2rmOuUM+HJ1chJfin7qak46ZxFGZO5x7B+UiqLsVK4sMOgZN26w2xsd+KQDE1vIjOdjR6y9OM+0QITJ7aLSm5SaF+fNZUuBQDHZujJQpDj+2w0T24lkO8uwIOCqgG7rO+tB8p7mO2F9MrG5cpaGbyjHy4Mn5lY0T/C8VoQTeX5/4GFLy0gJhr0LEPY6gjSCQhj64xJhkJlgJA5Eu3hkO8uwIOCqgGevvcHFBqNDOEUbQcNKgYEIy1BYyzQ4K/XJ+YU5PYyf6iDHxb5p8GuMgCkiCkRLv07j7sjm3IP2kKrYbINegl/HgLF9uvGtL8dhtRe8GNdhnp7qHyjeL9pnXspVsMqIbg9W7RZ5Dof8sR9y77Jc6Wg7+lq4KWpjh2Omvxj8ezBI68iM52NHrL07WuJlTU/bzyKhbevhsQeUEf60prjCcRYhtwNHQTC8L39FQ5j0WJvjfdyTZnlY00+ybJVWvOld+Q7P6EfC0fyLh+j0RDzVXbc1CokVM6X48fqroJl7Us8LaRRjXEnf/rSWKXrYYp2mLF5jCgU9BtVDDwj+du9MIfJnYbUXvBjXYZvWxgnumZiWwIVdZGXfdowjwQXqYiTK8Cb1VD2tCtpzBP1oFi1zIk7CbJVWvOld+Ql49eIO7Lbnyt7JNYlukpg0jd9Kj3SaetSCQhj64xJhmZtEQpeai5Fez+hHwtH8i4evvcHFBqNDMPCxbC4XQ89ez+hHwtH8i4FmbsdADXs99BQUBt+Bbq/UgkIY+uMSYZvWxgnumZiWwWZux0ANez33Th6KZlYiHHSCQhj64xJhkt4rp3gqs8KqxGwVFv0cuQJzmiJYkhMcFXZANlCRUKEXRTmfw1IZpLpllGCMQqCZgdoJKDD6Czi/l3M6NtPn/guNiHIUTdTUz1V1RYOlhwoBaTCsKX/1JarKh3ykT6kt/RE9XiYTLUKFDVRqVNaUBFw/qjcW9S0wyRzLwmyIkh0C1dRCZU0l3hTwTXYCRLwv8="/>
  <p:tag name="MENTOGRAPHOPTIONS" val="/piyB5pUgjkR1Mt+wiYOnlO5jXdb7sKbyqvtCFY2tuHUE+ebL8mtRNGr8f2dj9vLmV+a+oyZpHQ8dPvXsze5TRf4GR3OY/ZMEbQ2TvJvCX8594WI6klO00JAt5Gc/nx9xSn/l7e1S8Sy28pavtPgljKY9r11E3ptstvKWr7T4JbJUxScWZfE0ZjQAY56tWa680CH93PGIGrUUuQsjYS2NZnim3OltgDbziomEf3QN3SoYgbqveg1y801d3hfijEEC2PaoXSQewfSY6V/M89zzXA76+fL/KhcoUHEZ5MhxUC95XnzMWAViOaY3OpGoj30CPWqh9sSV1J9i4PQL7yz0i0SMUs4KoQiThhry7DU5x2UBe1gLHnn1AjFSSM10cK9mX/rqvOAh4gRmld/j3xLtqdio4pG1wY7IVHnmVrzenwhVAFqqmFdnRIeUkUh63waqJYdM28N0kRzCbdC6apjhphsR+fhv8ENsyolKhPS+hwYb6/0yUElAadio4pG1wY7TXody/axGmghVAFqqmFdnTy9F9KU/deWqJYdM28N0kQ91xqlY9ycqJhsR+fhv8ENtNWul158hQ0Yb6/0yUElAadio4pG1wY7Iy8NKPc4REIhVAFqqmFdncXuAxGVaMj5GI83lfoHWwHRKLryes6lzItdQ/REej/rM9wqYyZY0XNenOzVone0C1B5rR8scom9LSlLTNwFkirA/HtVsUWnhybF5Us9V/li1pdCo803ZHDRWlRbSiGYiv6JjC+/e017FrFEwuYhf3sIWo92l4UtE+EliaNZSZ2UIdAWYrveihHQPsOVGad7/c01d3hfijEEW2U65ZmprN29VAnZzGLAjyenD2p5HRsX7gyoqu28e7nRKLryes6lzHKy8ntW4fz+mUos6xrZ91F0QAUTCakiXBEOCnwobzq1dxYauX6rue1CrXcL981GsSTs8lDMlYUQTQbnnTB7+ZmOx5Ha6wAU7i0pS0zcBZIqwPx7VbFFp4fbCuvqg6m/mmiLgN4zAL5IpyNZWA5rPFP1PBg7y9VdRpQ0nbTpzttI6v7MEQ1j4Nn+iYwvv3tNexaxRMLmIX97Qq13C/fNRrEk7PJQzJWFEGTFw+V8tjOFOodMk3OFfQO7nCXi2c8bh8D8e1WxRaeHISjI2OZYmZ6u2XSpQbTpIVR2xk0wPnlHWK36nj1bvcshKMjY5liZnienD2p5HRsXJ6cPankdGxdpAS4IL3/5Jc++XvK6OwxknesQy35sqOD78chQlyM6ZDPcKmMmWNFzXpzs1aJ3tAtQea0fLHKJvQpzxZPqR4a4XbA65JdIWSzA/HtVsUWnh0hEIjhHVx9EJuhEpZQzotVYrfqePVu9y0hEIjhHVx9E34ucoWi2ApEnpw9qeR0bFzTxx824eVwNg+hkBbguhGo0DntTSltXRDiGb2VTFn8KKJkmIYE6uWA08cfNuHlcDYPoZAW4LoRqaupFA1DiwJBuBRgz+EwmhEAqMURpaArF6TQmststbKO+tRxUqz6X7RUf54aGpA0cKJI4UDYGxjQ4hm9lUxZ/Ch+pJaEtbBIE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sSobJL56N3IOKi9qTOW/FIh4s5pToUVyzV8XPmH/M2v5jCgU9BtVDDwj+du9MIfJtJ3SgLrcJLDddvYCeju9THU3D1SU+/Cv5/TXr/kZJMebchwOGWMEGgaMwtGGsVELMBxmYQ0PQdzsIU69ScMwGBE9Od5eFRfib+ZWdICM7hYg6jtf3tX0JI1+dQZLYx2JpNLwsR2xRcaNDF4cYxD1iw73mAxq9Iy1Zfn/gYUvLSAJJpPonmuNtGrad26IzdyZ16gi2zasVXb8C29ifm4ib+Ti0zaArU+arkTHCM95pm5fIir3QCjB6fakTZ+UiEA15H+lb1eVGdUWK36nj1bvctQea0fLHKJvUkUQk/6fzMDMwb1iYgHg4NYrfqePVu9y1B5rR8scom9Tx5nL8sHzqmC7Wvmq3E+W93JNmeVjTT7Dag+2RCoFu8z3CpjJljRcz5Y4ga5K+o8bEXhel10ATmM2suouwoo7IREFbfMYm9HHkVQyt1lJ4Ynpw9qeR0bFyenD2p5HRsXJ6cPankdGxcvYUo6E1yGEAEc1ctcENbg/ziPfF4AYgHCQCdvc+vrhapw6B5OxkJ3U2uEgWeFU/Gpt+hP1H5+mRb4kyhfr9gTebP+xq20bTfMqUQkhZU0j8JAJ29z6+uFqnDoHk7GQndgFwRnQ0DA8y9hSjoTXIYQARzVy1wQ1uAQR/hfbe4suVO5jXdb7sKbyqvtCFY2tuEGy1mtSuZxplc6t6upMH/u9rRJZ1fDED3A/HtVsUWnhwbLWa1K5nGmVzq3q6kwf+5KmluXDjZxQ0O8uwIOCqgGBstZrUrmcaZXOrerqTB/7va0SWdXwxA9gxhY/KIINDWBdf6F6TzN8nIvHYem6qjQr40+b+4A3NrRodb9XpWiG3IvHYem6qjQr40+b+4A3NrJUxScWZfE0SjI92oVdBGZRXFbJ/w+1yE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METER" val="Options: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Fhw3dthuhKDnnqHlYf+kjNNKWyNJdeSYJZw1CcFfbV32nbT02aZBPmg1l5lg0Rdnvnrl/vinlybYmCl/oswHCvqiOK6+zgo4e873wYQ6KxbvJNiwLoQnbfzKNkTTak1AiGJX0nbzlO8zqCQTOn43HSE1VYe+dKzMmnYcPS3zUE/8MnqtClDEmKxSn/l7e1S8Sy28pavtPgljKY9r11E3ptstvKWr7T4JbJUxScWZfE0ZjQAY56tWa680CH93PGIGrUUuQsjYS2NZnim3OltgDbziomEf3QN3SoYgbqveg1y801d3hfijEEC2PaoXSQewfSY6V/M89zzXA76+fL/KhcoUHEZ5MhxUDY+D/DxYI/pt65FW5PLQlR6/B9JbbJE70j4D8CRr76ckWl7CS4P3Ek1EeyrhqMZnNsrgYYrejYgLfTJR7aq+Nn42eDAyKih78VE5efi5FjsKdio4pG1wY7IVHnmVrzenwhVAFqqmFdnRIeUkUh63waqJYdM28N0kRzCbdC6apjhphsR+fhv8ENsyolKhPS+hwYb6/0yUElAadio4pG1wY7TXody/axGmghVAFqqmFdnTy9F9KU/deWqJYdM28N0kQ91xqlY9ycqJhsR+fhv8ENtNWul158hQ0Yb6/0yUElAadio4pG1wY7Iy8NKPc4REIhVAFqqmFdncXuAxGVaMj5GI83lfoHWwHRKLryes6lzItdQ/REej/rM9wqYyZY0XNenOzVone0C1B5rR8scom9LSlLTNwFkirA/HtVsUWnhybF5Us9V/liimpQ6OSRn9RF14IXQnfqqxg1HAivX0Gtmap19UWp/GSmTEBrGt6JjAMXZRV0YM2IO+iTTuz/hEur25hmnUGK5Wm37e07MQ/yJOzyUMyVhRBViaRV+UZH4wpzxZPqR4a4LSlLTNwFkirA/HtVsUWnhxIeUkUh63waiLxFHx87RhENlt3TuHWpeCBeOW2T106YPVBG340NbPtbl52OvbUAF8Nso6SBCDAA+NNJyMCNDkYKfTEOXE3lnM01d3hfijEExzgohoBBp8y3h7ZAi0wIB2xF4XpddAE57gyoqu28e7nRKLryes6lzJNUPPHn0dyOmUos6xrZ91EVEBvfDExJxTbJ1rIGxis4KAEOV8fo/5jXsioHjv2lmM01d3hfijEEKW3TR7Rn4kK9VAnZzGLAj2Y7yQ1+fEqFdomxZJsBIQvRKLryes6lzKDYIc9eVxZlLnzek7hlHpYfNxXhrYj7+IFIwWv2ZVZzdls58kup3EaxhaXdXTp3peStjHiu0Qrr8RahLpRt9D6ML+dbQj5+jrQhz4KACaWe/eNH470VcBnReALdGLx8DjYWNNJFG4xwWK36nj1bvcshKMjY5liZnienD2p5HRsXJ6cPankdGxdpAS4IL3/5Jc++XvK6OwxknesQy35sqOD78chQlyM6ZDPcKmMmWNFzXpzs1aJ3tAtQea0fLHKJvQpzxZPqR4a4XbA65JdIWSzA/HtVsUWnh0hEIjhHVx9EJuhEpZQzotVYrfqePVu9y0hEIjhHVx9E34ucoWi2ApEnpw9qeR0bFzTxx824eVwNg+hkBbguhGo0DntTSltXRDiGb2VTFn8KKJkmIYE6uWA08cfNuHlcDYPoZAW4LoRqaupFA1DiwJBuBRgz+EwmhEAqMURpaArF6TQmststbKO+tRxUqz6X7RUf54aGpA0cKJI4UDYGxjQ4hm9lUxZ/Ch+pJaEtbBIE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sSobJL56N3IOKi9qTOW/FIh4s5pToUVyzV8XPmH/M2v5jCgU9BtVDDwj+du9MIfJtJ3SgLrcJLDddvYCeju9THU3D1SU+/Cv5/TXr/kZJMebchwOGWMEGgaMwtGGsVELMBxmYQ0PQdzsIU69ScMwGBE9Od5eFRfib+ZWdICM7hYg6jtf3tX0JI1+dQZLYx2JpNLwsR2xRcaNDF4cYxD1iw73mAxq9Iy1Zfn/gYUvLSAJJpPonmuNtGrad26IzdyZ16gi2zasVXb8C29ifm4ib+Ti0zaArU+arkTHCM95pm5fIir3QCjB6fakTZ+UiEA15H+lb1eVGdUWK36nj1bvctQea0fLHKJvUkUQk/6fzMDMwb1iYgHg4NYrfqePVu9y1B5rR8scom9Tx5nL8sHzqmC7Wvmq3E+W93JNmeVjTT7Dag+2RCoFu8z3CpjJljRcz5Y4ga5K+o8bEXhel10ATmM2suouwoo7IREFbfMYm9HHkVQyt1lJ4Ynpw9qeR0bFyenD2p5HRsXJ6cPankdGxcvYUo6E1yGEAEc1ctcENbg/ziPfF4AYgHCQCdvc+vrhapw6B5OxkJ3U2uEgWeFU/Gpt+hP1H5+mRb4kyhfr9gTebP+xq20bTfMqUQkhZU0j8JAJ29z6+uFqnDoHk7GQndgFwRnQ0DA8y9hSjoTXIYQARzVy1wQ1uAQR/hfbe4suVO5jXdb7sKbyqvtCFY2tuEGy1mtSuZxplc6t6upMH/u9rRJZ1fDED3A/HtVsUWnhwbLWa1K5nGmVzq3q6kwf+5KmluXDjZxQ0O8uwIOCqgGBstZrUrmcaZXOrerqTB/7va0SWdXwxA9gxhY/KIINDWBdf6F6TzN8nIvHYem6qjQr40+b+4A3NrRodb9XpWiG3IvHYem6qjQr40+b+4A3NrJUxScWZfE0SjI92oVdBGZRXFbJ/w+1yE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5vlUv//5Eo/f/8YBEwHm+YhyzEom75/4eHffqR2LmZIth8SB4/FdXGT4yUie443Cg5Pqm/+fwicHsVQnWWWynu/eNCwjEHCxLpn4k1CW/F7ziomEf3QN3Q5rujM2prXFG/qjWkU1KkTx2/s5ez6/IwYNRwIr19BrZmqdfVFqfxkpkxAaxreiYwDF2UVdGDNiHac0DNkTgVqKB8Hmi2li/OcLRD1QCdGNAsPGTB0sZSX8I+vPaCZu9HERfAGEEyV6JRfPAGlPivn3gQkZsoNPnhEzhPFmRWD2hh2CKQg97PkteyKIi0XZsD9FYRfeFd1fpFU7YJCe08r9nk8du1dtQ4treAeOAaHhCbF5Us9V/liimpQ6OSRn9RF14IXQnfqqxg1HAivX0Gtmap19UWp/GSmTEBrGt6JjAMXZRV0YM2IO+iTTuz/hEur25hmnUGK5TRz6aYukwyEc2b+Wgz0F3bG260mP8xy7FWJpFX5RkfjTDsfFTpYXHznHsH5SKouxUriww6Bk3brJsXlSz1X+WJ8N15fcyPBz6DVHJmtlUa4dd04eeEHg1aHip27MpYSKi2t4B44BoeEJsXlSz1X+WKQgkX4bf8jev0VhF94V3V+kVTtgkJ7Tyv2eTx27V21Di2t4B44BoeEEh5SRSHrfBqIvEUfHztGEQ2W3dO4dal4IF45bZPXTpg9UEbfjQ1s+1uXnY69tQAXw2yjpIEIMAD400nIwI0ORgp9MQ5cTeWcxhK9hg6IMhq/JqM537UyH25xi23jl0H8vVQJ2cxiwI87yA4i4OR01wcx4fTubc2xbS+JLXhqFvZ2B3Mg5YIlwTGyVaETCATzPyIau5j4ROvmAFIhA1rGzOYwoFPQbVQwmTHMkYEnTj5LeA08C8qlxnyYt9X0YMz9zlZ+sy3ejt67W0sQviWTFeYwoFPQbVQwmTHMkYEnTj6TVDzx59HcjplKLOsa2fdRFRAb3wxMScU2ydayBsYrOCgBDlfH6P+Y17IqB479pZjGEr2GDogyGr8moznftTIfii0dtX42f+q9VAnZzGLAjzvIDiLg5HTXBzHh9O5tzbFtL4kteGoW9pEV4roNhQ41MbJVoRMIBPM/Ihq7mPhE6+YAUiEDWsbM5jCgU9BtVDCZMcyRgSdOPmTFw+V8tjOFfJi31fRgzP3OVn6zLd6O3rtbSxC+JZMV5jCgU9BtVDCZMcyRgSdOPqDYIc9eVxZlLnzek7hlHpYfNxXhrYj7+IFIwWv2ZVZzdls58kup3EaxhaXdXTp3peStjHiu0Qrr8RahLpRt9D6ML+dbQj5+jrQhz4KACaWe/eNH470VcBnReALdGLx8DlX1PJIRcdsJMXCeonVLDw+/r/RqP6xWgSEoyNjmWJmeOZ8OUfCxg39M8s7Z8UBwkJ30Dxa9/LTO/oFthOJgv2t+j0RDzVXbc67NVMDzkpbAvIjOdjR6y9O1riZU1P288ioW3r4bEHlB/oFthOJgv2tm8ox8uDJ+ZS5Ra+ZeieNUWPa6FxKy4cH1ePnr7d4pr8T1yv1tjsCmleUBOZw2LK2+Q3hfb7wXF/xieqSR2jbcxcQP45RMbymbThJK1Oqi6ScuHjt7lJro9VdUWDpYcKDus760HynuY7YX0ysblyloTa46k2q1DzGOSK1wcVA0XcABKDkO653miEUg+WNS0JAi3oB0SzNHuDnzf0Ra/89I6nRpx7ecYa4MxvBDtoArTjQOe1NKW1dEO8gOIuDkdNf5q9ANhLOFAetOutCvJb80qxYcooC6hk3BBElLs53lyxWbY3xBPMVBIt6AdEszR7iJ9qV/+jFubGogStAYfbkqibDIr6kI5KjmAFIhA1rGzDkcMwObhQhd3ck2Z5WNNPsf60prjCcRYnIivp65TjPQTPLO2fFAcJCd9A8Wvfy0zp/TXr/kZJMe5BIQz6M6d7DxsKoedPnGApl+fWmVcUbsjd/V+yF2tBuf016/5GSTHrKyIE+3XGGclJpr/32KvxjOKiYR/dA3dJwOQGTzIiaHcQjhJK3e6ddDvLsCDgqoBi78HABqtTqZMbJVoRMIBPMXswLcooMkR7KyIE+3XGGckheNaqVS18NIJCGPrjEmGUWaN0jNRpwIfsRCovlFyVQ3I1rdITRccyO3nrVXGilcFxixuhNLlIUjt561VxopXGs/zFuYBBaLLgUTDGxhPkk6jXhvKgR6N2s/zFuYBBaLu48MmkGnaTtX67VET2axlUgwY2+buBsN3j7dtAS0A+DkEhDPozp3sHvMlWl8kpXwBdRt0IgWrpJwepEaH176GAY1BoKsoomFNP90QEzP/QX3mP5VzuIZMVqYs2mcN5alreyTWJbpKYMoq8Yj5gZMTUgkIY+uMSYZ0aHW/V6VohtB7gDdYIZnjQyWKHMavMmedRBuGapBHZbhAWTR7mewTYcnVyEl+Kfu/Fvxc3IFHkvdRcSMJ6/fQcg2cUrmbPY7x8hIaXjuF2Ls/oR8LR/IuJ/TXr/kZJMeLeK6d4KrPCp+E84pbZuSa32zMjI3ry2+MbJVoRMIBPNfe6k7jBpwyq3sk1iW6SmDkheNaqVS18NIJCGPrjEmGa3sk1iW6SmDNvWzcKkEoHoFmop/TPfzODGyVaETCATzTg7S5OVC+dk29bNwqQSgejN9neb0YoaVMbJVoRMIBPMkyj8+I4kFKufAHk24S1N1MRwRuYcuWR3jiIImdT4rRCtSunKdynOlWNB4g6f/8cKG7LkqGfZ3OJJe+ctPgOemrd61K7ZsA3nTmUlN92gUHkcyq1v2omPvM+Jua/hMZdmNiArO3U/boLYX0ysblylo48GfTJeoXJ4wuKleVl3VTEj7BBpC96rqNeAVCA/I1T8="/>
  <p:tag name="MENTOGRAPHOPTIONS" val="/piyB5pUgjkR1Mt+wiYOnlO5jXdb7sKbyqvtCFY2tuFhw3dthuhKDnnqHlYf+kjNNKWyNJdeSYJZw1CcFfbV32nbT02aZBPmg1l5lg0Rdnvnrl/vinlybYmCl/oswHCvqiOK6+zgo4e873wYQ6KxbvJNiwLoQnbfzKNkTTak1AiGJX0nbzlO8zqCQTOn43HSE1VYe+dKzMmnYcPS3zUE/8MnqtClDEmKxSn/l7e1S8Sy28pavtPgljKY9r11E3ptstvKWr7T4JbJUxScWZfE0ZjQAY56tWa680CH93PGIGrUUuQsjYS2NZnim3OltgDbziomEf3QN3SoYgbqveg1y801d3hfijEEC2PaoXSQewfSY6V/M89zzXA76+fL/KhcoUHEZ5MhxUDY+D/DxYI/pt65FW5PLQlR6/B9JbbJE70j4D8CRr76ckWl7CS4P3Ek1EeyrhqMZnNsrgYYrejYgLfTJR7aq+Nn42eDAyKih78VE5efi5FjsKdio4pG1wY7IVHnmVrzenwhVAFqqmFdnRIeUkUh63waqJYdM28N0kRzCbdC6apjhphsR+fhv8ENsyolKhPS+hwYb6/0yUElAadio4pG1wY7TXody/axGmghVAFqqmFdnTy9F9KU/deWqJYdM28N0kQ91xqlY9ycqJhsR+fhv8ENtNWul158hQ0Yb6/0yUElAadio4pG1wY7Iy8NKPc4REIhVAFqqmFdncXuAxGVaMj5GI83lfoHWwHRKLryes6lzItdQ/REej/rM9wqYyZY0XNenOzVone0C1B5rR8scom9LSlLTNwFkirA/HtVsUWnhybF5Us9V/liimpQ6OSRn9RF14IXQnfqqxg1HAivX0Gtmap19UWp/GSmTEBrGt6JjAMXZRV0YM2IO+iTTuz/hEur25hmnUGK5Wm37e07MQ/yJOzyUMyVhRBViaRV+UZH4wpzxZPqR4a4LSlLTNwFkirA/HtVsUWnhxIeUkUh63waiLxFHx87RhENlt3TuHWpeCBeOW2T106YPVBG340NbPtbl52OvbUAF8Nso6SBCDAA+NNJyMCNDkYKfTEOXE3lnM01d3hfijEExzgohoBBp8y3h7ZAi0wIB2xF4XpddAE57gyoqu28e7nRKLryes6lzJNUPPHn0dyOmUos6xrZ91EVEBvfDExJxTbJ1rIGxis4KAEOV8fo/5jXsioHjv2lmM01d3hfijEEKW3TR7Rn4kK9VAnZzGLAj2Y7yQ1+fEqFdomxZJsBIQvRKLryes6lzKDYIc9eVxZlLnzek7hlHpYfNxXhrYj7+IFIwWv2ZVZzdls58kup3EaxhaXdXTp3peStjHiu0Qrr8RahLpRt9D6ML+dbQj5+jrQhz4KACaWe/eNH470VcBnReALdGLx8DjYWNNJFG4xwWK36nj1bvcshKMjY5liZnienD2p5HRsXJ6cPankdGxdpAS4IL3/5Jc++XvK6OwxknesQy35sqOD78chQlyM6ZDPcKmMmWNFzXpzs1aJ3tAtQea0fLHKJvQpzxZPqR4a4XbA65JdIWSzA/HtVsUWnh0hEIjhHVx9EJuhEpZQzotVYrfqePVu9y0hEIjhHVx9E34ucoWi2ApEnpw9qeR0bFzTxx824eVwNg+hkBbguhGo0DntTSltXRDiGb2VTFn8KKJkmIYE6uWA08cfNuHlcDYPoZAW4LoRqaupFA1DiwJBuBRgz+EwmhEAqMURpaArF6TQmststbKO+tRxUqz6X7RUf54aGpA0cKJI4UDYGxjQ4hm9lUxZ/Ch+pJaEtbBIE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sSobJL56N3IOKi9qTOW/FIh4s5pToUVyzV8XPmH/M2v5jCgU9BtVDDwj+du9MIfJtJ3SgLrcJLDddvYCeju9THU3D1SU+/Cv5/TXr/kZJMebchwOGWMEGgaMwtGGsVELMBxmYQ0PQdzsIU69ScMwGBE9Od5eFRfib+ZWdICM7hYg6jtf3tX0JI1+dQZLYx2JpNLwsR2xRcaNDF4cYxD1iw73mAxq9Iy1Zfn/gYUvLSAJJpPonmuNtGrad26IzdyZ16gi2zasVXb8C29ifm4ib+Ti0zaArU+arkTHCM95pm5fIir3QCjB6fakTZ+UiEA15H+lb1eVGdUWK36nj1bvctQea0fLHKJvUkUQk/6fzMDMwb1iYgHg4NYrfqePVu9y1B5rR8scom9Tx5nL8sHzqmC7Wvmq3E+W93JNmeVjTT7Dag+2RCoFu8z3CpjJljRcz5Y4ga5K+o8bEXhel10ATmM2suouwoo7IREFbfMYm9HHkVQyt1lJ4Ynpw9qeR0bFyenD2p5HRsXJ6cPankdGxcvYUo6E1yGEAEc1ctcENbg/ziPfF4AYgHCQCdvc+vrhapw6B5OxkJ3U2uEgWeFU/Gpt+hP1H5+mRb4kyhfr9gTebP+xq20bTfMqUQkhZU0j8JAJ29z6+uFqnDoHk7GQndgFwRnQ0DA8y9hSjoTXIYQARzVy1wQ1uAQR/hfbe4suVO5jXdb7sKbyqvtCFY2tuEGy1mtSuZxplc6t6upMH/u9rRJZ1fDED3A/HtVsUWnhwbLWa1K5nGmVzq3q6kwf+5KmluXDjZxQ0O8uwIOCqgGBstZrUrmcaZXOrerqTB/7va0SWdXwxA9gxhY/KIINDWBdf6F6TzN8nIvHYem6qjQr40+b+4A3NrRodb9XpWiG3IvHYem6qjQr40+b+4A3NrJUxScWZfE0SjI92oVdBGZRXFbJ/w+1yE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METER" val="Ques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METER" val="Options: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dL4RmnYMQW4H6c9ho879qNDA13JF24jSXfuVh6KljKJBDEETDr20ZQZfSq7IVsBdJ+2u292D+ikqSq0Mo7HpEsA61fKr0dA0vKsZyw8RFb6ZTo5LYXlzwMATKXpJaaDymU6OS2F5c8PZpS+r0+EHVgxhY/KIINDXhplVjqzv+9bLbylq+0+CWIpf//4Jwm9vus760HynuY7YX0ysblyloxcQP45RMbykz3CpjJljRcxKaez7Jvt9BVxcaxlgam0Oolh0zbw3SRLUNtuphHHrQKTeWn13dYdKW0lGRb4nV+f3S8fGH3O0eiW1uiGUDL5B6DkVAMiyi8/GiCoo/Z9ZO7nlbPslgqYLf5nemd+/Jp3zKOEaGiY2YOHaZOfLNtpo+zxT/XeR93hhvr/TJQSUBp2KjikbXBjtAAF74gBF6yCFUAWqqYV2d2wrr6oOpv5qolh0zbw3SRCXJKMo9FaROmGxH5+G/wQ2ijOCNPMAveRhvr/TJQSUBp2KjikbXBjukIEGm8YtXziFUAWqqYV2dp76jQyGhQIqolh0zbw3SROyq3RurTzGfmGxH5+G/wQ0O0i8m34Fx2xhvr/TJQSUBp2KjikbXBjuwjNsPBBRIFhkBC0hRN2yRWav1k0Ug6nSkZ9fItHpJM1it+p49W73LSEQiOEdXH0Tfi5yhaLYCke4MqKrtvHu50Si68nrOpcwrsDFbt0c/KSSqjlz6QnWFRqfPUmtS40kYNRwIr19BrRzJ1z+6fdUoL99aqS9QBXI+VCfpMfLnOzPcKmMmWNFznHjUPNBmolsS9UJLXKDHvo7HkdrrABTuGQELSFE3bJEb0c/fTE50oYUiUyoYCmfjJsNBFKpA+b6vcS6gykmFDSl0lY7grUxT0+HHInPAE2FCrXcL981GsSTs8lDMlYUQTQbnnTB7+ZmOx5Ha6wAU7i0pS0zcBZIqwPx7VbFFp4fbCuvqg6m/mqnoJ1wJI9mJldDwgxagITzOixbz0QBl5rkj0HTW3IMoOhQqTw/6JL1Zw1CcFfbV37d79i9Sj5xj6+UUBC14hAb+okp7aw3gkrVKSZqiRBthYKmiBRHZZhV6kNMoPaEX5zPcKmMmWNFzWRv3W4Zbry9Qea0fLHKJvQpzxZPqR4a4GQELSFE3bJGVLKRlv3kEoDawD61C9nxUUYpIBZJE5djNNXd4X4oxBJ/z0gZF2mOYt4e2QItMCAd5axW/jo8IoGxF4XpddAE5Ed4uRXuLaKPRKLryes6lzItdQ/REej/r9rGxqb04y6wk7PJQzJWFEPdOfup6jZy+OodMk3OFfQPmvzQTwgh7T8pfeVVX4onJWav1k0Ug6nTsKhI0dZRouye+tOATMRglog0MeXpqv2G9VAnZzGLAj2Y7yQ1+fEqF2Yga8jhBqyi+tRxUqz6X7U9ssNRieH1gbgUYM/hMJoSnCvDruwYaUDQq7t4BS9eKvrUcVKs+l+0lZZUwJaLtSJB1VV+7+d7COIZvZVMWfwo9765/45TedTTxx824eVwNg+hkBbguhGpdX8u8oWnbiG4FGDP4TCaEQCoxRGloCsWhI5Kl/z35Y5tOEkrU6qLpJy4eO3uUmugiGpLVMETNvh+pJaEtbBIEa7KwZpdy1279f2DKvUsKaqWXgPbWmdnqoSOSpf89+WNZRIW0kynVRNft0bwDK3WwGMk7LJS8BVdEg2+aIThDBuyDXVYIMzXFy/vRZ7WjlRdEg2+aIThDBj5yHbkLbwGP80CH93PGIGrEqGyS+ejdyBesPvkPaOVwyqvtCFY2tuEmyVVrzpXfkGtXcOyjX51swPx7VbFFp4eeQZ9fGoueSUSDb5ohOEMGzqcPXpkckFDKYGX/1rYioARyWwcpz2C+xKhskvno3cjJRknE0AaF9LDq/XQ2eaWtwPx7VbFFp4cmyVVrzpXfkLIbx8Hw/vm00dkQfo7c7ukiGpLVMETNvsSobJL56N3IKHWN//N+H63K8Xyt2Sy3wB0tH4m6/zEjxKhskvno3ciUga/gkkeEEGMGudBaMMcqWpizaZw3lqUXxFs50344sfxJ6ILlA/C05fyqDQ3LOqFIhDjdomih0SoW3r4bEHlBQvbs4Doc9W6pYas2LWMuJvrDpJhLeYu6i8H5UARXm1CmEYZeuBppy2hqXvSYSWuzbB0gdPmLCcbe4SCIHf6b1KEjkqX/Pfljq2nduiM3cmdeoIts2rFV2/AtvYn5uIm/WpizaZw3lqW+MmzAu6DDZWqHuC5fPWwDsrIgT7dcYZx0dTJKjxNxL9yzV/VWuirRv5lZ0gIzuFiDqO1/e1fQkh/ChThIx6KTQ7y7Ag4KqAaiznCN3PVpEv7nqxJougi4UFbIdfaQxX6ErQyLnQQAfUBatFD71tQsYLPgEcH5eLXWWe+ifMfaKvpOxEnUt/3DQFq0UPvW1Cxgs+ARwfl4tZTFCYqH0Ahm2pViQIN+EQXxDl1OtZxZ5zbaL9b/FXxEHkVQyt1lJ4Ynpw9qeR0bF9+LnKFotgKRqbfoT9R+fpkz3CpjJljRcz5Y4ga5K+o8eWsVv46PCKB5axW/jo8IoCvZOqjYVy5K5DLxx3DCesluTm6b0TDlymSWVZvn5u1ieU4KWGMghw38G/l4QWbCf+zLUpwf/cWwDFzsBIrgg0cyxLjm02H2SpuHD1AeqhCVqzSbijHKJDV5TgpYYyCHDTlZZ1wjAEFCgx1THh31+sLkMvHHcMJ6ySkcIGUjIhcE5ou9jQ4HwFul+scSBVUFv50rqIpcx/NTBat93LUOlsvxY0BFt6bRMRkBC0hRN2yRAVyu81JFyX0Fq33ctQ6Wy/FjQEW3ptExqDKH4rCuDV/PxkgPcTkBbQWrfdy1DpbL8WNARbem0TEL22e4SZbPzYQHSp4y5eNhAMj7JwRJSZMOimUutZgb/ADgoFy8sMN3WA2W/lHG6/wOimUutZgb/MDPOzHAdI1jzVSTUGa7tGU14BUID8jVPw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6evgHvidRAcH3fQkc5PrRPI25F/NbwmhbjDgpCfq+BXm8cNtSWUxqoERYmdi4s9aTLrWHPXpTANeXPQDcNqd0DAnuxUjQv7LLpn4k1CW/F7ziomEf3QN3SiiIC6R7UkBE+wX8dtaji4A2w0ZQrgyvUE6euHJT3vn4UzXrdxG+FMvDN8uIwVwIPB0O/ByRQBYbw0vmBTO+XsH6imi8bY0XkOX1/htEncDOxIpdAPGi9GaaQF7OZHkfXavTCzMfPYGwXUbdCIFq6SzAsa2OYABbcGIpvlUDXk2Lkj0HTW3IMoi39HgQzDE1tZw1CcFfbV3y49ICgJ+A0MG8GHbXuLWivzSWNMYsx6YzFwnqJ1Sw8Pv6/0aj+sVoEmxeVLPVf5YjmfDlHwsYN/TPLO2fFAcJCd9A8Wvfy0zgHnK1z1CyWEfo9EQ81V23OuzVTA85KWwLyIznY0esvTta4mVNT9vPIqFt6+GxB5QQHnK1z1CyWETa46k2q1DzHU6CsIxjoyAXVFo4lFw28jKjTiFe9VOf4qFt6+GxB5QWbT95jky4ChPG2EvKjRAGMbNLFQ0W5LjEpg6exOgL2MJKqOXPpCdYUbtfv7GtWPo8YSvYYOiDIavyajOd+1Mh9ucYtt45dB/L1UCdnMYsCPO8gOIuDkdNcHMeH07m3NsW0viS14ahb2dgdzIOWCJcExslWhEwgE8z8iGruY+ETr5gBSIQNaxszmMKBT0G1UMJkxzJGBJ04+S3gNPAvKpcZ8mLfV9GDM/c5WfrMt3o7eu1tLEL4lkxXmMKBT0G1UMJkxzJGBJ04+gGdMJxtbHsndI9K8qqnZHkM9It2k8you4sqkaczHFqOHZFaGrLaByBimhhmR517YEu1PkRGOsgXp2qP1FN8Ity/fWqkvUAVyPHT717M3uU3S+zdXy6TuUmQNDl03adDzVfU8khFx2wkxcJ6idUsPD7+v9Go/rFaB2wrr6oOpv5o5nw5R8LGDf0zyztnxQHCQnfQPFr38tM5zAHIq5YwXnH6PREPNVdtzrs1UwPOSlsC8iM52NHrL07WuJlTU/bzyKhbevhsQeUFzAHIq5YwXnE2uOpNqtQ8x1OgrCMY6MgF1RaOJRcNvIyo04hXvVTn+KhbevhsQeUH+gW2E4mC/a2AZK825imdC38gCAzavATZym9pchnTJUPahkpq5efqo/oFthOJgv2uIRSD5Y1LQkJpp2K13NemZ0dkQfo7c7ul8HZjLOrWHtm1FIlD4iH2KSCQhj64xJhnkEhDPozp3sHvMlWl8kpXwBdRt0IgWrpIvbux5LpQGr71UCdnMYsCPNPHHzbh5XA2D6GQFuC6EajQOe1NKW1dEOIZvZVMWfwoRmyDWpd2L7cZZdVb8YlKYocn4xHGK2HY99pwLSIqqlsYSvYYOiDIawiDChfJFObLHtknPkLyTJcwJo8ixXDVhziomEf3QN3ScDkBk8yImh3Kb2lyGdMlQ4YySgINt48/nnsqTrqtl1zvIDiLg5HTXdrr7j/d8CMjRq/H9nY/by1DVRqVNaUBFk0vCxHbFFxozleOf3nwZidTqNKJbNw1cJVJsFm6Ydbux9LVHhYRCnYWyrEcwhBa7l3HXvPkfSrU7yA4i4OR01/mr0A2Es4UBRhWC1KUPswlqQ9j6iiWaU3XdOHnhB4NWJJm5UxE9lsRez+I63UhhdlqYs2mcN5alu+b/12XqEmSaaditdzXpmdHZEH6O3O7pL87mKLr5eIw/Ihq7mPhE6+YAUiEDWsbMORwzA5uFCF3dyTZnlY00+xI+Fjh7AcdiqDKH4rCuDV89gcH+tPlOYup0ace3nGGuDMbwQ7aAK040DntTSltXRLKyIE+3XGGcdHUySo8TcS+52ryfhn3X5p56ZY/osGg0i9HRvNJ0uo6zwJIb/svKvzGyVaETCATzdhtRe8GNdhlXHge2Q4mr21iWvDG1MuRI/X9gyr1LCmqll4D21pnZ6v1/YMq9SwpqxNrb4VPu82OAFT/pT6Btx5v8yi4PEWlCqCaRCTPrzBBz6BZVjY4GLPJlofVAHjkTF4ansb5hOrCN0tpEeCnWWYmwyK+pCOSo5gBSIQNaxszmMKBT0G1UMPCP5270wh8mdhtRe8GNdhkRY3cGDQS48ptuFNgHac1Er2yCh/12V8zjK20nwJHIqiHzXNTTjuMJMbJVoRMIBPODNO9bQjLpNGkrkS9rb8WzfJnwQBk37k9TAEk7SMB9MyoW3r4bEHlBH+tKa4wnEWK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EdL4RmnYMQW4H6c9ho879qNDA13JF24jSXfuVh6KljKJBDEETDr20ZQZfSq7IVsBdJ+2u292D+ikqSq0Mo7HpEsA61fKr0dA0vKsZyw8RFb6ZTo5LYXlzwMATKXpJaaDymU6OS2F5c8PZpS+r0+EHVgxhY/KIINDXhplVjqzv+9bLbylq+0+CWIpf//4Jwm9vus760HynuY7YX0ysblyloxcQP45RMbykz3CpjJljRcxKaez7Jvt9BVxcaxlgam0Oolh0zbw3SRLUNtuphHHrQKTeWn13dYdKW0lGRb4nV+f3S8fGH3O0eiW1uiGUDL5B6DkVAMiyi8/GiCoo/Z9ZO7nlbPslgqYLf5nemd+/Jp3zKOEaGiY2YOHaZOfLNtpo+zxT/XeR93hhvr/TJQSUBp2KjikbXBjtAAF74gBF6yCFUAWqqYV2d2wrr6oOpv5qolh0zbw3SRCXJKMo9FaROmGxH5+G/wQ2ijOCNPMAveRhvr/TJQSUBp2KjikbXBjukIEGm8YtXziFUAWqqYV2dp76jQyGhQIqolh0zbw3SROyq3RurTzGfmGxH5+G/wQ0O0i8m34Fx2xhvr/TJQSUBp2KjikbXBjuwjNsPBBRIFhkBC0hRN2yRWav1k0Ug6nSkZ9fItHpJM1it+p49W73LSEQiOEdXH0Tfi5yhaLYCke4MqKrtvHu50Si68nrOpcwrsDFbt0c/KSSqjlz6QnWFRqfPUmtS40kYNRwIr19BrRzJ1z+6fdUoL99aqS9QBXI+VCfpMfLnOzPcKmMmWNFznHjUPNBmolsS9UJLXKDHvo7HkdrrABTuGQELSFE3bJEb0c/fTE50oYUiUyoYCmfjJsNBFKpA+b6vcS6gykmFDSl0lY7grUxT0+HHInPAE2FCrXcL981GsSTs8lDMlYUQTQbnnTB7+ZmOx5Ha6wAU7i0pS0zcBZIqwPx7VbFFp4fbCuvqg6m/mqnoJ1wJI9mJldDwgxagITzOixbz0QBl5rkj0HTW3IMoOhQqTw/6JL1Zw1CcFfbV37d79i9Sj5xj6+UUBC14hAb+okp7aw3gkrVKSZqiRBthYKmiBRHZZhV6kNMoPaEX5zPcKmMmWNFzWRv3W4Zbry9Qea0fLHKJvQpzxZPqR4a4GQELSFE3bJGVLKRlv3kEoDawD61C9nxUUYpIBZJE5djNNXd4X4oxBJ/z0gZF2mOYt4e2QItMCAd5axW/jo8IoGxF4XpddAE5Ed4uRXuLaKPRKLryes6lzItdQ/REej/r9rGxqb04y6wk7PJQzJWFEPdOfup6jZy+OodMk3OFfQPmvzQTwgh7T8pfeVVX4onJWav1k0Ug6nTsKhI0dZRouye+tOATMRglog0MeXpqv2G9VAnZzGLAj2Y7yQ1+fEqF2Yga8jhBqyi+tRxUqz6X7U9ssNRieH1gbgUYM/hMJoSnCvDruwYaUDQq7t4BS9eKvrUcVKs+l+0lZZUwJaLtSJB1VV+7+d7COIZvZVMWfwo9765/45TedTTxx824eVwNg+hkBbguhGpdX8u8oWnbiG4FGDP4TCaEQCoxRGloCsWhI5Kl/z35Y5tOEkrU6qLpJy4eO3uUmugiGpLVMETNvh+pJaEtbBIEa7KwZpdy1279f2DKvUsKaqWXgPbWmdnqoSOSpf89+WNZRIW0kynVRNft0bwDK3WwGMk7LJS8BVdEg2+aIThDBuyDXVYIMzXFy/vRZ7WjlRdEg2+aIThDBj5yHbkLbwGP80CH93PGIGrEqGyS+ejdyBesPvkPaOVwyqvtCFY2tuEmyVVrzpXfkGtXcOyjX51swPx7VbFFp4eeQZ9fGoueSUSDb5ohOEMGzqcPXpkckFDKYGX/1rYioARyWwcpz2C+xKhskvno3cjJRknE0AaF9LDq/XQ2eaWtwPx7VbFFp4cmyVVrzpXfkLIbx8Hw/vm00dkQfo7c7ukiGpLVMETNvsSobJL56N3IKHWN//N+H63K8Xyt2Sy3wB0tH4m6/zEjxKhskvno3ciUga/gkkeEEGMGudBaMMcqWpizaZw3lqUXxFs50344sfxJ6ILlA/C05fyqDQ3LOqFIhDjdomih0SoW3r4bEHlBQvbs4Doc9W6pYas2LWMuJvrDpJhLeYu6i8H5UARXm1CmEYZeuBppy2hqXvSYSWuzbB0gdPmLCcbe4SCIHf6b1KEjkqX/Pfljq2nduiM3cmdeoIts2rFV2/AtvYn5uIm/WpizaZw3lqW+MmzAu6DDZWqHuC5fPWwDsrIgT7dcYZx0dTJKjxNxL9yzV/VWuirRv5lZ0gIzuFiDqO1/e1fQkh/ChThIx6KTQ7y7Ag4KqAaiznCN3PVpEv7nqxJougi4UFbIdfaQxX6ErQyLnQQAfUBatFD71tQsYLPgEcH5eLXWWe+ifMfaKvpOxEnUt/3DQFq0UPvW1Cxgs+ARwfl4tZTFCYqH0Ahm2pViQIN+EQXxDl1OtZxZ5zbaL9b/FXxEHkVQyt1lJ4Ynpw9qeR0bF9+LnKFotgKRqbfoT9R+fpkz3CpjJljRcz5Y4ga5K+o8eWsVv46PCKB5axW/jo8IoCvZOqjYVy5K5DLxx3DCesluTm6b0TDlymSWVZvn5u1ieU4KWGMghw38G/l4QWbCf+zLUpwf/cWwDFzsBIrgg0cyxLjm02H2SpuHD1AeqhCVqzSbijHKJDV5TgpYYyCHDTlZZ1wjAEFCgx1THh31+sLkMvHHcMJ6ySkcIGUjIhcE5ou9jQ4HwFul+scSBVUFv50rqIpcx/NTBat93LUOlsvxY0BFt6bRMRkBC0hRN2yRAVyu81JFyX0Fq33ctQ6Wy/FjQEW3ptExqDKH4rCuDV/PxkgPcTkBbQWrfdy1DpbL8WNARbem0TEL22e4SZbPzYQHSp4y5eNhAMj7JwRJSZMOimUutZgb/ADgoFy8sMN3WA2W/lHG6/wOimUutZgb/MDPOzHAdI1jzVSTUGa7tGU14BUID8jVPw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METER" val="Questio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841</Words>
  <Application>Microsoft Office PowerPoint</Application>
  <PresentationFormat>Widescreen</PresentationFormat>
  <Paragraphs>181</Paragraphs>
  <Slides>37</Slides>
  <Notes>0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47" baseType="lpstr">
      <vt:lpstr>Arial</vt:lpstr>
      <vt:lpstr>Calibri</vt:lpstr>
      <vt:lpstr>Comic Sans MS</vt:lpstr>
      <vt:lpstr>DejaVu Sans</vt:lpstr>
      <vt:lpstr>Lucida Sans Unicode</vt:lpstr>
      <vt:lpstr>StarSymbol</vt:lpstr>
      <vt:lpstr>Times New Roman</vt:lpstr>
      <vt:lpstr>Office Theme</vt:lpstr>
      <vt:lpstr>Office Theme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Note radiologiche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costa</dc:creator>
  <cp:lastModifiedBy>Nicola Bastiani</cp:lastModifiedBy>
  <cp:revision>168</cp:revision>
  <dcterms:created xsi:type="dcterms:W3CDTF">2016-04-09T08:13:44Z</dcterms:created>
  <dcterms:modified xsi:type="dcterms:W3CDTF">2017-04-25T21:24:53Z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