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5" r:id="rId9"/>
    <p:sldId id="286" r:id="rId10"/>
    <p:sldId id="273" r:id="rId11"/>
    <p:sldId id="274" r:id="rId12"/>
    <p:sldId id="276" r:id="rId13"/>
    <p:sldId id="277" r:id="rId14"/>
    <p:sldId id="278" r:id="rId15"/>
    <p:sldId id="284" r:id="rId16"/>
    <p:sldId id="291" r:id="rId17"/>
    <p:sldId id="290" r:id="rId18"/>
    <p:sldId id="279" r:id="rId19"/>
    <p:sldId id="287" r:id="rId20"/>
    <p:sldId id="288" r:id="rId21"/>
    <p:sldId id="281" r:id="rId22"/>
    <p:sldId id="289" r:id="rId23"/>
    <p:sldId id="280" r:id="rId24"/>
    <p:sldId id="282" r:id="rId2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823" autoAdjust="0"/>
  </p:normalViewPr>
  <p:slideViewPr>
    <p:cSldViewPr snapToGrid="0">
      <p:cViewPr varScale="1">
        <p:scale>
          <a:sx n="54" d="100"/>
          <a:sy n="54" d="100"/>
        </p:scale>
        <p:origin x="79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253B2-B863-490E-B7A6-A7D9A7F03BAD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B3A3F-03C6-462A-898E-CA9B1722B6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654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medico non ha idea precisa e vedendo la situazione </a:t>
            </a:r>
            <a:r>
              <a:rPr lang="it-IT" dirty="0" err="1"/>
              <a:t>g.enterica</a:t>
            </a:r>
            <a:r>
              <a:rPr lang="it-IT" dirty="0"/>
              <a:t> irrisolta ed un impegno emodinamico preferisce invio in </a:t>
            </a:r>
            <a:r>
              <a:rPr lang="it-IT" dirty="0" err="1"/>
              <a:t>ps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B3A3F-03C6-462A-898E-CA9B1722B62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23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Rialzo creatinina: sempre disidratazione?</a:t>
            </a:r>
          </a:p>
          <a:p>
            <a:r>
              <a:rPr lang="it-IT" dirty="0"/>
              <a:t>Voltaggi ridotti: criterio di ospedalizzazione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B3A3F-03C6-462A-898E-CA9B1722B62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050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Polso paradosso….Calo pressorio di 10 </a:t>
            </a:r>
            <a:r>
              <a:rPr lang="it-IT" dirty="0" err="1"/>
              <a:t>mmHg</a:t>
            </a:r>
            <a:r>
              <a:rPr lang="it-IT" dirty="0"/>
              <a:t> della PA in inspirazione</a:t>
            </a:r>
          </a:p>
          <a:p>
            <a:r>
              <a:rPr lang="it-IT" dirty="0"/>
              <a:t>Questione</a:t>
            </a:r>
            <a:r>
              <a:rPr lang="it-IT" baseline="0" dirty="0"/>
              <a:t> tamponamento a bassa pressione ( 5-10 </a:t>
            </a:r>
            <a:r>
              <a:rPr lang="it-IT" baseline="0" dirty="0" err="1"/>
              <a:t>mmHg</a:t>
            </a:r>
            <a:r>
              <a:rPr lang="it-IT" baseline="0" dirty="0"/>
              <a:t>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B3A3F-03C6-462A-898E-CA9B1722B62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2544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Cosa sarebbe successo se il medico avesse notato i segni clinici nascosti?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B3A3F-03C6-462A-898E-CA9B1722B62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044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B3A3F-03C6-462A-898E-CA9B1722B62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807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343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555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029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5474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40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939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112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195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6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7622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225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28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1BE0-3DC3-48BC-8E7A-31316A34352A}" type="datetimeFigureOut">
              <a:rPr lang="it-IT" smtClean="0"/>
              <a:t>28/10/2017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E1B66-BDAC-4D7F-A164-E40B971B70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12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7.gif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7.gif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7.gif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7.gi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58957" y="1311966"/>
            <a:ext cx="9660834" cy="1881808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it-IT" i="1" dirty="0"/>
              <a:t>2° caso clinico:</a:t>
            </a:r>
            <a:br>
              <a:rPr lang="it-IT" i="1" dirty="0"/>
            </a:br>
            <a:r>
              <a:rPr lang="it-IT" i="1" dirty="0"/>
              <a:t> LA DOLCE VITA DI TOMMASO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80082" y="3855256"/>
            <a:ext cx="8018584" cy="1785889"/>
          </a:xfrm>
          <a:ln>
            <a:solidFill>
              <a:srgbClr val="0070C0"/>
            </a:solidFill>
          </a:ln>
        </p:spPr>
        <p:txBody>
          <a:bodyPr>
            <a:normAutofit fontScale="92500"/>
          </a:bodyPr>
          <a:lstStyle/>
          <a:p>
            <a:pPr algn="l"/>
            <a:r>
              <a:rPr lang="it-IT" sz="3200" dirty="0"/>
              <a:t>Dott. Nicola Bastiani – </a:t>
            </a:r>
            <a:r>
              <a:rPr lang="it-IT" sz="2800" dirty="0"/>
              <a:t>Medico di medicina generale</a:t>
            </a:r>
          </a:p>
          <a:p>
            <a:pPr algn="l"/>
            <a:r>
              <a:rPr lang="it-IT" sz="3200" dirty="0"/>
              <a:t>Dott. Daniele Bella – </a:t>
            </a:r>
            <a:r>
              <a:rPr lang="it-IT" sz="2800" dirty="0"/>
              <a:t>Internista</a:t>
            </a:r>
            <a:r>
              <a:rPr lang="it-IT" sz="3200" dirty="0"/>
              <a:t> </a:t>
            </a:r>
          </a:p>
          <a:p>
            <a:pPr algn="l"/>
            <a:r>
              <a:rPr lang="it-IT" sz="3200" dirty="0"/>
              <a:t>Dott. Gian Franco </a:t>
            </a:r>
            <a:r>
              <a:rPr lang="it-IT" sz="3200" dirty="0" err="1"/>
              <a:t>Pasini</a:t>
            </a:r>
            <a:r>
              <a:rPr lang="it-IT" sz="3200" dirty="0"/>
              <a:t> – </a:t>
            </a:r>
            <a:r>
              <a:rPr lang="it-IT" sz="2800" dirty="0"/>
              <a:t>Cardiologo </a:t>
            </a:r>
          </a:p>
        </p:txBody>
      </p:sp>
    </p:spTree>
    <p:extLst>
      <p:ext uri="{BB962C8B-B14F-4D97-AF65-F5344CB8AC3E}">
        <p14:creationId xmlns:p14="http://schemas.microsoft.com/office/powerpoint/2010/main" val="3385323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8151" y="1951631"/>
            <a:ext cx="10515600" cy="1501254"/>
          </a:xfrm>
        </p:spPr>
        <p:txBody>
          <a:bodyPr/>
          <a:lstStyle/>
          <a:p>
            <a:r>
              <a:rPr lang="it-IT" dirty="0"/>
              <a:t>Sintomi gastroenterici non risolti</a:t>
            </a:r>
          </a:p>
          <a:p>
            <a:r>
              <a:rPr lang="it-IT" dirty="0"/>
              <a:t>Dubbio problema cardiocircolatorio (Ipotensione - tachicardia – obiettività CV non chiara)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763069" y="1392071"/>
            <a:ext cx="2325765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it-IT" i="1" u="sng" dirty="0"/>
              <a:t>COSA DICE LA CLINICA</a:t>
            </a:r>
            <a:r>
              <a:rPr lang="it-IT" dirty="0"/>
              <a:t>: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5468751" y="3812674"/>
            <a:ext cx="914400" cy="97049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863241" y="5373125"/>
            <a:ext cx="4465518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/>
              <a:t>INVIO IN PRONTO SOCCORSO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704" y="4786418"/>
            <a:ext cx="1696634" cy="169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682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88942"/>
            <a:ext cx="10515600" cy="24512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dirty="0">
                <a:sym typeface="Wingdings" panose="05000000000000000000" pitchFamily="2" charset="2"/>
              </a:rPr>
              <a:t>Esami ematochimici  Rialzo creatinina </a:t>
            </a:r>
          </a:p>
          <a:p>
            <a:pPr>
              <a:lnSpc>
                <a:spcPct val="150000"/>
              </a:lnSpc>
            </a:pPr>
            <a:r>
              <a:rPr lang="it-IT" dirty="0">
                <a:sym typeface="Wingdings" panose="05000000000000000000" pitchFamily="2" charset="2"/>
              </a:rPr>
              <a:t>Visita medica  Obiettività sovrapponibile alla visita domiciliare</a:t>
            </a:r>
          </a:p>
          <a:p>
            <a:pPr>
              <a:lnSpc>
                <a:spcPct val="150000"/>
              </a:lnSpc>
            </a:pPr>
            <a:r>
              <a:rPr lang="it-IT" dirty="0"/>
              <a:t>ECG </a:t>
            </a: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u="sng" dirty="0">
                <a:sym typeface="Wingdings" panose="05000000000000000000" pitchFamily="2" charset="2"/>
              </a:rPr>
              <a:t>Voltaggi ridotti in tutte le derivazioni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199" y="1229287"/>
            <a:ext cx="959655" cy="95965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929366" y="1339783"/>
            <a:ext cx="2333267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IN PRONTO SOCCORSO</a:t>
            </a:r>
          </a:p>
        </p:txBody>
      </p:sp>
      <p:sp>
        <p:nvSpPr>
          <p:cNvPr id="9" name="Freccia a destra 8"/>
          <p:cNvSpPr/>
          <p:nvPr/>
        </p:nvSpPr>
        <p:spPr>
          <a:xfrm rot="5400000">
            <a:off x="5642085" y="4750928"/>
            <a:ext cx="907825" cy="686448"/>
          </a:xfrm>
          <a:prstGeom prst="rightArrow">
            <a:avLst>
              <a:gd name="adj1" fmla="val 46750"/>
              <a:gd name="adj2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4204036" y="5782259"/>
            <a:ext cx="3783921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i="1" u="sng" dirty="0"/>
              <a:t>RICOVERO IN MEDICINA</a:t>
            </a:r>
          </a:p>
        </p:txBody>
      </p:sp>
    </p:spTree>
    <p:extLst>
      <p:ext uri="{BB962C8B-B14F-4D97-AF65-F5344CB8AC3E}">
        <p14:creationId xmlns:p14="http://schemas.microsoft.com/office/powerpoint/2010/main" val="3197564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2688462"/>
          </a:xfrm>
        </p:spPr>
        <p:txBody>
          <a:bodyPr/>
          <a:lstStyle/>
          <a:p>
            <a:pPr marL="0" indent="0" algn="ctr">
              <a:buNone/>
            </a:pPr>
            <a:r>
              <a:rPr lang="it-IT" u="sng" dirty="0"/>
              <a:t>Il Sig. Tommaso si spoglia e viene visitato: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Differenze:</a:t>
            </a:r>
          </a:p>
          <a:p>
            <a:r>
              <a:rPr lang="it-IT" dirty="0"/>
              <a:t>Marcato </a:t>
            </a:r>
            <a:r>
              <a:rPr lang="it-IT" i="1" dirty="0"/>
              <a:t>turgore giugulare </a:t>
            </a:r>
            <a:r>
              <a:rPr lang="it-IT" dirty="0"/>
              <a:t>(nascosta dal collo del maglione dolcevita)</a:t>
            </a:r>
            <a:endParaRPr lang="it-IT" i="1" dirty="0"/>
          </a:p>
          <a:p>
            <a:r>
              <a:rPr lang="it-IT" i="1" dirty="0"/>
              <a:t>Succulenza </a:t>
            </a:r>
            <a:r>
              <a:rPr lang="it-IT" i="1" dirty="0" err="1"/>
              <a:t>perimalleolare</a:t>
            </a:r>
            <a:r>
              <a:rPr lang="it-IT" i="1" dirty="0"/>
              <a:t> </a:t>
            </a:r>
            <a:r>
              <a:rPr lang="it-IT" dirty="0"/>
              <a:t>bilaterale (coperto da scarpe e calze)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374107" y="1382922"/>
            <a:ext cx="3443786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IN REPARTO DI MEDICINA INTERNA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5880980" y="4821405"/>
            <a:ext cx="430040" cy="58262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143362" y="5701621"/>
            <a:ext cx="9544601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/>
              <a:t>ECOCARDIOGRAFIA BEDSIDE </a:t>
            </a:r>
            <a:r>
              <a:rPr lang="it-IT" sz="2800" dirty="0">
                <a:sym typeface="Wingdings" panose="05000000000000000000" pitchFamily="2" charset="2"/>
              </a:rPr>
              <a:t> </a:t>
            </a:r>
            <a:r>
              <a:rPr lang="it-IT" sz="2800" i="1" u="sng" dirty="0">
                <a:sym typeface="Wingdings" panose="05000000000000000000" pitchFamily="2" charset="2"/>
              </a:rPr>
              <a:t>TAMPONAMENTO PERICARDICO</a:t>
            </a:r>
            <a:endParaRPr lang="it-IT" sz="2800" i="1" u="sng" dirty="0"/>
          </a:p>
        </p:txBody>
      </p:sp>
    </p:spTree>
    <p:extLst>
      <p:ext uri="{BB962C8B-B14F-4D97-AF65-F5344CB8AC3E}">
        <p14:creationId xmlns:p14="http://schemas.microsoft.com/office/powerpoint/2010/main" val="4146560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4351338"/>
          </a:xfrm>
        </p:spPr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 flipH="1">
            <a:off x="3553079" y="1382922"/>
            <a:ext cx="4635577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/>
              <a:t>COSA SAREBBE SUCCESSO SE…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629" y="2681869"/>
            <a:ext cx="6405349" cy="360125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7" name="CasellaDiTesto 6"/>
          <p:cNvSpPr txBox="1"/>
          <p:nvPr/>
        </p:nvSpPr>
        <p:spPr>
          <a:xfrm>
            <a:off x="3045902" y="3452883"/>
            <a:ext cx="5789214" cy="1323439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4000" dirty="0">
                <a:solidFill>
                  <a:srgbClr val="FF0000"/>
                </a:solidFill>
              </a:rPr>
              <a:t>+ TURGORE GIUGULARE</a:t>
            </a:r>
          </a:p>
          <a:p>
            <a:r>
              <a:rPr lang="it-IT" sz="4000" dirty="0">
                <a:solidFill>
                  <a:srgbClr val="FF0000"/>
                </a:solidFill>
              </a:rPr>
              <a:t>+ SUCCULENZA PRETIBIALE</a:t>
            </a:r>
          </a:p>
        </p:txBody>
      </p:sp>
    </p:spTree>
    <p:extLst>
      <p:ext uri="{BB962C8B-B14F-4D97-AF65-F5344CB8AC3E}">
        <p14:creationId xmlns:p14="http://schemas.microsoft.com/office/powerpoint/2010/main" val="179374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19652"/>
            <a:ext cx="10515600" cy="2220336"/>
          </a:xfrm>
          <a:ln w="38100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it-IT" i="1" u="sng" dirty="0"/>
              <a:t>TRIADE DI BECK </a:t>
            </a:r>
            <a:endParaRPr lang="it-IT" sz="3200" b="1" dirty="0">
              <a:solidFill>
                <a:srgbClr val="FF0000"/>
              </a:solidFill>
            </a:endParaRPr>
          </a:p>
          <a:p>
            <a:r>
              <a:rPr lang="it-IT" dirty="0"/>
              <a:t>Ipotensione arteriosa</a:t>
            </a:r>
          </a:p>
          <a:p>
            <a:r>
              <a:rPr lang="it-IT" dirty="0"/>
              <a:t>Toni cardiaci ovattati (</a:t>
            </a:r>
            <a:r>
              <a:rPr lang="it-IT" i="1" dirty="0"/>
              <a:t>parafonici</a:t>
            </a:r>
            <a:r>
              <a:rPr lang="it-IT" dirty="0"/>
              <a:t>)</a:t>
            </a:r>
          </a:p>
          <a:p>
            <a:r>
              <a:rPr lang="it-IT" dirty="0"/>
              <a:t>Distensione venosa giugulare (turgore indipendente dal respiro)</a:t>
            </a:r>
          </a:p>
          <a:p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342428" y="1398621"/>
            <a:ext cx="150714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AL DOMICILIO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5704764" y="4490113"/>
            <a:ext cx="818866" cy="92260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885877" y="5704765"/>
            <a:ext cx="6456639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i="1" dirty="0"/>
              <a:t>ATTENZIONE SU SINTOMI GASTROENTERICI</a:t>
            </a:r>
          </a:p>
        </p:txBody>
      </p:sp>
      <p:sp>
        <p:nvSpPr>
          <p:cNvPr id="8" name="Segno di moltiplicazione 7"/>
          <p:cNvSpPr/>
          <p:nvPr/>
        </p:nvSpPr>
        <p:spPr>
          <a:xfrm>
            <a:off x="1829937" y="5286247"/>
            <a:ext cx="8532125" cy="1360256"/>
          </a:xfrm>
          <a:prstGeom prst="mathMultiply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729419" y="5704766"/>
            <a:ext cx="8733160" cy="58477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3200" b="1" i="1" dirty="0"/>
              <a:t>ATTENZIONE SU APPARATO CARDIOCIRCOLATORIO</a:t>
            </a:r>
          </a:p>
        </p:txBody>
      </p:sp>
    </p:spTree>
    <p:extLst>
      <p:ext uri="{BB962C8B-B14F-4D97-AF65-F5344CB8AC3E}">
        <p14:creationId xmlns:p14="http://schemas.microsoft.com/office/powerpoint/2010/main" val="45135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55" y="1858935"/>
            <a:ext cx="3574523" cy="4707432"/>
          </a:xfrm>
        </p:spPr>
      </p:pic>
      <p:sp>
        <p:nvSpPr>
          <p:cNvPr id="4" name="CasellaDiTesto 3"/>
          <p:cNvSpPr txBox="1"/>
          <p:nvPr/>
        </p:nvSpPr>
        <p:spPr>
          <a:xfrm>
            <a:off x="4285568" y="1382922"/>
            <a:ext cx="36208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it-IT" i="1" dirty="0"/>
              <a:t>VALUTAZIONE TURGORE GIUGULARE</a:t>
            </a:r>
          </a:p>
        </p:txBody>
      </p:sp>
      <p:sp>
        <p:nvSpPr>
          <p:cNvPr id="7" name="Freccia a destra 6"/>
          <p:cNvSpPr/>
          <p:nvPr/>
        </p:nvSpPr>
        <p:spPr>
          <a:xfrm>
            <a:off x="951755" y="3992880"/>
            <a:ext cx="1569720" cy="104851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233160" y="2209800"/>
            <a:ext cx="4983480" cy="38164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TURGORE GIUGULARE</a:t>
            </a:r>
          </a:p>
          <a:p>
            <a:endParaRPr lang="it-IT" dirty="0"/>
          </a:p>
          <a:p>
            <a:r>
              <a:rPr lang="it-IT" sz="2800" dirty="0"/>
              <a:t>Aumento della pressione venosa per ostacolo al deflusso del sangue a valle</a:t>
            </a:r>
          </a:p>
          <a:p>
            <a:endParaRPr lang="it-IT" sz="2800" dirty="0"/>
          </a:p>
          <a:p>
            <a:pPr marL="342900" indent="-342900">
              <a:buFontTx/>
              <a:buChar char="-"/>
            </a:pPr>
            <a:r>
              <a:rPr lang="it-IT" sz="2800" dirty="0"/>
              <a:t>Vena cava</a:t>
            </a:r>
          </a:p>
          <a:p>
            <a:pPr marL="342900" indent="-342900">
              <a:buFontTx/>
              <a:buChar char="-"/>
            </a:pPr>
            <a:r>
              <a:rPr lang="it-IT" sz="2800" dirty="0"/>
              <a:t>Cuore destro</a:t>
            </a:r>
          </a:p>
          <a:p>
            <a:pPr marL="342900" indent="-342900">
              <a:buFontTx/>
              <a:buChar char="-"/>
            </a:pPr>
            <a:r>
              <a:rPr lang="it-IT" sz="2800" dirty="0"/>
              <a:t>Circolo polmonare</a:t>
            </a:r>
          </a:p>
        </p:txBody>
      </p:sp>
    </p:spTree>
    <p:extLst>
      <p:ext uri="{BB962C8B-B14F-4D97-AF65-F5344CB8AC3E}">
        <p14:creationId xmlns:p14="http://schemas.microsoft.com/office/powerpoint/2010/main" val="158461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9045" y="1749056"/>
            <a:ext cx="10515600" cy="4956544"/>
          </a:xfrm>
          <a:ln>
            <a:solidFill>
              <a:srgbClr val="FFFF00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Gastroenterite con disidratazione secondaria  (Turgore giugulare?)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 Infezione respiratoria (Esame obiettivo? RX torace..?)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 Decadimento </a:t>
            </a:r>
            <a:r>
              <a:rPr lang="it-IT" sz="2400" dirty="0" err="1"/>
              <a:t>psico</a:t>
            </a:r>
            <a:r>
              <a:rPr lang="it-IT" sz="2400" dirty="0"/>
              <a:t>-organico (Allettamento dopo evento acuto in grande anziano?)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 Scompenso cardiaco (Dispnea ? Edemi declivi?)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Embolia polmonare (Ipotensione? Tachicardia? Episodio lipotimico?)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 Pericardite  (sfregamento pericardico?), versamento pericardico (acuto/cronico..)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Sindrome mediastinica ( RX torace?)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767483" y="1213323"/>
            <a:ext cx="259872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it-IT" i="1" dirty="0"/>
              <a:t>DIAGNOSI DIFFERENZIALE</a:t>
            </a:r>
          </a:p>
        </p:txBody>
      </p:sp>
    </p:spTree>
    <p:extLst>
      <p:ext uri="{BB962C8B-B14F-4D97-AF65-F5344CB8AC3E}">
        <p14:creationId xmlns:p14="http://schemas.microsoft.com/office/powerpoint/2010/main" val="1484688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1CD885-6C0F-4FD9-97B7-ABC3B8956A2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ln>
            <a:solidFill>
              <a:srgbClr val="0070C0"/>
            </a:solidFill>
          </a:ln>
        </p:spPr>
        <p:txBody>
          <a:bodyPr wrap="square">
            <a:normAutofit/>
          </a:bodyPr>
          <a:lstStyle/>
          <a:p>
            <a:r>
              <a:rPr lang="it-IT" dirty="0"/>
              <a:t>Quale apparecchio diagnostico ritieni sia più utile in ambulatorio di medicina generale?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5B4E8E-FC75-41A4-AFF8-FF2F485A53EF}"/>
              </a:ext>
            </a:extLst>
          </p:cNvPr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701040" y="2405459"/>
            <a:ext cx="5181600" cy="3191669"/>
          </a:xfrm>
          <a:ln>
            <a:solidFill>
              <a:srgbClr val="FF0000"/>
            </a:solidFill>
          </a:ln>
        </p:spPr>
        <p:txBody>
          <a:bodyPr wrap="square">
            <a:normAutofit/>
          </a:bodyPr>
          <a:lstStyle/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/>
              <a:t>ECG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/>
              <a:t>Ecografo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/>
              <a:t>Spirometro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 err="1"/>
              <a:t>Dermatoscopio</a:t>
            </a:r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5B7C7249-2262-4D87-BFE1-9F46188D971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AAE27516-0442-4A1C-A42B-75766662EE9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030" y="5880735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35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561987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i="1" dirty="0"/>
              <a:t>ECOGRAFO AMBULATORIALE (O AL DOMICILIO) DEL PAZIENTE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743418" y="1305978"/>
            <a:ext cx="2705164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i="1" u="sng" dirty="0">
                <a:solidFill>
                  <a:srgbClr val="FF0000"/>
                </a:solidFill>
              </a:rPr>
              <a:t>TECNOMEDICINA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89" y="3123425"/>
            <a:ext cx="6188906" cy="317890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582" y="2909297"/>
            <a:ext cx="3074085" cy="3207036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3807336" y="3800836"/>
            <a:ext cx="4577327" cy="1015663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6000" i="1" u="sng" dirty="0">
                <a:highlight>
                  <a:srgbClr val="FFFF00"/>
                </a:highlight>
              </a:rPr>
              <a:t>EVOLUZIONE?</a:t>
            </a:r>
          </a:p>
        </p:txBody>
      </p:sp>
    </p:spTree>
    <p:extLst>
      <p:ext uri="{BB962C8B-B14F-4D97-AF65-F5344CB8AC3E}">
        <p14:creationId xmlns:p14="http://schemas.microsoft.com/office/powerpoint/2010/main" val="40813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ln>
            <a:solidFill>
              <a:srgbClr val="0070C0"/>
            </a:solidFill>
          </a:ln>
        </p:spPr>
        <p:txBody>
          <a:bodyPr wrap="square">
            <a:normAutofit/>
          </a:bodyPr>
          <a:lstStyle/>
          <a:p>
            <a:r>
              <a:rPr lang="it-IT" dirty="0"/>
              <a:t>Siete favorevoli all'utilizzo dell'ecografia ambulatoriale in Medicina Generale?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838200" y="1825625"/>
            <a:ext cx="5181600" cy="3787384"/>
          </a:xfrm>
          <a:ln>
            <a:solidFill>
              <a:srgbClr val="FF0000"/>
            </a:solidFill>
          </a:ln>
        </p:spPr>
        <p:txBody>
          <a:bodyPr wrap="square">
            <a:normAutofit/>
          </a:bodyPr>
          <a:lstStyle/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sz="3200" dirty="0"/>
              <a:t>Si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sz="3200" dirty="0"/>
              <a:t>No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sz="3200" dirty="0"/>
              <a:t>Dipende dall'utilizzo</a:t>
            </a:r>
          </a:p>
        </p:txBody>
      </p:sp>
      <p:sp>
        <p:nvSpPr>
          <p:cNvPr id="5" name="Rettangolo 4"/>
          <p:cNvSpPr/>
          <p:nvPr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030" y="5880735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18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358"/>
          </a:xfrm>
          <a:ln w="381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it-IT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68anni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r>
              <a:rPr lang="it-IT" dirty="0"/>
              <a:t>generale in pensione 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Vedovo. Vive solo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Veste sempre elegante con maglione dolcevita e giacca di cashmere.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6523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ln>
            <a:solidFill>
              <a:srgbClr val="0070C0"/>
            </a:solidFill>
          </a:ln>
        </p:spPr>
        <p:txBody>
          <a:bodyPr wrap="square">
            <a:normAutofit/>
          </a:bodyPr>
          <a:lstStyle/>
          <a:p>
            <a:r>
              <a:rPr lang="it-IT" dirty="0"/>
              <a:t>Qual è l'ostacolo principale alla diffusione dell'ecografia in </a:t>
            </a:r>
            <a:r>
              <a:rPr lang="it-IT"/>
              <a:t>Medicina Generale?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838200" y="2163250"/>
            <a:ext cx="5181600" cy="3548233"/>
          </a:xfrm>
          <a:ln>
            <a:solidFill>
              <a:srgbClr val="FF0000"/>
            </a:solidFill>
          </a:ln>
        </p:spPr>
        <p:txBody>
          <a:bodyPr wrap="square"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/>
              <a:t>Il costo delle attrezzature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/>
              <a:t>La curva di apprendimento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/>
              <a:t>La responsabilità del referto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it-IT" dirty="0"/>
              <a:t>Il tempo da dedicare durante la visita</a:t>
            </a:r>
          </a:p>
        </p:txBody>
      </p:sp>
      <p:sp>
        <p:nvSpPr>
          <p:cNvPr id="5" name="Rettangolo 4"/>
          <p:cNvSpPr/>
          <p:nvPr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030" y="5880735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64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01981" y="1818035"/>
            <a:ext cx="8588034" cy="5597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i="1" u="sng" dirty="0"/>
              <a:t>Tempistiche di apprendimento secondo le linee guida</a:t>
            </a:r>
            <a:r>
              <a:rPr lang="it-IT" dirty="0"/>
              <a:t>: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479466" y="1367533"/>
            <a:ext cx="3233065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2000" i="1" u="sng" dirty="0"/>
              <a:t>ECOGRAFIA AMBULATORIALE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838200" y="3360484"/>
            <a:ext cx="5417893" cy="584775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it-IT" sz="3200" dirty="0"/>
              <a:t>Corso ecografico base (2 giorni)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808021" y="2691504"/>
            <a:ext cx="3545779" cy="2062103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it-IT" sz="3200" dirty="0"/>
              <a:t>- 60 esami cuore</a:t>
            </a:r>
          </a:p>
          <a:p>
            <a:r>
              <a:rPr lang="it-IT" sz="3200" dirty="0"/>
              <a:t>- 60 esami addome</a:t>
            </a:r>
          </a:p>
          <a:p>
            <a:r>
              <a:rPr lang="it-IT" sz="3200" dirty="0"/>
              <a:t>- 10 esami torace </a:t>
            </a:r>
          </a:p>
          <a:p>
            <a:r>
              <a:rPr lang="it-IT" sz="3200" dirty="0"/>
              <a:t>- 20 esami vascolare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11479237" y="46845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996493" y="5627076"/>
            <a:ext cx="10199010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/>
              <a:t>ECO FAST nel trauma </a:t>
            </a:r>
            <a:r>
              <a:rPr lang="it-IT" sz="2800" dirty="0">
                <a:sym typeface="Wingdings" panose="05000000000000000000" pitchFamily="2" charset="2"/>
              </a:rPr>
              <a:t> </a:t>
            </a:r>
            <a:r>
              <a:rPr lang="it-IT" sz="2800" u="sng" dirty="0">
                <a:sym typeface="Wingdings" panose="05000000000000000000" pitchFamily="2" charset="2"/>
              </a:rPr>
              <a:t>Un solo giorno </a:t>
            </a:r>
            <a:r>
              <a:rPr lang="it-IT" sz="2800" dirty="0">
                <a:sym typeface="Wingdings" panose="05000000000000000000" pitchFamily="2" charset="2"/>
              </a:rPr>
              <a:t>di formazione teorico/pratica</a:t>
            </a:r>
            <a:endParaRPr lang="it-IT" sz="2800" dirty="0"/>
          </a:p>
        </p:txBody>
      </p:sp>
      <p:sp>
        <p:nvSpPr>
          <p:cNvPr id="13" name="Segno di addizione 12"/>
          <p:cNvSpPr/>
          <p:nvPr/>
        </p:nvSpPr>
        <p:spPr>
          <a:xfrm>
            <a:off x="6574857" y="3195671"/>
            <a:ext cx="914400" cy="914400"/>
          </a:xfrm>
          <a:prstGeom prst="mathPlus">
            <a:avLst>
              <a:gd name="adj1" fmla="val 505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380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483149" y="1367533"/>
            <a:ext cx="3225701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i="1" u="sng" dirty="0"/>
              <a:t>ECOGRAFIA AMBULATORIALE</a:t>
            </a:r>
          </a:p>
        </p:txBody>
      </p:sp>
    </p:spTree>
    <p:extLst>
      <p:ext uri="{BB962C8B-B14F-4D97-AF65-F5344CB8AC3E}">
        <p14:creationId xmlns:p14="http://schemas.microsoft.com/office/powerpoint/2010/main" val="1829085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712720"/>
            <a:ext cx="10515600" cy="205740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4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4000" dirty="0">
                <a:solidFill>
                  <a:srgbClr val="FF0000"/>
                </a:solidFill>
              </a:rPr>
              <a:t>…..L’opinione del cardiologo……</a:t>
            </a:r>
          </a:p>
        </p:txBody>
      </p:sp>
    </p:spTree>
    <p:extLst>
      <p:ext uri="{BB962C8B-B14F-4D97-AF65-F5344CB8AC3E}">
        <p14:creationId xmlns:p14="http://schemas.microsoft.com/office/powerpoint/2010/main" val="922162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1325506"/>
          </a:xfrm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/>
              <a:t>La professione medica è in </a:t>
            </a:r>
            <a:r>
              <a:rPr lang="it-IT" u="sng" dirty="0"/>
              <a:t>continua evoluzione</a:t>
            </a:r>
            <a:r>
              <a:rPr lang="it-IT" dirty="0"/>
              <a:t> e la «tecnomedicina» diventerà un’implementazione necessaria e, spesso, facilitante.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sz="2400" b="1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622878" y="1433015"/>
            <a:ext cx="1493742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CONCLUSIONI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0B0C93E-9286-41E0-9DE4-FB11052B0319}"/>
              </a:ext>
            </a:extLst>
          </p:cNvPr>
          <p:cNvSpPr txBox="1"/>
          <p:nvPr/>
        </p:nvSpPr>
        <p:spPr>
          <a:xfrm>
            <a:off x="5681899" y="3517003"/>
            <a:ext cx="1375698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MA……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B356002-6653-4B9E-8740-70EDE855E01F}"/>
              </a:ext>
            </a:extLst>
          </p:cNvPr>
          <p:cNvSpPr txBox="1"/>
          <p:nvPr/>
        </p:nvSpPr>
        <p:spPr>
          <a:xfrm>
            <a:off x="3115472" y="4455092"/>
            <a:ext cx="5961055" cy="1318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800" i="1" u="sng" dirty="0">
                <a:solidFill>
                  <a:srgbClr val="002060"/>
                </a:solidFill>
              </a:rPr>
              <a:t>ATTENZIONE A NON</a:t>
            </a:r>
          </a:p>
          <a:p>
            <a:pPr algn="ctr">
              <a:lnSpc>
                <a:spcPct val="150000"/>
              </a:lnSpc>
            </a:pPr>
            <a:r>
              <a:rPr lang="it-IT" sz="2800" i="1" u="sng" dirty="0">
                <a:solidFill>
                  <a:srgbClr val="002060"/>
                </a:solidFill>
              </a:rPr>
              <a:t> TRALASCIARE LA «VECCHIA» CLINICA!!!</a:t>
            </a:r>
          </a:p>
        </p:txBody>
      </p:sp>
    </p:spTree>
    <p:extLst>
      <p:ext uri="{BB962C8B-B14F-4D97-AF65-F5344CB8AC3E}">
        <p14:creationId xmlns:p14="http://schemas.microsoft.com/office/powerpoint/2010/main" val="95433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954696"/>
            <a:ext cx="10515600" cy="49033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BMI 29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Non fumatore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Diabete tipo II ben controllato in terapia con </a:t>
            </a:r>
            <a:r>
              <a:rPr lang="it-IT" dirty="0" err="1"/>
              <a:t>metformina</a:t>
            </a:r>
            <a:r>
              <a:rPr lang="it-IT" dirty="0"/>
              <a:t> 500x3/die.</a:t>
            </a:r>
          </a:p>
          <a:p>
            <a:endParaRPr lang="it-IT" dirty="0"/>
          </a:p>
          <a:p>
            <a:r>
              <a:rPr lang="it-IT" dirty="0"/>
              <a:t>Vita attiva con lunghe passeggiate</a:t>
            </a: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61312" y="1332206"/>
            <a:ext cx="2869375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i="1" u="sng" dirty="0"/>
              <a:t>CARTELLA CLINICA</a:t>
            </a:r>
          </a:p>
        </p:txBody>
      </p:sp>
    </p:spTree>
    <p:extLst>
      <p:ext uri="{BB962C8B-B14F-4D97-AF65-F5344CB8AC3E}">
        <p14:creationId xmlns:p14="http://schemas.microsoft.com/office/powerpoint/2010/main" val="828469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5678" y="2398641"/>
            <a:ext cx="10515600" cy="4280455"/>
          </a:xfrm>
        </p:spPr>
        <p:txBody>
          <a:bodyPr/>
          <a:lstStyle/>
          <a:p>
            <a:pPr marL="0" indent="0" algn="ctr">
              <a:buNone/>
            </a:pPr>
            <a:r>
              <a:rPr lang="it-IT" i="1" u="sng" dirty="0"/>
              <a:t>Anamnesi</a:t>
            </a:r>
            <a:r>
              <a:rPr lang="it-IT" dirty="0"/>
              <a:t>: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it-IT" sz="2400" dirty="0"/>
              <a:t>«Quante scariche ha avuto al giorno? Anche di notte? Consistenza? Colore?»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it-IT" sz="2400" dirty="0"/>
              <a:t>«Ha visto sangue? Erano forse di colore nero? »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400" dirty="0"/>
              <a:t>«E la febbre? Mi ha detto che non è molto elevata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E’ sempre presente oppure tende ad andare e venire?»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«Mah… Mi scarico circa 6-7 volte soprattutto di giorno. </a:t>
            </a:r>
          </a:p>
          <a:p>
            <a:pPr marL="0" indent="0">
              <a:buNone/>
            </a:pPr>
            <a:r>
              <a:rPr lang="it-IT" sz="2400" dirty="0"/>
              <a:t>Le feci sono liquide… Direi chiare»</a:t>
            </a:r>
          </a:p>
          <a:p>
            <a:pPr marL="0" indent="0" algn="ctr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838200" y="1317392"/>
            <a:ext cx="10515600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i="1" u="sng" dirty="0"/>
              <a:t>EVENTO ACUTO</a:t>
            </a:r>
            <a:r>
              <a:rPr lang="it-IT" sz="2800" dirty="0"/>
              <a:t>: Si rivolge al curante per gastroenterite con febbricola</a:t>
            </a:r>
            <a:endParaRPr lang="it-IT" sz="2800" i="1" u="sng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313" y="3386248"/>
            <a:ext cx="1692142" cy="204859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495" y="4757528"/>
            <a:ext cx="941699" cy="178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8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72636"/>
            <a:ext cx="10515600" cy="5001660"/>
          </a:xfrm>
        </p:spPr>
        <p:txBody>
          <a:bodyPr/>
          <a:lstStyle/>
          <a:p>
            <a:pPr marL="0" indent="0" algn="ctr">
              <a:buNone/>
            </a:pPr>
            <a:r>
              <a:rPr lang="it-IT" i="1" u="sng" dirty="0"/>
              <a:t>Esame Obiettivo</a:t>
            </a:r>
            <a:r>
              <a:rPr lang="it-IT" i="1" dirty="0"/>
              <a:t>:</a:t>
            </a:r>
          </a:p>
          <a:p>
            <a:r>
              <a:rPr lang="it-IT" dirty="0"/>
              <a:t>Obiettività generale nella norma</a:t>
            </a:r>
          </a:p>
          <a:p>
            <a:r>
              <a:rPr lang="it-IT" dirty="0"/>
              <a:t>Addome meteorico, trattabile lievemente dolente e dolorabile ai quadranti inferiori.</a:t>
            </a:r>
          </a:p>
          <a:p>
            <a:r>
              <a:rPr lang="it-IT" dirty="0"/>
              <a:t>Peristalsi accentuata</a:t>
            </a:r>
          </a:p>
          <a:p>
            <a:r>
              <a:rPr lang="it-IT" dirty="0"/>
              <a:t>Non segni di </a:t>
            </a:r>
            <a:r>
              <a:rPr lang="it-IT" dirty="0" err="1"/>
              <a:t>peritonismo</a:t>
            </a:r>
            <a:r>
              <a:rPr lang="it-IT" dirty="0"/>
              <a:t>		</a:t>
            </a:r>
            <a:endParaRPr lang="it-IT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it-IT" i="1" u="sng" dirty="0"/>
          </a:p>
          <a:p>
            <a:pPr marL="0" indent="0" algn="ctr">
              <a:buNone/>
            </a:pPr>
            <a:r>
              <a:rPr lang="it-IT" i="1" u="sng" dirty="0"/>
              <a:t>Prescrizioni</a:t>
            </a:r>
            <a:r>
              <a:rPr lang="it-IT" i="1" dirty="0"/>
              <a:t>:</a:t>
            </a:r>
          </a:p>
          <a:p>
            <a:pPr marL="0" indent="0" algn="ctr">
              <a:buNone/>
            </a:pPr>
            <a:r>
              <a:rPr lang="it-IT" dirty="0"/>
              <a:t>Riposo – Dieta idrica – Integratori salini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9493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i="1" u="sng" dirty="0"/>
              <a:t>Dopo 15 giorni…</a:t>
            </a:r>
          </a:p>
          <a:p>
            <a:pPr marL="0" indent="0" algn="ctr">
              <a:buNone/>
            </a:pPr>
            <a:endParaRPr lang="it-IT" i="1" u="sng" dirty="0"/>
          </a:p>
          <a:p>
            <a:pPr marL="0" indent="0">
              <a:buNone/>
            </a:pPr>
            <a:r>
              <a:rPr lang="it-IT" sz="3000" dirty="0"/>
              <a:t>La figlia di Tommaso contatta il MMG:</a:t>
            </a:r>
          </a:p>
          <a:p>
            <a:pPr marL="0" indent="0">
              <a:buNone/>
            </a:pPr>
            <a:endParaRPr lang="it-IT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it-IT" sz="3000" dirty="0"/>
              <a:t>«Sono andata a trovare mio padre dopo un mese… L’ho trovato molto stanco: non esce di casa, rimane sempre sul divano e lamenta un forte manca fiato che non gli permette di muoversi…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it-IT" sz="3000" dirty="0"/>
              <a:t>Potrebbe passare a visitarlo?»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221" y="1433014"/>
            <a:ext cx="2108579" cy="210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599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/>
              <a:t>Sintomi:</a:t>
            </a:r>
          </a:p>
          <a:p>
            <a:r>
              <a:rPr lang="it-IT" dirty="0"/>
              <a:t>Dispnea da sforzo a basso carico</a:t>
            </a:r>
          </a:p>
          <a:p>
            <a:r>
              <a:rPr lang="it-IT" dirty="0"/>
              <a:t>Fiato corto, assenza di tosse</a:t>
            </a:r>
          </a:p>
          <a:p>
            <a:r>
              <a:rPr lang="it-IT" dirty="0"/>
              <a:t>Nega dolore toracico</a:t>
            </a:r>
          </a:p>
          <a:p>
            <a:r>
              <a:rPr lang="it-IT" dirty="0"/>
              <a:t>Lamenta astenia marcata in tutte le attività della vita</a:t>
            </a:r>
          </a:p>
          <a:p>
            <a:r>
              <a:rPr lang="it-IT" dirty="0"/>
              <a:t>Persistenza della diarrea di lieve entità</a:t>
            </a:r>
          </a:p>
          <a:p>
            <a:r>
              <a:rPr lang="it-IT" dirty="0"/>
              <a:t>Apiretico</a:t>
            </a:r>
          </a:p>
          <a:p>
            <a:r>
              <a:rPr lang="it-IT" dirty="0"/>
              <a:t>Un episodio di sensazione di «venir meno»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709787" y="1305978"/>
            <a:ext cx="2673652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i="1" u="sng" dirty="0"/>
              <a:t>Visita domiciliare</a:t>
            </a:r>
          </a:p>
        </p:txBody>
      </p:sp>
    </p:spTree>
    <p:extLst>
      <p:ext uri="{BB962C8B-B14F-4D97-AF65-F5344CB8AC3E}">
        <p14:creationId xmlns:p14="http://schemas.microsoft.com/office/powerpoint/2010/main" val="2828586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it-IT" sz="3200" dirty="0"/>
              <a:t>Tommaso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8254"/>
            <a:ext cx="10515600" cy="43513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t-IT" u="sng" dirty="0"/>
              <a:t>Parametri vitali</a:t>
            </a:r>
            <a:r>
              <a:rPr lang="it-IT" dirty="0"/>
              <a:t>:</a:t>
            </a:r>
          </a:p>
          <a:p>
            <a:r>
              <a:rPr lang="it-IT" dirty="0"/>
              <a:t>PA 95/70- FC 108 R- SpO2 95-96%(a riposo)- 18 atti respiratori/minuto</a:t>
            </a:r>
          </a:p>
          <a:p>
            <a:pPr marL="0" indent="0" algn="ctr">
              <a:buNone/>
            </a:pPr>
            <a:endParaRPr lang="it-IT" u="sng" dirty="0"/>
          </a:p>
          <a:p>
            <a:pPr marL="0" indent="0" algn="ctr">
              <a:buNone/>
            </a:pPr>
            <a:r>
              <a:rPr lang="it-IT" u="sng" dirty="0"/>
              <a:t>Esame obiettivo:</a:t>
            </a:r>
          </a:p>
          <a:p>
            <a:r>
              <a:rPr lang="it-IT" dirty="0"/>
              <a:t>Addome trattabile, non dolente né dolorabile (il paziente alza il maglione)</a:t>
            </a:r>
          </a:p>
          <a:p>
            <a:r>
              <a:rPr lang="it-IT" dirty="0"/>
              <a:t>Non evidenti edemi pretibiali</a:t>
            </a:r>
          </a:p>
          <a:p>
            <a:r>
              <a:rPr lang="it-IT" dirty="0"/>
              <a:t>Toni cardiaci parafonici tachicardici</a:t>
            </a:r>
          </a:p>
          <a:p>
            <a:r>
              <a:rPr lang="it-IT" dirty="0"/>
              <a:t>Obiettività polmonare nella norma </a:t>
            </a:r>
          </a:p>
          <a:p>
            <a:r>
              <a:rPr lang="it-IT" dirty="0"/>
              <a:t>Assenza di segni di disidratazione (il paziente non vomita)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709787" y="1305978"/>
            <a:ext cx="2673652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i="1" u="sng" dirty="0"/>
              <a:t>Visita domiciliare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797" y="4900620"/>
            <a:ext cx="1336633" cy="946336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015" y="1301202"/>
            <a:ext cx="1033252" cy="1315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45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ln>
            <a:solidFill>
              <a:schemeClr val="accent1"/>
            </a:solidFill>
          </a:ln>
        </p:spPr>
        <p:txBody>
          <a:bodyPr wrap="square">
            <a:normAutofit/>
          </a:bodyPr>
          <a:lstStyle/>
          <a:p>
            <a:r>
              <a:rPr lang="it-IT"/>
              <a:t>Ritieni che la visita sia stata eseguita correttamente?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838200" y="2171138"/>
            <a:ext cx="5181600" cy="3554413"/>
          </a:xfrm>
          <a:ln>
            <a:solidFill>
              <a:srgbClr val="FF0000"/>
            </a:solidFill>
          </a:ln>
        </p:spPr>
        <p:txBody>
          <a:bodyPr wrap="square"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Si, entrambe le componenti sono state svolte in maniera soddisfacente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No, l'anamnesi doveva essere approfondita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No, vi sono errori principalmente nell'esame obiettivo</a:t>
            </a:r>
          </a:p>
        </p:txBody>
      </p:sp>
      <p:sp>
        <p:nvSpPr>
          <p:cNvPr id="5" name="Rettangolo 4"/>
          <p:cNvSpPr/>
          <p:nvPr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030" y="5880735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9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HN54OIGToAlylIonKJtAMSiv01gx6jg+ZZqxtowbHc7aAQQXrZWN/11pza0YQNUk6WmmP+igqlTrxGk8Xgs02tp4SbL4P7+LzvfExx1lWor6+rWM6v7Uz+N8FfaRMKEPl5VvAMb/9PqFyKM9tBQQ5BT7Bfx21qOLh8lRDydj+l46vbmGadQYrl4s1d0yofvemXphKwWVAlgIciLWWxz09UNb+dDfKAeTPKq+0IVja24WA2FBmCvYusyqvtCFY2tuFikOa2pzcgB81Uk1Bmu7Rl/uerEmi6CLi/WhFx8b4CPrK1UJiJihdC0avx/Z2P28tu4iy8VN98h4BJ6jaXODW5WK36nj1bvcvDK7hJWSgSTVqYs2mcN5alIVQBaqphXZ1IRCI4R1cfRF+1+5WoCI8sKwySwEyl6EfIXzND4J6TS3cJVJON7NapOgjDJ4VFGp4XwbmNUJMCjyfC6jeKFHLHT89KyXa3aPRK8tjq0vk3dKiWHTNvDdJEzA10sEBE2MaYbEfn4b/BDVysT9w1JXTxGG+v9MlBJQGnYqOKRtcGO6/e0WuTYhA7IVQBaqphXZ0hKMjY5liZnqiWHTNvDdJESY6lkM+Ehl+YbEfn4b/BDRaNXWHa4zT6GG+v9MlBJQGnYqOKRtcGOwb+t6nPnKyjIVQBaqphXZ0Innp5EyGeN6iWHTNvDdJEBiEp5m3VE9CYbEfn4b/BDT7PFP9d5H3ei11D9ER6P+vPvl7yujsMZJ3rEMt+bKjgKnDeJgIRX2kk7PJQzJWFEPdOfup6jZy+YLPgEcH5eLUZAQtIUTdskdzYKqUYcnmnDa9AczMWT3PNNXd4X4oxBFtlOuWZqazdvVQJ2cxiwI8npw9qeR0bF+4MqKrtvHu50Si68nrOpcxmwPg3Goa2mGm37e07MQ/yJOzyUMyVhRBNBuedMHv5mY7HkdrrABTuLSlLTNwFkirA/HtVsUWnh9sK6+qDqb+aX5XLjijAW84482Hrfwl7PQcDU/r741Uhect0W/N5xSarLwdvv9dvfWm37e07MQ/yJOzyUMyVhRBkxcPlfLYzhTqHTJNzhX0D7WZZSrbh4qTm2s/3TS3uNVmr9ZNFIOp0J7Xgyn6g92ryMADnZmNhDaINDHl6ar9hvVQJ2cxiwI9mO8kNfnxKhQaoUNvXNYohz75e8ro7DGSd6xDLfmyo4Nc/fSpCPro3M9wqYyZY0XNenOzVone0C1B5rR8scom9CnPFk+pHhrgXswLcooMkRziGb2VTFn8K5J7+OHKPzu/Dks0dsS7lK5ZjzBIDLGk3jydu0Sc4ARc4hm9lUxZ/ClGJG8KgGc749Xj56+3eKa+TeCKN4+UDR11fy7yhaduILlFr5l6J41RY9roXErLhwSXi9gPkWmkmw5LNHbEu5StC9uzgOhz1bqlhqzYtYy4mo2fPTai4GoVx11oYxVYpu+YktNZM0KZz0ndKAutwksNXTHamSGZjyyO3nrVXGilcQvbs4Doc9W51M0MKhylcehjGYPIluzJYrJC0AmQD8/NamLNpnDeWpRfEWznTfjix/uerEmi6CLhamLNpnDeWpRfEWznTfjixNddM9I8FXDfL+9FntaOVF0SDb5ohOEMGSgCom6aI7gzzQIf3c8YgasSobJL56N3ISrc6LmRIy8f0s33TLdgqwcXED+OUTG8pF8RbOdN+OLEhc+IVwbV7m51WPq1BOZlrhhmvPElTgnxEg2+aIThDBulxEdWolut29iJ33GQGn1n/DRfYURlSzMSobJL56N3I/FXGTBDx5d2d9A8Wvfy0zuYktNZM0KZzRINvmiE4QwYXn9krWKKtjvWJVIomweQy6cZcdj4bjxREg2+aIThDBkbz3xIGJbpo1Nw9UlPvwr8myVVrzpXfkESMSYDuxY8imB3/f9A0UqyUtJei3DNC5vZ5PHbtXbUO4QFk0e5nsE0fqSWhLWwSBLQUKrB3DJyPYwa50Fowxyrpxlx2PhuPFOy9taJSR1ICW1zuYoUJ3OiwjN0p77taCc3QNNjnf9aB/o0JqGOHHIeC7Wvmq3E+W93JNmeVjTT7Dag+2RCoFu9m8ox8uDJ+ZYGQkbMfHonQ73Mu4BokM7pDvLsCDgqoBi78HABqtTqZlMUJiofQCGbalWJAg34RBfEOXU61nFnnB/equbluYzOX5/4GFLy0gEnwqSrtx2d5yqvtCFY2tuEGy1mtSuZxpjPcKmMmWNFzcHqRGh9e+hjfi5yhaLYCkWOWdrNOYRQeM9wqYyZY0XNwepEaH176GN+LnKFotgKRq2nduiM3cmdeoIts2rFV2/AtvYn5uIm/vS5gpPoPU6QTmL0LbHatbY7HkdrrABTuHvMLVNDb3mqgLvPY4GN+qlit+p49W73LeUAcmhJB3ioKc8WT6keGuApzxZPqR4a42jrRRRSFqP+v5w3JQ+ogIGSqP7bz3yxfqbfoT9R+fpkW+JMoX6/YE1WafnmPRJvxqzSbijHKJDV5TgpYYyCHDTlZZ1wjAEFC8GpbJtvAN8ept+hP1H5+mRb4kyhfr9gTebP+xq20bTdWbiGg0F8Q/q/nDclD6iAguT/tPuN/BOZAKjFEaWgKxf7nqxJougi4UFbIdfaQxX5yLx2Hpuqo0DDhcYltJ4Z6z75e8ro7DGQO5wH8ohh+/XIvHYem6qjQMOFxiW0nhnqysiBPt1xhnFBWyHX2kMV+ci8dh6bqqNAw4XGJbSeGeslTFJxZl8TRurJTCzvEm4MFq33ctQ6Wy4K5EWeB6jzzgzTvW0Iy6TTrEdcaEKnwz4K5EWeB6jzzC9tnuEmWz822QGiZYF8boE8E12AkS8L/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1+1+5WoCI8sKwySwEyl6EfIXzND4J6TS3cJVJON7NapOgjDJ4VFGp4XwbmNUJMCjyfC6jeKFHLHT89KyXa3aPRK8tjq0vk3dLpn4k1CW/F7ziomEf3QN3SyNadP8zQ2jNFx/gsmQhlTGf3gL0cZ3fyZrks8GuPJNXO5iZpLoL3AetWGiCq1v8GRe14NGpAXl+XJvRCjPvbKmGPpZeYGNcHtkuztWyfXMdCKlDqHfUUtOoJBM6fjcdJpz37QwLlpi3J/IDnL5a0h8w2agepRGfwYhGAbk+YBY6VSJvRHqUWZuk25/u0yg3vqa38Se/bXadMkBq6WGMGVO/uM/OoY2o7U6CsIxjoyAXVFo4lFw28jKjTiFe9VOf4qFt6+GxB5QQHnK1z1CyWEYL0bzVawWGhym9pchnTJUPahkpq5efqoAecrXPULJYSIRSD5Y1LQkJpp2K13NemZ0dkQfo7c7umLfbzZ1+wqA21FIlD4iH2KSCQhj64xJhnkEhDPozp3sHvMlWl8kpXwBdRt0IgWrpLMCxrY5gAFt71UCdnMYsCP7Eil0A8aL0ZppAXs5keR9dq9MLMx89gbBdRt0IgWrpIUnQJXVh+JqMjdX7OOtoxvxhK9hg6IMhq/JqM537UyH25xi23jl0H8vVQJ2cxiwI87yA4i4OR01wcx4fTubc2xbS+JLXhqFvZ2B3Mg5YIlwTGyVaETCATzPyIau5j4ROvmAFIhA1rGzOYwoFPQbVQwmTHMkYEnTj5LeA08C8qlxnyYt9X0YMz9zlZ+sy3ejt67W0sQviWTFeYwoFPQbVQwmTHMkYEnTj6feOOuvL2fE1/J+uTufsxPKc/f+LOJTcGnfSk32Qpg4Wm2hKzwt7YOQ5O0m8TxasrGEr2GDogyGr8moznftTIfii0dtX42f+q9VAnZzGLAjzvIDiLg5HTXBzHh9O5tzbFtL4kteGoW9pEV4roNhQ41MbJVoRMIBPM/Ihq7mPhE6+YAUiEDWsbM5jCgU9BtVDCZMcyRgSdOPmTFw+V8tjOFF7MC3KKDJEc4hm9lUxZ/CuSe/jhyj87vw5LNHbEu5StFYHcZ5pIL5KsWHKKAuoZN8tSI+Snbr9uLwflQBFebUL8XYwViKWhAEh4PL1zVR7jjMZXUSdM1Rznzf0Ra/89I6nRpx7ecYa4MxvBDtoArTsYSvYYOiDIa3PC62EkAywiRkE8V2Wqq2kw7HxU6WFx81Oo0ols3DVzus760HynuY7YX0ysblyloZvKMfLgyfmVZuaBXYcMHd/QEpGxVvuFJceHIDkfzOzmV5QE5nDYsrTgfMkZOTvlvOuYp38ENUijieC9wy6RVZdTqNKJbNw1cxcQP45RMbyk6a/GPx7MEjryIznY0esvTjPtECEye2i0puUmhfnzWVK9sgof9dlfMdhtRe8GNdhk7yA4i4OR01wcx4fTubc2xsvJhX+KaE7mg1RyZrZVGuHXdOHnhB4NWJJm5UxE9lsRez+I63UhhdgOSMw2tflnOLkYuFtHV3OMPmjJQj4I7TtGr8f2dj9vLUNVGpU1pQEWTS8LEdsUXGqEsWKwA7o3C6n4DshcqnrdTe3BhYg675JJIhravTbsyt7EWwYrLEomX5/4GFLy0gLnavJ+GfdfmhydXISX4p+5pyWMBkr4gS5AlPJmUfSszjzyp3By0A0cPVt3wKx8/VUJ9x4q16olQUgTjA5InYHmkxrxheSRG58PXwwfc/8xuFRP1JAaLofaj0Nnnn6jV60oXFFpTFlT9ydojECGh47RyAWNxjL14NmpD2PqKJZpTdd04eeEHg1aHip27MpYSKuEBZNHuZ7BNhydXISX4p+7dRcSMJ6/fQTO1iCVps7b7lLX2rmOuUM+6FSns0zCxp/7+NwYGqD8YfDdeX3Mjwc8XqOGf3OLVSS0mtfjEl0Pun25CpjT7j+W+/2dRxLH2JQXUbdCIFq6ScHqRGh9e+hhFmjdIzUacCCXbXnu/6M8m7GmMbulb/BMoHweaLaWL8x996BkmghEciXFG7QpKl97o4IgaxLLCiFgddguzwaPS7P6EfC0fyLh8O2N5jnsmth/I2uoOL4L6vkWIyUpZFl7+/jcGBqg/GLnavJ+GfdfmuhUp7NMwsad5/6krPvGAjZZSrmtgDLx36blk4ntGtrns4Nesxw1YLyr15giLQDtkllKua2AMvHdrRgPpcts5Lw8LFsLhdDz1l49eIO7LbnyhZJrhkJX2ukAqMURpaArFNgB1kS+DLof6k62v+fCE77YX0ysblylotY7BcoEXUw1IHh+g7ljmy4ZnaL/hVVUAl+vt7OHTBrCE5bK/TnrEu9MZrm5a/XaqUNIYJAn91sRS2fMaHjownr6loIRbk7OTE6Fm9aSREi2RkE8V2Wqq2kVxWyf8Ptch"/>
  <p:tag name="MENTOGRAPHOPTIONS" val="/piyB5pUgjkR1Mt+wiYOnlO5jXdb7sKbyqvtCFY2tuHN54OIGToAlylIonKJtAMSiv01gx6jg+ZZqxtowbHc7aAQQXrZWN/11pza0YQNUk6WmmP+igqlTrxGk8Xgs02tp4SbL4P7+LzvfExx1lWor6+rWM6v7Uz+N8FfaRMKEPl5VvAMb/9PqFyKM9tBQQ5BT7Bfx21qOLh8lRDydj+l46vbmGadQYrl4s1d0yofvemXphKwWVAlgIciLWWxz09UNb+dDfKAeTPKq+0IVja24WA2FBmCvYusyqvtCFY2tuFikOa2pzcgB81Uk1Bmu7Rl/uerEmi6CLi/WhFx8b4CPrK1UJiJihdC0avx/Z2P28tu4iy8VN98h4BJ6jaXODW5WK36nj1bvcvDK7hJWSgSTVqYs2mcN5alIVQBaqphXZ1IRCI4R1cfRF+1+5WoCI8sKwySwEyl6EfIXzND4J6TS3cJVJON7NapOgjDJ4VFGp4XwbmNUJMCjyfC6jeKFHLHT89KyXa3aPRK8tjq0vk3dKiWHTNvDdJEzA10sEBE2MaYbEfn4b/BDVysT9w1JXTxGG+v9MlBJQGnYqOKRtcGO6/e0WuTYhA7IVQBaqphXZ0hKMjY5liZnqiWHTNvDdJESY6lkM+Ehl+YbEfn4b/BDRaNXWHa4zT6GG+v9MlBJQGnYqOKRtcGOwb+t6nPnKyjIVQBaqphXZ0Innp5EyGeN6iWHTNvDdJEBiEp5m3VE9CYbEfn4b/BDT7PFP9d5H3ei11D9ER6P+vPvl7yujsMZJ3rEMt+bKjgKnDeJgIRX2kk7PJQzJWFEPdOfup6jZy+YLPgEcH5eLUZAQtIUTdskdzYKqUYcnmnDa9AczMWT3PNNXd4X4oxBFtlOuWZqazdvVQJ2cxiwI8npw9qeR0bF+4MqKrtvHu50Si68nrOpcxmwPg3Goa2mGm37e07MQ/yJOzyUMyVhRBNBuedMHv5mY7HkdrrABTuLSlLTNwFkirA/HtVsUWnh9sK6+qDqb+aX5XLjijAW84482Hrfwl7PQcDU/r741Uhect0W/N5xSarLwdvv9dvfWm37e07MQ/yJOzyUMyVhRBkxcPlfLYzhTqHTJNzhX0D7WZZSrbh4qTm2s/3TS3uNVmr9ZNFIOp0J7Xgyn6g92ryMADnZmNhDaINDHl6ar9hvVQJ2cxiwI9mO8kNfnxKhQaoUNvXNYohz75e8ro7DGSd6xDLfmyo4Nc/fSpCPro3M9wqYyZY0XNenOzVone0C1B5rR8scom9CnPFk+pHhrgXswLcooMkRziGb2VTFn8K5J7+OHKPzu/Dks0dsS7lK5ZjzBIDLGk3jydu0Sc4ARc4hm9lUxZ/ClGJG8KgGc749Xj56+3eKa+TeCKN4+UDR11fy7yhaduILlFr5l6J41RY9roXErLhwSXi9gPkWmkmw5LNHbEu5StC9uzgOhz1bqlhqzYtYy4mo2fPTai4GoVx11oYxVYpu+YktNZM0KZz0ndKAutwksNXTHamSGZjyyO3nrVXGilcQvbs4Doc9W51M0MKhylcehjGYPIluzJYrJC0AmQD8/NamLNpnDeWpRfEWznTfjix/uerEmi6CLhamLNpnDeWpRfEWznTfjixNddM9I8FXDfL+9FntaOVF0SDb5ohOEMGSgCom6aI7gzzQIf3c8YgasSobJL56N3ISrc6LmRIy8f0s33TLdgqwcXED+OUTG8pF8RbOdN+OLEhc+IVwbV7m51WPq1BOZlrhhmvPElTgnxEg2+aIThDBulxEdWolut29iJ33GQGn1n/DRfYURlSzMSobJL56N3I/FXGTBDx5d2d9A8Wvfy0zuYktNZM0KZzRINvmiE4QwYXn9krWKKtjvWJVIomweQy6cZcdj4bjxREg2+aIThDBkbz3xIGJbpo1Nw9UlPvwr8myVVrzpXfkESMSYDuxY8imB3/f9A0UqyUtJei3DNC5vZ5PHbtXbUO4QFk0e5nsE0fqSWhLWwSBLQUKrB3DJyPYwa50Fowxyrpxlx2PhuPFOy9taJSR1ICW1zuYoUJ3OiwjN0p77taCc3QNNjnf9aB/o0JqGOHHIeC7Wvmq3E+W93JNmeVjTT7Dag+2RCoFu9m8ox8uDJ+ZYGQkbMfHonQ73Mu4BokM7pDvLsCDgqoBi78HABqtTqZlMUJiofQCGbalWJAg34RBfEOXU61nFnnB/equbluYzOX5/4GFLy0gEnwqSrtx2d5yqvtCFY2tuEGy1mtSuZxpjPcKmMmWNFzcHqRGh9e+hjfi5yhaLYCkWOWdrNOYRQeM9wqYyZY0XNwepEaH176GN+LnKFotgKRq2nduiM3cmdeoIts2rFV2/AtvYn5uIm/vS5gpPoPU6QTmL0LbHatbY7HkdrrABTuHvMLVNDb3mqgLvPY4GN+qlit+p49W73LeUAcmhJB3ioKc8WT6keGuApzxZPqR4a42jrRRRSFqP+v5w3JQ+ogIGSqP7bz3yxfqbfoT9R+fpkW+JMoX6/YE1WafnmPRJvxqzSbijHKJDV5TgpYYyCHDTlZZ1wjAEFC8GpbJtvAN8ept+hP1H5+mRb4kyhfr9gTebP+xq20bTdWbiGg0F8Q/q/nDclD6iAguT/tPuN/BOZAKjFEaWgKxf7nqxJougi4UFbIdfaQxX5yLx2Hpuqo0DDhcYltJ4Z6z75e8ro7DGQO5wH8ohh+/XIvHYem6qjQMOFxiW0nhnqysiBPt1xhnFBWyHX2kMV+ci8dh6bqqNAw4XGJbSeGeslTFJxZl8TRurJTCzvEm4MFq33ctQ6Wy4K5EWeB6jzzgzTvW0Iy6TTrEdcaEKnwz4K5EWeB6jzzC9tnuEmWz822QGiZYF8boE8E12AkS8L/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EdL4RmnYMQW16R/LebnAsNnQ6M+5Tx+UzC+UMGtEG6NCB8X/QFIUrJr94bbsgnCMTz7n3ouVy0Tn6JrCFxfWl9bUlVjmdhZDdFww+w/fKGhx/IuH3HumstjoeOR1PyKCtMAPUPcysHn48LvCTfz+x1qZKvu3hh3e4YhGAbk+YBYzHLcatHdfITxSn/l7e1S8Sy28pavtPgljKY9r11E3ptstvKWr7T4JbJUxScWZfE0ZjQAY56tWa680CH93PGIGrUUuQsjYS2NZnim3OltgDbziomEf3QN3SoYgbqveg1y801d3hfijEEC2PaoXSQewfSY6V/M89zzXA76+fL/KhcoUHEZ5MhxUCfzZ9sG+/whOVx3oPipD6rV5/kX9RtRyPCcPOpQVK9hcW5v709MjJmmKGhKc4g6HGdxndjGe8j4O5eF9WE1ieFXyWEmL0fUrmSg3WIEg7EJKdio4pG1wY7IVHnmVrzenwhVAFqqmFdnRIeUkUh63waqJYdM28N0kRzCbdC6apjhphsR+fhv8ENsyolKhPS+hwYb6/0yUElAadio4pG1wY7TXody/axGmghVAFqqmFdnTy9F9KU/deWqJYdM28N0kQ91xqlY9ycqJhsR+fhv8ENtNWul158hQ0Yb6/0yUElAadio4pG1wY7Iy8NKPc4REIhVAFqqmFdncXuAxGVaMj5GI83lfoHWwHRKLryes6lzItdQ/REej/rM9wqYyZY0XNenOzVone0C1B5rR8scom9LSlLTNwFkirA/HtVsUWnhybF5Us9V/limvg/yC6uG6bg99rrH9k7uUgOZUDX9u+/UqUb6ws86ImqBDxCS+Y2DHMuGeYbrvwXlZyZoerqN8wz3CpjJljRc5x41DzQZqJbEvVCS1ygx76Ox5Ha6wAU7hkBC0hRN2yRG9HP30xOdKFPH21yEFCjJPOyst40+0S2QuRDFtpxDoNf7WDgGiVzCscYHxjAKEGM+iX8UzHpHcY+VCfpMfLnOzPcKmMmWNFz2q+R5y2MjAB5QByaEkHeKmCz4BHB+Xi1GQELSFE3bJG6VAn+M3hLWU8fbXIQUKMk1265X+kmpokpIZT8/fXouA803kXopBcwI8aFSipMKPvLhiKvGr261uHKhfpaI6AdLdcmNRF8FMwz3CpjJljRc1kb91uGW68vUHmtHyxyib0Kc8WT6keGuBkBC0hRN2yRlSykZb95BKAFCULtACrbtj4sigApi2lRoMBcJ/t6FG/nrl/vinlybTDx3a6lhKOJSQ8mY+kCuelW/y9MfO7dZzbpQcoMDXWSaJHADpNBhPmn4eux4HDRf801d3hfijEEn/PSBkXaY5i3h7ZAi0wIB3lrFb+OjwigbEXhel10ATkR3i5Fe4too9EouvJ6zqXMi11D9ER6P+v2sbGpvTjLrCTs8lDMlYUQ905+6nqNnL46h0yTc4V9A+a/NBPCCHtPyl95VVfiiclZq/WTRSDqdOwqEjR1lGi7J7604BMxGCWiDQx5emq/Yb1UCdnMYsCPZjvJDX58SoXZiBryOEGrKL61HFSrPpftT2yw1GJ4fWBuBRgz+EwmhKcK8Ou7BhpQNCru3gFL14q+tRxUqz6X7SVllTAlou1IkHVVX7v53sI4hm9lUxZ/Cj3vrn/jlN51NPHHzbh5XA2D6GQFuC6Eal1fy7yhaduIbgUYM/hMJoRAKjFEaWgKxaEjkqX/Pfljm04SStTqouknLh47e5Sa6CIaktUwRM2+H6kloS1sEgRrsrBml3LXbv1/YMq9SwpqpZeA9taZ2eqhI5Kl/z35Y1lEhbSTKdVE1+3RvAMrdbAYyTsslLwFV0SDb5ohOEMG7INdVggzNcXL+9FntaOVF0SDb5ohOEMGPnIduQtvAY/zQIf3c8YgasSobJL56N3IF6w++Q9o5XDKq+0IVja24SbJVWvOld+Qa1dw7KNfnWzA/HtVsUWnh55Bn18ai55JRINvmiE4QwbOpw9emRyQUMpgZf/WtiKgBHJbBynPYL7EqGyS+ejdyMlGScTQBoX0sOr9dDZ5pa3A/HtVsUWnhybJVWvOld+QshvHwfD++bTR2RB+jtzu6SIaktUwRM2+xKhskvno3cgodY3/834frcrxfK3ZLLfAHS0fibr/MSPEqGyS+ejdyJSBr+CSR4QQYwa50FowxypamLNpnDeWpRfEWznTfjix/EnoguUD8LTl/KoNDcs6oUiEON2iaKHRKhbevhsQeUFC9uzgOhz1bqlhqzYtYy4m+sOkmEt5i7qLwflQBFebUKYRhl64GmnLaGpe9JhJa7NsHSB0+YsJxt7hIIgd/pvUoSOSpf89+WOrad26IzdyZ16gi2zasVXb8C29ifm4ib9amLNpnDeWpb4ybMC7oMNlaoe4Ll89bAOysiBPt1xhnHR1MkqPE3Ev3LNX9Va6KtG/mVnSAjO4WIOo7X97V9CSH8KFOEjHopNDvLsCDgqoBqLOcI3c9WkS/uerEmi6CLhQVsh19pDFfoStDIudBAB9QFq0UPvW1Cxgs+ARwfl4tdZZ76J8x9oq+k7ESdS3/cNAWrRQ+9bULGCz4BHB+Xi1lMUJiofQCGbalWJAg34RBfEOXU61nFnnNtov1v8VfEQeRVDK3WUnhienD2p5HRsX34ucoWi2ApGpt+hP1H5+mTPcKmMmWNFzPljiBrkr6jx5axW/jo8IoHlrFb+OjwigK9k6qNhXLkrkMvHHcMJ6yW5ObpvRMOXKZJZVm+fm7WJ5TgpYYyCHDfwb+XhBZsJ/7MtSnB/9xbAMXOwEiuCDRzLEuObTYfZKm4cPUB6qEJWrNJuKMcokNXlOClhjIIcNOVlnXCMAQUKDHVMeHfX6wuQy8cdwwnrJKRwgZSMiFwTmi72NDgfAW6X6xxIFVQW/nSuoilzH81MFq33ctQ6Wy/FjQEW3ptExGQELSFE3bJEBXK7zUkXJfQWrfdy1DpbL8WNARbem0TGoMofisK4NX8/GSA9xOQFtBat93LUOlsvxY0BFt6bRMQvbZ7hJls/NhAdKnjLl42EAyPsnBElJkw6KZS61mBv8AOCgXLyww3dYDZb+Ucbr/A6KZS61mBv8wM87McB0jWPNVJNQZru0ZTXgFQgPyNU/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wdGsi7Poebw72AThrTPPFpA9RSwXdKbGB5yqTtkoQNe8hg1jXVTY4WZAVJbAo2xCt7j0jMR3egerbjLGeE/Q6ysZeSJa/R8aLpn4k1CW/F7ziomEf3QN3SiiIC6R7UkBGxcdoSDPFYT1GFadvORObKd28NIpBOvPu2q83SQpqqpdt6ZF+4Z7JhRuCpdm1DgE1KlG+sLPOiJoPm4zeEdYXygH22qwVXA2Udqz/bokerQIjBNZj7If8+nhJsvg/v4vO98THHWVaivr6tYzq/tTP7gRZYX/iaxw3ZLTPZQIRj+iLlgcpeoJs/Ksr56TM1akb4UsA/AVDy7+rmmCSZluPPsSKXQDxovRmmkBezmR5H12r0wszHz2BsF1G3QiBaukswLGtjmAAW3BQlC7QAq27bI0ZWmAP6resHQ78HJFAFh+Gs11iaakyrG6Iq1WeFO+vBrVcPaZ3xGCubRUcnNILgmKcZkbzit5XNm/loM9Bd2xtutJj/McuxViaRV+UZH40w7HxU6WFx85x7B+UiqLsVK4sMOgZN26ybF5Us9V/lifDdeX3Mjwc+g1RyZrZVGuHXdOHnhB4NWh4qduzKWEiotreAeOAaHhCbF5Us9V/likIJF+G3/I3r9FYRfeFd1fpFU7YJCe08r9nk8du1dtQ4treAeOAaHhBIeUkUh63wakZda/6pHm1ZHb/W6HyXgsqWRZLWfvyG9EWs3N131/QHu8Z8ItWoBWMnaIxAhoeO0NHPppi6TDIRzZv5aDPQXdsbbrSY/zHLsS3gNPAvKpcZMOx8VOlhcfOcewflIqi7FSuLDDoGTdusSHlJFIet8Gnw3Xl9zI8HPoNUcma2VRrh13Th54QeDVoeKnbsylhIqLa3gHjgGh4QSHlJFIet8GpCCRfht/yN6/RWEX3hXdX6RVO2CQntPK/Z5PHbtXbUOLa3gHjgGh4TbCuvqg6m/mjisbVjBCtiyoOV0aWt444YbwB4iM31eAW/Mf5uQ4GfGRXKz+NB8GrWGBugbb0fQM/+aerTIf4JpNHPppi6TDIRzZv5aDPQXdsbbrSY/zHLsZMXD5Xy2M4VMOx8VOlhcfOcewflIqi7FSuLDDoGTduvbCuvqg6m/mnw3Xl9zI8HPoNUcma2VRrh13Th54QeDVoeKnbsylhIqLa3gHjgGh4TbCuvqg6m/mpCCRfht/yN6/RWEX3hXdX6RVO2CQntPK/Z5PHbtXbUOLa3gHjgGh4QhKMjY5liZnoYDKX2cjCw7qV5uFWNS29CDuah/8XbaUoRsdHtaMwxTbcxG03jCrLWAjKrVlVEhstThSSBP8Qxdmap19UWp/GTL9ORpJui0+5EKaDy5MbnNMXCeonVLDw+/r/RqP6xWgSEoyNjmWJmeOZ8OUfCxg39M8s7Z8UBwkJ30Dxa9/LTO/oFthOJgv2t+j0RDzVXbc67NVMDzkpbAvIjOdjR6y9O1riZU1P288ioW3r4bEHlB/oFthOJgv2tm8ox8uDJ+ZS5Ra+ZeieNUWPa6FxKy4cH1ePnr7d4pr8T1yv1tjsCmleUBOZw2LK2+Q3hfb7wXF/xieqSR2jbcxcQP45RMbymbThJK1Oqi6ScuHjt7lJro9VdUWDpYcKDus760HynuY7YX0ysblyloTa46k2q1DzGOSK1wcVA0XcABKDkO653miEUg+WNS0JAi3oB0SzNHuDnzf0Ra/89I6nRpx7ecYa4MxvBDtoArTjQOe1NKW1dEO8gOIuDkdNf5q9ANhLOFAetOutCvJb80qxYcooC6hk3BBElLs53lyxWbY3xBPMVBIt6AdEszR7iJ9qV/+jFubGogStAYfbkqibDIr6kI5KjmAFIhA1rGzDkcMwObhQhd3ck2Z5WNNPsf60prjCcRYnIivp65TjPQTPLO2fFAcJCd9A8Wvfy0zp/TXr/kZJMe5BIQz6M6d7DxsKoedPnGApl+fWmVcUbsjd/V+yF2tBuf016/5GSTHrKyIE+3XGGclJpr/32KvxjOKiYR/dA3dJwOQGTzIiaHcQjhJK3e6ddDvLsCDgqoBi78HABqtTqZMbJVoRMIBPMXswLcooMkR7KyIE+3XGGckheNaqVS18NIJCGPrjEmGUWaN0jNRpwIfsRCovlFyVQ3I1rdITRccyO3nrVXGilcFxixuhNLlIUjt561VxopXGs/zFuYBBaLLgUTDGxhPkk6jXhvKgR6N2s/zFuYBBaLu48MmkGnaTtX67VET2axlUgwY2+buBsNTHtE0o4eE3OyCOoc+Af99bStwqeNhVnxthfTKxuXKWhyAWNxjL14NmpD2PqKJZpTdd04eeEHg1aHip27MpYSKuEBZNHuZ7BNhydXISX4p+7dRcSMJ6/fQTO1iCVps7b7lLX2rmOuUM+6FSns0zCxp/7+NwYGqD8YfDdeX3Mjwc8XqOGf3OLVSS0mtfjEl0Pun25CpjT7j+W+/2dRxLH2JQXUbdCIFq6ScHqRGh9e+hhFmjdIzUacCCXbXnu/6M8m7GmMbulb/BMoHweaLaWL8x996BkmghEciXFG7QpKl97o4IgaxLLCiFgddguzwaPS7P6EfC0fyLh8O2N5jnsmth/I2uoOL4L6vkWIyUpZFl7+/jcGBqg/GLnavJ+GfdfmuhUp7NMwsad5/6krPvGAjZZSrmtgDLx36blk4ntGtrns4Nesxw1YLyr15giLQDtkllKua2AMvHdrRgPpcts5Lw8LFsLhdDz1l49eIO7LbnyhZJrhkJX2ukAqMURpaArFNgB1kS+DLof6k62v+fCE77YX0ysblylotY7BcoEXUw1IHh+g7ljmy4ZnaL/hVVUAl+vt7OHTBrCE5bK/TnrEu9MZrm5a/XaqUNIYJAn91sRS2fMaHjownr6loIRbk7OTE6Fm9aSREi2RkE8V2Wqq2kVxWyf8Ptch"/>
  <p:tag name="MENTOGRAPHOPTIONS" val="/piyB5pUgjkR1Mt+wiYOnlO5jXdb7sKbyqvtCFY2tuEdL4RmnYMQW16R/LebnAsNnQ6M+5Tx+UzC+UMGtEG6NCB8X/QFIUrJr94bbsgnCMTz7n3ouVy0Tn6JrCFxfWl9bUlVjmdhZDdFww+w/fKGhx/IuH3HumstjoeOR1PyKCtMAPUPcysHn48LvCTfz+x1qZKvu3hh3e4YhGAbk+YBYzHLcatHdfITxSn/l7e1S8Sy28pavtPgljKY9r11E3ptstvKWr7T4JbJUxScWZfE0ZjQAY56tWa680CH93PGIGrUUuQsjYS2NZnim3OltgDbziomEf3QN3SoYgbqveg1y801d3hfijEEC2PaoXSQewfSY6V/M89zzXA76+fL/KhcoUHEZ5MhxUCfzZ9sG+/whOVx3oPipD6rV5/kX9RtRyPCcPOpQVK9hcW5v709MjJmmKGhKc4g6HGdxndjGe8j4O5eF9WE1ieFXyWEmL0fUrmSg3WIEg7EJKdio4pG1wY7IVHnmVrzenwhVAFqqmFdnRIeUkUh63waqJYdM28N0kRzCbdC6apjhphsR+fhv8ENsyolKhPS+hwYb6/0yUElAadio4pG1wY7TXody/axGmghVAFqqmFdnTy9F9KU/deWqJYdM28N0kQ91xqlY9ycqJhsR+fhv8ENtNWul158hQ0Yb6/0yUElAadio4pG1wY7Iy8NKPc4REIhVAFqqmFdncXuAxGVaMj5GI83lfoHWwHRKLryes6lzItdQ/REej/rM9wqYyZY0XNenOzVone0C1B5rR8scom9LSlLTNwFkirA/HtVsUWnhybF5Us9V/limvg/yC6uG6bg99rrH9k7uUgOZUDX9u+/UqUb6ws86ImqBDxCS+Y2DHMuGeYbrvwXlZyZoerqN8wz3CpjJljRc5x41DzQZqJbEvVCS1ygx76Ox5Ha6wAU7hkBC0hRN2yRG9HP30xOdKFPH21yEFCjJPOyst40+0S2QuRDFtpxDoNf7WDgGiVzCscYHxjAKEGM+iX8UzHpHcY+VCfpMfLnOzPcKmMmWNFz2q+R5y2MjAB5QByaEkHeKmCz4BHB+Xi1GQELSFE3bJG6VAn+M3hLWU8fbXIQUKMk1265X+kmpokpIZT8/fXouA803kXopBcwI8aFSipMKPvLhiKvGr261uHKhfpaI6AdLdcmNRF8FMwz3CpjJljRc1kb91uGW68vUHmtHyxyib0Kc8WT6keGuBkBC0hRN2yRlSykZb95BKAFCULtACrbtj4sigApi2lRoMBcJ/t6FG/nrl/vinlybTDx3a6lhKOJSQ8mY+kCuelW/y9MfO7dZzbpQcoMDXWSaJHADpNBhPmn4eux4HDRf801d3hfijEEn/PSBkXaY5i3h7ZAi0wIB3lrFb+OjwigbEXhel10ATkR3i5Fe4too9EouvJ6zqXMi11D9ER6P+v2sbGpvTjLrCTs8lDMlYUQ905+6nqNnL46h0yTc4V9A+a/NBPCCHtPyl95VVfiiclZq/WTRSDqdOwqEjR1lGi7J7604BMxGCWiDQx5emq/Yb1UCdnMYsCPZjvJDX58SoXZiBryOEGrKL61HFSrPpftT2yw1GJ4fWBuBRgz+EwmhKcK8Ou7BhpQNCru3gFL14q+tRxUqz6X7SVllTAlou1IkHVVX7v53sI4hm9lUxZ/Cj3vrn/jlN51NPHHzbh5XA2D6GQFuC6Eal1fy7yhaduIbgUYM/hMJoRAKjFEaWgKxaEjkqX/Pfljm04SStTqouknLh47e5Sa6CIaktUwRM2+H6kloS1sEgRrsrBml3LXbv1/YMq9SwpqpZeA9taZ2eqhI5Kl/z35Y1lEhbSTKdVE1+3RvAMrdbAYyTsslLwFV0SDb5ohOEMG7INdVggzNcXL+9FntaOVF0SDb5ohOEMGPnIduQtvAY/zQIf3c8YgasSobJL56N3IF6w++Q9o5XDKq+0IVja24SbJVWvOld+Qa1dw7KNfnWzA/HtVsUWnh55Bn18ai55JRINvmiE4QwbOpw9emRyQUMpgZf/WtiKgBHJbBynPYL7EqGyS+ejdyMlGScTQBoX0sOr9dDZ5pa3A/HtVsUWnhybJVWvOld+QshvHwfD++bTR2RB+jtzu6SIaktUwRM2+xKhskvno3cgodY3/834frcrxfK3ZLLfAHS0fibr/MSPEqGyS+ejdyJSBr+CSR4QQYwa50FowxypamLNpnDeWpRfEWznTfjix/EnoguUD8LTl/KoNDcs6oUiEON2iaKHRKhbevhsQeUFC9uzgOhz1bqlhqzYtYy4m+sOkmEt5i7qLwflQBFebUKYRhl64GmnLaGpe9JhJa7NsHSB0+YsJxt7hIIgd/pvUoSOSpf89+WOrad26IzdyZ16gi2zasVXb8C29ifm4ib9amLNpnDeWpb4ybMC7oMNlaoe4Ll89bAOysiBPt1xhnHR1MkqPE3Ev3LNX9Va6KtG/mVnSAjO4WIOo7X97V9CSH8KFOEjHopNDvLsCDgqoBqLOcI3c9WkS/uerEmi6CLhQVsh19pDFfoStDIudBAB9QFq0UPvW1Cxgs+ARwfl4tdZZ76J8x9oq+k7ESdS3/cNAWrRQ+9bULGCz4BHB+Xi1lMUJiofQCGbalWJAg34RBfEOXU61nFnnNtov1v8VfEQeRVDK3WUnhienD2p5HRsX34ucoWi2ApGpt+hP1H5+mTPcKmMmWNFzPljiBrkr6jx5axW/jo8IoHlrFb+OjwigK9k6qNhXLkrkMvHHcMJ6yW5ObpvRMOXKZJZVm+fm7WJ5TgpYYyCHDfwb+XhBZsJ/7MtSnB/9xbAMXOwEiuCDRzLEuObTYfZKm4cPUB6qEJWrNJuKMcokNXlOClhjIIcNOVlnXCMAQUKDHVMeHfX6wuQy8cdwwnrJKRwgZSMiFwTmi72NDgfAW6X6xxIFVQW/nSuoilzH81MFq33ctQ6Wy/FjQEW3ptExGQELSFE3bJEBXK7zUkXJfQWrfdy1DpbL8WNARbem0TGoMofisK4NX8/GSA9xOQFtBat93LUOlsvxY0BFt6bRMQvbZ7hJls/NhAdKnjLl42EAyPsnBElJkw6KZS61mBv8AOCgXLyww3dYDZb+Ucbr/A6KZS61mBv8wM87McB0jWPNVJNQZru0ZTXgFQgPyNU/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HbV5eZmr9asvaSlA9n4XJWdTO/4qvm88qZqnX1Ran8ZMv05Gkm6LT7teRW1QUxoDOzwxjo18E/n6dHLaUT2OCIGk8tdZjoz76rg+jXY59/zOZvRjXtIFmRvWZKR+rmWXoxcUm/KmvhfAlh9/6zbCS1V4JmM5vhjrrzQIf3c8YgarzkZ7mTk0e780CH93PGIGoL22e4SZbPzYQHSp4y5eNhyqvtCFY2tuElMBYNK6+iluAA4IQm0mTb6nRpx7ecYa5q1YIVeWtvvyc8c07XS/cX56wu6sRioIbGHiOV6sSPiRcYsboTS5SFp2KjikbXBjttivHzNLX5o7oKlLJWlNOmg5yWjSPFv1w6ktEdUBsemvYkAX894oeH5RAh/tIC/aa9cQ0zrByLUFMljB6/hLVOW6vUQYJTkQtrWUYa9tfENiFUAWqqYV2dJsXlSz1X+WKolh0zbw3SRMFazRjb5E6XmGxH5+G/wQ1dpffSOCynZxhvr/TJQSUBp2KjikbXBjsCSnBJbBw07CFUAWqqYV2dPoqBzZVIAVSolh0zbw3SRPLb7vqJAml3mGxH5+G/wQ0cBO/yeEj8kBhvr/TJQSUBp2KjikbXBjsSiwKwjJktcSFUAWqqYV2d6BMKrat0NcSolh0zbw3SRNjKlErYRbESIcTE92zq3GXA/HtVsUWnh0hEIjhHVx9EzTV3eF+KMQSiDQx5emq/Yb1UCdnMYsCP34ucoWi2ApHPvl7yujsMZBspwNm6KnlJHh9X88b/NfFzNErZmPDGHzepewjdQbn8jTUmCIRepIlrqqS7TBExS6opW274hB+YDQy8r9pkjhRI7V1RbyhGBjsOe0q4oCujIfUViWIhm4PF06BgD8USJjNUKPLzlDqRfT9Cmy2o473jM76FI9RodbZ0EbnS/Vw4fm7/80IS02A2Ko6jBJMauFCdbuGLWI1ZWK36nj1bvcsmxeVLPVf5YmY7yQ1+fEqFbEXhel10ATnPvl7yujsMZLuEZqs84Xthad78ExW4A3VVbwhDo/AhcDPAJ1xlwy3rCFCbojdYvnwml7QH+1HTZTPJ/Jws2gP7xpIWhrPjzikoyoXZK/GiT4vYTpbB6unSlQRpwZ0hIFnaYkzjLlJOWlit+p49W73LEh5SRSHrfBonpw9qeR0bF9+LnKFotgKRz75e8ro7DGRqGnOBHSAf2mne/BMVuAN1HJY/8VM4oQhI7V1RbyhGBoKXJGOkkpCZds5i2pL1Gnp23pkX7hnsmFG4Kl2bUOATWemoxprg2iPEqHSEbuzTLqeEmy+D+/i8KM3cwZFyWts8hiuZHiFm9NN6Sq8hjQgK1f0JUDn1wS0z3CpjJljRc1kb91uGW68vUHmtHyxyib0Kc8WT6keGuPg95hnimeYRwPx7VbFFp4dIRCI4R1cfRCL8SD+Z2M9FWK36nj1bvctIRCI4R1cfRN+LnKFotgKRJ6cPankdGxcT/k1yCxkBo9EouvJ6zqXMi11D9ER6P+uOa1P8jw0qVyTs8lDMlYUQ905+6nqNnL46h0yTc4V9AzrsgWSFrzX9LlFr5l6J41RY9roXErLhwfV4+evt3imvCLz15VTR5B1q6kUDUOLAkC5Ra+ZeieNUWPa6FxKy4cETdj+vNlCUh8OSzR2xLuUr+cBGLEYH5VbH7f9T+4q1pDiGb2VTFn8Kr7uYmpRnvLr1ePnr7d4pr5N4Io3j5QNH0ndKAutwksP8rWI8P/V7HcIgwoXyRTmyRwvb5IJVB91C9uzgOhz1bvkvPYM9ZuMVCS6yU4Hhq2gPVt3wKx8/VdJ3SgLrcJLDuLNYQi2DPHLPoqk9ep0JLJesg6akO0kbxKhskvno3chg/Q8mvqj3j/NAh/dzxiBqxKhskvno3chI763SgKCmzsqr7QhWNrbhJslVa86V35Asfe/SVPnmLv7nqxJougi4WpizaZw3lqUXxFs50344sc++XvK6OwxknxX/ZAvsiE2Z/WmmaN7C4vx9feREJgtRoGl0rKoyWB0wlxfFveLyPybJVWvOld+QSPPkErCfOttDvLsCDgqoBs++XvK6Owxk557Kk66rZdcXxFs50344sQcx4fTubc2x9b0mbTSBTW0myVVrzpXfkOww+6itHoK/VhtQIJEvOpZJFCZQOOxdOibJVWvOld+QRIxJgO7FjyL6w6SYS3mLuoYZrzxJU4J8RINvmiE4QwZYwAkNzI8loXIBY3GMvXg2A4ssKNc919MF1G3QiBauknB6kRofXvoYoSOSpf89+WN04OJhEFTbUGbwEd7QI6p6Ta46k2q1DzG9L5e23RUd1zPQ0EEgXQdkYnUAKzaxFAHSd0oC63CSw0sA+naJOsi12pViQIN+EQXxDl1OtZxZ50Z/lz8LmQ+yNA57U0pbV0QaMwtGGsVELJOLTNoCtT5q6n4DshcqnrcTGiWaAAfU+ILta+arcT5b3ck2Z5WNNPsNqD7ZEKgW77KyIE+3XGGcYI8Mz+HH+dWl+scSBVUFv50rqIpcx/NToaj+V8MWOlMeRVDK3WUnht+LnKFotgKRggnicLWTWh42k5T1CJe+Fh5FUMrdZSeG34ucoWi2ApHcs1f1Vroq0b+ZWdICM7hYg6jtf3tX0JIsj5QseUYa2Fit+p49W73LeUAcmhJB3ipgs+ARwfl4tas0m4oxyiQ1Irv0B1jYwtATmL0LbHatbUmqbajGUYVVSaptqMZRhVX2lFQzEVJRHGRXdfemfV+CgV6IoVzo20zfS8dHw5QjFgxc7ASK4INHMsS45tNh9kolZZUwJaLtSMJAJ29z6+uFqnDoHk7GQndgFwRnQ0DA8yo4mrYHq6QEDFzsBIrgg0cyxLjm02H2SvwD+qbuaSISZFd196Z9X4Ly1xzlQQp4qRNXE1zrA7CMfIir3QCjB6fakTZ+UiEA1wDI+ycESUmTDoplLrWYG/xVWaRqb5q5IE5NtecVV8ASAMj7JwRJSZMOimUutZgb/McxjWaOSW83CfbNbKju1DUAyPsnBElJkw6KZS61mBv8qRPA/4/KN5HNVJNQZru0ZQbLWa1K5nGmVzq3q6kwf+5EaXhVlwxkD6q6CZe1LPC2Vzq3q6kwf+5V+o+Bn3toq4MYWPyiCDQ1fN9Nhkt/TrOMD+8Dw0ymLg==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/g/Q0nTG173JqBHa/o2LrvBBcX5E3rRFQ3UYZNZLOPhRN8HzehV0xbFHVU77VrlQIrR2J7VKtMtxR/mnE5XLaQK63hnQMZ38bpn4k1CW/F7ziomEf3QN3QxdsrqoeUmRAc4Q1eaYUqY9lR+90hb6wfq/swRDWPg2R9DF/BLAPHTSEoBibQkOjavcS6gykmFDdYokmJIVUNFFYVgrYcyBhaqzDZ9fQ9KGjC96h49//uzvIjOdjR6y9OSNXtRi03OKlyHasNbDGmfteyKIi0XZsD9FYRfeFd1fpFU7YJCe08r9nk8du1dtQ4treAeOAaHhCbF5Us9V/liIKEN9wNj91DwAWMns5kXdyHTrA2pgo6LMWQwo/LekxZMkhKoLkILTl02J7YSjnJQQGLFDwTV/LNuEiPVDgfJeNYokmJIVUNFWTummF5qLEOxuJRs5g73lhiEYBuT5gFj4kGr2MY4Ow6ZFcbLPVVKpjVzMKklNB9BSj3Lzx6FLNfKYGX/1rYioCYpxmRvOK3lc2b+Wgz0F3bG260mP8xy7FWJpFX5RkfjTDsfFTpYXHznHsH5SKouxUriww6Bk3brJsXlSz1X+WJ8N15fcyPBz6DVHJmtlUa4dd04eeEHg1aHip27MpYSKi2t4B44BoeEJsXlSz1X+WKQgkX4bf8jev0VhF94V3V+kVTtgkJ7Tyv2eTx27V21Di2t4B44BoeEEh5SRSHrfBrXFxfr2cFV+RshnzoHHtY01Y1TdJh4kkMggiYs2P5wSktjsGb15ZyKFYVgrYcyBhZzUeL8qKZVzLdHYuFFaFqPwDY7e6cwREcTN2DUG6iCusgCSTtyfXhBc2b+Wgz0F3bG260mP8xy7Et4DTwLyqXGTDsfFTpYXHznHsH5SKouxUriww6Bk3brEh5SRSHrfBp8N15fcyPBz6DVHJmtlUa4dd04eeEHg1aHip27MpYSKi2t4B44BoeEEh5SRSHrfBqQgkX4bf8jev0VhF94V3V+kVTtgkJ7Tyv2eTx27V21Di2t4B44BoeE2wrr6oOpv5rXFxfr2cFV+QwyUoQDL+DPbhIj1Q4HyXhXq7MuMTQFSV53cDkbD1xbr94bbsgnCMTz7n3ouVy0TsnaIxAhoeO0LpVfG9jPKbZMAPUPcysHny/fWqkvUAVyVAqKpWf7ZVeeN5l5sOPY1kMsSPC+q0cTMXCeonVLDw+/r/RqP6xWgdsK6+qDqb+aOZ8OUfCxg39M8s7Z8UBwkJ30Dxa9/LTOcwByKuWMF5x+j0RDzVXbc67NVMDzkpbAvIjOdjR6y9O1riZU1P288ioW3r4bEHlBcwByKuWMF5xm8ox8uDJ+ZS5Ra+ZeieNUWPa6FxKy4cH1ePnr7d4prwi89eVU0eQdleUBOZw2LK2+Q3hfb7wXF/xieqSR2jbcxcQP45RMbymbThJK1Oqi6ScuHjt7lJro9VdUWDpYcKDus760HynuY7YX0ysblyloTa46k2q1DzGOSK1wcVA0XcABKDkO653miEUg+WNS0JAi3oB0SzNHuDnzf0Ra/89I6nRpx7ecYa4MxvBDtoArTjQOe1NKW1dEO8gOIuDkdNf5q9ANhLOFAetOutCvJb80qxYcooC6hk3BBElLs53lyxWbY3xBPMVBIt6AdEszR7iJ9qV/+jFubGogStAYfbkqibDIr6kI5KjmAFIhA1rGzDkcMwObhQhd3ck2Z5WNNPsf60prjCcRYnIivp65TjPQTPLO2fFAcJCd9A8Wvfy0zp/TXr/kZJMe5BIQz6M6d7DxsKoedPnGApl+fWmVcUbsjd/V+yF2tBuf016/5GSTHrKyIE+3XGGclJpr/32KvxjOKiYR/dA3dJwOQGTzIiaHcQjhJK3e6ddDvLsCDgqoBi78HABqtTqZMbJVoRMIBPMXswLcooMkR7KyIE+3XGGckheNaqVS18NIJCGPrjEmGUWaN0jNRpwIfsRCovlFyVQ3I1rdITRccyO3nrVXGilcFxixuhNLlIUjt561VxopXGs/zFuYBBaLLgUTDGxhPkk6jXhvKgR6N2s/zFuYBBaLu48MmkGnaTtX67VET2axlUgwY2+buBsN3j7dtAS0A+DkEhDPozp3sHvMlWl8kpXwBdRt0IgWrpJwepEaH176GAY1BoKsoomFNP90QEzP/QX3mP5VzuIZMVqYs2mcN5alreyTWJbpKYMoq8Yj5gZMTUgkIY+uMSYZ0aHW/V6VohtB7gDdYIZnjQyWKHMavMmedRBuGapBHZbhAWTR7mewTYcnVyEl+Kfu/Fvxc3IFHkvdRcSMJ6/fQcg2cUrmbPY7x8hIaXjuF2Ls/oR8LR/IuJ/TXr/kZJMeLeK6d4KrPCp+E84pbZuSa32zMjI3ry2+MbJVoRMIBPNfe6k7jBpwyq3sk1iW6SmDkheNaqVS18NIJCGPrjEmGa3sk1iW6SmDNvWzcKkEoHoFmop/TPfzODGyVaETCATzTg7S5OVC+dk29bNwqQSgejN9neb0YoaVMbJVoRMIBPMkyj8+I4kFKufAHk24S1N1MRwRuYcuWR3jiIImdT4rRCtSunKdynOlWNB4g6f/8cKG7LkqGfZ3OJJe+ctPgOemrd61K7ZsA3nTmUlN92gUHkcyq1v2omPvM+Jua/hMZdmNiArO3U/boLYX0ysblylo48GfTJeoXJ4wuKleVl3VTEj7BBpC96rqNeAVCA/I1T8="/>
  <p:tag name="MENTOGRAPHOPTIONS" val="/piyB5pUgjkR1Mt+wiYOnlO5jXdb7sKbyqvtCFY2tuHbV5eZmr9asvaSlA9n4XJWdTO/4qvm88qZqnX1Ran8ZMv05Gkm6LT7teRW1QUxoDOzwxjo18E/n6dHLaUT2OCIGk8tdZjoz76rg+jXY59/zOZvRjXtIFmRvWZKR+rmWXoxcUm/KmvhfAlh9/6zbCS1V4JmM5vhjrrzQIf3c8YgarzkZ7mTk0e780CH93PGIGoL22e4SZbPzYQHSp4y5eNhyqvtCFY2tuElMBYNK6+iluAA4IQm0mTb6nRpx7ecYa5q1YIVeWtvvyc8c07XS/cX56wu6sRioIbGHiOV6sSPiRcYsboTS5SFp2KjikbXBjttivHzNLX5o7oKlLJWlNOmg5yWjSPFv1w6ktEdUBsemvYkAX894oeH5RAh/tIC/aa9cQ0zrByLUFMljB6/hLVOW6vUQYJTkQtrWUYa9tfENiFUAWqqYV2dJsXlSz1X+WKolh0zbw3SRMFazRjb5E6XmGxH5+G/wQ1dpffSOCynZxhvr/TJQSUBp2KjikbXBjsCSnBJbBw07CFUAWqqYV2dPoqBzZVIAVSolh0zbw3SRPLb7vqJAml3mGxH5+G/wQ0cBO/yeEj8kBhvr/TJQSUBp2KjikbXBjsSiwKwjJktcSFUAWqqYV2d6BMKrat0NcSolh0zbw3SRNjKlErYRbESIcTE92zq3GXA/HtVsUWnh0hEIjhHVx9EzTV3eF+KMQSiDQx5emq/Yb1UCdnMYsCP34ucoWi2ApHPvl7yujsMZBspwNm6KnlJHh9X88b/NfFzNErZmPDGHzepewjdQbn8jTUmCIRepIlrqqS7TBExS6opW274hB+YDQy8r9pkjhRI7V1RbyhGBjsOe0q4oCujIfUViWIhm4PF06BgD8USJjNUKPLzlDqRfT9Cmy2o473jM76FI9RodbZ0EbnS/Vw4fm7/80IS02A2Ko6jBJMauFCdbuGLWI1ZWK36nj1bvcsmxeVLPVf5YmY7yQ1+fEqFbEXhel10ATnPvl7yujsMZLuEZqs84Xthad78ExW4A3VVbwhDo/AhcDPAJ1xlwy3rCFCbojdYvnwml7QH+1HTZTPJ/Jws2gP7xpIWhrPjzikoyoXZK/GiT4vYTpbB6unSlQRpwZ0hIFnaYkzjLlJOWlit+p49W73LEh5SRSHrfBonpw9qeR0bF9+LnKFotgKRz75e8ro7DGRqGnOBHSAf2mne/BMVuAN1HJY/8VM4oQhI7V1RbyhGBoKXJGOkkpCZds5i2pL1Gnp23pkX7hnsmFG4Kl2bUOATWemoxprg2iPEqHSEbuzTLqeEmy+D+/i8KM3cwZFyWts8hiuZHiFm9NN6Sq8hjQgK1f0JUDn1wS0z3CpjJljRc1kb91uGW68vUHmtHyxyib0Kc8WT6keGuPg95hnimeYRwPx7VbFFp4dIRCI4R1cfRCL8SD+Z2M9FWK36nj1bvctIRCI4R1cfRN+LnKFotgKRJ6cPankdGxcT/k1yCxkBo9EouvJ6zqXMi11D9ER6P+uOa1P8jw0qVyTs8lDMlYUQ905+6nqNnL46h0yTc4V9AzrsgWSFrzX9LlFr5l6J41RY9roXErLhwfV4+evt3imvCLz15VTR5B1q6kUDUOLAkC5Ra+ZeieNUWPa6FxKy4cETdj+vNlCUh8OSzR2xLuUr+cBGLEYH5VbH7f9T+4q1pDiGb2VTFn8Kr7uYmpRnvLr1ePnr7d4pr5N4Io3j5QNH0ndKAutwksP8rWI8P/V7HcIgwoXyRTmyRwvb5IJVB91C9uzgOhz1bvkvPYM9ZuMVCS6yU4Hhq2gPVt3wKx8/VdJ3SgLrcJLDuLNYQi2DPHLPoqk9ep0JLJesg6akO0kbxKhskvno3chg/Q8mvqj3j/NAh/dzxiBqxKhskvno3chI763SgKCmzsqr7QhWNrbhJslVa86V35Asfe/SVPnmLv7nqxJougi4WpizaZw3lqUXxFs50344sc++XvK6OwxknxX/ZAvsiE2Z/WmmaN7C4vx9feREJgtRoGl0rKoyWB0wlxfFveLyPybJVWvOld+QSPPkErCfOttDvLsCDgqoBs++XvK6Owxk557Kk66rZdcXxFs50344sQcx4fTubc2x9b0mbTSBTW0myVVrzpXfkOww+6itHoK/VhtQIJEvOpZJFCZQOOxdOibJVWvOld+QRIxJgO7FjyL6w6SYS3mLuoYZrzxJU4J8RINvmiE4QwZYwAkNzI8loXIBY3GMvXg2A4ssKNc919MF1G3QiBauknB6kRofXvoYoSOSpf89+WN04OJhEFTbUGbwEd7QI6p6Ta46k2q1DzG9L5e23RUd1zPQ0EEgXQdkYnUAKzaxFAHSd0oC63CSw0sA+naJOsi12pViQIN+EQXxDl1OtZxZ50Z/lz8LmQ+yNA57U0pbV0QaMwtGGsVELJOLTNoCtT5q6n4DshcqnrcTGiWaAAfU+ILta+arcT5b3ck2Z5WNNPsNqD7ZEKgW77KyIE+3XGGcYI8Mz+HH+dWl+scSBVUFv50rqIpcx/NToaj+V8MWOlMeRVDK3WUnht+LnKFotgKRggnicLWTWh42k5T1CJe+Fh5FUMrdZSeG34ucoWi2ApHcs1f1Vroq0b+ZWdICM7hYg6jtf3tX0JIsj5QseUYa2Fit+p49W73LeUAcmhJB3ipgs+ARwfl4tas0m4oxyiQ1Irv0B1jYwtATmL0LbHatbUmqbajGUYVVSaptqMZRhVX2lFQzEVJRHGRXdfemfV+CgV6IoVzo20zfS8dHw5QjFgxc7ASK4INHMsS45tNh9kolZZUwJaLtSMJAJ29z6+uFqnDoHk7GQndgFwRnQ0DA8yo4mrYHq6QEDFzsBIrgg0cyxLjm02H2SvwD+qbuaSISZFd196Z9X4Ly1xzlQQp4qRNXE1zrA7CMfIir3QCjB6fakTZ+UiEA1wDI+ycESUmTDoplLrWYG/xVWaRqb5q5IE5NtecVV8ASAMj7JwRJSZMOimUutZgb/McxjWaOSW83CfbNbKju1DUAyPsnBElJkw6KZS61mBv8qRPA/4/KN5HNVJNQZru0ZQbLWa1K5nGmVzq3q6kwf+5EaXhVlwxkD6q6CZe1LPC2Vzq3q6kwf+5V+o+Bn3toq4MYWPyiCDQ1fN9Nhkt/TrOMD+8Dw0ymLg==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EdL4RmnYMQW1KlG+sLPOiJON4Z1V0NKCI2Vh8FfQM83q5YOWV1pnc0vDS+YFM75ewfqKaLxtjRecJosBTC13mxgR5Z5fwO52golIyFdZ6QET80+ceSNrrCvdCoMo02KfjMwDYi4RpE0nHf1w0ZbUNhac9+0MC5aYtyfyA5y+WtIa5YOWV1pnc0KN+D9Bk2yHpJl0cCIuj2z6XsU2YIh2sZY5eHoIJwtgZ6nCN88TuUAleCZjOb4Y6680CH93PGIGq85Ge5k5NHu/NAh/dzxiBqC9tnuEmWz82EB0qeMuXjYcqr7QhWNrbhJTAWDSuvopbgAOCEJtJk2+p0ace3nGGuatWCFXlrb78nPHNO10v3F+esLurEYqCGxh4jlerEj4kXGLG6E0uUhadio4pG1wY7bYrx8zS1+aP0uad5aoTJSD3RnZeBeCr7Y9VM4ioc/zFy3QvzW/4+eSXFs7U0EH7kOtV1KQUqLisxHwvCRnhWm6KiOoZ4fZUamVepU4RC0GkhVAFqqmFdnSbF5Us9V/liqJYdM28N0kTBWs0Y2+ROl5hsR+fhv8ENXaX30jgsp2cYb6/0yUElAadio4pG1wY7AkpwSWwcNOwhVAFqqmFdnT6Kgc2VSAFUqJYdM28N0kTy2+76iQJpd5hsR+fhv8ENHATv8nhI/JAYb6/0yUElAadio4pG1wY7EosCsIyZLXEhVAFqqmFdnegTCq2rdDXEqJYdM28N0kTYypRK2EWxEiHExPds6txlwPx7VbFFp4dIRCI4R1cfRM01d3hfijEEog0MeXpqv2G9VAnZzGLAj9+LnKFotgKRz75e8ro7DGQbKcDZuip5SbMRLqr3L/jSzTV3eF+KMQRbZTrlmams3b1UCdnMYsCPJ6cPankdGxfuDKiq7bx7udEouvJ6zqXM7RdSfZsM7pKPC7wk38/sdZsuVSJydoFEM9wqYyZY0XPar5HnLYyMAHlAHJoSQd4qYLPgEcH5eLUZAQtIUTdskbpUCf4zeEtZ8hHxLJkxoHcFuAVvuiIqlYd3bxOZ8ZkFzTV3eF+KMQQpbdNHtGfiQr1UCdnMYsCPZjvJDX58SoV2ibFkmwEhC9EouvJ6zqXMjsALDgR4CPMEBZkiS5/xrEe6H4lrsACjFDoX3NBgzvbNNXd4X4oxBJ/z0gZF2mOYt4e2QItMCAd5axW/jo8IoGxF4XpddAE5Ed4uRXuLaKPRKLryes6lzItdQ/REej/r9rGxqb04y6wk7PJQzJWFEPdOfup6jZy+OodMk3OFfQPmvzQTwgh7T8pfeVVX4onJWav1k0Ug6nTsKhI0dZRouye+tOATMRglog0MeXpqv2G9VAnZzGLAj2Y7yQ1+fEqF2Yga8jhBqyi+tRxUqz6X7U9ssNRieH1gbgUYM/hMJoSnCvDruwYaUDQq7t4BS9eKvrUcVKs+l+0lZZUwJaLtSJB1VV+7+d7COIZvZVMWfwo9765/45TedTTxx824eVwNg+hkBbguhGpdX8u8oWnbiG4FGDP4TCaEQCoxRGloCsWhI5Kl/z35Y5tOEkrU6qLpJy4eO3uUmugiGpLVMETNvh+pJaEtbBIEa7KwZpdy1279f2DKvUsKaqWXgPbWmdnqoSOSpf89+WNZRIW0kynVRNft0bwDK3WwGMk7LJS8BVdEg2+aIThDBuyDXVYIMzXFy/vRZ7WjlRdEg2+aIThDBj5yHbkLbwGP80CH93PGIGrEqGyS+ejdyBesPvkPaOVwyqvtCFY2tuEmyVVrzpXfkGtXcOyjX51swPx7VbFFp4eeQZ9fGoueSUSDb5ohOEMGzqcPXpkckFDKYGX/1rYioARyWwcpz2C+xKhskvno3cjJRknE0AaF9LDq/XQ2eaWtwPx7VbFFp4cmyVVrzpXfkLIbx8Hw/vm00dkQfo7c7ukiGpLVMETNvsSobJL56N3IKHWN//N+H63K8Xyt2Sy3wB0tH4m6/zEjxKhskvno3ciUga/gkkeEEGMGudBaMMcqWpizaZw3lqUXxFs50344sfxJ6ILlA/C05fyqDQ3LOqFIhDjdomih0SoW3r4bEHlBQvbs4Doc9W6pYas2LWMuJvrDpJhLeYu6i8H5UARXm1CmEYZeuBppy2hqXvSYSWuzbB0gdPmLCcbe4SCIHf6b1KEjkqX/Pfljq2nduiM3cmdeoIts2rFV2/AtvYn5uIm/WpizaZw3lqW+MmzAu6DDZWqHuC5fPWwDsrIgT7dcYZx0dTJKjxNxL9yzV/VWuirRv5lZ0gIzuFiDqO1/e1fQkh/ChThIx6KTQ7y7Ag4KqAaiznCN3PVpEv7nqxJougi4UFbIdfaQxX6ErQyLnQQAfUBatFD71tQsYLPgEcH5eLXWWe+ifMfaKvpOxEnUt/3DQFq0UPvW1Cxgs+ARwfl4tZTFCYqH0Ahm2pViQIN+EQXxDl1OtZxZ5zbaL9b/FXxEHkVQyt1lJ4Ynpw9qeR0bF9+LnKFotgKRqbfoT9R+fpkz3CpjJljRcz5Y4ga5K+o8eWsVv46PCKB5axW/jo8IoCvZOqjYVy5K5DLxx3DCesluTm6b0TDlymSWVZvn5u1ieU4KWGMghw38G/l4QWbCf+zLUpwf/cWwDFzsBIrgg0cyxLjm02H2SpuHD1AeqhCVqzSbijHKJDV5TgpYYyCHDTlZZ1wjAEFCgx1THh31+sLkMvHHcMJ6ySkcIGUjIhcE5ou9jQ4HwFul+scSBVUFv50rqIpcx/NTBat93LUOlsvxY0BFt6bRMRkBC0hRN2yRAVyu81JFyX0Fq33ctQ6Wy/FjQEW3ptExqDKH4rCuDV/PxkgPcTkBbQWrfdy1DpbL8WNARbem0TEL22e4SZbPzYQHSp4y5eNhAMj7JwRJSZMOimUutZgb/ADgoFy8sMN3WA2W/lHG6/wOimUutZgb/MDPOzHAdI1jzVSTUGa7tGU14BUID8jVPw==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632dXVkgRn5295VSA7sWcjJGzO8xwX+QtYg3FA6X7rhwTN4/4k/iFXoJfTJKtRByJ5Erd2Dkde8DwELMx3fm5Qpmaqu5A5F5Lpn4k1CW/F7ziomEf3QN3SiiIC6R7UkBE+wX8dtaji4k9BskFeZk4x5hoXtvQWRfi22bM8rfxijOPCL1tVaQ2W9xe+PTQavg3+snBJwvm3KHDwu/7fz5ezRyOuRNEbhU69xLqDKSYUNLgFeEYJf1S1ptoSs8Le2DjNUKPLzlDqRGwmWg0+ThKVx11oYxVYpu7dFOGu3GQh4pZFktZ+/Ib2Pskch9zOp6bpNuf7tMoN748DMqz7kxozTJAaulhjBlTv7jPzqGNqO1OgrCMY6MgF1RaOJRcNvIyo04hXvVTn+KhbevhsQeUEB5ytc9QslhLMRLqr3L/jSxhK9hg6IMhq/JqM537UyH5DvJRYA6JOHvVQJ2cxiwI87yA4i4OR01wcx4fTubc2xbS+JLXhqFvYQY82n7mNs8zGyVaETCATzPyIau5j4ROvmAFIhA1rGzOYwoFPQbVQwmTHMkYEnTj5ViaRV+UZH43yYt9X0YMz9zlZ+sy3ejt67W0sQviWTFeYwoFPQbVQwmTHMkYEnTj7tF1J9mwzuko8LvCTfz+x1my5VInJ2gURym9pchnTJUPahkpq5efqoZtP3mOTLgKGIRSD5Y1LQkJpp2K13NemZ0dkQfo7c7unb8PZG/x4S2W1FIlD4iH2KSCQhj64xJhnkEhDPozp3sHvMlWl8kpXwBdRt0IgWrpIUnQJXVh+JqL1UCdnMYsCP7Eil0A8aL0ZppAXs5keR9dq9MLMx89gbBdRt0IgWrpK3TQChNIPo2PIR8SyZMaB3BbgFb7oiKpWHd28TmfGZBcYSvYYOiDIavyajOd+1Mh+KLR21fjZ/6r1UCdnMYsCPO8gOIuDkdNcHMeH07m3NsW0viS14ahb2kRXiug2FDjUxslWhEwgE8z8iGruY+ETr5gBSIQNaxszmMKBT0G1UMJkxzJGBJ04+ZMXD5Xy2M4V8mLfV9GDM/c5WfrMt3o7eu1tLEL4lkxXmMKBT0G1UMJkxzJGBJ04+jsALDgR4CPMEBZkiS5/xrEe6H4lrsACjFDoX3NBgzvbGEr2GDogyGr8moznftTIf9r2PsUgAAOq9VAnZzGLAjzvIDiLg5HTXBzHh9O5tzbFtL4kteGoW9iQUQFLNNfWZMbJVoRMIBPM/Ihq7mPhE6+YAUiEDWsbM5jCgU9BtVDCZMcyRgSdOPt5UUaWNqIZeF7MC3KKDJEc4hm9lUxZ/CuSe/jhyj87vw5LNHbEu5SvDGKcErMwMbKsWHKKAuoZN8tSI+Snbr9uLwflQBFebUL8XYwViKWhAEh4PL1zVR7jjMZXUSdM1Rznzf0Ra/89I6nRpx7ecYa4MxvBDtoArTsYSvYYOiDIa3PC62EkAywiRkE8V2Wqq2kw7HxU6WFx81Oo0ols3DVzus760HynuY7YX0ysblyloZvKMfLgyfmVZuaBXYcMHd/QEpGxVvuFJceHIDkfzOzmV5QE5nDYsrTgfMkZOTvlvOuYp38ENUijieC9wy6RVZdTqNKJbNw1cxcQP45RMbyk6a/GPx7MEjryIznY0esvTjPtECEye2i0puUmhfnzWVK9sgof9dlfMdhtRe8GNdhk7yA4i4OR01wcx4fTubc2xsvJhX+KaE7mg1RyZrZVGuHXdOHnhB4NWJJm5UxE9lsRez+I63UhhdgOSMw2tflnOLkYuFtHV3OMPmjJQj4I7TtGr8f2dj9vLUNVGpU1pQEWTS8LEdsUXGqEsWKwA7o3C6n4DshcqnrdTe3BhYg675JJIhravTbsyt7EWwYrLEomX5/4GFLy0gLnavJ+GfdfmhydXISX4p+5pyWMBkr4gS5AlPJmUfSszjzyp3By0A0cPVt3wKx8/VUJ9x4q16olQUgTjA5InYHmkxrxheSRG58PXwwfc/8xuFRP1JAaLofaj0Nnnn6jV60oXFFpTFlT9ydojECGh47T5dUN0TTtAGbv9uQXtNrnInggn2UiWEajk2pOedHHgFAzG8EO2gCtO3j7dtAS0A+DkEhDPozp3sHvMlWl8kpXwBdRt0IgWrpJwepEaH176GAY1BoKsoomFNP90QEzP/QX3mP5VzuIZMVqYs2mcN5alreyTWJbpKYMoq8Yj5gZMTUgkIY+uMSYZ0aHW/V6VohtB7gDdYIZnjQyWKHMavMmedRBuGapBHZbhAWTR7mewTYcnVyEl+Kfu/Fvxc3IFHkvdRcSMJ6/fQcg2cUrmbPY7x8hIaXjuF2Ls/oR8LR/IuJ/TXr/kZJMeLeK6d4KrPCp+E84pbZuSa32zMjI3ry2+MbJVoRMIBPNfe6k7jBpwyq3sk1iW6SmDkheNaqVS18NIJCGPrjEmGa3sk1iW6SmDNvWzcKkEoHoFmop/TPfzODGyVaETCATzTg7S5OVC+dk29bNwqQSgejN9neb0YoaVMbJVoRMIBPMkyj8+I4kFKufAHk24S1N1MRwRuYcuWR3jiIImdT4rRCtSunKdynOlWNB4g6f/8cKG7LkqGfZ3OJJe+ctPgOemrd61K7ZsA3nTmUlN92gUHkcyq1v2omPvM+Jua/hMZdmNiArO3U/boLYX0ysblylo48GfTJeoXJ4wuKleVl3VTEj7BBpC96rqNeAVCA/I1T8="/>
  <p:tag name="MENTOGRAPHOPTIONS" val="/piyB5pUgjkR1Mt+wiYOnlO5jXdb7sKbyqvtCFY2tuEdL4RmnYMQW1KlG+sLPOiJON4Z1V0NKCI2Vh8FfQM83q5YOWV1pnc0vDS+YFM75ewfqKaLxtjRecJosBTC13mxgR5Z5fwO52golIyFdZ6QET80+ceSNrrCvdCoMo02KfjMwDYi4RpE0nHf1w0ZbUNhac9+0MC5aYtyfyA5y+WtIa5YOWV1pnc0KN+D9Bk2yHpJl0cCIuj2z6XsU2YIh2sZY5eHoIJwtgZ6nCN88TuUAleCZjOb4Y6680CH93PGIGq85Ge5k5NHu/NAh/dzxiBqC9tnuEmWz82EB0qeMuXjYcqr7QhWNrbhJTAWDSuvopbgAOCEJtJk2+p0ace3nGGuatWCFXlrb78nPHNO10v3F+esLurEYqCGxh4jlerEj4kXGLG6E0uUhadio4pG1wY7bYrx8zS1+aP0uad5aoTJSD3RnZeBeCr7Y9VM4ioc/zFy3QvzW/4+eSXFs7U0EH7kOtV1KQUqLisxHwvCRnhWm6KiOoZ4fZUamVepU4RC0GkhVAFqqmFdnSbF5Us9V/liqJYdM28N0kTBWs0Y2+ROl5hsR+fhv8ENXaX30jgsp2cYb6/0yUElAadio4pG1wY7AkpwSWwcNOwhVAFqqmFdnT6Kgc2VSAFUqJYdM28N0kTy2+76iQJpd5hsR+fhv8ENHATv8nhI/JAYb6/0yUElAadio4pG1wY7EosCsIyZLXEhVAFqqmFdnegTCq2rdDXEqJYdM28N0kTYypRK2EWxEiHExPds6txlwPx7VbFFp4dIRCI4R1cfRM01d3hfijEEog0MeXpqv2G9VAnZzGLAj9+LnKFotgKRz75e8ro7DGQbKcDZuip5SbMRLqr3L/jSzTV3eF+KMQRbZTrlmams3b1UCdnMYsCPJ6cPankdGxfuDKiq7bx7udEouvJ6zqXM7RdSfZsM7pKPC7wk38/sdZsuVSJydoFEM9wqYyZY0XPar5HnLYyMAHlAHJoSQd4qYLPgEcH5eLUZAQtIUTdskbpUCf4zeEtZ8hHxLJkxoHcFuAVvuiIqlYd3bxOZ8ZkFzTV3eF+KMQQpbdNHtGfiQr1UCdnMYsCPZjvJDX58SoV2ibFkmwEhC9EouvJ6zqXMjsALDgR4CPMEBZkiS5/xrEe6H4lrsACjFDoX3NBgzvbNNXd4X4oxBJ/z0gZF2mOYt4e2QItMCAd5axW/jo8IoGxF4XpddAE5Ed4uRXuLaKPRKLryes6lzItdQ/REej/r9rGxqb04y6wk7PJQzJWFEPdOfup6jZy+OodMk3OFfQPmvzQTwgh7T8pfeVVX4onJWav1k0Ug6nTsKhI0dZRouye+tOATMRglog0MeXpqv2G9VAnZzGLAj2Y7yQ1+fEqF2Yga8jhBqyi+tRxUqz6X7U9ssNRieH1gbgUYM/hMJoSnCvDruwYaUDQq7t4BS9eKvrUcVKs+l+0lZZUwJaLtSJB1VV+7+d7COIZvZVMWfwo9765/45TedTTxx824eVwNg+hkBbguhGpdX8u8oWnbiG4FGDP4TCaEQCoxRGloCsWhI5Kl/z35Y5tOEkrU6qLpJy4eO3uUmugiGpLVMETNvh+pJaEtbBIEa7KwZpdy1279f2DKvUsKaqWXgPbWmdnqoSOSpf89+WNZRIW0kynVRNft0bwDK3WwGMk7LJS8BVdEg2+aIThDBuyDXVYIMzXFy/vRZ7WjlRdEg2+aIThDBj5yHbkLbwGP80CH93PGIGrEqGyS+ejdyBesPvkPaOVwyqvtCFY2tuEmyVVrzpXfkGtXcOyjX51swPx7VbFFp4eeQZ9fGoueSUSDb5ohOEMGzqcPXpkckFDKYGX/1rYioARyWwcpz2C+xKhskvno3cjJRknE0AaF9LDq/XQ2eaWtwPx7VbFFp4cmyVVrzpXfkLIbx8Hw/vm00dkQfo7c7ukiGpLVMETNvsSobJL56N3IKHWN//N+H63K8Xyt2Sy3wB0tH4m6/zEjxKhskvno3ciUga/gkkeEEGMGudBaMMcqWpizaZw3lqUXxFs50344sfxJ6ILlA/C05fyqDQ3LOqFIhDjdomih0SoW3r4bEHlBQvbs4Doc9W6pYas2LWMuJvrDpJhLeYu6i8H5UARXm1CmEYZeuBppy2hqXvSYSWuzbB0gdPmLCcbe4SCIHf6b1KEjkqX/Pfljq2nduiM3cmdeoIts2rFV2/AtvYn5uIm/WpizaZw3lqW+MmzAu6DDZWqHuC5fPWwDsrIgT7dcYZx0dTJKjxNxL9yzV/VWuirRv5lZ0gIzuFiDqO1/e1fQkh/ChThIx6KTQ7y7Ag4KqAaiznCN3PVpEv7nqxJougi4UFbIdfaQxX6ErQyLnQQAfUBatFD71tQsYLPgEcH5eLXWWe+ifMfaKvpOxEnUt/3DQFq0UPvW1Cxgs+ARwfl4tZTFCYqH0Ahm2pViQIN+EQXxDl1OtZxZ5zbaL9b/FXxEHkVQyt1lJ4Ynpw9qeR0bF9+LnKFotgKRqbfoT9R+fpkz3CpjJljRcz5Y4ga5K+o8eWsVv46PCKB5axW/jo8IoCvZOqjYVy5K5DLxx3DCesluTm6b0TDlymSWVZvn5u1ieU4KWGMghw38G/l4QWbCf+zLUpwf/cWwDFzsBIrgg0cyxLjm02H2SpuHD1AeqhCVqzSbijHKJDV5TgpYYyCHDTlZZ1wjAEFCgx1THh31+sLkMvHHcMJ6ySkcIGUjIhcE5ou9jQ4HwFul+scSBVUFv50rqIpcx/NTBat93LUOlsvxY0BFt6bRMRkBC0hRN2yRAVyu81JFyX0Fq33ctQ6Wy/FjQEW3ptExqDKH4rCuDV/PxkgPcTkBbQWrfdy1DpbL8WNARbem0TEL22e4SZbPzYQHSp4y5eNhAMj7JwRJSZMOimUutZgb/ADgoFy8sMN3WA2W/lHG6/wOimUutZgb/MDPOzHAdI1jzVSTUGa7tGU14BUID8jVPw=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1924</TotalTime>
  <Words>857</Words>
  <Application>Microsoft Office PowerPoint</Application>
  <PresentationFormat>Widescreen</PresentationFormat>
  <Paragraphs>176</Paragraphs>
  <Slides>24</Slides>
  <Notes>5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Tema di Office</vt:lpstr>
      <vt:lpstr>2° caso clinico:  LA DOLCE VITA DI TOMMASO</vt:lpstr>
      <vt:lpstr>Tommaso</vt:lpstr>
      <vt:lpstr>Tommaso</vt:lpstr>
      <vt:lpstr>Tommaso</vt:lpstr>
      <vt:lpstr>Tommaso</vt:lpstr>
      <vt:lpstr>Tommaso</vt:lpstr>
      <vt:lpstr>Tommaso</vt:lpstr>
      <vt:lpstr>Tommaso</vt:lpstr>
      <vt:lpstr>Ritieni che la visita sia stata eseguita correttamente?</vt:lpstr>
      <vt:lpstr>Tommaso</vt:lpstr>
      <vt:lpstr>Tommaso</vt:lpstr>
      <vt:lpstr>Tommaso</vt:lpstr>
      <vt:lpstr>Tommaso</vt:lpstr>
      <vt:lpstr>Tommaso</vt:lpstr>
      <vt:lpstr>Tommaso</vt:lpstr>
      <vt:lpstr>Tommaso</vt:lpstr>
      <vt:lpstr>Quale apparecchio diagnostico ritieni sia più utile in ambulatorio di medicina generale?</vt:lpstr>
      <vt:lpstr>Tommaso</vt:lpstr>
      <vt:lpstr>Siete favorevoli all'utilizzo dell'ecografia ambulatoriale in Medicina Generale?</vt:lpstr>
      <vt:lpstr>Qual è l'ostacolo principale alla diffusione dell'ecografia in Medicina Generale?</vt:lpstr>
      <vt:lpstr>Tommaso</vt:lpstr>
      <vt:lpstr>Tommaso</vt:lpstr>
      <vt:lpstr>Tommaso</vt:lpstr>
      <vt:lpstr>Tommaso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Nicola Bastiani</dc:creator>
  <cp:lastModifiedBy>Nicola Bastiani</cp:lastModifiedBy>
  <cp:revision>66</cp:revision>
  <dcterms:created xsi:type="dcterms:W3CDTF">2017-04-01T14:51:31Z</dcterms:created>
  <dcterms:modified xsi:type="dcterms:W3CDTF">2017-10-28T09:37:15Z</dcterms:modified>
</cp:coreProperties>
</file>