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39"/>
  </p:notesMasterIdLst>
  <p:sldIdLst>
    <p:sldId id="256" r:id="rId2"/>
    <p:sldId id="260" r:id="rId3"/>
    <p:sldId id="259" r:id="rId4"/>
    <p:sldId id="258" r:id="rId5"/>
    <p:sldId id="286" r:id="rId6"/>
    <p:sldId id="261" r:id="rId7"/>
    <p:sldId id="262" r:id="rId8"/>
    <p:sldId id="263" r:id="rId9"/>
    <p:sldId id="264" r:id="rId10"/>
    <p:sldId id="294" r:id="rId11"/>
    <p:sldId id="265" r:id="rId12"/>
    <p:sldId id="288" r:id="rId13"/>
    <p:sldId id="282" r:id="rId14"/>
    <p:sldId id="283" r:id="rId15"/>
    <p:sldId id="287" r:id="rId16"/>
    <p:sldId id="257" r:id="rId17"/>
    <p:sldId id="266" r:id="rId18"/>
    <p:sldId id="267" r:id="rId19"/>
    <p:sldId id="268" r:id="rId20"/>
    <p:sldId id="269" r:id="rId21"/>
    <p:sldId id="270" r:id="rId22"/>
    <p:sldId id="271" r:id="rId23"/>
    <p:sldId id="289" r:id="rId24"/>
    <p:sldId id="272" r:id="rId25"/>
    <p:sldId id="273" r:id="rId26"/>
    <p:sldId id="274" r:id="rId27"/>
    <p:sldId id="275" r:id="rId28"/>
    <p:sldId id="277" r:id="rId29"/>
    <p:sldId id="278" r:id="rId30"/>
    <p:sldId id="279" r:id="rId31"/>
    <p:sldId id="280" r:id="rId32"/>
    <p:sldId id="281" r:id="rId33"/>
    <p:sldId id="290" r:id="rId34"/>
    <p:sldId id="291" r:id="rId35"/>
    <p:sldId id="292" r:id="rId36"/>
    <p:sldId id="293" r:id="rId37"/>
    <p:sldId id="285" r:id="rId3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4"/>
    <p:restoredTop sz="86405"/>
  </p:normalViewPr>
  <p:slideViewPr>
    <p:cSldViewPr snapToGrid="0" snapToObjects="1">
      <p:cViewPr varScale="1">
        <p:scale>
          <a:sx n="93" d="100"/>
          <a:sy n="93" d="100"/>
        </p:scale>
        <p:origin x="232" y="296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6" d="100"/>
          <a:sy n="86" d="100"/>
        </p:scale>
        <p:origin x="3928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569DC-C0F3-F34C-8AFE-EC45E8B199A8}" type="datetimeFigureOut">
              <a:rPr lang="it-IT" smtClean="0"/>
              <a:pPr/>
              <a:t>28/10/17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E26A1-01AC-2E4C-B0A0-92181C792172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1261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E26A1-01AC-2E4C-B0A0-92181C792172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7034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E26A1-01AC-2E4C-B0A0-92181C792172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1795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E26A1-01AC-2E4C-B0A0-92181C792172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8990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1F88-CBFE-9B49-AF35-19D279D614E6}" type="datetimeFigureOut">
              <a:rPr lang="it-IT" smtClean="0"/>
              <a:pPr/>
              <a:t>28/10/17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CF7FA-0B20-D943-8C78-7BC6BADF3F7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1F88-CBFE-9B49-AF35-19D279D614E6}" type="datetimeFigureOut">
              <a:rPr lang="it-IT" smtClean="0"/>
              <a:pPr/>
              <a:t>28/10/17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CF7FA-0B20-D943-8C78-7BC6BADF3F7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1F88-CBFE-9B49-AF35-19D279D614E6}" type="datetimeFigureOut">
              <a:rPr lang="it-IT" smtClean="0"/>
              <a:pPr/>
              <a:t>28/10/17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CF7FA-0B20-D943-8C78-7BC6BADF3F7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2C1F88-CBFE-9B49-AF35-19D279D614E6}" type="datetimeFigureOut">
              <a:rPr lang="it-IT" smtClean="0"/>
              <a:pPr/>
              <a:t>28/10/17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CCF7FA-0B20-D943-8C78-7BC6BADF3F75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6024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2C1F88-CBFE-9B49-AF35-19D279D614E6}" type="datetimeFigureOut">
              <a:rPr lang="it-IT" smtClean="0"/>
              <a:pPr/>
              <a:t>28/10/17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CCF7FA-0B20-D943-8C78-7BC6BADF3F75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3078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2C1F88-CBFE-9B49-AF35-19D279D614E6}" type="datetimeFigureOut">
              <a:rPr lang="it-IT" smtClean="0"/>
              <a:pPr/>
              <a:t>28/10/17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CCF7FA-0B20-D943-8C78-7BC6BADF3F75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568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1F88-CBFE-9B49-AF35-19D279D614E6}" type="datetimeFigureOut">
              <a:rPr lang="it-IT" smtClean="0"/>
              <a:pPr/>
              <a:t>28/10/17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CF7FA-0B20-D943-8C78-7BC6BADF3F7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1F88-CBFE-9B49-AF35-19D279D614E6}" type="datetimeFigureOut">
              <a:rPr lang="it-IT" smtClean="0"/>
              <a:pPr/>
              <a:t>28/10/17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CF7FA-0B20-D943-8C78-7BC6BADF3F7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1F88-CBFE-9B49-AF35-19D279D614E6}" type="datetimeFigureOut">
              <a:rPr lang="it-IT" smtClean="0"/>
              <a:pPr/>
              <a:t>28/10/17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CF7FA-0B20-D943-8C78-7BC6BADF3F7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1F88-CBFE-9B49-AF35-19D279D614E6}" type="datetimeFigureOut">
              <a:rPr lang="it-IT" smtClean="0"/>
              <a:pPr/>
              <a:t>28/10/17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CF7FA-0B20-D943-8C78-7BC6BADF3F7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1F88-CBFE-9B49-AF35-19D279D614E6}" type="datetimeFigureOut">
              <a:rPr lang="it-IT" smtClean="0"/>
              <a:pPr/>
              <a:t>28/10/17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CF7FA-0B20-D943-8C78-7BC6BADF3F7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1F88-CBFE-9B49-AF35-19D279D614E6}" type="datetimeFigureOut">
              <a:rPr lang="it-IT" smtClean="0"/>
              <a:pPr/>
              <a:t>28/10/17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CF7FA-0B20-D943-8C78-7BC6BADF3F7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1F88-CBFE-9B49-AF35-19D279D614E6}" type="datetimeFigureOut">
              <a:rPr lang="it-IT" smtClean="0"/>
              <a:pPr/>
              <a:t>28/10/17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CF7FA-0B20-D943-8C78-7BC6BADF3F7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1F88-CBFE-9B49-AF35-19D279D614E6}" type="datetimeFigureOut">
              <a:rPr lang="it-IT" smtClean="0"/>
              <a:pPr/>
              <a:t>28/10/17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CF7FA-0B20-D943-8C78-7BC6BADF3F7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E9B93-7E58-B647-BEB8-D7C168F078D8}" type="datetimeFigureOut">
              <a:rPr lang="it-IT" smtClean="0"/>
              <a:pPr/>
              <a:t>28/10/17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9E59E-1C19-B940-BE09-7ED23EC2E27D}" type="slidenum">
              <a:rPr lang="it-IT" smtClean="0"/>
              <a:pPr/>
              <a:t>‹n.›</a:t>
            </a:fld>
            <a:endParaRPr lang="it-IT"/>
          </a:p>
        </p:txBody>
      </p:sp>
      <p:cxnSp>
        <p:nvCxnSpPr>
          <p:cNvPr id="10" name="Connettore 1 9"/>
          <p:cNvCxnSpPr/>
          <p:nvPr userDrawn="1"/>
        </p:nvCxnSpPr>
        <p:spPr>
          <a:xfrm>
            <a:off x="567559" y="365125"/>
            <a:ext cx="0" cy="599122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41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62" r:id="rId12"/>
    <p:sldLayoutId id="2147483660" r:id="rId13"/>
    <p:sldLayoutId id="2147483661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Relationship Id="rId3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Relationship Id="rId3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Relationship Id="rId3" Type="http://schemas.openxmlformats.org/officeDocument/2006/relationships/image" Target="../media/image1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650" y="536713"/>
            <a:ext cx="9664700" cy="41021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397488" y="5349875"/>
            <a:ext cx="953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Un ringraziamento al presidente Ottavio Di Stefano e al responsabile scientifico Germano </a:t>
            </a:r>
            <a:r>
              <a:rPr lang="it-IT" dirty="0" err="1" smtClean="0"/>
              <a:t>Bettoncelli</a:t>
            </a:r>
            <a:r>
              <a:rPr lang="it-IT" dirty="0" smtClean="0"/>
              <a:t> per le giornate passate a revisionare i lavori di tutti i colleghi  partecipanti  al corso di aggiornamento.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0322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33055" y="2729706"/>
            <a:ext cx="10515600" cy="1325563"/>
          </a:xfrm>
        </p:spPr>
        <p:txBody>
          <a:bodyPr>
            <a:noAutofit/>
          </a:bodyPr>
          <a:lstStyle/>
          <a:p>
            <a:r>
              <a:rPr lang="it-IT" sz="4800" dirty="0" smtClean="0"/>
              <a:t>IL DOLORE OA NON E’ LA PATOLOGIA DA COMBATTERE, MA IL SINTOMO DI UN PROBLEMA FUNZIONALE 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171810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i="1" dirty="0" smtClean="0"/>
              <a:t>ESAME OBIETTIVO OA: OSSERVAZIONE</a:t>
            </a:r>
            <a:endParaRPr lang="it-IT" sz="3600" i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10748"/>
            <a:ext cx="5115339" cy="38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61" y="1510748"/>
            <a:ext cx="5115339" cy="38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568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089" y="1587715"/>
            <a:ext cx="3467821" cy="4623761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5943599" y="2552252"/>
            <a:ext cx="490331" cy="49033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5850833" y="1690688"/>
            <a:ext cx="490331" cy="49033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212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855" y="1027906"/>
            <a:ext cx="3744290" cy="4992386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5718312" y="2353469"/>
            <a:ext cx="490331" cy="49033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5718312" y="1531747"/>
            <a:ext cx="490331" cy="49033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98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55" y="1027906"/>
            <a:ext cx="3985889" cy="5314518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>
            <a:off x="5307494" y="1690688"/>
            <a:ext cx="536715" cy="66278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 flipV="1">
            <a:off x="5353878" y="1219028"/>
            <a:ext cx="490331" cy="47166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82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318" y="1704851"/>
            <a:ext cx="5349502" cy="399561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7508" y="1704849"/>
            <a:ext cx="5349504" cy="399561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206575" y="1006747"/>
            <a:ext cx="2928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APERTO </a:t>
            </a:r>
            <a:endParaRPr lang="it-IT" sz="24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7078362" y="1006748"/>
            <a:ext cx="2332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CHIUSO</a:t>
            </a:r>
            <a:endParaRPr lang="it-IT" sz="2400" b="1" dirty="0"/>
          </a:p>
        </p:txBody>
      </p:sp>
      <p:sp>
        <p:nvSpPr>
          <p:cNvPr id="7" name="Ovale 6"/>
          <p:cNvSpPr/>
          <p:nvPr/>
        </p:nvSpPr>
        <p:spPr>
          <a:xfrm>
            <a:off x="2681738" y="1409164"/>
            <a:ext cx="490331" cy="49033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2512051" y="2108302"/>
            <a:ext cx="490331" cy="49033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7378189" y="1492887"/>
            <a:ext cx="490331" cy="49033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7378189" y="2108303"/>
            <a:ext cx="490331" cy="49033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307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64823"/>
          </a:xfrm>
        </p:spPr>
        <p:txBody>
          <a:bodyPr>
            <a:normAutofit/>
          </a:bodyPr>
          <a:lstStyle/>
          <a:p>
            <a:r>
              <a:rPr lang="it-IT" sz="3200" dirty="0" smtClean="0"/>
              <a:t>RICONOSCERE IL DOLORE OSTEOARTICOLARE (OA) E INSERIRLO NELLA CARTELLA CLINICA PER PROBLEMI</a:t>
            </a:r>
            <a:endParaRPr lang="it-IT" sz="32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04387"/>
          <a:stretch/>
        </p:blipFill>
        <p:spPr>
          <a:xfrm>
            <a:off x="1113183" y="3429000"/>
            <a:ext cx="17364390" cy="167443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113183" y="2398643"/>
            <a:ext cx="9051234" cy="1669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280452" y="3527553"/>
            <a:ext cx="3975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4</a:t>
            </a:r>
          </a:p>
          <a:p>
            <a:r>
              <a:rPr lang="it-IT" b="1" dirty="0" smtClean="0"/>
              <a:t>3</a:t>
            </a:r>
          </a:p>
          <a:p>
            <a:r>
              <a:rPr lang="it-IT" b="1" dirty="0" smtClean="0"/>
              <a:t>2</a:t>
            </a:r>
          </a:p>
          <a:p>
            <a:endParaRPr lang="it-IT" b="1" dirty="0" smtClean="0"/>
          </a:p>
          <a:p>
            <a:r>
              <a:rPr lang="it-IT" b="1" dirty="0"/>
              <a:t>1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113183" y="2612932"/>
            <a:ext cx="80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Tappe della distruzione articolare</a:t>
            </a:r>
            <a:r>
              <a:rPr lang="it-IT" dirty="0" smtClean="0"/>
              <a:t>: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0541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RMN O TAC: STUDIO ANATOMICO, VISIONE SETTORIALE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061" y="1703939"/>
            <a:ext cx="3743569" cy="374356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08" y="2286122"/>
            <a:ext cx="38100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4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2152" y="365125"/>
            <a:ext cx="11083158" cy="1325563"/>
          </a:xfrm>
        </p:spPr>
        <p:txBody>
          <a:bodyPr/>
          <a:lstStyle/>
          <a:p>
            <a:r>
              <a:rPr lang="it-IT" dirty="0" smtClean="0"/>
              <a:t>DOLORE OA: </a:t>
            </a:r>
            <a:r>
              <a:rPr lang="it-IT" smtClean="0"/>
              <a:t>GIUSTIFICA SEMPRE L’IMAGING?</a:t>
            </a:r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355834" y="3263722"/>
            <a:ext cx="9695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/>
              <a:t>Con l’</a:t>
            </a:r>
            <a:r>
              <a:rPr lang="it-IT" sz="3600" b="1" dirty="0" err="1" smtClean="0"/>
              <a:t>imaging</a:t>
            </a:r>
            <a:r>
              <a:rPr lang="it-IT" sz="3600" b="1" dirty="0" smtClean="0"/>
              <a:t> si fa prevenzione o confusione?</a:t>
            </a:r>
            <a:endParaRPr lang="it-IT" sz="36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62152" y="5483087"/>
            <a:ext cx="744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Il clinico raccomanda “ Quando vedi degli zoccoli non pensare subito alla zebra, potrebbe essere solo un cavallo! ”</a:t>
            </a:r>
          </a:p>
        </p:txBody>
      </p:sp>
    </p:spTree>
    <p:extLst>
      <p:ext uri="{BB962C8B-B14F-4D97-AF65-F5344CB8AC3E}">
        <p14:creationId xmlns:p14="http://schemas.microsoft.com/office/powerpoint/2010/main" val="123392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Rx</a:t>
            </a:r>
            <a:r>
              <a:rPr lang="it-IT" dirty="0" smtClean="0"/>
              <a:t>: VECCHIA MA UTILE, MORFODINAMICA PER LE CERNIERE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013" y="1690688"/>
            <a:ext cx="1317487" cy="416516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060" y="2344690"/>
            <a:ext cx="4180739" cy="342543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11" y="2185173"/>
            <a:ext cx="3056792" cy="367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5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6400" y="882355"/>
            <a:ext cx="10515600" cy="1325563"/>
          </a:xfrm>
        </p:spPr>
        <p:txBody>
          <a:bodyPr/>
          <a:lstStyle/>
          <a:p>
            <a:r>
              <a:rPr lang="it-IT" sz="2800" i="1" dirty="0" smtClean="0"/>
              <a:t>CHI SONO? 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705303" y="2696589"/>
            <a:ext cx="8781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Sono  Giovanni Pietro Casali, MMG e Fisiatra da diversi anni. Vedo il problema OA come MMG, quindi come primo sanitario e come specialista con specifica preparazione riabilitativa.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9070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Rx</a:t>
            </a:r>
            <a:r>
              <a:rPr lang="it-IT" dirty="0" smtClean="0"/>
              <a:t>: LIEVE DISCOPATIA, LIEVE LISTESI, LIEVE RIDUZIONE RIMA ARTICOLARE</a:t>
            </a:r>
            <a:r>
              <a:rPr lang="mr-IN" dirty="0" smtClean="0"/>
              <a:t>…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903" y="2031923"/>
            <a:ext cx="4968194" cy="372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5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97998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DEGENERAZIONE ARTICOLARE: a questo punto non si torna più indietro, ora intervengono ORT/NCH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46"/>
          <a:stretch/>
        </p:blipFill>
        <p:spPr>
          <a:xfrm>
            <a:off x="4371587" y="2305544"/>
            <a:ext cx="3448826" cy="319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4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99574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SISTEMA OA: STRUTTURE MECCANICHE SEMPLICI COMANDATE DA UN SISTEMA NERVOSO COMPLESSO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056290" y="3231931"/>
            <a:ext cx="8150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Stiamo parlando di postura: ovvero intesa come Azioni Posturali Anticipatorie (APA), inconsce, automatiche, apprese dalla nascita in poi.</a:t>
            </a:r>
          </a:p>
          <a:p>
            <a:r>
              <a:rPr lang="it-IT" dirty="0" smtClean="0"/>
              <a:t>Sulla postura si struttura il gesto volontario (sport, lavoro, vita quotidiana).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864273" y="5065883"/>
            <a:ext cx="11040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POSTURA = APA (inconsce)  </a:t>
            </a:r>
            <a:r>
              <a:rPr lang="it-IT" sz="2400" dirty="0" smtClean="0">
                <a:sym typeface="Wingdings"/>
              </a:rPr>
              <a:t></a:t>
            </a:r>
            <a:r>
              <a:rPr lang="it-IT" sz="2400" dirty="0" smtClean="0"/>
              <a:t> GESTO MOTORIO  (conscio) </a:t>
            </a:r>
            <a:r>
              <a:rPr lang="it-IT" sz="2400" dirty="0" smtClean="0">
                <a:sym typeface="Wingdings"/>
              </a:rPr>
              <a:t> PATOLOGIA POSTURALE  </a:t>
            </a:r>
            <a:r>
              <a:rPr lang="it-IT" sz="2400" dirty="0" smtClean="0">
                <a:solidFill>
                  <a:srgbClr val="C00000"/>
                </a:solidFill>
                <a:sym typeface="Wingdings"/>
              </a:rPr>
              <a:t>RIEDUCAZIONE POSTURALE (conscia) </a:t>
            </a:r>
            <a:r>
              <a:rPr lang="it-IT" sz="2400" b="1" dirty="0" smtClean="0">
                <a:solidFill>
                  <a:srgbClr val="C00000"/>
                </a:solidFill>
                <a:sym typeface="Wingdings"/>
              </a:rPr>
              <a:t>POSTURA SENZA DOLORE</a:t>
            </a:r>
            <a:endParaRPr lang="it-IT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17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RIEDUCAZIONE: GINNASTICA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219200" y="2915478"/>
            <a:ext cx="84946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-</a:t>
            </a:r>
            <a:r>
              <a:rPr lang="it-IT" dirty="0" err="1" smtClean="0"/>
              <a:t>Maldicollo</a:t>
            </a:r>
            <a:r>
              <a:rPr lang="it-IT" dirty="0" smtClean="0"/>
              <a:t>: non mobilizzare il collo ma mobilizzare il dorsale su cui il collo si articola.</a:t>
            </a:r>
          </a:p>
          <a:p>
            <a:endParaRPr lang="it-IT" dirty="0"/>
          </a:p>
          <a:p>
            <a:r>
              <a:rPr lang="it-IT" dirty="0" smtClean="0"/>
              <a:t>-</a:t>
            </a:r>
            <a:r>
              <a:rPr lang="it-IT" dirty="0" err="1" smtClean="0"/>
              <a:t>Maldischiena</a:t>
            </a:r>
            <a:r>
              <a:rPr lang="it-IT" dirty="0" smtClean="0"/>
              <a:t>: nei soggetti lassi stretching e mobilizzazione sono dannosi, è utile il     potenziamento e la stabilizzazione muscolare. Nei soggetti rigidi è esattamente l’opposto.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2767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SINTOMI SFUMATI, MA DA ASCOLTARE 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705303" y="2514600"/>
            <a:ext cx="87813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/>
              <a:t>Stanchezza muscolare, affaticamento di alcuni distretti, difficoltà a stare in posizione eretta, crampi, callosità, tendiniti inserzionali</a:t>
            </a:r>
            <a:r>
              <a:rPr lang="mr-IN" sz="3200" b="1" dirty="0" smtClean="0"/>
              <a:t>…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22293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26586"/>
            <a:ext cx="11190890" cy="1325563"/>
          </a:xfrm>
        </p:spPr>
        <p:txBody>
          <a:bodyPr>
            <a:normAutofit/>
          </a:bodyPr>
          <a:lstStyle/>
          <a:p>
            <a:r>
              <a:rPr lang="it-IT" sz="3200" dirty="0" smtClean="0"/>
              <a:t>CHI VEDE PER PRIMO IL DOLORE OA: IL MMG</a:t>
            </a:r>
            <a:endParaRPr lang="it-IT" sz="32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838200" y="5515298"/>
            <a:ext cx="82527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I DISTRETTI più colpiti dal dolore OA sono anche i più mobili, i più instabili, sono la catena funzionale che contrasta la forza di gravità:</a:t>
            </a:r>
          </a:p>
          <a:p>
            <a:endParaRPr lang="it-IT" sz="1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829" y="1192696"/>
            <a:ext cx="3162438" cy="4216585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>
          <a:xfrm flipH="1" flipV="1">
            <a:off x="7272505" y="4810539"/>
            <a:ext cx="39952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 flipV="1">
            <a:off x="6590018" y="3995530"/>
            <a:ext cx="39952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 flipV="1">
            <a:off x="6433645" y="3320866"/>
            <a:ext cx="39952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V="1">
            <a:off x="5187988" y="2888975"/>
            <a:ext cx="703060" cy="66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V="1">
            <a:off x="5187988" y="2286865"/>
            <a:ext cx="601253" cy="66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3754570" y="5929373"/>
            <a:ext cx="646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Porre attenzione al dolore recidivante</a:t>
            </a:r>
            <a:endParaRPr lang="it-IT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745460" y="6298705"/>
            <a:ext cx="1019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PIEDE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3048001" y="6298705"/>
            <a:ext cx="1438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GINOCCHIO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5192024" y="6298705"/>
            <a:ext cx="1019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ANCA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986866" y="6253962"/>
            <a:ext cx="128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RACHIDE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8618348" y="6270173"/>
            <a:ext cx="1019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SPALLA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676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4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SEMEIOTICA OA SEMPLICE E PRATICA PER IL MMG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961697" y="2286000"/>
            <a:ext cx="79458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it-IT" sz="2400" dirty="0" smtClean="0"/>
              <a:t>Dolore riferito sede scapolo-omerale (dolore di spalla o a partenza dal collo?);</a:t>
            </a:r>
          </a:p>
          <a:p>
            <a:pPr marL="342900" indent="-342900">
              <a:buAutoNum type="arabicParenR"/>
            </a:pPr>
            <a:r>
              <a:rPr lang="it-IT" sz="2400" dirty="0" smtClean="0"/>
              <a:t>Dolore riferito sede gluteo-trocantere (dolore di anca o a partenza lombare?);</a:t>
            </a:r>
          </a:p>
          <a:p>
            <a:pPr marL="342900" indent="-342900">
              <a:buAutoNum type="arabicParenR"/>
            </a:pPr>
            <a:r>
              <a:rPr lang="it-IT" sz="2400" dirty="0" smtClean="0"/>
              <a:t>Dolore ginocchio (piede che cede e/o instabilità di ginocchio? Dismetria arti?);</a:t>
            </a:r>
          </a:p>
          <a:p>
            <a:pPr marL="342900" indent="-342900">
              <a:buAutoNum type="arabicParenR"/>
            </a:pPr>
            <a:r>
              <a:rPr lang="it-IT" sz="2400" dirty="0" smtClean="0"/>
              <a:t>Dolore piede?</a:t>
            </a:r>
          </a:p>
          <a:p>
            <a:pPr marL="342900" indent="-342900">
              <a:buAutoNum type="arabicParenR"/>
            </a:pPr>
            <a:r>
              <a:rPr lang="it-IT" sz="2400" dirty="0" smtClean="0"/>
              <a:t>Dolore alla schiena (cerniera CD o cerniera DL? La cifosi è aumentata, è lunga e riduce la lordosi o è breve? Le curve rientrano nei parametri fisiologici di normalità?) </a:t>
            </a:r>
            <a:r>
              <a:rPr lang="it-IT" sz="2400" dirty="0"/>
              <a:t> </a:t>
            </a:r>
            <a:r>
              <a:rPr lang="it-IT" sz="2400" dirty="0" smtClean="0"/>
              <a:t>                 CHI STABILISCE LA NORMALITA’ ?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52507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TECNOMEDICINA: SPINOMETRIA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865" y="1690688"/>
            <a:ext cx="4518269" cy="4750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363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88" y="22757"/>
            <a:ext cx="3585308" cy="683524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6724" y="1583247"/>
            <a:ext cx="4972813" cy="3714261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7462799" y="1902895"/>
            <a:ext cx="490331" cy="49033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mile 1"/>
          <p:cNvSpPr/>
          <p:nvPr/>
        </p:nvSpPr>
        <p:spPr>
          <a:xfrm>
            <a:off x="2054088" y="3087756"/>
            <a:ext cx="755374" cy="68248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7695263" y="1412564"/>
            <a:ext cx="490331" cy="49033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724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42" y="0"/>
            <a:ext cx="3598035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3088" y="1695911"/>
            <a:ext cx="5278872" cy="3942861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>
            <a:off x="7012225" y="2353468"/>
            <a:ext cx="490331" cy="49033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mile 5"/>
          <p:cNvSpPr/>
          <p:nvPr/>
        </p:nvSpPr>
        <p:spPr>
          <a:xfrm>
            <a:off x="2014331" y="3087756"/>
            <a:ext cx="755374" cy="68248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7192193" y="1531746"/>
            <a:ext cx="490331" cy="49033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820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i="1" dirty="0" smtClean="0"/>
              <a:t>PERCHE’ STAMATTINA SIAMO QUI?</a:t>
            </a:r>
            <a:endParaRPr lang="it-IT" sz="4000" i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961696" y="1954924"/>
            <a:ext cx="8844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Perchè</a:t>
            </a:r>
            <a:r>
              <a:rPr lang="it-IT" dirty="0" smtClean="0"/>
              <a:t> l’Ordine, il Ministero, la Regione, le Società Scientifiche (SIMG-SIMFER), capiscono che c’è un </a:t>
            </a:r>
            <a:r>
              <a:rPr lang="it-IT" b="1" dirty="0" smtClean="0"/>
              <a:t>vuoto.</a:t>
            </a:r>
          </a:p>
          <a:p>
            <a:endParaRPr lang="it-IT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608082" y="2967335"/>
            <a:ext cx="9317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Per riconoscere e capire il dolore OA, per riempiere questo vuoto, per discutere insieme il perché dell’aumento della cronicità OA,  l’esplosione della medicina sintomatica e dell’IMAGING.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99990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62" y="0"/>
            <a:ext cx="3601453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9318" y="1431193"/>
            <a:ext cx="5349502" cy="3995615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>
            <a:off x="7091738" y="1834646"/>
            <a:ext cx="490331" cy="49033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mile 5"/>
          <p:cNvSpPr/>
          <p:nvPr/>
        </p:nvSpPr>
        <p:spPr>
          <a:xfrm>
            <a:off x="2054088" y="3087756"/>
            <a:ext cx="755374" cy="68248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7216910" y="1200357"/>
            <a:ext cx="490331" cy="49033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6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146" y="0"/>
            <a:ext cx="36137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3068" y="1519917"/>
            <a:ext cx="5467215" cy="4083537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>
            <a:off x="6919460" y="2055813"/>
            <a:ext cx="490331" cy="49033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7016344" y="1087253"/>
            <a:ext cx="490331" cy="49033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166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34" y="0"/>
            <a:ext cx="3670479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792" y="747346"/>
            <a:ext cx="4022481" cy="5363308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>
            <a:off x="6547635" y="1690688"/>
            <a:ext cx="635043" cy="61029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578471" y="935152"/>
            <a:ext cx="573370" cy="564426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61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22938" y="382710"/>
            <a:ext cx="10515600" cy="1325563"/>
          </a:xfrm>
        </p:spPr>
        <p:txBody>
          <a:bodyPr>
            <a:normAutofit/>
          </a:bodyPr>
          <a:lstStyle/>
          <a:p>
            <a:r>
              <a:rPr lang="it-IT" sz="3600" dirty="0" smtClean="0"/>
              <a:t>FOLLOW-UP SCOLIOSI CON SPINOMETRIA</a:t>
            </a:r>
            <a:endParaRPr lang="it-IT" sz="36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717" y="1503485"/>
            <a:ext cx="3468566" cy="4624754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5778478" y="2218758"/>
            <a:ext cx="635043" cy="61029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728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385" y="1259085"/>
            <a:ext cx="5316415" cy="433982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46782"/>
            <a:ext cx="5316415" cy="425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8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8"/>
          <a:stretch/>
        </p:blipFill>
        <p:spPr>
          <a:xfrm rot="5400000">
            <a:off x="1169302" y="1605575"/>
            <a:ext cx="5655560" cy="364685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4"/>
          <a:stretch/>
        </p:blipFill>
        <p:spPr>
          <a:xfrm rot="5400000">
            <a:off x="5759373" y="1756509"/>
            <a:ext cx="5655560" cy="3344983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>
            <a:off x="3679560" y="1316494"/>
            <a:ext cx="635043" cy="61029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056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MASCHIO LASSO DI 14 ANNI, SCOLIOSI PRECIPITATA IN 4 MESI</a:t>
            </a:r>
            <a:endParaRPr lang="it-IT" sz="36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840" y="1520559"/>
            <a:ext cx="5626320" cy="462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43315" y="3429000"/>
            <a:ext cx="10515600" cy="1325563"/>
          </a:xfrm>
        </p:spPr>
        <p:txBody>
          <a:bodyPr>
            <a:normAutofit/>
          </a:bodyPr>
          <a:lstStyle/>
          <a:p>
            <a:r>
              <a:rPr lang="it-IT" sz="5400" b="1" dirty="0" smtClean="0"/>
              <a:t>GRAZIE</a:t>
            </a:r>
            <a:endParaRPr lang="it-IT" sz="54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752827" y="4768176"/>
            <a:ext cx="7426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 err="1" smtClean="0"/>
              <a:t>www.casalifisiatra.it</a:t>
            </a:r>
            <a:endParaRPr lang="it-IT" sz="44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921" y="4566330"/>
            <a:ext cx="2270561" cy="177516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63010" y="1318847"/>
            <a:ext cx="10714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i="1" dirty="0" smtClean="0"/>
              <a:t>LA MEDICINA CAMBIA SE CAMBIA LA MENTALITA’ DI CHI FA LA MEDICINA </a:t>
            </a:r>
            <a:endParaRPr lang="it-IT" sz="2800" i="1" dirty="0"/>
          </a:p>
        </p:txBody>
      </p:sp>
    </p:spTree>
    <p:extLst>
      <p:ext uri="{BB962C8B-B14F-4D97-AF65-F5344CB8AC3E}">
        <p14:creationId xmlns:p14="http://schemas.microsoft.com/office/powerpoint/2010/main" val="77956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555530" y="2565332"/>
            <a:ext cx="92590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Esiste un vuoto diagnostico tra l’esordio del problema OA (famiglia? Scuola? Sport? Lavoro? ) e la Patologia, tra ICD e ICF: chi lo colma? </a:t>
            </a:r>
          </a:p>
          <a:p>
            <a:r>
              <a:rPr lang="it-IT" b="1" dirty="0" smtClean="0"/>
              <a:t>Questo vuoto crea la cronicità OA.</a:t>
            </a:r>
          </a:p>
          <a:p>
            <a:r>
              <a:rPr lang="it-IT" b="1" dirty="0" smtClean="0"/>
              <a:t>I pazienti sono alla ricerca di una soluzione conservativa al loro problema OA, ma spesso la soluzione proposta è solo SINTOMATICA.</a:t>
            </a:r>
            <a:endParaRPr lang="it-IT" b="1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800" b="1" dirty="0" smtClean="0"/>
              <a:t>VUOTO: dal dolore OA alla patologia OA</a:t>
            </a:r>
            <a:endParaRPr lang="it-IT" sz="28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262" y="-641882"/>
            <a:ext cx="12192000" cy="936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0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i="1" dirty="0" smtClean="0"/>
              <a:t>PREMESSA</a:t>
            </a:r>
            <a:endParaRPr lang="it-IT" sz="3200" i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073426" y="2650435"/>
            <a:ext cx="10045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C00000"/>
                </a:solidFill>
              </a:rPr>
              <a:t>Più del 90% del dolore OA recidivante è benigno.</a:t>
            </a:r>
          </a:p>
          <a:p>
            <a:r>
              <a:rPr lang="it-IT" sz="2400" dirty="0" err="1" smtClean="0">
                <a:solidFill>
                  <a:srgbClr val="C00000"/>
                </a:solidFill>
              </a:rPr>
              <a:t>Red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flags</a:t>
            </a:r>
            <a:r>
              <a:rPr lang="it-IT" sz="2400" dirty="0" smtClean="0">
                <a:solidFill>
                  <a:srgbClr val="C00000"/>
                </a:solidFill>
              </a:rPr>
              <a:t> vanno esclusi con anamnesi e storia clinica ( compito del medico).</a:t>
            </a:r>
          </a:p>
          <a:p>
            <a:r>
              <a:rPr lang="it-IT" sz="2400" dirty="0" smtClean="0">
                <a:solidFill>
                  <a:srgbClr val="C00000"/>
                </a:solidFill>
              </a:rPr>
              <a:t>Deficit nervosi periferici persistenti esclusi.</a:t>
            </a:r>
            <a:endParaRPr lang="it-IT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48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720" y="1690688"/>
            <a:ext cx="7044559" cy="5008242"/>
          </a:xfrm>
          <a:prstGeom prst="rect">
            <a:avLst/>
          </a:prstGeom>
          <a:effectLst>
            <a:outerShdw blurRad="50800" dist="50800" dir="5400000" sx="94000" sy="94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i="1" dirty="0" smtClean="0"/>
              <a:t>SISTEMA OA: DI COSA STIAMO PARLANDO?</a:t>
            </a:r>
            <a:endParaRPr lang="it-IT" sz="3600" i="1" dirty="0"/>
          </a:p>
        </p:txBody>
      </p:sp>
    </p:spTree>
    <p:extLst>
      <p:ext uri="{BB962C8B-B14F-4D97-AF65-F5344CB8AC3E}">
        <p14:creationId xmlns:p14="http://schemas.microsoft.com/office/powerpoint/2010/main" val="157316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i="1" dirty="0" smtClean="0"/>
              <a:t>COME VIENE INSEGNATO IL SISTEMA OA ALL’UNIVERSITA’?  A “PEZZI” anatomici.</a:t>
            </a:r>
            <a:endParaRPr lang="it-IT" sz="3600" i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69" y="1690688"/>
            <a:ext cx="5979746" cy="447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4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16478" cy="1325563"/>
          </a:xfrm>
        </p:spPr>
        <p:txBody>
          <a:bodyPr>
            <a:normAutofit/>
          </a:bodyPr>
          <a:lstStyle/>
          <a:p>
            <a:r>
              <a:rPr lang="it-IT" sz="2800" i="1" dirty="0" smtClean="0"/>
              <a:t>DALLO STUDIO ANATOMICO DEL PARTICOLARE ALLO STUDIO FUNZIONALE</a:t>
            </a:r>
            <a:endParaRPr lang="it-IT" sz="2800" i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80492"/>
            <a:ext cx="4196702" cy="32512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902" y="2180492"/>
            <a:ext cx="4347308" cy="32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4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i="1" dirty="0" smtClean="0"/>
              <a:t>APPROCCIO DEL MMG AL PAZIENTE CON DOLORE OA</a:t>
            </a:r>
            <a:endParaRPr lang="it-IT" sz="3200" i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838200" y="2031914"/>
            <a:ext cx="863990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it-IT" sz="2000" dirty="0" smtClean="0"/>
              <a:t>Anamnesi: serve e deve entrare nella cartella clinica informatica. Allontana il rischio di trovarci di fronte a </a:t>
            </a:r>
            <a:r>
              <a:rPr lang="it-IT" sz="2000" dirty="0" err="1" smtClean="0"/>
              <a:t>red</a:t>
            </a:r>
            <a:r>
              <a:rPr lang="it-IT" sz="2000" dirty="0" smtClean="0"/>
              <a:t> </a:t>
            </a:r>
            <a:r>
              <a:rPr lang="it-IT" sz="2000" dirty="0" err="1" smtClean="0"/>
              <a:t>flags</a:t>
            </a:r>
            <a:r>
              <a:rPr lang="it-IT" sz="2000" dirty="0" smtClean="0"/>
              <a:t>. Evidenzia come il problema posturale può avere radici ereditarie</a:t>
            </a:r>
          </a:p>
          <a:p>
            <a:pPr marL="342900" indent="-342900">
              <a:buAutoNum type="arabicParenR"/>
            </a:pPr>
            <a:r>
              <a:rPr lang="it-IT" sz="2000" dirty="0" smtClean="0"/>
              <a:t>Semeiotica articolare: serve, ma complessa, richiede tempo, va ridotta ad una “semeiotica essenziale per il </a:t>
            </a:r>
            <a:r>
              <a:rPr lang="it-IT" sz="2000" dirty="0" err="1" smtClean="0"/>
              <a:t>mmg</a:t>
            </a:r>
            <a:r>
              <a:rPr lang="it-IT" sz="2000" dirty="0" smtClean="0"/>
              <a:t>”</a:t>
            </a:r>
          </a:p>
          <a:p>
            <a:pPr marL="342900" indent="-342900">
              <a:buAutoNum type="arabicParenR"/>
            </a:pPr>
            <a:r>
              <a:rPr lang="it-IT" sz="2000" dirty="0" smtClean="0"/>
              <a:t>Esame obiettivo: serve, è soprattutto osservazionale, richiede tempo, competenza posturale e il paziente deve essere spogliato. È fondamentale per capire i problemi posturali</a:t>
            </a:r>
          </a:p>
          <a:p>
            <a:pPr marL="342900" indent="-342900">
              <a:buAutoNum type="arabicParenR"/>
            </a:pPr>
            <a:r>
              <a:rPr lang="it-IT" sz="2000" dirty="0" smtClean="0"/>
              <a:t>Al paziente interessa togliere subito il dolore, ma poi è terrorizzato dalla paura di perdere l’AUTONOMIA MOTORIA</a:t>
            </a:r>
          </a:p>
          <a:p>
            <a:pPr marL="342900" indent="-342900">
              <a:buAutoNum type="arabicParenR"/>
            </a:pPr>
            <a:endParaRPr lang="it-IT" dirty="0" smtClean="0"/>
          </a:p>
          <a:p>
            <a:pPr marL="342900" indent="-342900">
              <a:buAutoNum type="arabicParenR"/>
            </a:pP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988127" y="5494400"/>
            <a:ext cx="10203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DOLORE OA = PERDITA DELL’AUTONOMIA MOTORIA?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00615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37385</TotalTime>
  <Words>820</Words>
  <Application>Microsoft Macintosh PowerPoint</Application>
  <PresentationFormat>Widescreen</PresentationFormat>
  <Paragraphs>74</Paragraphs>
  <Slides>37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3" baseType="lpstr">
      <vt:lpstr>Arial</vt:lpstr>
      <vt:lpstr>Calibri</vt:lpstr>
      <vt:lpstr>Candara</vt:lpstr>
      <vt:lpstr>Mangal</vt:lpstr>
      <vt:lpstr>Wingdings</vt:lpstr>
      <vt:lpstr>Tema di Office</vt:lpstr>
      <vt:lpstr>Presentazione di PowerPoint</vt:lpstr>
      <vt:lpstr>CHI SONO?  </vt:lpstr>
      <vt:lpstr>PERCHE’ STAMATTINA SIAMO QUI?</vt:lpstr>
      <vt:lpstr> VUOTO: dal dolore OA alla patologia OA</vt:lpstr>
      <vt:lpstr>PREMESSA</vt:lpstr>
      <vt:lpstr>SISTEMA OA: DI COSA STIAMO PARLANDO?</vt:lpstr>
      <vt:lpstr>COME VIENE INSEGNATO IL SISTEMA OA ALL’UNIVERSITA’?  A “PEZZI” anatomici.</vt:lpstr>
      <vt:lpstr>DALLO STUDIO ANATOMICO DEL PARTICOLARE ALLO STUDIO FUNZIONALE</vt:lpstr>
      <vt:lpstr>APPROCCIO DEL MMG AL PAZIENTE CON DOLORE OA</vt:lpstr>
      <vt:lpstr>IL DOLORE OA NON E’ LA PATOLOGIA DA COMBATTERE, MA IL SINTOMO DI UN PROBLEMA FUNZIONALE </vt:lpstr>
      <vt:lpstr>ESAME OBIETTIVO OA: OSSERVAZIONE</vt:lpstr>
      <vt:lpstr>Presentazione di PowerPoint</vt:lpstr>
      <vt:lpstr>Presentazione di PowerPoint</vt:lpstr>
      <vt:lpstr>Presentazione di PowerPoint</vt:lpstr>
      <vt:lpstr>Presentazione di PowerPoint</vt:lpstr>
      <vt:lpstr>RICONOSCERE IL DOLORE OSTEOARTICOLARE (OA) E INSERIRLO NELLA CARTELLA CLINICA PER PROBLEMI</vt:lpstr>
      <vt:lpstr>RMN O TAC: STUDIO ANATOMICO, VISIONE SETTORIALE</vt:lpstr>
      <vt:lpstr>DOLORE OA: GIUSTIFICA SEMPRE L’IMAGING?</vt:lpstr>
      <vt:lpstr>Rx: VECCHIA MA UTILE, MORFODINAMICA PER LE CERNIERE</vt:lpstr>
      <vt:lpstr>Rx: LIEVE DISCOPATIA, LIEVE LISTESI, LIEVE RIDUZIONE RIMA ARTICOLARE…</vt:lpstr>
      <vt:lpstr>DEGENERAZIONE ARTICOLARE: a questo punto non si torna più indietro, ora intervengono ORT/NCH</vt:lpstr>
      <vt:lpstr>SISTEMA OA: STRUTTURE MECCANICHE SEMPLICI COMANDATE DA UN SISTEMA NERVOSO COMPLESSO</vt:lpstr>
      <vt:lpstr>RIEDUCAZIONE: GINNASTICA</vt:lpstr>
      <vt:lpstr>SINTOMI SFUMATI, MA DA ASCOLTARE </vt:lpstr>
      <vt:lpstr>CHI VEDE PER PRIMO IL DOLORE OA: IL MMG</vt:lpstr>
      <vt:lpstr>SEMEIOTICA OA SEMPLICE E PRATICA PER IL MMG</vt:lpstr>
      <vt:lpstr>TECNOMEDICINA: SPINOMETRIA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FOLLOW-UP SCOLIOSI CON SPINOMETRIA</vt:lpstr>
      <vt:lpstr>Presentazione di PowerPoint</vt:lpstr>
      <vt:lpstr>Presentazione di PowerPoint</vt:lpstr>
      <vt:lpstr>MASCHIO LASSO DI 14 ANNI, SCOLIOSI PRECIPITATA IN 4 MESI</vt:lpstr>
      <vt:lpstr>GRAZIE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guglielmo casali</dc:creator>
  <cp:lastModifiedBy>guglielmo casali</cp:lastModifiedBy>
  <cp:revision>45</cp:revision>
  <dcterms:created xsi:type="dcterms:W3CDTF">2017-09-19T09:42:05Z</dcterms:created>
  <dcterms:modified xsi:type="dcterms:W3CDTF">2017-10-28T05:24:37Z</dcterms:modified>
</cp:coreProperties>
</file>