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comments/comment1.xml" ContentType="application/vnd.openxmlformats-officedocument.presentationml.comment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55"/>
  </p:notesMasterIdLst>
  <p:sldIdLst>
    <p:sldId id="256" r:id="rId2"/>
    <p:sldId id="258" r:id="rId3"/>
    <p:sldId id="306" r:id="rId4"/>
    <p:sldId id="316" r:id="rId5"/>
    <p:sldId id="259" r:id="rId6"/>
    <p:sldId id="260" r:id="rId7"/>
    <p:sldId id="261" r:id="rId8"/>
    <p:sldId id="262" r:id="rId9"/>
    <p:sldId id="263" r:id="rId10"/>
    <p:sldId id="297" r:id="rId11"/>
    <p:sldId id="298" r:id="rId12"/>
    <p:sldId id="264" r:id="rId13"/>
    <p:sldId id="265" r:id="rId14"/>
    <p:sldId id="257" r:id="rId15"/>
    <p:sldId id="267" r:id="rId16"/>
    <p:sldId id="268" r:id="rId17"/>
    <p:sldId id="269" r:id="rId18"/>
    <p:sldId id="272" r:id="rId19"/>
    <p:sldId id="274" r:id="rId20"/>
    <p:sldId id="270" r:id="rId21"/>
    <p:sldId id="273" r:id="rId22"/>
    <p:sldId id="271" r:id="rId23"/>
    <p:sldId id="266" r:id="rId24"/>
    <p:sldId id="275" r:id="rId25"/>
    <p:sldId id="277" r:id="rId26"/>
    <p:sldId id="278" r:id="rId27"/>
    <p:sldId id="315" r:id="rId28"/>
    <p:sldId id="287" r:id="rId29"/>
    <p:sldId id="279" r:id="rId30"/>
    <p:sldId id="299" r:id="rId31"/>
    <p:sldId id="307" r:id="rId32"/>
    <p:sldId id="308" r:id="rId33"/>
    <p:sldId id="280" r:id="rId34"/>
    <p:sldId id="296" r:id="rId35"/>
    <p:sldId id="281" r:id="rId36"/>
    <p:sldId id="289" r:id="rId37"/>
    <p:sldId id="282" r:id="rId38"/>
    <p:sldId id="290" r:id="rId39"/>
    <p:sldId id="283" r:id="rId40"/>
    <p:sldId id="284" r:id="rId41"/>
    <p:sldId id="285" r:id="rId42"/>
    <p:sldId id="288" r:id="rId43"/>
    <p:sldId id="301" r:id="rId44"/>
    <p:sldId id="302" r:id="rId45"/>
    <p:sldId id="303" r:id="rId46"/>
    <p:sldId id="309" r:id="rId47"/>
    <p:sldId id="310" r:id="rId48"/>
    <p:sldId id="312" r:id="rId49"/>
    <p:sldId id="311" r:id="rId50"/>
    <p:sldId id="314" r:id="rId51"/>
    <p:sldId id="313" r:id="rId52"/>
    <p:sldId id="300" r:id="rId53"/>
    <p:sldId id="294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luca Bettini" initials="GB" lastIdx="2" clrIdx="0">
    <p:extLst>
      <p:ext uri="{19B8F6BF-5375-455C-9EA6-DF929625EA0E}">
        <p15:presenceInfo xmlns="" xmlns:p15="http://schemas.microsoft.com/office/powerpoint/2012/main" userId="S-1-5-21-2207644229-1034074504-2640476413-11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D84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718" autoAdjust="0"/>
    <p:restoredTop sz="94660" autoAdjust="0"/>
  </p:normalViewPr>
  <p:slideViewPr>
    <p:cSldViewPr snapToGrid="0">
      <p:cViewPr varScale="1">
        <p:scale>
          <a:sx n="107" d="100"/>
          <a:sy n="107" d="100"/>
        </p:scale>
        <p:origin x="-108" y="-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1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5T17:04:35.871" idx="2">
    <p:pos x="10" y="10"/>
    <p:text>18 APERTI - 34 CHIUSI VS 62 APERTI 19 CHIUSI</p:text>
    <p:extLst>
      <p:ext uri="{C676402C-5697-4E1C-873F-D02D1690AC5C}">
        <p15:threadingInfo xmlns=""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FAFDF-D328-48B0-B593-60AD69EF9A06}" type="datetimeFigureOut">
              <a:rPr lang="it-IT" smtClean="0"/>
              <a:pPr/>
              <a:t>01/05/17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BB574-890D-489F-ADE4-6F456B303BD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4358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  <p:sp>
        <p:nvSpPr>
          <p:cNvPr id="901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F85FFCE-5577-48C3-9603-0C0E35D016D2}" type="slidenum">
              <a:rPr lang="it-IT" altLang="it-IT"/>
              <a:pPr/>
              <a:t>45</a:t>
            </a:fld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154373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pPr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pPr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pPr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pPr/>
              <a:t>5/1/2017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pPr/>
              <a:t>5/1/2017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pPr/>
              <a:t>5/1/2017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pPr/>
              <a:t>5/1/2017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pPr/>
              <a:t>5/1/2017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5/1/2017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8000" dirty="0"/>
              <a:t>La cartella informatizzata in Medicina Generale - Luci ed ombre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it-IT" dirty="0" smtClean="0"/>
              <a:t>Franco </a:t>
            </a:r>
            <a:r>
              <a:rPr lang="it-IT" dirty="0" err="1" smtClean="0"/>
              <a:t>Belafatti</a:t>
            </a:r>
            <a:endParaRPr lang="it-IT" dirty="0"/>
          </a:p>
          <a:p>
            <a:pPr algn="r"/>
            <a:r>
              <a:rPr lang="it-IT" dirty="0" err="1" smtClean="0"/>
              <a:t>Esine</a:t>
            </a:r>
            <a:r>
              <a:rPr lang="it-IT" dirty="0" smtClean="0"/>
              <a:t> 13 maggio2017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9471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6395" y="2470745"/>
            <a:ext cx="7773485" cy="284837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582" y="237478"/>
            <a:ext cx="8315325" cy="64008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610035" y="6241002"/>
            <a:ext cx="7572652" cy="3284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3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mese di lavoro oggi…</a:t>
            </a: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275" y="2329076"/>
            <a:ext cx="4664075" cy="3106310"/>
          </a:xfrm>
        </p:spPr>
      </p:pic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it-IT" b="1" dirty="0"/>
          </a:p>
          <a:p>
            <a:pPr marL="457200" indent="-457200">
              <a:buFont typeface="+mj-lt"/>
              <a:buAutoNum type="arabicPeriod"/>
            </a:pPr>
            <a:r>
              <a:rPr lang="it-IT" b="1" dirty="0"/>
              <a:t>22 giornate lavorate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/>
              <a:t>1568 accessi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/>
              <a:t>245 nuovi problemi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/>
              <a:t>3213 pezzi prescritti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/>
              <a:t>Un migliaio di ricette al mese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/>
              <a:t>50 ricette circa al di (solo le terapie!)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77425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(nostra) storia…anni 90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4571" y="2011363"/>
            <a:ext cx="6697132" cy="3767137"/>
          </a:xfrm>
        </p:spPr>
      </p:pic>
    </p:spTree>
    <p:extLst>
      <p:ext uri="{BB962C8B-B14F-4D97-AF65-F5344CB8AC3E}">
        <p14:creationId xmlns="" xmlns:p14="http://schemas.microsoft.com/office/powerpoint/2010/main" val="217928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cartella informatizzata in Medicina Generale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Luci ed ombre</a:t>
            </a: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489" y="2087265"/>
            <a:ext cx="10517971" cy="3866064"/>
          </a:xfrm>
        </p:spPr>
      </p:pic>
    </p:spTree>
    <p:extLst>
      <p:ext uri="{BB962C8B-B14F-4D97-AF65-F5344CB8AC3E}">
        <p14:creationId xmlns="" xmlns:p14="http://schemas.microsoft.com/office/powerpoint/2010/main" val="23045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…all’inizio fu il caos…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5762" y="2437606"/>
            <a:ext cx="3714750" cy="2914650"/>
          </a:xfrm>
        </p:spPr>
      </p:pic>
    </p:spTree>
    <p:extLst>
      <p:ext uri="{BB962C8B-B14F-4D97-AF65-F5344CB8AC3E}">
        <p14:creationId xmlns="" xmlns:p14="http://schemas.microsoft.com/office/powerpoint/2010/main" val="129205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 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dalla carta all’HD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5122" y="2077817"/>
            <a:ext cx="3877295" cy="3687645"/>
          </a:xfr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Impegno oneroso di tempo per trasferire i dati dal cartaceo al mezzo informatico e rischio di perdita dati</a:t>
            </a:r>
          </a:p>
        </p:txBody>
      </p:sp>
    </p:spTree>
    <p:extLst>
      <p:ext uri="{BB962C8B-B14F-4D97-AF65-F5344CB8AC3E}">
        <p14:creationId xmlns="" xmlns:p14="http://schemas.microsoft.com/office/powerpoint/2010/main" val="28068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dalla penna alla tastiera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400" b="1" dirty="0"/>
              <a:t>Almeno inizialmente problemi con la digitazione in tempo reale </a:t>
            </a:r>
            <a:r>
              <a:rPr lang="it-IT" sz="4000" dirty="0"/>
              <a:t>(tastiera ad un dito)</a:t>
            </a:r>
            <a:endParaRPr lang="it-IT" sz="4400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275" y="2096359"/>
            <a:ext cx="4664075" cy="35717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68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paura del «FATAL ERROR»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endParaRPr lang="it-IT" sz="4400" b="1" dirty="0"/>
          </a:p>
          <a:p>
            <a:pPr algn="ctr"/>
            <a:r>
              <a:rPr lang="it-IT" sz="4400" b="1" dirty="0"/>
              <a:t>il «difficile» rapporto con la novità del mezzo e del linguaggio informatico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275" y="2378437"/>
            <a:ext cx="4664075" cy="3007588"/>
          </a:xfrm>
        </p:spPr>
      </p:pic>
    </p:spTree>
    <p:extLst>
      <p:ext uri="{BB962C8B-B14F-4D97-AF65-F5344CB8AC3E}">
        <p14:creationId xmlns="" xmlns:p14="http://schemas.microsoft.com/office/powerpoint/2010/main" val="65078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gestione informatica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it-IT" sz="4000" b="1" dirty="0"/>
              <a:t>Il rapido invecchiamento degli hardware e l’evoluzione incessante dei software</a:t>
            </a:r>
          </a:p>
          <a:p>
            <a:pPr algn="ctr"/>
            <a:endParaRPr lang="it-IT" dirty="0"/>
          </a:p>
        </p:txBody>
      </p:sp>
      <p:pic>
        <p:nvPicPr>
          <p:cNvPr id="6" name="Segnaposto contenuto 5" descr="softwar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3985" y="2192784"/>
            <a:ext cx="5166804" cy="4128117"/>
          </a:xfrm>
        </p:spPr>
      </p:pic>
    </p:spTree>
    <p:extLst>
      <p:ext uri="{BB962C8B-B14F-4D97-AF65-F5344CB8AC3E}">
        <p14:creationId xmlns="" xmlns:p14="http://schemas.microsoft.com/office/powerpoint/2010/main" val="272715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l’aggiornamento dei dati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it-IT" sz="4800" b="1" dirty="0"/>
              <a:t>Il problema della trasferibilità dei dati da più ambulatori</a:t>
            </a:r>
          </a:p>
          <a:p>
            <a:pPr algn="ctr"/>
            <a:r>
              <a:rPr lang="it-IT" sz="2000" dirty="0"/>
              <a:t>Problematiche e costi connessi</a:t>
            </a:r>
          </a:p>
        </p:txBody>
      </p:sp>
      <p:pic>
        <p:nvPicPr>
          <p:cNvPr id="6" name="Segnaposto contenuto 5" descr="58739998-Cartella-collegato-alla-rete-informatica-nella-progettazione-delle-informazioni-relative-al-trasferi-Archivio-Fotografico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7112" y="2396331"/>
            <a:ext cx="3962400" cy="2971800"/>
          </a:xfrm>
        </p:spPr>
      </p:pic>
    </p:spTree>
    <p:extLst>
      <p:ext uri="{BB962C8B-B14F-4D97-AF65-F5344CB8AC3E}">
        <p14:creationId xmlns="" xmlns:p14="http://schemas.microsoft.com/office/powerpoint/2010/main" val="394274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(nostra) storia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8695" y="1852968"/>
            <a:ext cx="3200400" cy="4150737"/>
          </a:xfrm>
        </p:spPr>
      </p:pic>
    </p:spTree>
    <p:extLst>
      <p:ext uri="{BB962C8B-B14F-4D97-AF65-F5344CB8AC3E}">
        <p14:creationId xmlns="" xmlns:p14="http://schemas.microsoft.com/office/powerpoint/2010/main" val="83877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trattamento dei dati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it-IT" sz="4400" b="1" dirty="0"/>
              <a:t>La protezione dei dati sensibili</a:t>
            </a:r>
          </a:p>
          <a:p>
            <a:pPr algn="ctr"/>
            <a:r>
              <a:rPr lang="it-IT" sz="4400" b="1" dirty="0"/>
              <a:t>Il salvataggio dei </a:t>
            </a:r>
            <a:r>
              <a:rPr lang="it-IT" sz="4400" b="1" dirty="0" smtClean="0"/>
              <a:t>dati</a:t>
            </a:r>
          </a:p>
          <a:p>
            <a:pPr algn="ctr"/>
            <a:r>
              <a:rPr lang="it-IT" sz="4400" b="1" dirty="0" smtClean="0"/>
              <a:t>Protezione delle </a:t>
            </a:r>
            <a:r>
              <a:rPr lang="it-IT" sz="4400" b="1" dirty="0" err="1" smtClean="0"/>
              <a:t>pw</a:t>
            </a:r>
            <a:endParaRPr lang="it-IT" sz="4400" b="1" dirty="0" smtClean="0"/>
          </a:p>
          <a:p>
            <a:pPr algn="ctr"/>
            <a:r>
              <a:rPr lang="it-IT" sz="4400" b="1" dirty="0" smtClean="0"/>
              <a:t>Cambio ogni 3 mesi chiuse sotto chiave..</a:t>
            </a:r>
            <a:endParaRPr lang="it-IT" sz="4400" b="1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30722" name="Picture 2" descr="Risultati immagini per passwor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5108" y="2228295"/>
            <a:ext cx="4864962" cy="3382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1054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gestione del dato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it-IT" sz="4400" b="1" dirty="0"/>
              <a:t>L’inserimento di dati complessi (cartelle cliniche – referti complessi)</a:t>
            </a:r>
          </a:p>
          <a:p>
            <a:pPr algn="ctr"/>
            <a:r>
              <a:rPr lang="it-IT" sz="4400" b="1" dirty="0"/>
              <a:t>L’inserimento non-automatico delle analisi…</a:t>
            </a:r>
          </a:p>
          <a:p>
            <a:endParaRPr lang="it-IT" dirty="0"/>
          </a:p>
        </p:txBody>
      </p:sp>
      <p:pic>
        <p:nvPicPr>
          <p:cNvPr id="6" name="Segnaposto contenuto 5" descr="Preistoria2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1640" y="2077375"/>
            <a:ext cx="5379868" cy="4438835"/>
          </a:xfrm>
        </p:spPr>
      </p:pic>
    </p:spTree>
    <p:extLst>
      <p:ext uri="{BB962C8B-B14F-4D97-AF65-F5344CB8AC3E}">
        <p14:creationId xmlns="" xmlns:p14="http://schemas.microsoft.com/office/powerpoint/2010/main" val="19017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effetti collaterali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it-IT" sz="3600" b="1" dirty="0"/>
              <a:t>La deresponsabilizzazione del paziente nella tenuta della propria documentazione sanitaria</a:t>
            </a:r>
          </a:p>
          <a:p>
            <a:endParaRPr lang="it-IT" dirty="0"/>
          </a:p>
        </p:txBody>
      </p:sp>
      <p:pic>
        <p:nvPicPr>
          <p:cNvPr id="11" name="Segnaposto contenuto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3524" y="1998663"/>
            <a:ext cx="4663202" cy="3767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505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distorsione del rapporto</a:t>
            </a:r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7118" y="2568102"/>
            <a:ext cx="4085618" cy="2723745"/>
          </a:xfrm>
        </p:spPr>
      </p:pic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Possibile interferenza nella relazione </a:t>
            </a:r>
          </a:p>
          <a:p>
            <a:pPr algn="ctr"/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medico-paziente</a:t>
            </a:r>
          </a:p>
        </p:txBody>
      </p:sp>
    </p:spTree>
    <p:extLst>
      <p:ext uri="{BB962C8B-B14F-4D97-AF65-F5344CB8AC3E}">
        <p14:creationId xmlns="" xmlns:p14="http://schemas.microsoft.com/office/powerpoint/2010/main" val="10587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ombre…la rete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275" y="2460336"/>
            <a:ext cx="4664075" cy="2843790"/>
          </a:xfrm>
        </p:spPr>
      </p:pic>
      <p:pic>
        <p:nvPicPr>
          <p:cNvPr id="12" name="Segnaposto contenuto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1863" y="2259876"/>
            <a:ext cx="4662487" cy="3244710"/>
          </a:xfrm>
        </p:spPr>
      </p:pic>
    </p:spTree>
    <p:extLst>
      <p:ext uri="{BB962C8B-B14F-4D97-AF65-F5344CB8AC3E}">
        <p14:creationId xmlns="" xmlns:p14="http://schemas.microsoft.com/office/powerpoint/2010/main" val="203310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…all’inizio …ed anche alla fine???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5762" y="2437606"/>
            <a:ext cx="3714750" cy="2914650"/>
          </a:xfrm>
        </p:spPr>
      </p:pic>
    </p:spTree>
    <p:extLst>
      <p:ext uri="{BB962C8B-B14F-4D97-AF65-F5344CB8AC3E}">
        <p14:creationId xmlns="" xmlns:p14="http://schemas.microsoft.com/office/powerpoint/2010/main" val="177660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Dio vide che la luce era cosa buona e separò la luce dalle tenebre…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5167" y="2070961"/>
            <a:ext cx="6830009" cy="4454353"/>
          </a:xfrm>
        </p:spPr>
      </p:pic>
    </p:spTree>
    <p:extLst>
      <p:ext uri="{BB962C8B-B14F-4D97-AF65-F5344CB8AC3E}">
        <p14:creationId xmlns="" xmlns:p14="http://schemas.microsoft.com/office/powerpoint/2010/main" val="198505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eclissi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65300" y="2661920"/>
            <a:ext cx="6311900" cy="419608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L’eclissi della </a:t>
            </a:r>
            <a:r>
              <a:rPr lang="it-IT" b="1" dirty="0" err="1" smtClean="0"/>
              <a:t>luce…</a:t>
            </a:r>
            <a:r>
              <a:rPr lang="it-IT" b="1" dirty="0" smtClean="0"/>
              <a:t>    </a:t>
            </a:r>
            <a:br>
              <a:rPr lang="it-IT" b="1" dirty="0" smtClean="0"/>
            </a:br>
            <a:r>
              <a:rPr lang="it-IT" dirty="0" smtClean="0"/>
              <a:t>in natura è completamente gratuita e si risolve da sola. La nostra invece costa cifre a nove zeri e non si risolve !!!!</a:t>
            </a:r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728720" y="3779520"/>
            <a:ext cx="4104640" cy="1889760"/>
          </a:xfrm>
        </p:spPr>
        <p:txBody>
          <a:bodyPr>
            <a:noAutofit/>
          </a:bodyPr>
          <a:lstStyle/>
          <a:p>
            <a:r>
              <a:rPr lang="it-IT" sz="11500" dirty="0" err="1" smtClean="0">
                <a:solidFill>
                  <a:schemeClr val="bg1"/>
                </a:solidFill>
              </a:rPr>
              <a:t>siss</a:t>
            </a:r>
            <a:endParaRPr lang="it-IT" sz="11500" dirty="0">
              <a:solidFill>
                <a:schemeClr val="bg1"/>
              </a:solidFill>
            </a:endParaRPr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contenuto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/>
              <a:t>Le luci:</a:t>
            </a:r>
            <a:br>
              <a:rPr lang="it-IT" dirty="0"/>
            </a:br>
            <a:r>
              <a:rPr lang="it-IT" dirty="0"/>
              <a:t> DAGLI «AMANUENSI» ALLA STAMPANTE</a:t>
            </a:r>
          </a:p>
        </p:txBody>
      </p:sp>
      <p:pic>
        <p:nvPicPr>
          <p:cNvPr id="18" name="Segnaposto contenuto 1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1343" y="2472612"/>
            <a:ext cx="4521288" cy="2817845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31987" y="2820194"/>
            <a:ext cx="2152650" cy="2124075"/>
          </a:xfrm>
        </p:spPr>
      </p:pic>
    </p:spTree>
    <p:extLst>
      <p:ext uri="{BB962C8B-B14F-4D97-AF65-F5344CB8AC3E}">
        <p14:creationId xmlns="" xmlns:p14="http://schemas.microsoft.com/office/powerpoint/2010/main" val="18140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/>
              <a:t>Le luci: </a:t>
            </a:r>
            <a:br>
              <a:rPr lang="it-IT" dirty="0"/>
            </a:br>
            <a:r>
              <a:rPr lang="it-IT" dirty="0"/>
              <a:t>FACILE ACCESSIBILITA</a:t>
            </a:r>
            <a:r>
              <a:rPr lang="it-IT" dirty="0" smtClean="0"/>
              <a:t>’ ANCHE IN AMBULATORI DIVERSI.</a:t>
            </a:r>
            <a:endParaRPr lang="it-IT" dirty="0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128" y="2296160"/>
            <a:ext cx="8976221" cy="4561840"/>
          </a:xfrm>
        </p:spPr>
      </p:pic>
    </p:spTree>
    <p:extLst>
      <p:ext uri="{BB962C8B-B14F-4D97-AF65-F5344CB8AC3E}">
        <p14:creationId xmlns="" xmlns:p14="http://schemas.microsoft.com/office/powerpoint/2010/main" val="171747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WEED FOTO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275" y="177554"/>
            <a:ext cx="10110094" cy="6480698"/>
          </a:xfr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9027260" y="5939161"/>
            <a:ext cx="45719" cy="337351"/>
          </a:xfrm>
        </p:spPr>
        <p:txBody>
          <a:bodyPr>
            <a:normAutofit fontScale="92500" lnSpcReduction="20000"/>
          </a:bodyPr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</a:t>
            </a:r>
            <a:br>
              <a:rPr lang="it-IT" dirty="0"/>
            </a:br>
            <a:r>
              <a:rPr lang="it-IT" dirty="0"/>
              <a:t>LA MEMORIA STORICA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275" y="2406517"/>
            <a:ext cx="10753725" cy="4012212"/>
          </a:xfrm>
        </p:spPr>
      </p:pic>
    </p:spTree>
    <p:extLst>
      <p:ext uri="{BB962C8B-B14F-4D97-AF65-F5344CB8AC3E}">
        <p14:creationId xmlns="" xmlns:p14="http://schemas.microsoft.com/office/powerpoint/2010/main" val="111588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Le luci</a:t>
            </a:r>
            <a:br>
              <a:rPr lang="it-IT" dirty="0" smtClean="0"/>
            </a:br>
            <a:r>
              <a:rPr lang="it-IT" dirty="0" smtClean="0"/>
              <a:t>I PRO MEMORIA</a:t>
            </a:r>
            <a:endParaRPr lang="it-IT" dirty="0"/>
          </a:p>
        </p:txBody>
      </p:sp>
      <p:pic>
        <p:nvPicPr>
          <p:cNvPr id="4" name="Segnaposto contenuto 3" descr="milleprincipal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3427" y="2689933"/>
            <a:ext cx="5239420" cy="3950563"/>
          </a:xfrm>
        </p:spPr>
      </p:pic>
      <p:sp>
        <p:nvSpPr>
          <p:cNvPr id="5" name="Freccia a destra 4"/>
          <p:cNvSpPr/>
          <p:nvPr/>
        </p:nvSpPr>
        <p:spPr>
          <a:xfrm rot="1869557">
            <a:off x="852256" y="5015883"/>
            <a:ext cx="2379216" cy="417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Decision Support Syste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2211" y="3166167"/>
            <a:ext cx="7001853" cy="14575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 </a:t>
            </a:r>
            <a:br>
              <a:rPr lang="it-IT" dirty="0"/>
            </a:br>
            <a:r>
              <a:rPr lang="it-IT" dirty="0"/>
              <a:t>PDTA PREINSERITI</a:t>
            </a: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295" y="2011363"/>
            <a:ext cx="9255966" cy="4156172"/>
          </a:xfrm>
        </p:spPr>
      </p:pic>
    </p:spTree>
    <p:extLst>
      <p:ext uri="{BB962C8B-B14F-4D97-AF65-F5344CB8AC3E}">
        <p14:creationId xmlns="" xmlns:p14="http://schemas.microsoft.com/office/powerpoint/2010/main" val="310948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A6B727"/>
                </a:solidFill>
              </a:rPr>
              <a:t>Le luci: </a:t>
            </a:r>
            <a:br>
              <a:rPr lang="it-IT" dirty="0">
                <a:solidFill>
                  <a:srgbClr val="A6B727"/>
                </a:solidFill>
              </a:rPr>
            </a:br>
            <a:r>
              <a:rPr lang="it-IT" dirty="0">
                <a:solidFill>
                  <a:srgbClr val="A6B727"/>
                </a:solidFill>
              </a:rPr>
              <a:t>GRUPPI ACCERTAMENTI PREIMPOSTATI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5671" y="2011363"/>
            <a:ext cx="7924800" cy="4685001"/>
          </a:xfrm>
        </p:spPr>
      </p:pic>
    </p:spTree>
    <p:extLst>
      <p:ext uri="{BB962C8B-B14F-4D97-AF65-F5344CB8AC3E}">
        <p14:creationId xmlns="" xmlns:p14="http://schemas.microsoft.com/office/powerpoint/2010/main" val="339238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 </a:t>
            </a:r>
            <a:br>
              <a:rPr lang="it-IT" dirty="0"/>
            </a:br>
            <a:r>
              <a:rPr lang="it-IT" dirty="0"/>
              <a:t>IL PATIENT SUMMARY</a:t>
            </a: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2857" y="2011363"/>
            <a:ext cx="8714791" cy="3932237"/>
          </a:xfrm>
        </p:spPr>
      </p:pic>
    </p:spTree>
    <p:extLst>
      <p:ext uri="{BB962C8B-B14F-4D97-AF65-F5344CB8AC3E}">
        <p14:creationId xmlns="" xmlns:p14="http://schemas.microsoft.com/office/powerpoint/2010/main" val="143188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MILLE UTILITA’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275" y="2698812"/>
            <a:ext cx="4664075" cy="3231471"/>
          </a:xfrm>
        </p:spPr>
      </p:pic>
      <p:sp>
        <p:nvSpPr>
          <p:cNvPr id="11" name="Segnaposto testo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millegpg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07100" y="2802099"/>
            <a:ext cx="4664075" cy="3098478"/>
          </a:xfrm>
        </p:spPr>
      </p:pic>
      <p:sp>
        <p:nvSpPr>
          <p:cNvPr id="8" name="Rettangolo 7"/>
          <p:cNvSpPr/>
          <p:nvPr/>
        </p:nvSpPr>
        <p:spPr>
          <a:xfrm>
            <a:off x="6560598" y="2814221"/>
            <a:ext cx="861134" cy="710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5345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 </a:t>
            </a:r>
            <a:br>
              <a:rPr lang="it-IT" dirty="0"/>
            </a:br>
            <a:r>
              <a:rPr lang="it-IT" dirty="0"/>
              <a:t>INFORMATICA A SOSTEGNO DELL’AUDIT</a:t>
            </a: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139" y="2011362"/>
            <a:ext cx="8313575" cy="4846637"/>
          </a:xfrm>
        </p:spPr>
      </p:pic>
      <p:sp>
        <p:nvSpPr>
          <p:cNvPr id="4" name="Rettangolo 3"/>
          <p:cNvSpPr/>
          <p:nvPr/>
        </p:nvSpPr>
        <p:spPr>
          <a:xfrm>
            <a:off x="2831977" y="2024109"/>
            <a:ext cx="1509204" cy="1331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8910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</a:t>
            </a:r>
            <a:br>
              <a:rPr lang="it-IT" dirty="0"/>
            </a:br>
            <a:r>
              <a:rPr lang="it-IT" dirty="0"/>
              <a:t>ANALISI RAPIDA AUTOMATICA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9290" y="2042160"/>
            <a:ext cx="7439891" cy="4815840"/>
          </a:xfrm>
        </p:spPr>
      </p:pic>
      <p:sp>
        <p:nvSpPr>
          <p:cNvPr id="4" name="Rettangolo 3"/>
          <p:cNvSpPr/>
          <p:nvPr/>
        </p:nvSpPr>
        <p:spPr>
          <a:xfrm>
            <a:off x="3524435" y="2032986"/>
            <a:ext cx="1340528" cy="1420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66943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7224" y="159798"/>
            <a:ext cx="10772775" cy="1757779"/>
          </a:xfrm>
        </p:spPr>
        <p:txBody>
          <a:bodyPr/>
          <a:lstStyle/>
          <a:p>
            <a:pPr algn="ctr"/>
            <a:r>
              <a:rPr lang="it-IT" dirty="0"/>
              <a:t>Le luci: </a:t>
            </a:r>
            <a:br>
              <a:rPr lang="it-IT" dirty="0"/>
            </a:br>
            <a:r>
              <a:rPr lang="it-IT" dirty="0"/>
              <a:t>L’AUDIT PERSONALE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5494" y="1686757"/>
            <a:ext cx="8369559" cy="5171243"/>
          </a:xfrm>
        </p:spPr>
      </p:pic>
      <p:sp>
        <p:nvSpPr>
          <p:cNvPr id="5" name="Rettangolo 4"/>
          <p:cNvSpPr/>
          <p:nvPr/>
        </p:nvSpPr>
        <p:spPr>
          <a:xfrm>
            <a:off x="2760955" y="1704513"/>
            <a:ext cx="1518082" cy="1509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596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problema ed </a:t>
            </a:r>
            <a:r>
              <a:rPr lang="it-IT" dirty="0" err="1" smtClean="0"/>
              <a:t>….i</a:t>
            </a:r>
            <a:r>
              <a:rPr lang="it-IT" dirty="0" smtClean="0"/>
              <a:t> problemi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676656" y="2753360"/>
            <a:ext cx="4663440" cy="362712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676656" y="2743200"/>
            <a:ext cx="4663440" cy="3210284"/>
          </a:xfrm>
        </p:spPr>
        <p:txBody>
          <a:bodyPr/>
          <a:lstStyle/>
          <a:p>
            <a:r>
              <a:rPr lang="it-IT" dirty="0" smtClean="0"/>
              <a:t>La cartella ospedaliera è principalmente orientata verso gli eventi prossimi , ovvero “ il problema” che hanno determinato il ricovero verso i quali è fondamentale focalizzare l’attenzione, ed è limitata al tempo di permanenza del paziente in reparto</a:t>
            </a:r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it-IT" dirty="0" smtClean="0"/>
              <a:t>In medicina generale la cartella è orientata per i “molteplici problemi” che il paziente sviluppa durante la frequentazione dell’ambulatorio del medico di medicina generale e che possono interessare un arco temporale di decenni.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 </a:t>
            </a:r>
            <a:br>
              <a:rPr lang="it-IT" dirty="0"/>
            </a:br>
            <a:r>
              <a:rPr lang="it-IT" dirty="0"/>
              <a:t>L’AUDIT DI GRUPPO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8130" y="2011362"/>
            <a:ext cx="8313575" cy="4700155"/>
          </a:xfrm>
        </p:spPr>
      </p:pic>
      <p:sp>
        <p:nvSpPr>
          <p:cNvPr id="5" name="Rettangolo 4"/>
          <p:cNvSpPr/>
          <p:nvPr/>
        </p:nvSpPr>
        <p:spPr>
          <a:xfrm>
            <a:off x="2867487" y="2032986"/>
            <a:ext cx="1482571" cy="1420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81173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 </a:t>
            </a:r>
            <a:br>
              <a:rPr lang="it-IT" dirty="0"/>
            </a:br>
            <a:r>
              <a:rPr lang="it-IT" dirty="0"/>
              <a:t>VALUTAZIONE IN TEMPO REALE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882" y="2011362"/>
            <a:ext cx="8612155" cy="4846637"/>
          </a:xfrm>
        </p:spPr>
      </p:pic>
      <p:sp>
        <p:nvSpPr>
          <p:cNvPr id="5" name="Rettangolo 4"/>
          <p:cNvSpPr/>
          <p:nvPr/>
        </p:nvSpPr>
        <p:spPr>
          <a:xfrm>
            <a:off x="2574524" y="2041864"/>
            <a:ext cx="1580226" cy="97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335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 </a:t>
            </a:r>
            <a:br>
              <a:rPr lang="it-IT" dirty="0"/>
            </a:br>
            <a:r>
              <a:rPr lang="it-IT" dirty="0"/>
              <a:t>ANALISI E MIGLIORAMENTO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213" y="2011363"/>
            <a:ext cx="9013371" cy="4846637"/>
          </a:xfrm>
        </p:spPr>
      </p:pic>
      <p:sp>
        <p:nvSpPr>
          <p:cNvPr id="5" name="Rettangolo 4"/>
          <p:cNvSpPr/>
          <p:nvPr/>
        </p:nvSpPr>
        <p:spPr>
          <a:xfrm>
            <a:off x="2681056" y="2032986"/>
            <a:ext cx="1571348" cy="1331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5039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CRITICITA’:</a:t>
            </a:r>
            <a:br>
              <a:rPr lang="it-IT" dirty="0"/>
            </a:br>
            <a:r>
              <a:rPr lang="it-IT" dirty="0"/>
              <a:t>TROVATE LE DIFFERENZE…</a:t>
            </a:r>
          </a:p>
        </p:txBody>
      </p:sp>
      <p:pic>
        <p:nvPicPr>
          <p:cNvPr id="13" name="Segnaposto contenuto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61049" y="1998663"/>
            <a:ext cx="4364114" cy="3767137"/>
          </a:xfrm>
        </p:spPr>
      </p:pic>
      <p:pic>
        <p:nvPicPr>
          <p:cNvPr id="11" name="Segnaposto contenuto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05500" y="1998663"/>
            <a:ext cx="4005625" cy="3767137"/>
          </a:xfrm>
        </p:spPr>
      </p:pic>
    </p:spTree>
    <p:extLst>
      <p:ext uri="{BB962C8B-B14F-4D97-AF65-F5344CB8AC3E}">
        <p14:creationId xmlns="" xmlns:p14="http://schemas.microsoft.com/office/powerpoint/2010/main" val="319835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CRITICITA’:</a:t>
            </a:r>
            <a:br>
              <a:rPr lang="it-IT" dirty="0"/>
            </a:br>
            <a:r>
              <a:rPr lang="it-IT" dirty="0"/>
              <a:t>TROVATE LE DIFFERENZE…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424" y="2011363"/>
            <a:ext cx="9448800" cy="4084637"/>
          </a:xfrm>
        </p:spPr>
      </p:pic>
      <p:cxnSp>
        <p:nvCxnSpPr>
          <p:cNvPr id="9" name="Connettore 2 8"/>
          <p:cNvCxnSpPr>
            <a:cxnSpLocks/>
          </p:cNvCxnSpPr>
          <p:nvPr/>
        </p:nvCxnSpPr>
        <p:spPr>
          <a:xfrm flipH="1" flipV="1">
            <a:off x="5117124" y="2338754"/>
            <a:ext cx="1178168" cy="1459523"/>
          </a:xfrm>
          <a:prstGeom prst="straightConnector1">
            <a:avLst/>
          </a:prstGeom>
          <a:ln w="825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943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689100" y="158750"/>
            <a:ext cx="7467600" cy="5865813"/>
          </a:xfrm>
        </p:spPr>
        <p:txBody>
          <a:bodyPr rtlCol="0">
            <a:normAutofit/>
          </a:bodyPr>
          <a:lstStyle/>
          <a:p>
            <a:pPr marL="420624" indent="-384048">
              <a:buNone/>
              <a:defRPr/>
            </a:pPr>
            <a:endParaRPr lang="it-IT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20624" indent="-384048">
              <a:buNone/>
              <a:defRPr/>
            </a:pPr>
            <a:r>
              <a:rPr lang="it-IT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scienza è fatta di dati come una casa di pietre. Ma un ammasso di dati non è scienza più di quanto un mucchio di pietre sia una casa.</a:t>
            </a:r>
          </a:p>
          <a:p>
            <a:pPr marL="420624" indent="-384048" algn="r">
              <a:buNone/>
              <a:defRPr/>
            </a:pPr>
            <a:endParaRPr lang="it-IT" i="1" dirty="0">
              <a:solidFill>
                <a:srgbClr val="FFFF00"/>
              </a:solidFill>
            </a:endParaRPr>
          </a:p>
          <a:p>
            <a:pPr marL="420624" indent="-384048" algn="r">
              <a:buNone/>
              <a:defRPr/>
            </a:pPr>
            <a:r>
              <a:rPr lang="it-IT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Henri </a:t>
            </a:r>
            <a:r>
              <a:rPr lang="it-IT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Poincaré</a:t>
            </a:r>
            <a:r>
              <a:rPr lang="it-IT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(1854-1912)</a:t>
            </a:r>
            <a:endParaRPr lang="it-IT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012496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7224" y="124287"/>
            <a:ext cx="10772775" cy="3409026"/>
          </a:xfrm>
        </p:spPr>
        <p:txBody>
          <a:bodyPr>
            <a:noAutofit/>
          </a:bodyPr>
          <a:lstStyle/>
          <a:p>
            <a:r>
              <a:rPr lang="it-IT" dirty="0" smtClean="0"/>
              <a:t>Le opportunità:</a:t>
            </a:r>
            <a:br>
              <a:rPr lang="it-IT" dirty="0" smtClean="0"/>
            </a:br>
            <a:r>
              <a:rPr lang="it-IT" dirty="0" smtClean="0"/>
              <a:t>La cartella informatizzata può diventare non solo di elemento di crescita ma anche strumento contrattuale</a:t>
            </a:r>
            <a:endParaRPr lang="it-IT" dirty="0"/>
          </a:p>
        </p:txBody>
      </p:sp>
      <p:pic>
        <p:nvPicPr>
          <p:cNvPr id="4" name="Segnaposto contenuto 3" descr="rete unir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276" y="3701988"/>
            <a:ext cx="8272416" cy="29651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Le opportunità:</a:t>
            </a:r>
            <a:br>
              <a:rPr lang="it-IT" dirty="0" smtClean="0"/>
            </a:br>
            <a:r>
              <a:rPr lang="it-IT" sz="5300" dirty="0" smtClean="0"/>
              <a:t>dall’utilizzo quotidiano della cartella alla produzione di dati di interesse nazionale  </a:t>
            </a:r>
            <a:br>
              <a:rPr lang="it-IT" sz="5300" dirty="0" smtClean="0"/>
            </a:br>
            <a:r>
              <a:rPr lang="it-IT" sz="5300" dirty="0" smtClean="0"/>
              <a:t>ed internazionale </a:t>
            </a:r>
            <a:endParaRPr lang="it-IT" sz="5300" dirty="0"/>
          </a:p>
        </p:txBody>
      </p:sp>
      <p:pic>
        <p:nvPicPr>
          <p:cNvPr id="4" name="Segnaposto contenuto 3" descr="H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7981" y="2467992"/>
            <a:ext cx="8149701" cy="42435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7224" y="499532"/>
            <a:ext cx="10772775" cy="1160591"/>
          </a:xfrm>
        </p:spPr>
        <p:txBody>
          <a:bodyPr>
            <a:normAutofit/>
          </a:bodyPr>
          <a:lstStyle/>
          <a:p>
            <a:endParaRPr lang="it-IT" dirty="0"/>
          </a:p>
        </p:txBody>
      </p:sp>
      <p:pic>
        <p:nvPicPr>
          <p:cNvPr id="4" name="Segnaposto contenuto 3" descr="data base h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3099" y="532660"/>
            <a:ext cx="6462944" cy="6152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 descr="collaborazioni 1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275" y="3178207"/>
            <a:ext cx="4664075" cy="3568822"/>
          </a:xfrm>
        </p:spPr>
      </p:pic>
      <p:pic>
        <p:nvPicPr>
          <p:cNvPr id="8" name="Segnaposto contenuto 7" descr="collaborazioni 2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1863" y="2965142"/>
            <a:ext cx="5537986" cy="3781887"/>
          </a:xfrm>
        </p:spPr>
      </p:pic>
      <p:pic>
        <p:nvPicPr>
          <p:cNvPr id="63490" name="Picture 2" descr="C:\Users\amministratore\Desktop\chicco\cartella luci ombre\collaborazioni 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3489" y="0"/>
            <a:ext cx="5415394" cy="3275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(nostra) storia (anni 80):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all’inizio fu la CMOP</a:t>
            </a: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632388" y="2724119"/>
            <a:ext cx="4534676" cy="3401900"/>
          </a:xfrm>
        </p:spPr>
      </p:pic>
    </p:spTree>
    <p:extLst>
      <p:ext uri="{BB962C8B-B14F-4D97-AF65-F5344CB8AC3E}">
        <p14:creationId xmlns="" xmlns:p14="http://schemas.microsoft.com/office/powerpoint/2010/main" val="27153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 descr="osme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400" y="0"/>
            <a:ext cx="9580880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articoli hs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3200" y="0"/>
            <a:ext cx="5656062" cy="6553199"/>
          </a:xfrm>
        </p:spPr>
      </p:pic>
      <p:pic>
        <p:nvPicPr>
          <p:cNvPr id="6" name="Segnaposto contenuto 5" descr="report hs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21680" y="0"/>
            <a:ext cx="6126480" cy="67259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Riepilogando…</a:t>
            </a:r>
            <a:br>
              <a:rPr lang="it-IT" dirty="0"/>
            </a:br>
            <a:r>
              <a:rPr lang="it-IT" b="1" dirty="0"/>
              <a:t>Cartella clinica informatizzata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Pro</a:t>
            </a:r>
            <a:r>
              <a:rPr lang="it-IT" dirty="0"/>
              <a:t>		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/>
              <a:t>Possibilità di immagazzinare enormi quantità di dati</a:t>
            </a:r>
          </a:p>
          <a:p>
            <a:r>
              <a:rPr lang="it-IT" dirty="0"/>
              <a:t>Facile accessibilità ai dati</a:t>
            </a:r>
          </a:p>
          <a:p>
            <a:r>
              <a:rPr lang="it-IT" dirty="0"/>
              <a:t>Facilità nella ricerca informazioni</a:t>
            </a:r>
          </a:p>
          <a:p>
            <a:r>
              <a:rPr lang="it-IT" dirty="0"/>
              <a:t>Plasticità della cartella</a:t>
            </a:r>
          </a:p>
          <a:p>
            <a:r>
              <a:rPr lang="it-IT" dirty="0"/>
              <a:t>Potenzialità nella ricerca e audit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b="1" dirty="0"/>
              <a:t>contro</a:t>
            </a:r>
          </a:p>
        </p:txBody>
      </p:sp>
      <p:sp>
        <p:nvSpPr>
          <p:cNvPr id="8" name="Segnaposto contenuto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it-IT" dirty="0"/>
              <a:t>Costi di software, hardware e accessori </a:t>
            </a:r>
          </a:p>
          <a:p>
            <a:r>
              <a:rPr lang="it-IT" dirty="0"/>
              <a:t>Salvataggio dati</a:t>
            </a:r>
          </a:p>
          <a:p>
            <a:r>
              <a:rPr lang="it-IT" dirty="0"/>
              <a:t>Necessità di manutenzione PERENNE dei dati e di tempo da dedicare costantemente</a:t>
            </a:r>
          </a:p>
          <a:p>
            <a:r>
              <a:rPr lang="it-IT" dirty="0"/>
              <a:t>L’incertezza della rete italiana / bresciana/lombarda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68065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676656" y="2645546"/>
            <a:ext cx="10753725" cy="3764132"/>
          </a:xfrm>
        </p:spPr>
        <p:txBody>
          <a:bodyPr>
            <a:scene3d>
              <a:camera prst="orthographicFront"/>
              <a:lightRig rig="threePt" dir="t"/>
            </a:scene3d>
            <a:sp3d extrusionH="69850" contourW="12700">
              <a:bevelT w="38100" h="38100"/>
              <a:contourClr>
                <a:schemeClr val="accent2"/>
              </a:contourClr>
            </a:sp3d>
          </a:bodyPr>
          <a:lstStyle/>
          <a:p>
            <a:pPr algn="ctr"/>
            <a:r>
              <a:rPr lang="it-IT" sz="4800" dirty="0"/>
              <a:t>L’INTRODUZIONE DELLA CARTELLA CLINICA INFORMATIZZATA HA PORTATO AD UN MIGLIORAMENTO </a:t>
            </a:r>
            <a:r>
              <a:rPr lang="it-IT" sz="4800" dirty="0" smtClean="0"/>
              <a:t>E AD UNA VALORIZZAZIONE DEL </a:t>
            </a:r>
            <a:r>
              <a:rPr lang="it-IT" sz="4800" dirty="0"/>
              <a:t>LAVORO DEL MMG?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54902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L’anamnesi </a:t>
            </a:r>
            <a:r>
              <a:rPr lang="it-IT" dirty="0" err="1"/>
              <a:t>pediatrica,personale</a:t>
            </a:r>
            <a:r>
              <a:rPr lang="it-IT" dirty="0"/>
              <a:t> </a:t>
            </a:r>
            <a:r>
              <a:rPr lang="it-IT" dirty="0" err="1"/>
              <a:t>ecc</a:t>
            </a:r>
            <a:endParaRPr lang="it-IT" dirty="0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1983" y="2011363"/>
            <a:ext cx="5872292" cy="4347492"/>
          </a:xfrm>
        </p:spPr>
      </p:pic>
    </p:spTree>
    <p:extLst>
      <p:ext uri="{BB962C8B-B14F-4D97-AF65-F5344CB8AC3E}">
        <p14:creationId xmlns="" xmlns:p14="http://schemas.microsoft.com/office/powerpoint/2010/main" val="335545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remota, la familiare e l’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e.o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82322" y="2321755"/>
            <a:ext cx="5022849" cy="3767137"/>
          </a:xfrm>
        </p:spPr>
      </p:pic>
    </p:spTree>
    <p:extLst>
      <p:ext uri="{BB962C8B-B14F-4D97-AF65-F5344CB8AC3E}">
        <p14:creationId xmlns="" xmlns:p14="http://schemas.microsoft.com/office/powerpoint/2010/main" val="169342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diario clinico e gli esami…</a:t>
            </a: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506" y="2011363"/>
            <a:ext cx="6708709" cy="4249478"/>
          </a:xfrm>
        </p:spPr>
      </p:pic>
    </p:spTree>
    <p:extLst>
      <p:ext uri="{BB962C8B-B14F-4D97-AF65-F5344CB8AC3E}">
        <p14:creationId xmlns="" xmlns:p14="http://schemas.microsoft.com/office/powerpoint/2010/main" val="126724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…e qualche piccolo problema…</a:t>
            </a:r>
          </a:p>
        </p:txBody>
      </p:sp>
      <p:pic>
        <p:nvPicPr>
          <p:cNvPr id="11" name="Segnaposto contenuto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275" y="2133203"/>
            <a:ext cx="4664075" cy="3498056"/>
          </a:xfrm>
        </p:spPr>
      </p:pic>
      <p:pic>
        <p:nvPicPr>
          <p:cNvPr id="21" name="Segnaposto contenuto 2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1863" y="2133799"/>
            <a:ext cx="4662487" cy="3496865"/>
          </a:xfrm>
        </p:spPr>
      </p:pic>
    </p:spTree>
    <p:extLst>
      <p:ext uri="{BB962C8B-B14F-4D97-AF65-F5344CB8AC3E}">
        <p14:creationId xmlns="" xmlns:p14="http://schemas.microsoft.com/office/powerpoint/2010/main" val="23480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o">
  <a:themeElements>
    <a:clrScheme name="Univers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3A8A2BB7-7C5E-4EB2-B1F1-CFFF0F57E773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TM03457491[[fn=Metropolitano]]</Template>
  <TotalTime>7605</TotalTime>
  <Words>535</Words>
  <Application>Microsoft Office PowerPoint</Application>
  <PresentationFormat>Personalizzato</PresentationFormat>
  <Paragraphs>96</Paragraphs>
  <Slides>53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54" baseType="lpstr">
      <vt:lpstr>Metropolitano</vt:lpstr>
      <vt:lpstr>La cartella informatizzata in Medicina Generale - Luci ed ombre</vt:lpstr>
      <vt:lpstr>La (nostra) storia</vt:lpstr>
      <vt:lpstr>Diapositiva 3</vt:lpstr>
      <vt:lpstr>Il problema ed ….i problemi</vt:lpstr>
      <vt:lpstr>La (nostra) storia (anni 80): all’inizio fu la CMOP</vt:lpstr>
      <vt:lpstr>L’anamnesi pediatrica,personale ecc</vt:lpstr>
      <vt:lpstr>La remota, la familiare e l’e.o.</vt:lpstr>
      <vt:lpstr>Il diario clinico e gli esami…</vt:lpstr>
      <vt:lpstr>…e qualche piccolo problema…</vt:lpstr>
      <vt:lpstr>Le luci</vt:lpstr>
      <vt:lpstr>Un mese di lavoro oggi…</vt:lpstr>
      <vt:lpstr>La (nostra) storia…anni 90</vt:lpstr>
      <vt:lpstr>La cartella informatizzata in Medicina Generale  Luci ed ombre</vt:lpstr>
      <vt:lpstr>…all’inizio fu il caos…</vt:lpstr>
      <vt:lpstr>Le ombre:  dalla carta all’HD</vt:lpstr>
      <vt:lpstr>Le ombre: dalla penna alla tastiera</vt:lpstr>
      <vt:lpstr>Le ombre: la paura del «FATAL ERROR»</vt:lpstr>
      <vt:lpstr>Le ombre: la gestione informatica</vt:lpstr>
      <vt:lpstr>Le ombre: l’aggiornamento dei dati</vt:lpstr>
      <vt:lpstr>Le ombre: il trattamento dei dati</vt:lpstr>
      <vt:lpstr>Le ombre: la gestione del dato</vt:lpstr>
      <vt:lpstr>Le ombre: effetti collaterali</vt:lpstr>
      <vt:lpstr>Le ombre: la distorsione del rapporto</vt:lpstr>
      <vt:lpstr>Le ombre…la rete</vt:lpstr>
      <vt:lpstr>…all’inizio …ed anche alla fine???</vt:lpstr>
      <vt:lpstr>Dio vide che la luce era cosa buona e separò la luce dalle tenebre…</vt:lpstr>
      <vt:lpstr>L’eclissi della luce…     in natura è completamente gratuita e si risolve da sola. La nostra invece costa cifre a nove zeri e non si risolve !!!!</vt:lpstr>
      <vt:lpstr>Le luci:  DAGLI «AMANUENSI» ALLA STAMPANTE</vt:lpstr>
      <vt:lpstr>Le luci:  FACILE ACCESSIBILITA’ ANCHE IN AMBULATORI DIVERSI.</vt:lpstr>
      <vt:lpstr>Le luci: LA MEMORIA STORICA</vt:lpstr>
      <vt:lpstr>Le luci I PRO MEMORIA</vt:lpstr>
      <vt:lpstr>Diapositiva 32</vt:lpstr>
      <vt:lpstr>Le luci:  PDTA PREINSERITI</vt:lpstr>
      <vt:lpstr>Le luci:  GRUPPI ACCERTAMENTI PREIMPOSTATI</vt:lpstr>
      <vt:lpstr>Le luci:  IL PATIENT SUMMARY</vt:lpstr>
      <vt:lpstr>Le luci</vt:lpstr>
      <vt:lpstr>Le luci:  INFORMATICA A SOSTEGNO DELL’AUDIT</vt:lpstr>
      <vt:lpstr>Le luci: ANALISI RAPIDA AUTOMATICA</vt:lpstr>
      <vt:lpstr>Le luci:  L’AUDIT PERSONALE</vt:lpstr>
      <vt:lpstr>Le luci:  L’AUDIT DI GRUPPO</vt:lpstr>
      <vt:lpstr>Le luci:  VALUTAZIONE IN TEMPO REALE</vt:lpstr>
      <vt:lpstr>Le luci:  ANALISI E MIGLIORAMENTO</vt:lpstr>
      <vt:lpstr>CRITICITA’: TROVATE LE DIFFERENZE…</vt:lpstr>
      <vt:lpstr>CRITICITA’: TROVATE LE DIFFERENZE…</vt:lpstr>
      <vt:lpstr>Diapositiva 45</vt:lpstr>
      <vt:lpstr>Le opportunità: La cartella informatizzata può diventare non solo di elemento di crescita ma anche strumento contrattuale</vt:lpstr>
      <vt:lpstr>Le opportunità: dall’utilizzo quotidiano della cartella alla produzione di dati di interesse nazionale   ed internazionale </vt:lpstr>
      <vt:lpstr>Diapositiva 48</vt:lpstr>
      <vt:lpstr>Diapositiva 49</vt:lpstr>
      <vt:lpstr>Diapositiva 50</vt:lpstr>
      <vt:lpstr>Diapositiva 51</vt:lpstr>
      <vt:lpstr>Riepilogando… Cartella clinica informatizzata</vt:lpstr>
      <vt:lpstr>CONCLUSIONI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cartella informatizzata in Medicina Generale - Luci ed ombre</dc:title>
  <dc:creator>Gian Luca Bettini</dc:creator>
  <cp:lastModifiedBy>amministratore</cp:lastModifiedBy>
  <cp:revision>112</cp:revision>
  <dcterms:created xsi:type="dcterms:W3CDTF">2017-03-18T09:33:02Z</dcterms:created>
  <dcterms:modified xsi:type="dcterms:W3CDTF">2017-05-01T09:19:58Z</dcterms:modified>
</cp:coreProperties>
</file>