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4" r:id="rId2"/>
    <p:sldId id="268" r:id="rId3"/>
    <p:sldId id="260" r:id="rId4"/>
    <p:sldId id="284" r:id="rId5"/>
    <p:sldId id="291" r:id="rId6"/>
    <p:sldId id="288" r:id="rId7"/>
    <p:sldId id="263" r:id="rId8"/>
    <p:sldId id="278" r:id="rId9"/>
    <p:sldId id="279" r:id="rId10"/>
    <p:sldId id="287" r:id="rId11"/>
    <p:sldId id="266" r:id="rId12"/>
    <p:sldId id="289" r:id="rId13"/>
    <p:sldId id="259" r:id="rId14"/>
    <p:sldId id="281" r:id="rId15"/>
    <p:sldId id="286" r:id="rId16"/>
    <p:sldId id="262" r:id="rId17"/>
    <p:sldId id="264" r:id="rId18"/>
    <p:sldId id="306" r:id="rId19"/>
    <p:sldId id="295" r:id="rId20"/>
    <p:sldId id="296" r:id="rId21"/>
    <p:sldId id="299" r:id="rId22"/>
    <p:sldId id="298" r:id="rId23"/>
    <p:sldId id="304" r:id="rId24"/>
    <p:sldId id="300" r:id="rId25"/>
    <p:sldId id="301" r:id="rId26"/>
    <p:sldId id="302" r:id="rId27"/>
    <p:sldId id="303" r:id="rId28"/>
    <p:sldId id="305" r:id="rId29"/>
    <p:sldId id="267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6" d="100"/>
        <a:sy n="156" d="100"/>
      </p:scale>
      <p:origin x="0" y="10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C1F0-F50A-45F2-9A31-618AD64583DE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0713-092C-4235-9B28-D1220C52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33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Uno</a:t>
            </a:r>
            <a:r>
              <a:rPr lang="it-IT" baseline="0" dirty="0" smtClean="0"/>
              <a:t> dei sintomi con cui più spesso il cardiologo, ma prima ancora il </a:t>
            </a:r>
            <a:r>
              <a:rPr lang="it-IT" baseline="0" dirty="0" err="1" smtClean="0"/>
              <a:t>mmg</a:t>
            </a:r>
            <a:r>
              <a:rPr lang="it-IT" baseline="0" dirty="0" smtClean="0"/>
              <a:t>, ha a che fare è il dolore toracico. Un sintomo che può essere espressione di patologie a rischio per la vita (infarto miocardico, dissezione aortica..) che vanno precocemente identificate. Le linee guida stesse pongono in rilievo l’importanza dell’anamnesi nell’identificazione della causa del dolore toracico.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0713-092C-4235-9B28-D1220C5273A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88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772-2C25-473E-AFFF-1704EB017F2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16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Concludendo: l’importanza di un’</a:t>
            </a:r>
            <a:r>
              <a:rPr lang="it-IT" dirty="0" err="1" smtClean="0"/>
              <a:t>anamensi</a:t>
            </a:r>
            <a:r>
              <a:rPr lang="it-IT" dirty="0" smtClean="0"/>
              <a:t> attenta ed un esame obiettivo</a:t>
            </a:r>
            <a:r>
              <a:rPr lang="it-IT" baseline="0" dirty="0" smtClean="0"/>
              <a:t> accurato nel paziente cardiologico è evidentemente nei casi meno «da manuale». E’ ovvio che il paziente che giunge in ACC con onda di lesione all’ECG, l’anamnesi è superflua, ben diverso il paziente con basso profilo di rischio, sintomi atipici e ECG nella norma, dove la diagnosi deve considerare molteplici aspetti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0713-092C-4235-9B28-D1220C5273A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11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Strumenti semplici come gli score danno un’indicazione di probabilità sull’origine ischemica</a:t>
            </a:r>
            <a:r>
              <a:rPr lang="it-IT" baseline="0" dirty="0" smtClean="0"/>
              <a:t> del dolore toracico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0713-092C-4235-9B28-D1220C5273A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23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Strumenti semplici come gli score danno un’indicazione di probabilità sull’origine ischemica</a:t>
            </a:r>
            <a:r>
              <a:rPr lang="it-IT" baseline="0" dirty="0" smtClean="0"/>
              <a:t> del dolore toracico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0713-092C-4235-9B28-D1220C5273A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23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Detto ciò è facile intuire chi di questi pazienti è più probabile abbia un</a:t>
            </a:r>
            <a:r>
              <a:rPr lang="it-IT" baseline="0" dirty="0" smtClean="0"/>
              <a:t> infarto.</a:t>
            </a:r>
          </a:p>
          <a:p>
            <a:r>
              <a:rPr lang="it-IT" baseline="0" dirty="0" smtClean="0"/>
              <a:t>Ma spesso il «pregiudizio» (inteso nel senso etimologico) ci porta su strade sbagliate, come nel caso di Eleonora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0713-092C-4235-9B28-D1220C5273A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13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Parleremo di alcuni</a:t>
            </a:r>
            <a:r>
              <a:rPr lang="it-IT" baseline="0" dirty="0" smtClean="0"/>
              <a:t> aspetti specifici dell’esame obiettivo cardiologico nel caso clinico del pomeriggio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0713-092C-4235-9B28-D1220C5273A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17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CF9D70-BC52-428F-B6B0-DA5618816793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719" y="4342547"/>
            <a:ext cx="5026972" cy="41138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132AE5-4235-47B9-9BA0-C2578FE93696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719" y="4342547"/>
            <a:ext cx="5026972" cy="41138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B0B08A-663C-452D-BFEF-5EBD2659A4FE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84768" y="8685092"/>
            <a:ext cx="2971641" cy="4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845664-DC3B-4200-861B-F34593F86587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719" y="4342547"/>
            <a:ext cx="5026972" cy="41138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ea typeface="Microsoft YaHei" charset="-122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52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51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40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63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93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90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90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56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98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18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03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2CA4-C9BC-4E3D-ADA5-97CB4A0D1643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206C-7760-4875-9FE6-C7C3407D0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87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09925" y="440272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Anamnesi ed esame obiettivo del </a:t>
            </a:r>
            <a:r>
              <a:rPr lang="it-IT" sz="3600" b="1" i="1" dirty="0" smtClean="0">
                <a:solidFill>
                  <a:srgbClr val="FF0000"/>
                </a:solidFill>
              </a:rPr>
              <a:t>cuore</a:t>
            </a:r>
          </a:p>
          <a:p>
            <a:pPr algn="ctr"/>
            <a:r>
              <a:rPr lang="it-IT" sz="2400" b="1" dirty="0" smtClean="0"/>
              <a:t>Dr.ssa Claudia </a:t>
            </a:r>
            <a:r>
              <a:rPr lang="it-IT" sz="2400" b="1" dirty="0" err="1" smtClean="0"/>
              <a:t>Turla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U.O. Cardiologia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09925" y="162880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Brescia, la medicina che cambia</a:t>
            </a:r>
          </a:p>
          <a:p>
            <a:pPr algn="ctr"/>
            <a:r>
              <a:rPr lang="it-IT" sz="3600" b="1" dirty="0" smtClean="0"/>
              <a:t>Anamnesi ad esame obiettivo al tempo della </a:t>
            </a:r>
            <a:r>
              <a:rPr lang="it-IT" sz="3600" b="1" dirty="0" err="1" smtClean="0"/>
              <a:t>tecnomedicina</a:t>
            </a:r>
            <a:endParaRPr lang="it-IT" sz="2400" b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12601" y="25984"/>
            <a:ext cx="49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Chiari, 30 Settembre2017</a:t>
            </a:r>
          </a:p>
        </p:txBody>
      </p:sp>
    </p:spTree>
    <p:extLst>
      <p:ext uri="{BB962C8B-B14F-4D97-AF65-F5344CB8AC3E}">
        <p14:creationId xmlns:p14="http://schemas.microsoft.com/office/powerpoint/2010/main" val="25173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Cause di dolore toracico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09600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997839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sz="2400" b="1" dirty="0" smtClean="0">
                <a:solidFill>
                  <a:srgbClr val="FF0000"/>
                </a:solidFill>
              </a:rPr>
              <a:t>IMA                                                               10-15%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>
                <a:solidFill>
                  <a:srgbClr val="FF0000"/>
                </a:solidFill>
              </a:rPr>
              <a:t>Angina Instabile                                         20-25%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Gastrointestinali-esofagee                      30- 35 %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Parietali toraciche                                      25-30%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Pericardite-miocardite                              3%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Embolia polmonare                                   2%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Dissezione aortica                                      0,5%</a:t>
            </a:r>
          </a:p>
          <a:p>
            <a:pPr marL="285750" indent="-285750">
              <a:buFontTx/>
              <a:buChar char="-"/>
            </a:pPr>
            <a:r>
              <a:rPr lang="it-IT" sz="2400" b="1" dirty="0" err="1" smtClean="0"/>
              <a:t>Valvulopatie</a:t>
            </a:r>
            <a:r>
              <a:rPr lang="it-IT" sz="2400" b="1" dirty="0" smtClean="0"/>
              <a:t>                                                0,5%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Nessuna causa organica                           10%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Sindromi psichiatriche                               20-30%</a:t>
            </a:r>
            <a:endParaRPr lang="it-IT" sz="2400" dirty="0" smtClean="0"/>
          </a:p>
          <a:p>
            <a:r>
              <a:rPr lang="it-IT" sz="3200" b="1" dirty="0" smtClean="0">
                <a:solidFill>
                  <a:srgbClr val="FF0000"/>
                </a:solidFill>
              </a:rPr>
              <a:t>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49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Dolore toracico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20094" r="16667" b="6227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in giù 3"/>
          <p:cNvSpPr/>
          <p:nvPr/>
        </p:nvSpPr>
        <p:spPr>
          <a:xfrm>
            <a:off x="7740352" y="4581961"/>
            <a:ext cx="432048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6660232" y="4581961"/>
            <a:ext cx="432048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Anamnesi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09600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997839"/>
            <a:ext cx="77768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Fattori di rischio cardiovascolare  </a:t>
            </a:r>
            <a:r>
              <a:rPr lang="it-IT" sz="2800" dirty="0" smtClean="0"/>
              <a:t>: </a:t>
            </a:r>
            <a:endParaRPr lang="it-IT" sz="2800" dirty="0" smtClean="0"/>
          </a:p>
          <a:p>
            <a:r>
              <a:rPr lang="it-IT" sz="2800" dirty="0" smtClean="0"/>
              <a:t>DIABETE </a:t>
            </a:r>
            <a:r>
              <a:rPr lang="it-IT" sz="2800" dirty="0" smtClean="0"/>
              <a:t>MELLITO, fumo, ipertensione, </a:t>
            </a:r>
            <a:r>
              <a:rPr lang="it-IT" sz="2800" dirty="0" smtClean="0"/>
              <a:t>dislipidemia</a:t>
            </a:r>
            <a:endParaRPr lang="it-IT" sz="2800" b="1" dirty="0" smtClean="0"/>
          </a:p>
          <a:p>
            <a:r>
              <a:rPr lang="it-IT" sz="2800" b="1" dirty="0" smtClean="0">
                <a:solidFill>
                  <a:srgbClr val="FF0000"/>
                </a:solidFill>
              </a:rPr>
              <a:t>Precedenti cardiologici </a:t>
            </a:r>
            <a:r>
              <a:rPr lang="it-IT" sz="2800" dirty="0" smtClean="0"/>
              <a:t>cardiopatia ischemica (SCA, PTCA, Bypass, accidenti cerebrovascolari)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Caratteristiche del dolore </a:t>
            </a:r>
            <a:r>
              <a:rPr lang="it-IT" sz="2800" dirty="0" smtClean="0"/>
              <a:t>(a. patologica prossima)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Tempo </a:t>
            </a:r>
            <a:r>
              <a:rPr lang="it-IT" sz="2800" dirty="0" smtClean="0"/>
              <a:t>e modalità di </a:t>
            </a:r>
            <a:r>
              <a:rPr lang="it-IT" sz="2800" dirty="0" smtClean="0"/>
              <a:t>insorgenza (andamento ingravescente)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Sede e descrizione</a:t>
            </a:r>
          </a:p>
          <a:p>
            <a:endParaRPr lang="it-IT" sz="2800" dirty="0" smtClean="0"/>
          </a:p>
          <a:p>
            <a:endParaRPr lang="it-IT" sz="2000" b="1" dirty="0" smtClean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572000" y="6183600"/>
            <a:ext cx="375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prstClr val="black"/>
                </a:solidFill>
                <a:latin typeface="Frutiger-Italic"/>
              </a:rPr>
              <a:t>G </a:t>
            </a:r>
            <a:r>
              <a:rPr lang="it-IT" i="1" dirty="0" err="1">
                <a:solidFill>
                  <a:prstClr val="black"/>
                </a:solidFill>
                <a:latin typeface="Frutiger-Italic"/>
              </a:rPr>
              <a:t>Ital</a:t>
            </a:r>
            <a:r>
              <a:rPr lang="it-IT" i="1" dirty="0">
                <a:solidFill>
                  <a:prstClr val="black"/>
                </a:solidFill>
                <a:latin typeface="Frutiger-Italic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Frutiger-Italic"/>
              </a:rPr>
              <a:t>Cardiol</a:t>
            </a:r>
            <a:r>
              <a:rPr lang="it-IT" i="1" dirty="0">
                <a:solidFill>
                  <a:prstClr val="black"/>
                </a:solidFill>
                <a:latin typeface="Frutiger-Italic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Frutiger-Italic"/>
              </a:rPr>
              <a:t>Vol</a:t>
            </a:r>
            <a:r>
              <a:rPr lang="it-IT" i="1" dirty="0">
                <a:solidFill>
                  <a:prstClr val="black"/>
                </a:solidFill>
                <a:latin typeface="Frutiger-Italic"/>
              </a:rPr>
              <a:t> 10 Gennaio 2009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20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36706" r="51028" b="9091"/>
          <a:stretch/>
        </p:blipFill>
        <p:spPr bwMode="auto">
          <a:xfrm>
            <a:off x="755576" y="1196752"/>
            <a:ext cx="727280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Chest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pain</a:t>
            </a:r>
            <a:r>
              <a:rPr lang="it-IT" dirty="0" smtClean="0">
                <a:solidFill>
                  <a:srgbClr val="FF0000"/>
                </a:solidFill>
              </a:rPr>
              <a:t> score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660232" y="6453336"/>
            <a:ext cx="2557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G </a:t>
            </a:r>
            <a:r>
              <a:rPr lang="it-IT" sz="1200" i="1" dirty="0" err="1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Ital</a:t>
            </a:r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 </a:t>
            </a:r>
            <a:r>
              <a:rPr lang="it-IT" sz="1200" i="1" dirty="0" err="1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Cardiol</a:t>
            </a:r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 </a:t>
            </a:r>
            <a:r>
              <a:rPr lang="it-IT" sz="1200" i="1" dirty="0" err="1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Vol</a:t>
            </a:r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 10 Gennaio 2009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681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1143000" y="980728"/>
            <a:ext cx="6858000" cy="51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36706" r="51028" b="9091"/>
          <a:stretch/>
        </p:blipFill>
        <p:spPr bwMode="auto">
          <a:xfrm>
            <a:off x="755576" y="1196752"/>
            <a:ext cx="727280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Chest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pain</a:t>
            </a:r>
            <a:r>
              <a:rPr lang="it-IT" dirty="0" smtClean="0">
                <a:solidFill>
                  <a:srgbClr val="FF0000"/>
                </a:solidFill>
              </a:rPr>
              <a:t> score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660232" y="6453336"/>
            <a:ext cx="2557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G </a:t>
            </a:r>
            <a:r>
              <a:rPr lang="it-IT" sz="1200" i="1" dirty="0" err="1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Ital</a:t>
            </a:r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 </a:t>
            </a:r>
            <a:r>
              <a:rPr lang="it-IT" sz="1200" i="1" dirty="0" err="1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Cardiol</a:t>
            </a:r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 </a:t>
            </a:r>
            <a:r>
              <a:rPr lang="it-IT" sz="1200" i="1" dirty="0" err="1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Vol</a:t>
            </a:r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 10 Gennaio 2009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7487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816424" cy="47525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9604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L’esame obiettivo cardiologico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33281" r="8638" b="1098"/>
          <a:stretch/>
        </p:blipFill>
        <p:spPr bwMode="auto">
          <a:xfrm>
            <a:off x="0" y="1412776"/>
            <a:ext cx="9144000" cy="53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60232" y="6453336"/>
            <a:ext cx="2557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G </a:t>
            </a:r>
            <a:r>
              <a:rPr lang="it-IT" sz="1200" i="1" dirty="0" err="1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Ital</a:t>
            </a:r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 </a:t>
            </a:r>
            <a:r>
              <a:rPr lang="it-IT" sz="1200" i="1" dirty="0" err="1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Cardiol</a:t>
            </a:r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 </a:t>
            </a:r>
            <a:r>
              <a:rPr lang="it-IT" sz="1200" i="1" dirty="0" err="1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Vol</a:t>
            </a:r>
            <a:r>
              <a:rPr lang="it-IT" sz="1200" i="1" dirty="0">
                <a:solidFill>
                  <a:prstClr val="black"/>
                </a:solidFill>
                <a:latin typeface="Frutiger-Italic"/>
                <a:ea typeface="+mj-ea"/>
                <a:cs typeface="+mj-cs"/>
              </a:rPr>
              <a:t> 10 Gennaio 2009</a:t>
            </a: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13" y="3861048"/>
            <a:ext cx="2808312" cy="20935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19972" y="1363634"/>
            <a:ext cx="468052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400" dirty="0"/>
              <a:t>Un attento esame obiettivo </a:t>
            </a:r>
            <a:r>
              <a:rPr lang="it-IT" sz="2400" dirty="0" smtClean="0"/>
              <a:t>da </a:t>
            </a:r>
            <a:r>
              <a:rPr lang="it-IT" sz="2400" dirty="0"/>
              <a:t>la </a:t>
            </a:r>
            <a:r>
              <a:rPr lang="it-IT" sz="2400" dirty="0" smtClean="0"/>
              <a:t>possibilità di</a:t>
            </a:r>
            <a:r>
              <a:rPr lang="it-IT" sz="2400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valutare </a:t>
            </a:r>
            <a:r>
              <a:rPr lang="it-IT" sz="2400" dirty="0"/>
              <a:t>più accuratamente il </a:t>
            </a:r>
            <a:r>
              <a:rPr lang="it-IT" sz="2400" dirty="0" smtClean="0"/>
              <a:t>rischio</a:t>
            </a:r>
          </a:p>
          <a:p>
            <a:r>
              <a:rPr lang="it-IT" sz="2400" dirty="0" smtClean="0"/>
              <a:t> </a:t>
            </a:r>
            <a:r>
              <a:rPr lang="it-IT" sz="2400" dirty="0"/>
              <a:t>- </a:t>
            </a:r>
            <a:r>
              <a:rPr lang="it-IT" sz="2400" dirty="0" smtClean="0"/>
              <a:t>  acquisire </a:t>
            </a:r>
            <a:r>
              <a:rPr lang="it-IT" sz="2400" dirty="0"/>
              <a:t>elementi per poter </a:t>
            </a:r>
            <a:r>
              <a:rPr lang="it-IT" sz="2400" dirty="0" smtClean="0"/>
              <a:t>formulare  </a:t>
            </a:r>
            <a:r>
              <a:rPr lang="it-IT" sz="2400" dirty="0"/>
              <a:t>diagnosi alternative</a:t>
            </a:r>
          </a:p>
        </p:txBody>
      </p:sp>
    </p:spTree>
    <p:extLst>
      <p:ext uri="{BB962C8B-B14F-4D97-AF65-F5344CB8AC3E}">
        <p14:creationId xmlns:p14="http://schemas.microsoft.com/office/powerpoint/2010/main" val="22296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Cause cardiache  </a:t>
            </a:r>
            <a:r>
              <a:rPr lang="it-IT" sz="3600" b="1" dirty="0" smtClean="0">
                <a:solidFill>
                  <a:srgbClr val="FF0000"/>
                </a:solidFill>
              </a:rPr>
              <a:t>di dolore toracico </a:t>
            </a:r>
            <a:r>
              <a:rPr lang="it-IT" sz="3600" b="1" dirty="0" smtClean="0">
                <a:solidFill>
                  <a:srgbClr val="FF0000"/>
                </a:solidFill>
              </a:rPr>
              <a:t>in</a:t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</a:rPr>
              <a:t>Chest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</a:rPr>
              <a:t>Pain</a:t>
            </a:r>
            <a:r>
              <a:rPr lang="it-IT" sz="3600" b="1" dirty="0" smtClean="0">
                <a:solidFill>
                  <a:srgbClr val="FF0000"/>
                </a:solidFill>
              </a:rPr>
              <a:t> Unit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09600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997839"/>
            <a:ext cx="80648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sz="2800" b="1" dirty="0" smtClean="0"/>
              <a:t>SCA                                                 45%</a:t>
            </a:r>
          </a:p>
          <a:p>
            <a:pPr marL="285750" indent="-285750">
              <a:buFontTx/>
              <a:buChar char="-"/>
            </a:pPr>
            <a:r>
              <a:rPr lang="it-IT" sz="2800" b="1" dirty="0" smtClean="0"/>
              <a:t>Embolia polmonare                      4%</a:t>
            </a:r>
          </a:p>
          <a:p>
            <a:r>
              <a:rPr lang="it-IT" sz="2800" b="1" dirty="0" smtClean="0"/>
              <a:t>-  Dissezione </a:t>
            </a:r>
            <a:r>
              <a:rPr lang="it-IT" sz="2800" b="1" dirty="0" smtClean="0"/>
              <a:t>aortica                         1%</a:t>
            </a:r>
          </a:p>
          <a:p>
            <a:pPr marL="285750" indent="-285750">
              <a:buFontTx/>
              <a:buChar char="-"/>
            </a:pPr>
            <a:r>
              <a:rPr lang="it-IT" sz="2800" b="1" dirty="0" smtClean="0"/>
              <a:t>Pericardite                                      1%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4279205" y="5951453"/>
            <a:ext cx="375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latin typeface="Frutiger-Italic"/>
              </a:rPr>
              <a:t>G </a:t>
            </a:r>
            <a:r>
              <a:rPr lang="it-IT" i="1" dirty="0" err="1">
                <a:latin typeface="Frutiger-Italic"/>
              </a:rPr>
              <a:t>Ital</a:t>
            </a:r>
            <a:r>
              <a:rPr lang="it-IT" i="1" dirty="0">
                <a:latin typeface="Frutiger-Italic"/>
              </a:rPr>
              <a:t> </a:t>
            </a:r>
            <a:r>
              <a:rPr lang="it-IT" i="1" dirty="0" err="1">
                <a:latin typeface="Frutiger-Italic"/>
              </a:rPr>
              <a:t>Cardiol</a:t>
            </a:r>
            <a:r>
              <a:rPr lang="it-IT" i="1" dirty="0">
                <a:latin typeface="Frutiger-Italic"/>
              </a:rPr>
              <a:t> </a:t>
            </a:r>
            <a:r>
              <a:rPr lang="it-IT" i="1" dirty="0" err="1">
                <a:latin typeface="Frutiger-Italic"/>
              </a:rPr>
              <a:t>Vol</a:t>
            </a:r>
            <a:r>
              <a:rPr lang="it-IT" i="1" dirty="0">
                <a:latin typeface="Frutiger-Italic"/>
              </a:rPr>
              <a:t> 10 Gennaio 2009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44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……2 parole per l’embolia polmonare………….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484784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>
                <a:solidFill>
                  <a:srgbClr val="FF0000"/>
                </a:solidFill>
              </a:rPr>
              <a:t>Ragazza dell’EST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38 anni, fuma 10 sigarette al dì, nega altri fattori di rischio cardiovascolare.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1 gravidanza a termine 5 anni fa, non precedenti patologici di rilievo.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Dalle 4.30 </a:t>
            </a:r>
            <a:r>
              <a:rPr lang="it-IT" sz="2000" dirty="0" smtClean="0"/>
              <a:t>di una domenica accusa </a:t>
            </a:r>
            <a:r>
              <a:rPr lang="it-IT" sz="2000" b="1" dirty="0" smtClean="0"/>
              <a:t>dolore oppressivo retrosternale  continuo</a:t>
            </a:r>
            <a:r>
              <a:rPr lang="it-IT" sz="2000" dirty="0" smtClean="0"/>
              <a:t>, «intenso» accentuato dal decubito supino, con sensazione di impossibilità a respirare profondamente. </a:t>
            </a:r>
            <a:r>
              <a:rPr lang="it-IT" sz="2000" b="1" dirty="0" smtClean="0"/>
              <a:t>Alle 15.30 </a:t>
            </a:r>
            <a:r>
              <a:rPr lang="it-IT" sz="2000" dirty="0" smtClean="0"/>
              <a:t>si reca in PS: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PA 125/70 SPO2 in aa 100%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ECG RS 72 b/</a:t>
            </a:r>
            <a:r>
              <a:rPr lang="it-IT" sz="2000" dirty="0" err="1" smtClean="0"/>
              <a:t>min</a:t>
            </a:r>
            <a:r>
              <a:rPr lang="it-IT" sz="2000" dirty="0" smtClean="0"/>
              <a:t>, nei limiti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obiettività cardiopolmonare negativa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Esami ematochimici: </a:t>
            </a:r>
            <a:r>
              <a:rPr lang="it-IT" sz="2000" dirty="0" err="1" smtClean="0"/>
              <a:t>Hb</a:t>
            </a:r>
            <a:r>
              <a:rPr lang="it-IT" sz="2000" dirty="0" smtClean="0"/>
              <a:t> 9,6, </a:t>
            </a:r>
            <a:r>
              <a:rPr lang="it-IT" sz="2000" dirty="0" err="1" smtClean="0"/>
              <a:t>Troponina</a:t>
            </a:r>
            <a:r>
              <a:rPr lang="it-IT" sz="2000" dirty="0" smtClean="0"/>
              <a:t> 4 (VN fino a 14)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err="1" smtClean="0"/>
              <a:t>Ddimero</a:t>
            </a:r>
            <a:r>
              <a:rPr lang="it-IT" sz="2000" b="1" dirty="0" smtClean="0"/>
              <a:t> 351ug/</a:t>
            </a:r>
            <a:r>
              <a:rPr lang="it-IT" sz="2000" dirty="0" smtClean="0"/>
              <a:t>L (VN fino a 350)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In PS 1 </a:t>
            </a:r>
            <a:r>
              <a:rPr lang="it-IT" sz="2000" dirty="0" err="1" smtClean="0"/>
              <a:t>fl</a:t>
            </a:r>
            <a:r>
              <a:rPr lang="it-IT" sz="2000" dirty="0" smtClean="0"/>
              <a:t> di </a:t>
            </a:r>
            <a:r>
              <a:rPr lang="it-IT" sz="2000" dirty="0" err="1" smtClean="0"/>
              <a:t>Toradol</a:t>
            </a:r>
            <a:r>
              <a:rPr lang="it-IT" sz="2000" dirty="0" smtClean="0"/>
              <a:t> </a:t>
            </a:r>
            <a:r>
              <a:rPr lang="it-IT" sz="2000" dirty="0" err="1" smtClean="0"/>
              <a:t>ev</a:t>
            </a:r>
            <a:r>
              <a:rPr lang="it-IT" sz="2000" dirty="0" smtClean="0"/>
              <a:t> e inviata </a:t>
            </a:r>
            <a:r>
              <a:rPr lang="it-IT" sz="2000" b="1" dirty="0" smtClean="0"/>
              <a:t>a TC torace con </a:t>
            </a:r>
            <a:r>
              <a:rPr lang="it-IT" sz="2000" b="1" dirty="0" err="1" smtClean="0"/>
              <a:t>m.d.c</a:t>
            </a:r>
            <a:r>
              <a:rPr lang="it-IT" sz="20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26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8-10% anno degli accessi in PS sono per DOLORE TORACICO</a:t>
            </a:r>
          </a:p>
          <a:p>
            <a:r>
              <a:rPr lang="it-IT" dirty="0" smtClean="0"/>
              <a:t>Una dimissione impropria o il mancato riconoscimento di una SCA comporta una </a:t>
            </a:r>
            <a:r>
              <a:rPr lang="it-IT" b="1" dirty="0" smtClean="0"/>
              <a:t>mortalità molto elevata : 2-4 %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339115" y="404664"/>
            <a:ext cx="6465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Frutiger-Roman"/>
              </a:rPr>
              <a:t> Il dolore toracico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484784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764704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>
                <a:solidFill>
                  <a:srgbClr val="FF0000"/>
                </a:solidFill>
              </a:rPr>
              <a:t>TC torace</a:t>
            </a:r>
            <a:r>
              <a:rPr lang="it-IT" dirty="0" smtClean="0"/>
              <a:t>: difetto di riempimento nelle diramazioni periferiche per il segmento basale posteriore di entrambi i lobi inferiori….…Richiesta di ricovero in Cardiologia per </a:t>
            </a:r>
            <a:r>
              <a:rPr lang="it-IT" dirty="0" smtClean="0">
                <a:solidFill>
                  <a:srgbClr val="FF0000"/>
                </a:solidFill>
              </a:rPr>
              <a:t>«</a:t>
            </a:r>
            <a:r>
              <a:rPr lang="it-IT" dirty="0" err="1" smtClean="0">
                <a:solidFill>
                  <a:srgbClr val="FF0000"/>
                </a:solidFill>
              </a:rPr>
              <a:t>microembolia</a:t>
            </a:r>
            <a:r>
              <a:rPr lang="it-IT" dirty="0" smtClean="0">
                <a:solidFill>
                  <a:srgbClr val="FF0000"/>
                </a:solidFill>
              </a:rPr>
              <a:t> polmonare»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Cosa facciamo??????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729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422525" y="5997575"/>
            <a:ext cx="44862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ESC Guidelines 2014, pag. 14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70008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3276600" y="1125538"/>
            <a:ext cx="287338" cy="2873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73"/>
          </a:solidFill>
          <a:ln w="9360" cap="sq">
            <a:solidFill>
              <a:srgbClr val="FFFFFF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05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7451725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849938"/>
            <a:ext cx="9144000" cy="1008062"/>
          </a:xfrm>
          <a:prstGeom prst="rect">
            <a:avLst/>
          </a:prstGeom>
          <a:solidFill>
            <a:srgbClr val="351BF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76263" y="5084763"/>
            <a:ext cx="287337" cy="2873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 cap="sq">
            <a:solidFill>
              <a:srgbClr val="FFFFFF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651500" y="5013325"/>
            <a:ext cx="2449513" cy="1588"/>
          </a:xfrm>
          <a:prstGeom prst="lin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042988" y="5372100"/>
            <a:ext cx="1800225" cy="1588"/>
          </a:xfrm>
          <a:prstGeom prst="lin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34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484784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764704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TC torace: difetto di riempimento nelle diramazioni periferiche per il segmento basale posteriore di entrambi i lobi inferiori su base posizionale, </a:t>
            </a:r>
            <a:r>
              <a:rPr lang="it-IT" b="1" dirty="0" smtClean="0"/>
              <a:t>non riconoscibili difetti di riempimento da riferire a </a:t>
            </a:r>
            <a:r>
              <a:rPr lang="it-IT" b="1" dirty="0" err="1" smtClean="0"/>
              <a:t>tromboembolie</a:t>
            </a:r>
            <a:r>
              <a:rPr lang="it-IT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err="1" smtClean="0"/>
              <a:t>Ecocardio</a:t>
            </a:r>
            <a:r>
              <a:rPr lang="it-IT" dirty="0" smtClean="0"/>
              <a:t> normale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Ecodoppler venoso arti inferiori negativo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742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3167062" cy="28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00113" y="4545013"/>
            <a:ext cx="1876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>
                <a:solidFill>
                  <a:srgbClr val="161616"/>
                </a:solidFill>
              </a:rPr>
              <a:t>overdiagnosis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040063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70238"/>
            <a:ext cx="30972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0" y="73025"/>
            <a:ext cx="3416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400">
                <a:solidFill>
                  <a:srgbClr val="161616"/>
                </a:solidFill>
              </a:rPr>
              <a:t>Weiner R.S. et al. Arch Intern Med 2011;171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073525" y="1409700"/>
            <a:ext cx="4268788" cy="398463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332BD5">
                <a:alpha val="50027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Mortalità, in 8 anni: 12.3% </a:t>
            </a:r>
            <a:r>
              <a:rPr lang="it-IT" altLang="it-IT" sz="200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it-IT" altLang="it-IT" sz="2000">
                <a:solidFill>
                  <a:srgbClr val="000000"/>
                </a:solidFill>
              </a:rPr>
              <a:t>11.9%  ns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944938" y="3900488"/>
            <a:ext cx="4784725" cy="368300"/>
          </a:xfrm>
          <a:prstGeom prst="rect">
            <a:avLst/>
          </a:prstGeom>
          <a:solidFill>
            <a:srgbClr val="FF00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332BD5">
                <a:alpha val="50027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1800"/>
              <a:t>Sanguinamenti: 3.1 </a:t>
            </a:r>
            <a:r>
              <a:rPr lang="it-IT" altLang="it-IT" sz="1800">
                <a:latin typeface="Wingdings" charset="2"/>
              </a:rPr>
              <a:t></a:t>
            </a:r>
            <a:r>
              <a:rPr lang="it-IT" altLang="it-IT" sz="1800"/>
              <a:t> 5.3   +7% anno   (p&lt;0.001)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084888" y="2833688"/>
            <a:ext cx="719137" cy="287337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360" cap="sq">
            <a:solidFill>
              <a:srgbClr val="FFFFFF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592763" y="2795588"/>
            <a:ext cx="485775" cy="276225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332BD5">
                <a:alpha val="50027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</a:rPr>
              <a:t>1998</a:t>
            </a: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5864225"/>
            <a:ext cx="19939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193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……2 parole per l’embolia polmonare………….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484784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>
                <a:solidFill>
                  <a:srgbClr val="FF0000"/>
                </a:solidFill>
              </a:rPr>
              <a:t>Ragazza della «bassa bresciana»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38 </a:t>
            </a:r>
            <a:r>
              <a:rPr lang="it-IT" sz="2000" dirty="0" err="1" smtClean="0"/>
              <a:t>anni,nega</a:t>
            </a:r>
            <a:r>
              <a:rPr lang="it-IT" sz="2000" dirty="0" smtClean="0"/>
              <a:t> fattori di rischio cardiovascolare.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/>
              <a:t>2</a:t>
            </a:r>
            <a:r>
              <a:rPr lang="it-IT" sz="2000" dirty="0" smtClean="0"/>
              <a:t> gravidanze a termine 5 e 8 anni fa, pregressa </a:t>
            </a:r>
            <a:r>
              <a:rPr lang="it-IT" sz="2000" dirty="0" err="1" smtClean="0"/>
              <a:t>safenectomia</a:t>
            </a:r>
            <a:r>
              <a:rPr lang="it-IT" sz="20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Un sabato sera si reca in PS per dolore precordiale prolungato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PA 110/60 SPO2 in aa 94%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ECG RS 115 b/</a:t>
            </a:r>
            <a:r>
              <a:rPr lang="it-IT" sz="2000" b="1" dirty="0" err="1" smtClean="0"/>
              <a:t>min</a:t>
            </a:r>
            <a:r>
              <a:rPr lang="it-IT" sz="2000" b="1" dirty="0" smtClean="0"/>
              <a:t>, lieve </a:t>
            </a:r>
            <a:r>
              <a:rPr lang="it-IT" sz="2000" b="1" dirty="0" err="1" smtClean="0"/>
              <a:t>sottoslivellamento</a:t>
            </a:r>
            <a:r>
              <a:rPr lang="it-IT" sz="2000" b="1" dirty="0" smtClean="0"/>
              <a:t> ST in sede anteriore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Obiettività cardiopolmonare negativa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Esami </a:t>
            </a:r>
            <a:r>
              <a:rPr lang="it-IT" sz="2000" dirty="0" err="1" smtClean="0"/>
              <a:t>emtochimici</a:t>
            </a:r>
            <a:r>
              <a:rPr lang="it-IT" sz="2000" dirty="0" smtClean="0"/>
              <a:t>: </a:t>
            </a:r>
            <a:r>
              <a:rPr lang="it-IT" sz="2000" dirty="0" err="1" smtClean="0"/>
              <a:t>Hb</a:t>
            </a:r>
            <a:r>
              <a:rPr lang="it-IT" sz="2000" dirty="0" smtClean="0"/>
              <a:t> 11,6, </a:t>
            </a:r>
            <a:r>
              <a:rPr lang="it-IT" sz="2000" b="1" dirty="0" err="1" smtClean="0"/>
              <a:t>Troponina</a:t>
            </a:r>
            <a:r>
              <a:rPr lang="it-IT" sz="2000" b="1" dirty="0" smtClean="0"/>
              <a:t> 250pg/ml </a:t>
            </a:r>
            <a:r>
              <a:rPr lang="it-IT" sz="2000" dirty="0" smtClean="0"/>
              <a:t>(VN fino a 14)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Accesso diretto in Emodinamica per coronarografia:  </a:t>
            </a:r>
            <a:r>
              <a:rPr lang="it-IT" sz="2000" b="1" dirty="0" smtClean="0"/>
              <a:t>coronarie indenni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ASA x 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73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……2 parole per l’embolia polmonare………….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484784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>
                <a:solidFill>
                  <a:srgbClr val="FF0000"/>
                </a:solidFill>
              </a:rPr>
              <a:t>Ragazza della «bassa bresciana»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Trascorre la notte..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Rimane dolore al «minimo sforzo»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ECOCARDIO</a:t>
            </a:r>
            <a:r>
              <a:rPr lang="it-IT" sz="2000" dirty="0" smtClean="0"/>
              <a:t>: VDX dilatato e ipocinetico, SIV paradosso PAPS 55mmHg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TC torace con mdc </a:t>
            </a:r>
            <a:r>
              <a:rPr lang="it-IT" sz="2000" dirty="0" smtClean="0"/>
              <a:t>: </a:t>
            </a:r>
            <a:r>
              <a:rPr lang="it-IT" sz="2000" dirty="0" err="1" smtClean="0"/>
              <a:t>tromboembolia</a:t>
            </a:r>
            <a:r>
              <a:rPr lang="it-IT" sz="2000" dirty="0" smtClean="0"/>
              <a:t> </a:t>
            </a:r>
            <a:r>
              <a:rPr lang="it-IT" sz="2000" b="1" dirty="0" err="1" smtClean="0"/>
              <a:t>pressochè</a:t>
            </a:r>
            <a:r>
              <a:rPr lang="it-IT" sz="2000" b="1" dirty="0" smtClean="0"/>
              <a:t> completamente occludente </a:t>
            </a:r>
            <a:r>
              <a:rPr lang="it-IT" sz="2000" dirty="0" smtClean="0"/>
              <a:t>delle  porzioni più distali delle </a:t>
            </a:r>
            <a:r>
              <a:rPr lang="it-IT" sz="2000" b="1" dirty="0" smtClean="0"/>
              <a:t>arterie polmonari principali </a:t>
            </a:r>
            <a:r>
              <a:rPr lang="it-IT" sz="2000" dirty="0" smtClean="0"/>
              <a:t>, le loro diramazioni per i lobi inferiori e </a:t>
            </a:r>
            <a:r>
              <a:rPr lang="it-IT" sz="2000" dirty="0" err="1" smtClean="0"/>
              <a:t>e</a:t>
            </a:r>
            <a:r>
              <a:rPr lang="it-IT" sz="2000" dirty="0" smtClean="0"/>
              <a:t> diramazioni per i segmenti anteriori dei lobi superiori…..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Fibrinolisi sistemica con </a:t>
            </a:r>
            <a:r>
              <a:rPr lang="it-IT" sz="2000" b="1" dirty="0" err="1" smtClean="0"/>
              <a:t>rt</a:t>
            </a:r>
            <a:r>
              <a:rPr lang="it-IT" sz="2000" b="1" dirty="0" smtClean="0"/>
              <a:t>-PA </a:t>
            </a:r>
            <a:r>
              <a:rPr lang="it-IT" sz="2000" dirty="0" smtClean="0"/>
              <a:t>e successiva TAO con NAO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All’Eco di controllo </a:t>
            </a:r>
            <a:r>
              <a:rPr lang="it-IT" sz="2000" dirty="0" err="1" smtClean="0"/>
              <a:t>VDx</a:t>
            </a:r>
            <a:r>
              <a:rPr lang="it-IT" sz="2000" dirty="0" smtClean="0"/>
              <a:t> lievemente dilatato </a:t>
            </a:r>
            <a:r>
              <a:rPr lang="it-IT" sz="2000" dirty="0" err="1" smtClean="0"/>
              <a:t>normocontrattile</a:t>
            </a:r>
            <a:r>
              <a:rPr lang="it-IT" sz="2000" dirty="0" smtClean="0"/>
              <a:t> PAPS 30 </a:t>
            </a:r>
            <a:r>
              <a:rPr lang="it-IT" sz="2000" dirty="0" err="1" smtClean="0"/>
              <a:t>mmHg</a:t>
            </a:r>
            <a:endParaRPr lang="it-IT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All’Ecodoppler venoso arti inferiori </a:t>
            </a:r>
            <a:r>
              <a:rPr lang="it-IT" sz="2000" dirty="0" smtClean="0"/>
              <a:t>aneurisma venoso sacciforme (4x2 cm circa) in sede poplitea sinistra comunicante con l’asse venoso popliteo con componente trombotica </a:t>
            </a:r>
            <a:r>
              <a:rPr lang="it-IT" sz="2000" dirty="0" err="1" smtClean="0"/>
              <a:t>endoluminale</a:t>
            </a:r>
            <a:r>
              <a:rPr lang="it-IT" sz="2000" dirty="0" smtClean="0"/>
              <a:t> non occludente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377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6968" y="188640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it-IT" b="1" dirty="0" err="1" smtClean="0"/>
              <a:t>Troponina</a:t>
            </a:r>
            <a:r>
              <a:rPr lang="it-IT" b="1" dirty="0" smtClean="0"/>
              <a:t> …. croce e delizia del cardiologo</a:t>
            </a:r>
            <a:endParaRPr lang="it-IT" b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46968" y="2004268"/>
            <a:ext cx="36004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FF0000"/>
                </a:solidFill>
              </a:rPr>
              <a:t>Cause di rialzo </a:t>
            </a:r>
            <a:r>
              <a:rPr lang="it-IT" sz="2000" b="1" dirty="0" err="1" smtClean="0">
                <a:solidFill>
                  <a:srgbClr val="FF0000"/>
                </a:solidFill>
              </a:rPr>
              <a:t>troponina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Cardiovascolari   </a:t>
            </a:r>
            <a:r>
              <a:rPr lang="it-IT" sz="2000" b="1" smtClean="0"/>
              <a:t>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smtClean="0"/>
              <a:t>-embolia polmonare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smtClean="0"/>
              <a:t>- tachiaritmie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smtClean="0"/>
              <a:t>-scompenso cardiaco acuto</a:t>
            </a:r>
          </a:p>
          <a:p>
            <a:pPr>
              <a:buFontTx/>
              <a:buChar char="-"/>
            </a:pPr>
            <a:r>
              <a:rPr lang="it-IT" sz="2000" b="1" smtClean="0"/>
              <a:t>Crisi ipertensive</a:t>
            </a:r>
          </a:p>
          <a:p>
            <a:pPr>
              <a:buFontTx/>
              <a:buChar char="-"/>
            </a:pPr>
            <a:r>
              <a:rPr lang="it-IT" sz="2000" b="1" smtClean="0"/>
              <a:t>Miocarditi</a:t>
            </a:r>
          </a:p>
          <a:p>
            <a:pPr>
              <a:buFontTx/>
              <a:buChar char="-"/>
            </a:pPr>
            <a:r>
              <a:rPr lang="it-IT" sz="2000" b="1" smtClean="0"/>
              <a:t>Dissezione aortica</a:t>
            </a:r>
          </a:p>
          <a:p>
            <a:pPr>
              <a:buFontTx/>
              <a:buChar char="-"/>
            </a:pPr>
            <a:r>
              <a:rPr lang="it-IT" sz="2000" b="1" smtClean="0"/>
              <a:t>Malattie infiltrative</a:t>
            </a:r>
          </a:p>
          <a:p>
            <a:pPr>
              <a:buFontTx/>
              <a:buChar char="-"/>
            </a:pPr>
            <a:r>
              <a:rPr lang="it-IT" sz="2000" b="1" smtClean="0"/>
              <a:t>Procedure cardiache</a:t>
            </a:r>
          </a:p>
          <a:p>
            <a:pPr>
              <a:buFontTx/>
              <a:buChar char="-"/>
            </a:pPr>
            <a:r>
              <a:rPr lang="it-IT" sz="2000" b="1" smtClean="0"/>
              <a:t>TIA/ICTUS</a:t>
            </a:r>
          </a:p>
          <a:p>
            <a:pPr marL="0" indent="0">
              <a:buNone/>
            </a:pPr>
            <a:r>
              <a:rPr lang="it-IT" sz="2000" smtClean="0"/>
              <a:t> </a:t>
            </a:r>
            <a:endParaRPr lang="it-IT" sz="20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716016" y="1961456"/>
            <a:ext cx="3600400" cy="4419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FF0000"/>
                </a:solidFill>
              </a:rPr>
              <a:t>Non cardiovascolari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-</a:t>
            </a:r>
            <a:r>
              <a:rPr lang="it-IT" sz="2000" b="1" dirty="0" err="1" smtClean="0"/>
              <a:t>distress</a:t>
            </a:r>
            <a:r>
              <a:rPr lang="it-IT" sz="2000" b="1" dirty="0" smtClean="0"/>
              <a:t> respiratori/polmoniti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-disidratazione/cachessia</a:t>
            </a:r>
          </a:p>
          <a:p>
            <a:pPr>
              <a:buFontTx/>
              <a:buChar char="-"/>
            </a:pPr>
            <a:r>
              <a:rPr lang="it-IT" sz="2000" b="1" dirty="0" smtClean="0"/>
              <a:t>Malattie sistemiche: febbre, shock, sepsi, ustioni</a:t>
            </a:r>
          </a:p>
          <a:p>
            <a:pPr>
              <a:buFontTx/>
              <a:buChar char="-"/>
            </a:pPr>
            <a:r>
              <a:rPr lang="it-IT" sz="2000" b="1" dirty="0" err="1" smtClean="0"/>
              <a:t>postoperatorioo</a:t>
            </a:r>
            <a:endParaRPr lang="it-IT" sz="2000" b="1" dirty="0" smtClean="0"/>
          </a:p>
          <a:p>
            <a:pPr>
              <a:buFontTx/>
              <a:buChar char="-"/>
            </a:pPr>
            <a:r>
              <a:rPr lang="it-IT" sz="2000" b="1" dirty="0" smtClean="0"/>
              <a:t>Anemia</a:t>
            </a:r>
          </a:p>
          <a:p>
            <a:pPr>
              <a:buFontTx/>
              <a:buChar char="-"/>
            </a:pPr>
            <a:r>
              <a:rPr lang="it-IT" sz="2000" b="1" dirty="0" smtClean="0"/>
              <a:t>Insufficienza renale</a:t>
            </a:r>
          </a:p>
          <a:p>
            <a:pPr>
              <a:buFontTx/>
              <a:buChar char="-"/>
            </a:pPr>
            <a:r>
              <a:rPr lang="it-IT" sz="2000" b="1" dirty="0" err="1" smtClean="0"/>
              <a:t>Rabdomiolisi</a:t>
            </a:r>
            <a:endParaRPr lang="it-IT" sz="2000" b="1" dirty="0" smtClean="0"/>
          </a:p>
          <a:p>
            <a:pPr>
              <a:buFontTx/>
              <a:buChar char="-"/>
            </a:pPr>
            <a:r>
              <a:rPr lang="it-IT" sz="2000" b="1" dirty="0" err="1" smtClean="0"/>
              <a:t>Ipo</a:t>
            </a:r>
            <a:r>
              <a:rPr lang="it-IT" sz="2000" b="1" dirty="0" smtClean="0"/>
              <a:t>-ipertiroidismo</a:t>
            </a:r>
          </a:p>
          <a:p>
            <a:pPr>
              <a:buFontTx/>
              <a:buChar char="-"/>
            </a:pPr>
            <a:r>
              <a:rPr lang="it-IT" sz="2000" b="1" dirty="0" smtClean="0"/>
              <a:t>Sport di resistenza prolungati</a:t>
            </a:r>
            <a:endParaRPr lang="it-IT" sz="2000" b="1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46968" y="1191767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 err="1" smtClean="0"/>
              <a:t>Troponina</a:t>
            </a:r>
            <a:r>
              <a:rPr lang="it-IT" b="1" dirty="0" smtClean="0"/>
              <a:t> = sindrome coronarica acuta?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359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……2 parole per l’embolia polmonare………….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484784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Ragazza della «bassa bresciana»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38 anni, nega fattori di rischio cardiovascolare.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/>
              <a:t>2</a:t>
            </a:r>
            <a:r>
              <a:rPr lang="it-IT" sz="2000" dirty="0" smtClean="0"/>
              <a:t> gravidanze a termine 5 e 8 anni fa, pregressa </a:t>
            </a:r>
            <a:r>
              <a:rPr lang="it-IT" sz="2000" dirty="0" err="1" smtClean="0"/>
              <a:t>safenectomia</a:t>
            </a:r>
            <a:r>
              <a:rPr lang="it-IT" sz="20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Un sabato sera si reca in PS per dolore precordiale prolungato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PA 110/60 SPO2 in aa 94%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/>
              <a:t>ECG RS 115 b/</a:t>
            </a:r>
            <a:r>
              <a:rPr lang="it-IT" sz="2000" b="1" dirty="0" err="1" smtClean="0"/>
              <a:t>min</a:t>
            </a:r>
            <a:r>
              <a:rPr lang="it-IT" sz="2000" b="1" dirty="0" smtClean="0"/>
              <a:t>, lieve </a:t>
            </a:r>
            <a:r>
              <a:rPr lang="it-IT" sz="2000" b="1" dirty="0" err="1" smtClean="0"/>
              <a:t>sottoslivellamento</a:t>
            </a:r>
            <a:r>
              <a:rPr lang="it-IT" sz="2000" b="1" dirty="0" smtClean="0"/>
              <a:t> ST in sede anteriore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Obiettività cardiopolmonare negativa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/>
              <a:t>Esami ematochimici: </a:t>
            </a:r>
            <a:r>
              <a:rPr lang="it-IT" sz="2000" dirty="0" err="1" smtClean="0"/>
              <a:t>Hb</a:t>
            </a:r>
            <a:r>
              <a:rPr lang="it-IT" sz="2000" dirty="0" smtClean="0"/>
              <a:t> 11,6, </a:t>
            </a:r>
            <a:r>
              <a:rPr lang="it-IT" sz="2000" b="1" dirty="0" err="1" smtClean="0"/>
              <a:t>Troponina</a:t>
            </a:r>
            <a:r>
              <a:rPr lang="it-IT" sz="2000" b="1" dirty="0" smtClean="0"/>
              <a:t> 250pg/ml </a:t>
            </a:r>
            <a:r>
              <a:rPr lang="it-IT" sz="2000" dirty="0" smtClean="0"/>
              <a:t>(VN fino a 14)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507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1331640" y="3140968"/>
            <a:ext cx="6634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Grazie per l’attenzione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6954" y="170080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Frutiger-Roman"/>
              </a:rPr>
              <a:t>Si </a:t>
            </a:r>
            <a:r>
              <a:rPr lang="it-IT" sz="2800" dirty="0">
                <a:latin typeface="Frutiger-Roman"/>
              </a:rPr>
              <a:t>definisce dolore toracico qualsiasi dolore che, anteriormente, si collochi </a:t>
            </a:r>
            <a:r>
              <a:rPr lang="it-IT" sz="2800" b="1" dirty="0">
                <a:latin typeface="Frutiger-Roman"/>
              </a:rPr>
              <a:t>tra la base del naso e l’ombelico, e, posteriormente, tra la nuca e la 12ma vertebra</a:t>
            </a:r>
            <a:r>
              <a:rPr lang="it-IT" sz="2800" dirty="0">
                <a:latin typeface="Frutiger-Roman"/>
              </a:rPr>
              <a:t> e che non abbia causa traumatica o chiaramente identificabile che lo sottenda.</a:t>
            </a:r>
          </a:p>
          <a:p>
            <a:r>
              <a:rPr lang="it-IT" sz="2800" dirty="0">
                <a:solidFill>
                  <a:srgbClr val="0070C0"/>
                </a:solidFill>
                <a:latin typeface="Frutiger-Roman"/>
              </a:rPr>
              <a:t>L’anamnesi e le caratteristiche del dolore toracico rappresentano il primo strumento per il riconoscimento della sua possibile origine ischemica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9115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Frutiger-Roman"/>
              </a:rPr>
              <a:t> Il dolore toracico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ysClr val="windowText" lastClr="000000"/>
                </a:solidFill>
              </a:rPr>
              <a:t>La sfida per il medico è:</a:t>
            </a:r>
          </a:p>
          <a:p>
            <a:r>
              <a:rPr lang="it-IT" sz="2800" dirty="0" smtClean="0">
                <a:solidFill>
                  <a:sysClr val="windowText" lastClr="000000"/>
                </a:solidFill>
              </a:rPr>
              <a:t>L’identificazione dei pazienti che necessitano di </a:t>
            </a:r>
            <a:r>
              <a:rPr lang="it-IT" sz="2800" b="1" dirty="0" smtClean="0">
                <a:solidFill>
                  <a:srgbClr val="FF0000"/>
                </a:solidFill>
              </a:rPr>
              <a:t>ricovero urgente </a:t>
            </a:r>
            <a:r>
              <a:rPr lang="it-IT" sz="2800" dirty="0" smtClean="0">
                <a:solidFill>
                  <a:sysClr val="windowText" lastClr="000000"/>
                </a:solidFill>
              </a:rPr>
              <a:t>e quelli con una causa benigna che possono essere rimandati al </a:t>
            </a:r>
            <a:r>
              <a:rPr lang="it-IT" sz="2800" b="1" dirty="0" smtClean="0">
                <a:solidFill>
                  <a:srgbClr val="FF0000"/>
                </a:solidFill>
              </a:rPr>
              <a:t>domicilio</a:t>
            </a:r>
          </a:p>
          <a:p>
            <a:r>
              <a:rPr lang="it-IT" sz="2800" dirty="0" smtClean="0">
                <a:solidFill>
                  <a:sysClr val="windowText" lastClr="000000"/>
                </a:solidFill>
              </a:rPr>
              <a:t>Il rapido riconoscimento dei pazienti con </a:t>
            </a:r>
            <a:r>
              <a:rPr lang="it-IT" sz="2800" b="1" dirty="0" smtClean="0">
                <a:solidFill>
                  <a:srgbClr val="FF0000"/>
                </a:solidFill>
              </a:rPr>
              <a:t>SCA</a:t>
            </a:r>
            <a:r>
              <a:rPr lang="it-IT" sz="2800" dirty="0" smtClean="0">
                <a:solidFill>
                  <a:sysClr val="windowText" lastClr="000000"/>
                </a:solidFill>
              </a:rPr>
              <a:t> deve essere bilanciato dal riconoscimento  dei pazienti con </a:t>
            </a:r>
            <a:r>
              <a:rPr lang="it-IT" sz="2800" b="1" dirty="0" smtClean="0">
                <a:solidFill>
                  <a:srgbClr val="FF0000"/>
                </a:solidFill>
              </a:rPr>
              <a:t>sindromi non critiche </a:t>
            </a:r>
            <a:r>
              <a:rPr lang="it-IT" sz="2800" dirty="0" smtClean="0">
                <a:solidFill>
                  <a:sysClr val="windowText" lastClr="000000"/>
                </a:solidFill>
              </a:rPr>
              <a:t>, per le quali il ricovero in ospedale e un’ampia valutazione </a:t>
            </a:r>
            <a:r>
              <a:rPr lang="it-IT" sz="2800" b="1" dirty="0" smtClean="0">
                <a:solidFill>
                  <a:sysClr val="windowText" lastClr="000000"/>
                </a:solidFill>
              </a:rPr>
              <a:t>sono inutili, costosi e potenzialmente pericolosi</a:t>
            </a:r>
          </a:p>
          <a:p>
            <a:endParaRPr lang="it-IT" sz="280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it-IT" sz="2000" dirty="0" smtClean="0"/>
              <a:t>Atti Congresso ANMCO 2016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34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62092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Cause di dolore toracico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09600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1844824"/>
            <a:ext cx="8748464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997839"/>
            <a:ext cx="40324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Ischemia miocardica con coronaropatia trombotica :</a:t>
            </a:r>
          </a:p>
          <a:p>
            <a:r>
              <a:rPr lang="it-IT" sz="2000" b="1" dirty="0" smtClean="0"/>
              <a:t>Angina stabile</a:t>
            </a:r>
          </a:p>
          <a:p>
            <a:r>
              <a:rPr lang="it-IT" sz="2000" b="1" dirty="0" smtClean="0"/>
              <a:t>Sindrome coronarica acuta (UA, NSTEMI, STEMI)</a:t>
            </a:r>
          </a:p>
          <a:p>
            <a:r>
              <a:rPr lang="it-IT" b="1" dirty="0">
                <a:solidFill>
                  <a:srgbClr val="FF0000"/>
                </a:solidFill>
              </a:rPr>
              <a:t>Ischemia miocardica </a:t>
            </a:r>
            <a:r>
              <a:rPr lang="it-IT" b="1" dirty="0" smtClean="0">
                <a:solidFill>
                  <a:srgbClr val="FF0000"/>
                </a:solidFill>
              </a:rPr>
              <a:t>in assenza di coronaropatia trombotica</a:t>
            </a:r>
          </a:p>
          <a:p>
            <a:r>
              <a:rPr lang="it-IT" b="1" dirty="0" smtClean="0"/>
              <a:t>Stenosi aortica</a:t>
            </a:r>
          </a:p>
          <a:p>
            <a:r>
              <a:rPr lang="it-IT" b="1" dirty="0" smtClean="0"/>
              <a:t>Cardiomiopatia ipertrofica</a:t>
            </a:r>
          </a:p>
          <a:p>
            <a:r>
              <a:rPr lang="it-IT" b="1" dirty="0" smtClean="0"/>
              <a:t>Insufficienza aortica grave</a:t>
            </a:r>
          </a:p>
          <a:p>
            <a:r>
              <a:rPr lang="it-IT" b="1" dirty="0" smtClean="0"/>
              <a:t>Ischemia da discrepanza (crisi </a:t>
            </a:r>
            <a:r>
              <a:rPr lang="it-IT" b="1" dirty="0" err="1" smtClean="0"/>
              <a:t>ipertensiva,anemia</a:t>
            </a:r>
            <a:r>
              <a:rPr lang="it-IT" b="1" dirty="0" smtClean="0"/>
              <a:t> </a:t>
            </a:r>
            <a:r>
              <a:rPr lang="it-IT" b="1" dirty="0" err="1" smtClean="0"/>
              <a:t>ipossia,tachicardia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703068" y="2111948"/>
            <a:ext cx="40324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Altre cause cardiache</a:t>
            </a:r>
          </a:p>
          <a:p>
            <a:r>
              <a:rPr lang="it-IT" sz="2000" b="1" dirty="0" smtClean="0"/>
              <a:t>Mio/pericardite</a:t>
            </a:r>
          </a:p>
          <a:p>
            <a:r>
              <a:rPr lang="it-IT" sz="2000" b="1" dirty="0" smtClean="0"/>
              <a:t>Embolia polmonare</a:t>
            </a:r>
          </a:p>
          <a:p>
            <a:r>
              <a:rPr lang="it-IT" sz="2000" b="1" dirty="0" smtClean="0"/>
              <a:t>Dissezione aortica</a:t>
            </a:r>
          </a:p>
          <a:p>
            <a:endParaRPr lang="it-IT" sz="2000" b="1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Cause non cardiache</a:t>
            </a:r>
          </a:p>
          <a:p>
            <a:r>
              <a:rPr lang="it-IT" b="1" dirty="0" smtClean="0"/>
              <a:t>Gastroesofagee</a:t>
            </a:r>
          </a:p>
          <a:p>
            <a:r>
              <a:rPr lang="it-IT" b="1" dirty="0" smtClean="0"/>
              <a:t>Pleuropolmonari(pneumotorace,</a:t>
            </a:r>
          </a:p>
          <a:p>
            <a:r>
              <a:rPr lang="it-IT" b="1" dirty="0" smtClean="0"/>
              <a:t>Pleurite)</a:t>
            </a:r>
          </a:p>
          <a:p>
            <a:r>
              <a:rPr lang="it-IT" b="1" dirty="0" smtClean="0"/>
              <a:t>Parietali(nevriti, </a:t>
            </a:r>
            <a:r>
              <a:rPr lang="it-IT" b="1" dirty="0" err="1" smtClean="0"/>
              <a:t>costocondrite</a:t>
            </a:r>
            <a:r>
              <a:rPr lang="it-IT" b="1" dirty="0" smtClean="0"/>
              <a:t>…..)</a:t>
            </a:r>
          </a:p>
          <a:p>
            <a:r>
              <a:rPr lang="it-IT" b="1" dirty="0" smtClean="0"/>
              <a:t>Psicogene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143125" cy="214312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465834" y="6435669"/>
            <a:ext cx="2954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0" i="1" u="none" strike="noStrike" baseline="0" dirty="0" smtClean="0">
                <a:latin typeface="Frutiger-Italic"/>
              </a:rPr>
              <a:t>G </a:t>
            </a:r>
            <a:r>
              <a:rPr lang="it-IT" sz="1400" b="0" i="1" u="none" strike="noStrike" baseline="0" dirty="0" err="1" smtClean="0">
                <a:latin typeface="Frutiger-Italic"/>
              </a:rPr>
              <a:t>Ital</a:t>
            </a:r>
            <a:r>
              <a:rPr lang="it-IT" sz="1400" b="0" i="1" u="none" strike="noStrike" baseline="0" dirty="0" smtClean="0">
                <a:latin typeface="Frutiger-Italic"/>
              </a:rPr>
              <a:t> </a:t>
            </a:r>
            <a:r>
              <a:rPr lang="it-IT" sz="1400" b="0" i="1" u="none" strike="noStrike" baseline="0" dirty="0" err="1" smtClean="0">
                <a:latin typeface="Frutiger-Italic"/>
              </a:rPr>
              <a:t>Cardiol</a:t>
            </a:r>
            <a:r>
              <a:rPr lang="it-IT" sz="1400" b="0" i="1" u="none" strike="noStrike" baseline="0" dirty="0" smtClean="0">
                <a:latin typeface="Frutiger-Italic"/>
              </a:rPr>
              <a:t> </a:t>
            </a:r>
            <a:r>
              <a:rPr lang="it-IT" sz="1400" b="0" i="1" u="none" strike="noStrike" baseline="0" dirty="0" err="1" smtClean="0">
                <a:latin typeface="Frutiger-Italic"/>
              </a:rPr>
              <a:t>Vol</a:t>
            </a:r>
            <a:r>
              <a:rPr lang="it-IT" sz="1400" b="0" i="1" u="none" strike="noStrike" baseline="0" dirty="0" smtClean="0">
                <a:latin typeface="Frutiger-Italic"/>
              </a:rPr>
              <a:t> 10 Gennaio 2009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7102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816" y="-70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Diagnostica strumentale per il Dolore Toracico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09600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997839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ECG</a:t>
            </a:r>
          </a:p>
          <a:p>
            <a:r>
              <a:rPr lang="it-IT" sz="2800" dirty="0" err="1" smtClean="0"/>
              <a:t>Troponina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err="1" smtClean="0"/>
              <a:t>Rx</a:t>
            </a:r>
            <a:r>
              <a:rPr lang="it-IT" sz="2800" dirty="0" smtClean="0"/>
              <a:t> torace</a:t>
            </a:r>
          </a:p>
          <a:p>
            <a:r>
              <a:rPr lang="it-IT" sz="2800" dirty="0" smtClean="0"/>
              <a:t>Ecocardiogramma</a:t>
            </a:r>
            <a:br>
              <a:rPr lang="it-IT" sz="2800" dirty="0" smtClean="0"/>
            </a:br>
            <a:r>
              <a:rPr lang="it-IT" sz="2800" dirty="0" smtClean="0"/>
              <a:t>ECG/ECO da sforzo</a:t>
            </a:r>
          </a:p>
          <a:p>
            <a:r>
              <a:rPr lang="it-IT" sz="2800" dirty="0" err="1" smtClean="0"/>
              <a:t>Ecotransesofageo</a:t>
            </a:r>
            <a:endParaRPr lang="it-IT" sz="2800" dirty="0" smtClean="0"/>
          </a:p>
          <a:p>
            <a:r>
              <a:rPr lang="it-IT" sz="2800" dirty="0" smtClean="0"/>
              <a:t>TAC con e senza MDC</a:t>
            </a:r>
          </a:p>
          <a:p>
            <a:r>
              <a:rPr lang="it-IT" sz="2800" dirty="0" smtClean="0"/>
              <a:t>Coronarografia</a:t>
            </a:r>
          </a:p>
          <a:p>
            <a:r>
              <a:rPr lang="it-IT" sz="2800" dirty="0" smtClean="0"/>
              <a:t>RMN/scintigrafia</a:t>
            </a:r>
            <a:endParaRPr lang="it-IT" sz="2400" dirty="0" smtClean="0"/>
          </a:p>
          <a:p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139952" y="2420888"/>
            <a:ext cx="4176464" cy="1129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srgbClr val="FF0000"/>
                </a:solidFill>
              </a:rPr>
              <a:t>Tutto a tutti ?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Ad oggi non esiste un algoritmo raccomandato ed universalmente applicabile che può essere usato in TUTTI i pazienti con dolore toracico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giudizio clinico </a:t>
            </a:r>
            <a:r>
              <a:rPr lang="it-IT" dirty="0" smtClean="0"/>
              <a:t>è ancora il più importante fattore per un’appropriata gestione di tali pazienti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000" dirty="0" smtClean="0"/>
              <a:t>Atti Congresso ANMCO 2016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304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Molteplici possibili cause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09600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997839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5 cause principali da escludere/confermare</a:t>
            </a:r>
            <a:r>
              <a:rPr lang="it-IT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Sindrome coronarica acuta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Embolia Polmonare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Sindrome aortica acuta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Pneumotorace (iperteso)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Rottura di esofago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                                Medico di PS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22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Molteplici possibili cause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09600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997839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5 cause principali da escludere/confermare</a:t>
            </a:r>
            <a:r>
              <a:rPr lang="it-IT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Sindrome coronarica acuta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Embolia Polmonare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Sindrome aortica acuta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Pneumotorace (iperteso)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Rottura di esofago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                                Cardiologo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80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1382</Words>
  <Application>Microsoft Office PowerPoint</Application>
  <PresentationFormat>Presentazione su schermo (4:3)</PresentationFormat>
  <Paragraphs>202</Paragraphs>
  <Slides>29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Cause di dolore toracico</vt:lpstr>
      <vt:lpstr>Diagnostica strumentale per il Dolore Toracico</vt:lpstr>
      <vt:lpstr>Presentazione standard di PowerPoint</vt:lpstr>
      <vt:lpstr>Molteplici possibili cause</vt:lpstr>
      <vt:lpstr>Molteplici possibili cause</vt:lpstr>
      <vt:lpstr>Cause di dolore toracico</vt:lpstr>
      <vt:lpstr>Dolore toracico</vt:lpstr>
      <vt:lpstr>Anamnesi</vt:lpstr>
      <vt:lpstr>Chest pain score</vt:lpstr>
      <vt:lpstr>Presentazione standard di PowerPoint</vt:lpstr>
      <vt:lpstr>Chest pain score</vt:lpstr>
      <vt:lpstr>Presentazione standard di PowerPoint</vt:lpstr>
      <vt:lpstr>L’esame obiettivo cardiologico</vt:lpstr>
      <vt:lpstr>Cause cardiache  di dolore toracico in  Chest Pain Unit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 CONTI</dc:creator>
  <cp:lastModifiedBy>claudia</cp:lastModifiedBy>
  <cp:revision>82</cp:revision>
  <dcterms:created xsi:type="dcterms:W3CDTF">2017-04-22T13:07:26Z</dcterms:created>
  <dcterms:modified xsi:type="dcterms:W3CDTF">2017-09-29T20:37:33Z</dcterms:modified>
</cp:coreProperties>
</file>