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theme/themeOverride7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26" r:id="rId1"/>
  </p:sldMasterIdLst>
  <p:notesMasterIdLst>
    <p:notesMasterId r:id="rId45"/>
  </p:notesMasterIdLst>
  <p:sldIdLst>
    <p:sldId id="256" r:id="rId2"/>
    <p:sldId id="341" r:id="rId3"/>
    <p:sldId id="257" r:id="rId4"/>
    <p:sldId id="273" r:id="rId5"/>
    <p:sldId id="293" r:id="rId6"/>
    <p:sldId id="326" r:id="rId7"/>
    <p:sldId id="327" r:id="rId8"/>
    <p:sldId id="328" r:id="rId9"/>
    <p:sldId id="329" r:id="rId10"/>
    <p:sldId id="330" r:id="rId11"/>
    <p:sldId id="331" r:id="rId12"/>
    <p:sldId id="302" r:id="rId13"/>
    <p:sldId id="337" r:id="rId14"/>
    <p:sldId id="338" r:id="rId15"/>
    <p:sldId id="339" r:id="rId16"/>
    <p:sldId id="340" r:id="rId17"/>
    <p:sldId id="304" r:id="rId18"/>
    <p:sldId id="333" r:id="rId19"/>
    <p:sldId id="334" r:id="rId20"/>
    <p:sldId id="335" r:id="rId21"/>
    <p:sldId id="336" r:id="rId22"/>
    <p:sldId id="325" r:id="rId23"/>
    <p:sldId id="310" r:id="rId24"/>
    <p:sldId id="282" r:id="rId25"/>
    <p:sldId id="283" r:id="rId26"/>
    <p:sldId id="272" r:id="rId27"/>
    <p:sldId id="271" r:id="rId28"/>
    <p:sldId id="263" r:id="rId29"/>
    <p:sldId id="311" r:id="rId30"/>
    <p:sldId id="308" r:id="rId31"/>
    <p:sldId id="316" r:id="rId32"/>
    <p:sldId id="317" r:id="rId33"/>
    <p:sldId id="279" r:id="rId34"/>
    <p:sldId id="312" r:id="rId35"/>
    <p:sldId id="307" r:id="rId36"/>
    <p:sldId id="275" r:id="rId37"/>
    <p:sldId id="276" r:id="rId38"/>
    <p:sldId id="277" r:id="rId39"/>
    <p:sldId id="289" r:id="rId40"/>
    <p:sldId id="299" r:id="rId41"/>
    <p:sldId id="314" r:id="rId42"/>
    <p:sldId id="315" r:id="rId43"/>
    <p:sldId id="287" r:id="rId44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99"/>
    <a:srgbClr val="CC99FF"/>
    <a:srgbClr val="CCCCFF"/>
    <a:srgbClr val="CCECFF"/>
    <a:srgbClr val="CCFF66"/>
    <a:srgbClr val="FFFF66"/>
    <a:srgbClr val="99CCFF"/>
    <a:srgbClr val="99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-11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2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Corpo%20calloso%20SENP%20%2011%20aprile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Users\serena\Desktop\Corpo%20calloso%20SENP%20con%20numeri%20e%20grafici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Cartel1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G:\Corpo%20calloso%20SENP%20con%20numeri.xls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Cartel2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G:\Corpo%20calloso%20SENP%20con%20numeri.xls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Cartel1" TargetMode="External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3200"/>
            </a:pPr>
            <a:r>
              <a:rPr lang="it-IT" sz="3200"/>
              <a:t>NEURODEVELOPMENTAL OUTCOME</a:t>
            </a:r>
          </a:p>
          <a:p>
            <a:pPr>
              <a:defRPr sz="3200"/>
            </a:pPr>
            <a:r>
              <a:rPr lang="it-IT" sz="3200"/>
              <a:t>COMPLEX ACC</a:t>
            </a:r>
          </a:p>
        </c:rich>
      </c:tx>
    </c:title>
    <c:view3D>
      <c:rotX val="30"/>
      <c:perspective val="30"/>
    </c:view3D>
    <c:plotArea>
      <c:layout/>
      <c:pie3DChart>
        <c:varyColors val="1"/>
        <c:ser>
          <c:idx val="0"/>
          <c:order val="0"/>
          <c:spPr>
            <a:solidFill>
              <a:srgbClr val="99CCFF"/>
            </a:solidFill>
          </c:spPr>
          <c:explosion val="20"/>
          <c:dPt>
            <c:idx val="1"/>
            <c:spPr>
              <a:solidFill>
                <a:srgbClr val="FFFF66"/>
              </a:solidFill>
            </c:spPr>
          </c:dPt>
          <c:dPt>
            <c:idx val="2"/>
            <c:spPr>
              <a:solidFill>
                <a:srgbClr val="CC99FF"/>
              </a:solidFill>
            </c:spPr>
          </c:dPt>
          <c:dLbls>
            <c:dLbl>
              <c:idx val="0"/>
              <c:layout>
                <c:manualLayout>
                  <c:x val="-0.18352080559082304"/>
                  <c:y val="4.465765714281283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43</a:t>
                    </a:r>
                    <a:r>
                      <a:rPr lang="en-US" dirty="0" smtClean="0"/>
                      <a:t>% (6) </a:t>
                    </a:r>
                  </a:p>
                  <a:p>
                    <a:r>
                      <a:rPr lang="en-US" sz="1600" dirty="0" smtClean="0"/>
                      <a:t>age</a:t>
                    </a:r>
                    <a:r>
                      <a:rPr lang="en-US" sz="1600" baseline="0" dirty="0" smtClean="0"/>
                      <a:t> range 2y -5 y </a:t>
                    </a:r>
                    <a:r>
                      <a:rPr lang="en-US" dirty="0" smtClean="0"/>
                      <a:t>  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14</a:t>
                    </a:r>
                    <a:r>
                      <a:rPr lang="en-US" dirty="0" smtClean="0"/>
                      <a:t>% (2)</a:t>
                    </a:r>
                  </a:p>
                  <a:p>
                    <a:r>
                      <a:rPr lang="en-US" sz="1600" dirty="0" smtClean="0"/>
                      <a:t>age range 5y – 7 y</a:t>
                    </a:r>
                    <a:endParaRPr lang="en-US" sz="1600" dirty="0"/>
                  </a:p>
                </c:rich>
              </c:tx>
              <c:showPercent val="1"/>
            </c:dLbl>
            <c:dLbl>
              <c:idx val="2"/>
              <c:layout>
                <c:manualLayout>
                  <c:x val="0.15801065428683841"/>
                  <c:y val="4.990805463331890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43</a:t>
                    </a:r>
                    <a:r>
                      <a:rPr lang="en-US" dirty="0" smtClean="0"/>
                      <a:t>% (6)</a:t>
                    </a:r>
                  </a:p>
                  <a:p>
                    <a:r>
                      <a:rPr lang="en-US" sz="1600" dirty="0" smtClean="0"/>
                      <a:t>age</a:t>
                    </a:r>
                    <a:r>
                      <a:rPr lang="en-US" sz="1600" baseline="0" dirty="0" smtClean="0"/>
                      <a:t> range 18m-10 y</a:t>
                    </a:r>
                    <a:endParaRPr lang="en-US" sz="1600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2400"/>
                </a:pPr>
                <a:endParaRPr lang="it-IT"/>
              </a:p>
            </c:txPr>
            <c:showPercent val="1"/>
            <c:showLeaderLines val="1"/>
          </c:dLbls>
          <c:cat>
            <c:strRef>
              <c:f>Foglio2!$A$3:$A$5</c:f>
              <c:strCache>
                <c:ptCount val="3"/>
                <c:pt idx="0">
                  <c:v>NORMAL OUTCOME</c:v>
                </c:pt>
                <c:pt idx="1">
                  <c:v>MILD IMPAIRMENT</c:v>
                </c:pt>
                <c:pt idx="2">
                  <c:v>PATHOLOGICAL OUTCOME</c:v>
                </c:pt>
              </c:strCache>
            </c:strRef>
          </c:cat>
          <c:val>
            <c:numRef>
              <c:f>Foglio2!$B$3:$B$5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txPr>
        <a:bodyPr/>
        <a:lstStyle/>
        <a:p>
          <a:pPr>
            <a:defRPr sz="2000"/>
          </a:pPr>
          <a:endParaRPr lang="it-IT"/>
        </a:p>
      </c:txPr>
    </c:legend>
    <c:plotVisOnly val="1"/>
    <c:dispBlanksAs val="zero"/>
  </c:chart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style val="29"/>
  <c:clrMapOvr bg1="lt1" tx1="dk1" bg2="lt2" tx2="dk2" accent1="accent1" accent2="accent2" accent3="accent3" accent4="accent4" accent5="accent5" accent6="accent6" hlink="hlink" folHlink="folHlink"/>
  <c:chart>
    <c:title/>
    <c:plotArea>
      <c:layout>
        <c:manualLayout>
          <c:layoutTarget val="inner"/>
          <c:xMode val="edge"/>
          <c:yMode val="edge"/>
          <c:x val="0.18051618547681653"/>
          <c:y val="0.19017388451443601"/>
          <c:w val="0.78892825896762897"/>
          <c:h val="0.58083661417322796"/>
        </c:manualLayout>
      </c:layout>
      <c:barChart>
        <c:barDir val="col"/>
        <c:grouping val="clustered"/>
        <c:ser>
          <c:idx val="0"/>
          <c:order val="0"/>
          <c:tx>
            <c:strRef>
              <c:f>Foglio5!$B$1</c:f>
              <c:strCache>
                <c:ptCount val="1"/>
                <c:pt idx="0">
                  <c:v>RANGES OF IQ/DQ</c:v>
                </c:pt>
              </c:strCache>
            </c:strRef>
          </c:tx>
          <c:cat>
            <c:strRef>
              <c:f>Foglio5!$A$2:$A$7</c:f>
              <c:strCache>
                <c:ptCount val="6"/>
                <c:pt idx="0">
                  <c:v>EXTREMELY LOW (&lt;70)</c:v>
                </c:pt>
                <c:pt idx="1">
                  <c:v>BORDERLINE (70-79)</c:v>
                </c:pt>
                <c:pt idx="2">
                  <c:v>LOW AVARAGE (80-89)</c:v>
                </c:pt>
                <c:pt idx="3">
                  <c:v>AVARAGE (90-109)</c:v>
                </c:pt>
                <c:pt idx="4">
                  <c:v>HIGH AVARAGE (110-119)</c:v>
                </c:pt>
                <c:pt idx="5">
                  <c:v>SUPERIOR (&gt;120)</c:v>
                </c:pt>
              </c:strCache>
            </c:strRef>
          </c:cat>
          <c:val>
            <c:numRef>
              <c:f>Foglio5!$B$2:$B$7</c:f>
              <c:numCache>
                <c:formatCode>General</c:formatCode>
                <c:ptCount val="6"/>
                <c:pt idx="0">
                  <c:v>33</c:v>
                </c:pt>
                <c:pt idx="1">
                  <c:v>8</c:v>
                </c:pt>
                <c:pt idx="2">
                  <c:v>0</c:v>
                </c:pt>
                <c:pt idx="3">
                  <c:v>42</c:v>
                </c:pt>
                <c:pt idx="4">
                  <c:v>17</c:v>
                </c:pt>
                <c:pt idx="5">
                  <c:v>0</c:v>
                </c:pt>
              </c:numCache>
            </c:numRef>
          </c:val>
        </c:ser>
        <c:gapWidth val="75"/>
        <c:overlap val="-25"/>
        <c:axId val="74848128"/>
        <c:axId val="74849664"/>
      </c:barChart>
      <c:catAx>
        <c:axId val="748481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/>
            </a:pPr>
            <a:endParaRPr lang="it-IT"/>
          </a:p>
        </c:txPr>
        <c:crossAx val="74849664"/>
        <c:crosses val="autoZero"/>
        <c:auto val="1"/>
        <c:lblAlgn val="ctr"/>
        <c:lblOffset val="100"/>
      </c:catAx>
      <c:valAx>
        <c:axId val="74849664"/>
        <c:scaling>
          <c:orientation val="minMax"/>
          <c:max val="100"/>
        </c:scaling>
        <c:axPos val="l"/>
        <c:majorGridlines/>
        <c:numFmt formatCode="General" sourceLinked="1"/>
        <c:majorTickMark val="none"/>
        <c:tickLblPos val="nextTo"/>
        <c:crossAx val="74848128"/>
        <c:crosses val="autoZero"/>
        <c:crossBetween val="between"/>
        <c:majorUnit val="20"/>
      </c:valAx>
    </c:plotArea>
    <c:plotVisOnly val="1"/>
    <c:dispBlanksAs val="gap"/>
  </c:chart>
  <c:externalData r:id="rId2"/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3200"/>
            </a:pPr>
            <a:r>
              <a:rPr lang="it-IT" sz="3200"/>
              <a:t>NEURODEVELOPMENTAL</a:t>
            </a:r>
            <a:r>
              <a:rPr lang="it-IT" sz="3200" baseline="0"/>
              <a:t> OUTCOME</a:t>
            </a:r>
          </a:p>
          <a:p>
            <a:pPr>
              <a:defRPr sz="3200"/>
            </a:pPr>
            <a:r>
              <a:rPr lang="it-IT" sz="3200" baseline="0"/>
              <a:t>ISOLATED ACC</a:t>
            </a:r>
            <a:endParaRPr lang="it-IT" sz="3200"/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15473545138948541"/>
          <c:y val="0.30872632082246265"/>
          <c:w val="0.826312507709696"/>
          <c:h val="0.69127367917754001"/>
        </c:manualLayout>
      </c:layout>
      <c:pie3DChart>
        <c:varyColors val="1"/>
        <c:ser>
          <c:idx val="0"/>
          <c:order val="0"/>
          <c:spPr>
            <a:solidFill>
              <a:srgbClr val="CCCCFF"/>
            </a:solidFill>
          </c:spPr>
          <c:explosion val="25"/>
          <c:dPt>
            <c:idx val="0"/>
            <c:spPr>
              <a:solidFill>
                <a:srgbClr val="99CCFF"/>
              </a:solidFill>
              <a:ln>
                <a:solidFill>
                  <a:srgbClr val="99CCFF"/>
                </a:solidFill>
              </a:ln>
            </c:spPr>
          </c:dPt>
          <c:dPt>
            <c:idx val="1"/>
            <c:spPr>
              <a:solidFill>
                <a:srgbClr val="CC99FF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it-IT"/>
                      <a:t>89%  </a:t>
                    </a:r>
                  </a:p>
                </c:rich>
              </c:tx>
              <c:showPercent val="1"/>
            </c:dLbl>
            <c:dLbl>
              <c:idx val="1"/>
              <c:layout>
                <c:manualLayout>
                  <c:x val="0.107757815766547"/>
                  <c:y val="8.1750277975941144E-2"/>
                </c:manualLayout>
              </c:layout>
              <c:tx>
                <c:rich>
                  <a:bodyPr/>
                  <a:lstStyle/>
                  <a:p>
                    <a:r>
                      <a:rPr lang="it-IT" sz="2400"/>
                      <a:t>11% 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2400"/>
                </a:pPr>
                <a:endParaRPr lang="it-IT"/>
              </a:p>
            </c:txPr>
            <c:showPercent val="1"/>
            <c:showLeaderLines val="1"/>
          </c:dLbls>
          <c:cat>
            <c:strRef>
              <c:f>Foglio1!$B$4:$B$5</c:f>
              <c:strCache>
                <c:ptCount val="2"/>
                <c:pt idx="0">
                  <c:v>NORMAL OUTCOME</c:v>
                </c:pt>
                <c:pt idx="1">
                  <c:v>PATHOLOGICAL OTUCOME</c:v>
                </c:pt>
              </c:strCache>
            </c:strRef>
          </c:cat>
          <c:val>
            <c:numRef>
              <c:f>Foglio1!$C$4:$C$5</c:f>
              <c:numCache>
                <c:formatCode>General</c:formatCode>
                <c:ptCount val="2"/>
                <c:pt idx="0">
                  <c:v>8</c:v>
                </c:pt>
                <c:pt idx="1">
                  <c:v>1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txPr>
        <a:bodyPr/>
        <a:lstStyle/>
        <a:p>
          <a:pPr>
            <a:defRPr sz="2400"/>
          </a:pPr>
          <a:endParaRPr lang="it-IT"/>
        </a:p>
      </c:txPr>
    </c:legend>
    <c:plotVisOnly val="1"/>
    <c:dispBlanksAs val="zero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style val="29"/>
  <c:clrMapOvr bg1="lt1" tx1="dk1" bg2="lt2" tx2="dk2" accent1="accent1" accent2="accent2" accent3="accent3" accent4="accent4" accent5="accent5" accent6="accent6" hlink="hlink" folHlink="folHlink"/>
  <c:chart>
    <c:title/>
    <c:plotArea>
      <c:layout>
        <c:manualLayout>
          <c:layoutTarget val="inner"/>
          <c:xMode val="edge"/>
          <c:yMode val="edge"/>
          <c:x val="0.15254396325459321"/>
          <c:y val="0.21698563721201541"/>
          <c:w val="0.84467825896762905"/>
          <c:h val="0.50496099445902598"/>
        </c:manualLayout>
      </c:layout>
      <c:barChart>
        <c:barDir val="col"/>
        <c:grouping val="clustered"/>
        <c:ser>
          <c:idx val="0"/>
          <c:order val="0"/>
          <c:tx>
            <c:strRef>
              <c:f>Foglio2!$B$12</c:f>
              <c:strCache>
                <c:ptCount val="1"/>
                <c:pt idx="0">
                  <c:v>RANGES OF IQ/DQ</c:v>
                </c:pt>
              </c:strCache>
            </c:strRef>
          </c:tx>
          <c:cat>
            <c:strRef>
              <c:f>Foglio2!$A$13:$A$18</c:f>
              <c:strCache>
                <c:ptCount val="6"/>
                <c:pt idx="0">
                  <c:v>EXTREMELY LOW (&lt;70)</c:v>
                </c:pt>
                <c:pt idx="1">
                  <c:v>BORDERLINE (70-79)</c:v>
                </c:pt>
                <c:pt idx="2">
                  <c:v>LOW AVARAGE (80-89)</c:v>
                </c:pt>
                <c:pt idx="3">
                  <c:v>AVARAGE (90-109)</c:v>
                </c:pt>
                <c:pt idx="4">
                  <c:v>HIGH AVARAGE (110-119)</c:v>
                </c:pt>
                <c:pt idx="5">
                  <c:v>SUPERIOR (&gt;120)</c:v>
                </c:pt>
              </c:strCache>
            </c:strRef>
          </c:cat>
          <c:val>
            <c:numRef>
              <c:f>Foglio2!$B$13:$B$18</c:f>
              <c:numCache>
                <c:formatCode>General</c:formatCode>
                <c:ptCount val="6"/>
                <c:pt idx="0">
                  <c:v>11</c:v>
                </c:pt>
                <c:pt idx="1">
                  <c:v>0</c:v>
                </c:pt>
                <c:pt idx="2">
                  <c:v>11</c:v>
                </c:pt>
                <c:pt idx="3">
                  <c:v>78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gapWidth val="75"/>
        <c:overlap val="-25"/>
        <c:axId val="98073216"/>
        <c:axId val="98189696"/>
      </c:barChart>
      <c:catAx>
        <c:axId val="980732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it-IT"/>
          </a:p>
        </c:txPr>
        <c:crossAx val="98189696"/>
        <c:crosses val="autoZero"/>
        <c:auto val="1"/>
        <c:lblAlgn val="ctr"/>
        <c:lblOffset val="100"/>
      </c:catAx>
      <c:valAx>
        <c:axId val="9818969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600" b="1"/>
            </a:pPr>
            <a:endParaRPr lang="it-IT"/>
          </a:p>
        </c:txPr>
        <c:crossAx val="98073216"/>
        <c:crosses val="autoZero"/>
        <c:crossBetween val="between"/>
      </c:valAx>
    </c:plotArea>
    <c:plotVisOnly val="1"/>
    <c:dispBlanksAs val="gap"/>
  </c:chart>
  <c:spPr>
    <a:gradFill>
      <a:gsLst>
        <a:gs pos="0">
          <a:schemeClr val="accent2">
            <a:lumMod val="40000"/>
            <a:lumOff val="60000"/>
          </a:schemeClr>
        </a:gs>
        <a:gs pos="100000">
          <a:schemeClr val="accent1">
            <a:tint val="50000"/>
            <a:shade val="100000"/>
            <a:satMod val="350000"/>
          </a:schemeClr>
        </a:gs>
      </a:gsLst>
      <a:lin ang="16200000" scaled="0"/>
    </a:gradFill>
  </c:sp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style val="36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MOVEMENT ABC</a:t>
            </a:r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Foglio1!$A$2</c:f>
              <c:strCache>
                <c:ptCount val="1"/>
                <c:pt idx="0">
                  <c:v>PZ 1</c:v>
                </c:pt>
              </c:strCache>
            </c:strRef>
          </c:tx>
          <c:marker>
            <c:symbol val="none"/>
          </c:marker>
          <c:cat>
            <c:strRef>
              <c:f>Foglio1!$B$1:$E$1</c:f>
              <c:strCache>
                <c:ptCount val="4"/>
                <c:pt idx="0">
                  <c:v>MABC manual dexterity</c:v>
                </c:pt>
                <c:pt idx="1">
                  <c:v>MABC ball skills</c:v>
                </c:pt>
                <c:pt idx="2">
                  <c:v>MABC static &amp; dinamic balance</c:v>
                </c:pt>
                <c:pt idx="3">
                  <c:v>MABC total score</c:v>
                </c:pt>
              </c:strCache>
            </c:strRef>
          </c:cat>
          <c:val>
            <c:numRef>
              <c:f>Foglio1!$B$2:$E$2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Foglio1!$A$3</c:f>
              <c:strCache>
                <c:ptCount val="1"/>
                <c:pt idx="0">
                  <c:v>PZ 2</c:v>
                </c:pt>
              </c:strCache>
            </c:strRef>
          </c:tx>
          <c:marker>
            <c:symbol val="none"/>
          </c:marker>
          <c:cat>
            <c:strRef>
              <c:f>Foglio1!$B$1:$E$1</c:f>
              <c:strCache>
                <c:ptCount val="4"/>
                <c:pt idx="0">
                  <c:v>MABC manual dexterity</c:v>
                </c:pt>
                <c:pt idx="1">
                  <c:v>MABC ball skills</c:v>
                </c:pt>
                <c:pt idx="2">
                  <c:v>MABC static &amp; dinamic balance</c:v>
                </c:pt>
                <c:pt idx="3">
                  <c:v>MABC total score</c:v>
                </c:pt>
              </c:strCache>
            </c:strRef>
          </c:cat>
          <c:val>
            <c:numRef>
              <c:f>Foglio1!$B$3:$E$3</c:f>
              <c:numCache>
                <c:formatCode>General</c:formatCode>
                <c:ptCount val="4"/>
                <c:pt idx="0">
                  <c:v>5</c:v>
                </c:pt>
                <c:pt idx="1">
                  <c:v>10</c:v>
                </c:pt>
                <c:pt idx="2">
                  <c:v>5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Foglio1!$A$4</c:f>
              <c:strCache>
                <c:ptCount val="1"/>
                <c:pt idx="0">
                  <c:v>PZ 3</c:v>
                </c:pt>
              </c:strCache>
            </c:strRef>
          </c:tx>
          <c:marker>
            <c:symbol val="none"/>
          </c:marker>
          <c:cat>
            <c:strRef>
              <c:f>Foglio1!$B$1:$E$1</c:f>
              <c:strCache>
                <c:ptCount val="4"/>
                <c:pt idx="0">
                  <c:v>MABC manual dexterity</c:v>
                </c:pt>
                <c:pt idx="1">
                  <c:v>MABC ball skills</c:v>
                </c:pt>
                <c:pt idx="2">
                  <c:v>MABC static &amp; dinamic balance</c:v>
                </c:pt>
                <c:pt idx="3">
                  <c:v>MABC total score</c:v>
                </c:pt>
              </c:strCache>
            </c:strRef>
          </c:cat>
          <c:val>
            <c:numRef>
              <c:f>Foglio1!$B$4:$E$4</c:f>
              <c:numCache>
                <c:formatCode>General</c:formatCode>
                <c:ptCount val="4"/>
                <c:pt idx="0">
                  <c:v>5</c:v>
                </c:pt>
                <c:pt idx="1">
                  <c:v>10</c:v>
                </c:pt>
                <c:pt idx="2">
                  <c:v>10</c:v>
                </c:pt>
                <c:pt idx="3">
                  <c:v>2</c:v>
                </c:pt>
              </c:numCache>
            </c:numRef>
          </c:val>
        </c:ser>
        <c:ser>
          <c:idx val="3"/>
          <c:order val="3"/>
          <c:tx>
            <c:strRef>
              <c:f>Foglio1!$A$5</c:f>
              <c:strCache>
                <c:ptCount val="1"/>
                <c:pt idx="0">
                  <c:v>PZ 4</c:v>
                </c:pt>
              </c:strCache>
            </c:strRef>
          </c:tx>
          <c:marker>
            <c:symbol val="none"/>
          </c:marker>
          <c:cat>
            <c:strRef>
              <c:f>Foglio1!$B$1:$E$1</c:f>
              <c:strCache>
                <c:ptCount val="4"/>
                <c:pt idx="0">
                  <c:v>MABC manual dexterity</c:v>
                </c:pt>
                <c:pt idx="1">
                  <c:v>MABC ball skills</c:v>
                </c:pt>
                <c:pt idx="2">
                  <c:v>MABC static &amp; dinamic balance</c:v>
                </c:pt>
                <c:pt idx="3">
                  <c:v>MABC total score</c:v>
                </c:pt>
              </c:strCache>
            </c:strRef>
          </c:cat>
          <c:val>
            <c:numRef>
              <c:f>Foglio1!$B$5:$E$5</c:f>
              <c:numCache>
                <c:formatCode>General</c:formatCode>
                <c:ptCount val="4"/>
                <c:pt idx="0">
                  <c:v>15</c:v>
                </c:pt>
                <c:pt idx="1">
                  <c:v>10</c:v>
                </c:pt>
                <c:pt idx="2">
                  <c:v>5</c:v>
                </c:pt>
                <c:pt idx="3">
                  <c:v>6</c:v>
                </c:pt>
              </c:numCache>
            </c:numRef>
          </c:val>
        </c:ser>
        <c:marker val="1"/>
        <c:axId val="98360320"/>
        <c:axId val="98525952"/>
      </c:lineChart>
      <c:catAx>
        <c:axId val="98360320"/>
        <c:scaling>
          <c:orientation val="minMax"/>
        </c:scaling>
        <c:axPos val="b"/>
        <c:majorTickMark val="none"/>
        <c:tickLblPos val="nextTo"/>
        <c:crossAx val="98525952"/>
        <c:crosses val="autoZero"/>
        <c:auto val="1"/>
        <c:lblAlgn val="ctr"/>
        <c:lblOffset val="100"/>
      </c:catAx>
      <c:valAx>
        <c:axId val="98525952"/>
        <c:scaling>
          <c:orientation val="minMax"/>
          <c:min val="0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it-IT"/>
                  <a:t>CENTILES</a:t>
                </a:r>
              </a:p>
            </c:rich>
          </c:tx>
        </c:title>
        <c:numFmt formatCode="General" sourceLinked="1"/>
        <c:majorTickMark val="none"/>
        <c:tickLblPos val="nextTo"/>
        <c:crossAx val="98360320"/>
        <c:crosses val="autoZero"/>
        <c:crossBetween val="between"/>
        <c:majorUnit val="5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legend>
      <c:legendPos val="r"/>
    </c:legend>
    <c:plotVisOnly val="1"/>
    <c:dispBlanksAs val="gap"/>
  </c:chart>
  <c:spPr>
    <a:gradFill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</c:spPr>
  <c:txPr>
    <a:bodyPr/>
    <a:lstStyle/>
    <a:p>
      <a:pPr>
        <a:defRPr sz="1800"/>
      </a:pPr>
      <a:endParaRPr lang="it-IT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style val="29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 dirty="0"/>
              <a:t>ATTENTIONAL </a:t>
            </a:r>
            <a:r>
              <a:rPr lang="it-IT" dirty="0" smtClean="0"/>
              <a:t>PROBLEMS CBCL</a:t>
            </a:r>
            <a:endParaRPr lang="it-IT" dirty="0"/>
          </a:p>
        </c:rich>
      </c:tx>
    </c:title>
    <c:plotArea>
      <c:layout>
        <c:manualLayout>
          <c:layoutTarget val="inner"/>
          <c:xMode val="edge"/>
          <c:yMode val="edge"/>
          <c:x val="0.11545494405691722"/>
          <c:y val="0.139338577764864"/>
          <c:w val="0.84933537589674457"/>
          <c:h val="0.6683464657773055"/>
        </c:manualLayout>
      </c:layout>
      <c:scatterChart>
        <c:scatterStyle val="lineMarker"/>
        <c:ser>
          <c:idx val="0"/>
          <c:order val="0"/>
          <c:tx>
            <c:strRef>
              <c:f>Foglio4!$B$1</c:f>
              <c:strCache>
                <c:ptCount val="1"/>
                <c:pt idx="0">
                  <c:v>ATTENTIONAL PROBLEMS CBCL </c:v>
                </c:pt>
              </c:strCache>
            </c:strRef>
          </c:tx>
          <c:spPr>
            <a:ln w="66675">
              <a:noFill/>
            </a:ln>
          </c:spPr>
          <c:xVal>
            <c:strRef>
              <c:f>Foglio4!$A$2:$A$10</c:f>
              <c:strCache>
                <c:ptCount val="9"/>
                <c:pt idx="0">
                  <c:v>&gt;6 ANNI</c:v>
                </c:pt>
                <c:pt idx="1">
                  <c:v>&gt;6 ANNI</c:v>
                </c:pt>
                <c:pt idx="2">
                  <c:v>&gt;6 ANNI</c:v>
                </c:pt>
                <c:pt idx="3">
                  <c:v>4-6 ANNI</c:v>
                </c:pt>
                <c:pt idx="4">
                  <c:v>2-3 ANNI</c:v>
                </c:pt>
                <c:pt idx="5">
                  <c:v>2-3 ANNI</c:v>
                </c:pt>
                <c:pt idx="6">
                  <c:v>2-3 ANNI</c:v>
                </c:pt>
                <c:pt idx="7">
                  <c:v>2-3 ANNI</c:v>
                </c:pt>
                <c:pt idx="8">
                  <c:v>2-3 ANNI</c:v>
                </c:pt>
              </c:strCache>
            </c:strRef>
          </c:xVal>
          <c:yVal>
            <c:numRef>
              <c:f>Foglio4!$B$2:$B$10</c:f>
              <c:numCache>
                <c:formatCode>General</c:formatCode>
                <c:ptCount val="9"/>
                <c:pt idx="0">
                  <c:v>66</c:v>
                </c:pt>
                <c:pt idx="1">
                  <c:v>79</c:v>
                </c:pt>
                <c:pt idx="2">
                  <c:v>66</c:v>
                </c:pt>
                <c:pt idx="3">
                  <c:v>53</c:v>
                </c:pt>
                <c:pt idx="4">
                  <c:v>50</c:v>
                </c:pt>
                <c:pt idx="5">
                  <c:v>53</c:v>
                </c:pt>
                <c:pt idx="6">
                  <c:v>50</c:v>
                </c:pt>
                <c:pt idx="7">
                  <c:v>53</c:v>
                </c:pt>
                <c:pt idx="8">
                  <c:v>50</c:v>
                </c:pt>
              </c:numCache>
            </c:numRef>
          </c:yVal>
        </c:ser>
        <c:axId val="98547584"/>
        <c:axId val="98467840"/>
      </c:scatterChart>
      <c:valAx>
        <c:axId val="98547584"/>
        <c:scaling>
          <c:orientation val="minMax"/>
          <c:max val="9"/>
          <c:min val="1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PATIENTS</a:t>
                </a:r>
              </a:p>
            </c:rich>
          </c:tx>
        </c:title>
        <c:majorTickMark val="none"/>
        <c:tickLblPos val="nextTo"/>
        <c:crossAx val="98467840"/>
        <c:crosses val="autoZero"/>
        <c:crossBetween val="midCat"/>
        <c:majorUnit val="1"/>
      </c:valAx>
      <c:valAx>
        <c:axId val="9846784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it-IT"/>
                  <a:t>T SCORES</a:t>
                </a:r>
              </a:p>
            </c:rich>
          </c:tx>
        </c:title>
        <c:numFmt formatCode="General" sourceLinked="1"/>
        <c:majorTickMark val="none"/>
        <c:tickLblPos val="nextTo"/>
        <c:crossAx val="98547584"/>
        <c:crosses val="autoZero"/>
        <c:crossBetween val="midCat"/>
      </c:valAx>
    </c:plotArea>
    <c:plotVisOnly val="1"/>
    <c:dispBlanksAs val="gap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txPr>
    <a:bodyPr/>
    <a:lstStyle/>
    <a:p>
      <a:pPr>
        <a:defRPr sz="1800"/>
      </a:pPr>
      <a:endParaRPr lang="it-IT"/>
    </a:p>
  </c:txPr>
  <c:externalData r:id="rId2"/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3600"/>
            </a:pPr>
            <a:r>
              <a:rPr lang="it-IT" sz="3600" dirty="0"/>
              <a:t>NEURODEVELOPMENTAL</a:t>
            </a:r>
            <a:r>
              <a:rPr lang="it-IT" sz="3600" baseline="0" dirty="0"/>
              <a:t> </a:t>
            </a:r>
            <a:r>
              <a:rPr lang="it-IT" sz="3600" baseline="0" dirty="0" smtClean="0"/>
              <a:t>OUTCOME ISOLATED ACC</a:t>
            </a:r>
            <a:endParaRPr lang="it-IT" sz="3600" dirty="0"/>
          </a:p>
        </c:rich>
      </c:tx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.25759641814000001"/>
          <c:y val="0.32092688574973843"/>
          <c:w val="0.74158860885746258"/>
          <c:h val="0.51708622979180907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99CCFF"/>
              </a:solidFill>
            </c:spPr>
          </c:dPt>
          <c:dPt>
            <c:idx val="1"/>
            <c:spPr>
              <a:solidFill>
                <a:srgbClr val="FFFF66">
                  <a:tint val="66000"/>
                  <a:satMod val="160000"/>
                </a:srgbClr>
              </a:solidFill>
            </c:spPr>
          </c:dPt>
          <c:dPt>
            <c:idx val="2"/>
            <c:spPr>
              <a:solidFill>
                <a:srgbClr val="CC99FF"/>
              </a:solidFill>
            </c:spPr>
          </c:dPt>
          <c:dLbls>
            <c:dLbl>
              <c:idx val="0"/>
              <c:layout>
                <c:manualLayout>
                  <c:x val="-0.18533931906435921"/>
                  <c:y val="-0.1225262019737569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56</a:t>
                    </a:r>
                    <a:r>
                      <a:rPr lang="en-US" dirty="0" smtClean="0"/>
                      <a:t>%</a:t>
                    </a:r>
                  </a:p>
                  <a:p>
                    <a:r>
                      <a:rPr lang="en-US" sz="1600" dirty="0" smtClean="0"/>
                      <a:t>age range 18m-15y </a:t>
                    </a:r>
                    <a:endParaRPr lang="en-US" sz="1600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0.17240581611724204"/>
                  <c:y val="-0.123533527850340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33</a:t>
                    </a:r>
                    <a:r>
                      <a:rPr lang="en-US" dirty="0" smtClean="0"/>
                      <a:t>%</a:t>
                    </a:r>
                  </a:p>
                  <a:p>
                    <a:r>
                      <a:rPr lang="en-US" sz="1600" dirty="0" smtClean="0"/>
                      <a:t>age range 5y-10y</a:t>
                    </a:r>
                    <a:endParaRPr lang="en-US" sz="1600" dirty="0"/>
                  </a:p>
                </c:rich>
              </c:tx>
              <c:showPercent val="1"/>
            </c:dLbl>
            <c:dLbl>
              <c:idx val="2"/>
              <c:layout>
                <c:manualLayout>
                  <c:x val="6.4901897130639999E-2"/>
                  <c:y val="0.10147102891120546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/>
                      <a:t>11</a:t>
                    </a:r>
                    <a:r>
                      <a:rPr lang="en-US" sz="1800" dirty="0" smtClean="0"/>
                      <a:t>%</a:t>
                    </a:r>
                  </a:p>
                  <a:p>
                    <a:r>
                      <a:rPr lang="en-US" sz="1800" dirty="0" smtClean="0"/>
                      <a:t>3 y</a:t>
                    </a:r>
                    <a:endParaRPr lang="en-US" sz="1800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2400"/>
                </a:pPr>
                <a:endParaRPr lang="it-IT"/>
              </a:p>
            </c:txPr>
            <c:showPercent val="1"/>
            <c:showLeaderLines val="1"/>
          </c:dLbls>
          <c:cat>
            <c:strRef>
              <c:f>Foglio1!$AH$13:$AH$15</c:f>
              <c:strCache>
                <c:ptCount val="3"/>
                <c:pt idx="0">
                  <c:v>normal outcome</c:v>
                </c:pt>
                <c:pt idx="1">
                  <c:v>mild impairment</c:v>
                </c:pt>
                <c:pt idx="2">
                  <c:v>severe impariment</c:v>
                </c:pt>
              </c:strCache>
            </c:strRef>
          </c:cat>
          <c:val>
            <c:numRef>
              <c:f>Foglio1!$AI$13:$AI$15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txPr>
        <a:bodyPr/>
        <a:lstStyle/>
        <a:p>
          <a:pPr>
            <a:defRPr sz="2400"/>
          </a:pPr>
          <a:endParaRPr lang="it-IT"/>
        </a:p>
      </c:txPr>
    </c:legend>
    <c:plotVisOnly val="1"/>
    <c:dispBlanksAs val="zero"/>
  </c:chart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015E5D-D5AD-0D4E-8F75-88086AFD0624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78ECC034-829B-7441-B9B7-FE56D2EFD416}">
      <dgm:prSet custT="1"/>
      <dgm:spPr>
        <a:solidFill>
          <a:srgbClr val="FFFF66">
            <a:alpha val="88000"/>
          </a:srgbClr>
        </a:solidFill>
      </dgm:spPr>
      <dgm:t>
        <a:bodyPr/>
        <a:lstStyle/>
        <a:p>
          <a:pPr rtl="0"/>
          <a:r>
            <a:rPr lang="it-IT" sz="2400" dirty="0" smtClean="0">
              <a:solidFill>
                <a:schemeClr val="tx1"/>
              </a:solidFill>
            </a:rPr>
            <a:t>MILD IMPAIRMENT: </a:t>
          </a:r>
          <a:r>
            <a:rPr lang="it-IT" sz="2400" dirty="0" err="1" smtClean="0">
              <a:solidFill>
                <a:schemeClr val="tx1"/>
              </a:solidFill>
            </a:rPr>
            <a:t>mild</a:t>
          </a:r>
          <a:r>
            <a:rPr lang="it-IT" sz="2400" dirty="0" smtClean="0">
              <a:solidFill>
                <a:schemeClr val="tx1"/>
              </a:solidFill>
            </a:rPr>
            <a:t> </a:t>
          </a:r>
          <a:r>
            <a:rPr lang="it-IT" sz="2400" dirty="0" err="1" smtClean="0">
              <a:solidFill>
                <a:schemeClr val="tx1"/>
              </a:solidFill>
            </a:rPr>
            <a:t>signs</a:t>
          </a:r>
          <a:r>
            <a:rPr lang="it-IT" sz="2400" dirty="0" smtClean="0">
              <a:solidFill>
                <a:schemeClr val="tx1"/>
              </a:solidFill>
            </a:rPr>
            <a:t> of </a:t>
          </a:r>
          <a:r>
            <a:rPr lang="it-IT" sz="2400" dirty="0" err="1" smtClean="0">
              <a:solidFill>
                <a:schemeClr val="tx1"/>
              </a:solidFill>
            </a:rPr>
            <a:t>neurological</a:t>
          </a:r>
          <a:r>
            <a:rPr lang="it-IT" sz="2400" dirty="0" smtClean="0">
              <a:solidFill>
                <a:schemeClr val="tx1"/>
              </a:solidFill>
            </a:rPr>
            <a:t> </a:t>
          </a:r>
          <a:r>
            <a:rPr lang="it-IT" sz="2400" dirty="0" err="1" smtClean="0">
              <a:solidFill>
                <a:schemeClr val="tx1"/>
              </a:solidFill>
            </a:rPr>
            <a:t>exam</a:t>
          </a:r>
          <a:r>
            <a:rPr lang="it-IT" sz="2400" dirty="0" smtClean="0">
              <a:solidFill>
                <a:schemeClr val="tx1"/>
              </a:solidFill>
            </a:rPr>
            <a:t> (</a:t>
          </a:r>
          <a:r>
            <a:rPr lang="it-IT" sz="1600" dirty="0" err="1" smtClean="0">
              <a:solidFill>
                <a:schemeClr val="tx1"/>
              </a:solidFill>
            </a:rPr>
            <a:t>anomalies</a:t>
          </a:r>
          <a:r>
            <a:rPr lang="it-IT" sz="1600" dirty="0" smtClean="0">
              <a:solidFill>
                <a:schemeClr val="tx1"/>
              </a:solidFill>
            </a:rPr>
            <a:t> of </a:t>
          </a:r>
          <a:r>
            <a:rPr lang="it-IT" sz="1600" dirty="0" err="1" smtClean="0">
              <a:solidFill>
                <a:schemeClr val="tx1"/>
              </a:solidFill>
            </a:rPr>
            <a:t>tonus</a:t>
          </a:r>
          <a:r>
            <a:rPr lang="it-IT" sz="1600" dirty="0" smtClean="0">
              <a:solidFill>
                <a:schemeClr val="tx1"/>
              </a:solidFill>
            </a:rPr>
            <a:t> and reflex</a:t>
          </a:r>
          <a:r>
            <a:rPr lang="it-IT" sz="2400" dirty="0" smtClean="0">
              <a:solidFill>
                <a:schemeClr val="tx1"/>
              </a:solidFill>
            </a:rPr>
            <a:t>) and/or DQ/IQ 85-70. </a:t>
          </a:r>
        </a:p>
      </dgm:t>
    </dgm:pt>
    <dgm:pt modelId="{2CCCD7E3-825B-1547-8125-F306575320B9}" type="parTrans" cxnId="{9D734092-DC61-2C48-BA95-E97B98DC862C}">
      <dgm:prSet/>
      <dgm:spPr/>
      <dgm:t>
        <a:bodyPr/>
        <a:lstStyle/>
        <a:p>
          <a:endParaRPr lang="it-IT"/>
        </a:p>
      </dgm:t>
    </dgm:pt>
    <dgm:pt modelId="{25367623-58CD-C84B-8EAE-A88D5F4779F9}" type="sibTrans" cxnId="{9D734092-DC61-2C48-BA95-E97B98DC862C}">
      <dgm:prSet/>
      <dgm:spPr/>
      <dgm:t>
        <a:bodyPr/>
        <a:lstStyle/>
        <a:p>
          <a:endParaRPr lang="it-IT"/>
        </a:p>
      </dgm:t>
    </dgm:pt>
    <dgm:pt modelId="{16D394C6-2956-5C4D-93D9-47628926DF75}">
      <dgm:prSet custT="1"/>
      <dgm:spPr>
        <a:solidFill>
          <a:srgbClr val="CC99FF">
            <a:alpha val="45000"/>
          </a:srgbClr>
        </a:solidFill>
      </dgm:spPr>
      <dgm:t>
        <a:bodyPr/>
        <a:lstStyle/>
        <a:p>
          <a:pPr rtl="0"/>
          <a:r>
            <a:rPr lang="it-IT" sz="2400" dirty="0" smtClean="0">
              <a:solidFill>
                <a:schemeClr val="tx1"/>
              </a:solidFill>
            </a:rPr>
            <a:t>PATHOLOGICAL : </a:t>
          </a:r>
          <a:r>
            <a:rPr lang="it-IT" sz="2400" dirty="0" err="1" smtClean="0">
              <a:solidFill>
                <a:schemeClr val="tx1"/>
              </a:solidFill>
            </a:rPr>
            <a:t>Cerebral</a:t>
          </a:r>
          <a:r>
            <a:rPr lang="it-IT" sz="2400" dirty="0" smtClean="0">
              <a:solidFill>
                <a:schemeClr val="tx1"/>
              </a:solidFill>
            </a:rPr>
            <a:t> </a:t>
          </a:r>
          <a:r>
            <a:rPr lang="it-IT" sz="2400" dirty="0" err="1" smtClean="0">
              <a:solidFill>
                <a:schemeClr val="tx1"/>
              </a:solidFill>
            </a:rPr>
            <a:t>palsy</a:t>
          </a:r>
          <a:r>
            <a:rPr lang="it-IT" sz="2400" dirty="0" smtClean="0">
              <a:solidFill>
                <a:schemeClr val="tx1"/>
              </a:solidFill>
            </a:rPr>
            <a:t> and/or severe </a:t>
          </a:r>
          <a:r>
            <a:rPr lang="it-IT" sz="2400" dirty="0" err="1" smtClean="0">
              <a:solidFill>
                <a:schemeClr val="tx1"/>
              </a:solidFill>
            </a:rPr>
            <a:t>epilepsy</a:t>
          </a:r>
          <a:r>
            <a:rPr lang="it-IT" sz="2400" dirty="0" smtClean="0">
              <a:solidFill>
                <a:schemeClr val="tx1"/>
              </a:solidFill>
            </a:rPr>
            <a:t> and/or  DQ/IQ &lt;70 and/or all  </a:t>
          </a:r>
          <a:r>
            <a:rPr lang="it-IT" sz="2400" dirty="0" err="1" smtClean="0">
              <a:solidFill>
                <a:schemeClr val="tx1"/>
              </a:solidFill>
            </a:rPr>
            <a:t>neuropsychological</a:t>
          </a:r>
          <a:r>
            <a:rPr lang="it-IT" sz="2400" dirty="0" smtClean="0">
              <a:solidFill>
                <a:schemeClr val="tx1"/>
              </a:solidFill>
            </a:rPr>
            <a:t> </a:t>
          </a:r>
          <a:r>
            <a:rPr lang="it-IT" sz="2400" dirty="0" err="1" smtClean="0">
              <a:solidFill>
                <a:schemeClr val="tx1"/>
              </a:solidFill>
            </a:rPr>
            <a:t>performances</a:t>
          </a:r>
          <a:r>
            <a:rPr lang="it-IT" sz="2400" dirty="0" smtClean="0">
              <a:solidFill>
                <a:schemeClr val="tx1"/>
              </a:solidFill>
            </a:rPr>
            <a:t> -2sd</a:t>
          </a:r>
          <a:endParaRPr lang="it-IT" sz="2400" dirty="0">
            <a:solidFill>
              <a:schemeClr val="tx1"/>
            </a:solidFill>
          </a:endParaRPr>
        </a:p>
      </dgm:t>
    </dgm:pt>
    <dgm:pt modelId="{00599290-F723-D742-BC5A-67D681827106}" type="parTrans" cxnId="{9A41FDB8-6284-4E47-8990-75681D464433}">
      <dgm:prSet/>
      <dgm:spPr/>
      <dgm:t>
        <a:bodyPr/>
        <a:lstStyle/>
        <a:p>
          <a:endParaRPr lang="it-IT"/>
        </a:p>
      </dgm:t>
    </dgm:pt>
    <dgm:pt modelId="{FAD6F5FE-B7B6-2A4E-9AE5-700DAA9505DB}" type="sibTrans" cxnId="{9A41FDB8-6284-4E47-8990-75681D464433}">
      <dgm:prSet/>
      <dgm:spPr/>
      <dgm:t>
        <a:bodyPr/>
        <a:lstStyle/>
        <a:p>
          <a:endParaRPr lang="it-IT"/>
        </a:p>
      </dgm:t>
    </dgm:pt>
    <dgm:pt modelId="{024CD7E5-CA57-FA40-8B4E-6E8375B227D6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it-IT" sz="2400" dirty="0" smtClean="0">
              <a:solidFill>
                <a:schemeClr val="tx1"/>
              </a:solidFill>
            </a:rPr>
            <a:t>NORMAL: </a:t>
          </a:r>
          <a:r>
            <a:rPr lang="it-IT" sz="2400" dirty="0" err="1" smtClean="0">
              <a:solidFill>
                <a:schemeClr val="tx1"/>
              </a:solidFill>
            </a:rPr>
            <a:t>normal</a:t>
          </a:r>
          <a:r>
            <a:rPr lang="it-IT" sz="2400" dirty="0" smtClean="0">
              <a:solidFill>
                <a:schemeClr val="tx1"/>
              </a:solidFill>
            </a:rPr>
            <a:t> </a:t>
          </a:r>
          <a:r>
            <a:rPr lang="it-IT" sz="2400" dirty="0" err="1" smtClean="0">
              <a:solidFill>
                <a:schemeClr val="tx1"/>
              </a:solidFill>
            </a:rPr>
            <a:t>neurological</a:t>
          </a:r>
          <a:r>
            <a:rPr lang="it-IT" sz="2400" dirty="0" smtClean="0">
              <a:solidFill>
                <a:schemeClr val="tx1"/>
              </a:solidFill>
            </a:rPr>
            <a:t> </a:t>
          </a:r>
          <a:r>
            <a:rPr lang="it-IT" sz="2400" dirty="0" err="1" smtClean="0">
              <a:solidFill>
                <a:schemeClr val="tx1"/>
              </a:solidFill>
            </a:rPr>
            <a:t>exam</a:t>
          </a:r>
          <a:r>
            <a:rPr lang="it-IT" sz="2400" dirty="0" smtClean="0">
              <a:solidFill>
                <a:schemeClr val="tx1"/>
              </a:solidFill>
            </a:rPr>
            <a:t> and </a:t>
          </a:r>
          <a:r>
            <a:rPr lang="it-IT" sz="2400" dirty="0" err="1" smtClean="0">
              <a:solidFill>
                <a:schemeClr val="tx1"/>
              </a:solidFill>
            </a:rPr>
            <a:t>neuropsychological</a:t>
          </a:r>
          <a:r>
            <a:rPr lang="it-IT" sz="2400" dirty="0" smtClean="0">
              <a:solidFill>
                <a:schemeClr val="tx1"/>
              </a:solidFill>
            </a:rPr>
            <a:t> </a:t>
          </a:r>
          <a:r>
            <a:rPr lang="it-IT" sz="2400" dirty="0" err="1" smtClean="0">
              <a:solidFill>
                <a:schemeClr val="tx1"/>
              </a:solidFill>
            </a:rPr>
            <a:t>evaluation</a:t>
          </a:r>
          <a:r>
            <a:rPr lang="it-IT" sz="2400" dirty="0" smtClean="0">
              <a:solidFill>
                <a:schemeClr val="tx1"/>
              </a:solidFill>
            </a:rPr>
            <a:t>, DQ/IQ &gt;85, </a:t>
          </a:r>
          <a:r>
            <a:rPr lang="it-IT" sz="2400" dirty="0" err="1" smtClean="0">
              <a:solidFill>
                <a:schemeClr val="tx1"/>
              </a:solidFill>
            </a:rPr>
            <a:t>absent</a:t>
          </a:r>
          <a:r>
            <a:rPr lang="it-IT" sz="2400" dirty="0" smtClean="0">
              <a:solidFill>
                <a:schemeClr val="tx1"/>
              </a:solidFill>
            </a:rPr>
            <a:t> </a:t>
          </a:r>
          <a:r>
            <a:rPr lang="it-IT" sz="2400" dirty="0" err="1" smtClean="0">
              <a:solidFill>
                <a:schemeClr val="tx1"/>
              </a:solidFill>
            </a:rPr>
            <a:t>behavioral</a:t>
          </a:r>
          <a:r>
            <a:rPr lang="it-IT" sz="2400" dirty="0" smtClean="0">
              <a:solidFill>
                <a:schemeClr val="tx1"/>
              </a:solidFill>
            </a:rPr>
            <a:t> </a:t>
          </a:r>
          <a:r>
            <a:rPr lang="it-IT" sz="2400" dirty="0" err="1" smtClean="0">
              <a:solidFill>
                <a:schemeClr val="tx1"/>
              </a:solidFill>
            </a:rPr>
            <a:t>problems</a:t>
          </a:r>
          <a:r>
            <a:rPr lang="it-IT" sz="2400" dirty="0" smtClean="0">
              <a:solidFill>
                <a:schemeClr val="tx1"/>
              </a:solidFill>
            </a:rPr>
            <a:t> (CBCL &lt;60 T </a:t>
          </a:r>
          <a:r>
            <a:rPr lang="it-IT" sz="2400" dirty="0" err="1" smtClean="0">
              <a:solidFill>
                <a:schemeClr val="tx1"/>
              </a:solidFill>
            </a:rPr>
            <a:t>scores</a:t>
          </a:r>
          <a:r>
            <a:rPr lang="it-IT" sz="2400" dirty="0" smtClean="0">
              <a:solidFill>
                <a:schemeClr val="tx1"/>
              </a:solidFill>
            </a:rPr>
            <a:t>)</a:t>
          </a:r>
          <a:endParaRPr lang="it-IT" sz="2400" dirty="0">
            <a:solidFill>
              <a:schemeClr val="tx1"/>
            </a:solidFill>
          </a:endParaRPr>
        </a:p>
      </dgm:t>
    </dgm:pt>
    <dgm:pt modelId="{81497BB5-A96E-9F41-85C1-C9A319B62C67}" type="sibTrans" cxnId="{DDE39140-9EC3-1B4B-ADFE-C4374534BED9}">
      <dgm:prSet/>
      <dgm:spPr/>
      <dgm:t>
        <a:bodyPr/>
        <a:lstStyle/>
        <a:p>
          <a:endParaRPr lang="it-IT"/>
        </a:p>
      </dgm:t>
    </dgm:pt>
    <dgm:pt modelId="{BAFB7F55-370A-B64B-83BC-FC3B602900E7}" type="parTrans" cxnId="{DDE39140-9EC3-1B4B-ADFE-C4374534BED9}">
      <dgm:prSet/>
      <dgm:spPr/>
      <dgm:t>
        <a:bodyPr/>
        <a:lstStyle/>
        <a:p>
          <a:endParaRPr lang="it-IT"/>
        </a:p>
      </dgm:t>
    </dgm:pt>
    <dgm:pt modelId="{727B7487-3A5B-5F4A-AE53-E77418F28F81}" type="pres">
      <dgm:prSet presAssocID="{02015E5D-D5AD-0D4E-8F75-88086AFD062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499A1308-EC6C-6A4C-B71F-CB93D6F9FFFD}" type="pres">
      <dgm:prSet presAssocID="{024CD7E5-CA57-FA40-8B4E-6E8375B227D6}" presName="parentLin" presStyleCnt="0"/>
      <dgm:spPr/>
    </dgm:pt>
    <dgm:pt modelId="{C9F43E2E-37AE-844C-A63A-8E42372C1B2C}" type="pres">
      <dgm:prSet presAssocID="{024CD7E5-CA57-FA40-8B4E-6E8375B227D6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B8CD335C-ADB4-4D42-8B10-737C9A8C5673}" type="pres">
      <dgm:prSet presAssocID="{024CD7E5-CA57-FA40-8B4E-6E8375B227D6}" presName="parentText" presStyleLbl="node1" presStyleIdx="0" presStyleCnt="3" custScaleX="179052" custScaleY="113576" custLinFactNeighborX="-48906" custLinFactNeighborY="-639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CAD2A11-156A-1345-84BB-54BE14B57DB9}" type="pres">
      <dgm:prSet presAssocID="{024CD7E5-CA57-FA40-8B4E-6E8375B227D6}" presName="negativeSpace" presStyleCnt="0"/>
      <dgm:spPr/>
    </dgm:pt>
    <dgm:pt modelId="{70A20133-89F6-8A43-ADF6-775FA571956A}" type="pres">
      <dgm:prSet presAssocID="{024CD7E5-CA57-FA40-8B4E-6E8375B227D6}" presName="childText" presStyleLbl="conFgAcc1" presStyleIdx="0" presStyleCnt="3">
        <dgm:presLayoutVars>
          <dgm:bulletEnabled val="1"/>
        </dgm:presLayoutVars>
      </dgm:prSet>
      <dgm:spPr/>
    </dgm:pt>
    <dgm:pt modelId="{11F8BFD2-D47D-3743-BADB-B3702D935E85}" type="pres">
      <dgm:prSet presAssocID="{81497BB5-A96E-9F41-85C1-C9A319B62C67}" presName="spaceBetweenRectangles" presStyleCnt="0"/>
      <dgm:spPr/>
    </dgm:pt>
    <dgm:pt modelId="{94CCCB8F-D3F5-8F40-9BA3-BD7F18624899}" type="pres">
      <dgm:prSet presAssocID="{78ECC034-829B-7441-B9B7-FE56D2EFD416}" presName="parentLin" presStyleCnt="0"/>
      <dgm:spPr/>
    </dgm:pt>
    <dgm:pt modelId="{FFB46B64-64A4-3249-BBFA-2383664EF4CA}" type="pres">
      <dgm:prSet presAssocID="{78ECC034-829B-7441-B9B7-FE56D2EFD416}" presName="parentLeftMargin" presStyleLbl="node1" presStyleIdx="0" presStyleCnt="3"/>
      <dgm:spPr/>
      <dgm:t>
        <a:bodyPr/>
        <a:lstStyle/>
        <a:p>
          <a:endParaRPr lang="it-IT"/>
        </a:p>
      </dgm:t>
    </dgm:pt>
    <dgm:pt modelId="{340BB1DC-D2E5-454F-8E25-3DBDB875622E}" type="pres">
      <dgm:prSet presAssocID="{78ECC034-829B-7441-B9B7-FE56D2EFD416}" presName="parentText" presStyleLbl="node1" presStyleIdx="1" presStyleCnt="3" custAng="587161" custScaleX="183092" custScaleY="86952" custLinFactNeighborX="-48311" custLinFactNeighborY="-1741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AECFADC-3B50-2044-AA78-3D82D2E8B3DC}" type="pres">
      <dgm:prSet presAssocID="{78ECC034-829B-7441-B9B7-FE56D2EFD416}" presName="negativeSpace" presStyleCnt="0"/>
      <dgm:spPr/>
    </dgm:pt>
    <dgm:pt modelId="{AC62199B-226D-5F47-BFBE-8CA2F6817094}" type="pres">
      <dgm:prSet presAssocID="{78ECC034-829B-7441-B9B7-FE56D2EFD416}" presName="childText" presStyleLbl="conFgAcc1" presStyleIdx="1" presStyleCnt="3">
        <dgm:presLayoutVars>
          <dgm:bulletEnabled val="1"/>
        </dgm:presLayoutVars>
      </dgm:prSet>
      <dgm:spPr/>
    </dgm:pt>
    <dgm:pt modelId="{2D7A2CAA-063F-FC44-B90C-7D32F5225305}" type="pres">
      <dgm:prSet presAssocID="{25367623-58CD-C84B-8EAE-A88D5F4779F9}" presName="spaceBetweenRectangles" presStyleCnt="0"/>
      <dgm:spPr/>
    </dgm:pt>
    <dgm:pt modelId="{4ECE0924-7C6D-D04E-BF94-955BA316CA21}" type="pres">
      <dgm:prSet presAssocID="{16D394C6-2956-5C4D-93D9-47628926DF75}" presName="parentLin" presStyleCnt="0"/>
      <dgm:spPr/>
    </dgm:pt>
    <dgm:pt modelId="{C61C374A-CDC1-DD48-8A7C-6CDD7C4F957F}" type="pres">
      <dgm:prSet presAssocID="{16D394C6-2956-5C4D-93D9-47628926DF75}" presName="parentLeftMargin" presStyleLbl="node1" presStyleIdx="1" presStyleCnt="3"/>
      <dgm:spPr/>
      <dgm:t>
        <a:bodyPr/>
        <a:lstStyle/>
        <a:p>
          <a:endParaRPr lang="it-IT"/>
        </a:p>
      </dgm:t>
    </dgm:pt>
    <dgm:pt modelId="{6E08D1F8-2D49-8A40-B721-E2A9897AEC22}" type="pres">
      <dgm:prSet presAssocID="{16D394C6-2956-5C4D-93D9-47628926DF75}" presName="parentText" presStyleLbl="node1" presStyleIdx="2" presStyleCnt="3" custAng="21120512" custScaleX="142857" custLinFactNeighborX="-87404" custLinFactNeighborY="-136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137EB61-BCDA-F645-96F7-2941B0793FE0}" type="pres">
      <dgm:prSet presAssocID="{16D394C6-2956-5C4D-93D9-47628926DF75}" presName="negativeSpace" presStyleCnt="0"/>
      <dgm:spPr/>
    </dgm:pt>
    <dgm:pt modelId="{27284715-0724-EE4C-A4F3-E3CD46A19A46}" type="pres">
      <dgm:prSet presAssocID="{16D394C6-2956-5C4D-93D9-47628926DF7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D734092-DC61-2C48-BA95-E97B98DC862C}" srcId="{02015E5D-D5AD-0D4E-8F75-88086AFD0624}" destId="{78ECC034-829B-7441-B9B7-FE56D2EFD416}" srcOrd="1" destOrd="0" parTransId="{2CCCD7E3-825B-1547-8125-F306575320B9}" sibTransId="{25367623-58CD-C84B-8EAE-A88D5F4779F9}"/>
    <dgm:cxn modelId="{66052E35-0116-154F-8FC0-043E4E1B7DBC}" type="presOf" srcId="{16D394C6-2956-5C4D-93D9-47628926DF75}" destId="{C61C374A-CDC1-DD48-8A7C-6CDD7C4F957F}" srcOrd="0" destOrd="0" presId="urn:microsoft.com/office/officeart/2005/8/layout/list1"/>
    <dgm:cxn modelId="{43DD2B7C-0451-C447-B878-C3820B9CE2AC}" type="presOf" srcId="{02015E5D-D5AD-0D4E-8F75-88086AFD0624}" destId="{727B7487-3A5B-5F4A-AE53-E77418F28F81}" srcOrd="0" destOrd="0" presId="urn:microsoft.com/office/officeart/2005/8/layout/list1"/>
    <dgm:cxn modelId="{9A41FDB8-6284-4E47-8990-75681D464433}" srcId="{02015E5D-D5AD-0D4E-8F75-88086AFD0624}" destId="{16D394C6-2956-5C4D-93D9-47628926DF75}" srcOrd="2" destOrd="0" parTransId="{00599290-F723-D742-BC5A-67D681827106}" sibTransId="{FAD6F5FE-B7B6-2A4E-9AE5-700DAA9505DB}"/>
    <dgm:cxn modelId="{9F7A78D5-C5A9-A746-A6F6-2834CC157F22}" type="presOf" srcId="{78ECC034-829B-7441-B9B7-FE56D2EFD416}" destId="{340BB1DC-D2E5-454F-8E25-3DBDB875622E}" srcOrd="1" destOrd="0" presId="urn:microsoft.com/office/officeart/2005/8/layout/list1"/>
    <dgm:cxn modelId="{EC1FBED8-0338-DE47-B02E-48139EAD73BC}" type="presOf" srcId="{024CD7E5-CA57-FA40-8B4E-6E8375B227D6}" destId="{C9F43E2E-37AE-844C-A63A-8E42372C1B2C}" srcOrd="0" destOrd="0" presId="urn:microsoft.com/office/officeart/2005/8/layout/list1"/>
    <dgm:cxn modelId="{845E8633-92D2-0C45-A5FD-BCD42C93B32A}" type="presOf" srcId="{78ECC034-829B-7441-B9B7-FE56D2EFD416}" destId="{FFB46B64-64A4-3249-BBFA-2383664EF4CA}" srcOrd="0" destOrd="0" presId="urn:microsoft.com/office/officeart/2005/8/layout/list1"/>
    <dgm:cxn modelId="{C9A0134F-2FFD-C345-B293-342D9E7309AF}" type="presOf" srcId="{16D394C6-2956-5C4D-93D9-47628926DF75}" destId="{6E08D1F8-2D49-8A40-B721-E2A9897AEC22}" srcOrd="1" destOrd="0" presId="urn:microsoft.com/office/officeart/2005/8/layout/list1"/>
    <dgm:cxn modelId="{89FC3058-EA12-2647-AC07-7CAAF4D1DFEE}" type="presOf" srcId="{024CD7E5-CA57-FA40-8B4E-6E8375B227D6}" destId="{B8CD335C-ADB4-4D42-8B10-737C9A8C5673}" srcOrd="1" destOrd="0" presId="urn:microsoft.com/office/officeart/2005/8/layout/list1"/>
    <dgm:cxn modelId="{DDE39140-9EC3-1B4B-ADFE-C4374534BED9}" srcId="{02015E5D-D5AD-0D4E-8F75-88086AFD0624}" destId="{024CD7E5-CA57-FA40-8B4E-6E8375B227D6}" srcOrd="0" destOrd="0" parTransId="{BAFB7F55-370A-B64B-83BC-FC3B602900E7}" sibTransId="{81497BB5-A96E-9F41-85C1-C9A319B62C67}"/>
    <dgm:cxn modelId="{1A1AEA7B-3C00-8347-BA85-290C156A71C1}" type="presParOf" srcId="{727B7487-3A5B-5F4A-AE53-E77418F28F81}" destId="{499A1308-EC6C-6A4C-B71F-CB93D6F9FFFD}" srcOrd="0" destOrd="0" presId="urn:microsoft.com/office/officeart/2005/8/layout/list1"/>
    <dgm:cxn modelId="{AF09746A-9B99-8745-8260-1E3CFD512B65}" type="presParOf" srcId="{499A1308-EC6C-6A4C-B71F-CB93D6F9FFFD}" destId="{C9F43E2E-37AE-844C-A63A-8E42372C1B2C}" srcOrd="0" destOrd="0" presId="urn:microsoft.com/office/officeart/2005/8/layout/list1"/>
    <dgm:cxn modelId="{E6A65B18-4C8E-2741-9328-BDC4CDAFAF95}" type="presParOf" srcId="{499A1308-EC6C-6A4C-B71F-CB93D6F9FFFD}" destId="{B8CD335C-ADB4-4D42-8B10-737C9A8C5673}" srcOrd="1" destOrd="0" presId="urn:microsoft.com/office/officeart/2005/8/layout/list1"/>
    <dgm:cxn modelId="{C29EB655-DE36-384E-A1A2-8B943522D7CB}" type="presParOf" srcId="{727B7487-3A5B-5F4A-AE53-E77418F28F81}" destId="{FCAD2A11-156A-1345-84BB-54BE14B57DB9}" srcOrd="1" destOrd="0" presId="urn:microsoft.com/office/officeart/2005/8/layout/list1"/>
    <dgm:cxn modelId="{42E22C68-0D47-C046-ACFE-73D8EC3A4FF8}" type="presParOf" srcId="{727B7487-3A5B-5F4A-AE53-E77418F28F81}" destId="{70A20133-89F6-8A43-ADF6-775FA571956A}" srcOrd="2" destOrd="0" presId="urn:microsoft.com/office/officeart/2005/8/layout/list1"/>
    <dgm:cxn modelId="{217F5553-33BD-6041-963D-232A265EF6D1}" type="presParOf" srcId="{727B7487-3A5B-5F4A-AE53-E77418F28F81}" destId="{11F8BFD2-D47D-3743-BADB-B3702D935E85}" srcOrd="3" destOrd="0" presId="urn:microsoft.com/office/officeart/2005/8/layout/list1"/>
    <dgm:cxn modelId="{1458D4DF-5BD4-9640-92A5-74C841A6CEB4}" type="presParOf" srcId="{727B7487-3A5B-5F4A-AE53-E77418F28F81}" destId="{94CCCB8F-D3F5-8F40-9BA3-BD7F18624899}" srcOrd="4" destOrd="0" presId="urn:microsoft.com/office/officeart/2005/8/layout/list1"/>
    <dgm:cxn modelId="{A92639A5-8799-ED4C-9CE0-BD5E18187C06}" type="presParOf" srcId="{94CCCB8F-D3F5-8F40-9BA3-BD7F18624899}" destId="{FFB46B64-64A4-3249-BBFA-2383664EF4CA}" srcOrd="0" destOrd="0" presId="urn:microsoft.com/office/officeart/2005/8/layout/list1"/>
    <dgm:cxn modelId="{87609988-A75D-A94F-90BF-C4A87462F496}" type="presParOf" srcId="{94CCCB8F-D3F5-8F40-9BA3-BD7F18624899}" destId="{340BB1DC-D2E5-454F-8E25-3DBDB875622E}" srcOrd="1" destOrd="0" presId="urn:microsoft.com/office/officeart/2005/8/layout/list1"/>
    <dgm:cxn modelId="{BF9E7AD6-B8DA-2146-B965-257BF8A179CE}" type="presParOf" srcId="{727B7487-3A5B-5F4A-AE53-E77418F28F81}" destId="{CAECFADC-3B50-2044-AA78-3D82D2E8B3DC}" srcOrd="5" destOrd="0" presId="urn:microsoft.com/office/officeart/2005/8/layout/list1"/>
    <dgm:cxn modelId="{AF83635F-85A4-F04C-B5E0-EBCF073E2BFB}" type="presParOf" srcId="{727B7487-3A5B-5F4A-AE53-E77418F28F81}" destId="{AC62199B-226D-5F47-BFBE-8CA2F6817094}" srcOrd="6" destOrd="0" presId="urn:microsoft.com/office/officeart/2005/8/layout/list1"/>
    <dgm:cxn modelId="{920F0041-6910-D646-9C8C-55EDD681314C}" type="presParOf" srcId="{727B7487-3A5B-5F4A-AE53-E77418F28F81}" destId="{2D7A2CAA-063F-FC44-B90C-7D32F5225305}" srcOrd="7" destOrd="0" presId="urn:microsoft.com/office/officeart/2005/8/layout/list1"/>
    <dgm:cxn modelId="{440302DF-B246-EF4C-A40A-F481FC86ECFC}" type="presParOf" srcId="{727B7487-3A5B-5F4A-AE53-E77418F28F81}" destId="{4ECE0924-7C6D-D04E-BF94-955BA316CA21}" srcOrd="8" destOrd="0" presId="urn:microsoft.com/office/officeart/2005/8/layout/list1"/>
    <dgm:cxn modelId="{49668AB9-7222-0544-8334-16DF3C7DF6E0}" type="presParOf" srcId="{4ECE0924-7C6D-D04E-BF94-955BA316CA21}" destId="{C61C374A-CDC1-DD48-8A7C-6CDD7C4F957F}" srcOrd="0" destOrd="0" presId="urn:microsoft.com/office/officeart/2005/8/layout/list1"/>
    <dgm:cxn modelId="{BB78CB0E-B0A1-E34D-B6AF-AC501DB6CB8F}" type="presParOf" srcId="{4ECE0924-7C6D-D04E-BF94-955BA316CA21}" destId="{6E08D1F8-2D49-8A40-B721-E2A9897AEC22}" srcOrd="1" destOrd="0" presId="urn:microsoft.com/office/officeart/2005/8/layout/list1"/>
    <dgm:cxn modelId="{39EE5FB9-535D-2544-85F3-EF443147ACE2}" type="presParOf" srcId="{727B7487-3A5B-5F4A-AE53-E77418F28F81}" destId="{4137EB61-BCDA-F645-96F7-2941B0793FE0}" srcOrd="9" destOrd="0" presId="urn:microsoft.com/office/officeart/2005/8/layout/list1"/>
    <dgm:cxn modelId="{B1AEC7FC-5B85-F54D-B811-BF776AC1E722}" type="presParOf" srcId="{727B7487-3A5B-5F4A-AE53-E77418F28F81}" destId="{27284715-0724-EE4C-A4F3-E3CD46A19A4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0.05083</cdr:x>
      <cdr:y>0.96071</cdr:y>
    </cdr:from>
    <cdr:to>
      <cdr:x>0.67522</cdr:x>
      <cdr:y>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437284" y="6136007"/>
          <a:ext cx="5372100" cy="2509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it-IT" sz="1100" dirty="0"/>
        </a:p>
      </cdr:txBody>
    </cdr:sp>
  </cdr:relSizeAnchor>
  <cdr:relSizeAnchor xmlns:cdr="http://schemas.openxmlformats.org/drawingml/2006/chartDrawing">
    <cdr:from>
      <cdr:x>0.07297</cdr:x>
      <cdr:y>0.91418</cdr:y>
    </cdr:from>
    <cdr:to>
      <cdr:x>0.35417</cdr:x>
      <cdr:y>1</cdr:y>
    </cdr:to>
    <cdr:sp macro="" textlink="">
      <cdr:nvSpPr>
        <cdr:cNvPr id="3" name="CasellaDiTesto 2"/>
        <cdr:cNvSpPr txBox="1"/>
      </cdr:nvSpPr>
      <cdr:spPr>
        <a:xfrm xmlns:a="http://schemas.openxmlformats.org/drawingml/2006/main">
          <a:off x="627784" y="5838826"/>
          <a:ext cx="2419350" cy="5481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it-IT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0.02917</cdr:x>
      <cdr:y>0.48611</cdr:y>
    </cdr:from>
    <cdr:to>
      <cdr:x>0.22917</cdr:x>
      <cdr:y>0.81944</cdr:y>
    </cdr:to>
    <cdr:sp macro="" textlink="">
      <cdr:nvSpPr>
        <cdr:cNvPr id="2" name="CasellaDiTesto 1"/>
        <cdr:cNvSpPr txBox="1"/>
      </cdr:nvSpPr>
      <cdr:spPr>
        <a:xfrm xmlns:a="http://schemas.openxmlformats.org/drawingml/2006/main" rot="16200000">
          <a:off x="133350" y="13335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100"/>
            <a:t>PERCENTAGE</a:t>
          </a:r>
          <a:r>
            <a:rPr lang="it-IT" sz="1100" baseline="0"/>
            <a:t> OF THE SAMPLE</a:t>
          </a:r>
          <a:endParaRPr lang="it-IT" sz="11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0.00833</cdr:x>
      <cdr:y>0.47743</cdr:y>
    </cdr:from>
    <cdr:to>
      <cdr:x>0.20833</cdr:x>
      <cdr:y>0.81076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38100" y="13096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it-IT" sz="1100"/>
        </a:p>
      </cdr:txBody>
    </cdr:sp>
  </cdr:relSizeAnchor>
  <cdr:relSizeAnchor xmlns:cdr="http://schemas.openxmlformats.org/drawingml/2006/chartDrawing">
    <cdr:from>
      <cdr:x>0.02941</cdr:x>
      <cdr:y>0.61364</cdr:y>
    </cdr:from>
    <cdr:to>
      <cdr:x>0.08982</cdr:x>
      <cdr:y>0.94697</cdr:y>
    </cdr:to>
    <cdr:sp macro="" textlink="">
      <cdr:nvSpPr>
        <cdr:cNvPr id="3" name="CasellaDiTesto 2"/>
        <cdr:cNvSpPr txBox="1"/>
      </cdr:nvSpPr>
      <cdr:spPr>
        <a:xfrm xmlns:a="http://schemas.openxmlformats.org/drawingml/2006/main" rot="16200000">
          <a:off x="-90178" y="2250420"/>
          <a:ext cx="1056107" cy="443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600" dirty="0"/>
            <a:t>PERCENTAGE OF THE SAMPLE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0.08858</cdr:x>
      <cdr:y>0.18209</cdr:y>
    </cdr:from>
    <cdr:to>
      <cdr:x>0.38007</cdr:x>
      <cdr:y>0.44025</cdr:y>
    </cdr:to>
    <cdr:sp macro="" textlink="">
      <cdr:nvSpPr>
        <cdr:cNvPr id="2" name="Rettangolo arrotondato 1"/>
        <cdr:cNvSpPr/>
      </cdr:nvSpPr>
      <cdr:spPr>
        <a:xfrm xmlns:a="http://schemas.openxmlformats.org/drawingml/2006/main">
          <a:off x="656969" y="852256"/>
          <a:ext cx="2161928" cy="1208323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5715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it-IT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pitchFamily="-111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7801B9A-7A76-4444-A79D-5B6C26596E82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pitchFamily="-111" charset="-128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C2E409-0C9F-450A-A5BF-418D357D0E3D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638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32E72C3-32F4-4168-BF77-37C1060CEDA0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638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32E72C3-32F4-4168-BF77-37C1060CEDA0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b="1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b="1" smtClean="0"/>
              <a:t>CROSS SECTIONAL STUDY</a:t>
            </a:r>
            <a:r>
              <a:rPr lang="it-IT" smtClean="0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it-IT" smtClean="0"/>
              <a:t>9/9 normal karyotype and virus screening</a:t>
            </a:r>
          </a:p>
          <a:p>
            <a:pPr eaLnBrk="1" hangingPunct="1">
              <a:spcBef>
                <a:spcPct val="0"/>
              </a:spcBef>
            </a:pPr>
            <a:r>
              <a:rPr lang="it-IT" smtClean="0"/>
              <a:t>9/9 no febrile seizures</a:t>
            </a:r>
          </a:p>
          <a:p>
            <a:pPr eaLnBrk="1" hangingPunct="1">
              <a:spcBef>
                <a:spcPct val="0"/>
              </a:spcBef>
            </a:pPr>
            <a:r>
              <a:rPr lang="it-IT" smtClean="0"/>
              <a:t>8/9 regular motor milestones</a:t>
            </a:r>
          </a:p>
          <a:p>
            <a:pPr eaLnBrk="1" hangingPunct="1">
              <a:spcBef>
                <a:spcPct val="0"/>
              </a:spcBef>
            </a:pPr>
            <a:r>
              <a:rPr lang="it-IT" smtClean="0"/>
              <a:t>MRI: …..complete ……partial</a:t>
            </a:r>
          </a:p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3584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73CA2FE-3D17-465A-8D97-96551290ABAE}" type="slidenum">
              <a:rPr lang="it-IT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mtClean="0"/>
              <a:t>IN OUR PRELIMINARY STUDY ALL THE PARTICIPANTS  UNDERWENT </a:t>
            </a:r>
            <a:r>
              <a:rPr lang="it-IT" b="1" smtClean="0">
                <a:solidFill>
                  <a:srgbClr val="FF0000"/>
                </a:solidFill>
              </a:rPr>
              <a:t>NEUROLOGICAL, </a:t>
            </a:r>
            <a:r>
              <a:rPr lang="it-IT" smtClean="0">
                <a:solidFill>
                  <a:srgbClr val="FF0000"/>
                </a:solidFill>
              </a:rPr>
              <a:t>NEUROPHTHALMOLOGICAL  AND IQ ASSESSMENT, </a:t>
            </a:r>
            <a:r>
              <a:rPr lang="it-IT" b="1" smtClean="0">
                <a:solidFill>
                  <a:srgbClr val="FF0000"/>
                </a:solidFill>
              </a:rPr>
              <a:t> </a:t>
            </a:r>
            <a:r>
              <a:rPr lang="it-IT" smtClean="0">
                <a:solidFill>
                  <a:srgbClr val="FF0000"/>
                </a:solidFill>
              </a:rPr>
              <a:t>ACCORDING TO THE </a:t>
            </a:r>
            <a:r>
              <a:rPr lang="it-IT" smtClean="0">
                <a:solidFill>
                  <a:schemeClr val="bg1"/>
                </a:solidFill>
              </a:rPr>
              <a:t>PROTOCOL ROUTINELY  (RU:TINLI) USED AT OUR CENTRE OF CHILD NEURO-OPHTHALMOLOGY</a:t>
            </a:r>
            <a:endParaRPr lang="it-IT" smtClean="0"/>
          </a:p>
          <a:p>
            <a:pPr eaLnBrk="1" hangingPunct="1">
              <a:spcBef>
                <a:spcPct val="0"/>
              </a:spcBef>
            </a:pPr>
            <a:endParaRPr lang="it-IT" smtClean="0"/>
          </a:p>
          <a:p>
            <a:pPr eaLnBrk="1" hangingPunct="1">
              <a:spcBef>
                <a:spcPct val="0"/>
              </a:spcBef>
            </a:pPr>
            <a:r>
              <a:rPr lang="it-IT" smtClean="0"/>
              <a:t>WE ASSESSED PARTICIPANT’S HIGHER VISUAL FUNCTIONS BY USING A BATTERY OF TESTS INVESTINGATING BOTH DORSAL AND VENTRAL STREAM  PROCESSING, THE FIRST ONE IS </a:t>
            </a:r>
            <a:r>
              <a:rPr lang="en-US" smtClean="0"/>
              <a:t>SPECIALIZED IN NON-CONSCIOUS VISUALLY GUIDED ACTION PLANNING</a:t>
            </a:r>
            <a:r>
              <a:rPr lang="it-IT" smtClean="0"/>
              <a:t> AND THE VENTRAL STREAM CONCERNS </a:t>
            </a:r>
            <a:r>
              <a:rPr lang="en-US" smtClean="0"/>
              <a:t>FUNCTIONAL AND SEMANTIC RECOGNITION OF A VISUAL TARGET</a:t>
            </a:r>
            <a:endParaRPr lang="it-IT" smtClean="0"/>
          </a:p>
          <a:p>
            <a:pPr eaLnBrk="1" hangingPunct="1">
              <a:spcBef>
                <a:spcPct val="0"/>
              </a:spcBef>
            </a:pPr>
            <a:endParaRPr lang="it-IT" smtClean="0"/>
          </a:p>
          <a:p>
            <a:pPr eaLnBrk="1" hangingPunct="1">
              <a:spcBef>
                <a:spcPct val="0"/>
              </a:spcBef>
            </a:pPr>
            <a:r>
              <a:rPr lang="it-IT" smtClean="0"/>
              <a:t>WE USED THREE TASKS TO EVALUATE  WORKING MEMORY COMPONENTS (COMPO:NENTS). THESE TASKS ARE RELATED TO THE CENTRAL EXECUTIVE SYSTEM MODEL BY BADDELEY AND HITCH WHICH HAD ALREADY  BEEN CITED IN LEARNING DISORDERS LITERATURE </a:t>
            </a:r>
          </a:p>
          <a:p>
            <a:pPr eaLnBrk="1" hangingPunct="1">
              <a:spcBef>
                <a:spcPct val="0"/>
              </a:spcBef>
            </a:pPr>
            <a:endParaRPr lang="it-IT" smtClean="0"/>
          </a:p>
          <a:p>
            <a:pPr eaLnBrk="1" hangingPunct="1">
              <a:spcBef>
                <a:spcPct val="0"/>
              </a:spcBef>
            </a:pPr>
            <a:r>
              <a:rPr lang="it-IT" smtClean="0"/>
              <a:t>AND THE SAMPLE’S SCHOLASTIC  SKILLS WERE ASSESSED BY USING THE ITALIAN PROTOCOL OF LEARNING DISORDERS,  ESTABLISHED BY 2007 CONSENSUS CONFERENCE</a:t>
            </a:r>
          </a:p>
        </p:txBody>
      </p:sp>
      <p:sp>
        <p:nvSpPr>
          <p:cNvPr id="3789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DD7D058-520F-4096-A76B-A23B92A1EDC4}" type="slidenum">
              <a:rPr lang="it-IT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it-IT" smtClean="0">
                <a:solidFill>
                  <a:srgbClr val="FF0000"/>
                </a:solidFill>
              </a:rPr>
              <a:t>Aggiungere colonna per lateralità</a:t>
            </a:r>
          </a:p>
        </p:txBody>
      </p:sp>
      <p:sp>
        <p:nvSpPr>
          <p:cNvPr id="5120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EAC8095-4096-4E8D-8CEE-ABADE81C83C2}" type="slidenum">
              <a:rPr lang="it-IT"/>
              <a:pPr/>
              <a:t>39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5325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EBA6E4-028D-4EC2-BE0F-9ECF202C1106}" type="slidenum">
              <a:rPr lang="it-IT"/>
              <a:pPr/>
              <a:t>40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5734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EFB7F87-F983-4605-84DC-5D99B64ED4D6}" type="slidenum">
              <a:rPr lang="it-IT"/>
              <a:pPr/>
              <a:t>43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335FFA-3434-460E-8BD6-5CF92606CEBB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5B4D3-E8C4-44A9-BBE4-DFB52D0FEC37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C7892A-A08D-438B-92ED-5543A942F8FC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671688-A7D9-4790-BB61-0126E943AB79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5199FE-1C4C-4A2B-8093-A2333E9126B5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8FADA-9122-43A0-AAC0-934302DD10CD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106116-EBAC-4334-8071-30D403A61753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7EAB7-98D6-42A0-A1BD-87B1C9554688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B23419-37A9-4E1C-A16F-C1837D6BEC12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199C6-526F-4AC2-9A73-0721A724649D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FE040C-1A6D-4248-9261-2FEA54B26CA9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654EC5-177B-408E-B82D-07119DDD22EF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69DDCD-6B0D-46C3-AB45-EDBBD5734A4B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B0DA-6E02-42FC-BB5C-3F0F7EE0C7CF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60D64C-2433-41E6-9F1E-7BA36E7A9B9C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701A43-AA37-4C9F-95FB-0EA05E8FFE2D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7080F0-7E29-47DE-A46C-F09B9EDB4408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76347-5DD7-4F3C-9D47-911851F307B4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Fare clic per modificare gli stili del testo dello schema</a:t>
            </a:r>
          </a:p>
          <a:p>
            <a:pPr lvl="1"/>
            <a:r>
              <a:rPr lang="en-US"/>
              <a:t>Secondo livello</a:t>
            </a:r>
          </a:p>
          <a:p>
            <a:pPr lvl="2"/>
            <a:r>
              <a:rPr lang="en-US"/>
              <a:t>Terzo livello</a:t>
            </a:r>
          </a:p>
          <a:p>
            <a:pPr lvl="3"/>
            <a:r>
              <a:rPr lang="en-US"/>
              <a:t>Quarto livello</a:t>
            </a:r>
          </a:p>
          <a:p>
            <a:pPr lvl="4"/>
            <a:r>
              <a:rPr lang="en-US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D98052-941C-4508-982F-C00F0E753185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88FD16-ACD1-4142-ADF5-FD5FDEB1345D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078236-8E89-4A03-B3B9-1FE538B407DA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C68A10-2E22-44E9-BC81-DDB0D84E3F6F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Fare clic per modificare stile</a:t>
            </a:r>
            <a:endParaRPr lang="it-IT" smtClean="0"/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it-IT" smtClean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963B8545-ADCC-4EC4-B9CB-A799F5848120}" type="datetime1">
              <a:rPr lang="it-IT"/>
              <a:pPr/>
              <a:t>10/05/2014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7C7DD30-5475-4847-9B4C-37D33FC48323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MS PGothic" pitchFamily="34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MS PGothic" pitchFamily="34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MS PGothic" pitchFamily="34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CasellaDiTesto 4"/>
          <p:cNvSpPr txBox="1">
            <a:spLocks noChangeArrowheads="1"/>
          </p:cNvSpPr>
          <p:nvPr/>
        </p:nvSpPr>
        <p:spPr bwMode="auto">
          <a:xfrm>
            <a:off x="8805863" y="17653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2648309" y="284672"/>
            <a:ext cx="6495691" cy="26776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it-IT" sz="28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Convegno</a:t>
            </a:r>
          </a:p>
          <a:p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LA DIAGNOSI PRENATALE:</a:t>
            </a:r>
          </a:p>
          <a:p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ASPETTI MULTIDISCIPLINARI TRA PRESENTE E FUTURO</a:t>
            </a:r>
          </a:p>
          <a:p>
            <a:r>
              <a:rPr lang="it-IT" sz="2800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Brescia</a:t>
            </a:r>
          </a:p>
          <a:p>
            <a:r>
              <a:rPr lang="it-IT" sz="28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10 maggio 2014 - ore 8.00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55178" cy="3144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tangolo 7"/>
          <p:cNvSpPr/>
          <p:nvPr/>
        </p:nvSpPr>
        <p:spPr>
          <a:xfrm>
            <a:off x="362309" y="337292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ORDINE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MEDICI CHIRURGHI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E ODONTOIATRI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DELLA PROVINCIA</a:t>
            </a:r>
          </a:p>
          <a:p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DI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BRESCIA</a:t>
            </a:r>
            <a:endParaRPr lang="it-IT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362309" y="49860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COMMISSIONE </a:t>
            </a:r>
            <a:r>
              <a:rPr lang="it-IT" i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DI</a:t>
            </a:r>
            <a:r>
              <a:rPr lang="it-IT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BIOETICA</a:t>
            </a:r>
          </a:p>
          <a:p>
            <a:r>
              <a:rPr lang="it-IT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Coordinatore: Dott.ssa Adriana Loglio</a:t>
            </a:r>
            <a:endParaRPr lang="it-IT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4036" name="AutoShape 4" descr="data:image/jpeg;base64,/9j/4AAQSkZJRgABAQAAAQABAAD/2wCEAAkGBhQSERQUExQWFRUWFx0aFxgXGB0aGBgbHBoaFxcYFRgdGyYeGB8kGxgYIC8gIycpLSwsFx4xNTAqNSYrLCkBCQoKDgwOGg8PGiwlHyQvLSwsLiwsKSwsLCwsLSwsLCwsLCwsNCwsLCwsLC8sLCwsLCwsKSwsLCwsLDQsLCwsLP/AABEIAIgBcwMBIgACEQEDEQH/xAAbAAABBQEBAAAAAAAAAAAAAAAFAAEDBAYCB//EAEsQAAECAwYDBQMJBwAHCQEAAAECEQADIQQFEjFBUQYiYRMycYGRobHwBxQjQlLB0eHxFSQzYnKSsiVDU3OCosIXNGN0k6Oz0uIW/8QAGgEAAgMBAQAAAAAAAAAAAAAAAwQAAQIFBv/EAC0RAAICAQMCBAYCAwEAAAAAAAECABEDEiExQVEEEyLwMmFxgbHRkaEUM8Ej/9oADAMBAAIRAxEAPwDSq4jl6BR8vziJXEw0QfMiALQgmF/KWMazDY4mqHl08a+VItyb7lKzOE7K/HKMzDYYnlLK1mbFE4HIg+BeJ5IjDpTrEqrbM+2r1MDOHsZsZJuTNA1aK1oveWkd4HoKxjFLJqSfMwxMZGAdTLOSHbZxGTRPL7T+UUk8QTRkon+r9IHAQ7QYY1HSDLE9YZPFS6cicq1OfSFJ4wUnvoBG6aHrQu/sgKUxwuVFjCh5EpsjdDN1ZbzlzEBaVBjuQ46EaGO/nAORBjz9GJJoWi3It1XJYjWBnw3YzQz9xNn2kJU2AlmvR2C6PkrQ+O0XcUCOMjmE13L/AM5EMbQIFWi2BPU7D4pA+fblKo7DYffFjFco5Ie+ch8x6w6pjxl2iQWhQyJHmYJ5UxrmgUh4ZCd4Ai0rDEKPr1i5IvR+8PMfhEKECVqENywB4xKLQIFypwUHBeOyYEU7wgeEJkwHOKizLKjUOW1zbby90V5hOEgZkFozkyyzET5JIKBiAICjk2VDUUNOsDJ0sF7wqLrVm7TWIlCHEoaRVeH7QwbSYDUJaTJGZiKbLGkRdoYXaGIAZCRKF8z0pkrCl4MaSlJ1cgs0cXBakLs8vAszAlISVEupwA+LrAu/OHJ8+aZgmyEgBkBSy4DVcYSASfikCrruyZY7ShXayShZwLCFkkg92mEOQogjz3ilyKzVNtjYLc3UKGeGeCQM6CTDlBhC0FmhjPMVvNbREQ0MVw2KLmZ1CeOXhPFyTp4UM8IGJLjwoZ4USSPChnhRJI7woZ4USVM8BCaHhNDEzGaGIh3hRJUYIeFDkw6Uxmpc4wvHQlR2EtDvtEknARCaHhRKlXGh2hAQ7RcqQKTHCpcWCI4wwQTBkSVkeEWZNuUkMCQDoIjwvHJREIBk4kwmPrEuGgO8V0iO5YjOmXcnAh0ohJSYoXjeqZapI+3MY7MOVT+BI9IzU1csTLWgBysAA4c8i+XrFNV9oflC1/0p/GM1JvPktSwWPbyVpHjMmLLHOol+yLl7cZzTMV2ZKQmeVJOXJhCezUOpSFZ6HxhZmyE0oHuv3GUXEBb37v8AULftSY/JImuehHnQHcescTOJrRLLLSEEaLLnbu0PuiawC3WhlpnIQEukZP8AVJAASdk5k5RWtlx2hM2s4FXexaE6vSvmIW899WliPf2jgwYiLUSez8YrJAKQok0wBvYST6QRtd5KWqUpSAgg0BOIk1cBu7l1juwWucEKTNTKViHfRykUA5ksxyzBHhCnycSpbAFlF30GFVR5sPOBnJqIJHHEsY1WwOsvWe8kqoeVWx+46xUuniJM+dOk4FJVJLEliCHKXBGWWR082rWkrBJCMQSts6th76aZuWbxjI3GV2e3KmlOBKjMCnOJgs42ejcyRXo3UOY2DrfWI5UKNQ4npxENGXt/GfZy1KSjGt2SkAjzJD0po+kZG1cR2u1KCSZktIz7ELSxAIJcOqr5VEE0nmDJ3qesz7ctMyzIRhwqnBC3GacEtXkXmE0bIRnp1rmTFrEzCybwEtDBiJaZa1JBOpxIBJO8cyuNbO0vGlS5sopL4VD6TCkO2IO4QNG6CBU7iqUqYUypS8fbGasYVE40hSVFsVOVRoOlIVxUG4jWT4OZs3hoqXVeAnSkrDORUDQ6gjMHoaxbhmKxoUKFFSRQoUKJJE8O8cwokudPCeOYeJJHeE8NCiSR4UKFEl1HaFDiFEuSpnnhiYYmGhuoG508IQgIkTFEyARgiOnhGHiquWTUZoTQGtvEKZUwu5GEU6vVvxgxZbQmYkKSQQfXwixUyTE0OExWk3qlU5Uk0UMjoqjnwh7VfEqUsIWoDcnJOwPrEsSSzgh8MR2a8pMwsiahRLsxByziS3TxKlqWQWSNA/SKMuLDDKlxCb0QJktD99LhurYfF6+kWpE5Kw6FBWeR2LH2xYPaVK5S0OBFrsoq2pWAOfZ90aLAAkzNG6E6EuHRNTuAz5nah9IHXdeABCFHoPe5OzRnp1vC1lLkIK15B2ClPQNV6emmcCXMGW5tkKmpfvriCZiUiUWSBVQYu+oIyzaAJtCldmFKfCokE9VYjXxg3ea5AsyUSqrdOMkMp+bPxBHgxjPzAAU5fnUwJX1WYUqFoTjtTgmJ+0UE78uMD/MxJZrvmTirskKWRU4dBk52rEKtfKPTrjsUuyye3CEoC5SFLVibRKipT6Av6wPPl8obcmbw4vMbfgQBw9ddqlolpMlaSJypjOnIFDtzN6kQWtE6eZhKbOsBzieZKKnOEthC8wCDnXEOkaVdnmLwlCsCmVmxoSDmxGntiha7vtIBea4fcD/pjmnNrayB/c6SYwi0DKNzSkrlqKlYU4lZjCXJKnBeuZFHygXelgUFvJtBwuGBJUQSKscT7wFmGb2ixRRC36uHaob7UXrMvFLISxoQ6e69RQx0B4YJ6i3MR/ymbYLLUmzW1KqTUq6K1oHej6iM5eU2auao4sBxGgqHyL75a7xbWLUe5hDapUXcULkjoIt8K8NTZk0rtDFALs741u9W+q1SNXHWIulLJIMrKzOAAKly5bhVOSFTOVBFAmhIcnlOaQXz9N4MJu4K5JYwSxQkCqvPNoKXgSEhCc1lvBOpiaVJCEhI0EBZrMxZAgKXcEtC0kJBrqK7Z+ZPkIH2S6EGfPLV7UqfUPkQdKgxp5h50jp+MDbF/HtH9f8A0oP3mIh2MpibErTbvcuglE8B8SaYwNxkSNQ0TXZfmIiXNASvQjuq/AxZtckmqSygXSeo+PbAu9bMFpC2z9m/ofYYbwkE6D14/UWyalGsfeaOGxVbWMRZ+IplmmL7UlaFkVZykhITqciAD4gxRvriFXzuaoF0izqlAaArSlZUN8knyEFOIg1NLlVhYno0NGfubimUZMoLWyhKSVFjmOU6bj2wRN+ynTzDmy/GukBO2xhgCRYl+FDtCaJKjQo6aOJkwJDqIA6xJqO0KIjbUMkguFGjRYSxDxLknLR00ZjiriBctRlIpy8yg+Koem2nrGcu+/p0oqIWS4I5yVDoa6iNBbmS1bT0toaPNP21PNTOmB694j2CghRNJlapqAI7SiGhPDG5mBU6MJ9I5jtKY0FmSbiAo5gTeV+BLpDVGr+TGJb3vMBOFChj9g0L6RnJdjrzFz8ZQvmyhdgYzgwltyJUnTQRzOSdSSXem8TSJ5St0Bt2BDEbQk3VqVcxIPkKmukSTbKEkkr00emVIWLA7CH0Eb1X8TokkhSqqxOK82/efOOLZIBIL1zUx9K6n0jtEoDJRZqZFqe7pC7EAVKsmd/D0feMgkHmaKgrwIKXayTSngT8ZRcFtWpFVFqcrnCwyIB2PvjmZZQFcu4Y6v8AFYnly3DaNlrrpnt4NDDsNovjxk2CYPCyCCKV+DHcicZagQrCQXxJofZpnnF2TdDjmLeFYjn3MHfGSOucEXIvEEcL81OrJxCtC3StQDuQaiudPODM6+Zk2WSASmhJcPtUPk8ZqVZsJIJz1bfxy8t4K2RQlvho6cJfIg1IaMZSKqFwqTvFeJUmTiNHIDk1cVYDaB9lS5DipVQksAaDzqRF21zgoMWLfhnEGALSAolk0AGgzjCsFE0yFmnUi65s2aZctONSe8AQPMOwzjSXTwoUh7RKYM5cg1DH6pJ0P3vAKRaRLUSkEE9cyC49sXRxPNKWSspGFjr0Lk1frAnZ2FDj384RMSobJ39/KTzb2saSQZISlRLOknE1HKRQZnXIxbvq3qm2YIlTWSQzAUwsxTh2Ys0ZebMSe8lz5+kTy7eQkpyHTTwMEOPHYIBgxkyEUWE3PA97zZvJNViUgKdRFVOQ3hQmNNai4Om1emu2sea3DMnolz5lnUlXZgdo5eYA9DhbLOp+wras0v5QJ1caUqBFB3WPiISy4SXJQbRnG9KNZ3kFvRhtExyRzAsPBmEWbSlSDMTjL8pSGy3yqQQkmM5eluE6aZpBTQAgVFH1jqRe6yKqUCKPo2nQQ/k3A+UTw7EjvNJiBXyqdzgIFQDVnD0Lke6NlYrLgQAPDx3Pmax5/cluK7UhJpUqNWchNHHiBHowWzCE3NQ2S+JSRzWhZeiAED0CjFmYoirfFT98DbptIV2pp/FXkRoW/CL06aGNRluPCAFpnTGKqjxgXY/49o/3hH/ty4urnDEAD9bptAqw2n6e0AkfxqZf7KW/tBjStsffUTJXj30MKrPx7YHq+ug5O/rQ7ROu0AEVGm3hAu324IUg15iE0AOe9aDrBwx2qD09IFvay4pagzkUPrp4FjGTm2dXMGNFMfSNtOtAUpTZKqNKEDzgLZKqWX7xbwIDEq846niMmlBkingsXmZDjMHJlKQlPKRyk65u7RelrmJKcIPTOj1YeUWcQIFHApu2RqIiMyYFkP8Al4+scvzC543ncOEINia2l+z3xaCeYADy9W8s4kXxJNJIStiKNl74qGYlRAcO9Q9aZsDoYHTrJhURnQsrp5xYytkPqNTL+HTGLTf5mG08RzsJQZlSaF6+APlHEm+VlGBZxEE8yqltn+M4EolksQH3GejuPPXxiSSD3SHS7k9D45/lGtZEV071UKWW3TZbFGmhGfTw6ROi9p6khHaEsXxED2nYH3RVtKwCA9S9NadNRnlFeZaFITmz7jTb1b1gIyZHrTtDnGifFJZ1iMw4lLJUakkVOfpVojVdAAqp6aFnh7JanDE1OVdG/WJBMD60zzjS5cytRMry8TrYE4RZkACnth4kEobtChjzh84v5LTQQhHeGBluvxEtRSKkfDQ+WVeYrRMJCM/b74nEnAQlL0pzM2p0PhFa332VJYaH18YFJtqsQYhn2bxrC75Gb4dhDKqr8W5lpSTmHJ98OVkACsRqtJr19IsS7MCBjDlwWJ9B0++FiveNI5v0iVjNIc+UQT5rjqWaCpkhwoYQA/Vxu339YD24nGCAAMQCUg7ZeEFxizBZrAkllmkBtfjT4yiS2L5a0Oej+MVkTa0IrrnCnqxOSat6+Ea0EtcH5oCFZF84doNSkgAOSC1fGBlhQg0KXff49sE5SAkBLHCD5dXi8hHExjB5lNVtKVFJDbfjnWJE2vKrvm0S2yWgghu8Q5Lkjb48YoiyqSlsTHZ8/cIoaWFy7dT3nSlB1F3ybpBXhm5xa7QiUtSkpUFHEln5RiaoI0gElba+P5CNDwLbCm2pKanCv/EvSM5fSpPabwm2rvNf/wBnFmKSAqa/ZhQUVBwSCAWCW2LdIEJ4VlG0rsQYNI7RMx3mYmQHVoUus0DRq/ncwUcghATQDIV1HtgGiSfnhtAftFS8BV/KQCBh7oqlNWekIrnBu7j5wkHapzL+T+zqmzZfaTuRCCGKRnm5w9NtYxvEV3Js1omykKKghg6u93Uk4mAGugjd2G0LE+bMClYlJwkkOCzMAO6nTLc7xh+J7SVW2cTUvUtTupA6bQdMgLUsBkQqLMDomFwDTxprWJEqOuQ60PQRBOtbJc5Z5aDOLF4WeZZ5hlrGFQIo7gOxDEUIZi/WG6uJ3U2vyfoRgtmIsVITiUAVHCywRgFCA5qKkq6CMdb7IJU1SO0C8CiAQKFiQDG/+S2wD5rPmLwvNmYQRnhQAGJNGxFRYbl3yGV4v4VXZp2JscudMJQvqoleHDm4Ds+iYXQjWQTDNZQEQEtJqTkRTrrHNlXzAHI5jbMaRNbVOPd4dBFBJUDiTQjXY6PBq1LBhtDgzbcF8PotE5bqmY5eFYwsEkYg1d8SajUEZVj0tFwkkEsWqHLNp9XxMZLgZGOzpnSJYlmYShbzFlSsKymhYsHcsGjUi67QQXnIFcghRIHQlf3Ry2YliDe06JVT6gRRlW7OG8IWGSxmTKYiO8pzkmr1Na1i3M4eBzAL5utW7j6sArgsM9RmBS0BlUUUnmcA059+sGDdCx/rZf8AZ/8AvzgZbc8/1L8sDt/ck/8A5+rsKEl8ZzPltAS0cPfvZSlCQCgTFLC1OtRJTtRgkeo2qSVdK2JExLZnlS27uVaB4zPFYnonWZEuYnDMKgZnZpJQxQQAoZYgd64ehgmLfaYdQN9ofmcNilBTLnVpXbesQS+FErIExCVhAxJBWpgoDlNGy+Moil2e0YR+8I80V6/WrHNz2SeZ6UkoYguoIJbeuNtvWKL0Os35Q+UF3lw/gUMKC+hC3DCjMry9PXN2iyS7OUP2gMwKLKYggHYZFyPSNbetltCE8kxCq6yyKHNiDsIy95LUqzqmT5aVYFYUnEsEYiA+jh9I7H+3DpNzlf6c+pakCLY+wBzct4Bn29+UR2u3pTkQS2hyG5dNTAaWog97F1+5njm1JOeXq3m8AXwig2Y0/j3IrrCMu+WVVNWYK1AFdtTCN6lSnIemvsrAqQokgVr+p90Ept0KCQRV2pqH1aCHFjU8QIz5mHJqdItYLhgHL09dOsRFVXC6t59dIIpuiWAQFKBOtPTYwMtdnMqrvudM6REKMaEpy45l4rUavozlw5q6jV3iucZ7xD+MJFimrTiCSKApf6w6Z19IeXYZrHl3eocsWPiIoBF6iWWZuhnCrKdCCN/L9YjVPUHah9oyyi98wmgZCnXN6eBLRPabjSU0opWoL1zpE8xQdzcooasCoOwHVVfEQovjhz7U2vUQonnJ3/qZ8tu0vXlehGLAo6M4Zmzw+MZuZagWzeCNpWCBk/s8Ir/shRVmE67nwilba3hGQk0olWXJMwskV+M4sSrpmbUfQv4+MEbHZ0y6CpOatfwjqZMILvu3x8awI5iTSxkeGRUtuZEqwMwcDb8/jWLkuxsCFqd/jPP9IoqtClZFs4gm3gQQyzlX9IrQ7bXBlwnSEpcljzFz7Gcs4FHyG0VDdSVlyVPizGWWf6RGm8AWpnnrWjRYtRJaobXpv74v1qZRplvmVU3KCgLEwhw7EejnaO03OG746lv8fziFNtwgpDZmremeUPLWVd2oHx5wW8nUxf03sIRs1nSE4UABjUq3oxO+XtiS0JcAA6011p4xTsM7mZZGEOwGp8OkKVebTCKYTrkwoKQsysGNb1vHfM1qLoXtHt6FDKpoz6tU/fEkuyJwuskKrrQbNEdsWVMFFtS2ZZgdX69HiObNRhHKAHciuT9a5xsWVAgXoMYpt1y2CgVVfUHwEEeD7GlNsls5osZ5cpBy+KwCt62cpHI+QySc2f2wR4EnvbUOWZKzU0omNZFbyiSehmMbDzAK6ia24bzmLnWuWt3SpKxi+ysFgA9AMAp1MZ3jK9Jva/N5S1SmRjUQWUqpCQkioACSSxq+1I0t1D6edMySuVLT5oVMfL+ptIzHFF3Y7UZiXqhISeoegBzatG0hLBp12e390J0soaqHf+oW4JtMxciYibiK5ZAxHNSVYmUSamqVV1aM9fCEqtc/F9vfN0ivw0aLhGWJfaJUML4cIIyYqLD1eMdxVaMNtnM1FCo/oT8eUGxLqysF98RbOSmNb7/uXJlx9vZ7TNQw7BAJGThQU5BGwSSzVD7V03EHDXzi8EIWpZRKkoM5QAAwAkBCGAYnujXM6RR+TlfbS7VLWkdn9GSpixqrFLOhdJFBXmq4jeqBmE4A9Xc0xHJJJbupem5jGXM2L03uP+1LxYlyDV0MEWFrCkps6QZZxFUorpiITXGQSlSaAjJlO1YuTpCLWmSZicA7MzAmpKVpKUguwxNiUK5heW0V9yzKlES048B5iWB1xLc0zcnoehi3LvSVOxmVi5QUrBCgU4iABzBieUjlfLwir1KGPPWarSxUcdJ5RNIxlCgHBIL0y8nbaGWUpADsDk1Sfv0g3f8AdRKTMCnnIpMAZ1JFCUjcN6ONBGXXuSfXzYQ42OjQ4ieN9QJ6z0/hSUqZYJJRMKEpXMBCciEmg3GefSNdJsUucoLyKAU0NBiCVHIttTpGE4FtxTZEgd0rmUNc6GNtwvaTMTNJXi+mU1AGDJZLADIQtlxFTZ4PveM48gYEA7iV+GrEmUiatRJeZMzcsBMISA5pRKfSCiLely7AaVc+enoTEdyJ5Ff7yZ/mqPMuD+JLXMtNnRNtExYKmUCQAatkAIHoJswgIPM9Cv67Zc6QVnuqwaZpxh3B0IPnGetlwy0WqyvVIlkkEUJbNt6e0xsr0T9Cw3R/kmAt8oe2WfqgxvEu9jsZjIx018xGm29IVypBSMySkH/hS9fjOJJdiROmSlpJ5T9Vw4cOk7ilRHnlrv8AtX7SmSRPUJYtKUBDIYJKwCHwvkd49Wu+WxDaKV/kYw2MrsflCBxVj5iYe87vTIE6YMSsU5SML0wpS4QAS2lBlXxjPz5CpdlmrKyRjSwLsElWTGNPxgFCScKme2saAuCkuKgwG4iYWKbkBjl/5COvjA8szlZCfMEzSZwd6EuK4Ro2rGJp94qGbEA/ZGfnn49YrWNDpCiQ4GZyPhqPzjm32clNGUSaNSg0r6wsoUtRjDq2mxLEm9QGSEpAfwzz98WLPbWUcPM4cDWM5Km1bI66NBKwTAjEokGjBtj0/OCPiUDaLo7XuYfTaVMAWB/HJ284qWmeUmrFBarDMZPSIFTgQlQLh98mr4vp6RbmEM7Yid+umF2PnrCukKeI5WobGQyr4AGfuHSnsh1zVLDAsVFxt+cVVIBJGFJ8gnPKOJaACCkkCjg+Xnv6QUIvKwdtVHiFZMpkVJUo5/lEJtyXw18c66xAu9QUg90gmgau7n1iqZ6GIqdiWpqaaxExE7sJbuoHpMtzLeHLhz8dYeIReQG/p+UKNaPlB2O8pG0V8NIsfPmA+N4EpLKq+VN4sTyGQ683cNVLZah3BgxxgzAyEbiEbJNKlBgKjM0bV6+ETL5iwyyf3e5/OBEm0EMrJjQV0gpZp3aKBw8pqo9R9nN8oVyIVOqO4X1jSZStRY4Rt5da/GUVfmpUc4KzrO2Ig8u5qfT0ijZmFMyc38f0pBceTaxBZMXq3k0iQUka9fXKJ1Amvv8AjfrFabOr0ce349sdpNfj2/GsRu80qC6kFosjkl67M9fWORjSh64Rl10cR1aFlwfL43iedPoGq1A9H8o1qIqD8sWY0q73SlRUQfBztHC7OyksaRalzXQHOXu2PnFPFzbAD4aBBySbh2xIAtDmpZMlObknwFafnFSZa6lz5CGtFowvvAxMzzguJL3MW8QQDSwgqcGKa4embwR+T5P+kJYbJCyOnKz+h9sAEzmAg98niv8ASMvfs5nnQU+No1lWsTfQwWEk5F+s9QMlkTGbXxzf3kwGn2oJClHJIdtaB/B/wg3bZnIvT3Z09YAzFjCrFkU16OGp7PCOAk78ks8w4x0ejbhO3V4864qQVW6ckAkqmJAAaqilAABozkgVMeh2chyWIA2FWYdenvjzni3/AL7aAA4xB9X5En8Yf8F8Z+kT8aBoH1nqnClwCzykSHoklUxf2ph7xH8qe6n1jUSJ0pApQuH5Vb+FYwfyYoE+yL+dKKz2qky+1VUpCUlWFSqrAVjDuWYjSDKbqs+FRdLuC/abqoergH0hXKGRze53hcel0FWBCc+UjG/aES+8xBzc4g5ZwX2o3WAC53zaYv5uZK0LwnDMmBBGA4ksdW7vUYdUlypuGymuFJJGYWa+kcW1NkVKIT2RIVh1JCgMg+oi1ZluqllFarv+JmEyFklYmSErK1KUFTEqDPiYEK0BGm0AOMLjRKHay1oTUhcvG5JJZ5YBOT1GQDGlX9Llos1f4Pp1w76ENHl3HdjKLcth9HMw9nUM2EJISHJSAoKoWq+8P4c2R2piIhlwY8a2twxwhOazIH8yz/zRsOD71EtK0qyM012cJzHlHn1z2zsZSEYSTUkhSAASSWLl9so1HDNoStgrlKlFSgZiHDFswptsoeyhSnqiWMsH9M3VyqeWqv15n+ZjybgqV++yc6TDqftNQO0bqyXpNklQRZAsEk4vnMpJL1ZiT74p2GWJagtN2SUKSXxC0yXBzfLeORrUXX5E6wU9ZtLwP0YbdH+SYEXtW2Wf+k++JLLfeNJE9CZJCqNPlrCgKhVCGqMjA3iK8VdrJmWdKJpSpl/TISEpLdSTU6D894mAPPeDyI2nieezUtfMz/zad/tjq0eyWQMf+I/5GPPpsomcqabulYyvFj+dSQokFwruuCN3g5ZOK5mMBdmwJclxaZKi+bEYhr11iZG1bjsO3SWqkCvrKPFx+iNX/fW8OWAXEyXsU4f+JL9iwRBriJctSJuDmJmiaAFp77YSQSWZgD6wBt5M2ROlsrESCmqWJCknCkgnY59ekdPCbQ1ObmBDi5kLNbgBhVpSmv5xZXPfT8/EawNs9nX2pSlK8QxDCA5cZjMDMb6QVk3HalJUUyVFjWlfNL4tfwjDIAbhVckVK8iejtHyxAu1PVy20NabKHGCg1c0pHf7FUlySlglziGZcBgMzmPbtDWSVMmzAlLEmgAzLB2D0yf2xLs2pldNLDePJZJAWaH3ddYuWg5AEClPPLx/KOFXTOMwIEtWIvpWjksNaB45W6VO2of+Vgz7l39kDbc3CLsKnS5pIam70GWZ3Lj3xCWBGE5Oz5tmQHFdPKIDPCASSAHzeoDkNnECLWCXSXG40840olMZ2SAoku3jEKV5BMRzpzkjaJ7DJdT6bQ3wLMUreckkU++FDzpS8RbJ9xCi5UvC55ahiFp5tjKIYVeuLN2HrHSrrKZ4SlTgAAKZtAVcp2JIboYJ2SRLlrckBaCSrYqBqMPsy0iWZe6CVB3c4leusL5CUFjeHVQx32gW8pHZ5kN4a+GmkdXTaAHKlE0o3Rm0bRvCI7dNVNoAVfW+77ooom4dGfeMBC6UeZsZAj6lhi1WgKAIam2+8DlTw43+PT9YVgmJD6vQDqr3vElpWVsAWIHh0I90YVNB01DNkDrqvftFMUWzfz21iSVMLDNyfY22UPJuGeWAQplTOzClOlIJZipRDBNRWubBzQmJnBC5amnTOxKfrlJXKwksCCCHyFOo1pEOm9Ni5SlviowIqYxAzz8vCK0u1pYgnLKmmUXbddgcYJuJ6H6NSSNtS8UZV0TMExf1ElKVFiO8WBYjo3nBNAA3MGzsTYEt3aSpIFe8w3elBvpGjvHgVdmlGdNmykuoIzOEYlMFGYWYM7089YxcqcEmhNdutAfKPYPlIWTZQmhSZ0vENSkKct6CE85KZVA4YxnG2vFfVZjk8AzFIUVTpA5eTDNBCi4YEkUDOXrlFy7fkwUkYp6kF3BCFvRuTCcIdyz9I6k3pOTKSArEEoCTiVizUpTkLdyUlnzYR1w1ew+dLSpTDArBzcneS4rQnJugPWJ5uSm09JpsKgqW6zN8U8GLsoVNSQZIIDlXO6twEhID0z2jj5OB+/pNe4uvkBGy4/ZVlwZutJbMsCasK5tAHgOwhNpxkFylTFmDOHYaZZQRcjZPDMzfP8QLY1TxChflNxaZby5gJJLvR9TQZ9YAzwyfT26ZwZXOeWsq8n2fT9YCWycCFFJYbGrU31q+kclJ2eIyTnU6fD66QA4xsqJc4K1mglVaUASGGQ0y3gyJtC22eWe9OmUZ3iq1FVqmJL8owjM5gKJD5ZgMNob8OvrinimpJq/kvupM+TNc0lThhyIAWl1JGwJr5xp18KSkKKlAqSkHlwjdJSAH0LnzMB/kYSBItLf7ZL+OAfcRG8WmqvA/dF5lGskQWLIwUCY29b4WqROVISSuWpkyyhRSsDCMIOjj0IrqIJzOGJJTN5WdINAHBaukBLzEpKVgyylZWsJllsSsKcaigYqgA4vWNkaJmbYB7oXFkUR79iMN6d1MDTeGZXaooclnTdP4x5Lx4MF42hLEpSUBLnL6KWot5knzj3Jf8RH9KveiPD/lClKN52pgTzIyBP8AqZcdHw6gN9oh4hiV37wTYbSgEYkv12z0109I0932+zhSVBHaFJcpSGHRy1PbGRRZ1mmFXofwjZ/J1eHYT1iY4StDJxEpSFBQzejkEt4GDeIbTjNcwXh01OO0mvvi61TgUoQqUlX2EF/72fzDGKF3cRWqTVC5itxMCpgP91QPAiPXbRetn7P+NJqCB9IjY9fD0gbefFdms8sK/ivQJkstTs4diyctTHPRV00AJ0zlN8TMWP5RiSBPsxLCplu+hfCR7MUGJfFtiUl0qwjLmQaNmC2fr5xiLXxDaVzJq5YmoTMWVBICjgDAYXZtHy1MQWe5pkwlUxWEDMrLa0dRyr4k7RPJS+Jd7Wdpobz4vkqOCRZxN/nmU/tAyHWnnF27ROnBilKHaiRiUz5hSu6Op2oDHVz8NpQBhZNe8WxHM8qTl4qc1yTGgXPl2ZGEAZOA+2alGpIFNySQNYvSo45mGe9hI7HcaZaC6QQoMQzpO7vVfjTKgEZriPgkqdUgmucpSqGoLylmgNO6d6Fo1djVPUkFaQHL4Q1Bpo4pmHMWJ1oCSAsAIXRJyD/ZL5E6eEUCwb0nf8zBIq2G08Wn2mYhWFUtQKSxSpJSodPzHlEv7dIoZKEliPrBTEMeZ3y13Yx7Ba7vQsAkBTZO2IeBPuPsjy3izhSeiaucgdrKUc5blSMgErRn4EOPCG8WTE9BhRgMoyrZU2IOkW1IBBxV3U4Hhy0jhdhkkd4/3D/6xSTKV9lX9p/COhJX9lX9p/CG9HYxQZFqmUGXpglcjpUrDnVgauHpp0aLKbQhRLIYaDNq6FoFBKh9VXofOJ7IlWLuqr/KfwjD4wFuHw5bcAgUZoLBxB2KnTJQx72ilEkEqxM4+tQU5so1VknSbUnnTLnJOKq0JKk81EKThaiSPFtXePPVSV/ZV/afwizddsm2deNCFkZKThUyhsaeh08y6JVlOtDv+Z0HTG66GE015fJ7ZVuZaTJX/ITh/sLhvBoxV6XVNshZYBSTRae6ehB7p6HyJj02y3omYhKxiFKhQIUCNFA5GB9+2NE6WpBYg+zYjqDUR0sbjJsZ59w2I3PLjaephRIq556SUqlLcFiwp4jpCgukSaoTtK1TLXMKA/azVqT3jRa3DluUcwqWAfSKUtCwVgiqScTVPeCD/wAxEKFGDuoMIw0uQJ1LtPM4OfXQbvE15kzKYSMCQo8jYQQKmlAQRXWkKFA9Iu+0gPSWOEruQta1TFFHZ4JiCapUUqdilnIbmI1AyzjS2G75E3EvtkEAKWtKUYVUdSqMwoCaQoUDbD5rXqI+lfqNpm8lKAH3nXFPFcubJlyZS1pADO+F8IpmmooGIILkaODpOH7fLt1nKZg7QA4TjABNAQSB3SHamzg6woUJ5/DKmK16bw2PxDNko9ZllcOpBmqExYEoY2AB0xgAnNhSsUrRYpapaJ6lTPpVBLYUCpTicgHCKDTWFCiIzHr2/EK1DavdwbbOH5iELWtA7MLIBxJc1ZJYF3asXbdeE6YmWqdMEztEgvhlhYwlQSFlCQoMVKodzSFChtvVz+ItjFbiVJU4pqGGeg2IIruCRA5E1piFEAstJrkzjEPRxpnDwoiAXM52OwhjtZZsq1sHRjIRjNcBUHFaYmHrrFvhG0fv5lggoShTN4JdiX1J9IUKJmXTif7ykfVkX7TWTg0mYfD7ozVpLAj8v0aGhRxcU7bThBBahr1aM3xLaP3uceqfEcifKGhR0PDD1/b9RDxn+sfX/hnovyKrez2qr/Tp/wDjTG/OZ8D90KFGc+zmCxfCJiOJJT3lZlEd1M9q72cvTyEa5SeWZ/QPcYUKAe/zGDwPfaNNH0ifBXvRGHv6xva5qnUASnJZA7iRk1IUKH/Di2+0Szn0ytYp6kzUjGUuzDtRiFavX2U1jWS7ItVcSwxyMw002hQoU8egJEY8IxCmTzrCsIJxK1r2h2f7O7xwm7lApYrfEH5zqwJNNvdChQq2MaYcZDc6sshSlzE9oCA1AshSaPzMTnpQZRVt91nnUkq1zWcw9Ry9IUKN48YkdyDIpV0d18QGKv0iiSGJqWB21ize10JVLISAlhsD1djs0KFBggqDLm5nbBIWqWhTS6pdsJz8SY0NmuVImkmqUhJSn6oNeZtT4woUDUf+jfL9zbMSgnE67lFQYllF++RoSchvAripHzeWg4yjFMSlzNLEkTFMSWbuafeYUKGMGNdYMDlyMUIuU7JZwtLurPLtSfdTKCEuwgH6396vuENCjv6RU4FmcWq0ypaghcxlFmBmkZ0D0o5y3iVdkG6v/UV+EKFARRJENxULWe6ikgKWpTAMMaqVOrVyEWTYv6v7lQoUcVkUmyJ2lYgVK9vucKKQcTEFxjNaDOlczA61XOlTJ5mJAbGrImoyyhQoJixqJjI5Imdm2KRiViXNfEXaahncvml84eFCh4+HHc/yYl/kMNtv4E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4038" name="AutoShape 6" descr="data:image/jpeg;base64,/9j/4AAQSkZJRgABAQAAAQABAAD/2wCEAAkGBhQSERQUExQWFRUWFx0aFxgXGB0aGBgbHBoaFxcYFRgdGyYeGB8kGxgYIC8gIycpLSwsFx4xNTAqNSYrLCkBCQoKDgwOGg8PGiwlHyQvLSwsLiwsKSwsLCwsLSwsLCwsLCwsNCwsLCwsLC8sLCwsLCwsKSwsLCwsLDQsLCwsLP/AABEIAIgBcwMBIgACEQEDEQH/xAAbAAABBQEBAAAAAAAAAAAAAAAFAAEDBAYCB//EAEsQAAECAwYDBQMJBwAHCQEAAAECEQADIQQFEjFBUQYiYRMycYGRobHwBxQjQlLB0eHxFSQzYnKSsiVDU3OCosIXNGN0k6Oz0uIW/8QAGgEAAgMBAQAAAAAAAAAAAAAAAwQAAQIFBv/EAC0RAAICAQMCBAYCAwEAAAAAAAECABEDEiExQVEEEyLwMmFxgbHRkaEUM8Ej/9oADAMBAAIRAxEAPwDSq4jl6BR8vziJXEw0QfMiALQgmF/KWMazDY4mqHl08a+VItyb7lKzOE7K/HKMzDYYnlLK1mbFE4HIg+BeJ5IjDpTrEqrbM+2r1MDOHsZsZJuTNA1aK1oveWkd4HoKxjFLJqSfMwxMZGAdTLOSHbZxGTRPL7T+UUk8QTRkon+r9IHAQ7QYY1HSDLE9YZPFS6cicq1OfSFJ4wUnvoBG6aHrQu/sgKUxwuVFjCh5EpsjdDN1ZbzlzEBaVBjuQ46EaGO/nAORBjz9GJJoWi3It1XJYjWBnw3YzQz9xNn2kJU2AlmvR2C6PkrQ+O0XcUCOMjmE13L/AM5EMbQIFWi2BPU7D4pA+fblKo7DYffFjFco5Ie+ch8x6w6pjxl2iQWhQyJHmYJ5UxrmgUh4ZCd4Ai0rDEKPr1i5IvR+8PMfhEKECVqENywB4xKLQIFypwUHBeOyYEU7wgeEJkwHOKizLKjUOW1zbby90V5hOEgZkFozkyyzET5JIKBiAICjk2VDUUNOsDJ0sF7wqLrVm7TWIlCHEoaRVeH7QwbSYDUJaTJGZiKbLGkRdoYXaGIAZCRKF8z0pkrCl4MaSlJ1cgs0cXBakLs8vAszAlISVEupwA+LrAu/OHJ8+aZgmyEgBkBSy4DVcYSASfikCrruyZY7ShXayShZwLCFkkg92mEOQogjz3ilyKzVNtjYLc3UKGeGeCQM6CTDlBhC0FmhjPMVvNbREQ0MVw2KLmZ1CeOXhPFyTp4UM8IGJLjwoZ4USSPChnhRJI7woZ4USVM8BCaHhNDEzGaGIh3hRJUYIeFDkw6Uxmpc4wvHQlR2EtDvtEknARCaHhRKlXGh2hAQ7RcqQKTHCpcWCI4wwQTBkSVkeEWZNuUkMCQDoIjwvHJREIBk4kwmPrEuGgO8V0iO5YjOmXcnAh0ohJSYoXjeqZapI+3MY7MOVT+BI9IzU1csTLWgBysAA4c8i+XrFNV9oflC1/0p/GM1JvPktSwWPbyVpHjMmLLHOol+yLl7cZzTMV2ZKQmeVJOXJhCezUOpSFZ6HxhZmyE0oHuv3GUXEBb37v8AULftSY/JImuehHnQHcescTOJrRLLLSEEaLLnbu0PuiawC3WhlpnIQEukZP8AVJAASdk5k5RWtlx2hM2s4FXexaE6vSvmIW899WliPf2jgwYiLUSez8YrJAKQok0wBvYST6QRtd5KWqUpSAgg0BOIk1cBu7l1juwWucEKTNTKViHfRykUA5ksxyzBHhCnycSpbAFlF30GFVR5sPOBnJqIJHHEsY1WwOsvWe8kqoeVWx+46xUuniJM+dOk4FJVJLEliCHKXBGWWR082rWkrBJCMQSts6th76aZuWbxjI3GV2e3KmlOBKjMCnOJgs42ejcyRXo3UOY2DrfWI5UKNQ4npxENGXt/GfZy1KSjGt2SkAjzJD0po+kZG1cR2u1KCSZktIz7ELSxAIJcOqr5VEE0nmDJ3qesz7ctMyzIRhwqnBC3GacEtXkXmE0bIRnp1rmTFrEzCybwEtDBiJaZa1JBOpxIBJO8cyuNbO0vGlS5sopL4VD6TCkO2IO4QNG6CBU7iqUqYUypS8fbGasYVE40hSVFsVOVRoOlIVxUG4jWT4OZs3hoqXVeAnSkrDORUDQ6gjMHoaxbhmKxoUKFFSRQoUKJJE8O8cwokudPCeOYeJJHeE8NCiSR4UKFEl1HaFDiFEuSpnnhiYYmGhuoG508IQgIkTFEyARgiOnhGHiquWTUZoTQGtvEKZUwu5GEU6vVvxgxZbQmYkKSQQfXwixUyTE0OExWk3qlU5Uk0UMjoqjnwh7VfEqUsIWoDcnJOwPrEsSSzgh8MR2a8pMwsiahRLsxByziS3TxKlqWQWSNA/SKMuLDDKlxCb0QJktD99LhurYfF6+kWpE5Kw6FBWeR2LH2xYPaVK5S0OBFrsoq2pWAOfZ90aLAAkzNG6E6EuHRNTuAz5nah9IHXdeABCFHoPe5OzRnp1vC1lLkIK15B2ClPQNV6emmcCXMGW5tkKmpfvriCZiUiUWSBVQYu+oIyzaAJtCldmFKfCokE9VYjXxg3ea5AsyUSqrdOMkMp+bPxBHgxjPzAAU5fnUwJX1WYUqFoTjtTgmJ+0UE78uMD/MxJZrvmTirskKWRU4dBk52rEKtfKPTrjsUuyye3CEoC5SFLVibRKipT6Av6wPPl8obcmbw4vMbfgQBw9ddqlolpMlaSJypjOnIFDtzN6kQWtE6eZhKbOsBzieZKKnOEthC8wCDnXEOkaVdnmLwlCsCmVmxoSDmxGntiha7vtIBea4fcD/pjmnNrayB/c6SYwi0DKNzSkrlqKlYU4lZjCXJKnBeuZFHygXelgUFvJtBwuGBJUQSKscT7wFmGb2ixRRC36uHaob7UXrMvFLISxoQ6e69RQx0B4YJ6i3MR/ymbYLLUmzW1KqTUq6K1oHej6iM5eU2auao4sBxGgqHyL75a7xbWLUe5hDapUXcULkjoIt8K8NTZk0rtDFALs741u9W+q1SNXHWIulLJIMrKzOAAKly5bhVOSFTOVBFAmhIcnlOaQXz9N4MJu4K5JYwSxQkCqvPNoKXgSEhCc1lvBOpiaVJCEhI0EBZrMxZAgKXcEtC0kJBrqK7Z+ZPkIH2S6EGfPLV7UqfUPkQdKgxp5h50jp+MDbF/HtH9f8A0oP3mIh2MpibErTbvcuglE8B8SaYwNxkSNQ0TXZfmIiXNASvQjuq/AxZtckmqSygXSeo+PbAu9bMFpC2z9m/ofYYbwkE6D14/UWyalGsfeaOGxVbWMRZ+IplmmL7UlaFkVZykhITqciAD4gxRvriFXzuaoF0izqlAaArSlZUN8knyEFOIg1NLlVhYno0NGfubimUZMoLWyhKSVFjmOU6bj2wRN+ynTzDmy/GukBO2xhgCRYl+FDtCaJKjQo6aOJkwJDqIA6xJqO0KIjbUMkguFGjRYSxDxLknLR00ZjiriBctRlIpy8yg+Koem2nrGcu+/p0oqIWS4I5yVDoa6iNBbmS1bT0toaPNP21PNTOmB694j2CghRNJlapqAI7SiGhPDG5mBU6MJ9I5jtKY0FmSbiAo5gTeV+BLpDVGr+TGJb3vMBOFChj9g0L6RnJdjrzFz8ZQvmyhdgYzgwltyJUnTQRzOSdSSXem8TSJ5St0Bt2BDEbQk3VqVcxIPkKmukSTbKEkkr00emVIWLA7CH0Eb1X8TokkhSqqxOK82/efOOLZIBIL1zUx9K6n0jtEoDJRZqZFqe7pC7EAVKsmd/D0feMgkHmaKgrwIKXayTSngT8ZRcFtWpFVFqcrnCwyIB2PvjmZZQFcu4Y6v8AFYnly3DaNlrrpnt4NDDsNovjxk2CYPCyCCKV+DHcicZagQrCQXxJofZpnnF2TdDjmLeFYjn3MHfGSOucEXIvEEcL81OrJxCtC3StQDuQaiudPODM6+Zk2WSASmhJcPtUPk8ZqVZsJIJz1bfxy8t4K2RQlvho6cJfIg1IaMZSKqFwqTvFeJUmTiNHIDk1cVYDaB9lS5DipVQksAaDzqRF21zgoMWLfhnEGALSAolk0AGgzjCsFE0yFmnUi65s2aZctONSe8AQPMOwzjSXTwoUh7RKYM5cg1DH6pJ0P3vAKRaRLUSkEE9cyC49sXRxPNKWSspGFjr0Lk1frAnZ2FDj384RMSobJ39/KTzb2saSQZISlRLOknE1HKRQZnXIxbvq3qm2YIlTWSQzAUwsxTh2Ys0ZebMSe8lz5+kTy7eQkpyHTTwMEOPHYIBgxkyEUWE3PA97zZvJNViUgKdRFVOQ3hQmNNai4Om1emu2sea3DMnolz5lnUlXZgdo5eYA9DhbLOp+wras0v5QJ1caUqBFB3WPiISy4SXJQbRnG9KNZ3kFvRhtExyRzAsPBmEWbSlSDMTjL8pSGy3yqQQkmM5eluE6aZpBTQAgVFH1jqRe6yKqUCKPo2nQQ/k3A+UTw7EjvNJiBXyqdzgIFQDVnD0Lke6NlYrLgQAPDx3Pmax5/cluK7UhJpUqNWchNHHiBHowWzCE3NQ2S+JSRzWhZeiAED0CjFmYoirfFT98DbptIV2pp/FXkRoW/CL06aGNRluPCAFpnTGKqjxgXY/49o/3hH/ty4urnDEAD9bptAqw2n6e0AkfxqZf7KW/tBjStsffUTJXj30MKrPx7YHq+ug5O/rQ7ROu0AEVGm3hAu324IUg15iE0AOe9aDrBwx2qD09IFvay4pagzkUPrp4FjGTm2dXMGNFMfSNtOtAUpTZKqNKEDzgLZKqWX7xbwIDEq846niMmlBkingsXmZDjMHJlKQlPKRyk65u7RelrmJKcIPTOj1YeUWcQIFHApu2RqIiMyYFkP8Al4+scvzC543ncOEINia2l+z3xaCeYADy9W8s4kXxJNJIStiKNl74qGYlRAcO9Q9aZsDoYHTrJhURnQsrp5xYytkPqNTL+HTGLTf5mG08RzsJQZlSaF6+APlHEm+VlGBZxEE8yqltn+M4EolksQH3GejuPPXxiSSD3SHS7k9D45/lGtZEV071UKWW3TZbFGmhGfTw6ROi9p6khHaEsXxED2nYH3RVtKwCA9S9NadNRnlFeZaFITmz7jTb1b1gIyZHrTtDnGifFJZ1iMw4lLJUakkVOfpVojVdAAqp6aFnh7JanDE1OVdG/WJBMD60zzjS5cytRMry8TrYE4RZkACnth4kEobtChjzh84v5LTQQhHeGBluvxEtRSKkfDQ+WVeYrRMJCM/b74nEnAQlL0pzM2p0PhFa332VJYaH18YFJtqsQYhn2bxrC75Gb4dhDKqr8W5lpSTmHJ98OVkACsRqtJr19IsS7MCBjDlwWJ9B0++FiveNI5v0iVjNIc+UQT5rjqWaCpkhwoYQA/Vxu339YD24nGCAAMQCUg7ZeEFxizBZrAkllmkBtfjT4yiS2L5a0Oej+MVkTa0IrrnCnqxOSat6+Ea0EtcH5oCFZF84doNSkgAOSC1fGBlhQg0KXff49sE5SAkBLHCD5dXi8hHExjB5lNVtKVFJDbfjnWJE2vKrvm0S2yWgghu8Q5Lkjb48YoiyqSlsTHZ8/cIoaWFy7dT3nSlB1F3ybpBXhm5xa7QiUtSkpUFHEln5RiaoI0gElba+P5CNDwLbCm2pKanCv/EvSM5fSpPabwm2rvNf/wBnFmKSAqa/ZhQUVBwSCAWCW2LdIEJ4VlG0rsQYNI7RMx3mYmQHVoUus0DRq/ncwUcghATQDIV1HtgGiSfnhtAftFS8BV/KQCBh7oqlNWekIrnBu7j5wkHapzL+T+zqmzZfaTuRCCGKRnm5w9NtYxvEV3Js1omykKKghg6u93Uk4mAGugjd2G0LE+bMClYlJwkkOCzMAO6nTLc7xh+J7SVW2cTUvUtTupA6bQdMgLUsBkQqLMDomFwDTxprWJEqOuQ60PQRBOtbJc5Z5aDOLF4WeZZ5hlrGFQIo7gOxDEUIZi/WG6uJ3U2vyfoRgtmIsVITiUAVHCywRgFCA5qKkq6CMdb7IJU1SO0C8CiAQKFiQDG/+S2wD5rPmLwvNmYQRnhQAGJNGxFRYbl3yGV4v4VXZp2JscudMJQvqoleHDm4Ds+iYXQjWQTDNZQEQEtJqTkRTrrHNlXzAHI5jbMaRNbVOPd4dBFBJUDiTQjXY6PBq1LBhtDgzbcF8PotE5bqmY5eFYwsEkYg1d8SajUEZVj0tFwkkEsWqHLNp9XxMZLgZGOzpnSJYlmYShbzFlSsKymhYsHcsGjUi67QQXnIFcghRIHQlf3Ry2YliDe06JVT6gRRlW7OG8IWGSxmTKYiO8pzkmr1Na1i3M4eBzAL5utW7j6sArgsM9RmBS0BlUUUnmcA059+sGDdCx/rZf8AZ/8AvzgZbc8/1L8sDt/ck/8A5+rsKEl8ZzPltAS0cPfvZSlCQCgTFLC1OtRJTtRgkeo2qSVdK2JExLZnlS27uVaB4zPFYnonWZEuYnDMKgZnZpJQxQQAoZYgd64ehgmLfaYdQN9ofmcNilBTLnVpXbesQS+FErIExCVhAxJBWpgoDlNGy+Moil2e0YR+8I80V6/WrHNz2SeZ6UkoYguoIJbeuNtvWKL0Os35Q+UF3lw/gUMKC+hC3DCjMry9PXN2iyS7OUP2gMwKLKYggHYZFyPSNbetltCE8kxCq6yyKHNiDsIy95LUqzqmT5aVYFYUnEsEYiA+jh9I7H+3DpNzlf6c+pakCLY+wBzct4Bn29+UR2u3pTkQS2hyG5dNTAaWog97F1+5njm1JOeXq3m8AXwig2Y0/j3IrrCMu+WVVNWYK1AFdtTCN6lSnIemvsrAqQokgVr+p90Ept0KCQRV2pqH1aCHFjU8QIz5mHJqdItYLhgHL09dOsRFVXC6t59dIIpuiWAQFKBOtPTYwMtdnMqrvudM6REKMaEpy45l4rUavozlw5q6jV3iucZ7xD+MJFimrTiCSKApf6w6Z19IeXYZrHl3eocsWPiIoBF6iWWZuhnCrKdCCN/L9YjVPUHah9oyyi98wmgZCnXN6eBLRPabjSU0opWoL1zpE8xQdzcooasCoOwHVVfEQovjhz7U2vUQonnJ3/qZ8tu0vXlehGLAo6M4Zmzw+MZuZagWzeCNpWCBk/s8Ir/shRVmE67nwilba3hGQk0olWXJMwskV+M4sSrpmbUfQv4+MEbHZ0y6CpOatfwjqZMILvu3x8awI5iTSxkeGRUtuZEqwMwcDb8/jWLkuxsCFqd/jPP9IoqtClZFs4gm3gQQyzlX9IrQ7bXBlwnSEpcljzFz7Gcs4FHyG0VDdSVlyVPizGWWf6RGm8AWpnnrWjRYtRJaobXpv74v1qZRplvmVU3KCgLEwhw7EejnaO03OG746lv8fziFNtwgpDZmremeUPLWVd2oHx5wW8nUxf03sIRs1nSE4UABjUq3oxO+XtiS0JcAA6011p4xTsM7mZZGEOwGp8OkKVebTCKYTrkwoKQsysGNb1vHfM1qLoXtHt6FDKpoz6tU/fEkuyJwuskKrrQbNEdsWVMFFtS2ZZgdX69HiObNRhHKAHciuT9a5xsWVAgXoMYpt1y2CgVVfUHwEEeD7GlNsls5osZ5cpBy+KwCt62cpHI+QySc2f2wR4EnvbUOWZKzU0omNZFbyiSehmMbDzAK6ia24bzmLnWuWt3SpKxi+ysFgA9AMAp1MZ3jK9Jva/N5S1SmRjUQWUqpCQkioACSSxq+1I0t1D6edMySuVLT5oVMfL+ptIzHFF3Y7UZiXqhISeoegBzatG0hLBp12e390J0soaqHf+oW4JtMxciYibiK5ZAxHNSVYmUSamqVV1aM9fCEqtc/F9vfN0ivw0aLhGWJfaJUML4cIIyYqLD1eMdxVaMNtnM1FCo/oT8eUGxLqysF98RbOSmNb7/uXJlx9vZ7TNQw7BAJGThQU5BGwSSzVD7V03EHDXzi8EIWpZRKkoM5QAAwAkBCGAYnujXM6RR+TlfbS7VLWkdn9GSpixqrFLOhdJFBXmq4jeqBmE4A9Xc0xHJJJbupem5jGXM2L03uP+1LxYlyDV0MEWFrCkps6QZZxFUorpiITXGQSlSaAjJlO1YuTpCLWmSZicA7MzAmpKVpKUguwxNiUK5heW0V9yzKlES048B5iWB1xLc0zcnoehi3LvSVOxmVi5QUrBCgU4iABzBieUjlfLwir1KGPPWarSxUcdJ5RNIxlCgHBIL0y8nbaGWUpADsDk1Sfv0g3f8AdRKTMCnnIpMAZ1JFCUjcN6ONBGXXuSfXzYQ42OjQ4ieN9QJ6z0/hSUqZYJJRMKEpXMBCciEmg3GefSNdJsUucoLyKAU0NBiCVHIttTpGE4FtxTZEgd0rmUNc6GNtwvaTMTNJXi+mU1AGDJZLADIQtlxFTZ4PveM48gYEA7iV+GrEmUiatRJeZMzcsBMISA5pRKfSCiLely7AaVc+enoTEdyJ5Ff7yZ/mqPMuD+JLXMtNnRNtExYKmUCQAatkAIHoJswgIPM9Cv67Zc6QVnuqwaZpxh3B0IPnGetlwy0WqyvVIlkkEUJbNt6e0xsr0T9Cw3R/kmAt8oe2WfqgxvEu9jsZjIx018xGm29IVypBSMySkH/hS9fjOJJdiROmSlpJ5T9Vw4cOk7ilRHnlrv8AtX7SmSRPUJYtKUBDIYJKwCHwvkd49Wu+WxDaKV/kYw2MrsflCBxVj5iYe87vTIE6YMSsU5SML0wpS4QAS2lBlXxjPz5CpdlmrKyRjSwLsElWTGNPxgFCScKme2saAuCkuKgwG4iYWKbkBjl/5COvjA8szlZCfMEzSZwd6EuK4Ro2rGJp94qGbEA/ZGfnn49YrWNDpCiQ4GZyPhqPzjm32clNGUSaNSg0r6wsoUtRjDq2mxLEm9QGSEpAfwzz98WLPbWUcPM4cDWM5Km1bI66NBKwTAjEokGjBtj0/OCPiUDaLo7XuYfTaVMAWB/HJ284qWmeUmrFBarDMZPSIFTgQlQLh98mr4vp6RbmEM7Yid+umF2PnrCukKeI5WobGQyr4AGfuHSnsh1zVLDAsVFxt+cVVIBJGFJ8gnPKOJaACCkkCjg+Xnv6QUIvKwdtVHiFZMpkVJUo5/lEJtyXw18c66xAu9QUg90gmgau7n1iqZ6GIqdiWpqaaxExE7sJbuoHpMtzLeHLhz8dYeIReQG/p+UKNaPlB2O8pG0V8NIsfPmA+N4EpLKq+VN4sTyGQ683cNVLZah3BgxxgzAyEbiEbJNKlBgKjM0bV6+ETL5iwyyf3e5/OBEm0EMrJjQV0gpZp3aKBw8pqo9R9nN8oVyIVOqO4X1jSZStRY4Rt5da/GUVfmpUc4KzrO2Ig8u5qfT0ijZmFMyc38f0pBceTaxBZMXq3k0iQUka9fXKJ1Amvv8AjfrFabOr0ce349sdpNfj2/GsRu80qC6kFosjkl67M9fWORjSh64Rl10cR1aFlwfL43iedPoGq1A9H8o1qIqD8sWY0q73SlRUQfBztHC7OyksaRalzXQHOXu2PnFPFzbAD4aBBySbh2xIAtDmpZMlObknwFafnFSZa6lz5CGtFowvvAxMzzguJL3MW8QQDSwgqcGKa4embwR+T5P+kJYbJCyOnKz+h9sAEzmAg98niv8ASMvfs5nnQU+No1lWsTfQwWEk5F+s9QMlkTGbXxzf3kwGn2oJClHJIdtaB/B/wg3bZnIvT3Z09YAzFjCrFkU16OGp7PCOAk78ks8w4x0ejbhO3V4864qQVW6ckAkqmJAAaqilAABozkgVMeh2chyWIA2FWYdenvjzni3/AL7aAA4xB9X5En8Yf8F8Z+kT8aBoH1nqnClwCzykSHoklUxf2ph7xH8qe6n1jUSJ0pApQuH5Vb+FYwfyYoE+yL+dKKz2qky+1VUpCUlWFSqrAVjDuWYjSDKbqs+FRdLuC/abqoergH0hXKGRze53hcel0FWBCc+UjG/aES+8xBzc4g5ZwX2o3WAC53zaYv5uZK0LwnDMmBBGA4ksdW7vUYdUlypuGymuFJJGYWa+kcW1NkVKIT2RIVh1JCgMg+oi1ZluqllFarv+JmEyFklYmSErK1KUFTEqDPiYEK0BGm0AOMLjRKHay1oTUhcvG5JJZ5YBOT1GQDGlX9Llos1f4Pp1w76ENHl3HdjKLcth9HMw9nUM2EJISHJSAoKoWq+8P4c2R2piIhlwY8a2twxwhOazIH8yz/zRsOD71EtK0qyM012cJzHlHn1z2zsZSEYSTUkhSAASSWLl9so1HDNoStgrlKlFSgZiHDFswptsoeyhSnqiWMsH9M3VyqeWqv15n+ZjybgqV++yc6TDqftNQO0bqyXpNklQRZAsEk4vnMpJL1ZiT74p2GWJagtN2SUKSXxC0yXBzfLeORrUXX5E6wU9ZtLwP0YbdH+SYEXtW2Wf+k++JLLfeNJE9CZJCqNPlrCgKhVCGqMjA3iK8VdrJmWdKJpSpl/TISEpLdSTU6D894mAPPeDyI2nieezUtfMz/zad/tjq0eyWQMf+I/5GPPpsomcqabulYyvFj+dSQokFwruuCN3g5ZOK5mMBdmwJclxaZKi+bEYhr11iZG1bjsO3SWqkCvrKPFx+iNX/fW8OWAXEyXsU4f+JL9iwRBriJctSJuDmJmiaAFp77YSQSWZgD6wBt5M2ROlsrESCmqWJCknCkgnY59ekdPCbQ1ObmBDi5kLNbgBhVpSmv5xZXPfT8/EawNs9nX2pSlK8QxDCA5cZjMDMb6QVk3HalJUUyVFjWlfNL4tfwjDIAbhVckVK8iejtHyxAu1PVy20NabKHGCg1c0pHf7FUlySlglziGZcBgMzmPbtDWSVMmzAlLEmgAzLB2D0yf2xLs2pldNLDePJZJAWaH3ddYuWg5AEClPPLx/KOFXTOMwIEtWIvpWjksNaB45W6VO2of+Vgz7l39kDbc3CLsKnS5pIam70GWZ3Lj3xCWBGE5Oz5tmQHFdPKIDPCASSAHzeoDkNnECLWCXSXG40840olMZ2SAoku3jEKV5BMRzpzkjaJ7DJdT6bQ3wLMUreckkU++FDzpS8RbJ9xCi5UvC55ahiFp5tjKIYVeuLN2HrHSrrKZ4SlTgAAKZtAVcp2JIboYJ2SRLlrckBaCSrYqBqMPsy0iWZe6CVB3c4leusL5CUFjeHVQx32gW8pHZ5kN4a+GmkdXTaAHKlE0o3Rm0bRvCI7dNVNoAVfW+77ooom4dGfeMBC6UeZsZAj6lhi1WgKAIam2+8DlTw43+PT9YVgmJD6vQDqr3vElpWVsAWIHh0I90YVNB01DNkDrqvftFMUWzfz21iSVMLDNyfY22UPJuGeWAQplTOzClOlIJZipRDBNRWubBzQmJnBC5amnTOxKfrlJXKwksCCCHyFOo1pEOm9Ni5SlviowIqYxAzz8vCK0u1pYgnLKmmUXbddgcYJuJ6H6NSSNtS8UZV0TMExf1ElKVFiO8WBYjo3nBNAA3MGzsTYEt3aSpIFe8w3elBvpGjvHgVdmlGdNmykuoIzOEYlMFGYWYM7089YxcqcEmhNdutAfKPYPlIWTZQmhSZ0vENSkKct6CE85KZVA4YxnG2vFfVZjk8AzFIUVTpA5eTDNBCi4YEkUDOXrlFy7fkwUkYp6kF3BCFvRuTCcIdyz9I6k3pOTKSArEEoCTiVizUpTkLdyUlnzYR1w1ew+dLSpTDArBzcneS4rQnJugPWJ5uSm09JpsKgqW6zN8U8GLsoVNSQZIIDlXO6twEhID0z2jj5OB+/pNe4uvkBGy4/ZVlwZutJbMsCasK5tAHgOwhNpxkFylTFmDOHYaZZQRcjZPDMzfP8QLY1TxChflNxaZby5gJJLvR9TQZ9YAzwyfT26ZwZXOeWsq8n2fT9YCWycCFFJYbGrU31q+kclJ2eIyTnU6fD66QA4xsqJc4K1mglVaUASGGQ0y3gyJtC22eWe9OmUZ3iq1FVqmJL8owjM5gKJD5ZgMNob8OvrinimpJq/kvupM+TNc0lThhyIAWl1JGwJr5xp18KSkKKlAqSkHlwjdJSAH0LnzMB/kYSBItLf7ZL+OAfcRG8WmqvA/dF5lGskQWLIwUCY29b4WqROVISSuWpkyyhRSsDCMIOjj0IrqIJzOGJJTN5WdINAHBaukBLzEpKVgyylZWsJllsSsKcaigYqgA4vWNkaJmbYB7oXFkUR79iMN6d1MDTeGZXaooclnTdP4x5Lx4MF42hLEpSUBLnL6KWot5knzj3Jf8RH9KveiPD/lClKN52pgTzIyBP8AqZcdHw6gN9oh4hiV37wTYbSgEYkv12z0109I0932+zhSVBHaFJcpSGHRy1PbGRRZ1mmFXofwjZ/J1eHYT1iY4StDJxEpSFBQzejkEt4GDeIbTjNcwXh01OO0mvvi61TgUoQqUlX2EF/72fzDGKF3cRWqTVC5itxMCpgP91QPAiPXbRetn7P+NJqCB9IjY9fD0gbefFdms8sK/ivQJkstTs4diyctTHPRV00AJ0zlN8TMWP5RiSBPsxLCplu+hfCR7MUGJfFtiUl0qwjLmQaNmC2fr5xiLXxDaVzJq5YmoTMWVBICjgDAYXZtHy1MQWe5pkwlUxWEDMrLa0dRyr4k7RPJS+Jd7Wdpobz4vkqOCRZxN/nmU/tAyHWnnF27ROnBilKHaiRiUz5hSu6Op2oDHVz8NpQBhZNe8WxHM8qTl4qc1yTGgXPl2ZGEAZOA+2alGpIFNySQNYvSo45mGe9hI7HcaZaC6QQoMQzpO7vVfjTKgEZriPgkqdUgmucpSqGoLylmgNO6d6Fo1djVPUkFaQHL4Q1Bpo4pmHMWJ1oCSAsAIXRJyD/ZL5E6eEUCwb0nf8zBIq2G08Wn2mYhWFUtQKSxSpJSodPzHlEv7dIoZKEliPrBTEMeZ3y13Yx7Ba7vQsAkBTZO2IeBPuPsjy3izhSeiaucgdrKUc5blSMgErRn4EOPCG8WTE9BhRgMoyrZU2IOkW1IBBxV3U4Hhy0jhdhkkd4/3D/6xSTKV9lX9p/COhJX9lX9p/CG9HYxQZFqmUGXpglcjpUrDnVgauHpp0aLKbQhRLIYaDNq6FoFBKh9VXofOJ7IlWLuqr/KfwjD4wFuHw5bcAgUZoLBxB2KnTJQx72ilEkEqxM4+tQU5so1VknSbUnnTLnJOKq0JKk81EKThaiSPFtXePPVSV/ZV/afwizddsm2deNCFkZKThUyhsaeh08y6JVlOtDv+Z0HTG66GE015fJ7ZVuZaTJX/ITh/sLhvBoxV6XVNshZYBSTRae6ehB7p6HyJj02y3omYhKxiFKhQIUCNFA5GB9+2NE6WpBYg+zYjqDUR0sbjJsZ59w2I3PLjaephRIq556SUqlLcFiwp4jpCgukSaoTtK1TLXMKA/azVqT3jRa3DluUcwqWAfSKUtCwVgiqScTVPeCD/wAxEKFGDuoMIw0uQJ1LtPM4OfXQbvE15kzKYSMCQo8jYQQKmlAQRXWkKFA9Iu+0gPSWOEruQta1TFFHZ4JiCapUUqdilnIbmI1AyzjS2G75E3EvtkEAKWtKUYVUdSqMwoCaQoUDbD5rXqI+lfqNpm8lKAH3nXFPFcubJlyZS1pADO+F8IpmmooGIILkaODpOH7fLt1nKZg7QA4TjABNAQSB3SHamzg6woUJ5/DKmK16bw2PxDNko9ZllcOpBmqExYEoY2AB0xgAnNhSsUrRYpapaJ6lTPpVBLYUCpTicgHCKDTWFCiIzHr2/EK1DavdwbbOH5iELWtA7MLIBxJc1ZJYF3asXbdeE6YmWqdMEztEgvhlhYwlQSFlCQoMVKodzSFChtvVz+ItjFbiVJU4pqGGeg2IIruCRA5E1piFEAstJrkzjEPRxpnDwoiAXM52OwhjtZZsq1sHRjIRjNcBUHFaYmHrrFvhG0fv5lggoShTN4JdiX1J9IUKJmXTif7ykfVkX7TWTg0mYfD7ozVpLAj8v0aGhRxcU7bThBBahr1aM3xLaP3uceqfEcifKGhR0PDD1/b9RDxn+sfX/hnovyKrez2qr/Tp/wDjTG/OZ8D90KFGc+zmCxfCJiOJJT3lZlEd1M9q72cvTyEa5SeWZ/QPcYUKAe/zGDwPfaNNH0ifBXvRGHv6xva5qnUASnJZA7iRk1IUKH/Di2+0Szn0ytYp6kzUjGUuzDtRiFavX2U1jWS7ItVcSwxyMw002hQoU8egJEY8IxCmTzrCsIJxK1r2h2f7O7xwm7lApYrfEH5zqwJNNvdChQq2MaYcZDc6sshSlzE9oCA1AshSaPzMTnpQZRVt91nnUkq1zWcw9Ry9IUKN48YkdyDIpV0d18QGKv0iiSGJqWB21ize10JVLISAlhsD1djs0KFBggqDLm5nbBIWqWhTS6pdsJz8SY0NmuVImkmqUhJSn6oNeZtT4woUDUf+jfL9zbMSgnE67lFQYllF++RoSchvAripHzeWg4yjFMSlzNLEkTFMSWbuafeYUKGMGNdYMDlyMUIuU7JZwtLurPLtSfdTKCEuwgH6396vuENCjv6RU4FmcWq0ypaghcxlFmBmkZ0D0o5y3iVdkG6v/UV+EKFARRJENxULWe6ikgKWpTAMMaqVOrVyEWTYv6v7lQoUcVkUmyJ2lYgVK9vucKKQcTEFxjNaDOlczA61XOlTJ5mJAbGrImoyyhQoJixqJjI5Imdm2KRiViXNfEXaahncvml84eFCh4+HHc/yYl/kMNtv4E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4040" name="AutoShape 8" descr="data:image/jpeg;base64,/9j/4AAQSkZJRgABAQAAAQABAAD/2wCEAAkGBhQSERQUExQWFRUWFx0aFxgXGB0aGBgbHBoaFxcYFRgdGyYeGB8kGxgYIC8gIycpLSwsFx4xNTAqNSYrLCkBCQoKDgwOGg8PGiwlHyQvLSwsLiwsKSwsLCwsLSwsLCwsLCwsNCwsLCwsLC8sLCwsLCwsKSwsLCwsLDQsLCwsLP/AABEIAIgBcwMBIgACEQEDEQH/xAAbAAABBQEBAAAAAAAAAAAAAAAFAAEDBAYCB//EAEsQAAECAwYDBQMJBwAHCQEAAAECEQADIQQFEjFBUQYiYRMycYGRobHwBxQjQlLB0eHxFSQzYnKSsiVDU3OCosIXNGN0k6Oz0uIW/8QAGgEAAgMBAQAAAAAAAAAAAAAAAwQAAQIFBv/EAC0RAAICAQMCBAYCAwEAAAAAAAECABEDEiExQVEEEyLwMmFxgbHRkaEUM8Ej/9oADAMBAAIRAxEAPwDSq4jl6BR8vziJXEw0QfMiALQgmF/KWMazDY4mqHl08a+VItyb7lKzOE7K/HKMzDYYnlLK1mbFE4HIg+BeJ5IjDpTrEqrbM+2r1MDOHsZsZJuTNA1aK1oveWkd4HoKxjFLJqSfMwxMZGAdTLOSHbZxGTRPL7T+UUk8QTRkon+r9IHAQ7QYY1HSDLE9YZPFS6cicq1OfSFJ4wUnvoBG6aHrQu/sgKUxwuVFjCh5EpsjdDN1ZbzlzEBaVBjuQ46EaGO/nAORBjz9GJJoWi3It1XJYjWBnw3YzQz9xNn2kJU2AlmvR2C6PkrQ+O0XcUCOMjmE13L/AM5EMbQIFWi2BPU7D4pA+fblKo7DYffFjFco5Ie+ch8x6w6pjxl2iQWhQyJHmYJ5UxrmgUh4ZCd4Ai0rDEKPr1i5IvR+8PMfhEKECVqENywB4xKLQIFypwUHBeOyYEU7wgeEJkwHOKizLKjUOW1zbby90V5hOEgZkFozkyyzET5JIKBiAICjk2VDUUNOsDJ0sF7wqLrVm7TWIlCHEoaRVeH7QwbSYDUJaTJGZiKbLGkRdoYXaGIAZCRKF8z0pkrCl4MaSlJ1cgs0cXBakLs8vAszAlISVEupwA+LrAu/OHJ8+aZgmyEgBkBSy4DVcYSASfikCrruyZY7ShXayShZwLCFkkg92mEOQogjz3ilyKzVNtjYLc3UKGeGeCQM6CTDlBhC0FmhjPMVvNbREQ0MVw2KLmZ1CeOXhPFyTp4UM8IGJLjwoZ4USSPChnhRJI7woZ4USVM8BCaHhNDEzGaGIh3hRJUYIeFDkw6Uxmpc4wvHQlR2EtDvtEknARCaHhRKlXGh2hAQ7RcqQKTHCpcWCI4wwQTBkSVkeEWZNuUkMCQDoIjwvHJREIBk4kwmPrEuGgO8V0iO5YjOmXcnAh0ohJSYoXjeqZapI+3MY7MOVT+BI9IzU1csTLWgBysAA4c8i+XrFNV9oflC1/0p/GM1JvPktSwWPbyVpHjMmLLHOol+yLl7cZzTMV2ZKQmeVJOXJhCezUOpSFZ6HxhZmyE0oHuv3GUXEBb37v8AULftSY/JImuehHnQHcescTOJrRLLLSEEaLLnbu0PuiawC3WhlpnIQEukZP8AVJAASdk5k5RWtlx2hM2s4FXexaE6vSvmIW899WliPf2jgwYiLUSez8YrJAKQok0wBvYST6QRtd5KWqUpSAgg0BOIk1cBu7l1juwWucEKTNTKViHfRykUA5ksxyzBHhCnycSpbAFlF30GFVR5sPOBnJqIJHHEsY1WwOsvWe8kqoeVWx+46xUuniJM+dOk4FJVJLEliCHKXBGWWR082rWkrBJCMQSts6th76aZuWbxjI3GV2e3KmlOBKjMCnOJgs42ejcyRXo3UOY2DrfWI5UKNQ4npxENGXt/GfZy1KSjGt2SkAjzJD0po+kZG1cR2u1KCSZktIz7ELSxAIJcOqr5VEE0nmDJ3qesz7ctMyzIRhwqnBC3GacEtXkXmE0bIRnp1rmTFrEzCybwEtDBiJaZa1JBOpxIBJO8cyuNbO0vGlS5sopL4VD6TCkO2IO4QNG6CBU7iqUqYUypS8fbGasYVE40hSVFsVOVRoOlIVxUG4jWT4OZs3hoqXVeAnSkrDORUDQ6gjMHoaxbhmKxoUKFFSRQoUKJJE8O8cwokudPCeOYeJJHeE8NCiSR4UKFEl1HaFDiFEuSpnnhiYYmGhuoG508IQgIkTFEyARgiOnhGHiquWTUZoTQGtvEKZUwu5GEU6vVvxgxZbQmYkKSQQfXwixUyTE0OExWk3qlU5Uk0UMjoqjnwh7VfEqUsIWoDcnJOwPrEsSSzgh8MR2a8pMwsiahRLsxByziS3TxKlqWQWSNA/SKMuLDDKlxCb0QJktD99LhurYfF6+kWpE5Kw6FBWeR2LH2xYPaVK5S0OBFrsoq2pWAOfZ90aLAAkzNG6E6EuHRNTuAz5nah9IHXdeABCFHoPe5OzRnp1vC1lLkIK15B2ClPQNV6emmcCXMGW5tkKmpfvriCZiUiUWSBVQYu+oIyzaAJtCldmFKfCokE9VYjXxg3ea5AsyUSqrdOMkMp+bPxBHgxjPzAAU5fnUwJX1WYUqFoTjtTgmJ+0UE78uMD/MxJZrvmTirskKWRU4dBk52rEKtfKPTrjsUuyye3CEoC5SFLVibRKipT6Av6wPPl8obcmbw4vMbfgQBw9ddqlolpMlaSJypjOnIFDtzN6kQWtE6eZhKbOsBzieZKKnOEthC8wCDnXEOkaVdnmLwlCsCmVmxoSDmxGntiha7vtIBea4fcD/pjmnNrayB/c6SYwi0DKNzSkrlqKlYU4lZjCXJKnBeuZFHygXelgUFvJtBwuGBJUQSKscT7wFmGb2ixRRC36uHaob7UXrMvFLISxoQ6e69RQx0B4YJ6i3MR/ymbYLLUmzW1KqTUq6K1oHej6iM5eU2auao4sBxGgqHyL75a7xbWLUe5hDapUXcULkjoIt8K8NTZk0rtDFALs741u9W+q1SNXHWIulLJIMrKzOAAKly5bhVOSFTOVBFAmhIcnlOaQXz9N4MJu4K5JYwSxQkCqvPNoKXgSEhCc1lvBOpiaVJCEhI0EBZrMxZAgKXcEtC0kJBrqK7Z+ZPkIH2S6EGfPLV7UqfUPkQdKgxp5h50jp+MDbF/HtH9f8A0oP3mIh2MpibErTbvcuglE8B8SaYwNxkSNQ0TXZfmIiXNASvQjuq/AxZtckmqSygXSeo+PbAu9bMFpC2z9m/ofYYbwkE6D14/UWyalGsfeaOGxVbWMRZ+IplmmL7UlaFkVZykhITqciAD4gxRvriFXzuaoF0izqlAaArSlZUN8knyEFOIg1NLlVhYno0NGfubimUZMoLWyhKSVFjmOU6bj2wRN+ynTzDmy/GukBO2xhgCRYl+FDtCaJKjQo6aOJkwJDqIA6xJqO0KIjbUMkguFGjRYSxDxLknLR00ZjiriBctRlIpy8yg+Koem2nrGcu+/p0oqIWS4I5yVDoa6iNBbmS1bT0toaPNP21PNTOmB694j2CghRNJlapqAI7SiGhPDG5mBU6MJ9I5jtKY0FmSbiAo5gTeV+BLpDVGr+TGJb3vMBOFChj9g0L6RnJdjrzFz8ZQvmyhdgYzgwltyJUnTQRzOSdSSXem8TSJ5St0Bt2BDEbQk3VqVcxIPkKmukSTbKEkkr00emVIWLA7CH0Eb1X8TokkhSqqxOK82/efOOLZIBIL1zUx9K6n0jtEoDJRZqZFqe7pC7EAVKsmd/D0feMgkHmaKgrwIKXayTSngT8ZRcFtWpFVFqcrnCwyIB2PvjmZZQFcu4Y6v8AFYnly3DaNlrrpnt4NDDsNovjxk2CYPCyCCKV+DHcicZagQrCQXxJofZpnnF2TdDjmLeFYjn3MHfGSOucEXIvEEcL81OrJxCtC3StQDuQaiudPODM6+Zk2WSASmhJcPtUPk8ZqVZsJIJz1bfxy8t4K2RQlvho6cJfIg1IaMZSKqFwqTvFeJUmTiNHIDk1cVYDaB9lS5DipVQksAaDzqRF21zgoMWLfhnEGALSAolk0AGgzjCsFE0yFmnUi65s2aZctONSe8AQPMOwzjSXTwoUh7RKYM5cg1DH6pJ0P3vAKRaRLUSkEE9cyC49sXRxPNKWSspGFjr0Lk1frAnZ2FDj384RMSobJ39/KTzb2saSQZISlRLOknE1HKRQZnXIxbvq3qm2YIlTWSQzAUwsxTh2Ys0ZebMSe8lz5+kTy7eQkpyHTTwMEOPHYIBgxkyEUWE3PA97zZvJNViUgKdRFVOQ3hQmNNai4Om1emu2sea3DMnolz5lnUlXZgdo5eYA9DhbLOp+wras0v5QJ1caUqBFB3WPiISy4SXJQbRnG9KNZ3kFvRhtExyRzAsPBmEWbSlSDMTjL8pSGy3yqQQkmM5eluE6aZpBTQAgVFH1jqRe6yKqUCKPo2nQQ/k3A+UTw7EjvNJiBXyqdzgIFQDVnD0Lke6NlYrLgQAPDx3Pmax5/cluK7UhJpUqNWchNHHiBHowWzCE3NQ2S+JSRzWhZeiAED0CjFmYoirfFT98DbptIV2pp/FXkRoW/CL06aGNRluPCAFpnTGKqjxgXY/49o/3hH/ty4urnDEAD9bptAqw2n6e0AkfxqZf7KW/tBjStsffUTJXj30MKrPx7YHq+ug5O/rQ7ROu0AEVGm3hAu324IUg15iE0AOe9aDrBwx2qD09IFvay4pagzkUPrp4FjGTm2dXMGNFMfSNtOtAUpTZKqNKEDzgLZKqWX7xbwIDEq846niMmlBkingsXmZDjMHJlKQlPKRyk65u7RelrmJKcIPTOj1YeUWcQIFHApu2RqIiMyYFkP8Al4+scvzC543ncOEINia2l+z3xaCeYADy9W8s4kXxJNJIStiKNl74qGYlRAcO9Q9aZsDoYHTrJhURnQsrp5xYytkPqNTL+HTGLTf5mG08RzsJQZlSaF6+APlHEm+VlGBZxEE8yqltn+M4EolksQH3GejuPPXxiSSD3SHS7k9D45/lGtZEV071UKWW3TZbFGmhGfTw6ROi9p6khHaEsXxED2nYH3RVtKwCA9S9NadNRnlFeZaFITmz7jTb1b1gIyZHrTtDnGifFJZ1iMw4lLJUakkVOfpVojVdAAqp6aFnh7JanDE1OVdG/WJBMD60zzjS5cytRMry8TrYE4RZkACnth4kEobtChjzh84v5LTQQhHeGBluvxEtRSKkfDQ+WVeYrRMJCM/b74nEnAQlL0pzM2p0PhFa332VJYaH18YFJtqsQYhn2bxrC75Gb4dhDKqr8W5lpSTmHJ98OVkACsRqtJr19IsS7MCBjDlwWJ9B0++FiveNI5v0iVjNIc+UQT5rjqWaCpkhwoYQA/Vxu339YD24nGCAAMQCUg7ZeEFxizBZrAkllmkBtfjT4yiS2L5a0Oej+MVkTa0IrrnCnqxOSat6+Ea0EtcH5oCFZF84doNSkgAOSC1fGBlhQg0KXff49sE5SAkBLHCD5dXi8hHExjB5lNVtKVFJDbfjnWJE2vKrvm0S2yWgghu8Q5Lkjb48YoiyqSlsTHZ8/cIoaWFy7dT3nSlB1F3ybpBXhm5xa7QiUtSkpUFHEln5RiaoI0gElba+P5CNDwLbCm2pKanCv/EvSM5fSpPabwm2rvNf/wBnFmKSAqa/ZhQUVBwSCAWCW2LdIEJ4VlG0rsQYNI7RMx3mYmQHVoUus0DRq/ncwUcghATQDIV1HtgGiSfnhtAftFS8BV/KQCBh7oqlNWekIrnBu7j5wkHapzL+T+zqmzZfaTuRCCGKRnm5w9NtYxvEV3Js1omykKKghg6u93Uk4mAGugjd2G0LE+bMClYlJwkkOCzMAO6nTLc7xh+J7SVW2cTUvUtTupA6bQdMgLUsBkQqLMDomFwDTxprWJEqOuQ60PQRBOtbJc5Z5aDOLF4WeZZ5hlrGFQIo7gOxDEUIZi/WG6uJ3U2vyfoRgtmIsVITiUAVHCywRgFCA5qKkq6CMdb7IJU1SO0C8CiAQKFiQDG/+S2wD5rPmLwvNmYQRnhQAGJNGxFRYbl3yGV4v4VXZp2JscudMJQvqoleHDm4Ds+iYXQjWQTDNZQEQEtJqTkRTrrHNlXzAHI5jbMaRNbVOPd4dBFBJUDiTQjXY6PBq1LBhtDgzbcF8PotE5bqmY5eFYwsEkYg1d8SajUEZVj0tFwkkEsWqHLNp9XxMZLgZGOzpnSJYlmYShbzFlSsKymhYsHcsGjUi67QQXnIFcghRIHQlf3Ry2YliDe06JVT6gRRlW7OG8IWGSxmTKYiO8pzkmr1Na1i3M4eBzAL5utW7j6sArgsM9RmBS0BlUUUnmcA059+sGDdCx/rZf8AZ/8AvzgZbc8/1L8sDt/ck/8A5+rsKEl8ZzPltAS0cPfvZSlCQCgTFLC1OtRJTtRgkeo2qSVdK2JExLZnlS27uVaB4zPFYnonWZEuYnDMKgZnZpJQxQQAoZYgd64ehgmLfaYdQN9ofmcNilBTLnVpXbesQS+FErIExCVhAxJBWpgoDlNGy+Moil2e0YR+8I80V6/WrHNz2SeZ6UkoYguoIJbeuNtvWKL0Os35Q+UF3lw/gUMKC+hC3DCjMry9PXN2iyS7OUP2gMwKLKYggHYZFyPSNbetltCE8kxCq6yyKHNiDsIy95LUqzqmT5aVYFYUnEsEYiA+jh9I7H+3DpNzlf6c+pakCLY+wBzct4Bn29+UR2u3pTkQS2hyG5dNTAaWog97F1+5njm1JOeXq3m8AXwig2Y0/j3IrrCMu+WVVNWYK1AFdtTCN6lSnIemvsrAqQokgVr+p90Ept0KCQRV2pqH1aCHFjU8QIz5mHJqdItYLhgHL09dOsRFVXC6t59dIIpuiWAQFKBOtPTYwMtdnMqrvudM6REKMaEpy45l4rUavozlw5q6jV3iucZ7xD+MJFimrTiCSKApf6w6Z19IeXYZrHl3eocsWPiIoBF6iWWZuhnCrKdCCN/L9YjVPUHah9oyyi98wmgZCnXN6eBLRPabjSU0opWoL1zpE8xQdzcooasCoOwHVVfEQovjhz7U2vUQonnJ3/qZ8tu0vXlehGLAo6M4Zmzw+MZuZagWzeCNpWCBk/s8Ir/shRVmE67nwilba3hGQk0olWXJMwskV+M4sSrpmbUfQv4+MEbHZ0y6CpOatfwjqZMILvu3x8awI5iTSxkeGRUtuZEqwMwcDb8/jWLkuxsCFqd/jPP9IoqtClZFs4gm3gQQyzlX9IrQ7bXBlwnSEpcljzFz7Gcs4FHyG0VDdSVlyVPizGWWf6RGm8AWpnnrWjRYtRJaobXpv74v1qZRplvmVU3KCgLEwhw7EejnaO03OG746lv8fziFNtwgpDZmremeUPLWVd2oHx5wW8nUxf03sIRs1nSE4UABjUq3oxO+XtiS0JcAA6011p4xTsM7mZZGEOwGp8OkKVebTCKYTrkwoKQsysGNb1vHfM1qLoXtHt6FDKpoz6tU/fEkuyJwuskKrrQbNEdsWVMFFtS2ZZgdX69HiObNRhHKAHciuT9a5xsWVAgXoMYpt1y2CgVVfUHwEEeD7GlNsls5osZ5cpBy+KwCt62cpHI+QySc2f2wR4EnvbUOWZKzU0omNZFbyiSehmMbDzAK6ia24bzmLnWuWt3SpKxi+ysFgA9AMAp1MZ3jK9Jva/N5S1SmRjUQWUqpCQkioACSSxq+1I0t1D6edMySuVLT5oVMfL+ptIzHFF3Y7UZiXqhISeoegBzatG0hLBp12e390J0soaqHf+oW4JtMxciYibiK5ZAxHNSVYmUSamqVV1aM9fCEqtc/F9vfN0ivw0aLhGWJfaJUML4cIIyYqLD1eMdxVaMNtnM1FCo/oT8eUGxLqysF98RbOSmNb7/uXJlx9vZ7TNQw7BAJGThQU5BGwSSzVD7V03EHDXzi8EIWpZRKkoM5QAAwAkBCGAYnujXM6RR+TlfbS7VLWkdn9GSpixqrFLOhdJFBXmq4jeqBmE4A9Xc0xHJJJbupem5jGXM2L03uP+1LxYlyDV0MEWFrCkps6QZZxFUorpiITXGQSlSaAjJlO1YuTpCLWmSZicA7MzAmpKVpKUguwxNiUK5heW0V9yzKlES048B5iWB1xLc0zcnoehi3LvSVOxmVi5QUrBCgU4iABzBieUjlfLwir1KGPPWarSxUcdJ5RNIxlCgHBIL0y8nbaGWUpADsDk1Sfv0g3f8AdRKTMCnnIpMAZ1JFCUjcN6ONBGXXuSfXzYQ42OjQ4ieN9QJ6z0/hSUqZYJJRMKEpXMBCciEmg3GefSNdJsUucoLyKAU0NBiCVHIttTpGE4FtxTZEgd0rmUNc6GNtwvaTMTNJXi+mU1AGDJZLADIQtlxFTZ4PveM48gYEA7iV+GrEmUiatRJeZMzcsBMISA5pRKfSCiLely7AaVc+enoTEdyJ5Ff7yZ/mqPMuD+JLXMtNnRNtExYKmUCQAatkAIHoJswgIPM9Cv67Zc6QVnuqwaZpxh3B0IPnGetlwy0WqyvVIlkkEUJbNt6e0xsr0T9Cw3R/kmAt8oe2WfqgxvEu9jsZjIx018xGm29IVypBSMySkH/hS9fjOJJdiROmSlpJ5T9Vw4cOk7ilRHnlrv8AtX7SmSRPUJYtKUBDIYJKwCHwvkd49Wu+WxDaKV/kYw2MrsflCBxVj5iYe87vTIE6YMSsU5SML0wpS4QAS2lBlXxjPz5CpdlmrKyRjSwLsElWTGNPxgFCScKme2saAuCkuKgwG4iYWKbkBjl/5COvjA8szlZCfMEzSZwd6EuK4Ro2rGJp94qGbEA/ZGfnn49YrWNDpCiQ4GZyPhqPzjm32clNGUSaNSg0r6wsoUtRjDq2mxLEm9QGSEpAfwzz98WLPbWUcPM4cDWM5Km1bI66NBKwTAjEokGjBtj0/OCPiUDaLo7XuYfTaVMAWB/HJ284qWmeUmrFBarDMZPSIFTgQlQLh98mr4vp6RbmEM7Yid+umF2PnrCukKeI5WobGQyr4AGfuHSnsh1zVLDAsVFxt+cVVIBJGFJ8gnPKOJaACCkkCjg+Xnv6QUIvKwdtVHiFZMpkVJUo5/lEJtyXw18c66xAu9QUg90gmgau7n1iqZ6GIqdiWpqaaxExE7sJbuoHpMtzLeHLhz8dYeIReQG/p+UKNaPlB2O8pG0V8NIsfPmA+N4EpLKq+VN4sTyGQ683cNVLZah3BgxxgzAyEbiEbJNKlBgKjM0bV6+ETL5iwyyf3e5/OBEm0EMrJjQV0gpZp3aKBw8pqo9R9nN8oVyIVOqO4X1jSZStRY4Rt5da/GUVfmpUc4KzrO2Ig8u5qfT0ijZmFMyc38f0pBceTaxBZMXq3k0iQUka9fXKJ1Amvv8AjfrFabOr0ce349sdpNfj2/GsRu80qC6kFosjkl67M9fWORjSh64Rl10cR1aFlwfL43iedPoGq1A9H8o1qIqD8sWY0q73SlRUQfBztHC7OyksaRalzXQHOXu2PnFPFzbAD4aBBySbh2xIAtDmpZMlObknwFafnFSZa6lz5CGtFowvvAxMzzguJL3MW8QQDSwgqcGKa4embwR+T5P+kJYbJCyOnKz+h9sAEzmAg98niv8ASMvfs5nnQU+No1lWsTfQwWEk5F+s9QMlkTGbXxzf3kwGn2oJClHJIdtaB/B/wg3bZnIvT3Z09YAzFjCrFkU16OGp7PCOAk78ks8w4x0ejbhO3V4864qQVW6ckAkqmJAAaqilAABozkgVMeh2chyWIA2FWYdenvjzni3/AL7aAA4xB9X5En8Yf8F8Z+kT8aBoH1nqnClwCzykSHoklUxf2ph7xH8qe6n1jUSJ0pApQuH5Vb+FYwfyYoE+yL+dKKz2qky+1VUpCUlWFSqrAVjDuWYjSDKbqs+FRdLuC/abqoergH0hXKGRze53hcel0FWBCc+UjG/aES+8xBzc4g5ZwX2o3WAC53zaYv5uZK0LwnDMmBBGA4ksdW7vUYdUlypuGymuFJJGYWa+kcW1NkVKIT2RIVh1JCgMg+oi1ZluqllFarv+JmEyFklYmSErK1KUFTEqDPiYEK0BGm0AOMLjRKHay1oTUhcvG5JJZ5YBOT1GQDGlX9Llos1f4Pp1w76ENHl3HdjKLcth9HMw9nUM2EJISHJSAoKoWq+8P4c2R2piIhlwY8a2twxwhOazIH8yz/zRsOD71EtK0qyM012cJzHlHn1z2zsZSEYSTUkhSAASSWLl9so1HDNoStgrlKlFSgZiHDFswptsoeyhSnqiWMsH9M3VyqeWqv15n+ZjybgqV++yc6TDqftNQO0bqyXpNklQRZAsEk4vnMpJL1ZiT74p2GWJagtN2SUKSXxC0yXBzfLeORrUXX5E6wU9ZtLwP0YbdH+SYEXtW2Wf+k++JLLfeNJE9CZJCqNPlrCgKhVCGqMjA3iK8VdrJmWdKJpSpl/TISEpLdSTU6D894mAPPeDyI2nieezUtfMz/zad/tjq0eyWQMf+I/5GPPpsomcqabulYyvFj+dSQokFwruuCN3g5ZOK5mMBdmwJclxaZKi+bEYhr11iZG1bjsO3SWqkCvrKPFx+iNX/fW8OWAXEyXsU4f+JL9iwRBriJctSJuDmJmiaAFp77YSQSWZgD6wBt5M2ROlsrESCmqWJCknCkgnY59ekdPCbQ1ObmBDi5kLNbgBhVpSmv5xZXPfT8/EawNs9nX2pSlK8QxDCA5cZjMDMb6QVk3HalJUUyVFjWlfNL4tfwjDIAbhVckVK8iejtHyxAu1PVy20NabKHGCg1c0pHf7FUlySlglziGZcBgMzmPbtDWSVMmzAlLEmgAzLB2D0yf2xLs2pldNLDePJZJAWaH3ddYuWg5AEClPPLx/KOFXTOMwIEtWIvpWjksNaB45W6VO2of+Vgz7l39kDbc3CLsKnS5pIam70GWZ3Lj3xCWBGE5Oz5tmQHFdPKIDPCASSAHzeoDkNnECLWCXSXG40840olMZ2SAoku3jEKV5BMRzpzkjaJ7DJdT6bQ3wLMUreckkU++FDzpS8RbJ9xCi5UvC55ahiFp5tjKIYVeuLN2HrHSrrKZ4SlTgAAKZtAVcp2JIboYJ2SRLlrckBaCSrYqBqMPsy0iWZe6CVB3c4leusL5CUFjeHVQx32gW8pHZ5kN4a+GmkdXTaAHKlE0o3Rm0bRvCI7dNVNoAVfW+77ooom4dGfeMBC6UeZsZAj6lhi1WgKAIam2+8DlTw43+PT9YVgmJD6vQDqr3vElpWVsAWIHh0I90YVNB01DNkDrqvftFMUWzfz21iSVMLDNyfY22UPJuGeWAQplTOzClOlIJZipRDBNRWubBzQmJnBC5amnTOxKfrlJXKwksCCCHyFOo1pEOm9Ni5SlviowIqYxAzz8vCK0u1pYgnLKmmUXbddgcYJuJ6H6NSSNtS8UZV0TMExf1ElKVFiO8WBYjo3nBNAA3MGzsTYEt3aSpIFe8w3elBvpGjvHgVdmlGdNmykuoIzOEYlMFGYWYM7089YxcqcEmhNdutAfKPYPlIWTZQmhSZ0vENSkKct6CE85KZVA4YxnG2vFfVZjk8AzFIUVTpA5eTDNBCi4YEkUDOXrlFy7fkwUkYp6kF3BCFvRuTCcIdyz9I6k3pOTKSArEEoCTiVizUpTkLdyUlnzYR1w1ew+dLSpTDArBzcneS4rQnJugPWJ5uSm09JpsKgqW6zN8U8GLsoVNSQZIIDlXO6twEhID0z2jj5OB+/pNe4uvkBGy4/ZVlwZutJbMsCasK5tAHgOwhNpxkFylTFmDOHYaZZQRcjZPDMzfP8QLY1TxChflNxaZby5gJJLvR9TQZ9YAzwyfT26ZwZXOeWsq8n2fT9YCWycCFFJYbGrU31q+kclJ2eIyTnU6fD66QA4xsqJc4K1mglVaUASGGQ0y3gyJtC22eWe9OmUZ3iq1FVqmJL8owjM5gKJD5ZgMNob8OvrinimpJq/kvupM+TNc0lThhyIAWl1JGwJr5xp18KSkKKlAqSkHlwjdJSAH0LnzMB/kYSBItLf7ZL+OAfcRG8WmqvA/dF5lGskQWLIwUCY29b4WqROVISSuWpkyyhRSsDCMIOjj0IrqIJzOGJJTN5WdINAHBaukBLzEpKVgyylZWsJllsSsKcaigYqgA4vWNkaJmbYB7oXFkUR79iMN6d1MDTeGZXaooclnTdP4x5Lx4MF42hLEpSUBLnL6KWot5knzj3Jf8RH9KveiPD/lClKN52pgTzIyBP8AqZcdHw6gN9oh4hiV37wTYbSgEYkv12z0109I0932+zhSVBHaFJcpSGHRy1PbGRRZ1mmFXofwjZ/J1eHYT1iY4StDJxEpSFBQzejkEt4GDeIbTjNcwXh01OO0mvvi61TgUoQqUlX2EF/72fzDGKF3cRWqTVC5itxMCpgP91QPAiPXbRetn7P+NJqCB9IjY9fD0gbefFdms8sK/ivQJkstTs4diyctTHPRV00AJ0zlN8TMWP5RiSBPsxLCplu+hfCR7MUGJfFtiUl0qwjLmQaNmC2fr5xiLXxDaVzJq5YmoTMWVBICjgDAYXZtHy1MQWe5pkwlUxWEDMrLa0dRyr4k7RPJS+Jd7Wdpobz4vkqOCRZxN/nmU/tAyHWnnF27ROnBilKHaiRiUz5hSu6Op2oDHVz8NpQBhZNe8WxHM8qTl4qc1yTGgXPl2ZGEAZOA+2alGpIFNySQNYvSo45mGe9hI7HcaZaC6QQoMQzpO7vVfjTKgEZriPgkqdUgmucpSqGoLylmgNO6d6Fo1djVPUkFaQHL4Q1Bpo4pmHMWJ1oCSAsAIXRJyD/ZL5E6eEUCwb0nf8zBIq2G08Wn2mYhWFUtQKSxSpJSodPzHlEv7dIoZKEliPrBTEMeZ3y13Yx7Ba7vQsAkBTZO2IeBPuPsjy3izhSeiaucgdrKUc5blSMgErRn4EOPCG8WTE9BhRgMoyrZU2IOkW1IBBxV3U4Hhy0jhdhkkd4/3D/6xSTKV9lX9p/COhJX9lX9p/CG9HYxQZFqmUGXpglcjpUrDnVgauHpp0aLKbQhRLIYaDNq6FoFBKh9VXofOJ7IlWLuqr/KfwjD4wFuHw5bcAgUZoLBxB2KnTJQx72ilEkEqxM4+tQU5so1VknSbUnnTLnJOKq0JKk81EKThaiSPFtXePPVSV/ZV/afwizddsm2deNCFkZKThUyhsaeh08y6JVlOtDv+Z0HTG66GE015fJ7ZVuZaTJX/ITh/sLhvBoxV6XVNshZYBSTRae6ehB7p6HyJj02y3omYhKxiFKhQIUCNFA5GB9+2NE6WpBYg+zYjqDUR0sbjJsZ59w2I3PLjaephRIq556SUqlLcFiwp4jpCgukSaoTtK1TLXMKA/azVqT3jRa3DluUcwqWAfSKUtCwVgiqScTVPeCD/wAxEKFGDuoMIw0uQJ1LtPM4OfXQbvE15kzKYSMCQo8jYQQKmlAQRXWkKFA9Iu+0gPSWOEruQta1TFFHZ4JiCapUUqdilnIbmI1AyzjS2G75E3EvtkEAKWtKUYVUdSqMwoCaQoUDbD5rXqI+lfqNpm8lKAH3nXFPFcubJlyZS1pADO+F8IpmmooGIILkaODpOH7fLt1nKZg7QA4TjABNAQSB3SHamzg6woUJ5/DKmK16bw2PxDNko9ZllcOpBmqExYEoY2AB0xgAnNhSsUrRYpapaJ6lTPpVBLYUCpTicgHCKDTWFCiIzHr2/EK1DavdwbbOH5iELWtA7MLIBxJc1ZJYF3asXbdeE6YmWqdMEztEgvhlhYwlQSFlCQoMVKodzSFChtvVz+ItjFbiVJU4pqGGeg2IIruCRA5E1piFEAstJrkzjEPRxpnDwoiAXM52OwhjtZZsq1sHRjIRjNcBUHFaYmHrrFvhG0fv5lggoShTN4JdiX1J9IUKJmXTif7ykfVkX7TWTg0mYfD7ozVpLAj8v0aGhRxcU7bThBBahr1aM3xLaP3uceqfEcifKGhR0PDD1/b9RDxn+sfX/hnovyKrez2qr/Tp/wDjTG/OZ8D90KFGc+zmCxfCJiOJJT3lZlEd1M9q72cvTyEa5SeWZ/QPcYUKAe/zGDwPfaNNH0ifBXvRGHv6xva5qnUASnJZA7iRk1IUKH/Di2+0Szn0ytYp6kzUjGUuzDtRiFavX2U1jWS7ItVcSwxyMw002hQoU8egJEY8IxCmTzrCsIJxK1r2h2f7O7xwm7lApYrfEH5zqwJNNvdChQq2MaYcZDc6sshSlzE9oCA1AshSaPzMTnpQZRVt91nnUkq1zWcw9Ry9IUKN48YkdyDIpV0d18QGKv0iiSGJqWB21ize10JVLISAlhsD1djs0KFBggqDLm5nbBIWqWhTS6pdsJz8SY0NmuVImkmqUhJSn6oNeZtT4woUDUf+jfL9zbMSgnE67lFQYllF++RoSchvAripHzeWg4yjFMSlzNLEkTFMSWbuafeYUKGMGNdYMDlyMUIuU7JZwtLurPLtSfdTKCEuwgH6396vuENCjv6RU4FmcWq0ypaghcxlFmBmkZ0D0o5y3iVdkG6v/UV+EKFARRJENxULWe6ikgKWpTAMMaqVOrVyEWTYv6v7lQoUcVkUmyJ2lYgVK9vucKKQcTEFxjNaDOlczA61XOlTJ5mJAbGrImoyyhQoJixqJjI5Imdm2KRiViXNfEXaahncvml84eFCh4+HHc/yYl/kMNtv4E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" name="Picture 2" descr="http://www.marieclaire.it/var/marieclaire/storage/images/lifestyle/dove-mangiare-fare-shopping-aperitivi-e-visitare-mostre-a-brescia/piazza-della-loggia-a-brescia/16887523-1-ita-IT/Piazza-della-Loggia-a-Brescia_main_image_objec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4837" y="3269411"/>
            <a:ext cx="5179163" cy="3588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it-IT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L’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era normale 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in 41/49 ( 83.7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%) di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agenesia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completa del corpo calloso </a:t>
            </a:r>
          </a:p>
          <a:p>
            <a:pPr>
              <a:lnSpc>
                <a:spcPct val="90000"/>
              </a:lnSpc>
            </a:pPr>
            <a:endParaRPr lang="it-IT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Un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borderline o con moderate disabilità era riportato in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4/9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( 8,2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%)</a:t>
            </a:r>
          </a:p>
          <a:p>
            <a:pPr>
              <a:lnSpc>
                <a:spcPct val="90000"/>
              </a:lnSpc>
            </a:pPr>
            <a:endParaRPr lang="it-IT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Severe disabilità in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4/49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( 8,2%)</a:t>
            </a:r>
          </a:p>
        </p:txBody>
      </p:sp>
      <p:pic>
        <p:nvPicPr>
          <p:cNvPr id="51203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76250"/>
            <a:ext cx="3678238" cy="1143000"/>
          </a:xfrm>
          <a:noFill/>
          <a:ln/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4140200" y="333375"/>
            <a:ext cx="48847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negli studi con MRI e valutazione formale dello sviluppo psicomotorio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La MRI individuava ulteriori anomalie cerebrali in </a:t>
            </a:r>
            <a:r>
              <a:rPr lang="it-IT" sz="2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9/40 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casi di ACC apparentemente isolate (</a:t>
            </a:r>
            <a:r>
              <a:rPr lang="it-IT" sz="2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22,5%) 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vista all’ecografia fetale </a:t>
            </a:r>
            <a:endParaRPr lang="it-IT" sz="28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Di questi 8 erano nati vivi </a:t>
            </a:r>
          </a:p>
          <a:p>
            <a:pPr>
              <a:lnSpc>
                <a:spcPct val="90000"/>
              </a:lnSpc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                           1 normale ( 12,5%)</a:t>
            </a:r>
            <a:endParaRPr lang="it-IT" sz="28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it-IT" sz="2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                           1 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ritardo del linguaggio ( 12,5%)  </a:t>
            </a:r>
            <a:endParaRPr lang="it-IT" sz="28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it-IT" sz="2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                           6 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disabilità severe (75%)</a:t>
            </a:r>
            <a:endParaRPr lang="it-IT" sz="28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Molte di queste anomalie si sviluppano o diventano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evidenti solo nel terzo trimestre di gravidanza. </a:t>
            </a:r>
            <a:endParaRPr lang="it-IT" sz="28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52227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76250"/>
            <a:ext cx="3678238" cy="114300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34925"/>
            <a:ext cx="5467350" cy="1717675"/>
          </a:xfrm>
        </p:spPr>
      </p:pic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 prevalenza di anomalie cerebrali associate è 45,8%</a:t>
            </a:r>
          </a:p>
          <a:p>
            <a:pPr>
              <a:lnSpc>
                <a:spcPct val="90000"/>
              </a:lnSpc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 RM permette  di visualizzare direttamente il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C.C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(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falsi-positivi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con ecografia 0%-20%) di confermare se l’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agenesia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è parziale o completa e se è o meno associata ad altri aspetti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malformativi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cerebrali (anomalie associate in 22,5% dei casi comparati alla valutazione con sola ecografia )</a:t>
            </a:r>
          </a:p>
          <a:p>
            <a:pPr>
              <a:lnSpc>
                <a:spcPct val="90000"/>
              </a:lnSpc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 percentuale di anomalie cromosomiche è di 17,8% ma un recente studio suggerisce che l’alto rischio di anomalie cromosomiche è confinato ai casi di ACC complessa (potrebbe essere da considerare in futuro l’utilizzo di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arrayCGH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)</a:t>
            </a:r>
          </a:p>
          <a:p>
            <a:pPr>
              <a:lnSpc>
                <a:spcPct val="90000"/>
              </a:lnSpc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ACC è stata associata a molte sindromi AD, AR,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X-linked</a:t>
            </a:r>
            <a:r>
              <a:rPr lang="it-IT" sz="140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.(OMIM 238 sindromi)</a:t>
            </a:r>
            <a:endParaRPr lang="it-IT" sz="14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Bedeschi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trova che il 33% ha una sindrome riconoscibile .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Schell-Apacik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12%</a:t>
            </a:r>
          </a:p>
          <a:p>
            <a:pPr>
              <a:lnSpc>
                <a:spcPct val="90000"/>
              </a:lnSpc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ACC è stata riportata in associazione con CMV,TOXO,rosolia , influenza ma solitamente coesistono altre anomalie associate </a:t>
            </a:r>
          </a:p>
          <a:p>
            <a:pPr>
              <a:lnSpc>
                <a:spcPct val="90000"/>
              </a:lnSpc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 prognosi in ACC dipende dalla coesistenza di altre anomalie che spesso possono essere osservate solo con l’avanzare della gravidanza </a:t>
            </a:r>
          </a:p>
          <a:p>
            <a:pPr>
              <a:lnSpc>
                <a:spcPct val="90000"/>
              </a:lnSpc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Nel 15,1% dei casi di ACC, diagnosticati in epoca prenatale come probabilmente isolati, si sono osservate successivamente altre anomalie associate </a:t>
            </a:r>
          </a:p>
          <a:p>
            <a:pPr>
              <a:lnSpc>
                <a:spcPct val="90000"/>
              </a:lnSpc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 percentuale di ritardo nei bambini con diagnosi prenatale di ACC isolata è di circa 25-30% ed è simile sia che ci sia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agenesia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completa o parziale .</a:t>
            </a:r>
          </a:p>
          <a:p>
            <a:pPr>
              <a:lnSpc>
                <a:spcPct val="90000"/>
              </a:lnSpc>
            </a:pPr>
            <a:endParaRPr lang="it-IT" sz="14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Segnaposto contenuto 2"/>
          <p:cNvSpPr>
            <a:spLocks noGrp="1"/>
          </p:cNvSpPr>
          <p:nvPr>
            <p:ph idx="1"/>
          </p:nvPr>
        </p:nvSpPr>
        <p:spPr>
          <a:xfrm>
            <a:off x="684213" y="1700213"/>
            <a:ext cx="7772400" cy="4114800"/>
          </a:xfrm>
        </p:spPr>
        <p:txBody>
          <a:bodyPr/>
          <a:lstStyle/>
          <a:p>
            <a:pPr eaLnBrk="1" hangingPunct="1"/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Studiano 155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</a:rPr>
              <a:t>dossiers</a:t>
            </a:r>
            <a:endParaRPr lang="it-IT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/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Vengono quindi analizzate tutte le diagnosi di ACC tra 2000-2003 ( 1° periodo) e il 2003-2006( 2° periodo)</a:t>
            </a:r>
          </a:p>
          <a:p>
            <a:pPr eaLnBrk="1" hangingPunct="1"/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Dal 2003 la prognosi era definita buona in quasi l’80% dei casi di ACC isolata </a:t>
            </a:r>
          </a:p>
          <a:p>
            <a:pPr eaLnBrk="1" hangingPunct="1"/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Sono considerate ACCA con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</a:rPr>
              <a:t>ventricolomegalia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 &gt;20 mm, con cisti interemisferiche , </a:t>
            </a:r>
          </a:p>
          <a:p>
            <a:pPr eaLnBrk="1" hangingPunct="1"/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ACCA se anomalie cariotipo, infezioni materne (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</a:rPr>
              <a:t>CMV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) , intossicazioni materne(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</a:rPr>
              <a:t>alccol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 ,droghe) </a:t>
            </a:r>
          </a:p>
          <a:p>
            <a:pPr eaLnBrk="1" hangingPunct="1"/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ACCA se Fattori di rischio, consanguineità, familiarità positiva per patologie neurologiche e ritardo mentale inspiegato, epilessie severe, segni di malessere fetale. </a:t>
            </a:r>
          </a:p>
          <a:p>
            <a:pPr eaLnBrk="1" hangingPunct="1"/>
            <a:endParaRPr lang="it-IT" sz="2400" dirty="0" smtClean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052" y="140393"/>
            <a:ext cx="3747051" cy="16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t-IT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Il tasso di falsi positivi ( bambini diagnosticati con ACCA ed erano ACCI è di 3,95% 3 bambini)</a:t>
            </a:r>
          </a:p>
          <a:p>
            <a:pPr eaLnBrk="1" hangingPunct="1"/>
            <a:endParaRPr lang="it-IT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Il tasso di falsi negativi ( bambini diagnosticati con ACCI ed erano ACCA è di 7,59% 6 bambini)</a:t>
            </a:r>
          </a:p>
          <a:p>
            <a:pPr eaLnBrk="1" hangingPunct="1">
              <a:buFontTx/>
              <a:buNone/>
            </a:pPr>
            <a:endParaRPr lang="it-IT" dirty="0" smtClean="0"/>
          </a:p>
          <a:p>
            <a:pPr eaLnBrk="1" hangingPunct="1"/>
            <a:endParaRPr lang="it-IT" dirty="0" smtClean="0"/>
          </a:p>
          <a:p>
            <a:pPr eaLnBrk="1" hangingPunct="1">
              <a:buFontTx/>
              <a:buNone/>
            </a:pPr>
            <a:endParaRPr lang="it-IT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4253948" cy="2251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Interruzioni ACCA 58%(1° periodo ) 71% ( 2° periodo)</a:t>
            </a:r>
          </a:p>
          <a:p>
            <a:pPr>
              <a:buNone/>
            </a:pPr>
            <a:endParaRPr lang="it-IT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Interruzioni ACCI 42%(1° periodo ) 29% ( 2° periodo)</a:t>
            </a:r>
          </a:p>
          <a:p>
            <a:endParaRPr lang="it-IT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723" y="198784"/>
            <a:ext cx="3965712" cy="2086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Sono nati 93 bambini </a:t>
            </a:r>
          </a:p>
          <a:p>
            <a:pPr>
              <a:buFontTx/>
              <a:buNone/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59 con ACCI: 33 senza anomalie neurologiche ( 73%) e 12 di cui 1 deceduto alla nascita (27%) con anomalie neurologiche,14 persi al follow-up</a:t>
            </a:r>
          </a:p>
          <a:p>
            <a:pPr>
              <a:buFontTx/>
              <a:buNone/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34 con ACCA :15 di cui 2 deceduti alla nascita ( 62,5%) presentavano anomalie neurologiche , 9 ( 37,5%) avevano esame neurologico normale, 10 persi al follow-up</a:t>
            </a:r>
          </a:p>
          <a:p>
            <a:endParaRPr lang="it-IT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88" y="2"/>
            <a:ext cx="3379304" cy="1617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77788"/>
            <a:ext cx="4565650" cy="1674812"/>
          </a:xfrm>
          <a:noFill/>
        </p:spPr>
      </p:pic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891088"/>
            <a:ext cx="8229600" cy="1568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Follow-up  annuale fino ai 6 anni e successivamente controlli ogni 2 anni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IQ (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Weschler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 Intelligence Scale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for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children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 WISC III)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Lateralità , memoria a breve termine, memoria a lungo termine, motricità fine 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abilità percettiva,abilità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visuo-spaziali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  e memoria visiva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Stato socio culturale dei genitori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Informazioni relative alla scolarizzazione raccolte con un intervista dei genitori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it-IT" dirty="0" smtClean="0">
              <a:latin typeface="Tahoma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it-IT" dirty="0" smtClean="0">
              <a:latin typeface="Tahoma" charset="0"/>
            </a:endParaRPr>
          </a:p>
          <a:p>
            <a:pPr eaLnBrk="1" hangingPunct="1"/>
            <a:endParaRPr lang="it-IT" dirty="0" smtClean="0"/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456565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456565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5965825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01328"/>
            <a:ext cx="8229600" cy="4525963"/>
          </a:xfrm>
        </p:spPr>
        <p:txBody>
          <a:bodyPr/>
          <a:lstStyle/>
          <a:p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17 bambini ( 2 persi + 3 che rifiutavano la valutazione)</a:t>
            </a:r>
          </a:p>
          <a:p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12 bambini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valutati fino ai 10 anni </a:t>
            </a:r>
            <a:endParaRPr lang="it-IT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7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ragazzi ,5 ragazze.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7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totali del corpo calloso e 5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parziali del corpo calloso </a:t>
            </a:r>
            <a:endParaRPr lang="it-IT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buFontTx/>
              <a:buNone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1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caso è stato successivamente diagnosticato come sindrome feto alcolica </a:t>
            </a:r>
            <a:endParaRPr lang="it-IT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60420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77788"/>
            <a:ext cx="4565650" cy="1674812"/>
          </a:xfrm>
          <a:noFill/>
          <a:ln/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456565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2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456565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2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456565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77788"/>
            <a:ext cx="4565650" cy="1674812"/>
          </a:xfrm>
          <a:noFill/>
          <a:ln/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456565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456565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0"/>
            <a:ext cx="4565650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5" name="Picture 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41363" y="2268538"/>
            <a:ext cx="7661275" cy="35401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Segnaposto contenuto 2"/>
          <p:cNvSpPr>
            <a:spLocks noGrp="1"/>
          </p:cNvSpPr>
          <p:nvPr>
            <p:ph idx="1"/>
          </p:nvPr>
        </p:nvSpPr>
        <p:spPr>
          <a:xfrm>
            <a:off x="457200" y="862642"/>
            <a:ext cx="8229600" cy="508095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it-IT" sz="1600" dirty="0" smtClean="0">
              <a:solidFill>
                <a:srgbClr val="595959"/>
              </a:solidFill>
            </a:endParaRPr>
          </a:p>
          <a:p>
            <a:pPr algn="just" eaLnBrk="1" hangingPunct="1">
              <a:lnSpc>
                <a:spcPct val="90000"/>
              </a:lnSpc>
              <a:buNone/>
            </a:pPr>
            <a:endParaRPr lang="it-IT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 eaLnBrk="1" hangingPunct="1">
              <a:lnSpc>
                <a:spcPct val="90000"/>
              </a:lnSpc>
              <a:buNone/>
            </a:pPr>
            <a:endParaRPr lang="it-IT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Il corpo calloso è la più grande </a:t>
            </a:r>
            <a:r>
              <a:rPr lang="it-IT" sz="2800" dirty="0" err="1" smtClean="0">
                <a:solidFill>
                  <a:schemeClr val="accent1">
                    <a:lumMod val="75000"/>
                  </a:schemeClr>
                </a:solidFill>
              </a:rPr>
              <a:t>commissura</a:t>
            </a:r>
            <a:endParaRPr lang="it-IT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interemisferica , è costituita da più di 190 milioni di</a:t>
            </a: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assoni che connettono tra di loro aree cerebrali sia</a:t>
            </a: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800" dirty="0" err="1" smtClean="0">
                <a:solidFill>
                  <a:schemeClr val="accent1">
                    <a:lumMod val="75000"/>
                  </a:schemeClr>
                </a:solidFill>
              </a:rPr>
              <a:t>omotopiche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 che </a:t>
            </a:r>
            <a:r>
              <a:rPr lang="it-IT" sz="2800" dirty="0" err="1" smtClean="0">
                <a:solidFill>
                  <a:schemeClr val="accent1">
                    <a:lumMod val="75000"/>
                  </a:schemeClr>
                </a:solidFill>
              </a:rPr>
              <a:t>eterotopiche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Queste connessioni partecipano ad una varietà di</a:t>
            </a: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funzioni cognitive incluso il linguaggio, le abilità di</a:t>
            </a: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ragionamento e consentono l’integrazione di</a:t>
            </a: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800" smtClean="0">
                <a:solidFill>
                  <a:schemeClr val="accent1">
                    <a:lumMod val="75000"/>
                  </a:schemeClr>
                </a:solidFill>
              </a:rPr>
              <a:t>Informazioni tra 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</a:rPr>
              <a:t>i due emisferi.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it-IT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it-IT" sz="16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41872" y="517585"/>
            <a:ext cx="76149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4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AGENESIA DEL CORPO CALLOSO </a:t>
            </a:r>
            <a:endParaRPr lang="it-IT" sz="4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333375"/>
            <a:ext cx="5141913" cy="1511300"/>
          </a:xfrm>
          <a:noFill/>
          <a:ln/>
        </p:spPr>
      </p:pic>
      <p:pic>
        <p:nvPicPr>
          <p:cNvPr id="61445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01675" y="2763838"/>
            <a:ext cx="7740650" cy="25495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333375"/>
            <a:ext cx="5141913" cy="1511300"/>
          </a:xfrm>
          <a:noFill/>
          <a:ln/>
        </p:spPr>
      </p:pic>
      <p:sp>
        <p:nvSpPr>
          <p:cNvPr id="645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966823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Non epilessia</a:t>
            </a:r>
          </a:p>
          <a:p>
            <a:pPr>
              <a:lnSpc>
                <a:spcPct val="90000"/>
              </a:lnSpc>
            </a:pP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QI nella norma in tutti i casi ma QI è nel basso </a:t>
            </a:r>
            <a:r>
              <a:rPr lang="it-IT" sz="2400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range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nel 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33.33% 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contro il 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6,7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% 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trovato 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nella </a:t>
            </a:r>
            <a:r>
              <a:rPr lang="it-IT" sz="240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popolazione generale.</a:t>
            </a:r>
            <a:endParaRPr lang="it-IT" sz="24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Questo può indurre a difficoltà scolastiche (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5/12)</a:t>
            </a:r>
          </a:p>
          <a:p>
            <a:pPr>
              <a:lnSpc>
                <a:spcPct val="90000"/>
              </a:lnSpc>
            </a:pP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Non 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c’è differenza di genere </a:t>
            </a:r>
            <a:endParaRPr lang="it-IT" sz="24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Non differenza 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tra </a:t>
            </a:r>
            <a:r>
              <a:rPr lang="it-IT" sz="2400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agenesia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totale o parziale</a:t>
            </a:r>
          </a:p>
          <a:p>
            <a:pPr>
              <a:lnSpc>
                <a:spcPct val="90000"/>
              </a:lnSpc>
            </a:pP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Il basso livello di QI è correlato al basso livello 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culturale 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delle madri </a:t>
            </a:r>
          </a:p>
          <a:p>
            <a:pPr>
              <a:lnSpc>
                <a:spcPct val="90000"/>
              </a:lnSpc>
            </a:pP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Molti bambini hanno difficoltà scolastiche ,disturbi del comportamento ( lentezza, instabilità, mancanza di concentrazione, immaturità emotiva). Queste difficoltà necessitano di riabilitazione nel 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50% dei cas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it-IT" sz="2400" dirty="0" smtClean="0">
                <a:latin typeface="Tahoma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endParaRPr lang="it-IT" sz="20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olo 1"/>
          <p:cNvSpPr>
            <a:spLocks noGrp="1"/>
          </p:cNvSpPr>
          <p:nvPr>
            <p:ph type="ctrTitle"/>
          </p:nvPr>
        </p:nvSpPr>
        <p:spPr>
          <a:xfrm>
            <a:off x="2352675" y="0"/>
            <a:ext cx="6791325" cy="2184400"/>
          </a:xfrm>
        </p:spPr>
        <p:txBody>
          <a:bodyPr/>
          <a:lstStyle/>
          <a:p>
            <a:pPr algn="l" eaLnBrk="1" hangingPunct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Stato neuropsicologico in bambini con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agenesia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del corpo calloso </a:t>
            </a:r>
          </a:p>
        </p:txBody>
      </p:sp>
      <p:sp>
        <p:nvSpPr>
          <p:cNvPr id="18435" name="Rettangolo 2"/>
          <p:cNvSpPr>
            <a:spLocks noChangeArrowheads="1"/>
          </p:cNvSpPr>
          <p:nvPr/>
        </p:nvSpPr>
        <p:spPr bwMode="auto">
          <a:xfrm>
            <a:off x="685800" y="3519577"/>
            <a:ext cx="6303963" cy="14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it-IT" sz="1600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P. Accorsi </a:t>
            </a:r>
            <a:r>
              <a:rPr lang="it-IT" sz="1600" u="sng" baseline="30000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1</a:t>
            </a:r>
            <a:r>
              <a:rPr lang="it-IT" sz="1600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,</a:t>
            </a:r>
            <a:r>
              <a:rPr lang="it-IT" sz="1600" u="sng" baseline="30000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P</a:t>
            </a:r>
            <a:r>
              <a:rPr lang="it-IT" sz="1600" u="sng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. Martelli </a:t>
            </a:r>
            <a:r>
              <a:rPr lang="it-IT" sz="1600" u="sng" baseline="30000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1</a:t>
            </a:r>
            <a:r>
              <a:rPr lang="it-IT" sz="1600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,S</a:t>
            </a:r>
            <a:r>
              <a:rPr lang="it-IT" sz="1600" u="sng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. Micheletti</a:t>
            </a:r>
            <a:r>
              <a:rPr lang="it-IT" sz="1600" u="sng" baseline="300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1,3</a:t>
            </a:r>
            <a:r>
              <a:rPr lang="it-IT" sz="1600" u="sng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, </a:t>
            </a:r>
            <a:r>
              <a:rPr lang="it-IT" sz="1600" u="sng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C. Guuva</a:t>
            </a:r>
            <a:r>
              <a:rPr lang="it-IT" sz="1600" u="sng" baseline="30000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2 </a:t>
            </a:r>
            <a:endParaRPr lang="it-IT" sz="1600" u="sng" dirty="0" smtClean="0">
              <a:solidFill>
                <a:schemeClr val="accent4">
                  <a:lumMod val="75000"/>
                </a:schemeClr>
              </a:solidFill>
              <a:latin typeface="+mj-lt"/>
              <a:cs typeface="ＭＳ Ｐゴシック" charset="-128"/>
            </a:endParaRPr>
          </a:p>
          <a:p>
            <a:pPr>
              <a:defRPr/>
            </a:pPr>
            <a:endParaRPr lang="it-IT" sz="1600" u="sng" baseline="30000" dirty="0" smtClean="0">
              <a:solidFill>
                <a:schemeClr val="accent4">
                  <a:lumMod val="75000"/>
                </a:schemeClr>
              </a:solidFill>
              <a:latin typeface="+mj-lt"/>
              <a:cs typeface="ＭＳ Ｐゴシック" charset="-128"/>
            </a:endParaRPr>
          </a:p>
          <a:p>
            <a:pPr>
              <a:defRPr/>
            </a:pPr>
            <a:r>
              <a:rPr lang="it-IT" sz="1600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1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Unit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of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Child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Neurology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and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Psychiatry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, Brescia, Italy</a:t>
            </a:r>
          </a:p>
          <a:p>
            <a:pPr>
              <a:defRPr/>
            </a:pP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2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Department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of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Clinical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and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Experimental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Sciences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,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Unit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of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Child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Neurology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and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Psychiatry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,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Spedali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Civili,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University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of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Brescia, Brescia, Italy</a:t>
            </a:r>
          </a:p>
          <a:p>
            <a:pPr>
              <a:defRPr/>
            </a:pP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3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Cognition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Psychology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Neuroscience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Lab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.,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University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</a:t>
            </a:r>
            <a:r>
              <a:rPr lang="it-IT" sz="1600" dirty="0" err="1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of</a:t>
            </a:r>
            <a:r>
              <a:rPr lang="it-IT" sz="1600" dirty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 Pavia, Pavia, </a:t>
            </a:r>
            <a:r>
              <a:rPr lang="it-IT" sz="1600" dirty="0" smtClean="0">
                <a:solidFill>
                  <a:schemeClr val="accent4">
                    <a:lumMod val="75000"/>
                  </a:schemeClr>
                </a:solidFill>
                <a:latin typeface="+mj-lt"/>
                <a:cs typeface="ＭＳ Ｐゴシック" charset="-128"/>
              </a:rPr>
              <a:t>Italy</a:t>
            </a:r>
            <a:endParaRPr lang="it-IT" sz="1600" dirty="0">
              <a:solidFill>
                <a:schemeClr val="accent4">
                  <a:lumMod val="75000"/>
                </a:schemeClr>
              </a:solidFill>
              <a:latin typeface="+mj-lt"/>
              <a:cs typeface="ＭＳ Ｐゴシック" charset="-128"/>
            </a:endParaRPr>
          </a:p>
        </p:txBody>
      </p:sp>
      <p:sp>
        <p:nvSpPr>
          <p:cNvPr id="14340" name="CasellaDiTesto 4"/>
          <p:cNvSpPr txBox="1">
            <a:spLocks noChangeArrowheads="1"/>
          </p:cNvSpPr>
          <p:nvPr/>
        </p:nvSpPr>
        <p:spPr bwMode="auto">
          <a:xfrm>
            <a:off x="8805863" y="17653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55178" cy="3144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http://www.bresciaholiday.com/wp-content/uploads/2012/11/bresc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8755" y="4909134"/>
            <a:ext cx="5305245" cy="1948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/>
          </p:cNvSpPr>
          <p:nvPr>
            <p:ph idx="1"/>
          </p:nvPr>
        </p:nvSpPr>
        <p:spPr>
          <a:xfrm>
            <a:off x="310550" y="250166"/>
            <a:ext cx="8505645" cy="6331788"/>
          </a:xfrm>
        </p:spPr>
        <p:txBody>
          <a:bodyPr/>
          <a:lstStyle/>
          <a:p>
            <a:pPr lvl="1">
              <a:buFont typeface="Arial" charset="0"/>
              <a:buNone/>
            </a:pPr>
            <a:r>
              <a:rPr lang="it-IT" dirty="0" smtClean="0"/>
              <a:t>    </a:t>
            </a:r>
            <a:r>
              <a:rPr lang="it-IT" sz="60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Abbiamo voluto descrivere il profilo  </a:t>
            </a:r>
            <a:r>
              <a:rPr lang="it-IT" sz="60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neurocognitivo</a:t>
            </a:r>
            <a:r>
              <a:rPr lang="it-IT" sz="60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in un campione di bambini con diagnosi di </a:t>
            </a:r>
            <a:r>
              <a:rPr lang="it-IT" sz="60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agenesia</a:t>
            </a:r>
            <a:r>
              <a:rPr lang="it-IT" sz="60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del corpo calloso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olo 4"/>
          <p:cNvSpPr>
            <a:spLocks noGrp="1"/>
          </p:cNvSpPr>
          <p:nvPr>
            <p:ph type="title"/>
          </p:nvPr>
        </p:nvSpPr>
        <p:spPr>
          <a:xfrm>
            <a:off x="385763" y="431800"/>
            <a:ext cx="8229600" cy="1143000"/>
          </a:xfrm>
        </p:spPr>
        <p:txBody>
          <a:bodyPr/>
          <a:lstStyle/>
          <a:p>
            <a:pPr eaLnBrk="1" hangingPunct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Studio</a:t>
            </a:r>
          </a:p>
        </p:txBody>
      </p:sp>
      <p:sp>
        <p:nvSpPr>
          <p:cNvPr id="31747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Tra il 1998 e il 2011, 38 bambini erano riferiti alla Unità di Neuropsichiatria Infantile degli Spedali Civili di   Brescia  con diagnosi di ACC.</a:t>
            </a:r>
          </a:p>
          <a:p>
            <a:pPr eaLnBrk="1" hangingPunct="1">
              <a:buFont typeface="Arial" charset="0"/>
              <a:buNone/>
            </a:pPr>
            <a:endParaRPr lang="it-IT" sz="28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 diagnosi prenatale era stata posta dopo valutazione presso l’Unità di Diagnosi Prenatale degli Spedali Civili di Brescia tra la 20 w e la 36 w di età gestazionale e confermata con RM fetale in 29 feti.</a:t>
            </a:r>
          </a:p>
          <a:p>
            <a:pPr eaLnBrk="1" hangingPunct="1"/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cisione 3"/>
          <p:cNvSpPr>
            <a:spLocks noChangeArrowheads="1"/>
          </p:cNvSpPr>
          <p:nvPr/>
        </p:nvSpPr>
        <p:spPr bwMode="auto">
          <a:xfrm>
            <a:off x="2005013" y="142875"/>
            <a:ext cx="4838700" cy="1763713"/>
          </a:xfrm>
          <a:prstGeom prst="flowChartDecision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2000" dirty="0">
                <a:latin typeface="+mn-lt"/>
                <a:ea typeface="+mn-ea"/>
              </a:rPr>
              <a:t>38 </a:t>
            </a:r>
            <a:r>
              <a:rPr lang="it-IT" sz="2000" dirty="0" err="1">
                <a:latin typeface="+mn-lt"/>
                <a:ea typeface="+mn-ea"/>
              </a:rPr>
              <a:t>children</a:t>
            </a:r>
            <a:r>
              <a:rPr lang="it-IT" sz="2000" dirty="0"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with</a:t>
            </a:r>
            <a:r>
              <a:rPr lang="it-IT" sz="2000" dirty="0"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prenatal</a:t>
            </a:r>
            <a:r>
              <a:rPr lang="it-IT" sz="2000" dirty="0"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diagnosis</a:t>
            </a:r>
            <a:r>
              <a:rPr lang="it-IT" sz="2000" dirty="0"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of</a:t>
            </a:r>
            <a:r>
              <a:rPr lang="it-IT" sz="2000" dirty="0">
                <a:latin typeface="+mn-lt"/>
                <a:ea typeface="+mn-ea"/>
              </a:rPr>
              <a:t> ACC</a:t>
            </a:r>
          </a:p>
        </p:txBody>
      </p:sp>
      <p:sp>
        <p:nvSpPr>
          <p:cNvPr id="5" name="Processo 4"/>
          <p:cNvSpPr>
            <a:spLocks noChangeArrowheads="1"/>
          </p:cNvSpPr>
          <p:nvPr/>
        </p:nvSpPr>
        <p:spPr bwMode="auto">
          <a:xfrm>
            <a:off x="919163" y="1787525"/>
            <a:ext cx="1417637" cy="1077913"/>
          </a:xfrm>
          <a:prstGeom prst="flowChartProcess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2000" dirty="0">
                <a:latin typeface="+mn-lt"/>
                <a:ea typeface="+mn-ea"/>
              </a:rPr>
              <a:t>30 </a:t>
            </a:r>
            <a:r>
              <a:rPr lang="it-IT" sz="2000" dirty="0" err="1">
                <a:latin typeface="+mn-lt"/>
                <a:ea typeface="+mn-ea"/>
              </a:rPr>
              <a:t>with</a:t>
            </a:r>
            <a:r>
              <a:rPr lang="it-IT" sz="2000" dirty="0"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postnatal</a:t>
            </a:r>
            <a:r>
              <a:rPr lang="it-IT" sz="2000" dirty="0">
                <a:latin typeface="+mn-lt"/>
                <a:ea typeface="+mn-ea"/>
              </a:rPr>
              <a:t> MRI</a:t>
            </a:r>
          </a:p>
        </p:txBody>
      </p:sp>
      <p:sp>
        <p:nvSpPr>
          <p:cNvPr id="6" name="Processo 5"/>
          <p:cNvSpPr>
            <a:spLocks noChangeArrowheads="1"/>
          </p:cNvSpPr>
          <p:nvPr/>
        </p:nvSpPr>
        <p:spPr bwMode="auto">
          <a:xfrm>
            <a:off x="6361113" y="1787525"/>
            <a:ext cx="1587500" cy="1077913"/>
          </a:xfrm>
          <a:prstGeom prst="flowChartProcess">
            <a:avLst/>
          </a:prstGeom>
          <a:solidFill>
            <a:srgbClr val="C3D69B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2000" dirty="0" err="1">
                <a:latin typeface="+mn-lt"/>
                <a:ea typeface="+mn-ea"/>
              </a:rPr>
              <a:t>8</a:t>
            </a:r>
            <a:r>
              <a:rPr lang="it-IT" sz="2000" dirty="0"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without</a:t>
            </a:r>
            <a:r>
              <a:rPr lang="it-IT" sz="2000" dirty="0"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postnatal</a:t>
            </a:r>
            <a:r>
              <a:rPr lang="it-IT" sz="2000" dirty="0">
                <a:latin typeface="+mn-lt"/>
                <a:ea typeface="+mn-ea"/>
              </a:rPr>
              <a:t> RMI</a:t>
            </a:r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69863" y="3068638"/>
            <a:ext cx="2395537" cy="1689100"/>
          </a:xfrm>
          <a:prstGeom prst="rect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>
              <a:buFont typeface="Wingdings" charset="2"/>
              <a:buChar char="ü"/>
            </a:pPr>
            <a:endParaRPr lang="it-IT" sz="1600">
              <a:latin typeface="Calibri" charset="0"/>
            </a:endParaRPr>
          </a:p>
          <a:p>
            <a:r>
              <a:rPr lang="it-IT" sz="2000">
                <a:latin typeface="Century Gothic" charset="0"/>
              </a:rPr>
              <a:t>15 isolated ACC </a:t>
            </a:r>
          </a:p>
          <a:p>
            <a:pPr>
              <a:buFont typeface="Wingdings" charset="2"/>
              <a:buChar char="ü"/>
            </a:pPr>
            <a:r>
              <a:rPr lang="it-IT" sz="1600">
                <a:latin typeface="Calibri" charset="0"/>
              </a:rPr>
              <a:t>2 drop-out</a:t>
            </a:r>
          </a:p>
          <a:p>
            <a:pPr>
              <a:buFont typeface="Wingdings" charset="2"/>
              <a:buChar char="ü"/>
            </a:pPr>
            <a:r>
              <a:rPr lang="it-IT" sz="1600">
                <a:latin typeface="Calibri" charset="0"/>
              </a:rPr>
              <a:t>1died in car crash</a:t>
            </a:r>
          </a:p>
          <a:p>
            <a:pPr>
              <a:buFont typeface="Wingdings" charset="2"/>
              <a:buChar char="ü"/>
            </a:pPr>
            <a:r>
              <a:rPr lang="it-IT" sz="1600">
                <a:latin typeface="Calibri" charset="0"/>
              </a:rPr>
              <a:t>3  “normal”</a:t>
            </a:r>
          </a:p>
          <a:p>
            <a:r>
              <a:rPr lang="it-IT" sz="1600">
                <a:latin typeface="Calibri" charset="0"/>
              </a:rPr>
              <a:t> (interview by phone)               </a:t>
            </a:r>
          </a:p>
          <a:p>
            <a:r>
              <a:rPr lang="it-IT" sz="1600">
                <a:solidFill>
                  <a:srgbClr val="4F6228"/>
                </a:solidFill>
                <a:latin typeface="Calibri" charset="0"/>
              </a:rPr>
              <a:t>-</a:t>
            </a:r>
            <a:endParaRPr lang="it-IT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2693988" y="3073400"/>
            <a:ext cx="2570162" cy="1693863"/>
          </a:xfrm>
          <a:prstGeom prst="rect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2000" dirty="0">
                <a:latin typeface="+mn-lt"/>
                <a:ea typeface="+mn-ea"/>
              </a:rPr>
              <a:t>14 </a:t>
            </a:r>
            <a:r>
              <a:rPr lang="it-IT" sz="2000" dirty="0" err="1">
                <a:latin typeface="+mn-lt"/>
                <a:ea typeface="+mn-ea"/>
              </a:rPr>
              <a:t>complex</a:t>
            </a:r>
            <a:r>
              <a:rPr lang="it-IT" sz="2000" dirty="0">
                <a:latin typeface="+mn-lt"/>
                <a:ea typeface="+mn-ea"/>
              </a:rPr>
              <a:t> ACC</a:t>
            </a:r>
          </a:p>
          <a:p>
            <a:pPr algn="ctr">
              <a:defRPr/>
            </a:pPr>
            <a:r>
              <a:rPr lang="it-IT" sz="1600" dirty="0">
                <a:latin typeface="Calibri"/>
                <a:ea typeface="+mn-ea"/>
              </a:rPr>
              <a:t>( </a:t>
            </a:r>
            <a:r>
              <a:rPr lang="it-IT" sz="1600" dirty="0" err="1">
                <a:latin typeface="Calibri"/>
                <a:ea typeface="+mn-ea"/>
              </a:rPr>
              <a:t>with</a:t>
            </a:r>
            <a:r>
              <a:rPr lang="it-IT" sz="1600" dirty="0">
                <a:latin typeface="Calibri"/>
                <a:ea typeface="+mn-ea"/>
              </a:rPr>
              <a:t> </a:t>
            </a:r>
            <a:r>
              <a:rPr lang="it-IT" sz="1600" dirty="0" err="1">
                <a:latin typeface="Calibri"/>
                <a:ea typeface="+mn-ea"/>
              </a:rPr>
              <a:t>associated</a:t>
            </a:r>
            <a:r>
              <a:rPr lang="it-IT" sz="1600" dirty="0">
                <a:latin typeface="Calibri"/>
                <a:ea typeface="+mn-ea"/>
              </a:rPr>
              <a:t> </a:t>
            </a:r>
            <a:r>
              <a:rPr lang="it-IT" sz="1600" dirty="0" err="1">
                <a:latin typeface="Calibri"/>
                <a:ea typeface="+mn-ea"/>
              </a:rPr>
              <a:t>cerebral</a:t>
            </a:r>
            <a:r>
              <a:rPr lang="it-IT" sz="1600" dirty="0">
                <a:latin typeface="Calibri"/>
                <a:ea typeface="+mn-ea"/>
              </a:rPr>
              <a:t> </a:t>
            </a:r>
            <a:r>
              <a:rPr lang="it-IT" sz="1600" dirty="0" err="1">
                <a:latin typeface="Calibri"/>
                <a:ea typeface="+mn-ea"/>
              </a:rPr>
              <a:t>anomalies</a:t>
            </a:r>
            <a:r>
              <a:rPr lang="it-IT" sz="1600" dirty="0">
                <a:latin typeface="Calibri"/>
                <a:ea typeface="+mn-ea"/>
              </a:rPr>
              <a:t> and </a:t>
            </a:r>
            <a:r>
              <a:rPr lang="it-IT" sz="1600" dirty="0" err="1">
                <a:latin typeface="Calibri"/>
                <a:ea typeface="+mn-ea"/>
              </a:rPr>
              <a:t>1</a:t>
            </a:r>
            <a:r>
              <a:rPr lang="it-IT" sz="1600" dirty="0">
                <a:latin typeface="Calibri"/>
                <a:ea typeface="+mn-ea"/>
              </a:rPr>
              <a:t> </a:t>
            </a:r>
            <a:r>
              <a:rPr lang="it-IT" sz="1600" dirty="0" err="1">
                <a:latin typeface="Calibri"/>
                <a:ea typeface="+mn-ea"/>
              </a:rPr>
              <a:t>Aicardi</a:t>
            </a:r>
            <a:r>
              <a:rPr lang="it-IT" sz="1600" dirty="0">
                <a:latin typeface="Calibri"/>
                <a:ea typeface="+mn-ea"/>
              </a:rPr>
              <a:t> </a:t>
            </a:r>
            <a:r>
              <a:rPr lang="it-IT" sz="1600" dirty="0" err="1">
                <a:latin typeface="Calibri"/>
                <a:ea typeface="+mn-ea"/>
              </a:rPr>
              <a:t>syndrome</a:t>
            </a:r>
            <a:r>
              <a:rPr lang="it-IT" sz="1600" dirty="0">
                <a:latin typeface="Calibri"/>
                <a:ea typeface="+mn-ea"/>
              </a:rPr>
              <a:t>) </a:t>
            </a:r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5381625" y="3078163"/>
            <a:ext cx="1336675" cy="1689100"/>
          </a:xfrm>
          <a:prstGeom prst="rect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dirty="0">
                <a:solidFill>
                  <a:schemeClr val="lt1"/>
                </a:solidFill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1</a:t>
            </a:r>
            <a:r>
              <a:rPr lang="it-IT" sz="2000" dirty="0"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Other</a:t>
            </a:r>
            <a:r>
              <a:rPr lang="it-IT" sz="2000" dirty="0">
                <a:latin typeface="+mn-lt"/>
                <a:ea typeface="+mn-ea"/>
              </a:rPr>
              <a:t> </a:t>
            </a:r>
            <a:r>
              <a:rPr lang="it-IT" sz="2000" dirty="0" err="1">
                <a:latin typeface="+mn-lt"/>
                <a:ea typeface="+mn-ea"/>
              </a:rPr>
              <a:t>diagnosis</a:t>
            </a:r>
            <a:endParaRPr lang="it-IT" sz="2000" dirty="0">
              <a:latin typeface="+mn-lt"/>
              <a:ea typeface="+mn-ea"/>
            </a:endParaRPr>
          </a:p>
        </p:txBody>
      </p:sp>
      <p:sp>
        <p:nvSpPr>
          <p:cNvPr id="22" name="Ovale 21"/>
          <p:cNvSpPr>
            <a:spLocks noChangeArrowheads="1"/>
          </p:cNvSpPr>
          <p:nvPr/>
        </p:nvSpPr>
        <p:spPr bwMode="auto">
          <a:xfrm>
            <a:off x="204788" y="5026025"/>
            <a:ext cx="6956425" cy="1831975"/>
          </a:xfrm>
          <a:prstGeom prst="ellipse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it-IT" sz="2000" dirty="0">
                <a:solidFill>
                  <a:schemeClr val="lt1"/>
                </a:solidFill>
                <a:latin typeface="+mn-lt"/>
                <a:ea typeface="+mn-ea"/>
              </a:rPr>
              <a:t>23 </a:t>
            </a:r>
            <a:r>
              <a:rPr lang="it-IT" sz="2000" dirty="0" err="1">
                <a:solidFill>
                  <a:schemeClr val="lt1"/>
                </a:solidFill>
                <a:latin typeface="+mn-lt"/>
                <a:ea typeface="+mn-ea"/>
              </a:rPr>
              <a:t>children</a:t>
            </a:r>
            <a:r>
              <a:rPr lang="it-IT" sz="2000" dirty="0">
                <a:solidFill>
                  <a:schemeClr val="lt1"/>
                </a:solidFill>
                <a:latin typeface="+mn-lt"/>
                <a:ea typeface="+mn-ea"/>
              </a:rPr>
              <a:t> </a:t>
            </a:r>
            <a:r>
              <a:rPr lang="it-IT" sz="2000" dirty="0" err="1">
                <a:solidFill>
                  <a:schemeClr val="lt1"/>
                </a:solidFill>
                <a:latin typeface="+mn-lt"/>
                <a:ea typeface="+mn-ea"/>
              </a:rPr>
              <a:t>evalueted</a:t>
            </a:r>
            <a:r>
              <a:rPr lang="it-IT" sz="2000" dirty="0">
                <a:solidFill>
                  <a:schemeClr val="lt1"/>
                </a:solidFill>
                <a:latin typeface="+mn-lt"/>
                <a:ea typeface="+mn-ea"/>
              </a:rPr>
              <a:t> in </a:t>
            </a:r>
            <a:r>
              <a:rPr lang="it-IT" sz="2000" dirty="0" err="1">
                <a:solidFill>
                  <a:schemeClr val="lt1"/>
                </a:solidFill>
                <a:latin typeface="+mn-lt"/>
                <a:ea typeface="+mn-ea"/>
              </a:rPr>
              <a:t>this</a:t>
            </a:r>
            <a:r>
              <a:rPr lang="it-IT" sz="2000" dirty="0">
                <a:solidFill>
                  <a:schemeClr val="lt1"/>
                </a:solidFill>
                <a:latin typeface="+mn-lt"/>
                <a:ea typeface="+mn-ea"/>
              </a:rPr>
              <a:t> </a:t>
            </a:r>
            <a:r>
              <a:rPr lang="it-IT" sz="2000" dirty="0" err="1">
                <a:solidFill>
                  <a:schemeClr val="lt1"/>
                </a:solidFill>
                <a:latin typeface="+mn-lt"/>
                <a:ea typeface="+mn-ea"/>
              </a:rPr>
              <a:t>study</a:t>
            </a:r>
            <a:endParaRPr lang="it-IT" sz="2000" dirty="0">
              <a:solidFill>
                <a:schemeClr val="lt1"/>
              </a:solidFill>
              <a:latin typeface="+mn-lt"/>
              <a:ea typeface="+mn-ea"/>
            </a:endParaRPr>
          </a:p>
          <a:p>
            <a:pPr algn="ctr">
              <a:defRPr/>
            </a:pPr>
            <a:r>
              <a:rPr lang="it-IT" sz="2000" dirty="0" err="1">
                <a:solidFill>
                  <a:schemeClr val="lt1"/>
                </a:solidFill>
                <a:latin typeface="+mn-lt"/>
                <a:ea typeface="+mn-ea"/>
              </a:rPr>
              <a:t>9</a:t>
            </a:r>
            <a:r>
              <a:rPr lang="it-IT" sz="2000" dirty="0">
                <a:solidFill>
                  <a:schemeClr val="lt1"/>
                </a:solidFill>
                <a:latin typeface="+mn-lt"/>
                <a:ea typeface="+mn-ea"/>
              </a:rPr>
              <a:t> </a:t>
            </a:r>
            <a:r>
              <a:rPr lang="it-IT" sz="2000" dirty="0" err="1">
                <a:solidFill>
                  <a:schemeClr val="lt1"/>
                </a:solidFill>
                <a:latin typeface="+mn-lt"/>
                <a:ea typeface="+mn-ea"/>
              </a:rPr>
              <a:t>isolated</a:t>
            </a:r>
            <a:r>
              <a:rPr lang="it-IT" sz="2000" dirty="0">
                <a:solidFill>
                  <a:schemeClr val="lt1"/>
                </a:solidFill>
                <a:latin typeface="+mn-lt"/>
                <a:ea typeface="+mn-ea"/>
              </a:rPr>
              <a:t> ACC    14 </a:t>
            </a:r>
            <a:r>
              <a:rPr lang="it-IT" sz="2000" dirty="0" err="1">
                <a:solidFill>
                  <a:schemeClr val="lt1"/>
                </a:solidFill>
                <a:latin typeface="+mn-lt"/>
                <a:ea typeface="+mn-ea"/>
              </a:rPr>
              <a:t>complex ACC</a:t>
            </a:r>
            <a:r>
              <a:rPr lang="it-IT" sz="2000" dirty="0">
                <a:solidFill>
                  <a:schemeClr val="lt1"/>
                </a:solidFill>
                <a:latin typeface="+mn-lt"/>
                <a:ea typeface="+mn-ea"/>
              </a:rPr>
              <a:t> </a:t>
            </a:r>
          </a:p>
        </p:txBody>
      </p:sp>
      <p:cxnSp>
        <p:nvCxnSpPr>
          <p:cNvPr id="16" name="Connettore 1 15"/>
          <p:cNvCxnSpPr>
            <a:cxnSpLocks noChangeShapeType="1"/>
            <a:stCxn id="5" idx="2"/>
          </p:cNvCxnSpPr>
          <p:nvPr/>
        </p:nvCxnSpPr>
        <p:spPr bwMode="auto">
          <a:xfrm rot="16200000" flipH="1">
            <a:off x="1527175" y="2967038"/>
            <a:ext cx="2032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4" name="Connettore 1 23"/>
          <p:cNvCxnSpPr>
            <a:cxnSpLocks noChangeShapeType="1"/>
          </p:cNvCxnSpPr>
          <p:nvPr/>
        </p:nvCxnSpPr>
        <p:spPr bwMode="auto">
          <a:xfrm>
            <a:off x="2336800" y="2865438"/>
            <a:ext cx="1498600" cy="2127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6" name="Connettore 1 25"/>
          <p:cNvCxnSpPr>
            <a:cxnSpLocks noChangeShapeType="1"/>
            <a:stCxn id="21" idx="0"/>
            <a:endCxn id="5" idx="3"/>
          </p:cNvCxnSpPr>
          <p:nvPr/>
        </p:nvCxnSpPr>
        <p:spPr bwMode="auto">
          <a:xfrm rot="16200000" flipV="1">
            <a:off x="3817938" y="846137"/>
            <a:ext cx="750888" cy="3713163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5" name="Connettore 1 34"/>
          <p:cNvCxnSpPr>
            <a:cxnSpLocks noChangeShapeType="1"/>
            <a:stCxn id="4" idx="1"/>
          </p:cNvCxnSpPr>
          <p:nvPr/>
        </p:nvCxnSpPr>
        <p:spPr bwMode="auto">
          <a:xfrm rot="10800000" flipH="1" flipV="1">
            <a:off x="2005013" y="1023938"/>
            <a:ext cx="1587" cy="7635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8" name="Connettore 1 37"/>
          <p:cNvCxnSpPr>
            <a:cxnSpLocks noChangeShapeType="1"/>
            <a:stCxn id="4" idx="3"/>
          </p:cNvCxnSpPr>
          <p:nvPr/>
        </p:nvCxnSpPr>
        <p:spPr bwMode="auto">
          <a:xfrm>
            <a:off x="6843713" y="1023938"/>
            <a:ext cx="1587" cy="7635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19" name="Connettore 1 18"/>
          <p:cNvCxnSpPr>
            <a:cxnSpLocks noChangeShapeType="1"/>
            <a:stCxn id="18" idx="2"/>
          </p:cNvCxnSpPr>
          <p:nvPr/>
        </p:nvCxnSpPr>
        <p:spPr bwMode="auto">
          <a:xfrm rot="16200000" flipH="1">
            <a:off x="1096963" y="5027613"/>
            <a:ext cx="53975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5" name="Connettore 1 24"/>
          <p:cNvCxnSpPr>
            <a:cxnSpLocks noChangeShapeType="1"/>
            <a:stCxn id="20" idx="2"/>
          </p:cNvCxnSpPr>
          <p:nvPr/>
        </p:nvCxnSpPr>
        <p:spPr bwMode="auto">
          <a:xfrm rot="16200000" flipH="1">
            <a:off x="3848894" y="4896644"/>
            <a:ext cx="258762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195032" y="1623295"/>
          <a:ext cx="8671156" cy="4996238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2680936"/>
                <a:gridCol w="2955701"/>
                <a:gridCol w="3034519"/>
              </a:tblGrid>
              <a:tr h="280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endParaRPr lang="it-IT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chemeClr val="bg1"/>
                          </a:solidFill>
                        </a:rPr>
                        <a:t>ISOLATED ACC (</a:t>
                      </a:r>
                      <a:r>
                        <a:rPr lang="it-IT" sz="16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it-IT" sz="1600" b="1" baseline="0" dirty="0" err="1" smtClean="0">
                          <a:solidFill>
                            <a:schemeClr val="bg1"/>
                          </a:solidFill>
                        </a:rPr>
                        <a:t>9</a:t>
                      </a:r>
                      <a:r>
                        <a:rPr lang="it-IT" sz="1600" b="1" baseline="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lang="it-IT" sz="16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59925" marR="59925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COMPLEX</a:t>
                      </a:r>
                      <a:r>
                        <a:rPr lang="it-IT" sz="1600" b="1" baseline="0" dirty="0" smtClean="0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Times New Roman"/>
                        </a:rPr>
                        <a:t> ACC (14)</a:t>
                      </a:r>
                      <a:endParaRPr lang="it-IT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326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0" i="0" cap="all" dirty="0" smtClean="0">
                          <a:latin typeface="Calibri"/>
                          <a:ea typeface="Calibri"/>
                          <a:cs typeface="Times New Roman"/>
                        </a:rPr>
                        <a:t>gender</a:t>
                      </a:r>
                      <a:endParaRPr lang="it-IT" sz="1600" b="0" i="0" cap="all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8 M</a:t>
                      </a:r>
                      <a:r>
                        <a:rPr lang="it-IT" sz="1600" b="1" i="0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        1 F</a:t>
                      </a:r>
                      <a:endParaRPr lang="it-IT" sz="1600" b="1" i="0" normalizeH="0" dirty="0" smtClean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8 M 6 F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  <a:tr h="56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0" i="0" cap="all" dirty="0" err="1" smtClean="0">
                          <a:latin typeface="Calibri"/>
                        </a:rPr>
                        <a:t>Age</a:t>
                      </a:r>
                      <a:r>
                        <a:rPr lang="it-IT" sz="1600" b="0" i="0" cap="all" baseline="0" dirty="0" smtClean="0">
                          <a:latin typeface="Calibri"/>
                        </a:rPr>
                        <a:t> </a:t>
                      </a:r>
                      <a:r>
                        <a:rPr lang="it-IT" sz="1600" b="0" i="0" cap="all" baseline="0" dirty="0" err="1" smtClean="0">
                          <a:latin typeface="Calibri"/>
                        </a:rPr>
                        <a:t>of</a:t>
                      </a:r>
                      <a:r>
                        <a:rPr lang="it-IT" sz="1600" b="0" i="0" cap="all" baseline="0" dirty="0" smtClean="0">
                          <a:latin typeface="Calibri"/>
                        </a:rPr>
                        <a:t> </a:t>
                      </a:r>
                      <a:r>
                        <a:rPr lang="it-IT" sz="1600" b="0" i="0" cap="all" baseline="0" dirty="0" err="1" smtClean="0">
                          <a:latin typeface="Calibri"/>
                        </a:rPr>
                        <a:t>observation</a:t>
                      </a:r>
                      <a:r>
                        <a:rPr lang="it-IT" sz="1600" b="0" i="0" cap="all" baseline="0" dirty="0" smtClean="0">
                          <a:latin typeface="Calibri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0" i="0" cap="all" dirty="0" err="1" smtClean="0">
                          <a:latin typeface="Calibri"/>
                        </a:rPr>
                        <a:t>Mean</a:t>
                      </a:r>
                      <a:r>
                        <a:rPr lang="it-IT" sz="1600" b="0" i="0" cap="all" baseline="0" dirty="0" smtClean="0">
                          <a:latin typeface="Calibri"/>
                        </a:rPr>
                        <a:t> (</a:t>
                      </a:r>
                      <a:r>
                        <a:rPr lang="it-IT" sz="1600" b="0" i="0" cap="all" dirty="0" err="1" smtClean="0">
                          <a:latin typeface="Calibri"/>
                        </a:rPr>
                        <a:t>range</a:t>
                      </a:r>
                      <a:r>
                        <a:rPr lang="it-IT" sz="1600" b="0" i="0" cap="all" dirty="0" smtClean="0">
                          <a:latin typeface="Calibri"/>
                        </a:rPr>
                        <a:t>/SD) </a:t>
                      </a:r>
                    </a:p>
                  </a:txBody>
                  <a:tcPr marL="59925" marR="59925" marT="0" marB="0">
                    <a:solidFill>
                      <a:srgbClr val="2C9A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5 y 6 m ( RANGE 18 m- 15 y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                SD 4)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solidFill>
                      <a:srgbClr val="2C9A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4y 2 m (RANGE 2 y- 10 y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              SD</a:t>
                      </a:r>
                      <a:r>
                        <a:rPr lang="it-IT" sz="1600" b="1" i="0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2,4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)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solidFill>
                      <a:srgbClr val="2C9AE5"/>
                    </a:solidFill>
                  </a:tcPr>
                </a:tc>
              </a:tr>
              <a:tr h="386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0" i="0" cap="all" dirty="0" err="1" smtClean="0">
                          <a:latin typeface="Calibri"/>
                          <a:ea typeface="Calibri"/>
                          <a:cs typeface="Times New Roman"/>
                        </a:rPr>
                        <a:t>Pregnancy</a:t>
                      </a:r>
                      <a:r>
                        <a:rPr lang="it-IT" sz="1600" b="0" i="0" cap="all" dirty="0" smtClean="0">
                          <a:latin typeface="Calibri"/>
                          <a:ea typeface="Calibri"/>
                          <a:cs typeface="Times New Roman"/>
                        </a:rPr>
                        <a:t> and delivery</a:t>
                      </a:r>
                      <a:endParaRPr lang="it-IT" sz="1600" b="0" i="0" cap="all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 pitchFamily="18" charset="0"/>
                        </a:rPr>
                        <a:t>physiological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 pitchFamily="18" charset="0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physiological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  <a:tr h="560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0" i="0" cap="all" dirty="0" err="1" smtClean="0">
                          <a:latin typeface="Calibri"/>
                        </a:rPr>
                        <a:t>Gestational</a:t>
                      </a:r>
                      <a:r>
                        <a:rPr lang="it-IT" sz="1600" b="0" i="0" cap="all" dirty="0" smtClean="0">
                          <a:latin typeface="Calibri"/>
                        </a:rPr>
                        <a:t> </a:t>
                      </a:r>
                      <a:r>
                        <a:rPr lang="it-IT" sz="1600" b="0" i="0" cap="all" dirty="0" err="1" smtClean="0">
                          <a:latin typeface="Calibri"/>
                        </a:rPr>
                        <a:t>age</a:t>
                      </a:r>
                      <a:r>
                        <a:rPr lang="it-IT" sz="1600" b="0" i="0" cap="all" dirty="0" smtClean="0">
                          <a:latin typeface="Calibri"/>
                        </a:rPr>
                        <a:t> </a:t>
                      </a: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67585" algn="ctr"/>
                        </a:tabLst>
                        <a:defRPr/>
                      </a:pPr>
                      <a:r>
                        <a:rPr lang="it-IT" sz="1600" b="1" i="0" normalizeH="0" dirty="0" smtClean="0">
                          <a:latin typeface=""/>
                        </a:rPr>
                        <a:t> </a:t>
                      </a:r>
                      <a:r>
                        <a:rPr lang="it-IT" sz="1600" b="1" i="0" normalizeH="0" dirty="0" err="1" smtClean="0">
                          <a:latin typeface=""/>
                        </a:rPr>
                        <a:t>8</a:t>
                      </a:r>
                      <a:r>
                        <a:rPr lang="it-IT" sz="1600" b="1" i="0" normalizeH="0" dirty="0" smtClean="0">
                          <a:latin typeface=""/>
                        </a:rPr>
                        <a:t> </a:t>
                      </a:r>
                      <a:r>
                        <a:rPr lang="it-IT" sz="1600" b="1" i="0" normalizeH="0" dirty="0" err="1" smtClean="0">
                          <a:latin typeface=""/>
                        </a:rPr>
                        <a:t>term</a:t>
                      </a:r>
                      <a:r>
                        <a:rPr lang="it-IT" sz="1600" b="1" i="0" normalizeH="0" baseline="0" dirty="0" smtClean="0">
                          <a:latin typeface=""/>
                        </a:rPr>
                        <a:t> (38-41 W 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67585" algn="ctr"/>
                        </a:tabLst>
                        <a:defRPr/>
                      </a:pPr>
                      <a:r>
                        <a:rPr lang="it-IT" sz="1600" b="1" i="0" normalizeH="0" baseline="0" dirty="0" smtClean="0">
                          <a:latin typeface=""/>
                        </a:rPr>
                        <a:t>1 late </a:t>
                      </a:r>
                      <a:r>
                        <a:rPr lang="it-IT" sz="1600" b="1" i="0" normalizeH="0" baseline="0" dirty="0" err="1" smtClean="0">
                          <a:latin typeface=""/>
                        </a:rPr>
                        <a:t>preterm</a:t>
                      </a:r>
                      <a:r>
                        <a:rPr lang="it-IT" sz="1600" b="1" i="0" normalizeH="0" baseline="0" dirty="0" smtClean="0">
                          <a:latin typeface=""/>
                        </a:rPr>
                        <a:t> (35 W)</a:t>
                      </a:r>
                      <a:endParaRPr lang="it-IT" sz="1600" b="1" i="0" normalizeH="0" dirty="0" smtClean="0">
                        <a:latin typeface="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13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term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 (38 -40W)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1 late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preterm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 (35 W)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  <a:tr h="394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0" i="0" cap="all" dirty="0" smtClean="0">
                          <a:latin typeface="Calibri"/>
                        </a:rPr>
                        <a:t>Birth </a:t>
                      </a:r>
                      <a:r>
                        <a:rPr lang="it-IT" sz="1600" b="0" i="0" cap="all" dirty="0" err="1" smtClean="0">
                          <a:latin typeface="Calibri"/>
                        </a:rPr>
                        <a:t>weight</a:t>
                      </a:r>
                      <a:endParaRPr lang="it-IT" sz="1600" b="0" i="0" cap="all" dirty="0" smtClean="0">
                        <a:latin typeface="Calibri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baseline="0" dirty="0" smtClean="0">
                          <a:latin typeface=""/>
                          <a:ea typeface="Calibri"/>
                          <a:cs typeface="Times New Roman"/>
                        </a:rPr>
                        <a:t>normal 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for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gestational age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normal for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gestational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age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  <a:tr h="318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0" i="0" cap="all" dirty="0" smtClean="0">
                          <a:latin typeface="Calibri"/>
                        </a:rPr>
                        <a:t>HEAD CIRCUMFERENCE </a:t>
                      </a:r>
                      <a:r>
                        <a:rPr lang="it-IT" sz="1600" b="0" i="0" cap="all" baseline="0" dirty="0" smtClean="0">
                          <a:latin typeface="Calibri"/>
                        </a:rPr>
                        <a:t> </a:t>
                      </a:r>
                      <a:endParaRPr lang="it-IT" sz="1600" b="0" i="0" cap="all" dirty="0" smtClean="0">
                        <a:latin typeface="Calibri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normal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 for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gestationa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age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3 with</a:t>
                      </a:r>
                      <a:r>
                        <a:rPr lang="it-IT" sz="1600" b="1" i="0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HC 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&lt; 2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sd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  <a:tr h="5652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0" i="0" cap="all" dirty="0" err="1" smtClean="0">
                          <a:latin typeface="Calibri"/>
                        </a:rPr>
                        <a:t>Dysmorfic</a:t>
                      </a:r>
                      <a:r>
                        <a:rPr lang="it-IT" sz="1600" b="0" i="0" cap="all" baseline="0" dirty="0" smtClean="0">
                          <a:latin typeface="Calibri"/>
                        </a:rPr>
                        <a:t> </a:t>
                      </a:r>
                      <a:r>
                        <a:rPr lang="it-IT" sz="1600" b="0" i="0" cap="all" baseline="0" dirty="0" err="1" smtClean="0">
                          <a:latin typeface="Calibri"/>
                        </a:rPr>
                        <a:t>features</a:t>
                      </a:r>
                      <a:endParaRPr lang="it-IT" sz="1600" b="0" i="0" cap="all" dirty="0" smtClean="0">
                        <a:latin typeface="Calibri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it-IT" sz="1600" b="1" i="0" cap="none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absence of features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cap="none" normalizeH="0" baseline="0" dirty="0" smtClean="0">
                          <a:latin typeface=""/>
                          <a:ea typeface="Calibri"/>
                          <a:cs typeface="Times New Roman"/>
                        </a:rPr>
                        <a:t>1  minor facial dysmorphies</a:t>
                      </a:r>
                      <a:endParaRPr lang="it-IT" sz="1600" b="1" i="0" cap="none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67585" algn="ctr"/>
                        </a:tabLst>
                        <a:defRPr/>
                      </a:pPr>
                      <a:r>
                        <a:rPr kumimoji="0" lang="it-IT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"/>
                          <a:ea typeface="Calibri"/>
                          <a:cs typeface="Times New Roman"/>
                        </a:rPr>
                        <a:t>13 absence of features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67585" algn="ctr"/>
                        </a:tabLst>
                        <a:defRPr/>
                      </a:pPr>
                      <a:r>
                        <a:rPr kumimoji="0" lang="it-IT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"/>
                          <a:ea typeface="Calibri"/>
                          <a:cs typeface="Times New Roman"/>
                        </a:rPr>
                        <a:t>1 facial dysmorphies</a:t>
                      </a:r>
                    </a:p>
                  </a:txBody>
                  <a:tcPr marL="59925" marR="59925" marT="0" marB="0">
                    <a:noFill/>
                  </a:tcPr>
                </a:tc>
              </a:tr>
              <a:tr h="3480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0" i="0" cap="all" dirty="0" smtClean="0">
                          <a:latin typeface="Calibri"/>
                        </a:rPr>
                        <a:t>KARYOTYPE</a:t>
                      </a: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normal</a:t>
                      </a:r>
                      <a:r>
                        <a:rPr lang="it-IT" sz="1600" b="1" i="0" cap="none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in </a:t>
                      </a:r>
                      <a:r>
                        <a:rPr lang="it-IT" sz="1600" b="1" i="0" cap="none" normalizeH="0" dirty="0" err="1" smtClean="0">
                          <a:latin typeface=""/>
                          <a:ea typeface="Calibri"/>
                          <a:cs typeface="Times New Roman"/>
                        </a:rPr>
                        <a:t>all</a:t>
                      </a: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b="1" i="0" cap="none" normalizeH="0" dirty="0" err="1" smtClean="0">
                          <a:latin typeface=""/>
                          <a:ea typeface="Calibri"/>
                          <a:cs typeface="Times New Roman"/>
                        </a:rPr>
                        <a:t>cases</a:t>
                      </a:r>
                      <a:endParaRPr lang="it-IT" sz="1600" b="1" i="0" cap="none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 normal in </a:t>
                      </a:r>
                      <a:r>
                        <a:rPr lang="it-IT" sz="1600" b="1" i="0" cap="none" normalizeH="0" dirty="0" err="1" smtClean="0">
                          <a:latin typeface=""/>
                          <a:ea typeface="Calibri"/>
                          <a:cs typeface="Times New Roman"/>
                        </a:rPr>
                        <a:t>all</a:t>
                      </a: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b="1" i="0" cap="none" normalizeH="0" dirty="0" err="1" smtClean="0">
                          <a:latin typeface=""/>
                          <a:ea typeface="Calibri"/>
                          <a:cs typeface="Times New Roman"/>
                        </a:rPr>
                        <a:t>cases</a:t>
                      </a:r>
                      <a:endParaRPr lang="it-IT" sz="1600" b="1" i="0" cap="none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  <a:tr h="34083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67585" algn="ctr"/>
                        </a:tabLst>
                        <a:defRPr/>
                      </a:pPr>
                      <a:r>
                        <a:rPr lang="it-IT" sz="1600" b="0" i="0" cap="all" baseline="0" dirty="0" smtClean="0">
                          <a:latin typeface="Calibri"/>
                        </a:rPr>
                        <a:t>VIRUS SCREENING</a:t>
                      </a:r>
                      <a:endParaRPr lang="it-IT" sz="1600" b="0" i="0" cap="all" dirty="0" smtClean="0">
                        <a:latin typeface="Calibri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normal in </a:t>
                      </a:r>
                      <a:r>
                        <a:rPr lang="it-IT" sz="1600" b="1" i="0" cap="none" normalizeH="0" dirty="0" err="1" smtClean="0">
                          <a:latin typeface=""/>
                          <a:ea typeface="Calibri"/>
                          <a:cs typeface="Times New Roman"/>
                        </a:rPr>
                        <a:t>all</a:t>
                      </a: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b="1" i="0" cap="none" normalizeH="0" dirty="0" err="1" smtClean="0">
                          <a:latin typeface=""/>
                          <a:ea typeface="Calibri"/>
                          <a:cs typeface="Times New Roman"/>
                        </a:rPr>
                        <a:t>cases</a:t>
                      </a:r>
                      <a:endParaRPr lang="it-IT" sz="1600" b="1" i="0" cap="none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cap="none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normal </a:t>
                      </a: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in </a:t>
                      </a:r>
                      <a:r>
                        <a:rPr lang="it-IT" sz="1600" b="1" i="0" cap="none" normalizeH="0" dirty="0" err="1" smtClean="0">
                          <a:latin typeface=""/>
                          <a:ea typeface="Calibri"/>
                          <a:cs typeface="Times New Roman"/>
                        </a:rPr>
                        <a:t>all</a:t>
                      </a:r>
                      <a:r>
                        <a:rPr lang="it-IT" sz="1600" b="1" i="0" cap="none" normalizeH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b="1" i="0" cap="none" normalizeH="0" dirty="0" err="1" smtClean="0">
                          <a:latin typeface=""/>
                          <a:ea typeface="Calibri"/>
                          <a:cs typeface="Times New Roman"/>
                        </a:rPr>
                        <a:t>cases</a:t>
                      </a:r>
                      <a:endParaRPr lang="it-IT" sz="1600" b="1" i="0" cap="none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  <a:tr h="35127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67585" algn="ctr"/>
                        </a:tabLst>
                        <a:defRPr/>
                      </a:pPr>
                      <a:r>
                        <a:rPr lang="it-IT" sz="1600" b="0" i="0" cap="all" dirty="0" smtClean="0">
                          <a:latin typeface="Calibri"/>
                        </a:rPr>
                        <a:t>FEBRILE SEIZURES </a:t>
                      </a: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absent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absent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  <a:tr h="2810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67585" algn="ctr"/>
                        </a:tabLst>
                        <a:defRPr/>
                      </a:pPr>
                      <a:r>
                        <a:rPr lang="it-IT" sz="1600" b="0" i="0" cap="all" dirty="0" smtClean="0">
                          <a:latin typeface="Calibri"/>
                        </a:rPr>
                        <a:t>EPILEPSY</a:t>
                      </a: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absent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focal</a:t>
                      </a:r>
                      <a:r>
                        <a:rPr lang="it-IT" sz="1600" b="1" i="0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b="1" i="0" normalizeH="0" baseline="0" dirty="0" err="1" smtClean="0">
                          <a:latin typeface=""/>
                          <a:ea typeface="Calibri"/>
                          <a:cs typeface="Times New Roman"/>
                        </a:rPr>
                        <a:t>epilepsy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  <a:tr h="2810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67585" algn="ctr"/>
                        </a:tabLst>
                        <a:defRPr/>
                      </a:pPr>
                      <a:r>
                        <a:rPr lang="it-IT" sz="1600" b="0" i="0" cap="all" dirty="0" err="1" smtClean="0">
                          <a:latin typeface="Calibri"/>
                        </a:rPr>
                        <a:t>partial</a:t>
                      </a:r>
                      <a:r>
                        <a:rPr lang="it-IT" sz="1600" b="0" i="0" cap="all" dirty="0" smtClean="0">
                          <a:latin typeface="Calibri"/>
                        </a:rPr>
                        <a:t>/complete ACC</a:t>
                      </a: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it-IT" sz="1600" b="1" i="0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1600" b="1" i="0" normalizeH="0" baseline="0" dirty="0" err="1" smtClean="0">
                          <a:latin typeface=""/>
                          <a:ea typeface="Calibri"/>
                          <a:cs typeface="Times New Roman"/>
                        </a:rPr>
                        <a:t>partial</a:t>
                      </a:r>
                      <a:r>
                        <a:rPr lang="it-IT" sz="1600" b="1" i="0" normalizeH="0" baseline="0" dirty="0" smtClean="0">
                          <a:latin typeface=""/>
                          <a:ea typeface="Calibri"/>
                          <a:cs typeface="Times New Roman"/>
                        </a:rPr>
                        <a:t> / 9 complete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67585" algn="ctr"/>
                        </a:tabLst>
                      </a:pP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4 </a:t>
                      </a:r>
                      <a:r>
                        <a:rPr lang="it-IT" sz="1600" b="1" i="0" normalizeH="0" dirty="0" err="1" smtClean="0">
                          <a:latin typeface=""/>
                          <a:ea typeface="Calibri"/>
                          <a:cs typeface="Times New Roman"/>
                        </a:rPr>
                        <a:t>partial</a:t>
                      </a:r>
                      <a:r>
                        <a:rPr lang="it-IT" sz="1600" b="1" i="0" normalizeH="0" dirty="0" smtClean="0">
                          <a:latin typeface=""/>
                          <a:ea typeface="Calibri"/>
                          <a:cs typeface="Times New Roman"/>
                        </a:rPr>
                        <a:t>/10 complete</a:t>
                      </a:r>
                      <a:endParaRPr lang="it-IT" sz="1600" b="1" i="0" normalizeH="0" dirty="0">
                        <a:latin typeface=""/>
                        <a:ea typeface="Calibri"/>
                        <a:cs typeface="Times New Roman"/>
                      </a:endParaRPr>
                    </a:p>
                  </a:txBody>
                  <a:tcPr marL="59925" marR="59925" marT="0" marB="0">
                    <a:noFill/>
                  </a:tcPr>
                </a:tc>
              </a:tr>
            </a:tbl>
          </a:graphicData>
        </a:graphic>
      </p:graphicFrame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0" y="39528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66950" algn="ctr"/>
              </a:tabLst>
            </a:pPr>
            <a:endParaRPr lang="it-IT">
              <a:cs typeface="Arial" charset="0"/>
            </a:endParaRPr>
          </a:p>
        </p:txBody>
      </p:sp>
      <p:sp>
        <p:nvSpPr>
          <p:cNvPr id="34820" name="Titolo 2"/>
          <p:cNvSpPr>
            <a:spLocks noGrp="1"/>
          </p:cNvSpPr>
          <p:nvPr>
            <p:ph type="title"/>
          </p:nvPr>
        </p:nvSpPr>
        <p:spPr>
          <a:xfrm>
            <a:off x="746125" y="0"/>
            <a:ext cx="8120063" cy="852488"/>
          </a:xfrm>
        </p:spPr>
        <p:txBody>
          <a:bodyPr/>
          <a:lstStyle/>
          <a:p>
            <a:pPr eaLnBrk="1" hangingPunct="1"/>
            <a:r>
              <a:rPr lang="it-IT" b="1" smtClean="0"/>
              <a:t>Characteristics of the sample</a:t>
            </a:r>
          </a:p>
        </p:txBody>
      </p:sp>
      <p:sp>
        <p:nvSpPr>
          <p:cNvPr id="34821" name="CasellaDiTesto 7"/>
          <p:cNvSpPr txBox="1">
            <a:spLocks noChangeArrowheads="1"/>
          </p:cNvSpPr>
          <p:nvPr/>
        </p:nvSpPr>
        <p:spPr bwMode="auto">
          <a:xfrm>
            <a:off x="0" y="85248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>
                <a:solidFill>
                  <a:srgbClr val="604A7B"/>
                </a:solidFill>
                <a:latin typeface="Calibri" charset="0"/>
              </a:rPr>
              <a:t>INCLUSION CRITERIA:  PRENATAL DIAGNOSIS OF ACC BY FETAL  ULTRASOUND OR FETAL MRI  FROM 1998 TO 2011 , POSTNATAL MRI, NEUROLOGICAL FOLLOW UP OF AT LEAST 18 MONTHS</a:t>
            </a:r>
            <a:endParaRPr lang="it-IT">
              <a:solidFill>
                <a:srgbClr val="604A7B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olo 4"/>
          <p:cNvSpPr>
            <a:spLocks noGrp="1"/>
          </p:cNvSpPr>
          <p:nvPr>
            <p:ph type="title"/>
          </p:nvPr>
        </p:nvSpPr>
        <p:spPr>
          <a:xfrm>
            <a:off x="701675" y="177800"/>
            <a:ext cx="7772400" cy="7858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>
                <a:ea typeface="+mj-ea"/>
                <a:cs typeface="+mj-cs"/>
              </a:rPr>
              <a:t>METHODS</a:t>
            </a:r>
            <a:br>
              <a:rPr lang="it-IT" b="1" dirty="0">
                <a:ea typeface="+mj-ea"/>
                <a:cs typeface="+mj-cs"/>
              </a:rPr>
            </a:br>
            <a:endParaRPr lang="it-IT" b="1" dirty="0">
              <a:ea typeface="+mj-ea"/>
              <a:cs typeface="+mj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266700" y="1409700"/>
          <a:ext cx="8870950" cy="1114426"/>
        </p:xfrm>
        <a:graphic>
          <a:graphicData uri="http://schemas.openxmlformats.org/drawingml/2006/table">
            <a:tbl>
              <a:tblPr/>
              <a:tblGrid>
                <a:gridCol w="2419350"/>
                <a:gridCol w="6451600"/>
              </a:tblGrid>
              <a:tr h="3603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COGNITIVE  EVALUTATION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DEVELOPMENTAL/ INTELLIGENCE QUOTIENT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BAYLEY SCALES OF INFANT AND TODDLER DEVELOPMENT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WECHSLER PRE-SCHOOL AND PRIMARY SCALE OF INTELLIGENCE III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WESCHLER INTELLIGENCE SCALE FOR CHILDREN III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</a:tr>
            </a:tbl>
          </a:graphicData>
        </a:graphic>
      </p:graphicFrame>
      <p:grpSp>
        <p:nvGrpSpPr>
          <p:cNvPr id="3" name="Gruppo 2"/>
          <p:cNvGrpSpPr>
            <a:grpSpLocks/>
          </p:cNvGrpSpPr>
          <p:nvPr/>
        </p:nvGrpSpPr>
        <p:grpSpPr bwMode="auto">
          <a:xfrm>
            <a:off x="266700" y="581025"/>
            <a:ext cx="8856663" cy="671513"/>
            <a:chOff x="266700" y="581025"/>
            <a:chExt cx="8856662" cy="671512"/>
          </a:xfrm>
        </p:grpSpPr>
        <p:sp>
          <p:nvSpPr>
            <p:cNvPr id="7" name="Rettangolo 6"/>
            <p:cNvSpPr>
              <a:spLocks noChangeArrowheads="1"/>
            </p:cNvSpPr>
            <p:nvPr/>
          </p:nvSpPr>
          <p:spPr bwMode="auto">
            <a:xfrm>
              <a:off x="266700" y="581025"/>
              <a:ext cx="8856662" cy="374649"/>
            </a:xfrm>
            <a:prstGeom prst="rect">
              <a:avLst/>
            </a:prstGeom>
            <a:solidFill>
              <a:srgbClr val="D99694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it-IT" sz="2000" b="1">
                <a:solidFill>
                  <a:schemeClr val="bg1"/>
                </a:solidFill>
                <a:latin typeface="Calibri" charset="0"/>
                <a:cs typeface="ＭＳ Ｐゴシック" charset="-128"/>
              </a:endParaRPr>
            </a:p>
            <a:p>
              <a:pPr>
                <a:defRPr/>
              </a:pPr>
              <a:r>
                <a:rPr lang="it-IT" sz="1600" b="1">
                  <a:solidFill>
                    <a:schemeClr val="bg1"/>
                  </a:solidFill>
                  <a:latin typeface="Calibri" charset="0"/>
                  <a:cs typeface="ＭＳ Ｐゴシック" charset="-128"/>
                </a:rPr>
                <a:t>CLINICAL , NEUROLOGICAL EVALUTION and postnatal MRI </a:t>
              </a:r>
            </a:p>
            <a:p>
              <a:pPr>
                <a:defRPr/>
              </a:pPr>
              <a:r>
                <a:rPr lang="it-IT">
                  <a:solidFill>
                    <a:schemeClr val="bg1"/>
                  </a:solidFill>
                  <a:latin typeface="Calibri" charset="0"/>
                  <a:cs typeface="ＭＳ Ｐゴシック" charset="-128"/>
                </a:rPr>
                <a:t>, </a:t>
              </a:r>
            </a:p>
          </p:txBody>
        </p:sp>
        <p:sp>
          <p:nvSpPr>
            <p:cNvPr id="9" name="Rettangolo 8"/>
            <p:cNvSpPr>
              <a:spLocks noChangeArrowheads="1"/>
            </p:cNvSpPr>
            <p:nvPr/>
          </p:nvSpPr>
          <p:spPr bwMode="auto">
            <a:xfrm>
              <a:off x="266700" y="995362"/>
              <a:ext cx="8856662" cy="257175"/>
            </a:xfrm>
            <a:prstGeom prst="rect">
              <a:avLst/>
            </a:prstGeom>
            <a:solidFill>
              <a:srgbClr val="C3D69B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lnSpc>
                  <a:spcPct val="80000"/>
                </a:lnSpc>
                <a:defRPr/>
              </a:pPr>
              <a:r>
                <a:rPr lang="it-IT" sz="1600" b="1" dirty="0">
                  <a:solidFill>
                    <a:srgbClr val="FFFFFF"/>
                  </a:solidFill>
                  <a:latin typeface="Calibri" pitchFamily="-111" charset="0"/>
                  <a:ea typeface="ＭＳ Ｐゴシック" pitchFamily="-111" charset="-128"/>
                  <a:cs typeface="ＭＳ Ｐゴシック" pitchFamily="-111" charset="-128"/>
                </a:rPr>
                <a:t>KARYOTYPE and  VIRUS SCEENING</a:t>
              </a:r>
            </a:p>
          </p:txBody>
        </p:sp>
      </p:grpSp>
      <p:graphicFrame>
        <p:nvGraphicFramePr>
          <p:cNvPr id="10" name="Tabella 9"/>
          <p:cNvGraphicFramePr>
            <a:graphicFrameLocks noGrp="1"/>
          </p:cNvGraphicFramePr>
          <p:nvPr/>
        </p:nvGraphicFramePr>
        <p:xfrm>
          <a:off x="252413" y="2665413"/>
          <a:ext cx="8870950" cy="1395412"/>
        </p:xfrm>
        <a:graphic>
          <a:graphicData uri="http://schemas.openxmlformats.org/drawingml/2006/table">
            <a:tbl>
              <a:tblPr/>
              <a:tblGrid>
                <a:gridCol w="2409825"/>
                <a:gridCol w="6461125"/>
              </a:tblGrid>
              <a:tr h="37280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NEUROPSYCHOLOGICAL   ASSESMENT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5217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EXECUTIVE FUNCTIONS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DIGITAL RECALL TASK; LISTENING RECALL TASK  (BILANCIA &amp; BERTELLI, 1998)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335216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COORDINATION ABILITIES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MOVEMENT ABC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335216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ATTENTION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ATTENTIONAL SCALE CBCL, CANCELLATION TASK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la 10"/>
          <p:cNvGraphicFramePr>
            <a:graphicFrameLocks noGrp="1"/>
          </p:cNvGraphicFramePr>
          <p:nvPr/>
        </p:nvGraphicFramePr>
        <p:xfrm>
          <a:off x="250825" y="4225925"/>
          <a:ext cx="8872538" cy="822594"/>
        </p:xfrm>
        <a:graphic>
          <a:graphicData uri="http://schemas.openxmlformats.org/drawingml/2006/table">
            <a:tbl>
              <a:tblPr/>
              <a:tblGrid>
                <a:gridCol w="2370138"/>
                <a:gridCol w="6502400"/>
              </a:tblGrid>
              <a:tr h="3048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BEHAVIOURAL ASSESSMENT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537" marB="4553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OBSERVATIONAL SCALES</a:t>
                      </a:r>
                    </a:p>
                  </a:txBody>
                  <a:tcPr marT="45537" marB="4553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Child Behaviour Check List 1½-5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Child Behaviour Check List  6-18</a:t>
                      </a:r>
                    </a:p>
                  </a:txBody>
                  <a:tcPr marT="45537" marB="4553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ella 11"/>
          <p:cNvGraphicFramePr>
            <a:graphicFrameLocks noGrp="1"/>
          </p:cNvGraphicFramePr>
          <p:nvPr/>
        </p:nvGraphicFramePr>
        <p:xfrm>
          <a:off x="266700" y="5207000"/>
          <a:ext cx="8877300" cy="1279525"/>
        </p:xfrm>
        <a:graphic>
          <a:graphicData uri="http://schemas.openxmlformats.org/drawingml/2006/table">
            <a:tbl>
              <a:tblPr/>
              <a:tblGrid>
                <a:gridCol w="2362200"/>
                <a:gridCol w="6515100"/>
              </a:tblGrid>
              <a:tr h="3651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ACADEMIC SKILLS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READING SKILLS</a:t>
                      </a:r>
                    </a:p>
                  </a:txBody>
                  <a:tcPr marT="45669" marB="4566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Standardized batteries which assess the speed and accuracy in reading, writing and arithmetic tasks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(Cornoldi &amp; Colpo, 1998; Sartori, Job, &amp; Tressoldi, 2009, Biancardi-Nicoletti, 2004; see Consensus Conference, 2007)</a:t>
                      </a: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WRITING SKILLS</a:t>
                      </a:r>
                    </a:p>
                  </a:txBody>
                  <a:tcPr marT="45669" marB="4566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ARITHMETIC SKILLS</a:t>
                      </a:r>
                    </a:p>
                  </a:txBody>
                  <a:tcPr marT="45669" marB="4566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ttangolo arrotondato 3"/>
          <p:cNvSpPr>
            <a:spLocks noChangeArrowheads="1"/>
          </p:cNvSpPr>
          <p:nvPr/>
        </p:nvSpPr>
        <p:spPr bwMode="auto">
          <a:xfrm>
            <a:off x="7837488" y="1571625"/>
            <a:ext cx="849312" cy="50577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it-IT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6919" name="CasellaDiTesto 12"/>
          <p:cNvSpPr txBox="1">
            <a:spLocks noChangeArrowheads="1"/>
          </p:cNvSpPr>
          <p:nvPr/>
        </p:nvSpPr>
        <p:spPr bwMode="auto">
          <a:xfrm rot="-5400000">
            <a:off x="5740400" y="3860801"/>
            <a:ext cx="5102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>
                <a:solidFill>
                  <a:schemeClr val="bg1"/>
                </a:solidFill>
              </a:rPr>
              <a:t>ONE NEUROPSYCHOLOGIST  IN BLIND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verticale 9"/>
          <p:cNvSpPr>
            <a:spLocks noGrp="1"/>
          </p:cNvSpPr>
          <p:nvPr>
            <p:ph type="title" orient="vert"/>
          </p:nvPr>
        </p:nvSpPr>
        <p:spPr>
          <a:xfrm>
            <a:off x="8115300" y="1138238"/>
            <a:ext cx="914400" cy="5532437"/>
          </a:xfrm>
        </p:spPr>
        <p:txBody>
          <a:bodyPr/>
          <a:lstStyle/>
          <a:p>
            <a:pPr eaLnBrk="1" hangingPunct="1"/>
            <a:r>
              <a:rPr lang="it-IT" sz="4800" smtClean="0"/>
              <a:t>outcome</a:t>
            </a:r>
          </a:p>
        </p:txBody>
      </p:sp>
      <p:sp>
        <p:nvSpPr>
          <p:cNvPr id="38915" name="Segnaposto testo verticale 10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4294967295"/>
          </p:nvPr>
        </p:nvGraphicFramePr>
        <p:xfrm>
          <a:off x="0" y="522288"/>
          <a:ext cx="8115300" cy="6162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scbrad2115\Documenti\PINO\IMMAGINI\PEDIATRICO\FETI\agenesie corpo calloso fetali\P.G._(post-natale_di_L.F.)_sag_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3902"/>
            <a:ext cx="3402013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scbrad2115\Documenti\PINO\IMMAGINI\PEDIATRICO\FETI\agenesie corpo calloso fetali\P.G._(post-natale_di_L.F.)_ax_T2_cist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7508" y="3036709"/>
            <a:ext cx="2870200" cy="336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scbrad2115\Documenti\PINO\IMMAGINI\PEDIATRICO\FETI\agenesie corpo calloso fetali\P.G._(post-natale_di_L.F.)_ax_T2_PM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987382"/>
            <a:ext cx="2771775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ttangolo 9"/>
          <p:cNvSpPr/>
          <p:nvPr/>
        </p:nvSpPr>
        <p:spPr>
          <a:xfrm>
            <a:off x="3604103" y="163902"/>
            <a:ext cx="43753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it-IT" sz="48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ACC COMPLESSA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Segnaposto contenuto 2"/>
          <p:cNvSpPr>
            <a:spLocks noGrp="1"/>
          </p:cNvSpPr>
          <p:nvPr>
            <p:ph idx="1"/>
          </p:nvPr>
        </p:nvSpPr>
        <p:spPr>
          <a:xfrm>
            <a:off x="457200" y="379562"/>
            <a:ext cx="8229600" cy="392112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endParaRPr lang="it-IT" sz="24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L’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agenesia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del corpo calloso (ACC) è la più frequente malformazione commissurale del sistema nervoso centrale.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endParaRPr lang="it-IT" sz="24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La prevalenza del ACC (completa o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partiale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) è  1.4 per 10,000 nati vivi (California Birth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Defect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Minitoring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Program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it-IT" sz="1400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Santo </a:t>
            </a:r>
            <a:r>
              <a:rPr lang="it-IT" sz="1400" i="1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S.-</a:t>
            </a:r>
            <a:r>
              <a:rPr lang="it-IT" sz="1400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Ultrasound </a:t>
            </a:r>
            <a:r>
              <a:rPr lang="it-IT" sz="1400" i="1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Obstet</a:t>
            </a:r>
            <a:r>
              <a:rPr lang="it-IT" sz="1400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it-IT" sz="1400" i="1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Gynecol</a:t>
            </a:r>
            <a:r>
              <a:rPr lang="it-IT" sz="1400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-2012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) ma è  2-3% nella popolazione neuropsichiatrica.</a:t>
            </a:r>
          </a:p>
          <a:p>
            <a:pPr algn="just" eaLnBrk="1" hangingPunct="1">
              <a:lnSpc>
                <a:spcPct val="90000"/>
              </a:lnSpc>
              <a:buFont typeface="Arial" charset="0"/>
              <a:buNone/>
            </a:pPr>
            <a:endParaRPr lang="it-IT" sz="24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ACC può essere isolata 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(assenza di altre anomalie neurologiche osservate alla Risonanza magnetica postnatale o di altre anomalie in altri organi e apparati , in presenza di cariotipo normale e normale screening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infettivologico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)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 complessa  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(quando associata ad altre anomalie cerebrali o extracerebrali includendo sindromi genetiche , anomalie cromosomiche ,infezioni virali o sindromi tossiche)</a:t>
            </a:r>
          </a:p>
          <a:p>
            <a:pPr algn="just" eaLnBrk="1" hangingPunct="1">
              <a:lnSpc>
                <a:spcPct val="90000"/>
              </a:lnSpc>
              <a:buNone/>
            </a:pP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ACC può essere completa o parziale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it-IT" sz="1600" dirty="0" smtClean="0">
              <a:solidFill>
                <a:srgbClr val="595959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it-IT" sz="1600" dirty="0" smtClean="0">
              <a:solidFill>
                <a:srgbClr val="595959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it-IT" sz="1600" dirty="0" smtClean="0">
              <a:solidFill>
                <a:srgbClr val="59595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/>
          <p:cNvGraphicFramePr>
            <a:graphicFrameLocks/>
          </p:cNvGraphicFramePr>
          <p:nvPr/>
        </p:nvGraphicFramePr>
        <p:xfrm>
          <a:off x="124691" y="-1"/>
          <a:ext cx="8603673" cy="6386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COMPLEX ACC outcome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57200" y="1339850"/>
          <a:ext cx="6373813" cy="5188915"/>
        </p:xfrm>
        <a:graphic>
          <a:graphicData uri="http://schemas.openxmlformats.org/drawingml/2006/table">
            <a:tbl>
              <a:tblPr/>
              <a:tblGrid>
                <a:gridCol w="844550"/>
                <a:gridCol w="1414463"/>
                <a:gridCol w="1282700"/>
                <a:gridCol w="1060450"/>
                <a:gridCol w="866775"/>
                <a:gridCol w="904875"/>
              </a:tblGrid>
              <a:tr h="803275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 DEVELOPMENT 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MINOR SIGNS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FOCAL EPILEPSY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IQ &lt; 50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CP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7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8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IQ 70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9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12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13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14</a:t>
                      </a: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 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++</a:t>
                      </a:r>
                      <a:endParaRPr kumimoji="0" lang="it-IT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8461" marR="8461" marT="846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</a:tbl>
          </a:graphicData>
        </a:graphic>
      </p:graphicFrame>
      <p:grpSp>
        <p:nvGrpSpPr>
          <p:cNvPr id="42101" name="Gruppo 11"/>
          <p:cNvGrpSpPr>
            <a:grpSpLocks/>
          </p:cNvGrpSpPr>
          <p:nvPr/>
        </p:nvGrpSpPr>
        <p:grpSpPr bwMode="auto">
          <a:xfrm>
            <a:off x="7105650" y="2166938"/>
            <a:ext cx="2506663" cy="2058987"/>
            <a:chOff x="6762663" y="2198748"/>
            <a:chExt cx="1924136" cy="1523958"/>
          </a:xfrm>
        </p:grpSpPr>
        <p:sp>
          <p:nvSpPr>
            <p:cNvPr id="6" name="Rettangolo 5"/>
            <p:cNvSpPr>
              <a:spLocks noChangeArrowheads="1"/>
            </p:cNvSpPr>
            <p:nvPr/>
          </p:nvSpPr>
          <p:spPr bwMode="auto">
            <a:xfrm>
              <a:off x="6762663" y="2325647"/>
              <a:ext cx="179131" cy="178598"/>
            </a:xfrm>
            <a:prstGeom prst="rect">
              <a:avLst/>
            </a:prstGeom>
            <a:solidFill>
              <a:srgbClr val="99CCFF">
                <a:alpha val="69803"/>
              </a:srgbClr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t-IT" sz="1600" dirty="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7" name="Rettangolo 6"/>
            <p:cNvSpPr>
              <a:spLocks noChangeArrowheads="1"/>
            </p:cNvSpPr>
            <p:nvPr/>
          </p:nvSpPr>
          <p:spPr bwMode="auto">
            <a:xfrm>
              <a:off x="6762663" y="2835591"/>
              <a:ext cx="181569" cy="17977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t-IT" sz="1600" dirty="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8" name="Rettangolo 7"/>
            <p:cNvSpPr>
              <a:spLocks noChangeArrowheads="1"/>
            </p:cNvSpPr>
            <p:nvPr/>
          </p:nvSpPr>
          <p:spPr bwMode="auto">
            <a:xfrm>
              <a:off x="6762663" y="3417209"/>
              <a:ext cx="181569" cy="178598"/>
            </a:xfrm>
            <a:prstGeom prst="rect">
              <a:avLst/>
            </a:prstGeom>
            <a:solidFill>
              <a:srgbClr val="CC99FF">
                <a:alpha val="70195"/>
              </a:srgbClr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t-IT" sz="1600" dirty="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2105" name="CasellaDiTesto 16"/>
            <p:cNvSpPr txBox="1">
              <a:spLocks noChangeArrowheads="1"/>
            </p:cNvSpPr>
            <p:nvPr/>
          </p:nvSpPr>
          <p:spPr bwMode="auto">
            <a:xfrm>
              <a:off x="6944135" y="2198748"/>
              <a:ext cx="1558394" cy="432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 sz="1600"/>
                <a:t>NORMAL OUTCOME</a:t>
              </a:r>
            </a:p>
          </p:txBody>
        </p:sp>
        <p:sp>
          <p:nvSpPr>
            <p:cNvPr id="42106" name="CasellaDiTesto 17"/>
            <p:cNvSpPr txBox="1">
              <a:spLocks noChangeArrowheads="1"/>
            </p:cNvSpPr>
            <p:nvPr/>
          </p:nvSpPr>
          <p:spPr bwMode="auto">
            <a:xfrm>
              <a:off x="6942051" y="2751297"/>
              <a:ext cx="1210653" cy="614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 sz="1600"/>
                <a:t>MILD IMPAIRMENT</a:t>
              </a:r>
            </a:p>
          </p:txBody>
        </p:sp>
        <p:sp>
          <p:nvSpPr>
            <p:cNvPr id="42107" name="CasellaDiTesto 18"/>
            <p:cNvSpPr txBox="1">
              <a:spLocks noChangeArrowheads="1"/>
            </p:cNvSpPr>
            <p:nvPr/>
          </p:nvSpPr>
          <p:spPr bwMode="auto">
            <a:xfrm>
              <a:off x="6935216" y="3290041"/>
              <a:ext cx="1751583" cy="432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 sz="1600"/>
                <a:t>PATHOLOGICAL OUTCOME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82550" y="1260475"/>
          <a:ext cx="7302500" cy="5559425"/>
        </p:xfrm>
        <a:graphic>
          <a:graphicData uri="http://schemas.openxmlformats.org/drawingml/2006/table">
            <a:tbl>
              <a:tblPr/>
              <a:tblGrid>
                <a:gridCol w="446088"/>
                <a:gridCol w="6856412"/>
              </a:tblGrid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ASSOCIATED MALFORMATION 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multiple interhemispheric cysts, polymicrogiria, cortical abnormality 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septo optic dysplasia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interhemispheric cyst, complex cortical abnormality developmental with  polymicrogiria and heterotopia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mild hypoplasia vermis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focal cortical dysplasia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ventriculomegaly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7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interhemispheric cysts,  cortical abnormality developmental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8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cortical dysplasia, voluminous cysts arachnoid of the vermian cistern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9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multiple interhemispheric cysts, polymicrogiria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malformation of the cerebellar vermis, hydrocephalus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multiple interhemispheric cysts, polymicrogiria, heterotopy, choroid plexus cysts, optic nerve coloboma (Aicardì syndrome)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12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ventriculomegaly,  hypoplasia vermis 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13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white matter atrophy, hypoplasia trunk, gyration disorders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14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multiple interhemispheric cysts, metabolic encephalopaty</a:t>
                      </a:r>
                    </a:p>
                  </a:txBody>
                  <a:tcPr marL="9528" marR="9528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</a:tbl>
          </a:graphicData>
        </a:graphic>
      </p:graphicFrame>
      <p:sp>
        <p:nvSpPr>
          <p:cNvPr id="43060" name="Titolo 2"/>
          <p:cNvSpPr>
            <a:spLocks noGrp="1"/>
          </p:cNvSpPr>
          <p:nvPr>
            <p:ph type="title"/>
          </p:nvPr>
        </p:nvSpPr>
        <p:spPr>
          <a:xfrm>
            <a:off x="457200" y="25400"/>
            <a:ext cx="8229600" cy="1143000"/>
          </a:xfrm>
        </p:spPr>
        <p:txBody>
          <a:bodyPr/>
          <a:lstStyle/>
          <a:p>
            <a:pPr eaLnBrk="1" hangingPunct="1"/>
            <a:r>
              <a:rPr lang="it-IT" sz="2800" b="1" smtClean="0"/>
              <a:t>OUTCOME/ POSTNATAL MRI</a:t>
            </a:r>
          </a:p>
        </p:txBody>
      </p:sp>
      <p:grpSp>
        <p:nvGrpSpPr>
          <p:cNvPr id="43061" name="Gruppo 11"/>
          <p:cNvGrpSpPr>
            <a:grpSpLocks/>
          </p:cNvGrpSpPr>
          <p:nvPr/>
        </p:nvGrpSpPr>
        <p:grpSpPr bwMode="auto">
          <a:xfrm>
            <a:off x="7426325" y="2713038"/>
            <a:ext cx="2506663" cy="1846262"/>
            <a:chOff x="6762663" y="2260278"/>
            <a:chExt cx="1924136" cy="1365749"/>
          </a:xfrm>
        </p:grpSpPr>
        <p:sp>
          <p:nvSpPr>
            <p:cNvPr id="13" name="Rettangolo 12"/>
            <p:cNvSpPr>
              <a:spLocks noChangeArrowheads="1"/>
            </p:cNvSpPr>
            <p:nvPr/>
          </p:nvSpPr>
          <p:spPr bwMode="auto">
            <a:xfrm>
              <a:off x="6762663" y="2326041"/>
              <a:ext cx="179131" cy="178499"/>
            </a:xfrm>
            <a:prstGeom prst="rect">
              <a:avLst/>
            </a:prstGeom>
            <a:solidFill>
              <a:srgbClr val="99CCFF">
                <a:alpha val="69803"/>
              </a:srgbClr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t-IT" sz="1600" dirty="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Rettangolo 13"/>
            <p:cNvSpPr>
              <a:spLocks noChangeArrowheads="1"/>
            </p:cNvSpPr>
            <p:nvPr/>
          </p:nvSpPr>
          <p:spPr bwMode="auto">
            <a:xfrm>
              <a:off x="6762663" y="2835701"/>
              <a:ext cx="181569" cy="17967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t-IT" sz="1600" dirty="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Rettangolo 14"/>
            <p:cNvSpPr>
              <a:spLocks noChangeArrowheads="1"/>
            </p:cNvSpPr>
            <p:nvPr/>
          </p:nvSpPr>
          <p:spPr bwMode="auto">
            <a:xfrm>
              <a:off x="6762663" y="3327746"/>
              <a:ext cx="181569" cy="178499"/>
            </a:xfrm>
            <a:prstGeom prst="rect">
              <a:avLst/>
            </a:prstGeom>
            <a:solidFill>
              <a:srgbClr val="CC99FF">
                <a:alpha val="70195"/>
              </a:srgbClr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t-IT" sz="1600" dirty="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3065" name="CasellaDiTesto 16"/>
            <p:cNvSpPr txBox="1">
              <a:spLocks noChangeArrowheads="1"/>
            </p:cNvSpPr>
            <p:nvPr/>
          </p:nvSpPr>
          <p:spPr bwMode="auto">
            <a:xfrm>
              <a:off x="6944135" y="2260278"/>
              <a:ext cx="1558394" cy="387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 sz="1400" b="1"/>
                <a:t>NORMAL </a:t>
              </a:r>
            </a:p>
            <a:p>
              <a:r>
                <a:rPr lang="it-IT" sz="1400" b="1"/>
                <a:t>OUTCOME</a:t>
              </a:r>
            </a:p>
          </p:txBody>
        </p:sp>
        <p:sp>
          <p:nvSpPr>
            <p:cNvPr id="43066" name="CasellaDiTesto 17"/>
            <p:cNvSpPr txBox="1">
              <a:spLocks noChangeArrowheads="1"/>
            </p:cNvSpPr>
            <p:nvPr/>
          </p:nvSpPr>
          <p:spPr bwMode="auto">
            <a:xfrm>
              <a:off x="6942051" y="2751297"/>
              <a:ext cx="1210653" cy="387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 sz="1400" b="1"/>
                <a:t>MILD IMPAIRMENT</a:t>
              </a:r>
            </a:p>
          </p:txBody>
        </p:sp>
        <p:sp>
          <p:nvSpPr>
            <p:cNvPr id="43067" name="CasellaDiTesto 18"/>
            <p:cNvSpPr txBox="1">
              <a:spLocks noChangeArrowheads="1"/>
            </p:cNvSpPr>
            <p:nvPr/>
          </p:nvSpPr>
          <p:spPr bwMode="auto">
            <a:xfrm>
              <a:off x="6935216" y="3238766"/>
              <a:ext cx="1751583" cy="387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 sz="1400" b="1"/>
                <a:t>PATHOLOGICAL OUTCOME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COMPLEX ACC </a:t>
            </a:r>
            <a:br>
              <a:rPr lang="it-IT" dirty="0">
                <a:ea typeface="+mj-ea"/>
                <a:cs typeface="+mj-cs"/>
              </a:rPr>
            </a:br>
            <a:r>
              <a:rPr lang="it-IT" dirty="0">
                <a:ea typeface="+mj-ea"/>
                <a:cs typeface="+mj-cs"/>
              </a:rPr>
              <a:t> COGNITIVE ABILITIES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755650" y="4176713"/>
          <a:ext cx="7597775" cy="2590800"/>
        </p:xfrm>
        <a:graphic>
          <a:graphicData uri="http://schemas.openxmlformats.org/drawingml/2006/table">
            <a:tbl>
              <a:tblPr/>
              <a:tblGrid>
                <a:gridCol w="1900238"/>
                <a:gridCol w="1898650"/>
                <a:gridCol w="1900237"/>
                <a:gridCol w="1898650"/>
              </a:tblGrid>
              <a:tr h="5730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BAYLEY SCALES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(2-3)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WPPSI 3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(4-6)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WISC 3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(&gt;6)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N. OF PATIENTS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FIQ/DQ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87,6 (55-106)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110,7 (109-112)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55 (50-70)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LANGUAGE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83,2 (50-100)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MOTOR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88,8 (53-107)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VERBAL IQ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107,3 (104-114)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54,7 (55-69)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PERFORMANCE IQ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115,7 (107-120)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57,2 (55-79)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afico 5"/>
          <p:cNvGraphicFramePr>
            <a:graphicFrameLocks/>
          </p:cNvGraphicFramePr>
          <p:nvPr/>
        </p:nvGraphicFramePr>
        <p:xfrm>
          <a:off x="755575" y="1143000"/>
          <a:ext cx="7441367" cy="3033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scbrad2115\Documenti\PINO\IMMAGINI\PEDIATRICO\FETI\agenesie corpo calloso fetali\M.R._ACC_post-natale_T2_sa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8521" y="2373132"/>
            <a:ext cx="30686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scbrad2115\Documenti\PINO\IMMAGINI\PEDIATRICO\FETI\agenesie corpo calloso fetali\M.R._ACC_post-natale_T2_ax_Prob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6714" y="2177271"/>
            <a:ext cx="2808288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ttangolo 10"/>
          <p:cNvSpPr/>
          <p:nvPr/>
        </p:nvSpPr>
        <p:spPr>
          <a:xfrm>
            <a:off x="3379816" y="687252"/>
            <a:ext cx="33509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it-IT" sz="48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ACC ISOLATA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/>
          <p:cNvGraphicFramePr>
            <a:graphicFrameLocks/>
          </p:cNvGraphicFramePr>
          <p:nvPr/>
        </p:nvGraphicFramePr>
        <p:xfrm>
          <a:off x="124691" y="484909"/>
          <a:ext cx="8894617" cy="6192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>
                <a:ea typeface="+mj-ea"/>
                <a:cs typeface="+mj-cs"/>
              </a:rPr>
              <a:t>ISOLATED ACC</a:t>
            </a:r>
            <a:br>
              <a:rPr lang="it-IT">
                <a:ea typeface="+mj-ea"/>
                <a:cs typeface="+mj-cs"/>
              </a:rPr>
            </a:br>
            <a:r>
              <a:rPr lang="it-IT">
                <a:ea typeface="+mj-ea"/>
                <a:cs typeface="+mj-cs"/>
              </a:rPr>
              <a:t> COGNITIVE ABILITIES</a:t>
            </a:r>
          </a:p>
        </p:txBody>
      </p:sp>
      <p:graphicFrame>
        <p:nvGraphicFramePr>
          <p:cNvPr id="4" name="Grafico 3"/>
          <p:cNvGraphicFramePr>
            <a:graphicFrameLocks/>
          </p:cNvGraphicFramePr>
          <p:nvPr/>
        </p:nvGraphicFramePr>
        <p:xfrm>
          <a:off x="755576" y="1143001"/>
          <a:ext cx="7533962" cy="2975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755650" y="4176713"/>
          <a:ext cx="7597775" cy="2590800"/>
        </p:xfrm>
        <a:graphic>
          <a:graphicData uri="http://schemas.openxmlformats.org/drawingml/2006/table">
            <a:tbl>
              <a:tblPr/>
              <a:tblGrid>
                <a:gridCol w="1900238"/>
                <a:gridCol w="1898650"/>
                <a:gridCol w="1900237"/>
                <a:gridCol w="1898650"/>
              </a:tblGrid>
              <a:tr h="5730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BAYLEY SCALES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(2-3)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WPPSI 3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(4-6)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WISC 3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(&gt;6)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N. OF PATIENTS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FIQ/DQ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92,5 (55-100)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102 (101-102)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LANGUAGE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89 (53-124)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MOTOR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97 (46-127)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VERBAL IQ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101 (96-108)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</a:tr>
              <a:tr h="33178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PERFORMANCE IQ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100 (94-107)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>
                <a:ea typeface="+mj-ea"/>
                <a:cs typeface="+mj-cs"/>
              </a:rPr>
              <a:t>ISOLATED ACC</a:t>
            </a:r>
            <a:br>
              <a:rPr lang="it-IT">
                <a:ea typeface="+mj-ea"/>
                <a:cs typeface="+mj-cs"/>
              </a:rPr>
            </a:br>
            <a:r>
              <a:rPr lang="it-IT">
                <a:ea typeface="+mj-ea"/>
                <a:cs typeface="+mj-cs"/>
              </a:rPr>
              <a:t>COORDINATION ABILITIES</a:t>
            </a:r>
          </a:p>
        </p:txBody>
      </p:sp>
      <p:graphicFrame>
        <p:nvGraphicFramePr>
          <p:cNvPr id="4" name="Grafico 3"/>
          <p:cNvGraphicFramePr>
            <a:graphicFrameLocks/>
          </p:cNvGraphicFramePr>
          <p:nvPr/>
        </p:nvGraphicFramePr>
        <p:xfrm>
          <a:off x="1117746" y="2018259"/>
          <a:ext cx="6684590" cy="410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Connettore 1 5"/>
          <p:cNvCxnSpPr>
            <a:cxnSpLocks noChangeShapeType="1"/>
          </p:cNvCxnSpPr>
          <p:nvPr/>
        </p:nvCxnSpPr>
        <p:spPr bwMode="auto">
          <a:xfrm>
            <a:off x="2041525" y="4344988"/>
            <a:ext cx="4800600" cy="1587"/>
          </a:xfrm>
          <a:prstGeom prst="line">
            <a:avLst/>
          </a:prstGeom>
          <a:noFill/>
          <a:ln w="57150">
            <a:solidFill>
              <a:srgbClr val="00206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Rettangolo arrotondato 7"/>
          <p:cNvSpPr>
            <a:spLocks noChangeArrowheads="1"/>
          </p:cNvSpPr>
          <p:nvPr/>
        </p:nvSpPr>
        <p:spPr bwMode="auto">
          <a:xfrm>
            <a:off x="5273675" y="3395663"/>
            <a:ext cx="1976438" cy="27305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it-IT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arrotondato 4"/>
          <p:cNvSpPr>
            <a:spLocks noChangeArrowheads="1"/>
          </p:cNvSpPr>
          <p:nvPr/>
        </p:nvSpPr>
        <p:spPr bwMode="auto">
          <a:xfrm>
            <a:off x="930275" y="2220913"/>
            <a:ext cx="3543300" cy="1600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it-IT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6387" name="Titolo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404225" cy="12795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>
                <a:ea typeface="+mj-ea"/>
                <a:cs typeface="+mj-cs"/>
              </a:rPr>
              <a:t>ISOLATED ACC</a:t>
            </a:r>
            <a:br>
              <a:rPr lang="it-IT">
                <a:ea typeface="+mj-ea"/>
                <a:cs typeface="+mj-cs"/>
              </a:rPr>
            </a:br>
            <a:r>
              <a:rPr lang="it-IT">
                <a:ea typeface="+mj-ea"/>
                <a:cs typeface="+mj-cs"/>
              </a:rPr>
              <a:t>ATTENTIONAL PROBLEMS  </a:t>
            </a:r>
            <a:br>
              <a:rPr lang="it-IT">
                <a:ea typeface="+mj-ea"/>
                <a:cs typeface="+mj-cs"/>
              </a:rPr>
            </a:br>
            <a:endParaRPr lang="it-IT">
              <a:ea typeface="+mj-ea"/>
              <a:cs typeface="+mj-cs"/>
            </a:endParaRPr>
          </a:p>
        </p:txBody>
      </p:sp>
      <p:graphicFrame>
        <p:nvGraphicFramePr>
          <p:cNvPr id="4" name="Grafico 3"/>
          <p:cNvGraphicFramePr>
            <a:graphicFrameLocks/>
          </p:cNvGraphicFramePr>
          <p:nvPr/>
        </p:nvGraphicFramePr>
        <p:xfrm>
          <a:off x="755576" y="1564595"/>
          <a:ext cx="741682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-9525" y="1295400"/>
          <a:ext cx="9036050" cy="4278313"/>
        </p:xfrm>
        <a:graphic>
          <a:graphicData uri="http://schemas.openxmlformats.org/drawingml/2006/table">
            <a:tbl>
              <a:tblPr/>
              <a:tblGrid>
                <a:gridCol w="287338"/>
                <a:gridCol w="1152525"/>
                <a:gridCol w="1052512"/>
                <a:gridCol w="1223963"/>
                <a:gridCol w="1179512"/>
                <a:gridCol w="1201738"/>
                <a:gridCol w="1074737"/>
                <a:gridCol w="1081088"/>
                <a:gridCol w="782637"/>
              </a:tblGrid>
              <a:tr h="99695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COGNITIVE DEVELOPMENT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LANGUAGE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MOTOR COORDINATION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INTERNALIZING PROBLEMS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EXTERNALIZING PROBLEMS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ATTENTION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EXECUTIVE FUNCTIONS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ACADEMIC SKILLS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pz1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BORDERLINE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pz2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pz3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PATHOLOGIC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PATHOLOGIC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pz4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pz5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pz6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BORDERLINE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pz7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BORDERLINE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BORDERLINE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BORDERLINE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pz8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PATHOLOGIC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PATHOLOGIC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BORDERLINE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PATHOLOGIC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BORDERLINE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pz9</a:t>
                      </a:r>
                      <a:endParaRPr kumimoji="0" lang="it-IT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-128"/>
                      </a:endParaRP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PATHOLOGIC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BORDERLINE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BORDERLINE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-128"/>
                        </a:rPr>
                        <a:t>NORMAL</a:t>
                      </a:r>
                    </a:p>
                  </a:txBody>
                  <a:tcPr marL="9525" marR="9525" marT="9524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/>
                    </a:solidFill>
                  </a:tcPr>
                </a:tc>
              </a:tr>
            </a:tbl>
          </a:graphicData>
        </a:graphic>
      </p:graphicFrame>
      <p:sp>
        <p:nvSpPr>
          <p:cNvPr id="17504" name="Titolo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dirty="0">
                <a:ea typeface="+mj-ea"/>
                <a:cs typeface="+mj-cs"/>
              </a:rPr>
              <a:t>ISOLATED ACC</a:t>
            </a:r>
            <a:br>
              <a:rPr lang="it-IT" dirty="0">
                <a:ea typeface="+mj-ea"/>
                <a:cs typeface="+mj-cs"/>
              </a:rPr>
            </a:br>
            <a:r>
              <a:rPr lang="it-IT" dirty="0">
                <a:ea typeface="+mj-ea"/>
                <a:cs typeface="+mj-cs"/>
              </a:rPr>
              <a:t>NEURODEVELOPMENTAL OUTCOME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2465388" y="1778000"/>
            <a:ext cx="1119187" cy="3960813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6011863" y="1778000"/>
            <a:ext cx="1081087" cy="396557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261938" y="1778000"/>
            <a:ext cx="1095375" cy="3960813"/>
          </a:xfrm>
          <a:prstGeom prst="round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1" name="Rettangolo arrotondato 10"/>
          <p:cNvSpPr/>
          <p:nvPr/>
        </p:nvSpPr>
        <p:spPr>
          <a:xfrm>
            <a:off x="7172325" y="1778000"/>
            <a:ext cx="998538" cy="401002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grpSp>
        <p:nvGrpSpPr>
          <p:cNvPr id="50277" name="Gruppo 28"/>
          <p:cNvGrpSpPr>
            <a:grpSpLocks/>
          </p:cNvGrpSpPr>
          <p:nvPr/>
        </p:nvGrpSpPr>
        <p:grpSpPr bwMode="auto">
          <a:xfrm>
            <a:off x="261938" y="5970588"/>
            <a:ext cx="4856162" cy="923925"/>
            <a:chOff x="261949" y="5970360"/>
            <a:chExt cx="4856724" cy="924324"/>
          </a:xfrm>
        </p:grpSpPr>
        <p:grpSp>
          <p:nvGrpSpPr>
            <p:cNvPr id="50292" name="Gruppo 26"/>
            <p:cNvGrpSpPr>
              <a:grpSpLocks/>
            </p:cNvGrpSpPr>
            <p:nvPr/>
          </p:nvGrpSpPr>
          <p:grpSpPr bwMode="auto">
            <a:xfrm>
              <a:off x="261949" y="6028273"/>
              <a:ext cx="228600" cy="758606"/>
              <a:chOff x="261949" y="5972083"/>
              <a:chExt cx="228600" cy="758606"/>
            </a:xfrm>
          </p:grpSpPr>
          <p:sp>
            <p:nvSpPr>
              <p:cNvPr id="24" name="Rettangolo 23"/>
              <p:cNvSpPr/>
              <p:nvPr/>
            </p:nvSpPr>
            <p:spPr>
              <a:xfrm>
                <a:off x="261949" y="5971345"/>
                <a:ext cx="228626" cy="19375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  <p:sp>
            <p:nvSpPr>
              <p:cNvPr id="25" name="Rettangolo 24"/>
              <p:cNvSpPr/>
              <p:nvPr/>
            </p:nvSpPr>
            <p:spPr>
              <a:xfrm>
                <a:off x="261949" y="6246100"/>
                <a:ext cx="228626" cy="19534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  <p:sp>
            <p:nvSpPr>
              <p:cNvPr id="26" name="Rettangolo 25"/>
              <p:cNvSpPr/>
              <p:nvPr/>
            </p:nvSpPr>
            <p:spPr>
              <a:xfrm>
                <a:off x="261949" y="6536738"/>
                <a:ext cx="228626" cy="19375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</p:grpSp>
        <p:sp>
          <p:nvSpPr>
            <p:cNvPr id="50293" name="CasellaDiTesto 27"/>
            <p:cNvSpPr txBox="1">
              <a:spLocks noChangeArrowheads="1"/>
            </p:cNvSpPr>
            <p:nvPr/>
          </p:nvSpPr>
          <p:spPr bwMode="auto">
            <a:xfrm>
              <a:off x="650287" y="5970360"/>
              <a:ext cx="4468386" cy="924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/>
                <a:t>SHORT TERM OUTCOME (&lt;4 years)</a:t>
              </a:r>
            </a:p>
            <a:p>
              <a:r>
                <a:rPr lang="it-IT"/>
                <a:t>MEDIUM TERM (4-6 years) 			  </a:t>
              </a:r>
            </a:p>
            <a:p>
              <a:r>
                <a:rPr lang="it-IT"/>
                <a:t>LONG TERM (&gt; 6 years)</a:t>
              </a:r>
            </a:p>
          </p:txBody>
        </p:sp>
      </p:grpSp>
      <p:grpSp>
        <p:nvGrpSpPr>
          <p:cNvPr id="5" name="Gruppo 5"/>
          <p:cNvGrpSpPr>
            <a:grpSpLocks/>
          </p:cNvGrpSpPr>
          <p:nvPr/>
        </p:nvGrpSpPr>
        <p:grpSpPr bwMode="auto">
          <a:xfrm>
            <a:off x="2403475" y="4516438"/>
            <a:ext cx="5924550" cy="2038350"/>
            <a:chOff x="2403475" y="4516871"/>
            <a:chExt cx="5924550" cy="2037917"/>
          </a:xfrm>
        </p:grpSpPr>
        <p:sp>
          <p:nvSpPr>
            <p:cNvPr id="23" name="Freccia circolare a destra 22"/>
            <p:cNvSpPr/>
            <p:nvPr/>
          </p:nvSpPr>
          <p:spPr>
            <a:xfrm rot="16200000">
              <a:off x="6994584" y="5343629"/>
              <a:ext cx="552333" cy="1441450"/>
            </a:xfrm>
            <a:prstGeom prst="curved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olidFill>
                  <a:schemeClr val="tx1"/>
                </a:solidFill>
              </a:endParaRPr>
            </a:p>
          </p:txBody>
        </p:sp>
        <p:grpSp>
          <p:nvGrpSpPr>
            <p:cNvPr id="50280" name="Gruppo 4"/>
            <p:cNvGrpSpPr>
              <a:grpSpLocks/>
            </p:cNvGrpSpPr>
            <p:nvPr/>
          </p:nvGrpSpPr>
          <p:grpSpPr bwMode="auto">
            <a:xfrm>
              <a:off x="2403475" y="4516871"/>
              <a:ext cx="5924550" cy="2037917"/>
              <a:chOff x="2403475" y="4516871"/>
              <a:chExt cx="5924550" cy="2037917"/>
            </a:xfrm>
          </p:grpSpPr>
          <p:grpSp>
            <p:nvGrpSpPr>
              <p:cNvPr id="50281" name="Gruppo 2"/>
              <p:cNvGrpSpPr>
                <a:grpSpLocks/>
              </p:cNvGrpSpPr>
              <p:nvPr/>
            </p:nvGrpSpPr>
            <p:grpSpPr bwMode="auto">
              <a:xfrm>
                <a:off x="2403475" y="4516871"/>
                <a:ext cx="5913438" cy="2037917"/>
                <a:chOff x="2403475" y="4516871"/>
                <a:chExt cx="5913438" cy="2037917"/>
              </a:xfrm>
            </p:grpSpPr>
            <p:sp>
              <p:nvSpPr>
                <p:cNvPr id="22" name="Freccia circolare a destra 21"/>
                <p:cNvSpPr/>
                <p:nvPr/>
              </p:nvSpPr>
              <p:spPr>
                <a:xfrm rot="16200000">
                  <a:off x="4491920" y="4496684"/>
                  <a:ext cx="841196" cy="3275012"/>
                </a:xfrm>
                <a:prstGeom prst="curvedRightArrow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it-IT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Ovale 15"/>
                <p:cNvSpPr/>
                <p:nvPr/>
              </p:nvSpPr>
              <p:spPr>
                <a:xfrm>
                  <a:off x="7148513" y="5253315"/>
                  <a:ext cx="1168400" cy="460277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it-IT"/>
                </a:p>
              </p:txBody>
            </p:sp>
            <p:sp>
              <p:nvSpPr>
                <p:cNvPr id="18" name="Ovale 17"/>
                <p:cNvSpPr/>
                <p:nvPr/>
              </p:nvSpPr>
              <p:spPr>
                <a:xfrm>
                  <a:off x="2403475" y="5253315"/>
                  <a:ext cx="1168400" cy="460277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it-IT"/>
                </a:p>
              </p:txBody>
            </p:sp>
            <p:sp>
              <p:nvSpPr>
                <p:cNvPr id="19" name="Ovale 18"/>
                <p:cNvSpPr/>
                <p:nvPr/>
              </p:nvSpPr>
              <p:spPr>
                <a:xfrm>
                  <a:off x="6002338" y="5253315"/>
                  <a:ext cx="1168400" cy="460277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it-IT"/>
                </a:p>
              </p:txBody>
            </p:sp>
            <p:sp>
              <p:nvSpPr>
                <p:cNvPr id="27" name="Ovale 26"/>
                <p:cNvSpPr/>
                <p:nvPr/>
              </p:nvSpPr>
              <p:spPr>
                <a:xfrm>
                  <a:off x="2428875" y="4564486"/>
                  <a:ext cx="1168400" cy="45869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it-IT"/>
                </a:p>
              </p:txBody>
            </p:sp>
            <p:sp>
              <p:nvSpPr>
                <p:cNvPr id="28" name="Ovale 27"/>
                <p:cNvSpPr/>
                <p:nvPr/>
              </p:nvSpPr>
              <p:spPr>
                <a:xfrm>
                  <a:off x="5965825" y="4532743"/>
                  <a:ext cx="1168400" cy="45869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it-IT"/>
                </a:p>
              </p:txBody>
            </p:sp>
            <p:sp>
              <p:nvSpPr>
                <p:cNvPr id="29" name="Ovale 28"/>
                <p:cNvSpPr/>
                <p:nvPr/>
              </p:nvSpPr>
              <p:spPr>
                <a:xfrm>
                  <a:off x="7148513" y="4516871"/>
                  <a:ext cx="1168400" cy="45869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it-IT"/>
                </a:p>
              </p:txBody>
            </p:sp>
          </p:grpSp>
          <p:sp>
            <p:nvSpPr>
              <p:cNvPr id="14" name="Ovale 13"/>
              <p:cNvSpPr/>
              <p:nvPr/>
            </p:nvSpPr>
            <p:spPr>
              <a:xfrm>
                <a:off x="7159625" y="4816844"/>
                <a:ext cx="1168400" cy="458691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  <p:sp>
            <p:nvSpPr>
              <p:cNvPr id="17" name="Ovale 16"/>
              <p:cNvSpPr/>
              <p:nvPr/>
            </p:nvSpPr>
            <p:spPr>
              <a:xfrm>
                <a:off x="2403475" y="4856524"/>
                <a:ext cx="1168400" cy="45869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  <p:sp>
            <p:nvSpPr>
              <p:cNvPr id="20" name="Ovale 19"/>
              <p:cNvSpPr/>
              <p:nvPr/>
            </p:nvSpPr>
            <p:spPr>
              <a:xfrm>
                <a:off x="6002338" y="4856524"/>
                <a:ext cx="1168400" cy="45869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AGENESIA DEL CORPO CALLOSO </a:t>
            </a:r>
            <a:b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it-IT" dirty="0" smtClean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25603" name="Segnaposto contenuto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2"/>
          </a:xfrm>
        </p:spPr>
        <p:txBody>
          <a:bodyPr/>
          <a:lstStyle/>
          <a:p>
            <a:pPr eaLnBrk="1" hangingPunct="1">
              <a:buClr>
                <a:srgbClr val="604A7B"/>
              </a:buClr>
              <a:buNone/>
            </a:pPr>
            <a:r>
              <a:rPr lang="it-IT" sz="5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 La diagnosi prenatale di </a:t>
            </a:r>
            <a:r>
              <a:rPr lang="it-IT" sz="54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agenesia</a:t>
            </a:r>
            <a:r>
              <a:rPr lang="it-IT" sz="5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del corpo calloso pone un problema di </a:t>
            </a:r>
            <a:r>
              <a:rPr lang="it-IT" sz="5400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counseling</a:t>
            </a:r>
            <a:r>
              <a:rPr lang="it-IT" sz="54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in relazione all’incertezza della prognosi.</a:t>
            </a:r>
          </a:p>
          <a:p>
            <a:pPr eaLnBrk="1" hangingPunct="1">
              <a:buClr>
                <a:srgbClr val="604A7B"/>
              </a:buClr>
              <a:buNone/>
            </a:pPr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co 2"/>
          <p:cNvGraphicFramePr>
            <a:graphicFrameLocks/>
          </p:cNvGraphicFramePr>
          <p:nvPr/>
        </p:nvGraphicFramePr>
        <p:xfrm>
          <a:off x="166256" y="27708"/>
          <a:ext cx="8853054" cy="6303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ttangolo arrotondato 3"/>
          <p:cNvSpPr>
            <a:spLocks noChangeArrowheads="1"/>
          </p:cNvSpPr>
          <p:nvPr/>
        </p:nvSpPr>
        <p:spPr bwMode="auto">
          <a:xfrm>
            <a:off x="0" y="5859463"/>
            <a:ext cx="6916738" cy="8731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4A7EBB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dirty="0">
                <a:latin typeface="+mn-lt"/>
                <a:ea typeface="+mn-ea"/>
              </a:rPr>
              <a:t>Neuropsychological performances between -1 </a:t>
            </a:r>
            <a:r>
              <a:rPr lang="en-US" dirty="0" err="1">
                <a:latin typeface="+mn-lt"/>
                <a:ea typeface="+mn-ea"/>
              </a:rPr>
              <a:t>sd</a:t>
            </a:r>
            <a:r>
              <a:rPr lang="en-US" dirty="0">
                <a:latin typeface="+mn-lt"/>
                <a:ea typeface="+mn-ea"/>
              </a:rPr>
              <a:t> and -2 </a:t>
            </a:r>
            <a:r>
              <a:rPr lang="en-US" dirty="0" err="1">
                <a:latin typeface="+mn-lt"/>
                <a:ea typeface="+mn-ea"/>
              </a:rPr>
              <a:t>sd</a:t>
            </a:r>
            <a:r>
              <a:rPr lang="en-US" dirty="0">
                <a:latin typeface="+mn-lt"/>
                <a:ea typeface="+mn-ea"/>
              </a:rPr>
              <a:t> and/or behavioral problems (CBCL&gt;60  T Scores)</a:t>
            </a:r>
          </a:p>
        </p:txBody>
      </p:sp>
      <p:pic>
        <p:nvPicPr>
          <p:cNvPr id="52228" name="Grafico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825" y="546100"/>
            <a:ext cx="8894763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CONCLUSIONI</a:t>
            </a:r>
          </a:p>
        </p:txBody>
      </p:sp>
      <p:sp>
        <p:nvSpPr>
          <p:cNvPr id="54275" name="Segnaposto contenuto 2"/>
          <p:cNvSpPr>
            <a:spLocks noGrp="1"/>
          </p:cNvSpPr>
          <p:nvPr>
            <p:ph idx="1"/>
          </p:nvPr>
        </p:nvSpPr>
        <p:spPr>
          <a:xfrm>
            <a:off x="457200" y="1285336"/>
            <a:ext cx="8229600" cy="4708525"/>
          </a:xfrm>
        </p:spPr>
        <p:txBody>
          <a:bodyPr/>
          <a:lstStyle/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L’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 delle ACC complesse è patologico nella metà dei casi e dipende dalla sottostante patologia. Noi troviamo un inaspettato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 normale in 46% dei casi.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L’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 delle ACC isolate , sebbene questo studio ha un largo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range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 ( 18 mesi - 15 anni), conferma un normale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 nel 89% dei casi .</a:t>
            </a:r>
          </a:p>
          <a:p>
            <a:pPr>
              <a:buFont typeface="Arial" charset="0"/>
              <a:buNone/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    Le sequele neurologiche severe sono generalmente già evidenti nel primo anno di vita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CONCLUSIONI</a:t>
            </a:r>
          </a:p>
        </p:txBody>
      </p:sp>
      <p:sp>
        <p:nvSpPr>
          <p:cNvPr id="5632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L’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 neuropsicologico delle ACC isolate   è normale solo nel 56% dei casi .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Noi mostriamo un associazione con problemi della coordinazione motoria,deficit di attenzione, funzioni esecutive.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Il “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mild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impairment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” emerge più tardi. 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Nessun bambino ha un programma scolastico adattato e particolare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</a:rPr>
              <a:t>Questioni aperte </a:t>
            </a:r>
          </a:p>
        </p:txBody>
      </p:sp>
      <p:sp>
        <p:nvSpPr>
          <p:cNvPr id="5632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SONO NECESSARI STUDI PROSPETTICI CON FOLLOW-UP LUNGHI E VALUTAZIONI NEUROPSICOLOGICHE COMPLETE PER POTER FARE UNA CORRETTA PROGNOSI SIA IN PRENATALE CHE IN POST NATALE SPECIALMENTE NELLE FORME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</a:rPr>
              <a:t>DI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 ACC ISOLATA</a:t>
            </a:r>
          </a:p>
          <a:p>
            <a:pPr eaLnBrk="1" hangingPunct="1">
              <a:buNone/>
            </a:pPr>
            <a:endParaRPr lang="it-IT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/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SEMBRA NECESSARIO MIGLIORARE LA DEFINIZIONE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</a:rPr>
              <a:t>DI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</a:rPr>
              <a:t> “MILD IMPAIRMENT” (LA VALUTAZIONE NEUROPSICOLOGICA PUO’ AVERE UN RUOLO MAGGIORE NELLA DEFINIZIONE DELL’OUTCOME?)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67150" y="188913"/>
            <a:ext cx="5276850" cy="587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7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07950" y="188913"/>
            <a:ext cx="3678238" cy="1143000"/>
          </a:xfrm>
          <a:noFill/>
        </p:spPr>
      </p:pic>
      <p:sp>
        <p:nvSpPr>
          <p:cNvPr id="26628" name="Rectangle 8"/>
          <p:cNvSpPr txBox="1">
            <a:spLocks noChangeArrowheads="1"/>
          </p:cNvSpPr>
          <p:nvPr/>
        </p:nvSpPr>
        <p:spPr bwMode="auto">
          <a:xfrm>
            <a:off x="477838" y="1484313"/>
            <a:ext cx="2446337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Pochi studi</a:t>
            </a:r>
            <a:endParaRPr lang="it-IT" sz="9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Molti  studi sono caratterizzati da piccole coorti</a:t>
            </a: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Distribuiti in 20 anni e con metodologie diverse ( primi lavori solo ecografia poi RM fetale)</a:t>
            </a:r>
            <a:endParaRPr lang="it-IT" sz="9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La diagnosi di ACC può essere fatta : in diagnosi prenatale con ecografia fetale o  con RM MRI;mentre la diagnosi postnatale con TC </a:t>
            </a:r>
            <a:r>
              <a:rPr lang="it-IT" sz="9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or </a:t>
            </a:r>
            <a:r>
              <a:rPr lang="it-IT" sz="9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MRI</a:t>
            </a: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L’epoca in cui è fatta l’indagine </a:t>
            </a:r>
            <a:r>
              <a:rPr lang="it-IT" sz="900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neuroradiologica</a:t>
            </a:r>
            <a:r>
              <a:rPr lang="it-IT" sz="9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  su cui si basa la diagnosi postnatale : neonatale o all’età di 2-3 anni.</a:t>
            </a:r>
            <a:endParaRPr lang="it-IT" sz="9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Differenti terminologie relative a isolata o isolata o complessa (per esempio ACC isolata con cisti interemisferiche  o </a:t>
            </a:r>
            <a:r>
              <a:rPr lang="it-IT" sz="900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ventricolomegalia</a:t>
            </a:r>
            <a:r>
              <a:rPr lang="it-IT" sz="9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)</a:t>
            </a:r>
            <a:endParaRPr lang="it-IT" sz="9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Studi incompleti: studi che non forniscono alcune informazioni es. cariotipo </a:t>
            </a:r>
            <a:endParaRPr lang="it-IT" sz="9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Molti studi riportano follow-up brevi</a:t>
            </a:r>
            <a:endParaRPr lang="it-IT" sz="9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La valutazione dell’ </a:t>
            </a:r>
            <a:r>
              <a:rPr lang="it-IT" sz="9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outcome</a:t>
            </a:r>
            <a:r>
              <a:rPr lang="it-IT" sz="9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 utilizza strumenti diversi : alcuni riportano valutazioni con strumenti </a:t>
            </a:r>
            <a:r>
              <a:rPr lang="it-IT" sz="9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standartizzati</a:t>
            </a:r>
            <a:r>
              <a:rPr lang="it-IT" sz="9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 altri no, altri riportano valutazioni fatte con interviste telefoniche o questionari</a:t>
            </a:r>
            <a:endParaRPr lang="it-IT" sz="9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9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Spesso manca la distinzione tra vari gradi di severità di compromissione neurologica ed intellettiva </a:t>
            </a:r>
            <a:endParaRPr lang="it-IT" sz="9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it-IT" sz="900" dirty="0">
              <a:latin typeface="Tahoma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</a:pPr>
            <a:endParaRPr lang="it-IT" sz="900" dirty="0">
              <a:latin typeface="Tahoma" charset="0"/>
            </a:endParaRPr>
          </a:p>
          <a:p>
            <a:pPr marL="342900" indent="-342900" defTabSz="914400">
              <a:lnSpc>
                <a:spcPct val="90000"/>
              </a:lnSpc>
              <a:spcBef>
                <a:spcPct val="20000"/>
              </a:spcBef>
            </a:pPr>
            <a:endParaRPr lang="it-IT" sz="900" dirty="0">
              <a:latin typeface="Tahoma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77837" y="6244154"/>
            <a:ext cx="738082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Tutto questo porta a considerazioni diverse e confuse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Lo sviluppo neuropsicologico era definito normale in </a:t>
            </a:r>
            <a:r>
              <a:rPr lang="it-IT" sz="2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94/132 ( 71.2%) 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feti nati vivi </a:t>
            </a:r>
          </a:p>
          <a:p>
            <a:endParaRPr lang="it-IT" sz="28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it-IT" sz="2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In 18/132  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casi lo sviluppo neuropsicologico era riportato come borderline o definito con disabilità moderate ( </a:t>
            </a:r>
            <a:r>
              <a:rPr lang="it-IT" sz="2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13,6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%)</a:t>
            </a:r>
          </a:p>
          <a:p>
            <a:endParaRPr lang="it-IT" sz="28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Severe disabilità erano riportate in </a:t>
            </a:r>
            <a:r>
              <a:rPr lang="it-IT" sz="2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20/132 </a:t>
            </a:r>
            <a:r>
              <a:rPr lang="it-IT" sz="28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casi </a:t>
            </a:r>
            <a:r>
              <a:rPr lang="it-IT" sz="2800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( 15,2%)</a:t>
            </a:r>
          </a:p>
        </p:txBody>
      </p:sp>
      <p:pic>
        <p:nvPicPr>
          <p:cNvPr id="44036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76250"/>
            <a:ext cx="3678238" cy="1143000"/>
          </a:xfrm>
          <a:noFill/>
          <a:ln/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5127625" y="479425"/>
            <a:ext cx="25873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Tutti gli studi</a:t>
            </a:r>
            <a:endParaRPr lang="it-IT" sz="36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1925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it-IT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L’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era normale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in 52/70 ( 74.3%)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di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agenesia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completa del corpo calloso </a:t>
            </a:r>
          </a:p>
          <a:p>
            <a:pPr>
              <a:lnSpc>
                <a:spcPct val="90000"/>
              </a:lnSpc>
            </a:pPr>
            <a:endParaRPr lang="it-IT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Un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borderline o con moderate disabilità era riportato in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10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( 14,3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%)</a:t>
            </a:r>
          </a:p>
          <a:p>
            <a:pPr>
              <a:lnSpc>
                <a:spcPct val="90000"/>
              </a:lnSpc>
            </a:pPr>
            <a:endParaRPr lang="it-IT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Severe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disabilità in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8 </a:t>
            </a:r>
            <a:r>
              <a:rPr lang="it-IT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cases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( 11,4%)</a:t>
            </a:r>
          </a:p>
        </p:txBody>
      </p:sp>
      <p:pic>
        <p:nvPicPr>
          <p:cNvPr id="45059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76250"/>
            <a:ext cx="3678238" cy="1143000"/>
          </a:xfrm>
          <a:noFill/>
          <a:ln/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5127625" y="479425"/>
            <a:ext cx="26915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Tutti gli studi </a:t>
            </a:r>
            <a:endParaRPr lang="it-IT" sz="36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it-IT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L’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era normale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in 19/29 ( 65.5%)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casi di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agenesia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parziale del corpo calloso </a:t>
            </a:r>
          </a:p>
          <a:p>
            <a:pPr>
              <a:lnSpc>
                <a:spcPct val="90000"/>
              </a:lnSpc>
            </a:pPr>
            <a:endParaRPr lang="it-IT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Un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borderline o con moderate disabilità era riportato in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2/29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( 6,9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%)</a:t>
            </a:r>
          </a:p>
          <a:p>
            <a:pPr>
              <a:lnSpc>
                <a:spcPct val="90000"/>
              </a:lnSpc>
            </a:pPr>
            <a:endParaRPr lang="it-IT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Severe disabilità in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8/29 </a:t>
            </a:r>
            <a:r>
              <a:rPr lang="it-IT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cases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( 27,6%)</a:t>
            </a:r>
          </a:p>
        </p:txBody>
      </p:sp>
      <p:pic>
        <p:nvPicPr>
          <p:cNvPr id="47107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76250"/>
            <a:ext cx="3678238" cy="1143000"/>
          </a:xfrm>
          <a:noFill/>
          <a:ln/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127625" y="479425"/>
            <a:ext cx="26915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Tutti gli studi </a:t>
            </a:r>
            <a:endParaRPr lang="it-IT" sz="36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it-IT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L’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era normale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in 52/69 ( 75.4%)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di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agenesia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completa o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partiale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 del corpo calloso </a:t>
            </a:r>
          </a:p>
          <a:p>
            <a:pPr>
              <a:lnSpc>
                <a:spcPct val="90000"/>
              </a:lnSpc>
              <a:buNone/>
            </a:pPr>
            <a:endParaRPr lang="it-IT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Un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outcome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borderline o con moderate disabilità era riportato in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9/69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( 13,0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%)</a:t>
            </a:r>
          </a:p>
          <a:p>
            <a:pPr>
              <a:lnSpc>
                <a:spcPct val="90000"/>
              </a:lnSpc>
            </a:pPr>
            <a:endParaRPr lang="it-IT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Severe disabilità in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8/69 </a:t>
            </a:r>
            <a:r>
              <a:rPr lang="it-IT" dirty="0" err="1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cases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( 11,6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%)</a:t>
            </a:r>
          </a:p>
        </p:txBody>
      </p:sp>
      <p:pic>
        <p:nvPicPr>
          <p:cNvPr id="50179" name="Picture 3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76250"/>
            <a:ext cx="3678238" cy="1143000"/>
          </a:xfrm>
          <a:noFill/>
          <a:ln/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4140200" y="333375"/>
            <a:ext cx="48847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it-IT" sz="2400" dirty="0" err="1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Outcome</a:t>
            </a:r>
            <a:r>
              <a:rPr lang="it-IT" sz="24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negli studi con MRI e valutazione formale dello sviluppo psicomotorio 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4942</TotalTime>
  <Words>2800</Words>
  <Application>Microsoft Office PowerPoint</Application>
  <PresentationFormat>Presentazione su schermo (4:3)</PresentationFormat>
  <Paragraphs>551</Paragraphs>
  <Slides>43</Slides>
  <Notes>8</Notes>
  <HiddenSlides>8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43</vt:i4>
      </vt:variant>
    </vt:vector>
  </HeadingPairs>
  <TitlesOfParts>
    <vt:vector size="44" baseType="lpstr">
      <vt:lpstr>Tema di Office</vt:lpstr>
      <vt:lpstr>Diapositiva 1</vt:lpstr>
      <vt:lpstr>Diapositiva 2</vt:lpstr>
      <vt:lpstr>Diapositiva 3</vt:lpstr>
      <vt:lpstr>AGENESIA DEL CORPO CALLOSO  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Stato neuropsicologico in bambini con agenesia del corpo calloso </vt:lpstr>
      <vt:lpstr>Diapositiva 23</vt:lpstr>
      <vt:lpstr>Studio</vt:lpstr>
      <vt:lpstr>Diapositiva 25</vt:lpstr>
      <vt:lpstr>Characteristics of the sample</vt:lpstr>
      <vt:lpstr>METHODS </vt:lpstr>
      <vt:lpstr>outcome</vt:lpstr>
      <vt:lpstr>Diapositiva 29</vt:lpstr>
      <vt:lpstr>Diapositiva 30</vt:lpstr>
      <vt:lpstr>COMPLEX ACC outcome</vt:lpstr>
      <vt:lpstr>OUTCOME/ POSTNATAL MRI</vt:lpstr>
      <vt:lpstr>COMPLEX ACC   COGNITIVE ABILITIES</vt:lpstr>
      <vt:lpstr>Diapositiva 34</vt:lpstr>
      <vt:lpstr>Diapositiva 35</vt:lpstr>
      <vt:lpstr>ISOLATED ACC  COGNITIVE ABILITIES</vt:lpstr>
      <vt:lpstr>ISOLATED ACC COORDINATION ABILITIES</vt:lpstr>
      <vt:lpstr>ISOLATED ACC ATTENTIONAL PROBLEMS   </vt:lpstr>
      <vt:lpstr>ISOLATED ACC NEURODEVELOPMENTAL OUTCOME</vt:lpstr>
      <vt:lpstr>Diapositiva 40</vt:lpstr>
      <vt:lpstr>CONCLUSIONI</vt:lpstr>
      <vt:lpstr>CONCLUSIONI</vt:lpstr>
      <vt:lpstr>Questioni aperte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Neuropssychological outcome in children with agenesis of corpus callosum</dc:title>
  <dc:creator>Paola Martelli</dc:creator>
  <cp:lastModifiedBy>casa</cp:lastModifiedBy>
  <cp:revision>176</cp:revision>
  <dcterms:created xsi:type="dcterms:W3CDTF">2013-04-18T17:01:08Z</dcterms:created>
  <dcterms:modified xsi:type="dcterms:W3CDTF">2014-05-10T05:16:51Z</dcterms:modified>
</cp:coreProperties>
</file>