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7" r:id="rId8"/>
    <p:sldId id="269" r:id="rId9"/>
    <p:sldId id="271" r:id="rId10"/>
    <p:sldId id="273" r:id="rId11"/>
    <p:sldId id="274" r:id="rId12"/>
    <p:sldId id="275" r:id="rId13"/>
    <p:sldId id="266" r:id="rId14"/>
    <p:sldId id="280" r:id="rId15"/>
    <p:sldId id="281" r:id="rId16"/>
    <p:sldId id="276" r:id="rId17"/>
    <p:sldId id="277" r:id="rId18"/>
    <p:sldId id="278" r:id="rId19"/>
    <p:sldId id="279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sav.e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27146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dirty="0" smtClean="0"/>
              <a:t>Lesioni vascolari nel paziente pediatrico : presa in carico multidisciplinare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24288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Dott.ssa M. Rossini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Specialista in otorinolaringoiatria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Chirurgia </a:t>
            </a:r>
            <a:r>
              <a:rPr lang="it-IT" sz="2400" dirty="0" err="1" smtClean="0">
                <a:solidFill>
                  <a:schemeClr val="tx1"/>
                </a:solidFill>
              </a:rPr>
              <a:t>maxillo</a:t>
            </a:r>
            <a:r>
              <a:rPr lang="it-IT" sz="2400" dirty="0" smtClean="0">
                <a:solidFill>
                  <a:schemeClr val="tx1"/>
                </a:solidFill>
              </a:rPr>
              <a:t> facciale </a:t>
            </a:r>
            <a:r>
              <a:rPr lang="it-IT" sz="2400" dirty="0" err="1" smtClean="0">
                <a:solidFill>
                  <a:schemeClr val="tx1"/>
                </a:solidFill>
              </a:rPr>
              <a:t>ped</a:t>
            </a:r>
            <a:endParaRPr lang="it-IT" sz="2400" dirty="0" smtClean="0">
              <a:solidFill>
                <a:schemeClr val="tx1"/>
              </a:solidFill>
            </a:endParaRPr>
          </a:p>
          <a:p>
            <a:r>
              <a:rPr lang="it-IT" sz="2400" dirty="0" smtClean="0">
                <a:solidFill>
                  <a:schemeClr val="tx1"/>
                </a:solidFill>
              </a:rPr>
              <a:t>Spedali Civili Brescia</a:t>
            </a:r>
          </a:p>
          <a:p>
            <a:r>
              <a:rPr lang="it-IT" sz="2400" dirty="0" smtClean="0">
                <a:solidFill>
                  <a:schemeClr val="tx1"/>
                </a:solidFill>
              </a:rPr>
              <a:t>Presidio Umberto I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Patogenesi dell’ emangioma infantile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071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it-IT" b="1" dirty="0" smtClean="0"/>
              <a:t>disordine proliferativo perinatale, localizzato,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/>
              <a:t>del tessuto </a:t>
            </a:r>
            <a:r>
              <a:rPr lang="it-IT" b="1" dirty="0" err="1" smtClean="0"/>
              <a:t>angioblastico</a:t>
            </a:r>
            <a:r>
              <a:rPr lang="it-IT" b="1" dirty="0" smtClean="0"/>
              <a:t> nell’ ultimo stadio di </a:t>
            </a:r>
          </a:p>
          <a:p>
            <a:pPr>
              <a:buNone/>
            </a:pPr>
            <a:endParaRPr lang="it-IT" b="1" dirty="0" smtClean="0"/>
          </a:p>
          <a:p>
            <a:pPr>
              <a:buNone/>
            </a:pPr>
            <a:r>
              <a:rPr lang="it-IT" b="1" dirty="0" smtClean="0"/>
              <a:t>differenziazione del sistema capillare cutaneo</a:t>
            </a:r>
            <a:endParaRPr lang="it-IT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/>
              <a:t>Propanololo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0003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4000" dirty="0" smtClean="0"/>
              <a:t>Farmaco betabloccante non selettivo</a:t>
            </a:r>
          </a:p>
          <a:p>
            <a:pPr>
              <a:buFont typeface="Wingdings" pitchFamily="2" charset="2"/>
              <a:buChar char="ü"/>
            </a:pPr>
            <a:r>
              <a:rPr lang="it-IT" sz="4000" dirty="0" smtClean="0"/>
              <a:t>Agisce sia sui recettori  beta1 ( cuore, rene ) che beta2 ( vasi, bronchi, utero ) adrenergici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/>
              <a:t>Propanololo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2148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 smtClean="0"/>
              <a:t>Meccanismo d’azione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Effetto </a:t>
            </a:r>
            <a:r>
              <a:rPr lang="it-IT" b="1" dirty="0" smtClean="0">
                <a:solidFill>
                  <a:srgbClr val="FF0000"/>
                </a:solidFill>
              </a:rPr>
              <a:t>vasocostrittore</a:t>
            </a:r>
            <a:endParaRPr lang="it-IT" b="1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Blocco dei recettori beta 2 determinando effetto inibitore dei geni </a:t>
            </a:r>
            <a:r>
              <a:rPr lang="it-IT" b="1" dirty="0" smtClean="0">
                <a:solidFill>
                  <a:srgbClr val="FF0000"/>
                </a:solidFill>
              </a:rPr>
              <a:t>VEGF </a:t>
            </a:r>
            <a:r>
              <a:rPr lang="it-IT" dirty="0" smtClean="0"/>
              <a:t>e </a:t>
            </a:r>
            <a:r>
              <a:rPr lang="it-IT" b="1" dirty="0" err="1" smtClean="0">
                <a:solidFill>
                  <a:srgbClr val="FF0000"/>
                </a:solidFill>
              </a:rPr>
              <a:t>bFGF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con blocco del turnover cellulare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Induce e favorisce l’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apoptosi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delle cellule endoteliali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err="1" smtClean="0"/>
              <a:t>Propanololo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b="1" dirty="0" err="1" smtClean="0"/>
              <a:t>BBlocca</a:t>
            </a:r>
            <a:r>
              <a:rPr lang="it-IT" sz="3600" b="1" dirty="0" smtClean="0"/>
              <a:t> i recettori Beta </a:t>
            </a:r>
            <a:endParaRPr lang="it-IT" sz="3600" b="1" dirty="0"/>
          </a:p>
        </p:txBody>
      </p:sp>
      <p:pic>
        <p:nvPicPr>
          <p:cNvPr id="4" name="Immagine 3" descr="IMG_8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7929618" cy="35004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43042" y="5000636"/>
            <a:ext cx="51996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Blocca i recettori Beta adrenergici non selettivi:</a:t>
            </a:r>
          </a:p>
          <a:p>
            <a:r>
              <a:rPr lang="it-IT" sz="2000" b="1" dirty="0" smtClean="0"/>
              <a:t>Vasocostrizione</a:t>
            </a:r>
          </a:p>
          <a:p>
            <a:r>
              <a:rPr lang="it-IT" sz="2000" b="1" dirty="0" smtClean="0"/>
              <a:t>Inibizione dell’angiogenesi</a:t>
            </a:r>
          </a:p>
          <a:p>
            <a:r>
              <a:rPr lang="it-IT" sz="2000" b="1" dirty="0" smtClean="0"/>
              <a:t>Induzione del’</a:t>
            </a:r>
            <a:r>
              <a:rPr lang="it-IT" sz="2000" b="1" dirty="0" err="1" smtClean="0"/>
              <a:t>apoptosi</a:t>
            </a:r>
            <a:endParaRPr lang="it-IT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    </a:t>
            </a:r>
            <a:r>
              <a:rPr lang="it-IT" b="1" dirty="0" err="1" smtClean="0">
                <a:solidFill>
                  <a:srgbClr val="FF0000"/>
                </a:solidFill>
              </a:rPr>
              <a:t>Consensus</a:t>
            </a:r>
            <a:r>
              <a:rPr lang="it-IT" b="1" dirty="0" smtClean="0">
                <a:solidFill>
                  <a:srgbClr val="FF0000"/>
                </a:solidFill>
              </a:rPr>
              <a:t> sul </a:t>
            </a:r>
            <a:r>
              <a:rPr lang="it-IT" b="1" dirty="0" err="1" smtClean="0">
                <a:solidFill>
                  <a:srgbClr val="FF0000"/>
                </a:solidFill>
              </a:rPr>
              <a:t>propanololo</a:t>
            </a:r>
            <a:r>
              <a:rPr lang="it-IT" b="1" dirty="0" smtClean="0">
                <a:solidFill>
                  <a:srgbClr val="FF0000"/>
                </a:solidFill>
              </a:rPr>
              <a:t> come farmaco di prima linea nel trattamento dell’emangioma infantile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err="1" smtClean="0">
                <a:solidFill>
                  <a:schemeClr val="tx1"/>
                </a:solidFill>
              </a:rPr>
              <a:t>Consensus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  <a:r>
              <a:rPr lang="it-IT" sz="2800" dirty="0" err="1" smtClean="0">
                <a:solidFill>
                  <a:schemeClr val="tx1"/>
                </a:solidFill>
              </a:rPr>
              <a:t>Conference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9 Dicembre 2011 Chicago  &gt;1000 </a:t>
            </a:r>
            <a:r>
              <a:rPr lang="it-IT" sz="2800" dirty="0" err="1" smtClean="0">
                <a:solidFill>
                  <a:schemeClr val="tx1"/>
                </a:solidFill>
              </a:rPr>
              <a:t>pz</a:t>
            </a:r>
            <a:r>
              <a:rPr lang="it-IT" sz="2800" dirty="0" smtClean="0">
                <a:solidFill>
                  <a:schemeClr val="tx1"/>
                </a:solidFill>
              </a:rPr>
              <a:t> trattati con </a:t>
            </a:r>
            <a:r>
              <a:rPr lang="it-IT" sz="2800" dirty="0" err="1" smtClean="0">
                <a:solidFill>
                  <a:schemeClr val="tx1"/>
                </a:solidFill>
              </a:rPr>
              <a:t>propanololo</a:t>
            </a:r>
            <a:endParaRPr lang="it-IT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2800" dirty="0" smtClean="0"/>
          </a:p>
          <a:p>
            <a:pPr>
              <a:buFont typeface="Wingdings" pitchFamily="2" charset="2"/>
              <a:buChar char="ü"/>
            </a:pPr>
            <a:r>
              <a:rPr lang="it-IT" sz="2800" dirty="0" smtClean="0"/>
              <a:t>Task </a:t>
            </a:r>
            <a:r>
              <a:rPr lang="it-IT" sz="2800" dirty="0" err="1" smtClean="0"/>
              <a:t>Force</a:t>
            </a:r>
            <a:r>
              <a:rPr lang="it-IT" sz="2800" dirty="0" smtClean="0"/>
              <a:t> europea: “ Treatment </a:t>
            </a:r>
            <a:r>
              <a:rPr lang="it-IT" sz="2800" dirty="0" err="1" smtClean="0"/>
              <a:t>of</a:t>
            </a:r>
            <a:r>
              <a:rPr lang="it-IT" sz="2800" dirty="0" smtClean="0"/>
              <a:t> infantile </a:t>
            </a:r>
            <a:r>
              <a:rPr lang="it-IT" sz="2800" dirty="0" err="1" smtClean="0"/>
              <a:t>haemangiomas</a:t>
            </a:r>
            <a:r>
              <a:rPr lang="it-IT" sz="2800" dirty="0" smtClean="0"/>
              <a:t>: </a:t>
            </a:r>
            <a:r>
              <a:rPr lang="it-IT" sz="2800" dirty="0" err="1" smtClean="0"/>
              <a:t>recommandations</a:t>
            </a:r>
            <a:r>
              <a:rPr lang="it-IT" sz="2800" dirty="0" smtClean="0"/>
              <a:t> </a:t>
            </a:r>
            <a:r>
              <a:rPr lang="it-IT" sz="2800" dirty="0" err="1" smtClean="0"/>
              <a:t>of</a:t>
            </a:r>
            <a:r>
              <a:rPr lang="it-IT" sz="2800" dirty="0" smtClean="0"/>
              <a:t> </a:t>
            </a:r>
            <a:r>
              <a:rPr lang="it-IT" sz="2800" dirty="0" err="1" smtClean="0"/>
              <a:t>an</a:t>
            </a:r>
            <a:r>
              <a:rPr lang="it-IT" sz="2800" dirty="0" smtClean="0"/>
              <a:t> </a:t>
            </a:r>
            <a:r>
              <a:rPr lang="it-IT" sz="2800" dirty="0" err="1" smtClean="0"/>
              <a:t>European</a:t>
            </a:r>
            <a:r>
              <a:rPr lang="it-IT" sz="2800" dirty="0" smtClean="0"/>
              <a:t> expert </a:t>
            </a:r>
            <a:r>
              <a:rPr lang="it-IT" sz="2800" dirty="0" err="1" smtClean="0"/>
              <a:t>group</a:t>
            </a:r>
            <a:r>
              <a:rPr lang="it-IT" sz="2800" dirty="0" smtClean="0"/>
              <a:t> “  Eur J </a:t>
            </a:r>
            <a:r>
              <a:rPr lang="it-IT" sz="2800" dirty="0" err="1" smtClean="0"/>
              <a:t>Pediatrics</a:t>
            </a:r>
            <a:r>
              <a:rPr lang="it-IT" sz="2800" dirty="0" smtClean="0"/>
              <a:t> 2015 </a:t>
            </a:r>
            <a:r>
              <a:rPr lang="it-IT" sz="2800" dirty="0" err="1" smtClean="0"/>
              <a:t>Jul</a:t>
            </a:r>
            <a:r>
              <a:rPr lang="it-IT" sz="2800" dirty="0" smtClean="0"/>
              <a:t>;174(7):855</a:t>
            </a:r>
          </a:p>
          <a:p>
            <a:pPr>
              <a:buNone/>
            </a:pPr>
            <a:endParaRPr lang="it-IT" sz="2800" dirty="0" smtClean="0"/>
          </a:p>
          <a:p>
            <a:pPr>
              <a:buFont typeface="Wingdings" pitchFamily="2" charset="2"/>
              <a:buChar char="ü"/>
            </a:pPr>
            <a:r>
              <a:rPr lang="it-IT" sz="2800" dirty="0" smtClean="0"/>
              <a:t>Linee guida SISAV 2015 ( </a:t>
            </a:r>
            <a:r>
              <a:rPr lang="it-IT" sz="2800" dirty="0" smtClean="0">
                <a:hlinkClick r:id="rId2"/>
              </a:rPr>
              <a:t>www.sisav.eu</a:t>
            </a:r>
            <a:r>
              <a:rPr lang="it-IT" sz="2800" dirty="0" smtClean="0"/>
              <a:t> )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IMG_8357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3417" y="1857364"/>
            <a:ext cx="6497166" cy="435771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infantile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 smtClean="0"/>
              <a:t>Quando????????????</a:t>
            </a:r>
          </a:p>
          <a:p>
            <a:pPr>
              <a:buNone/>
            </a:pPr>
            <a:endParaRPr lang="it-IT" b="1" dirty="0"/>
          </a:p>
        </p:txBody>
      </p:sp>
      <p:pic>
        <p:nvPicPr>
          <p:cNvPr id="4" name="Immagine 3" descr="T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2786050" cy="2500330"/>
          </a:xfrm>
          <a:prstGeom prst="rect">
            <a:avLst/>
          </a:prstGeom>
        </p:spPr>
      </p:pic>
      <p:pic>
        <p:nvPicPr>
          <p:cNvPr id="5" name="Immagine 4" descr="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214554"/>
            <a:ext cx="3071834" cy="1928826"/>
          </a:xfrm>
          <a:prstGeom prst="rect">
            <a:avLst/>
          </a:prstGeom>
        </p:spPr>
      </p:pic>
      <p:pic>
        <p:nvPicPr>
          <p:cNvPr id="6" name="Immagine 5" descr="20170512_181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340000">
            <a:off x="1802112" y="4803494"/>
            <a:ext cx="1857105" cy="2000264"/>
          </a:xfrm>
          <a:prstGeom prst="rect">
            <a:avLst/>
          </a:prstGeom>
        </p:spPr>
      </p:pic>
      <p:pic>
        <p:nvPicPr>
          <p:cNvPr id="7" name="Immagine 6" descr="20170614_102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357694"/>
            <a:ext cx="3000364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it-IT" dirty="0" smtClean="0"/>
              <a:t>Sedi particolari:</a:t>
            </a:r>
          </a:p>
          <a:p>
            <a:pPr>
              <a:buFont typeface="Wingdings" pitchFamily="2" charset="2"/>
              <a:buChar char="ü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Punta del naso, orecchio, occhio,laringe                     danno estetico</a:t>
            </a:r>
          </a:p>
          <a:p>
            <a:pPr>
              <a:buNone/>
            </a:pPr>
            <a:r>
              <a:rPr lang="it-IT" sz="2000" dirty="0" smtClean="0"/>
              <a:t>     				 peri-buccale/labiale              funzionale  </a:t>
            </a:r>
          </a:p>
          <a:p>
            <a:pPr>
              <a:buNone/>
            </a:pPr>
            <a:r>
              <a:rPr lang="it-IT" sz="2000" dirty="0" smtClean="0"/>
              <a:t>             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Emangiomi segmentali            anomalie associate PHACES/PELVIS/LUMBAR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Emangioma del mento a “barba “               emangioma </a:t>
            </a:r>
            <a:r>
              <a:rPr lang="it-IT" sz="2000" dirty="0" err="1" smtClean="0"/>
              <a:t>subglottico</a:t>
            </a:r>
            <a:endParaRPr lang="it-IT" sz="2000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Emangiomi multifocali                      localizzazione viscerale</a:t>
            </a:r>
          </a:p>
          <a:p>
            <a:pPr>
              <a:buNone/>
            </a:pPr>
            <a:r>
              <a:rPr lang="it-IT" sz="2000" dirty="0" smtClean="0"/>
              <a:t>	&gt; di 5 in età &gt; 5 mesi                             ( epatica )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Ghiandola mammaria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Emangiomi localizzati in prossimità di orifizi /organi vitali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Emangiomi di grandi dimensioni                 &gt; 1.5 cm al 1° mese     </a:t>
            </a:r>
          </a:p>
          <a:p>
            <a:pPr lvl="7">
              <a:buNone/>
            </a:pPr>
            <a:r>
              <a:rPr lang="it-IT" sz="2400" dirty="0" smtClean="0"/>
              <a:t>							</a:t>
            </a:r>
          </a:p>
        </p:txBody>
      </p:sp>
      <p:sp>
        <p:nvSpPr>
          <p:cNvPr id="4" name="Freccia a destra 3"/>
          <p:cNvSpPr/>
          <p:nvPr/>
        </p:nvSpPr>
        <p:spPr>
          <a:xfrm>
            <a:off x="5214942" y="2357430"/>
            <a:ext cx="642942" cy="57150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3214678" y="335756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214810" y="364331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3143240" y="40005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143372" y="5072074"/>
            <a:ext cx="7640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28801"/>
            <a:ext cx="8229600" cy="378621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it-IT" sz="2800" dirty="0" smtClean="0"/>
              <a:t>danno estetico rilevante /permanente</a:t>
            </a:r>
          </a:p>
          <a:p>
            <a:pPr>
              <a:buNone/>
            </a:pPr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infezione</a:t>
            </a:r>
          </a:p>
          <a:p>
            <a:pPr>
              <a:buNone/>
            </a:pPr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ulcerazione</a:t>
            </a:r>
          </a:p>
          <a:p>
            <a:pPr>
              <a:buNone/>
            </a:pPr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sanguinamento</a:t>
            </a:r>
          </a:p>
          <a:p>
            <a:pPr>
              <a:buNone/>
            </a:pPr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dolore</a:t>
            </a:r>
            <a:endParaRPr lang="it-IT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IMG_8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641209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207170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4000" b="1" dirty="0" smtClean="0"/>
              <a:t>Ruolo del </a:t>
            </a:r>
            <a:r>
              <a:rPr lang="it-IT" sz="4000" b="1" dirty="0" err="1" smtClean="0"/>
              <a:t>propanololo</a:t>
            </a:r>
            <a:r>
              <a:rPr lang="it-IT" sz="4000" b="1" dirty="0" smtClean="0"/>
              <a:t> nel trattamento dell’ emangioma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43315"/>
            <a:ext cx="8229600" cy="2000264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it-IT" dirty="0" smtClean="0"/>
              <a:t>Ospedale dei bambini</a:t>
            </a:r>
          </a:p>
          <a:p>
            <a:pPr algn="ctr">
              <a:buNone/>
            </a:pPr>
            <a:r>
              <a:rPr lang="it-IT" dirty="0" smtClean="0"/>
              <a:t>Presidio Umberto I</a:t>
            </a:r>
          </a:p>
          <a:p>
            <a:pPr algn="ctr">
              <a:buNone/>
            </a:pPr>
            <a:r>
              <a:rPr lang="it-IT" dirty="0" smtClean="0"/>
              <a:t>Spedali Civili di Brescia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IMG_8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857364"/>
            <a:ext cx="6189220" cy="459740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357430"/>
            <a:ext cx="2545854" cy="3214710"/>
          </a:xfrm>
        </p:spPr>
      </p:pic>
      <p:pic>
        <p:nvPicPr>
          <p:cNvPr id="5" name="Immagine 4" descr="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357430"/>
            <a:ext cx="2143141" cy="3357586"/>
          </a:xfrm>
          <a:prstGeom prst="rect">
            <a:avLst/>
          </a:prstGeom>
        </p:spPr>
      </p:pic>
      <p:pic>
        <p:nvPicPr>
          <p:cNvPr id="7" name="Immagine 6" descr="20170614_102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643182"/>
            <a:ext cx="2786050" cy="314324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14348" y="5715016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Elia al T0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857619" y="5786454"/>
            <a:ext cx="1785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Elia dopo 1 mese</a:t>
            </a:r>
            <a:endParaRPr lang="it-IT" sz="1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643702" y="5857892"/>
            <a:ext cx="1517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Elia stop terapia</a:t>
            </a:r>
            <a:endParaRPr lang="it-IT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2545854" cy="2786082"/>
          </a:xfrm>
        </p:spPr>
      </p:pic>
      <p:sp>
        <p:nvSpPr>
          <p:cNvPr id="5" name="CasellaDiTesto 4"/>
          <p:cNvSpPr txBox="1"/>
          <p:nvPr/>
        </p:nvSpPr>
        <p:spPr>
          <a:xfrm>
            <a:off x="1071538" y="5000636"/>
            <a:ext cx="89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Kaur</a:t>
            </a:r>
            <a:r>
              <a:rPr lang="it-IT" dirty="0" smtClean="0"/>
              <a:t> T0</a:t>
            </a:r>
            <a:endParaRPr lang="it-IT" dirty="0"/>
          </a:p>
        </p:txBody>
      </p:sp>
      <p:pic>
        <p:nvPicPr>
          <p:cNvPr id="6" name="Immagine 5" descr="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928802"/>
            <a:ext cx="3214710" cy="25003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00430" y="45720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Kaur</a:t>
            </a:r>
            <a:r>
              <a:rPr lang="it-IT" dirty="0" smtClean="0"/>
              <a:t> 1 mese dopo</a:t>
            </a:r>
            <a:endParaRPr lang="it-IT" dirty="0"/>
          </a:p>
        </p:txBody>
      </p:sp>
      <p:pic>
        <p:nvPicPr>
          <p:cNvPr id="9" name="Immagine 8" descr="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928802"/>
            <a:ext cx="2500330" cy="250033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643702" y="4714884"/>
            <a:ext cx="181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Kaur</a:t>
            </a:r>
            <a:r>
              <a:rPr lang="it-IT" dirty="0" smtClean="0"/>
              <a:t> 4 mesi dopo</a:t>
            </a:r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20170614_112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71612"/>
            <a:ext cx="7023474" cy="4329130"/>
          </a:xfrm>
        </p:spPr>
      </p:pic>
      <p:sp>
        <p:nvSpPr>
          <p:cNvPr id="5" name="CasellaDiTesto 4"/>
          <p:cNvSpPr txBox="1"/>
          <p:nvPr/>
        </p:nvSpPr>
        <p:spPr>
          <a:xfrm>
            <a:off x="3286116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Kaur</a:t>
            </a:r>
            <a:r>
              <a:rPr lang="it-IT" dirty="0" smtClean="0"/>
              <a:t> a fine trattamento 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tommaso post og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8" y="1643051"/>
            <a:ext cx="3071834" cy="3357586"/>
          </a:xfrm>
        </p:spPr>
      </p:pic>
      <p:pic>
        <p:nvPicPr>
          <p:cNvPr id="7" name="Immagine 6" descr="20170614_10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4857752" cy="285752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85786" y="5072074"/>
            <a:ext cx="264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Tommaso </a:t>
            </a:r>
            <a:r>
              <a:rPr lang="it-IT" dirty="0" err="1" smtClean="0"/>
              <a:t>pre</a:t>
            </a:r>
            <a:r>
              <a:rPr lang="it-IT" dirty="0" smtClean="0"/>
              <a:t> trattamento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15008" y="5143512"/>
            <a:ext cx="232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Tommaso dopo 1 anno</a:t>
            </a: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8" name="Segnaposto contenuto 7" descr="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2545854" cy="3714776"/>
          </a:xfrm>
        </p:spPr>
      </p:pic>
      <p:sp>
        <p:nvSpPr>
          <p:cNvPr id="9" name="CasellaDiTesto 8"/>
          <p:cNvSpPr txBox="1"/>
          <p:nvPr/>
        </p:nvSpPr>
        <p:spPr>
          <a:xfrm>
            <a:off x="928662" y="5786454"/>
            <a:ext cx="231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Sophia</a:t>
            </a:r>
            <a:r>
              <a:rPr lang="it-IT" dirty="0" smtClean="0"/>
              <a:t> </a:t>
            </a:r>
            <a:r>
              <a:rPr lang="it-IT" dirty="0" err="1" smtClean="0"/>
              <a:t>pre-tattamento</a:t>
            </a:r>
            <a:endParaRPr lang="it-IT" dirty="0"/>
          </a:p>
        </p:txBody>
      </p:sp>
      <p:pic>
        <p:nvPicPr>
          <p:cNvPr id="10" name="Immagine 9" descr="20170614_103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00562" y="2071678"/>
            <a:ext cx="3286148" cy="314327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214942" y="557214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Sophia</a:t>
            </a:r>
            <a:r>
              <a:rPr lang="it-IT" dirty="0" smtClean="0"/>
              <a:t> dopo 1 mese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785926"/>
            <a:ext cx="2545854" cy="3500462"/>
          </a:xfrm>
        </p:spPr>
      </p:pic>
      <p:sp>
        <p:nvSpPr>
          <p:cNvPr id="5" name="CasellaDiTesto 4"/>
          <p:cNvSpPr txBox="1"/>
          <p:nvPr/>
        </p:nvSpPr>
        <p:spPr>
          <a:xfrm>
            <a:off x="1142976" y="4857760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Asia </a:t>
            </a:r>
            <a:r>
              <a:rPr lang="it-IT" dirty="0" err="1" smtClean="0"/>
              <a:t>pre</a:t>
            </a:r>
            <a:endParaRPr lang="it-IT" dirty="0"/>
          </a:p>
        </p:txBody>
      </p:sp>
      <p:pic>
        <p:nvPicPr>
          <p:cNvPr id="6" name="Immagine 5" descr="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2643206" cy="292895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71868" y="535782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Asia dopo 1 mese</a:t>
            </a:r>
            <a:endParaRPr lang="it-IT" dirty="0"/>
          </a:p>
        </p:txBody>
      </p:sp>
      <p:pic>
        <p:nvPicPr>
          <p:cNvPr id="8" name="Immagine 7" descr="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893603" y="2393149"/>
            <a:ext cx="3000396" cy="25003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29388" y="5429264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Asia dopo 2 mesi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91312" y="1594649"/>
            <a:ext cx="3357587" cy="3597269"/>
          </a:xfrm>
        </p:spPr>
      </p:pic>
      <p:sp>
        <p:nvSpPr>
          <p:cNvPr id="5" name="CasellaDiTesto 4"/>
          <p:cNvSpPr txBox="1"/>
          <p:nvPr/>
        </p:nvSpPr>
        <p:spPr>
          <a:xfrm>
            <a:off x="1500166" y="5214950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Asia dopo 3 mesi</a:t>
            </a:r>
            <a:endParaRPr lang="it-IT" dirty="0"/>
          </a:p>
        </p:txBody>
      </p:sp>
      <p:pic>
        <p:nvPicPr>
          <p:cNvPr id="6" name="Immagine 5" descr="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93389" y="1607347"/>
            <a:ext cx="4071966" cy="38576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500694" y="5715016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Asia dopo 4 mesi</a:t>
            </a: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pic>
        <p:nvPicPr>
          <p:cNvPr id="4" name="Segnaposto contenuto 3" descr="T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19875" y="1594647"/>
            <a:ext cx="3286148" cy="3668707"/>
          </a:xfrm>
        </p:spPr>
      </p:pic>
      <p:sp>
        <p:nvSpPr>
          <p:cNvPr id="5" name="CasellaDiTesto 4"/>
          <p:cNvSpPr txBox="1"/>
          <p:nvPr/>
        </p:nvSpPr>
        <p:spPr>
          <a:xfrm>
            <a:off x="1214414" y="5214950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Asia dopo 5 mesi </a:t>
            </a:r>
            <a:endParaRPr lang="it-IT" dirty="0"/>
          </a:p>
        </p:txBody>
      </p:sp>
      <p:pic>
        <p:nvPicPr>
          <p:cNvPr id="7" name="Immagine 6" descr="20170614_103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43504" y="1571612"/>
            <a:ext cx="3143272" cy="35719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15008" y="5143512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Asia dopo 6 mesi</a:t>
            </a:r>
            <a:endParaRPr lang="it-IT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e </a:t>
            </a:r>
            <a:r>
              <a:rPr lang="it-IT" dirty="0" err="1" smtClean="0"/>
              <a:t>propanololo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Conclusioni</a:t>
            </a:r>
          </a:p>
          <a:p>
            <a:pPr>
              <a:buFont typeface="Wingdings" pitchFamily="2" charset="2"/>
              <a:buChar char="ü"/>
            </a:pPr>
            <a:r>
              <a:rPr lang="it-IT" sz="3600" b="1" dirty="0" smtClean="0"/>
              <a:t>IL</a:t>
            </a:r>
            <a:r>
              <a:rPr lang="it-IT" sz="2800" b="1" dirty="0" smtClean="0"/>
              <a:t> </a:t>
            </a:r>
            <a:r>
              <a:rPr lang="it-IT" sz="3600" b="1" dirty="0" smtClean="0"/>
              <a:t>PROPANOLOLO ( HEMANGOL )       RAPPRESENTA IL FARMACO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SCELTA  PER LA TERAPIA DEGLI EMANGIOMI</a:t>
            </a:r>
          </a:p>
          <a:p>
            <a:pPr>
              <a:buNone/>
            </a:pPr>
            <a:endParaRPr lang="it-IT" b="1" dirty="0" smtClean="0"/>
          </a:p>
          <a:p>
            <a:pPr>
              <a:buFont typeface="Wingdings" pitchFamily="2" charset="2"/>
              <a:buChar char="ü"/>
            </a:pPr>
            <a:r>
              <a:rPr lang="it-IT" sz="3600" b="1" dirty="0" smtClean="0"/>
              <a:t>LA GESTIONE DEVE ESSERE MULTIDISCIPLINARE</a:t>
            </a:r>
          </a:p>
          <a:p>
            <a:pPr>
              <a:buNone/>
            </a:pPr>
            <a:endParaRPr lang="it-IT" sz="3600" dirty="0" smtClean="0"/>
          </a:p>
          <a:p>
            <a:pPr>
              <a:buFont typeface="Wingdings" pitchFamily="2" charset="2"/>
              <a:buChar char="ü"/>
            </a:pPr>
            <a:endParaRPr lang="it-IT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dirty="0" smtClean="0"/>
              <a:t>Emangioma infantile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285860"/>
            <a:ext cx="8229600" cy="48403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2800" dirty="0" smtClean="0">
                <a:ln>
                  <a:solidFill>
                    <a:schemeClr val="tx1"/>
                  </a:solidFill>
                </a:ln>
              </a:rPr>
              <a:t>Tumore più comune nell’infanzia (4-10%)</a:t>
            </a:r>
          </a:p>
          <a:p>
            <a:r>
              <a:rPr lang="it-IT" sz="2800" dirty="0" smtClean="0">
                <a:ln>
                  <a:solidFill>
                    <a:schemeClr val="tx1"/>
                  </a:solidFill>
                </a:ln>
              </a:rPr>
              <a:t>&gt; F : </a:t>
            </a:r>
            <a:r>
              <a:rPr lang="it-IT" sz="2800" dirty="0" err="1" smtClean="0">
                <a:ln>
                  <a:solidFill>
                    <a:schemeClr val="tx1"/>
                  </a:solidFill>
                </a:ln>
              </a:rPr>
              <a:t>ratio</a:t>
            </a:r>
            <a:r>
              <a:rPr lang="it-IT" sz="2800" dirty="0" smtClean="0">
                <a:ln>
                  <a:solidFill>
                    <a:schemeClr val="tx1"/>
                  </a:solidFill>
                </a:ln>
              </a:rPr>
              <a:t> 3:1	</a:t>
            </a:r>
          </a:p>
          <a:p>
            <a:r>
              <a:rPr lang="it-IT" sz="2800" dirty="0" smtClean="0">
                <a:ln>
                  <a:solidFill>
                    <a:schemeClr val="tx1"/>
                  </a:solidFill>
                </a:ln>
              </a:rPr>
              <a:t>Fattori di rischio: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n>
                  <a:solidFill>
                    <a:schemeClr val="tx1"/>
                  </a:solidFill>
                </a:ln>
              </a:rPr>
              <a:t>basso peso alla nascita:   prematuri (30%)</a:t>
            </a:r>
          </a:p>
          <a:p>
            <a:pPr>
              <a:buNone/>
            </a:pPr>
            <a:r>
              <a:rPr lang="it-IT" sz="2800" dirty="0" smtClean="0">
                <a:ln>
                  <a:solidFill>
                    <a:schemeClr val="tx1"/>
                  </a:solidFill>
                </a:ln>
              </a:rPr>
              <a:t>					    gestazioni gemellari ( 11%)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n>
                  <a:solidFill>
                    <a:schemeClr val="tx1"/>
                  </a:solidFill>
                </a:ln>
              </a:rPr>
              <a:t>età materna avanzata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n>
                  <a:solidFill>
                    <a:schemeClr val="tx1"/>
                  </a:solidFill>
                </a:ln>
              </a:rPr>
              <a:t>complicanze alla nascita:    placenta </a:t>
            </a:r>
            <a:r>
              <a:rPr lang="it-IT" sz="2800" dirty="0" err="1" smtClean="0">
                <a:ln>
                  <a:solidFill>
                    <a:schemeClr val="tx1"/>
                  </a:solidFill>
                </a:ln>
              </a:rPr>
              <a:t>praevia</a:t>
            </a:r>
            <a:endParaRPr lang="it-IT" sz="2800" dirty="0" smtClean="0">
              <a:ln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it-IT" sz="1600" dirty="0" smtClean="0">
                <a:ln>
                  <a:solidFill>
                    <a:schemeClr val="tx1"/>
                  </a:solidFill>
                </a:ln>
              </a:rPr>
              <a:t>					             </a:t>
            </a:r>
            <a:r>
              <a:rPr lang="it-IT" sz="2800" dirty="0" err="1" smtClean="0">
                <a:ln>
                  <a:solidFill>
                    <a:schemeClr val="tx1"/>
                  </a:solidFill>
                </a:ln>
              </a:rPr>
              <a:t>pre-eclampsia</a:t>
            </a:r>
            <a:endParaRPr lang="it-IT" sz="1600" dirty="0" smtClean="0">
              <a:ln>
                <a:solidFill>
                  <a:schemeClr val="tx1"/>
                </a:solidFill>
              </a:ln>
            </a:endParaRPr>
          </a:p>
          <a:p>
            <a:pPr>
              <a:buFont typeface="Wingdings" pitchFamily="2" charset="2"/>
              <a:buChar char="ü"/>
            </a:pPr>
            <a:endParaRPr lang="it-IT" sz="2800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8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4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143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infantile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8576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it-IT" sz="3600" b="1" dirty="0" smtClean="0">
                <a:solidFill>
                  <a:schemeClr val="tx1"/>
                </a:solidFill>
              </a:rPr>
              <a:t>Localizzazione:</a:t>
            </a:r>
          </a:p>
          <a:p>
            <a:pPr algn="l"/>
            <a:r>
              <a:rPr lang="it-IT" sz="3600" b="1" dirty="0" smtClean="0">
                <a:solidFill>
                  <a:schemeClr val="tx1"/>
                </a:solidFill>
              </a:rPr>
              <a:t>60% nella regione testa-collo</a:t>
            </a:r>
          </a:p>
          <a:p>
            <a:pPr algn="l"/>
            <a:r>
              <a:rPr lang="it-IT" sz="3600" b="1" dirty="0" smtClean="0">
                <a:solidFill>
                  <a:schemeClr val="tx1"/>
                </a:solidFill>
              </a:rPr>
              <a:t>25% tronco</a:t>
            </a:r>
          </a:p>
          <a:p>
            <a:pPr algn="l"/>
            <a:r>
              <a:rPr lang="it-IT" sz="3600" b="1" dirty="0" smtClean="0">
                <a:solidFill>
                  <a:schemeClr val="tx1"/>
                </a:solidFill>
              </a:rPr>
              <a:t>15% alle estremità</a:t>
            </a:r>
          </a:p>
          <a:p>
            <a:pPr algn="l"/>
            <a:r>
              <a:rPr lang="it-IT" sz="3600" b="1" dirty="0" smtClean="0">
                <a:solidFill>
                  <a:schemeClr val="tx1"/>
                </a:solidFill>
              </a:rPr>
              <a:t>20% dei </a:t>
            </a:r>
            <a:r>
              <a:rPr lang="it-IT" sz="3600" b="1" dirty="0" err="1" smtClean="0">
                <a:solidFill>
                  <a:schemeClr val="tx1"/>
                </a:solidFill>
              </a:rPr>
              <a:t>pz</a:t>
            </a:r>
            <a:r>
              <a:rPr lang="it-IT" sz="3600" b="1" dirty="0" smtClean="0">
                <a:solidFill>
                  <a:schemeClr val="tx1"/>
                </a:solidFill>
              </a:rPr>
              <a:t> presenta lesioni multiple</a:t>
            </a:r>
            <a:endParaRPr lang="it-IT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infantile</a:t>
            </a:r>
            <a:endParaRPr lang="it-IT" dirty="0"/>
          </a:p>
        </p:txBody>
      </p:sp>
      <p:pic>
        <p:nvPicPr>
          <p:cNvPr id="4" name="Segnaposto contenuto 3" descr="T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571612"/>
            <a:ext cx="2857520" cy="2686055"/>
          </a:xfrm>
        </p:spPr>
      </p:pic>
      <p:pic>
        <p:nvPicPr>
          <p:cNvPr id="5" name="Immagine 4" descr="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3857625" cy="3357586"/>
          </a:xfrm>
          <a:prstGeom prst="rect">
            <a:avLst/>
          </a:prstGeom>
        </p:spPr>
      </p:pic>
      <p:pic>
        <p:nvPicPr>
          <p:cNvPr id="6" name="Immagine 5" descr="T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4357694"/>
            <a:ext cx="321471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Emangioma infantile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t-IT" sz="2800" dirty="0" smtClean="0"/>
              <a:t>Terapia medica</a:t>
            </a:r>
            <a:endParaRPr lang="it-IT" sz="24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Steroidi topici ( </a:t>
            </a:r>
            <a:r>
              <a:rPr lang="it-IT" sz="2400" dirty="0" err="1" smtClean="0"/>
              <a:t>Clobetasolo</a:t>
            </a:r>
            <a:r>
              <a:rPr lang="it-IT" sz="2400" dirty="0" smtClean="0"/>
              <a:t>, </a:t>
            </a:r>
            <a:r>
              <a:rPr lang="it-IT" sz="2400" dirty="0" err="1" smtClean="0"/>
              <a:t>Mometasone</a:t>
            </a:r>
            <a:r>
              <a:rPr lang="it-IT" sz="2400" dirty="0" smtClean="0"/>
              <a:t> </a:t>
            </a:r>
            <a:r>
              <a:rPr lang="it-IT" sz="2400" dirty="0" err="1" smtClean="0"/>
              <a:t>Furoato</a:t>
            </a:r>
            <a:r>
              <a:rPr lang="it-IT" sz="24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Steroidi </a:t>
            </a:r>
            <a:r>
              <a:rPr lang="it-IT" sz="2400" dirty="0" err="1" smtClean="0"/>
              <a:t>intralesionali</a:t>
            </a:r>
            <a:r>
              <a:rPr lang="it-IT" sz="2400" dirty="0" smtClean="0"/>
              <a:t> ( </a:t>
            </a:r>
            <a:r>
              <a:rPr lang="it-IT" sz="2400" dirty="0" err="1" smtClean="0"/>
              <a:t>Triamcinolone</a:t>
            </a:r>
            <a:r>
              <a:rPr lang="it-IT" sz="2400" dirty="0" smtClean="0"/>
              <a:t> )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err="1" smtClean="0"/>
              <a:t>Bleomicina</a:t>
            </a:r>
            <a:r>
              <a:rPr lang="it-IT" sz="2400" dirty="0" smtClean="0"/>
              <a:t> </a:t>
            </a:r>
            <a:r>
              <a:rPr lang="it-IT" sz="2400" dirty="0" err="1" smtClean="0"/>
              <a:t>intralesionale</a:t>
            </a:r>
            <a:endParaRPr lang="it-IT" sz="2400" dirty="0" smtClean="0"/>
          </a:p>
          <a:p>
            <a:pPr>
              <a:buFont typeface="Wingdings" pitchFamily="2" charset="2"/>
              <a:buChar char="ü"/>
            </a:pPr>
            <a:endParaRPr lang="it-IT" sz="2800" dirty="0" smtClean="0"/>
          </a:p>
          <a:p>
            <a:pPr>
              <a:buFont typeface="Wingdings" pitchFamily="2" charset="2"/>
              <a:buChar char="v"/>
            </a:pPr>
            <a:r>
              <a:rPr lang="it-IT" sz="2800" dirty="0" smtClean="0"/>
              <a:t>Sistemica				</a:t>
            </a:r>
            <a:r>
              <a:rPr lang="it-IT" sz="2600" dirty="0" smtClean="0"/>
              <a:t>Laser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/>
              <a:t>Steroidi				</a:t>
            </a:r>
            <a:r>
              <a:rPr lang="it-IT" sz="2600" dirty="0" smtClean="0"/>
              <a:t>Chirurgia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err="1" smtClean="0"/>
              <a:t>INF-alfa</a:t>
            </a:r>
            <a:r>
              <a:rPr lang="it-IT" sz="2400" dirty="0" smtClean="0"/>
              <a:t>				</a:t>
            </a:r>
            <a:r>
              <a:rPr lang="it-IT" sz="2600" dirty="0" smtClean="0"/>
              <a:t>Crioterapia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err="1" smtClean="0"/>
              <a:t>Vincristina</a:t>
            </a:r>
            <a:endParaRPr lang="it-IT" sz="24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err="1" smtClean="0"/>
              <a:t>Ciclofosfamide</a:t>
            </a:r>
            <a:endParaRPr lang="it-IT" sz="2400" dirty="0" smtClean="0"/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solidFill>
                  <a:srgbClr val="FF0000"/>
                </a:solidFill>
              </a:rPr>
              <a:t>PROPANOLOLO</a:t>
            </a:r>
          </a:p>
          <a:p>
            <a:pPr>
              <a:buNone/>
            </a:pPr>
            <a:endParaRPr lang="it-IT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err="1" smtClean="0"/>
              <a:t>Propanololo</a:t>
            </a:r>
            <a:r>
              <a:rPr lang="it-IT" dirty="0" smtClean="0"/>
              <a:t>: scoperta casuale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/>
              <a:t>Giugno 2008 </a:t>
            </a:r>
            <a:r>
              <a:rPr lang="it-IT" sz="1800" dirty="0" err="1" smtClean="0"/>
              <a:t>Leàutè-Lebreze</a:t>
            </a:r>
            <a:r>
              <a:rPr lang="it-IT" sz="1800" dirty="0" smtClean="0"/>
              <a:t> C., Dumas de la </a:t>
            </a:r>
            <a:r>
              <a:rPr lang="it-IT" sz="1800" dirty="0" err="1" smtClean="0"/>
              <a:t>Roque</a:t>
            </a:r>
            <a:r>
              <a:rPr lang="it-IT" sz="1800" dirty="0" smtClean="0"/>
              <a:t>, Cubiche T., </a:t>
            </a:r>
            <a:r>
              <a:rPr lang="it-IT" sz="1800" dirty="0" err="1" smtClean="0"/>
              <a:t>et</a:t>
            </a:r>
            <a:r>
              <a:rPr lang="it-IT" sz="1800" dirty="0" smtClean="0"/>
              <a:t> al.</a:t>
            </a:r>
          </a:p>
          <a:p>
            <a:pPr>
              <a:buNone/>
            </a:pPr>
            <a:r>
              <a:rPr lang="it-IT" sz="1800" dirty="0" err="1" smtClean="0"/>
              <a:t>Propanolol</a:t>
            </a:r>
            <a:r>
              <a:rPr lang="it-IT" sz="1800" dirty="0" smtClean="0"/>
              <a:t> </a:t>
            </a:r>
            <a:r>
              <a:rPr lang="it-IT" sz="1800" dirty="0" err="1" smtClean="0"/>
              <a:t>for</a:t>
            </a:r>
            <a:r>
              <a:rPr lang="it-IT" sz="1800" dirty="0" smtClean="0"/>
              <a:t> severe </a:t>
            </a:r>
            <a:r>
              <a:rPr lang="it-IT" sz="1800" dirty="0" err="1" smtClean="0"/>
              <a:t>hemangiomas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infancy</a:t>
            </a:r>
            <a:r>
              <a:rPr lang="it-IT" sz="1800" dirty="0" smtClean="0"/>
              <a:t>. N </a:t>
            </a:r>
            <a:r>
              <a:rPr lang="it-IT" sz="1800" dirty="0" err="1" smtClean="0"/>
              <a:t>Eng</a:t>
            </a:r>
            <a:r>
              <a:rPr lang="it-IT" sz="1800" dirty="0" smtClean="0"/>
              <a:t> J </a:t>
            </a:r>
            <a:r>
              <a:rPr lang="it-IT" sz="1800" dirty="0" err="1" smtClean="0"/>
              <a:t>Med</a:t>
            </a:r>
            <a:r>
              <a:rPr lang="it-IT" sz="1800" dirty="0" smtClean="0"/>
              <a:t> 2008;358(24):2649-2651</a:t>
            </a:r>
          </a:p>
          <a:p>
            <a:pPr>
              <a:buNone/>
            </a:pPr>
            <a:r>
              <a:rPr lang="it-IT" sz="2000" dirty="0" smtClean="0"/>
              <a:t> </a:t>
            </a:r>
          </a:p>
          <a:p>
            <a:pPr algn="ctr"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/>
          </a:p>
        </p:txBody>
      </p:sp>
      <p:pic>
        <p:nvPicPr>
          <p:cNvPr id="4" name="Immagine 3" descr="IMG_8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214554"/>
            <a:ext cx="4429156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Patogenesi dell’ emangioma infantile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dirty="0" smtClean="0"/>
              <a:t>Disturbi placentari: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ematoma </a:t>
            </a:r>
            <a:r>
              <a:rPr lang="it-IT" dirty="0" err="1" smtClean="0"/>
              <a:t>retroplacentare</a:t>
            </a:r>
            <a:endParaRPr lang="it-IT" dirty="0" smtClean="0"/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ischemia massiva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&gt; 25% villi occlusi con aggregati piastrinici e fibrina</a:t>
            </a:r>
          </a:p>
          <a:p>
            <a:pPr>
              <a:buFont typeface="Wingdings" pitchFamily="2" charset="2"/>
              <a:buChar char="ü"/>
            </a:pPr>
            <a:r>
              <a:rPr lang="it-IT" dirty="0" smtClean="0"/>
              <a:t>ridotta ossigenazione placentare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>
                <a:solidFill>
                  <a:srgbClr val="FF0000"/>
                </a:solidFill>
              </a:rPr>
              <a:t>STRESS IPOSSICO FETALE</a:t>
            </a:r>
          </a:p>
          <a:p>
            <a:pPr algn="ctr">
              <a:buNone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286248" y="450057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Patogenesi dell’ emangioma infantile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stimolo </a:t>
            </a:r>
            <a:r>
              <a:rPr lang="it-IT" dirty="0" err="1" smtClean="0"/>
              <a:t>ipossico</a:t>
            </a:r>
            <a:r>
              <a:rPr lang="it-IT" dirty="0" smtClean="0"/>
              <a:t>  con conseguente rilascio di HIF-1</a:t>
            </a:r>
          </a:p>
          <a:p>
            <a:r>
              <a:rPr lang="it-IT" dirty="0" smtClean="0"/>
              <a:t>squilibrio tra fattori </a:t>
            </a:r>
            <a:r>
              <a:rPr lang="it-IT" dirty="0" err="1" smtClean="0"/>
              <a:t>angiogenetici</a:t>
            </a:r>
            <a:r>
              <a:rPr lang="it-IT" dirty="0" smtClean="0"/>
              <a:t> ed </a:t>
            </a:r>
            <a:r>
              <a:rPr lang="it-IT" dirty="0" err="1" smtClean="0"/>
              <a:t>anti-angiogenetici</a:t>
            </a:r>
            <a:endParaRPr lang="it-IT" dirty="0" smtClean="0"/>
          </a:p>
          <a:p>
            <a:r>
              <a:rPr lang="it-IT" dirty="0" smtClean="0"/>
              <a:t>aumento dei fattori </a:t>
            </a:r>
            <a:r>
              <a:rPr lang="it-IT" dirty="0" err="1" smtClean="0"/>
              <a:t>angiogenetici</a:t>
            </a:r>
            <a:r>
              <a:rPr lang="it-IT" dirty="0" smtClean="0"/>
              <a:t> come il VEGF, </a:t>
            </a:r>
            <a:r>
              <a:rPr lang="it-IT" dirty="0" err="1" smtClean="0"/>
              <a:t>bFGF</a:t>
            </a:r>
            <a:r>
              <a:rPr lang="it-IT" dirty="0" smtClean="0"/>
              <a:t>, GLUT-1</a:t>
            </a:r>
          </a:p>
          <a:p>
            <a:r>
              <a:rPr lang="it-IT" dirty="0" err="1" smtClean="0"/>
              <a:t>proliferazine</a:t>
            </a:r>
            <a:r>
              <a:rPr lang="it-IT" dirty="0" smtClean="0"/>
              <a:t> cellulare da cellula endoteliale (EPC) di derivazione cutanea o midollare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521</Words>
  <Application>Microsoft Office PowerPoint</Application>
  <PresentationFormat>Presentazione su schermo (4:3)</PresentationFormat>
  <Paragraphs>156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Lesioni vascolari nel paziente pediatrico : presa in carico multidisciplinare</vt:lpstr>
      <vt:lpstr>Ruolo del propanololo nel trattamento dell’ emangioma</vt:lpstr>
      <vt:lpstr>Emangioma infantile</vt:lpstr>
      <vt:lpstr>Emangioma infantile</vt:lpstr>
      <vt:lpstr>Emangioma infantile</vt:lpstr>
      <vt:lpstr>Emangioma infantile</vt:lpstr>
      <vt:lpstr>Propanololo: scoperta casuale</vt:lpstr>
      <vt:lpstr>Patogenesi dell’ emangioma infantile</vt:lpstr>
      <vt:lpstr>Patogenesi dell’ emangioma infantile</vt:lpstr>
      <vt:lpstr>Patogenesi dell’ emangioma infantile</vt:lpstr>
      <vt:lpstr>Propanololo</vt:lpstr>
      <vt:lpstr>Propanololo</vt:lpstr>
      <vt:lpstr>Propanololo </vt:lpstr>
      <vt:lpstr>Emangioma e propanololo</vt:lpstr>
      <vt:lpstr>Emangioma e propanololo</vt:lpstr>
      <vt:lpstr>Emangioma infantile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Emangioma e propanololo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Lesioni vascolari nel paziente pediatrico : presa in carico multidisciplinare</dc:title>
  <cp:lastModifiedBy>Roby</cp:lastModifiedBy>
  <cp:revision>141</cp:revision>
  <dcterms:modified xsi:type="dcterms:W3CDTF">2018-03-22T20:18:47Z</dcterms:modified>
</cp:coreProperties>
</file>