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9577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0841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6104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059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701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62380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4670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t-IT">
              <a:solidFill>
                <a:srgbClr val="43434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>
                <a:solidFill>
                  <a:srgbClr val="434342"/>
                </a:solidFill>
              </a:rPr>
              <a:pPr/>
              <a:t>‹N›</a:t>
            </a:fld>
            <a:endParaRPr lang="it-IT">
              <a:solidFill>
                <a:srgbClr val="4343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48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3279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7979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9712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Titolo, clip multimedi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risorsa multimediale 2"/>
          <p:cNvSpPr>
            <a:spLocks noGrp="1"/>
          </p:cNvSpPr>
          <p:nvPr>
            <p:ph type="media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4733D-CB33-4F22-B040-23686DE292D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92876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olo, ClipArt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lipArt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20E72C-ECA0-472F-B385-9E9A9B429656}" type="slidenum">
              <a:rPr lang="it-IT" altLang="it-IT">
                <a:solidFill>
                  <a:srgbClr val="000000"/>
                </a:solidFill>
              </a:rPr>
              <a:pPr/>
              <a:t>‹N›</a:t>
            </a:fld>
            <a:endParaRPr lang="it-IT" altLang="it-IT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21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t>02/04/17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02/04/17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002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mico-dottore.it/news-dal-poliambulatorio/esame-del-sangue-a-bologna/" TargetMode="Externa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822960" y="2204864"/>
            <a:ext cx="7520940" cy="2880320"/>
          </a:xfrm>
        </p:spPr>
        <p:txBody>
          <a:bodyPr>
            <a:normAutofit/>
          </a:bodyPr>
          <a:lstStyle/>
          <a:p>
            <a:pPr algn="ctr"/>
            <a:r>
              <a:rPr lang="it-IT" b="0" dirty="0">
                <a:solidFill>
                  <a:srgbClr val="000000"/>
                </a:solidFill>
                <a:latin typeface="Times New Roman"/>
              </a:rPr>
              <a:t>COMMISSIONE CULTURA – Coordinatore: Dott. Germano </a:t>
            </a:r>
            <a:r>
              <a:rPr lang="it-IT" b="0" dirty="0" err="1">
                <a:solidFill>
                  <a:srgbClr val="000000"/>
                </a:solidFill>
                <a:latin typeface="Times New Roman"/>
              </a:rPr>
              <a:t>Bettoncelli</a:t>
            </a:r>
            <a:r>
              <a:rPr lang="it-IT" b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it-IT" b="0" dirty="0">
                <a:solidFill>
                  <a:srgbClr val="000000"/>
                </a:solidFill>
                <a:latin typeface="Times New Roman"/>
              </a:rPr>
            </a:br>
            <a:r>
              <a:rPr lang="it-IT" b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it-IT" b="0" dirty="0">
                <a:solidFill>
                  <a:srgbClr val="000000"/>
                </a:solidFill>
                <a:latin typeface="Times New Roman"/>
              </a:rPr>
            </a:br>
            <a:r>
              <a:rPr lang="it-IT" sz="2000" i="1" dirty="0">
                <a:solidFill>
                  <a:srgbClr val="231F20"/>
                </a:solidFill>
                <a:latin typeface="OptimaLTStd-DemiBoldItalic"/>
              </a:rPr>
              <a:t>Corso di Aggiornamento - Edizione di Brescia</a:t>
            </a:r>
            <a:r>
              <a:rPr lang="it-IT" sz="2000" dirty="0">
                <a:solidFill>
                  <a:srgbClr val="231F20"/>
                </a:solidFill>
                <a:latin typeface="OptimaLTStd-DemiBoldItalic"/>
              </a:rPr>
              <a:t/>
            </a:r>
            <a:br>
              <a:rPr lang="it-IT" sz="2000" dirty="0">
                <a:solidFill>
                  <a:srgbClr val="231F20"/>
                </a:solidFill>
                <a:latin typeface="OptimaLTStd-DemiBoldItalic"/>
              </a:rPr>
            </a:br>
            <a:r>
              <a:rPr lang="it-IT" sz="2400" dirty="0" err="1">
                <a:solidFill>
                  <a:srgbClr val="00AEEF"/>
                </a:solidFill>
                <a:latin typeface="OptimaLTStd-DemiBold"/>
              </a:rPr>
              <a:t>BRESCIA</a:t>
            </a:r>
            <a:r>
              <a:rPr lang="it-IT" sz="2400" dirty="0">
                <a:solidFill>
                  <a:srgbClr val="00AEEF"/>
                </a:solidFill>
                <a:latin typeface="OptimaLTStd-DemiBold"/>
              </a:rPr>
              <a:t>, LA MEDICINA CHE CAMBIA</a:t>
            </a:r>
            <a:br>
              <a:rPr lang="it-IT" sz="2400" dirty="0">
                <a:solidFill>
                  <a:srgbClr val="00AEEF"/>
                </a:solidFill>
                <a:latin typeface="OptimaLTStd-DemiBold"/>
              </a:rPr>
            </a:br>
            <a:r>
              <a:rPr lang="it-IT" dirty="0">
                <a:solidFill>
                  <a:srgbClr val="00AEEF"/>
                </a:solidFill>
                <a:latin typeface="OptimaLTStd-DemiBold"/>
              </a:rPr>
              <a:t>ANAMNESI ED ESAME OBIETTIVO AL TEMPO DELLA TECNOMEDICINA</a:t>
            </a:r>
            <a:r>
              <a:rPr lang="it-IT" sz="2000" dirty="0">
                <a:solidFill>
                  <a:srgbClr val="231F20"/>
                </a:solidFill>
                <a:latin typeface="OptimaLTStd-DemiBoldItalic"/>
              </a:rPr>
              <a:t/>
            </a:r>
            <a:br>
              <a:rPr lang="it-IT" sz="2000" dirty="0">
                <a:solidFill>
                  <a:srgbClr val="231F20"/>
                </a:solidFill>
                <a:latin typeface="OptimaLTStd-DemiBoldItalic"/>
              </a:rPr>
            </a:br>
            <a:endParaRPr lang="it-IT" b="0" dirty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it-IT" sz="1400" b="0" i="1" dirty="0">
                <a:solidFill>
                  <a:srgbClr val="000000"/>
                </a:solidFill>
                <a:latin typeface="Times New Roman"/>
              </a:rPr>
              <a:t>Sala Conferenze Ordine Medici ed Odontoiatri - Via Lamarmora n. 167 (Palazzo il Diamante) </a:t>
            </a:r>
            <a:endParaRPr lang="it-IT" sz="1400" b="0" i="1" dirty="0" smtClean="0">
              <a:solidFill>
                <a:srgbClr val="000000"/>
              </a:solidFill>
              <a:latin typeface="Times New Roman"/>
            </a:endParaRPr>
          </a:p>
          <a:p>
            <a:pPr algn="ctr"/>
            <a:r>
              <a:rPr lang="it-IT" sz="1400" b="0" i="1" dirty="0">
                <a:solidFill>
                  <a:srgbClr val="000000"/>
                </a:solidFill>
                <a:latin typeface="Times New Roman"/>
              </a:rPr>
              <a:t>B</a:t>
            </a:r>
            <a:r>
              <a:rPr lang="it-IT" sz="1400" b="0" i="1" dirty="0" smtClean="0">
                <a:solidFill>
                  <a:srgbClr val="000000"/>
                </a:solidFill>
                <a:latin typeface="Times New Roman"/>
              </a:rPr>
              <a:t>rescia</a:t>
            </a:r>
            <a:r>
              <a:rPr lang="it-IT" sz="1400" b="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it-IT" sz="1400" b="0" dirty="0">
                <a:solidFill>
                  <a:srgbClr val="000000"/>
                </a:solidFill>
                <a:latin typeface="Times New Roman"/>
              </a:rPr>
            </a:br>
            <a:endParaRPr lang="it-IT" sz="1400" b="0" dirty="0">
              <a:solidFill>
                <a:srgbClr val="000000"/>
              </a:solidFill>
              <a:latin typeface="Times New Roman"/>
            </a:endParaRPr>
          </a:p>
          <a:p>
            <a:endParaRPr lang="it-IT" dirty="0"/>
          </a:p>
        </p:txBody>
      </p:sp>
      <p:pic>
        <p:nvPicPr>
          <p:cNvPr id="1026" name="Picture 2" descr="C:\Users\Gianpaolo\Desktop\tpl0_top_hea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116632"/>
            <a:ext cx="6731000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216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VISITA ORTOPEDICA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>
                <a:solidFill>
                  <a:srgbClr val="000000"/>
                </a:solidFill>
              </a:rPr>
              <a:t>la </a:t>
            </a:r>
            <a:r>
              <a:rPr lang="it-IT" sz="3200" dirty="0">
                <a:solidFill>
                  <a:srgbClr val="C00000"/>
                </a:solidFill>
              </a:rPr>
              <a:t>sindrome del tunnel </a:t>
            </a:r>
            <a:r>
              <a:rPr lang="it-IT" sz="3200" dirty="0">
                <a:solidFill>
                  <a:srgbClr val="000000"/>
                </a:solidFill>
              </a:rPr>
              <a:t>carpale e le patologie multiple della mano , </a:t>
            </a:r>
            <a:endParaRPr lang="it-IT" sz="3200" dirty="0" smtClean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 smtClean="0">
                <a:solidFill>
                  <a:srgbClr val="000000"/>
                </a:solidFill>
              </a:rPr>
              <a:t>le </a:t>
            </a:r>
            <a:r>
              <a:rPr lang="it-IT" sz="3200" dirty="0">
                <a:solidFill>
                  <a:srgbClr val="000000"/>
                </a:solidFill>
              </a:rPr>
              <a:t>varie </a:t>
            </a:r>
            <a:r>
              <a:rPr lang="it-IT" sz="3200" dirty="0">
                <a:solidFill>
                  <a:srgbClr val="C00000"/>
                </a:solidFill>
              </a:rPr>
              <a:t>sofferenze nervose</a:t>
            </a:r>
            <a:r>
              <a:rPr lang="it-IT" sz="3200" dirty="0">
                <a:solidFill>
                  <a:srgbClr val="000000"/>
                </a:solidFill>
              </a:rPr>
              <a:t> ( radicolari, nevralgie piede , </a:t>
            </a:r>
            <a:r>
              <a:rPr lang="it-IT" sz="3200" dirty="0" smtClean="0">
                <a:solidFill>
                  <a:srgbClr val="000000"/>
                </a:solidFill>
              </a:rPr>
              <a:t>gomito, sofferenza </a:t>
            </a:r>
            <a:r>
              <a:rPr lang="it-IT" sz="3200" dirty="0">
                <a:solidFill>
                  <a:srgbClr val="000000"/>
                </a:solidFill>
              </a:rPr>
              <a:t>di un nervo della mano o del piede), </a:t>
            </a:r>
            <a:endParaRPr lang="it-IT" sz="3200" dirty="0" smtClean="0">
              <a:solidFill>
                <a:srgbClr val="00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it-IT" sz="3200" dirty="0" smtClean="0"/>
              <a:t>La patologia  dell’</a:t>
            </a:r>
            <a:r>
              <a:rPr lang="it-IT" sz="3200" dirty="0" smtClean="0">
                <a:solidFill>
                  <a:srgbClr val="C00000"/>
                </a:solidFill>
              </a:rPr>
              <a:t>alluce </a:t>
            </a:r>
            <a:r>
              <a:rPr lang="it-IT" sz="3200" dirty="0">
                <a:solidFill>
                  <a:srgbClr val="C00000"/>
                </a:solidFill>
              </a:rPr>
              <a:t>valgo</a:t>
            </a:r>
          </a:p>
        </p:txBody>
      </p:sp>
    </p:spTree>
    <p:extLst>
      <p:ext uri="{BB962C8B-B14F-4D97-AF65-F5344CB8AC3E}">
        <p14:creationId xmlns:p14="http://schemas.microsoft.com/office/powerpoint/2010/main" val="18557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La visita può avvenire anche in seguito a </a:t>
            </a:r>
            <a:r>
              <a:rPr lang="it-IT" sz="3200" dirty="0">
                <a:solidFill>
                  <a:srgbClr val="FF0000"/>
                </a:solidFill>
              </a:rPr>
              <a:t>traumi</a:t>
            </a:r>
            <a:r>
              <a:rPr lang="it-IT" sz="3200" dirty="0"/>
              <a:t> che possono aver danneggiato la struttura dell’apparato locomotore. Gli aspetti sui quale il medico potrebbe focalizzarsi sono l’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ampiezza</a:t>
            </a:r>
            <a:r>
              <a:rPr lang="it-IT" sz="3200" b="1" dirty="0"/>
              <a:t> dei movimenti</a:t>
            </a:r>
            <a:r>
              <a:rPr lang="it-IT" sz="3200" dirty="0"/>
              <a:t>, la presenza di 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gonfiori</a:t>
            </a:r>
            <a:r>
              <a:rPr lang="it-IT" sz="3200" dirty="0"/>
              <a:t>, la 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postura</a:t>
            </a:r>
            <a:r>
              <a:rPr lang="it-IT" sz="3200" dirty="0">
                <a:solidFill>
                  <a:srgbClr val="FFC000"/>
                </a:solidFill>
              </a:rPr>
              <a:t> </a:t>
            </a:r>
            <a:r>
              <a:rPr lang="it-IT" sz="3200" dirty="0"/>
              <a:t>o la </a:t>
            </a: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forza muscolare</a:t>
            </a:r>
            <a:r>
              <a:rPr lang="it-IT" sz="32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8089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124744"/>
            <a:ext cx="7520940" cy="3579849"/>
          </a:xfrm>
        </p:spPr>
        <p:txBody>
          <a:bodyPr/>
          <a:lstStyle/>
          <a:p>
            <a:r>
              <a:rPr lang="it-IT" sz="3200" dirty="0"/>
              <a:t>A seconda dei casi, il medico  al termine della visita può essere già in grado di </a:t>
            </a:r>
            <a:r>
              <a:rPr lang="it-IT" sz="3200" dirty="0" smtClean="0"/>
              <a:t>emettere </a:t>
            </a:r>
            <a:r>
              <a:rPr lang="it-IT" sz="3200" dirty="0"/>
              <a:t>una diagnosi oppure potrebbe aver bisogno di prescrivere </a:t>
            </a:r>
            <a:r>
              <a:rPr lang="it-IT" sz="3200" b="1" dirty="0"/>
              <a:t>ulteriori analisi</a:t>
            </a:r>
            <a:r>
              <a:rPr lang="it-IT" sz="3200" dirty="0"/>
              <a:t> di approfondimento, come </a:t>
            </a:r>
            <a:r>
              <a:rPr lang="it-IT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esami radiologici</a:t>
            </a:r>
            <a:r>
              <a:rPr lang="it-IT" sz="3200" dirty="0" smtClean="0"/>
              <a:t> (</a:t>
            </a:r>
            <a:r>
              <a:rPr lang="it-IT" sz="3200" dirty="0" err="1" smtClean="0"/>
              <a:t>Rx</a:t>
            </a:r>
            <a:r>
              <a:rPr lang="it-IT" sz="3200" dirty="0" smtClean="0"/>
              <a:t>, TAC, RMN) o </a:t>
            </a:r>
            <a:r>
              <a:rPr lang="it-IT" sz="3200" dirty="0"/>
              <a:t>gli </a:t>
            </a:r>
            <a:r>
              <a:rPr lang="it-IT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esami del sangue</a:t>
            </a:r>
            <a:r>
              <a:rPr lang="it-IT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32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VISITA ORTOPEDICA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smtClean="0"/>
              <a:t>Ma </a:t>
            </a:r>
            <a:r>
              <a:rPr lang="it-IT" sz="3600" dirty="0" smtClean="0">
                <a:solidFill>
                  <a:srgbClr val="FF0000"/>
                </a:solidFill>
              </a:rPr>
              <a:t>quali i più appropriati</a:t>
            </a:r>
            <a:r>
              <a:rPr lang="it-IT" sz="3600" dirty="0" smtClean="0"/>
              <a:t> tra gli esami a disposizione?</a:t>
            </a:r>
          </a:p>
          <a:p>
            <a:r>
              <a:rPr lang="it-IT" sz="3600" smtClean="0"/>
              <a:t>Quale/i  è/sono </a:t>
            </a:r>
            <a:r>
              <a:rPr lang="it-IT" sz="3600" dirty="0" smtClean="0"/>
              <a:t>utile fare </a:t>
            </a:r>
            <a:r>
              <a:rPr lang="it-IT" sz="3600" u="sng" dirty="0" smtClean="0">
                <a:solidFill>
                  <a:srgbClr val="FF0000"/>
                </a:solidFill>
              </a:rPr>
              <a:t>sempre</a:t>
            </a:r>
            <a:r>
              <a:rPr lang="it-IT" sz="3600" dirty="0" smtClean="0"/>
              <a:t>? 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020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smtClean="0">
                <a:solidFill>
                  <a:srgbClr val="C00000"/>
                </a:solidFill>
              </a:rPr>
              <a:t>Approccio GENERALE E SPACIALISTICO ALL’ANAMNESI E ALL’ESAME OBIETTIVO ORTOPEDICO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4000" dirty="0" smtClean="0"/>
          </a:p>
          <a:p>
            <a:r>
              <a:rPr lang="it-IT" sz="4000" dirty="0" smtClean="0">
                <a:solidFill>
                  <a:srgbClr val="00B050"/>
                </a:solidFill>
              </a:rPr>
              <a:t>MMG - Dott. Gianpaolo </a:t>
            </a:r>
            <a:r>
              <a:rPr lang="it-IT" sz="4000" dirty="0" err="1" smtClean="0">
                <a:solidFill>
                  <a:srgbClr val="00B050"/>
                </a:solidFill>
              </a:rPr>
              <a:t>Smillovich</a:t>
            </a:r>
            <a:r>
              <a:rPr lang="it-IT" sz="4000" dirty="0" smtClean="0"/>
              <a:t> </a:t>
            </a:r>
          </a:p>
          <a:p>
            <a:endParaRPr lang="it-IT" sz="4000" dirty="0" smtClean="0">
              <a:solidFill>
                <a:srgbClr val="0070C0"/>
              </a:solidFill>
            </a:endParaRPr>
          </a:p>
          <a:p>
            <a:r>
              <a:rPr lang="it-IT" sz="4000" dirty="0" smtClean="0">
                <a:solidFill>
                  <a:srgbClr val="0070C0"/>
                </a:solidFill>
              </a:rPr>
              <a:t>Specialista - Dott. Adolfo Vigasio</a:t>
            </a:r>
            <a:endParaRPr lang="it-IT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395536" y="260648"/>
            <a:ext cx="4320480" cy="1080120"/>
          </a:xfrm>
        </p:spPr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C00000"/>
                </a:solidFill>
              </a:rPr>
              <a:t>Appropriatezza in Ortopedia</a:t>
            </a:r>
            <a:endParaRPr lang="it-IT" sz="3200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72187" y="260648"/>
            <a:ext cx="3614613" cy="585311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 smtClean="0"/>
              <a:t>Il termine "ortopedia", composto dalle parole gre­che </a:t>
            </a:r>
            <a:r>
              <a:rPr lang="it-IT" b="1" dirty="0" err="1" smtClean="0"/>
              <a:t>orthos</a:t>
            </a:r>
            <a:r>
              <a:rPr lang="it-IT" dirty="0" smtClean="0"/>
              <a:t> (diritto) e </a:t>
            </a:r>
            <a:r>
              <a:rPr lang="it-IT" b="1" dirty="0" err="1" smtClean="0"/>
              <a:t>pais</a:t>
            </a:r>
            <a:r>
              <a:rPr lang="it-IT" dirty="0" smtClean="0"/>
              <a:t> (fanciullo), fu coniato dal medico francese Nicolas </a:t>
            </a:r>
            <a:r>
              <a:rPr lang="it-IT" dirty="0" err="1" smtClean="0"/>
              <a:t>Andry</a:t>
            </a:r>
            <a:r>
              <a:rPr lang="it-IT" dirty="0" smtClean="0"/>
              <a:t>, nel 1741. Di quell’anno, infatti, è l'opera di </a:t>
            </a:r>
            <a:r>
              <a:rPr lang="it-IT" dirty="0" err="1" smtClean="0"/>
              <a:t>Andry</a:t>
            </a:r>
            <a:r>
              <a:rPr lang="it-IT" dirty="0" smtClean="0"/>
              <a:t> intitolata: </a:t>
            </a:r>
            <a:r>
              <a:rPr lang="it-IT" b="1" dirty="0" smtClean="0"/>
              <a:t>"L'ortopedie, ovvero L’arte di prevenire e correggere, nei bambi­ni, le deformità del corpo"</a:t>
            </a:r>
            <a:r>
              <a:rPr lang="it-IT" dirty="0" smtClean="0"/>
              <a:t>. </a:t>
            </a:r>
            <a:endParaRPr lang="it-IT" dirty="0"/>
          </a:p>
        </p:txBody>
      </p:sp>
      <p:sp>
        <p:nvSpPr>
          <p:cNvPr id="11" name="Segnaposto testo 10"/>
          <p:cNvSpPr>
            <a:spLocks noGrp="1"/>
          </p:cNvSpPr>
          <p:nvPr>
            <p:ph type="body" sz="half" idx="2"/>
          </p:nvPr>
        </p:nvSpPr>
        <p:spPr>
          <a:xfrm>
            <a:off x="179512" y="1340768"/>
            <a:ext cx="4892675" cy="5040560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1026" name="Picture 2" descr="C:\Users\Gianpaolo\Desktop\08-04-2017_ODM_ORTOPEDIA Anamnesi\immagini\obra-de-and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89267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20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822960" y="620688"/>
            <a:ext cx="7520940" cy="4059789"/>
          </a:xfrm>
        </p:spPr>
        <p:txBody>
          <a:bodyPr>
            <a:noAutofit/>
          </a:bodyPr>
          <a:lstStyle/>
          <a:p>
            <a:r>
              <a:rPr lang="it-IT" sz="2400" dirty="0"/>
              <a:t>L'ortopedia, dunque, è nata come cura delle de­formità dei bambini, congenite, rachitiche, da altera­zioni dell'accrescimento, da paralisi infantili</a:t>
            </a:r>
          </a:p>
          <a:p>
            <a:r>
              <a:rPr lang="it-IT" sz="2400" dirty="0"/>
              <a:t>L'ortopedia moderna, </a:t>
            </a:r>
            <a:r>
              <a:rPr lang="it-IT" sz="2400" dirty="0" smtClean="0"/>
              <a:t>definita </a:t>
            </a:r>
            <a:r>
              <a:rPr lang="it-IT" sz="2400" i="1" dirty="0" smtClean="0"/>
              <a:t>"</a:t>
            </a:r>
            <a:r>
              <a:rPr lang="it-IT" sz="2400" i="1" dirty="0" smtClean="0">
                <a:solidFill>
                  <a:schemeClr val="tx2"/>
                </a:solidFill>
              </a:rPr>
              <a:t>chirurgia </a:t>
            </a:r>
            <a:r>
              <a:rPr lang="it-IT" sz="2400" i="1" dirty="0">
                <a:solidFill>
                  <a:schemeClr val="tx2"/>
                </a:solidFill>
              </a:rPr>
              <a:t>degli organi di movimento"</a:t>
            </a:r>
            <a:r>
              <a:rPr lang="it-IT" sz="2400" i="1" dirty="0"/>
              <a:t>, </a:t>
            </a:r>
            <a:r>
              <a:rPr lang="it-IT" sz="2400" dirty="0"/>
              <a:t>è quella branca della chi­rurgia che studia, previene e cura le alterazioni anato­miche e funzionali dello scheletro, delle articolazioni, dei muscoli e dei tendini, dei vasi e dei nervi: nella co­lonna vertebrale, nel bacino e negli arti.</a:t>
            </a:r>
          </a:p>
          <a:p>
            <a:r>
              <a:rPr lang="it-IT" sz="2400" dirty="0"/>
              <a:t>La specialità è nata dal grande tronco della chirur­gia generale.</a:t>
            </a:r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48798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4400" dirty="0"/>
              <a:t>La </a:t>
            </a:r>
            <a:r>
              <a:rPr lang="it-IT" sz="4400" b="1" dirty="0"/>
              <a:t>visita ortopedica</a:t>
            </a:r>
            <a:r>
              <a:rPr lang="it-IT" sz="4400" dirty="0"/>
              <a:t> concerne lo stato di salute delle </a:t>
            </a:r>
            <a:r>
              <a:rPr lang="it-IT" sz="4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articolazioni</a:t>
            </a:r>
            <a:r>
              <a:rPr lang="it-IT" sz="4400" dirty="0"/>
              <a:t>, delle </a:t>
            </a:r>
            <a:r>
              <a:rPr lang="it-IT" sz="4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ossa</a:t>
            </a:r>
            <a:r>
              <a:rPr lang="it-IT" sz="4400" dirty="0"/>
              <a:t> e dei </a:t>
            </a:r>
            <a:r>
              <a:rPr lang="it-IT" sz="44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muscoli</a:t>
            </a:r>
            <a:r>
              <a:rPr lang="it-IT" sz="4400" dirty="0" smtClean="0"/>
              <a:t>, </a:t>
            </a:r>
            <a:r>
              <a:rPr lang="it-IT" sz="4400" dirty="0"/>
              <a:t>ossia dell’</a:t>
            </a:r>
            <a:r>
              <a:rPr lang="it-IT" sz="4400" b="1" dirty="0"/>
              <a:t>apparato locomotore</a:t>
            </a:r>
            <a:r>
              <a:rPr lang="it-IT" sz="4400" dirty="0"/>
              <a:t> in generale. </a:t>
            </a:r>
          </a:p>
        </p:txBody>
      </p:sp>
    </p:spTree>
    <p:extLst>
      <p:ext uri="{BB962C8B-B14F-4D97-AF65-F5344CB8AC3E}">
        <p14:creationId xmlns:p14="http://schemas.microsoft.com/office/powerpoint/2010/main" val="622734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Il medico durante la visita, per prima cosa, esegue l’</a:t>
            </a:r>
            <a:r>
              <a:rPr lang="it-IT" sz="3200" b="1" dirty="0">
                <a:solidFill>
                  <a:srgbClr val="0070C0"/>
                </a:solidFill>
              </a:rPr>
              <a:t>anamnesi</a:t>
            </a:r>
            <a:r>
              <a:rPr lang="it-IT" sz="3200" dirty="0"/>
              <a:t> del paziente, raccogliendo quindi tutte le informazioni riguardanti il </a:t>
            </a:r>
            <a:r>
              <a:rPr lang="it-IT" sz="3200" i="1" u="sng" dirty="0"/>
              <a:t>suo stato clinico attuale</a:t>
            </a:r>
            <a:r>
              <a:rPr lang="it-IT" sz="3200" b="0" i="1" u="sng" dirty="0"/>
              <a:t> </a:t>
            </a:r>
            <a:r>
              <a:rPr lang="it-IT" sz="3200" dirty="0"/>
              <a:t>(eventuali </a:t>
            </a:r>
            <a:r>
              <a:rPr lang="it-IT" sz="3200" b="1" dirty="0"/>
              <a:t>medicinali assunti</a:t>
            </a:r>
            <a:r>
              <a:rPr lang="it-IT" sz="3200" dirty="0"/>
              <a:t>, eventuali </a:t>
            </a:r>
            <a:r>
              <a:rPr lang="it-IT" sz="3200" b="1" dirty="0"/>
              <a:t>familiarità</a:t>
            </a:r>
            <a:r>
              <a:rPr lang="it-IT" sz="3200" dirty="0"/>
              <a:t> con alcune patologie, eventuali traumi o disturbi avuti in passato, attività fisica praticata). </a:t>
            </a:r>
          </a:p>
        </p:txBody>
      </p:sp>
    </p:spTree>
    <p:extLst>
      <p:ext uri="{BB962C8B-B14F-4D97-AF65-F5344CB8AC3E}">
        <p14:creationId xmlns:p14="http://schemas.microsoft.com/office/powerpoint/2010/main" val="260576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Successivamente il medico va ad analizzare nello specifico lo stato e la </a:t>
            </a:r>
            <a:r>
              <a:rPr lang="it-IT" sz="4000" dirty="0">
                <a:solidFill>
                  <a:srgbClr val="FF0000"/>
                </a:solidFill>
              </a:rPr>
              <a:t>funzionalità</a:t>
            </a:r>
            <a:r>
              <a:rPr lang="it-IT" sz="3600" dirty="0"/>
              <a:t> dell’apparato locomotore, </a:t>
            </a:r>
            <a:r>
              <a:rPr lang="it-IT" sz="3600" dirty="0" smtClean="0"/>
              <a:t>interessato dal danno.</a:t>
            </a:r>
            <a:r>
              <a:rPr lang="it-IT" sz="3600" dirty="0"/>
              <a:t/>
            </a:r>
            <a:br>
              <a:rPr lang="it-IT" sz="3600" dirty="0"/>
            </a:b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84561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Attraverso questa visita il medico è in grado di diagnosticare eventuali patologie croniche, acute o degenerative che colpiscono gli </a:t>
            </a:r>
            <a:r>
              <a:rPr lang="it-IT" sz="3200" b="1" dirty="0">
                <a:solidFill>
                  <a:srgbClr val="0070C0"/>
                </a:solidFill>
              </a:rPr>
              <a:t>arti superiori</a:t>
            </a:r>
            <a:r>
              <a:rPr lang="it-IT" sz="3200" dirty="0"/>
              <a:t> (mano, polso, gomito e spalla), gli </a:t>
            </a:r>
            <a:r>
              <a:rPr lang="it-IT" sz="3200" b="1" dirty="0">
                <a:solidFill>
                  <a:srgbClr val="0070C0"/>
                </a:solidFill>
              </a:rPr>
              <a:t>arti inferiori</a:t>
            </a:r>
            <a:r>
              <a:rPr lang="it-IT" sz="3200" dirty="0">
                <a:solidFill>
                  <a:srgbClr val="0070C0"/>
                </a:solidFill>
              </a:rPr>
              <a:t> </a:t>
            </a:r>
            <a:r>
              <a:rPr lang="it-IT" sz="3200" dirty="0"/>
              <a:t>(piede, caviglia, ginocchio e anca) o la </a:t>
            </a:r>
            <a:r>
              <a:rPr lang="it-IT" sz="3200" b="1" dirty="0">
                <a:solidFill>
                  <a:srgbClr val="0070C0"/>
                </a:solidFill>
              </a:rPr>
              <a:t>colonna vertebrale</a:t>
            </a:r>
            <a:r>
              <a:rPr lang="it-IT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219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VISITA ORTOPEDICA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Tra le patologie più frequenti sono </a:t>
            </a:r>
            <a:r>
              <a:rPr lang="it-IT" sz="3200" dirty="0" smtClean="0"/>
              <a:t>presenti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dirty="0" smtClean="0"/>
              <a:t> </a:t>
            </a:r>
            <a:r>
              <a:rPr lang="it-IT" sz="3200" dirty="0"/>
              <a:t>l’</a:t>
            </a:r>
            <a:r>
              <a:rPr lang="it-IT" sz="3200" dirty="0">
                <a:solidFill>
                  <a:srgbClr val="C00000"/>
                </a:solidFill>
              </a:rPr>
              <a:t>artrosi</a:t>
            </a:r>
            <a:r>
              <a:rPr lang="it-IT" sz="3200" dirty="0"/>
              <a:t> (dell’anca e del ginocchio), </a:t>
            </a:r>
            <a:endParaRPr lang="it-IT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dirty="0" smtClean="0"/>
              <a:t>le</a:t>
            </a:r>
            <a:r>
              <a:rPr lang="it-IT" sz="3200" dirty="0"/>
              <a:t> </a:t>
            </a:r>
            <a:r>
              <a:rPr lang="it-IT" sz="3200" b="1" dirty="0">
                <a:solidFill>
                  <a:srgbClr val="C00000"/>
                </a:solidFill>
              </a:rPr>
              <a:t>lesioni ai legamenti </a:t>
            </a:r>
            <a:r>
              <a:rPr lang="it-IT" sz="3200" dirty="0"/>
              <a:t>(</a:t>
            </a:r>
            <a:r>
              <a:rPr lang="it-IT" sz="3200" b="1" dirty="0" smtClean="0"/>
              <a:t>del ginocchio e di altre articolazioni),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3200" b="1" dirty="0" smtClean="0"/>
              <a:t>le </a:t>
            </a:r>
            <a:r>
              <a:rPr lang="it-IT" sz="3200" b="1" dirty="0" smtClean="0">
                <a:solidFill>
                  <a:srgbClr val="C00000"/>
                </a:solidFill>
              </a:rPr>
              <a:t>lesioni dei tendini</a:t>
            </a:r>
            <a:r>
              <a:rPr lang="it-IT" sz="3200" b="1" dirty="0" smtClean="0"/>
              <a:t> ( spalla , gomito etc. )</a:t>
            </a:r>
            <a:r>
              <a:rPr lang="it-IT" sz="3200" dirty="0" smtClean="0"/>
              <a:t>,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01439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ngoli">
  <a:themeElements>
    <a:clrScheme name="Angoli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ol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o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345</Words>
  <Application>Microsoft Office PowerPoint</Application>
  <PresentationFormat>Presentazione su schermo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15" baseType="lpstr">
      <vt:lpstr>Tema di Office</vt:lpstr>
      <vt:lpstr>Angoli</vt:lpstr>
      <vt:lpstr>Presentazione standard di PowerPoint</vt:lpstr>
      <vt:lpstr>Approccio GENERALE E SPACIALISTICO ALL’ANAMNESI E ALL’ESAME OBIETTIVO ORTOPEDICO</vt:lpstr>
      <vt:lpstr>Appropriatezza in Ortopedia</vt:lpstr>
      <vt:lpstr>Presentazione standard di PowerPoint</vt:lpstr>
      <vt:lpstr>LA VISITA ORTOPEDICA</vt:lpstr>
      <vt:lpstr>Presentazione standard di PowerPoint</vt:lpstr>
      <vt:lpstr>LA VISITA ORTOPEDICA</vt:lpstr>
      <vt:lpstr>LA VISITA ORTOPEDICA</vt:lpstr>
      <vt:lpstr>LA VISITA ORTOPEDICA</vt:lpstr>
      <vt:lpstr>LA VISITA ORTOPEDICA</vt:lpstr>
      <vt:lpstr>LA VISITA ORTOPEDICA</vt:lpstr>
      <vt:lpstr>LA VISITA ORTOPEDICA</vt:lpstr>
      <vt:lpstr>LA VISITA ORTOPEDICA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Gianpaolo</dc:creator>
  <cp:lastModifiedBy>Gianpaolo</cp:lastModifiedBy>
  <cp:revision>4</cp:revision>
  <dcterms:created xsi:type="dcterms:W3CDTF">2017-04-02T16:53:14Z</dcterms:created>
  <dcterms:modified xsi:type="dcterms:W3CDTF">2017-04-02T17:04:41Z</dcterms:modified>
</cp:coreProperties>
</file>