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73" r:id="rId2"/>
    <p:sldId id="274" r:id="rId3"/>
    <p:sldId id="276" r:id="rId4"/>
    <p:sldId id="277" r:id="rId5"/>
    <p:sldId id="278" r:id="rId6"/>
    <p:sldId id="280" r:id="rId7"/>
    <p:sldId id="279" r:id="rId8"/>
    <p:sldId id="281" r:id="rId9"/>
    <p:sldId id="275" r:id="rId10"/>
    <p:sldId id="282" r:id="rId11"/>
    <p:sldId id="266" r:id="rId12"/>
    <p:sldId id="272" r:id="rId13"/>
    <p:sldId id="259" r:id="rId14"/>
    <p:sldId id="294" r:id="rId15"/>
    <p:sldId id="287" r:id="rId16"/>
    <p:sldId id="290" r:id="rId17"/>
    <p:sldId id="291" r:id="rId18"/>
    <p:sldId id="292" r:id="rId19"/>
    <p:sldId id="271" r:id="rId20"/>
    <p:sldId id="284" r:id="rId21"/>
    <p:sldId id="265" r:id="rId22"/>
    <p:sldId id="286" r:id="rId23"/>
    <p:sldId id="293" r:id="rId24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FF9900"/>
    <a:srgbClr val="FFFF99"/>
    <a:srgbClr val="FF99FF"/>
    <a:srgbClr val="99FF33"/>
    <a:srgbClr val="FFCCFF"/>
    <a:srgbClr val="0000FF"/>
    <a:srgbClr val="000066"/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title>
      <c:tx>
        <c:rich>
          <a:bodyPr/>
          <a:lstStyle/>
          <a:p>
            <a:pPr>
              <a:defRPr sz="1600" baseline="0"/>
            </a:pPr>
            <a:r>
              <a:rPr lang="it-IT" sz="1600" baseline="0" dirty="0" smtClean="0"/>
              <a:t>Severe</a:t>
            </a:r>
            <a:endParaRPr lang="it-IT" sz="1600" baseline="0" dirty="0"/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Foglio1!$B$1</c:f>
              <c:strCache>
                <c:ptCount val="1"/>
                <c:pt idx="0">
                  <c:v>Vendite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90500" h="38100"/>
            </a:sp3d>
          </c:spPr>
          <c:dPt>
            <c:idx val="0"/>
            <c:spPr>
              <a:solidFill>
                <a:srgbClr val="92D05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1"/>
            <c:spPr>
              <a:solidFill>
                <a:srgbClr val="FF99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2"/>
            <c:spPr>
              <a:solidFill>
                <a:srgbClr val="FF99FF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baseline="0">
                    <a:solidFill>
                      <a:schemeClr val="tx1"/>
                    </a:solidFill>
                  </a:defRPr>
                </a:pPr>
                <a:endParaRPr lang="it-IT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Foglio1!$A$2:$A$4</c:f>
              <c:strCache>
                <c:ptCount val="3"/>
                <c:pt idx="0">
                  <c:v>1 episodio</c:v>
                </c:pt>
                <c:pt idx="1">
                  <c:v>2 episodi</c:v>
                </c:pt>
                <c:pt idx="2">
                  <c:v>&gt;= 3 episodi</c:v>
                </c:pt>
              </c:strCache>
            </c:strRef>
          </c:cat>
          <c:val>
            <c:numRef>
              <c:f>Foglio1!$B$2:$B$4</c:f>
              <c:numCache>
                <c:formatCode>General</c:formatCode>
                <c:ptCount val="3"/>
                <c:pt idx="0">
                  <c:v>57.3</c:v>
                </c:pt>
                <c:pt idx="1">
                  <c:v>24.7</c:v>
                </c:pt>
                <c:pt idx="2">
                  <c:v>18</c:v>
                </c:pt>
              </c:numCache>
            </c:numRef>
          </c:val>
        </c:ser>
        <c:firstSliceAng val="0"/>
      </c:pieChart>
    </c:plotArea>
    <c:legend>
      <c:legendPos val="b"/>
      <c:layout/>
      <c:txPr>
        <a:bodyPr/>
        <a:lstStyle/>
        <a:p>
          <a:pPr>
            <a:defRPr sz="1400" b="1" baseline="0"/>
          </a:pPr>
          <a:endParaRPr lang="it-IT"/>
        </a:p>
      </c:txPr>
    </c:legend>
    <c:plotVisOnly val="1"/>
    <c:dispBlanksAs val="zero"/>
  </c:chart>
  <c:spPr>
    <a:solidFill>
      <a:schemeClr val="accent1">
        <a:lumMod val="20000"/>
        <a:lumOff val="80000"/>
      </a:schemeClr>
    </a:solidFill>
    <a:scene3d>
      <a:camera prst="orthographicFront"/>
      <a:lightRig rig="threePt" dir="t"/>
    </a:scene3d>
    <a:sp3d>
      <a:bevelT w="190500" h="38100"/>
    </a:sp3d>
  </c:spPr>
  <c:txPr>
    <a:bodyPr/>
    <a:lstStyle/>
    <a:p>
      <a:pPr>
        <a:defRPr sz="1800"/>
      </a:pPr>
      <a:endParaRPr lang="it-IT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100714-8184-4776-A37A-A34DD9806717}" type="datetimeFigureOut">
              <a:rPr lang="it-IT" smtClean="0"/>
              <a:pPr/>
              <a:t>09/04/2015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08AF57-962B-456E-A86E-60BD3D5BAE4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083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it-IT" altLang="it-IT" smtClean="0"/>
              <a:t>Aggiornato 2013</a:t>
            </a:r>
          </a:p>
        </p:txBody>
      </p:sp>
      <p:sp>
        <p:nvSpPr>
          <p:cNvPr id="174084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76AEB4-CEE5-4DAC-9EC2-E707CDD60F9C}" type="slidenum">
              <a:rPr lang="it-IT" altLang="it-IT" smtClean="0"/>
              <a:pPr/>
              <a:t>6</a:t>
            </a:fld>
            <a:endParaRPr lang="it-IT" altLang="it-I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2275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altLang="it-IT" smtClean="0"/>
          </a:p>
        </p:txBody>
      </p:sp>
      <p:sp>
        <p:nvSpPr>
          <p:cNvPr id="182276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C46C26-B438-47BB-9186-003DC6EEE119}" type="slidenum">
              <a:rPr lang="it-IT" altLang="it-IT" smtClean="0"/>
              <a:pPr/>
              <a:t>8</a:t>
            </a:fld>
            <a:endParaRPr lang="it-IT" altLang="it-IT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3299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it-IT" altLang="it-IT" smtClean="0"/>
              <a:t>29 decessi 28 per acidosi   lattica, 10 in Lombardia, 175 ADR gravi, 459 tot</a:t>
            </a:r>
          </a:p>
        </p:txBody>
      </p:sp>
      <p:sp>
        <p:nvSpPr>
          <p:cNvPr id="183300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4D34D1-4A7E-4692-9973-A14F3464AFF4}" type="slidenum">
              <a:rPr lang="it-IT" altLang="it-IT" smtClean="0"/>
              <a:pPr/>
              <a:t>9</a:t>
            </a:fld>
            <a:endParaRPr lang="it-IT" altLang="it-IT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BDBA07-2F68-4110-8588-B364FC7E9E5B}" type="slidenum">
              <a:rPr lang="it-IT" altLang="it-IT" smtClean="0"/>
              <a:pPr/>
              <a:t>13</a:t>
            </a:fld>
            <a:endParaRPr lang="it-IT" altLang="it-IT" smtClean="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it-IT" altLang="it-IT" smtClean="0"/>
              <a:t>Renè Magritte, Le Faux Miroir, 1929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08AF57-962B-456E-A86E-60BD3D5BAE4A}" type="slidenum">
              <a:rPr lang="it-IT" smtClean="0"/>
              <a:pPr/>
              <a:t>16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2D66F5-7473-487A-BFBB-E97DBFC59AC8}" type="slidenum">
              <a:rPr lang="it-IT" smtClean="0"/>
              <a:pPr/>
              <a:t>22</a:t>
            </a:fld>
            <a:endParaRPr lang="it-IT" smtClean="0"/>
          </a:p>
        </p:txBody>
      </p:sp>
      <p:sp>
        <p:nvSpPr>
          <p:cNvPr id="14131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A5D6A-6F14-41ED-8FDA-6A0C3725FA96}" type="datetimeFigureOut">
              <a:rPr lang="it-IT" smtClean="0"/>
              <a:pPr/>
              <a:t>09/04/2015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E8789-03DA-4825-9748-F6B2C7526A9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A5D6A-6F14-41ED-8FDA-6A0C3725FA96}" type="datetimeFigureOut">
              <a:rPr lang="it-IT" smtClean="0"/>
              <a:pPr/>
              <a:t>09/04/2015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E8789-03DA-4825-9748-F6B2C7526A9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A5D6A-6F14-41ED-8FDA-6A0C3725FA96}" type="datetimeFigureOut">
              <a:rPr lang="it-IT" smtClean="0"/>
              <a:pPr/>
              <a:t>09/04/2015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E8789-03DA-4825-9748-F6B2C7526A9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A5D6A-6F14-41ED-8FDA-6A0C3725FA96}" type="datetimeFigureOut">
              <a:rPr lang="it-IT" smtClean="0"/>
              <a:pPr/>
              <a:t>09/04/2015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E8789-03DA-4825-9748-F6B2C7526A9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A5D6A-6F14-41ED-8FDA-6A0C3725FA96}" type="datetimeFigureOut">
              <a:rPr lang="it-IT" smtClean="0"/>
              <a:pPr/>
              <a:t>09/04/2015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E8789-03DA-4825-9748-F6B2C7526A9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A5D6A-6F14-41ED-8FDA-6A0C3725FA96}" type="datetimeFigureOut">
              <a:rPr lang="it-IT" smtClean="0"/>
              <a:pPr/>
              <a:t>09/04/2015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E8789-03DA-4825-9748-F6B2C7526A9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A5D6A-6F14-41ED-8FDA-6A0C3725FA96}" type="datetimeFigureOut">
              <a:rPr lang="it-IT" smtClean="0"/>
              <a:pPr/>
              <a:t>09/04/2015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E8789-03DA-4825-9748-F6B2C7526A9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A5D6A-6F14-41ED-8FDA-6A0C3725FA96}" type="datetimeFigureOut">
              <a:rPr lang="it-IT" smtClean="0"/>
              <a:pPr/>
              <a:t>09/04/2015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E8789-03DA-4825-9748-F6B2C7526A9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A5D6A-6F14-41ED-8FDA-6A0C3725FA96}" type="datetimeFigureOut">
              <a:rPr lang="it-IT" smtClean="0"/>
              <a:pPr/>
              <a:t>09/04/2015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E8789-03DA-4825-9748-F6B2C7526A9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A5D6A-6F14-41ED-8FDA-6A0C3725FA96}" type="datetimeFigureOut">
              <a:rPr lang="it-IT" smtClean="0"/>
              <a:pPr/>
              <a:t>09/04/2015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E8789-03DA-4825-9748-F6B2C7526A9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A5D6A-6F14-41ED-8FDA-6A0C3725FA96}" type="datetimeFigureOut">
              <a:rPr lang="it-IT" smtClean="0"/>
              <a:pPr/>
              <a:t>09/04/2015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E8789-03DA-4825-9748-F6B2C7526A9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A5D6A-6F14-41ED-8FDA-6A0C3725FA96}" type="datetimeFigureOut">
              <a:rPr lang="it-IT" smtClean="0"/>
              <a:pPr/>
              <a:t>09/04/2015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E8789-03DA-4825-9748-F6B2C7526A93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downloadfreebackgrounds.net/creative-wallpapers/green-highway-road-wallpapers_0.html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it/url?sa=i&amp;rct=j&amp;q=&amp;esrc=s&amp;source=images&amp;cd=&amp;cad=rja&amp;uact=8&amp;docid=ExRWZ3CcrDyY0M&amp;tbnid=MSix10ueSt2AvM:&amp;ved=0CAUQjRw&amp;url=http://rebellion.nerdfitness.com/index.php?/topic/25650-mini-challenge-3-mission-impossible-excel/&amp;ei=4toMVM7eDoeWPaDBgIAP&amp;bvm=bv.74649129,d.bGQ&amp;psig=AFQjCNGp2YygzY4tsF8JIvZGM4Kwg5OGnw&amp;ust=1410214988525593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chart" Target="../charts/chart1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kandinsk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236548" name="Text Box 4"/>
          <p:cNvSpPr txBox="1">
            <a:spLocks noChangeArrowheads="1"/>
          </p:cNvSpPr>
          <p:nvPr/>
        </p:nvSpPr>
        <p:spPr bwMode="auto">
          <a:xfrm>
            <a:off x="2555776" y="3356993"/>
            <a:ext cx="5832648" cy="2062103"/>
          </a:xfrm>
          <a:prstGeom prst="rect">
            <a:avLst/>
          </a:prstGeom>
          <a:solidFill>
            <a:srgbClr val="9966FF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it-IT" sz="3200" dirty="0" smtClean="0">
                <a:solidFill>
                  <a:srgbClr val="FFFF00"/>
                </a:solidFill>
              </a:rPr>
              <a:t> "Il punto di vista del Farmacista ospedaliero: la Farmacovigilanza come strumento per migliorare l'assistenza al paziente diabetico”</a:t>
            </a:r>
          </a:p>
        </p:txBody>
      </p:sp>
      <p:sp>
        <p:nvSpPr>
          <p:cNvPr id="236549" name="Rectangle 5"/>
          <p:cNvSpPr>
            <a:spLocks noChangeArrowheads="1"/>
          </p:cNvSpPr>
          <p:nvPr/>
        </p:nvSpPr>
        <p:spPr bwMode="auto">
          <a:xfrm>
            <a:off x="5148263" y="620713"/>
            <a:ext cx="3024137" cy="609600"/>
          </a:xfrm>
          <a:prstGeom prst="rect">
            <a:avLst/>
          </a:prstGeom>
          <a:solidFill>
            <a:srgbClr val="7030A0"/>
          </a:solidFill>
          <a:ln w="762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>
              <a:spcBef>
                <a:spcPct val="50000"/>
              </a:spcBef>
              <a:defRPr/>
            </a:pPr>
            <a:r>
              <a:rPr lang="it-IT" sz="2400" i="1" dirty="0">
                <a:solidFill>
                  <a:schemeClr val="bg1"/>
                </a:solidFill>
                <a:latin typeface="Book Antiqua" pitchFamily="18" charset="0"/>
              </a:rPr>
              <a:t>Brescia, </a:t>
            </a:r>
            <a:r>
              <a:rPr lang="it-IT" sz="2400" i="1" dirty="0" smtClean="0">
                <a:solidFill>
                  <a:schemeClr val="bg1"/>
                </a:solidFill>
                <a:latin typeface="Book Antiqua" pitchFamily="18" charset="0"/>
              </a:rPr>
              <a:t>10 aprile 2015</a:t>
            </a:r>
            <a:endParaRPr lang="it-IT" sz="2400" i="1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36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6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6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6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548" grpId="0" animBg="1"/>
      <p:bldP spid="236549" grpId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itolo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it-IT" smtClean="0"/>
          </a:p>
        </p:txBody>
      </p:sp>
      <p:sp>
        <p:nvSpPr>
          <p:cNvPr id="96259" name="Segnaposto contenuto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it-IT" smtClean="0"/>
          </a:p>
        </p:txBody>
      </p:sp>
      <p:pic>
        <p:nvPicPr>
          <p:cNvPr id="12292" name="Picture 2" descr="Green Highway Road">
            <a:hlinkClick r:id="rId2" tooltip="Green Highway Road Backgrounds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CasellaDiTesto 3"/>
          <p:cNvSpPr txBox="1">
            <a:spLocks noChangeArrowheads="1"/>
          </p:cNvSpPr>
          <p:nvPr/>
        </p:nvSpPr>
        <p:spPr bwMode="auto">
          <a:xfrm>
            <a:off x="179512" y="188640"/>
            <a:ext cx="38519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it-IT" sz="2400" b="1" dirty="0" smtClean="0">
                <a:solidFill>
                  <a:srgbClr val="FFFF00"/>
                </a:solidFill>
              </a:rPr>
              <a:t>Progetto 2015</a:t>
            </a:r>
          </a:p>
          <a:p>
            <a:pPr algn="l"/>
            <a:r>
              <a:rPr lang="it-IT" sz="2400" b="1" dirty="0" smtClean="0">
                <a:solidFill>
                  <a:srgbClr val="FFFF00"/>
                </a:solidFill>
              </a:rPr>
              <a:t>Ipoglicemie ed accessi al PS</a:t>
            </a:r>
            <a:r>
              <a:rPr lang="it-IT" sz="2400" b="1" dirty="0">
                <a:solidFill>
                  <a:srgbClr val="FFFF00"/>
                </a:solidFill>
              </a:rPr>
              <a:t>	</a:t>
            </a:r>
          </a:p>
        </p:txBody>
      </p:sp>
      <p:sp>
        <p:nvSpPr>
          <p:cNvPr id="12297" name="Rettangolo 9"/>
          <p:cNvSpPr>
            <a:spLocks noChangeArrowheads="1"/>
          </p:cNvSpPr>
          <p:nvPr/>
        </p:nvSpPr>
        <p:spPr bwMode="auto">
          <a:xfrm>
            <a:off x="0" y="4869160"/>
            <a:ext cx="27718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it-IT" sz="2400" b="1" dirty="0" smtClean="0">
                <a:solidFill>
                  <a:srgbClr val="FFFF00"/>
                </a:solidFill>
              </a:rPr>
              <a:t>Proposta  Diabetologia AO </a:t>
            </a:r>
            <a:r>
              <a:rPr lang="it-IT" sz="2400" b="1" u="sng" dirty="0" smtClean="0">
                <a:solidFill>
                  <a:srgbClr val="FFFF00"/>
                </a:solidFill>
              </a:rPr>
              <a:t>Spedali Civili di Brescia, che è centro coordinatore</a:t>
            </a:r>
            <a:endParaRPr lang="it-IT" sz="2400" b="1" u="sng" dirty="0">
              <a:solidFill>
                <a:srgbClr val="FFFF00"/>
              </a:solidFill>
            </a:endParaRPr>
          </a:p>
        </p:txBody>
      </p:sp>
      <p:sp>
        <p:nvSpPr>
          <p:cNvPr id="10" name="Rettangolo 8"/>
          <p:cNvSpPr>
            <a:spLocks noChangeArrowheads="1"/>
          </p:cNvSpPr>
          <p:nvPr/>
        </p:nvSpPr>
        <p:spPr bwMode="auto">
          <a:xfrm>
            <a:off x="5076056" y="404664"/>
            <a:ext cx="3744416" cy="5755422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it-IT" sz="1600" b="1" dirty="0" smtClean="0"/>
              <a:t>AO </a:t>
            </a:r>
            <a:r>
              <a:rPr lang="it-IT" sz="1600" b="1" dirty="0" err="1" smtClean="0"/>
              <a:t>Niguarda</a:t>
            </a:r>
            <a:r>
              <a:rPr lang="it-IT" sz="1600" b="1" dirty="0" smtClean="0"/>
              <a:t> Ca’ </a:t>
            </a:r>
            <a:r>
              <a:rPr lang="it-IT" sz="1600" b="1" dirty="0" err="1" smtClean="0"/>
              <a:t>Granda</a:t>
            </a:r>
            <a:endParaRPr lang="it-IT" sz="1600" b="1" dirty="0" smtClean="0"/>
          </a:p>
          <a:p>
            <a:r>
              <a:rPr lang="it-IT" sz="1600" b="1" dirty="0" smtClean="0"/>
              <a:t>AO Legnano</a:t>
            </a:r>
          </a:p>
          <a:p>
            <a:r>
              <a:rPr lang="it-IT" sz="1600" b="1" dirty="0" smtClean="0"/>
              <a:t>AO della Provincia di Lecco</a:t>
            </a:r>
          </a:p>
          <a:p>
            <a:r>
              <a:rPr lang="it-IT" sz="1600" b="1" dirty="0" smtClean="0"/>
              <a:t>AO </a:t>
            </a:r>
            <a:r>
              <a:rPr lang="it-IT" sz="1600" b="1" dirty="0" err="1" smtClean="0"/>
              <a:t>Salvini</a:t>
            </a:r>
            <a:r>
              <a:rPr lang="it-IT" sz="1600" b="1" dirty="0" smtClean="0"/>
              <a:t> (</a:t>
            </a:r>
            <a:r>
              <a:rPr lang="it-IT" sz="1600" b="1" dirty="0" err="1" smtClean="0"/>
              <a:t>Garbagnate</a:t>
            </a:r>
            <a:r>
              <a:rPr lang="it-IT" sz="1600" b="1" dirty="0" smtClean="0"/>
              <a:t>)</a:t>
            </a:r>
          </a:p>
          <a:p>
            <a:r>
              <a:rPr lang="it-IT" sz="1600" b="1" dirty="0" smtClean="0"/>
              <a:t>Fondazione Macchi di Varese</a:t>
            </a:r>
          </a:p>
          <a:p>
            <a:r>
              <a:rPr lang="it-IT" sz="1600" b="1" dirty="0" smtClean="0"/>
              <a:t>AO Busto Arsizio</a:t>
            </a:r>
          </a:p>
          <a:p>
            <a:r>
              <a:rPr lang="it-IT" sz="1600" b="1" dirty="0" smtClean="0"/>
              <a:t>AO Cremona</a:t>
            </a:r>
          </a:p>
          <a:p>
            <a:r>
              <a:rPr lang="it-IT" sz="1600" b="1" dirty="0" smtClean="0"/>
              <a:t>AO Seriate</a:t>
            </a:r>
          </a:p>
          <a:p>
            <a:r>
              <a:rPr lang="it-IT" sz="1600" b="1" dirty="0" smtClean="0"/>
              <a:t>AO </a:t>
            </a:r>
            <a:r>
              <a:rPr lang="it-IT" sz="1600" b="1" dirty="0" err="1" smtClean="0"/>
              <a:t>Treviglio-Caravaggio</a:t>
            </a:r>
            <a:endParaRPr lang="it-IT" sz="1600" b="1" dirty="0" smtClean="0"/>
          </a:p>
          <a:p>
            <a:r>
              <a:rPr lang="it-IT" sz="1600" b="1" dirty="0" smtClean="0"/>
              <a:t>AO </a:t>
            </a:r>
            <a:r>
              <a:rPr lang="it-IT" sz="1600" b="1" dirty="0" err="1" smtClean="0"/>
              <a:t>Fatebenefratelli</a:t>
            </a:r>
            <a:r>
              <a:rPr lang="it-IT" sz="1600" b="1" dirty="0" smtClean="0"/>
              <a:t> (Milano)</a:t>
            </a:r>
          </a:p>
          <a:p>
            <a:r>
              <a:rPr lang="it-IT" sz="1600" b="1" dirty="0" err="1" smtClean="0"/>
              <a:t>A.O.</a:t>
            </a:r>
            <a:r>
              <a:rPr lang="it-IT" sz="1600" b="1" dirty="0" smtClean="0"/>
              <a:t> S. Paolo (Milano)</a:t>
            </a:r>
          </a:p>
          <a:p>
            <a:r>
              <a:rPr lang="it-IT" sz="1600" b="1" dirty="0" err="1" smtClean="0"/>
              <a:t>A.O.</a:t>
            </a:r>
            <a:r>
              <a:rPr lang="it-IT" sz="1600" b="1" dirty="0" smtClean="0"/>
              <a:t> S. Carlo (Milano)</a:t>
            </a:r>
          </a:p>
          <a:p>
            <a:r>
              <a:rPr lang="it-IT" sz="1600" b="1" dirty="0" smtClean="0"/>
              <a:t>AO </a:t>
            </a:r>
            <a:r>
              <a:rPr lang="it-IT" sz="1600" b="1" dirty="0" err="1" smtClean="0"/>
              <a:t>Melegnano</a:t>
            </a:r>
            <a:r>
              <a:rPr lang="it-IT" sz="1600" b="1" dirty="0" smtClean="0"/>
              <a:t> </a:t>
            </a:r>
          </a:p>
          <a:p>
            <a:r>
              <a:rPr lang="it-IT" sz="1600" b="1" dirty="0" smtClean="0"/>
              <a:t>Ospedale San Raffaele</a:t>
            </a:r>
          </a:p>
          <a:p>
            <a:r>
              <a:rPr lang="it-IT" sz="1600" b="1" dirty="0" smtClean="0"/>
              <a:t>San Matteo di Pavia</a:t>
            </a:r>
          </a:p>
          <a:p>
            <a:r>
              <a:rPr lang="it-IT" sz="1600" b="1" dirty="0" smtClean="0"/>
              <a:t>Policlinico di Milano</a:t>
            </a:r>
          </a:p>
          <a:p>
            <a:r>
              <a:rPr lang="it-IT" sz="1600" b="1" dirty="0" smtClean="0"/>
              <a:t>AO di Crema</a:t>
            </a:r>
          </a:p>
          <a:p>
            <a:r>
              <a:rPr lang="it-IT" sz="1600" b="1" dirty="0" smtClean="0"/>
              <a:t>AO Gallarate</a:t>
            </a:r>
          </a:p>
          <a:p>
            <a:r>
              <a:rPr lang="it-IT" sz="1600" b="1" u="sng" dirty="0" smtClean="0"/>
              <a:t>AO Desenzano del Garda</a:t>
            </a:r>
          </a:p>
          <a:p>
            <a:r>
              <a:rPr lang="it-IT" sz="1600" b="1" u="sng" dirty="0" smtClean="0"/>
              <a:t>Istituto Clinico Sant’Anna Brescia</a:t>
            </a:r>
          </a:p>
          <a:p>
            <a:r>
              <a:rPr lang="it-IT" sz="1600" b="1" u="sng" dirty="0" smtClean="0"/>
              <a:t>Clinica San Rocco di Franciacorta</a:t>
            </a:r>
          </a:p>
          <a:p>
            <a:r>
              <a:rPr lang="it-IT" sz="1600" b="1" u="sng" dirty="0" smtClean="0"/>
              <a:t>ASL e Ospedale di </a:t>
            </a:r>
            <a:r>
              <a:rPr lang="it-IT" sz="1600" b="1" u="sng" dirty="0" err="1" smtClean="0"/>
              <a:t>Vallecamonica</a:t>
            </a:r>
            <a:r>
              <a:rPr lang="it-IT" sz="1600" b="1" u="sng" dirty="0" smtClean="0"/>
              <a:t> </a:t>
            </a:r>
            <a:r>
              <a:rPr lang="it-IT" sz="1600" b="1" u="sng" dirty="0" err="1" smtClean="0"/>
              <a:t>Sebino</a:t>
            </a:r>
            <a:endParaRPr lang="it-IT" sz="1600" b="1" u="sng" dirty="0" smtClean="0"/>
          </a:p>
          <a:p>
            <a:r>
              <a:rPr lang="it-IT" sz="1600" b="1" u="sng" dirty="0" smtClean="0"/>
              <a:t>Fondazione Poliambulanza  Brescia</a:t>
            </a:r>
            <a:endParaRPr lang="it-IT" sz="1600" b="1" u="sng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2987824" y="1340768"/>
            <a:ext cx="1872208" cy="156966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FFFF00"/>
                </a:solidFill>
              </a:rPr>
              <a:t>Tesi di specialità in Farmacia Ospedaliera</a:t>
            </a:r>
            <a:endParaRPr lang="it-IT" sz="2400" b="1" dirty="0">
              <a:solidFill>
                <a:srgbClr val="FFFF00"/>
              </a:solidFill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2987824" y="3933056"/>
            <a:ext cx="1872208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it-IT" sz="2400" b="1" dirty="0" smtClean="0"/>
              <a:t>&gt;rilevazione in Provincia di Brescia</a:t>
            </a:r>
            <a:endParaRPr lang="it-IT" sz="2400" b="1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2915816" y="6396335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FFFF00"/>
                </a:solidFill>
              </a:rPr>
              <a:t>Tot 24</a:t>
            </a:r>
            <a:endParaRPr lang="it-IT" sz="2400" b="1" dirty="0">
              <a:solidFill>
                <a:srgbClr val="FFFF00"/>
              </a:solidFill>
            </a:endParaRPr>
          </a:p>
        </p:txBody>
      </p:sp>
      <p:sp>
        <p:nvSpPr>
          <p:cNvPr id="14" name="Freccia a destra 13"/>
          <p:cNvSpPr/>
          <p:nvPr/>
        </p:nvSpPr>
        <p:spPr>
          <a:xfrm>
            <a:off x="2771800" y="5229200"/>
            <a:ext cx="1728192" cy="576064"/>
          </a:xfrm>
          <a:prstGeom prst="rightArrow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Parentesi graffa aperta 14"/>
          <p:cNvSpPr/>
          <p:nvPr/>
        </p:nvSpPr>
        <p:spPr>
          <a:xfrm>
            <a:off x="4860032" y="4869160"/>
            <a:ext cx="144016" cy="1368152"/>
          </a:xfrm>
          <a:prstGeom prst="leftBrace">
            <a:avLst/>
          </a:prstGeom>
          <a:ln w="38100">
            <a:solidFill>
              <a:srgbClr val="FFFF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4" descr="http://www.cavemancircus.com/wp-content/uploads/images/2013/february/alex_honnold/alex_honnold_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5" name="Picture 2" descr="https://encrypted-tbn1.gstatic.com/images?q=tbn:ANd9GcRxD5Q54455-_F81NGaJokqbvw_tunGWcWqioyzTLlnUuT2P-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188913"/>
            <a:ext cx="4319588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asellaDiTesto 3"/>
          <p:cNvSpPr txBox="1"/>
          <p:nvPr/>
        </p:nvSpPr>
        <p:spPr>
          <a:xfrm>
            <a:off x="2339752" y="5373216"/>
            <a:ext cx="6480720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/>
              <a:t>studio </a:t>
            </a:r>
            <a:r>
              <a:rPr lang="it-IT" sz="2400" b="1" dirty="0" err="1" smtClean="0"/>
              <a:t>osservazionale</a:t>
            </a:r>
            <a:r>
              <a:rPr lang="it-IT" sz="2400" b="1" dirty="0" smtClean="0"/>
              <a:t> retrospettivo 2012-2014</a:t>
            </a:r>
            <a:endParaRPr lang="it-IT" sz="2400" dirty="0" smtClean="0"/>
          </a:p>
          <a:p>
            <a:pPr algn="ctr"/>
            <a:r>
              <a:rPr lang="it-IT" sz="2400" b="1" dirty="0" smtClean="0"/>
              <a:t> “ </a:t>
            </a:r>
            <a:r>
              <a:rPr lang="it-IT" sz="2400" b="1" u="sng" dirty="0" smtClean="0"/>
              <a:t>V</a:t>
            </a:r>
            <a:r>
              <a:rPr lang="it-IT" sz="2400" b="1" dirty="0" smtClean="0"/>
              <a:t>alutazione delle </a:t>
            </a:r>
            <a:r>
              <a:rPr lang="it-IT" sz="2400" b="1" u="sng" dirty="0" smtClean="0"/>
              <a:t>ipo</a:t>
            </a:r>
            <a:r>
              <a:rPr lang="it-IT" sz="2400" b="1" dirty="0" smtClean="0"/>
              <a:t>glicemie con accesso al </a:t>
            </a:r>
            <a:r>
              <a:rPr lang="it-IT" sz="2400" b="1" u="sng" dirty="0" smtClean="0"/>
              <a:t>PS</a:t>
            </a:r>
            <a:r>
              <a:rPr lang="it-IT" sz="2400" b="1" dirty="0" smtClean="0"/>
              <a:t>. Caratteristiche, frequenza e costi sanitari diretti”</a:t>
            </a:r>
            <a:endParaRPr lang="it-IT" sz="2400" dirty="0" smtClean="0"/>
          </a:p>
        </p:txBody>
      </p:sp>
      <p:sp>
        <p:nvSpPr>
          <p:cNvPr id="5" name="CasellaDiTesto 4"/>
          <p:cNvSpPr txBox="1"/>
          <p:nvPr/>
        </p:nvSpPr>
        <p:spPr>
          <a:xfrm>
            <a:off x="7703840" y="1844824"/>
            <a:ext cx="144016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 </a:t>
            </a:r>
            <a:r>
              <a:rPr lang="it-IT" sz="2800" b="1" cap="all" dirty="0" smtClean="0">
                <a:solidFill>
                  <a:srgbClr val="FFFF00"/>
                </a:solidFill>
              </a:rPr>
              <a:t>VIPOPS</a:t>
            </a:r>
            <a:endParaRPr lang="it-IT" sz="2800" dirty="0" smtClean="0">
              <a:solidFill>
                <a:srgbClr val="FFFF00"/>
              </a:solidFill>
            </a:endParaRPr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>
              <a:defRPr/>
            </a:pPr>
            <a:endParaRPr lang="it-IT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" name="Picture 4" descr="tempo-do-relogi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400"/>
            <a:ext cx="2819400" cy="2743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4" name="CasellaDiTesto 3"/>
          <p:cNvSpPr txBox="1"/>
          <p:nvPr/>
        </p:nvSpPr>
        <p:spPr>
          <a:xfrm>
            <a:off x="611560" y="3356992"/>
            <a:ext cx="770485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smtClean="0">
                <a:solidFill>
                  <a:srgbClr val="FFFF00"/>
                </a:solidFill>
              </a:rPr>
              <a:t>L’obiettivo primario del progetto: </a:t>
            </a:r>
          </a:p>
          <a:p>
            <a:endParaRPr lang="it-IT" sz="2400" b="1" dirty="0" smtClean="0">
              <a:solidFill>
                <a:srgbClr val="FFFF00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it-IT" sz="2400" b="1" dirty="0" smtClean="0">
                <a:solidFill>
                  <a:srgbClr val="FFFF00"/>
                </a:solidFill>
              </a:rPr>
              <a:t>descrizione delle caratteristiche, </a:t>
            </a:r>
          </a:p>
          <a:p>
            <a:pPr>
              <a:buFont typeface="Wingdings" pitchFamily="2" charset="2"/>
              <a:buChar char="§"/>
            </a:pPr>
            <a:r>
              <a:rPr lang="it-IT" sz="2400" b="1" dirty="0" smtClean="0">
                <a:solidFill>
                  <a:srgbClr val="FFFF00"/>
                </a:solidFill>
              </a:rPr>
              <a:t>rilevazione della frequenza, </a:t>
            </a:r>
          </a:p>
          <a:p>
            <a:pPr>
              <a:buFont typeface="Wingdings" pitchFamily="2" charset="2"/>
              <a:buChar char="§"/>
            </a:pPr>
            <a:r>
              <a:rPr lang="it-IT" sz="2400" b="1" dirty="0" smtClean="0">
                <a:solidFill>
                  <a:srgbClr val="FFFF00"/>
                </a:solidFill>
              </a:rPr>
              <a:t>valutazione dell’andamento temporale</a:t>
            </a:r>
            <a:endParaRPr lang="it-IT" sz="2400" b="1" dirty="0">
              <a:solidFill>
                <a:srgbClr val="FFFF00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3347864" y="548680"/>
            <a:ext cx="554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smtClean="0">
                <a:solidFill>
                  <a:srgbClr val="FFC000"/>
                </a:solidFill>
              </a:rPr>
              <a:t>studio </a:t>
            </a:r>
            <a:r>
              <a:rPr lang="it-IT" sz="2800" b="1" dirty="0" err="1" smtClean="0">
                <a:solidFill>
                  <a:srgbClr val="FFC000"/>
                </a:solidFill>
              </a:rPr>
              <a:t>osservazionale</a:t>
            </a:r>
            <a:r>
              <a:rPr lang="it-IT" sz="2800" b="1" dirty="0" smtClean="0">
                <a:solidFill>
                  <a:srgbClr val="FFC000"/>
                </a:solidFill>
              </a:rPr>
              <a:t> retrospettivo</a:t>
            </a:r>
            <a:endParaRPr lang="it-IT" sz="2800" b="1" dirty="0">
              <a:solidFill>
                <a:srgbClr val="FFC000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3491880" y="1268760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66FFFF"/>
                </a:solidFill>
              </a:rPr>
              <a:t>2012-2014</a:t>
            </a:r>
            <a:endParaRPr lang="it-IT" sz="2400" b="1" dirty="0">
              <a:solidFill>
                <a:srgbClr val="66FFFF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6732240" y="1772816"/>
            <a:ext cx="2016224" cy="3139321"/>
          </a:xfrm>
          <a:prstGeom prst="rect">
            <a:avLst/>
          </a:prstGeom>
          <a:solidFill>
            <a:srgbClr val="66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it-IT" b="1" dirty="0" smtClean="0"/>
              <a:t>In Lombardia  4,6%=450.000 diabetici, 275.000 anziani, </a:t>
            </a:r>
          </a:p>
          <a:p>
            <a:r>
              <a:rPr lang="it-IT" b="1" dirty="0" smtClean="0"/>
              <a:t>Dati Istat 2013</a:t>
            </a:r>
          </a:p>
          <a:p>
            <a:r>
              <a:rPr lang="it-IT" b="1" dirty="0" smtClean="0"/>
              <a:t>ricorso al PS 380/1.000 residenti per anno, &gt;4.000.000 accessi/anno</a:t>
            </a:r>
          </a:p>
          <a:p>
            <a:r>
              <a:rPr lang="it-IT" b="1" dirty="0" smtClean="0"/>
              <a:t>Dati </a:t>
            </a:r>
            <a:r>
              <a:rPr lang="it-IT" b="1" dirty="0" err="1" smtClean="0"/>
              <a:t>Min</a:t>
            </a:r>
            <a:r>
              <a:rPr lang="it-IT" b="1" dirty="0" smtClean="0"/>
              <a:t> </a:t>
            </a:r>
            <a:r>
              <a:rPr lang="it-IT" b="1" dirty="0" err="1" smtClean="0"/>
              <a:t>Sal</a:t>
            </a:r>
            <a:r>
              <a:rPr lang="it-IT" b="1" dirty="0" smtClean="0"/>
              <a:t> 2010</a:t>
            </a:r>
            <a:endParaRPr lang="it-IT" b="1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251520" y="5445224"/>
            <a:ext cx="8424936" cy="92333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it-IT" b="1" dirty="0" smtClean="0"/>
              <a:t>USA ADR all’insulina 8%, </a:t>
            </a:r>
            <a:r>
              <a:rPr lang="it-IT" b="1" dirty="0" err="1" smtClean="0"/>
              <a:t>ipoglicemizzanti</a:t>
            </a:r>
            <a:r>
              <a:rPr lang="it-IT" b="1" dirty="0" smtClean="0"/>
              <a:t> orali 1,8%,  </a:t>
            </a:r>
            <a:r>
              <a:rPr lang="it-IT" b="1" dirty="0" err="1" smtClean="0"/>
              <a:t>ipoglicemizzanti</a:t>
            </a:r>
            <a:r>
              <a:rPr lang="it-IT" b="1" dirty="0" smtClean="0"/>
              <a:t>  causa del 22.8% di tutti gli accessi degli anziani , il 94.6% accessi per ipoglicemia, mortalità a 30 giorni 5%, ad 1 anno &gt; 22% (1999-2011</a:t>
            </a:r>
            <a:r>
              <a:rPr lang="it-IT" b="1" dirty="0" smtClean="0"/>
              <a:t>) </a:t>
            </a:r>
            <a:endParaRPr lang="it-IT" b="1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3491880" y="2060848"/>
            <a:ext cx="2952328" cy="1200329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FF00"/>
                </a:solidFill>
              </a:rPr>
              <a:t>Responsabile dello studio Dottor </a:t>
            </a:r>
            <a:r>
              <a:rPr lang="it-IT" b="1" dirty="0" err="1" smtClean="0">
                <a:solidFill>
                  <a:srgbClr val="FFFF00"/>
                </a:solidFill>
              </a:rPr>
              <a:t>Concoreggi</a:t>
            </a:r>
            <a:endParaRPr lang="it-IT" b="1" dirty="0" smtClean="0">
              <a:solidFill>
                <a:srgbClr val="FFFF00"/>
              </a:solidFill>
            </a:endParaRPr>
          </a:p>
          <a:p>
            <a:r>
              <a:rPr lang="it-IT" b="1" dirty="0" smtClean="0">
                <a:solidFill>
                  <a:srgbClr val="FFFF00"/>
                </a:solidFill>
              </a:rPr>
              <a:t>(Responsabile OBI della AO Spedali Civili di Brescia)</a:t>
            </a:r>
            <a:endParaRPr lang="it-IT" b="1" dirty="0">
              <a:solidFill>
                <a:srgbClr val="FFFF00"/>
              </a:solidFill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251520" y="6396335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 err="1" smtClean="0">
                <a:solidFill>
                  <a:schemeClr val="bg1"/>
                </a:solidFill>
              </a:rPr>
              <a:t>Lipska</a:t>
            </a:r>
            <a:r>
              <a:rPr lang="it-IT" sz="1200" b="1" dirty="0" smtClean="0">
                <a:solidFill>
                  <a:schemeClr val="bg1"/>
                </a:solidFill>
              </a:rPr>
              <a:t> KJ </a:t>
            </a:r>
            <a:r>
              <a:rPr lang="it-IT" sz="1200" b="1" dirty="0" err="1" smtClean="0">
                <a:solidFill>
                  <a:schemeClr val="bg1"/>
                </a:solidFill>
              </a:rPr>
              <a:t>et</a:t>
            </a:r>
            <a:r>
              <a:rPr lang="it-IT" sz="1200" b="1" dirty="0" smtClean="0">
                <a:solidFill>
                  <a:schemeClr val="bg1"/>
                </a:solidFill>
              </a:rPr>
              <a:t> al. National </a:t>
            </a:r>
            <a:r>
              <a:rPr lang="it-IT" sz="1200" b="1" dirty="0" err="1" smtClean="0">
                <a:solidFill>
                  <a:schemeClr val="bg1"/>
                </a:solidFill>
              </a:rPr>
              <a:t>trends</a:t>
            </a:r>
            <a:r>
              <a:rPr lang="it-IT" sz="1200" b="1" dirty="0" smtClean="0">
                <a:solidFill>
                  <a:schemeClr val="bg1"/>
                </a:solidFill>
              </a:rPr>
              <a:t> in US hospital </a:t>
            </a:r>
            <a:r>
              <a:rPr lang="it-IT" sz="1200" b="1" dirty="0" err="1" smtClean="0">
                <a:solidFill>
                  <a:schemeClr val="bg1"/>
                </a:solidFill>
              </a:rPr>
              <a:t>admissions</a:t>
            </a:r>
            <a:r>
              <a:rPr lang="it-IT" sz="1200" b="1" dirty="0" smtClean="0">
                <a:solidFill>
                  <a:schemeClr val="bg1"/>
                </a:solidFill>
              </a:rPr>
              <a:t> </a:t>
            </a:r>
            <a:r>
              <a:rPr lang="it-IT" sz="1200" b="1" dirty="0" err="1" smtClean="0">
                <a:solidFill>
                  <a:schemeClr val="bg1"/>
                </a:solidFill>
              </a:rPr>
              <a:t>for</a:t>
            </a:r>
            <a:r>
              <a:rPr lang="it-IT" sz="1200" b="1" dirty="0" smtClean="0">
                <a:solidFill>
                  <a:schemeClr val="bg1"/>
                </a:solidFill>
              </a:rPr>
              <a:t> </a:t>
            </a:r>
            <a:r>
              <a:rPr lang="it-IT" sz="1200" b="1" dirty="0" err="1" smtClean="0">
                <a:solidFill>
                  <a:schemeClr val="bg1"/>
                </a:solidFill>
              </a:rPr>
              <a:t>hyperglycemia</a:t>
            </a:r>
            <a:r>
              <a:rPr lang="it-IT" sz="1200" b="1" dirty="0" smtClean="0">
                <a:solidFill>
                  <a:schemeClr val="bg1"/>
                </a:solidFill>
              </a:rPr>
              <a:t> and </a:t>
            </a:r>
            <a:r>
              <a:rPr lang="it-IT" sz="1200" b="1" dirty="0" err="1" smtClean="0">
                <a:solidFill>
                  <a:schemeClr val="bg1"/>
                </a:solidFill>
              </a:rPr>
              <a:t>hypoglycemia</a:t>
            </a:r>
            <a:r>
              <a:rPr lang="it-IT" sz="1200" b="1" dirty="0" smtClean="0">
                <a:solidFill>
                  <a:schemeClr val="bg1"/>
                </a:solidFill>
              </a:rPr>
              <a:t> </a:t>
            </a:r>
            <a:r>
              <a:rPr lang="it-IT" sz="1200" b="1" dirty="0" err="1" smtClean="0">
                <a:solidFill>
                  <a:schemeClr val="bg1"/>
                </a:solidFill>
              </a:rPr>
              <a:t>among</a:t>
            </a:r>
            <a:r>
              <a:rPr lang="it-IT" sz="1200" b="1" dirty="0" smtClean="0">
                <a:solidFill>
                  <a:schemeClr val="bg1"/>
                </a:solidFill>
              </a:rPr>
              <a:t> Medicare </a:t>
            </a:r>
            <a:r>
              <a:rPr lang="it-IT" sz="1200" b="1" dirty="0" err="1" smtClean="0">
                <a:solidFill>
                  <a:schemeClr val="bg1"/>
                </a:solidFill>
              </a:rPr>
              <a:t>beneficiaries</a:t>
            </a:r>
            <a:r>
              <a:rPr lang="it-IT" sz="1200" b="1" dirty="0" smtClean="0">
                <a:solidFill>
                  <a:schemeClr val="bg1"/>
                </a:solidFill>
              </a:rPr>
              <a:t>, 1999 </a:t>
            </a:r>
            <a:r>
              <a:rPr lang="it-IT" sz="1200" b="1" dirty="0" err="1" smtClean="0">
                <a:solidFill>
                  <a:schemeClr val="bg1"/>
                </a:solidFill>
              </a:rPr>
              <a:t>to</a:t>
            </a:r>
            <a:r>
              <a:rPr lang="it-IT" sz="1200" b="1" dirty="0" smtClean="0">
                <a:solidFill>
                  <a:schemeClr val="bg1"/>
                </a:solidFill>
              </a:rPr>
              <a:t> 2011. JAMA </a:t>
            </a:r>
            <a:r>
              <a:rPr lang="it-IT" sz="1200" b="1" dirty="0" err="1" smtClean="0">
                <a:solidFill>
                  <a:schemeClr val="bg1"/>
                </a:solidFill>
              </a:rPr>
              <a:t>Intern</a:t>
            </a:r>
            <a:r>
              <a:rPr lang="it-IT" sz="1200" b="1" dirty="0" smtClean="0">
                <a:solidFill>
                  <a:schemeClr val="bg1"/>
                </a:solidFill>
              </a:rPr>
              <a:t> </a:t>
            </a:r>
            <a:r>
              <a:rPr lang="it-IT" sz="1200" b="1" dirty="0" err="1" smtClean="0">
                <a:solidFill>
                  <a:schemeClr val="bg1"/>
                </a:solidFill>
              </a:rPr>
              <a:t>Med</a:t>
            </a:r>
            <a:r>
              <a:rPr lang="it-IT" sz="1200" b="1" dirty="0" smtClean="0">
                <a:solidFill>
                  <a:schemeClr val="bg1"/>
                </a:solidFill>
              </a:rPr>
              <a:t> 2014</a:t>
            </a:r>
            <a:endParaRPr lang="it-IT" sz="1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026" descr="occhi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51619" name="Text Box 1027"/>
          <p:cNvSpPr txBox="1">
            <a:spLocks noChangeArrowheads="1"/>
          </p:cNvSpPr>
          <p:nvPr/>
        </p:nvSpPr>
        <p:spPr bwMode="auto">
          <a:xfrm>
            <a:off x="0" y="0"/>
            <a:ext cx="65881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sz="44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Ed anche:</a:t>
            </a:r>
            <a:endParaRPr lang="it-IT" sz="4400" b="1" dirty="0"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pic>
        <p:nvPicPr>
          <p:cNvPr id="751620" name="Picture 1028" descr="equip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2564904"/>
            <a:ext cx="1828800" cy="150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51621" name="Text Box 1029"/>
          <p:cNvSpPr txBox="1">
            <a:spLocks noChangeArrowheads="1"/>
          </p:cNvSpPr>
          <p:nvPr/>
        </p:nvSpPr>
        <p:spPr bwMode="auto">
          <a:xfrm>
            <a:off x="1907704" y="764704"/>
            <a:ext cx="5256584" cy="954107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120000"/>
              <a:defRPr/>
            </a:pPr>
            <a:r>
              <a:rPr lang="it-IT" sz="2800" b="1" dirty="0">
                <a:solidFill>
                  <a:srgbClr val="FFFF00"/>
                </a:solidFill>
                <a:latin typeface="+mn-lt"/>
              </a:rPr>
              <a:t>&gt; </a:t>
            </a:r>
            <a:r>
              <a:rPr lang="it-IT" sz="2800" b="1" dirty="0" smtClean="0">
                <a:solidFill>
                  <a:srgbClr val="FFFF00"/>
                </a:solidFill>
                <a:latin typeface="+mn-lt"/>
              </a:rPr>
              <a:t>informazione </a:t>
            </a:r>
            <a:r>
              <a:rPr lang="it-IT" sz="2800" b="1" dirty="0">
                <a:solidFill>
                  <a:srgbClr val="FFFF00"/>
                </a:solidFill>
                <a:latin typeface="+mn-lt"/>
              </a:rPr>
              <a:t>al paziente ed ai sanitari </a:t>
            </a:r>
            <a:r>
              <a:rPr lang="it-IT" sz="2800" b="1" dirty="0" smtClean="0">
                <a:solidFill>
                  <a:srgbClr val="FFFF00"/>
                </a:solidFill>
                <a:latin typeface="+mn-lt"/>
              </a:rPr>
              <a:t>sulle ipoglicemie gravi</a:t>
            </a:r>
            <a:endParaRPr lang="it-IT" sz="2800" b="1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751622" name="Text Box 1030"/>
          <p:cNvSpPr txBox="1">
            <a:spLocks noChangeArrowheads="1"/>
          </p:cNvSpPr>
          <p:nvPr/>
        </p:nvSpPr>
        <p:spPr bwMode="auto">
          <a:xfrm>
            <a:off x="1475656" y="4365104"/>
            <a:ext cx="6912768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120000"/>
              <a:defRPr/>
            </a:pPr>
            <a:r>
              <a:rPr lang="it-IT" sz="3200" b="1" dirty="0" smtClean="0"/>
              <a:t> </a:t>
            </a:r>
            <a:r>
              <a:rPr lang="it-IT" sz="2800" b="1" dirty="0" smtClean="0"/>
              <a:t>prevenzione  e cura delle ipoglicemie, imparare a riconoscerne i sintomi e le cause</a:t>
            </a:r>
            <a:endParaRPr lang="it-IT" sz="2800" b="1" dirty="0">
              <a:latin typeface="+mn-lt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0" y="1700808"/>
            <a:ext cx="8713788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 l’</a:t>
            </a:r>
            <a:r>
              <a:rPr lang="it-IT" sz="3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under-reporting</a:t>
            </a:r>
            <a:r>
              <a:rPr lang="it-IT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ADR anche gravi non sono segnalate, perché note </a:t>
            </a:r>
          </a:p>
        </p:txBody>
      </p:sp>
      <p:sp>
        <p:nvSpPr>
          <p:cNvPr id="8" name="Freccia a destra 7"/>
          <p:cNvSpPr/>
          <p:nvPr/>
        </p:nvSpPr>
        <p:spPr>
          <a:xfrm>
            <a:off x="179512" y="4581128"/>
            <a:ext cx="1116632" cy="576064"/>
          </a:xfrm>
          <a:prstGeom prst="rightArrow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0" y="602128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rgbClr val="FFFF99"/>
                </a:solidFill>
              </a:rPr>
              <a:t>Es. zucchero (42.2%  vs 52%  mai avute </a:t>
            </a:r>
            <a:r>
              <a:rPr lang="it-IT" b="1" dirty="0" err="1" smtClean="0">
                <a:solidFill>
                  <a:srgbClr val="FFFF99"/>
                </a:solidFill>
              </a:rPr>
              <a:t>ipo</a:t>
            </a:r>
            <a:r>
              <a:rPr lang="it-IT" b="1" dirty="0" smtClean="0">
                <a:solidFill>
                  <a:srgbClr val="FFFF99"/>
                </a:solidFill>
              </a:rPr>
              <a:t> severe ) , tesserino (72.4%  vs 52.5%) </a:t>
            </a:r>
            <a:r>
              <a:rPr lang="en-US" b="1" dirty="0" smtClean="0">
                <a:solidFill>
                  <a:srgbClr val="FFFF99"/>
                </a:solidFill>
              </a:rPr>
              <a:t>studio HYSBERG (Hypoglycemia Social Burden in the Elderly and Related Geriatric problems) , </a:t>
            </a:r>
            <a:r>
              <a:rPr lang="it-IT" b="1" dirty="0" smtClean="0">
                <a:solidFill>
                  <a:srgbClr val="FFFF99"/>
                </a:solidFill>
              </a:rPr>
              <a:t>1323 pazienti età ≥65 </a:t>
            </a:r>
            <a:r>
              <a:rPr lang="it-IT" b="1" dirty="0" err="1" smtClean="0">
                <a:solidFill>
                  <a:srgbClr val="FFFF99"/>
                </a:solidFill>
              </a:rPr>
              <a:t>ann</a:t>
            </a:r>
            <a:r>
              <a:rPr lang="it-IT" b="1" dirty="0" smtClean="0">
                <a:solidFill>
                  <a:srgbClr val="FFFF99"/>
                </a:solidFill>
              </a:rPr>
              <a:t> i</a:t>
            </a:r>
            <a:endParaRPr lang="it-IT" b="1" dirty="0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1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1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51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1622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gabrielefranceschi.it/blog/wp-content/uploads/2010/09/obiettivo-raggiunto-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" name="CasellaDiTesto 2"/>
          <p:cNvSpPr txBox="1"/>
          <p:nvPr/>
        </p:nvSpPr>
        <p:spPr>
          <a:xfrm>
            <a:off x="395536" y="332656"/>
            <a:ext cx="3168352" cy="156966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it-IT" sz="2400" b="1" dirty="0" smtClean="0"/>
              <a:t>approccio terapeutico troppo aggressivo, specie nell’anziano con diabete tipo 2?</a:t>
            </a:r>
            <a:endParaRPr lang="it-IT" sz="2400" b="1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4572000" y="548680"/>
            <a:ext cx="4104456" cy="707886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it-IT" sz="2000" b="1" dirty="0" smtClean="0"/>
              <a:t>Quasi 2/3 dei diabetici più anziani  in cattive condizioni di </a:t>
            </a:r>
            <a:r>
              <a:rPr lang="it-IT" sz="2000" b="1" dirty="0" smtClean="0"/>
              <a:t>salute</a:t>
            </a:r>
            <a:endParaRPr lang="it-IT" sz="2000" b="1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323528" y="2708920"/>
            <a:ext cx="2376264" cy="92333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it-IT" b="1" dirty="0" smtClean="0"/>
              <a:t>dati 2001-2010 su 1.288 pazienti diabetici dai 65 anni</a:t>
            </a:r>
            <a:endParaRPr lang="it-IT" b="1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3203848" y="4581128"/>
            <a:ext cx="5328592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"C'è una crescente evidenza che stretto controllo della glicemia può causare danni a persone anziane, e gli anziani sono più suscettibili all’ipoglicemia"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39552" y="5949280"/>
            <a:ext cx="8208912" cy="5232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it-IT" sz="1400" dirty="0" err="1" smtClean="0">
                <a:solidFill>
                  <a:schemeClr val="bg1"/>
                </a:solidFill>
              </a:rPr>
              <a:t>Kasia</a:t>
            </a:r>
            <a:r>
              <a:rPr lang="it-IT" sz="1400" dirty="0" smtClean="0">
                <a:solidFill>
                  <a:schemeClr val="bg1"/>
                </a:solidFill>
              </a:rPr>
              <a:t> J. </a:t>
            </a:r>
            <a:r>
              <a:rPr lang="it-IT" sz="1400" dirty="0" err="1" smtClean="0">
                <a:solidFill>
                  <a:schemeClr val="bg1"/>
                </a:solidFill>
              </a:rPr>
              <a:t>et</a:t>
            </a:r>
            <a:r>
              <a:rPr lang="it-IT" sz="1400" dirty="0" smtClean="0">
                <a:solidFill>
                  <a:schemeClr val="bg1"/>
                </a:solidFill>
              </a:rPr>
              <a:t> al, </a:t>
            </a:r>
            <a:r>
              <a:rPr lang="en-US" sz="1400" b="1" dirty="0" smtClean="0">
                <a:solidFill>
                  <a:schemeClr val="bg1"/>
                </a:solidFill>
              </a:rPr>
              <a:t>Potential Overtreatment of Diabetes Mellitus in Older Adults With Tight </a:t>
            </a:r>
            <a:r>
              <a:rPr lang="en-US" sz="1400" b="1" dirty="0" err="1" smtClean="0">
                <a:solidFill>
                  <a:schemeClr val="bg1"/>
                </a:solidFill>
              </a:rPr>
              <a:t>Glycemic</a:t>
            </a:r>
            <a:r>
              <a:rPr lang="en-US" sz="1400" b="1" dirty="0" smtClean="0">
                <a:solidFill>
                  <a:schemeClr val="bg1"/>
                </a:solidFill>
              </a:rPr>
              <a:t> Control, </a:t>
            </a:r>
            <a:r>
              <a:rPr lang="sv-SE" sz="1400" i="1" dirty="0" smtClean="0">
                <a:solidFill>
                  <a:schemeClr val="bg1"/>
                </a:solidFill>
              </a:rPr>
              <a:t>AMA Intern Med. </a:t>
            </a:r>
            <a:r>
              <a:rPr lang="sv-SE" sz="1400" dirty="0" smtClean="0">
                <a:solidFill>
                  <a:schemeClr val="bg1"/>
                </a:solidFill>
              </a:rPr>
              <a:t>2015;175(3):356-362. doi:10.1001/jamainternmed.2014.7345.</a:t>
            </a:r>
            <a:endParaRPr lang="it-IT" sz="1400" dirty="0">
              <a:solidFill>
                <a:schemeClr val="bg1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539552" y="4437112"/>
            <a:ext cx="1584176" cy="92333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Conseguenze: &lt; aderenza alla terapia</a:t>
            </a:r>
            <a:endParaRPr lang="it-I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" name="Freccia in giù 2"/>
          <p:cNvSpPr/>
          <p:nvPr/>
        </p:nvSpPr>
        <p:spPr>
          <a:xfrm>
            <a:off x="3851920" y="1268760"/>
            <a:ext cx="648072" cy="864096"/>
          </a:xfrm>
          <a:prstGeom prst="downArrow">
            <a:avLst/>
          </a:prstGeom>
          <a:solidFill>
            <a:srgbClr val="66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CasellaDiTesto 3"/>
          <p:cNvSpPr txBox="1"/>
          <p:nvPr/>
        </p:nvSpPr>
        <p:spPr>
          <a:xfrm>
            <a:off x="395536" y="332656"/>
            <a:ext cx="8568952" cy="830997"/>
          </a:xfrm>
          <a:prstGeom prst="rect">
            <a:avLst/>
          </a:prstGeom>
          <a:solidFill>
            <a:srgbClr val="66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/>
              <a:t>22/1/2015 Diabete di tipo 2: AIFA lancia algoritmo per definizione terapia individuale, target glicemico, scelta della terapia</a:t>
            </a:r>
            <a:endParaRPr lang="it-IT" sz="2400" b="1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179512" y="2348880"/>
            <a:ext cx="1944216" cy="3693319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it-IT" b="1" dirty="0" smtClean="0"/>
              <a:t>Livelli di HbA1c meno stringenti</a:t>
            </a:r>
            <a:r>
              <a:rPr lang="it-IT" dirty="0" smtClean="0"/>
              <a:t> (&lt;8%) unitamente </a:t>
            </a:r>
            <a:r>
              <a:rPr lang="it-IT" b="1" u="sng" dirty="0" smtClean="0"/>
              <a:t>all’obiettivo essenziale di evitare le ipoglicemie</a:t>
            </a:r>
            <a:r>
              <a:rPr lang="it-IT" dirty="0" smtClean="0"/>
              <a:t>, </a:t>
            </a:r>
            <a:r>
              <a:rPr lang="it-IT" b="1" dirty="0" smtClean="0"/>
              <a:t>sono da preferire nei pazienti più anziani, fragili e con malattia avanzata o complicata.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4644008" y="1340768"/>
            <a:ext cx="4283968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it-IT" altLang="it-IT" sz="2400" b="1" dirty="0" smtClean="0"/>
              <a:t>Un algoritmo nella complessità</a:t>
            </a:r>
            <a:endParaRPr lang="it-IT" sz="2400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7380312" y="2276872"/>
            <a:ext cx="176368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kern="0" dirty="0" err="1" smtClean="0">
                <a:ea typeface="MS PGothic" pitchFamily="34" charset="-128"/>
                <a:cs typeface="Arial" pitchFamily="34" charset="0"/>
              </a:rPr>
              <a:t>Terapia</a:t>
            </a:r>
            <a:r>
              <a:rPr lang="en-US" sz="2000" b="1" kern="0" dirty="0" smtClean="0">
                <a:ea typeface="MS PGothic" pitchFamily="34" charset="-128"/>
                <a:cs typeface="Arial" pitchFamily="34" charset="0"/>
              </a:rPr>
              <a:t>  molto </a:t>
            </a:r>
            <a:r>
              <a:rPr lang="en-US" sz="2000" b="1" kern="0" dirty="0" err="1" smtClean="0">
                <a:ea typeface="MS PGothic" pitchFamily="34" charset="-128"/>
                <a:cs typeface="Arial" pitchFamily="34" charset="0"/>
              </a:rPr>
              <a:t>complessa</a:t>
            </a:r>
            <a:r>
              <a:rPr lang="en-US" sz="2000" b="1" kern="0" dirty="0" smtClean="0">
                <a:ea typeface="MS PGothic" pitchFamily="34" charset="-128"/>
                <a:cs typeface="Arial" pitchFamily="34" charset="0"/>
              </a:rPr>
              <a:t> &gt; 150 </a:t>
            </a:r>
            <a:r>
              <a:rPr lang="en-US" sz="2000" b="1" kern="0" dirty="0" err="1" smtClean="0">
                <a:ea typeface="MS PGothic" pitchFamily="34" charset="-128"/>
                <a:cs typeface="Arial" pitchFamily="34" charset="0"/>
              </a:rPr>
              <a:t>combinazioni</a:t>
            </a:r>
            <a:r>
              <a:rPr lang="en-US" sz="2000" b="1" kern="0" dirty="0" smtClean="0">
                <a:ea typeface="MS PGothic" pitchFamily="34" charset="-128"/>
                <a:cs typeface="Arial" pitchFamily="34" charset="0"/>
              </a:rPr>
              <a:t> </a:t>
            </a:r>
            <a:r>
              <a:rPr lang="en-US" sz="2000" b="1" kern="0" dirty="0" err="1" smtClean="0">
                <a:ea typeface="MS PGothic" pitchFamily="34" charset="-128"/>
                <a:cs typeface="Arial" pitchFamily="34" charset="0"/>
              </a:rPr>
              <a:t>di</a:t>
            </a:r>
            <a:r>
              <a:rPr lang="en-US" sz="2000" b="1" kern="0" dirty="0" smtClean="0">
                <a:ea typeface="MS PGothic" pitchFamily="34" charset="-128"/>
                <a:cs typeface="Arial" pitchFamily="34" charset="0"/>
              </a:rPr>
              <a:t> </a:t>
            </a:r>
            <a:r>
              <a:rPr lang="en-US" sz="2000" b="1" kern="0" dirty="0" err="1" smtClean="0">
                <a:ea typeface="MS PGothic" pitchFamily="34" charset="-128"/>
                <a:cs typeface="Arial" pitchFamily="34" charset="0"/>
              </a:rPr>
              <a:t>farmaci</a:t>
            </a:r>
            <a:r>
              <a:rPr lang="en-US" sz="2000" b="1" kern="0" dirty="0" smtClean="0">
                <a:ea typeface="MS PGothic" pitchFamily="34" charset="-128"/>
                <a:cs typeface="Arial" pitchFamily="34" charset="0"/>
              </a:rPr>
              <a:t>!</a:t>
            </a:r>
            <a:endParaRPr lang="it-IT" sz="2000" dirty="0"/>
          </a:p>
        </p:txBody>
      </p:sp>
      <p:sp>
        <p:nvSpPr>
          <p:cNvPr id="8" name="Rectangle 20"/>
          <p:cNvSpPr>
            <a:spLocks noChangeArrowheads="1"/>
          </p:cNvSpPr>
          <p:nvPr/>
        </p:nvSpPr>
        <p:spPr bwMode="auto">
          <a:xfrm>
            <a:off x="2411760" y="4416207"/>
            <a:ext cx="6480720" cy="1846659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hangingPunct="0"/>
            <a:r>
              <a:rPr lang="it-IT" b="1" dirty="0" smtClean="0">
                <a:solidFill>
                  <a:prstClr val="black"/>
                </a:solidFill>
              </a:rPr>
              <a:t>Rischio di </a:t>
            </a:r>
            <a:r>
              <a:rPr lang="it-IT" b="1" dirty="0" err="1" smtClean="0">
                <a:solidFill>
                  <a:prstClr val="black"/>
                </a:solidFill>
              </a:rPr>
              <a:t>ipo</a:t>
            </a:r>
            <a:r>
              <a:rPr lang="it-IT" b="1" dirty="0" smtClean="0">
                <a:solidFill>
                  <a:prstClr val="black"/>
                </a:solidFill>
              </a:rPr>
              <a:t> severa:</a:t>
            </a:r>
          </a:p>
          <a:p>
            <a:pPr algn="just" defTabSz="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it-IT" sz="1600" b="1" dirty="0" smtClean="0">
                <a:solidFill>
                  <a:prstClr val="black"/>
                </a:solidFill>
              </a:rPr>
              <a:t> Tre volte &gt; in presenza di </a:t>
            </a:r>
            <a:r>
              <a:rPr lang="it-IT" sz="1600" b="1" dirty="0" err="1" smtClean="0">
                <a:solidFill>
                  <a:prstClr val="black"/>
                </a:solidFill>
              </a:rPr>
              <a:t>ipo</a:t>
            </a:r>
            <a:r>
              <a:rPr lang="it-IT" sz="1600" b="1" dirty="0" smtClean="0">
                <a:solidFill>
                  <a:prstClr val="black"/>
                </a:solidFill>
              </a:rPr>
              <a:t> pregressa o sintomatica</a:t>
            </a:r>
          </a:p>
          <a:p>
            <a:pPr algn="just" defTabSz="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it-IT" sz="1600" b="1" dirty="0" smtClean="0">
                <a:solidFill>
                  <a:prstClr val="black"/>
                </a:solidFill>
              </a:rPr>
              <a:t> &gt; all’aumentare dell’età (2% di rischio in più per anno)</a:t>
            </a:r>
          </a:p>
          <a:p>
            <a:pPr algn="just" eaLnBrk="0" hangingPunct="0">
              <a:buFont typeface="Wingdings" pitchFamily="2" charset="2"/>
              <a:buChar char="ü"/>
            </a:pPr>
            <a:r>
              <a:rPr lang="it-IT" sz="1600" b="1" dirty="0" smtClean="0">
                <a:solidFill>
                  <a:prstClr val="black"/>
                </a:solidFill>
              </a:rPr>
              <a:t> &gt; all’aumentare della durata di diabete (2% di rischio in più per anno)</a:t>
            </a:r>
          </a:p>
          <a:p>
            <a:pPr algn="just" defTabSz="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it-IT" sz="1600" b="1" dirty="0" smtClean="0">
                <a:solidFill>
                  <a:prstClr val="black"/>
                </a:solidFill>
              </a:rPr>
              <a:t> Nelle donne (rischio doppio rispetto agli uomini)</a:t>
            </a:r>
          </a:p>
          <a:p>
            <a:pPr algn="just" defTabSz="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it-IT" sz="1600" b="1" dirty="0" smtClean="0">
                <a:solidFill>
                  <a:prstClr val="black"/>
                </a:solidFill>
              </a:rPr>
              <a:t> Nelle persone trattate con insulina (rischio doppio)</a:t>
            </a:r>
          </a:p>
          <a:p>
            <a:pPr algn="just" defTabSz="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it-IT" sz="1600" b="1" dirty="0" smtClean="0">
                <a:solidFill>
                  <a:prstClr val="black"/>
                </a:solidFill>
              </a:rPr>
              <a:t> In presenza di neuropatia                                                                </a:t>
            </a:r>
            <a:r>
              <a:rPr lang="it-IT" sz="1600" b="1" i="1" dirty="0" smtClean="0">
                <a:solidFill>
                  <a:prstClr val="black"/>
                </a:solidFill>
              </a:rPr>
              <a:t>fonte AIFA</a:t>
            </a:r>
            <a:endParaRPr lang="it-IT" sz="1600" b="1" i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 descr="Risultati immagini per hypos-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8676" name="AutoShape 4" descr="Risultati immagini per hypos-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28678" name="Picture 6" descr="http://www.negrisud.it/hypos-1/img/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476672"/>
            <a:ext cx="2857500" cy="1200150"/>
          </a:xfrm>
          <a:prstGeom prst="rect">
            <a:avLst/>
          </a:prstGeom>
          <a:noFill/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08304" y="1700808"/>
            <a:ext cx="1440160" cy="926999"/>
          </a:xfrm>
          <a:prstGeom prst="rect">
            <a:avLst/>
          </a:prstGeom>
        </p:spPr>
      </p:pic>
      <p:sp>
        <p:nvSpPr>
          <p:cNvPr id="6" name="Rectangle 20"/>
          <p:cNvSpPr>
            <a:spLocks noChangeArrowheads="1"/>
          </p:cNvSpPr>
          <p:nvPr/>
        </p:nvSpPr>
        <p:spPr bwMode="auto">
          <a:xfrm>
            <a:off x="467544" y="1268760"/>
            <a:ext cx="5184576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it-IT" b="1" dirty="0" smtClean="0">
                <a:solidFill>
                  <a:prstClr val="black"/>
                </a:solidFill>
              </a:rPr>
              <a:t> Il 9% ha almeno una ipoglicemia severa/anno,  15% &gt;75 anni</a:t>
            </a:r>
          </a:p>
          <a:p>
            <a:pPr algn="just" eaLnBrk="0" hangingPunct="0">
              <a:buFont typeface="Arial" pitchFamily="34" charset="0"/>
              <a:buChar char="•"/>
            </a:pPr>
            <a:r>
              <a:rPr lang="it-IT" b="1" dirty="0" smtClean="0">
                <a:solidFill>
                  <a:prstClr val="black"/>
                </a:solidFill>
              </a:rPr>
              <a:t> ¾ dei pazienti hanno avuto  almeno un episodio di ipoglicemia sintomatica/anno</a:t>
            </a:r>
            <a:endParaRPr lang="it-IT" b="1" dirty="0">
              <a:solidFill>
                <a:prstClr val="black"/>
              </a:solidFill>
            </a:endParaRPr>
          </a:p>
        </p:txBody>
      </p:sp>
      <p:graphicFrame>
        <p:nvGraphicFramePr>
          <p:cNvPr id="7" name="Grafico 6"/>
          <p:cNvGraphicFramePr/>
          <p:nvPr/>
        </p:nvGraphicFramePr>
        <p:xfrm>
          <a:off x="323529" y="2996952"/>
          <a:ext cx="3024336" cy="3248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CasellaDiTesto 8"/>
          <p:cNvSpPr txBox="1"/>
          <p:nvPr/>
        </p:nvSpPr>
        <p:spPr>
          <a:xfrm>
            <a:off x="539552" y="188640"/>
            <a:ext cx="4464496" cy="923330"/>
          </a:xfrm>
          <a:prstGeom prst="rect">
            <a:avLst/>
          </a:prstGeom>
          <a:solidFill>
            <a:srgbClr val="FFCC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it-IT" b="1" dirty="0" smtClean="0"/>
              <a:t>INCIDENZA </a:t>
            </a:r>
            <a:r>
              <a:rPr lang="it-IT" b="1" dirty="0" err="1" smtClean="0"/>
              <a:t>DI</a:t>
            </a:r>
            <a:r>
              <a:rPr lang="it-IT" b="1" dirty="0" smtClean="0"/>
              <a:t> IPOGLICEMIE SEVERE E SINTOMATICHE NEL DIABETE </a:t>
            </a:r>
            <a:r>
              <a:rPr lang="it-IT" b="1" dirty="0" err="1" smtClean="0"/>
              <a:t>DI</a:t>
            </a:r>
            <a:r>
              <a:rPr lang="it-IT" b="1" dirty="0" smtClean="0"/>
              <a:t> TIPO 2: LO</a:t>
            </a:r>
          </a:p>
          <a:p>
            <a:r>
              <a:rPr lang="it-IT" b="1" dirty="0" smtClean="0"/>
              <a:t>STUDIO HYPOS-1, 18 centri, &gt; 2000 pazienti</a:t>
            </a:r>
            <a:endParaRPr lang="it-IT" b="1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3491880" y="5661248"/>
            <a:ext cx="5652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F ipoglicemia severa (il doppio), sintomatica (44% in più) 26.3% con </a:t>
            </a:r>
            <a:r>
              <a:rPr lang="it-IT" b="1" dirty="0" err="1" smtClean="0"/>
              <a:t>ipo</a:t>
            </a:r>
            <a:r>
              <a:rPr lang="it-IT" b="1" dirty="0" smtClean="0"/>
              <a:t> severa ha avuto almeno un accesso al  PS</a:t>
            </a:r>
            <a:endParaRPr lang="it-IT" b="1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3491880" y="2708920"/>
            <a:ext cx="5652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età media 66,3 ± 10,2 anni; 55,3% maschi; durata di malattia 11,5 ± 8,9 anni; HbA1c 7,1 ± 1,2%</a:t>
            </a:r>
            <a:endParaRPr lang="it-IT" b="1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395536" y="6381328"/>
            <a:ext cx="8424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 err="1" smtClean="0"/>
              <a:t>Giorda</a:t>
            </a:r>
            <a:r>
              <a:rPr lang="it-IT" sz="1200" b="1" dirty="0" smtClean="0"/>
              <a:t> CB, </a:t>
            </a:r>
            <a:r>
              <a:rPr lang="it-IT" sz="1200" b="1" dirty="0" err="1" smtClean="0"/>
              <a:t>Ozzello</a:t>
            </a:r>
            <a:r>
              <a:rPr lang="it-IT" sz="1200" b="1" dirty="0" smtClean="0"/>
              <a:t> A, Gentile S, Corsi A, </a:t>
            </a:r>
            <a:r>
              <a:rPr lang="it-IT" sz="1200" b="1" dirty="0" err="1" smtClean="0"/>
              <a:t>Iannarelli</a:t>
            </a:r>
            <a:r>
              <a:rPr lang="it-IT" sz="1200" b="1" dirty="0" smtClean="0"/>
              <a:t> R, </a:t>
            </a:r>
            <a:r>
              <a:rPr lang="it-IT" sz="1200" b="1" dirty="0" err="1" smtClean="0"/>
              <a:t>Baccetti</a:t>
            </a:r>
            <a:r>
              <a:rPr lang="it-IT" sz="1200" b="1" dirty="0" smtClean="0"/>
              <a:t> F, </a:t>
            </a:r>
            <a:r>
              <a:rPr lang="it-IT" sz="1200" b="1" dirty="0" err="1" smtClean="0"/>
              <a:t>Lucisano</a:t>
            </a:r>
            <a:r>
              <a:rPr lang="it-IT" sz="1200" b="1" dirty="0" smtClean="0"/>
              <a:t> G, </a:t>
            </a:r>
            <a:r>
              <a:rPr lang="it-IT" sz="1200" b="1" dirty="0" err="1" smtClean="0"/>
              <a:t>Nicolucci</a:t>
            </a:r>
            <a:r>
              <a:rPr lang="it-IT" sz="1200" b="1" dirty="0" smtClean="0"/>
              <a:t> A, Rossi MC, on </a:t>
            </a:r>
            <a:r>
              <a:rPr lang="it-IT" sz="1200" b="1" dirty="0" err="1" smtClean="0"/>
              <a:t>behalf</a:t>
            </a:r>
            <a:r>
              <a:rPr lang="it-IT" sz="1200" b="1" dirty="0" smtClean="0"/>
              <a:t> of the HYPOS-1 </a:t>
            </a:r>
            <a:r>
              <a:rPr lang="it-IT" sz="1200" b="1" dirty="0" err="1" smtClean="0"/>
              <a:t>Study</a:t>
            </a:r>
            <a:r>
              <a:rPr lang="it-IT" sz="1200" b="1" dirty="0" smtClean="0"/>
              <a:t> Group. </a:t>
            </a:r>
            <a:r>
              <a:rPr lang="it-IT" sz="1200" b="1" dirty="0" err="1" smtClean="0"/>
              <a:t>Incidence</a:t>
            </a:r>
            <a:r>
              <a:rPr lang="it-IT" sz="1200" b="1" dirty="0" smtClean="0"/>
              <a:t> and </a:t>
            </a:r>
            <a:r>
              <a:rPr lang="it-IT" sz="1200" b="1" dirty="0" err="1" smtClean="0"/>
              <a:t>Correlates</a:t>
            </a:r>
            <a:r>
              <a:rPr lang="it-IT" sz="1200" b="1" dirty="0" smtClean="0"/>
              <a:t> of </a:t>
            </a:r>
            <a:r>
              <a:rPr lang="it-IT" sz="1200" b="1" dirty="0" err="1" smtClean="0"/>
              <a:t>Hypoglycemia</a:t>
            </a:r>
            <a:r>
              <a:rPr lang="it-IT" sz="1200" b="1" dirty="0" smtClean="0"/>
              <a:t> in </a:t>
            </a:r>
            <a:r>
              <a:rPr lang="it-IT" sz="1200" b="1" dirty="0" err="1" smtClean="0"/>
              <a:t>Type</a:t>
            </a:r>
            <a:r>
              <a:rPr lang="it-IT" sz="1200" b="1" dirty="0" smtClean="0"/>
              <a:t> 2 </a:t>
            </a:r>
            <a:r>
              <a:rPr lang="it-IT" sz="1200" b="1" dirty="0" err="1" smtClean="0"/>
              <a:t>Diabetes</a:t>
            </a:r>
            <a:r>
              <a:rPr lang="it-IT" sz="1200" b="1" dirty="0" smtClean="0"/>
              <a:t>. The Hypos-1 </a:t>
            </a:r>
            <a:r>
              <a:rPr lang="it-IT" sz="1200" b="1" dirty="0" err="1" smtClean="0"/>
              <a:t>Study</a:t>
            </a:r>
            <a:r>
              <a:rPr lang="it-IT" sz="1200" b="1" dirty="0" smtClean="0"/>
              <a:t>. J </a:t>
            </a:r>
            <a:r>
              <a:rPr lang="it-IT" sz="1200" b="1" dirty="0" err="1" smtClean="0"/>
              <a:t>Diabetes</a:t>
            </a:r>
            <a:r>
              <a:rPr lang="it-IT" sz="1200" b="1" dirty="0" smtClean="0"/>
              <a:t> </a:t>
            </a:r>
            <a:r>
              <a:rPr lang="it-IT" sz="1200" b="1" dirty="0" err="1" smtClean="0"/>
              <a:t>Metab</a:t>
            </a:r>
            <a:r>
              <a:rPr lang="it-IT" sz="1200" b="1" dirty="0" smtClean="0"/>
              <a:t> 5: 344, 2014</a:t>
            </a:r>
            <a:endParaRPr lang="it-IT" sz="1200" b="1" dirty="0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3356992"/>
            <a:ext cx="5472608" cy="2294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" name="CasellaDiTesto 2"/>
          <p:cNvSpPr txBox="1"/>
          <p:nvPr/>
        </p:nvSpPr>
        <p:spPr>
          <a:xfrm>
            <a:off x="6156176" y="2333685"/>
            <a:ext cx="2808312" cy="2585323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it-IT" b="1" dirty="0" smtClean="0"/>
              <a:t>46 PS italiani (</a:t>
            </a:r>
            <a:r>
              <a:rPr lang="it-IT" dirty="0" smtClean="0"/>
              <a:t>circa 12 milioni di abitanti):  </a:t>
            </a:r>
            <a:r>
              <a:rPr lang="it-IT" b="1" dirty="0" smtClean="0"/>
              <a:t>fra gennaio 2011 e giugno 2012</a:t>
            </a:r>
            <a:r>
              <a:rPr lang="it-IT" dirty="0" smtClean="0"/>
              <a:t>, </a:t>
            </a:r>
            <a:r>
              <a:rPr lang="it-IT" b="1" dirty="0" smtClean="0"/>
              <a:t> quasi 4.000 ipoglicemie</a:t>
            </a:r>
            <a:r>
              <a:rPr lang="it-IT" dirty="0" smtClean="0"/>
              <a:t>. Circa il 40% dimesso dopo trattamento e soluzione dell’ipoglicemia, </a:t>
            </a:r>
            <a:r>
              <a:rPr lang="it-IT" b="1" dirty="0" smtClean="0"/>
              <a:t>nell’Osservazione breve del Pronto Soccorso.</a:t>
            </a:r>
            <a:endParaRPr lang="it-IT" b="1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79512" y="188640"/>
            <a:ext cx="8784976" cy="86177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In Italia circa il 6% dei ricoveri nel 2001-2011 per complicanze acute del diabete è riconducibile a grave ipoglicemia, </a:t>
            </a:r>
            <a:r>
              <a:rPr lang="it-IT" sz="1400" b="1" dirty="0" smtClean="0"/>
              <a:t>Lombardo F, </a:t>
            </a:r>
            <a:r>
              <a:rPr lang="it-IT" sz="1400" b="1" dirty="0" err="1" smtClean="0"/>
              <a:t>Maggini</a:t>
            </a:r>
            <a:r>
              <a:rPr lang="it-IT" sz="1400" b="1" dirty="0" smtClean="0"/>
              <a:t> M, </a:t>
            </a:r>
            <a:r>
              <a:rPr lang="it-IT" sz="1400" b="1" dirty="0" err="1" smtClean="0"/>
              <a:t>Gruden</a:t>
            </a:r>
            <a:r>
              <a:rPr lang="it-IT" sz="1400" b="1" dirty="0" smtClean="0"/>
              <a:t> G, </a:t>
            </a:r>
            <a:r>
              <a:rPr lang="it-IT" sz="1400" b="1" dirty="0" err="1" smtClean="0"/>
              <a:t>et</a:t>
            </a:r>
            <a:r>
              <a:rPr lang="it-IT" sz="1400" b="1" dirty="0" smtClean="0"/>
              <a:t> al. </a:t>
            </a:r>
            <a:r>
              <a:rPr lang="it-IT" sz="1400" b="1" dirty="0" err="1" smtClean="0"/>
              <a:t>Temporal</a:t>
            </a:r>
            <a:r>
              <a:rPr lang="it-IT" sz="1400" b="1" dirty="0" smtClean="0"/>
              <a:t> trend in </a:t>
            </a:r>
            <a:r>
              <a:rPr lang="en-US" sz="1400" b="1" dirty="0" smtClean="0"/>
              <a:t>hospitalizations for acute diabetic complications: a nationwide study, Italy, 2001-2010. </a:t>
            </a:r>
            <a:r>
              <a:rPr lang="en-US" sz="1400" b="1" dirty="0" err="1" smtClean="0"/>
              <a:t>PLoS</a:t>
            </a:r>
            <a:r>
              <a:rPr lang="en-US" sz="1400" b="1" dirty="0" smtClean="0"/>
              <a:t> One 2013;8:e63675.</a:t>
            </a:r>
            <a:endParaRPr lang="it-IT" sz="1400" b="1" dirty="0"/>
          </a:p>
        </p:txBody>
      </p:sp>
      <p:sp>
        <p:nvSpPr>
          <p:cNvPr id="5" name="Freccia a destra 4"/>
          <p:cNvSpPr/>
          <p:nvPr/>
        </p:nvSpPr>
        <p:spPr>
          <a:xfrm>
            <a:off x="2195736" y="3645024"/>
            <a:ext cx="576064" cy="21602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CasellaDiTesto 5"/>
          <p:cNvSpPr txBox="1"/>
          <p:nvPr/>
        </p:nvSpPr>
        <p:spPr>
          <a:xfrm>
            <a:off x="179512" y="5013176"/>
            <a:ext cx="8712968" cy="646331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it-IT" b="1" dirty="0" smtClean="0"/>
              <a:t>3.753 interventi per ipoglicemia, il 52% degli episodi gravi trattato in emergenza a domicilio, il 33% ha richiesto il ricovero ospedaliero con una successiva mortalità del 10%.</a:t>
            </a:r>
            <a:endParaRPr lang="it-IT" b="1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179512" y="5733256"/>
            <a:ext cx="8784976" cy="646331"/>
          </a:xfrm>
          <a:prstGeom prst="rect">
            <a:avLst/>
          </a:prstGeom>
          <a:solidFill>
            <a:srgbClr val="66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it-IT" b="1" dirty="0" smtClean="0"/>
              <a:t>età </a:t>
            </a:r>
            <a:r>
              <a:rPr lang="it-IT" b="1" dirty="0" smtClean="0"/>
              <a:t>avanzata (OR, 1,39; 95%  IC 1,31-1,48) e </a:t>
            </a:r>
            <a:r>
              <a:rPr lang="it-IT" b="1" dirty="0" err="1" smtClean="0"/>
              <a:t>comorbidità</a:t>
            </a:r>
            <a:r>
              <a:rPr lang="it-IT" b="1" dirty="0" smtClean="0"/>
              <a:t> (OR, 1,51; 95% IC 1,38-1,66) fattori di rischio: &gt; frequenza di ricovero.</a:t>
            </a:r>
            <a:endParaRPr lang="it-IT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lavanderiamisano.it/immagini/fonda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" name="CasellaDiTesto 2"/>
          <p:cNvSpPr txBox="1"/>
          <p:nvPr/>
        </p:nvSpPr>
        <p:spPr>
          <a:xfrm>
            <a:off x="755576" y="476672"/>
            <a:ext cx="7632848" cy="646331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chemeClr val="bg1"/>
                </a:solidFill>
              </a:rPr>
              <a:t>IL RICORSO ALLE STRUTTURE OSPEDALIERE IN CASO </a:t>
            </a:r>
            <a:r>
              <a:rPr lang="it-IT" b="1" dirty="0" err="1" smtClean="0">
                <a:solidFill>
                  <a:schemeClr val="bg1"/>
                </a:solidFill>
              </a:rPr>
              <a:t>DI</a:t>
            </a:r>
            <a:r>
              <a:rPr lang="it-IT" b="1" dirty="0" smtClean="0">
                <a:solidFill>
                  <a:schemeClr val="bg1"/>
                </a:solidFill>
              </a:rPr>
              <a:t> IPOGLICEMIA: STUDIO DESCRITTIVO SULLA POPOLAZIONE CON DIABETE DELL’EMILIA ROMAGNA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6300192" y="1628800"/>
            <a:ext cx="2483768" cy="1384995"/>
          </a:xfrm>
          <a:prstGeom prst="rect">
            <a:avLst/>
          </a:prstGeom>
          <a:solidFill>
            <a:srgbClr val="66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it-IT" sz="1400" b="1" dirty="0" smtClean="0"/>
              <a:t>Voci </a:t>
            </a:r>
            <a:r>
              <a:rPr lang="it-IT" sz="1400" b="1" dirty="0" err="1" smtClean="0"/>
              <a:t>Claudio*</a:t>
            </a:r>
            <a:r>
              <a:rPr lang="it-IT" sz="1400" b="1" dirty="0" smtClean="0"/>
              <a:t>, </a:t>
            </a:r>
            <a:r>
              <a:rPr lang="it-IT" sz="1400" b="1" dirty="0" err="1" smtClean="0"/>
              <a:t>Nonino</a:t>
            </a:r>
            <a:r>
              <a:rPr lang="it-IT" sz="1400" b="1" dirty="0" smtClean="0"/>
              <a:t> Francesco, </a:t>
            </a:r>
            <a:r>
              <a:rPr lang="it-IT" sz="1400" b="1" dirty="0" err="1" smtClean="0"/>
              <a:t>Marata</a:t>
            </a:r>
            <a:r>
              <a:rPr lang="it-IT" sz="1400" b="1" dirty="0" smtClean="0"/>
              <a:t> Anna Maria, Magrini Nicola </a:t>
            </a:r>
          </a:p>
          <a:p>
            <a:r>
              <a:rPr lang="it-IT" sz="1400" b="1" dirty="0" smtClean="0"/>
              <a:t> Area valutazione del farmaco Agenzia sanitaria e sociale regionale (Emilia-Romagna)</a:t>
            </a:r>
            <a:endParaRPr lang="it-IT" sz="1400" b="1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251520" y="1268760"/>
            <a:ext cx="2592288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it-IT" b="1" dirty="0" smtClean="0"/>
              <a:t>ricovero ospedaliero e  mortalità a 180 giorni in diabetici ricoverati</a:t>
            </a:r>
            <a:r>
              <a:rPr lang="it-IT" dirty="0" smtClean="0"/>
              <a:t> </a:t>
            </a:r>
            <a:r>
              <a:rPr lang="it-IT" b="1" dirty="0" smtClean="0"/>
              <a:t>2009-2013  in Emilia-Romagna</a:t>
            </a:r>
            <a:endParaRPr lang="it-IT" b="1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395536" y="5589240"/>
            <a:ext cx="8496944" cy="92333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2009-2013 in Emilia-Romagna (nel 2013: 4,4 milioni di residenti, 1,8 milioni età &gt; 50 anni) &gt; 1 milione di ricoveri, 2.177 da ipoglicemia (2009: 444; 2010: 474; 2011:430; 2012:420; 2013:409)  tot 1.768  diabetici</a:t>
            </a:r>
            <a:endParaRPr lang="it-I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eur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" name="CasellaDiTesto 2"/>
          <p:cNvSpPr txBox="1"/>
          <p:nvPr/>
        </p:nvSpPr>
        <p:spPr>
          <a:xfrm>
            <a:off x="1691680" y="3789040"/>
            <a:ext cx="7236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FFFF00"/>
                </a:solidFill>
              </a:rPr>
              <a:t>valutazione dei costi sanitari diretti degli episodi ipoglicemici che richiedono l’accesso al PS</a:t>
            </a:r>
            <a:endParaRPr lang="it-IT" sz="2400" b="1" dirty="0">
              <a:solidFill>
                <a:srgbClr val="FFFF00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179512" y="6396335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 err="1" smtClean="0"/>
              <a:t>Lipska</a:t>
            </a:r>
            <a:r>
              <a:rPr lang="it-IT" sz="1200" b="1" dirty="0" smtClean="0"/>
              <a:t> KJ </a:t>
            </a:r>
            <a:r>
              <a:rPr lang="it-IT" sz="1200" b="1" dirty="0" err="1" smtClean="0"/>
              <a:t>et</a:t>
            </a:r>
            <a:r>
              <a:rPr lang="it-IT" sz="1200" b="1" dirty="0" smtClean="0"/>
              <a:t> al. National </a:t>
            </a:r>
            <a:r>
              <a:rPr lang="it-IT" sz="1200" b="1" dirty="0" err="1" smtClean="0"/>
              <a:t>trends</a:t>
            </a:r>
            <a:r>
              <a:rPr lang="it-IT" sz="1200" b="1" dirty="0" smtClean="0"/>
              <a:t> in US hospital </a:t>
            </a:r>
            <a:r>
              <a:rPr lang="it-IT" sz="1200" b="1" dirty="0" err="1" smtClean="0"/>
              <a:t>admissions</a:t>
            </a:r>
            <a:r>
              <a:rPr lang="it-IT" sz="1200" b="1" dirty="0" smtClean="0"/>
              <a:t> </a:t>
            </a:r>
            <a:r>
              <a:rPr lang="it-IT" sz="1200" b="1" dirty="0" err="1" smtClean="0"/>
              <a:t>for</a:t>
            </a:r>
            <a:r>
              <a:rPr lang="it-IT" sz="1200" b="1" dirty="0" smtClean="0"/>
              <a:t> </a:t>
            </a:r>
            <a:r>
              <a:rPr lang="it-IT" sz="1200" b="1" dirty="0" err="1" smtClean="0"/>
              <a:t>hyperglycemia</a:t>
            </a:r>
            <a:r>
              <a:rPr lang="it-IT" sz="1200" b="1" dirty="0" smtClean="0"/>
              <a:t> and </a:t>
            </a:r>
            <a:r>
              <a:rPr lang="it-IT" sz="1200" b="1" dirty="0" err="1" smtClean="0"/>
              <a:t>hypoglycemia</a:t>
            </a:r>
            <a:r>
              <a:rPr lang="it-IT" sz="1200" b="1" dirty="0" smtClean="0"/>
              <a:t> </a:t>
            </a:r>
            <a:r>
              <a:rPr lang="it-IT" sz="1200" b="1" dirty="0" err="1" smtClean="0"/>
              <a:t>among</a:t>
            </a:r>
            <a:r>
              <a:rPr lang="it-IT" sz="1200" b="1" dirty="0" smtClean="0"/>
              <a:t> Medicare </a:t>
            </a:r>
            <a:r>
              <a:rPr lang="it-IT" sz="1200" b="1" dirty="0" err="1" smtClean="0"/>
              <a:t>beneficiaries</a:t>
            </a:r>
            <a:r>
              <a:rPr lang="it-IT" sz="1200" b="1" dirty="0" smtClean="0"/>
              <a:t>, 1999 </a:t>
            </a:r>
            <a:r>
              <a:rPr lang="it-IT" sz="1200" b="1" dirty="0" err="1" smtClean="0"/>
              <a:t>to</a:t>
            </a:r>
            <a:r>
              <a:rPr lang="it-IT" sz="1200" b="1" dirty="0" smtClean="0"/>
              <a:t> 2011. JAMA </a:t>
            </a:r>
            <a:r>
              <a:rPr lang="it-IT" sz="1200" b="1" dirty="0" err="1" smtClean="0"/>
              <a:t>Intern</a:t>
            </a:r>
            <a:r>
              <a:rPr lang="it-IT" sz="1200" b="1" dirty="0" smtClean="0"/>
              <a:t> </a:t>
            </a:r>
            <a:r>
              <a:rPr lang="it-IT" sz="1200" b="1" dirty="0" err="1" smtClean="0"/>
              <a:t>Med</a:t>
            </a:r>
            <a:r>
              <a:rPr lang="it-IT" sz="1200" b="1" dirty="0" smtClean="0"/>
              <a:t> 2014</a:t>
            </a:r>
            <a:endParaRPr lang="it-IT" sz="1200" b="1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395536" y="5805264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USA dal 2001, l’ipoglicemia la causa maggior di ricovero nel  diabetico (+11,7%)</a:t>
            </a:r>
            <a:endParaRPr lang="it-IT" b="1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5940152" y="0"/>
            <a:ext cx="32038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&gt; frequenza automonitoraggio glicemico, ospedalizzazioni, &gt; costo ricovero (2300 </a:t>
            </a:r>
            <a:r>
              <a:rPr lang="it-IT" b="1" dirty="0" smtClean="0">
                <a:latin typeface="Times New Roman"/>
                <a:cs typeface="Times New Roman"/>
              </a:rPr>
              <a:t>€=</a:t>
            </a:r>
            <a:r>
              <a:rPr lang="it-IT" b="1" dirty="0" smtClean="0"/>
              <a:t> diagnosi principale,  3500 </a:t>
            </a:r>
            <a:r>
              <a:rPr lang="it-IT" b="1" dirty="0" smtClean="0">
                <a:latin typeface="Times New Roman"/>
                <a:cs typeface="Times New Roman"/>
              </a:rPr>
              <a:t>€=</a:t>
            </a:r>
            <a:r>
              <a:rPr lang="it-IT" b="1" dirty="0" smtClean="0"/>
              <a:t> diagnosi secondaria)= costo/annuo per </a:t>
            </a:r>
            <a:r>
              <a:rPr lang="it-IT" b="1" dirty="0" err="1" smtClean="0"/>
              <a:t>pz</a:t>
            </a:r>
            <a:r>
              <a:rPr lang="it-IT" b="1" dirty="0" smtClean="0"/>
              <a:t> diabetico</a:t>
            </a:r>
            <a:endParaRPr lang="it-IT" b="1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6156176" y="2420888"/>
            <a:ext cx="2808312" cy="1015663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FFFF00"/>
                </a:solidFill>
              </a:rPr>
              <a:t>De </a:t>
            </a:r>
            <a:r>
              <a:rPr lang="it-IT" sz="1200" b="1" dirty="0" err="1" smtClean="0">
                <a:solidFill>
                  <a:srgbClr val="FFFF00"/>
                </a:solidFill>
              </a:rPr>
              <a:t>Berardis</a:t>
            </a:r>
            <a:r>
              <a:rPr lang="it-IT" sz="1200" b="1" dirty="0" smtClean="0">
                <a:solidFill>
                  <a:srgbClr val="FFFF00"/>
                </a:solidFill>
              </a:rPr>
              <a:t> G, Robusto F, </a:t>
            </a:r>
            <a:r>
              <a:rPr lang="it-IT" sz="1200" b="1" dirty="0" err="1" smtClean="0">
                <a:solidFill>
                  <a:srgbClr val="FFFF00"/>
                </a:solidFill>
              </a:rPr>
              <a:t>D’Ettorre</a:t>
            </a:r>
            <a:r>
              <a:rPr lang="it-IT" sz="1200" b="1" dirty="0" smtClean="0">
                <a:solidFill>
                  <a:srgbClr val="FFFF00"/>
                </a:solidFill>
              </a:rPr>
              <a:t> A, </a:t>
            </a:r>
            <a:r>
              <a:rPr lang="it-IT" sz="1200" b="1" dirty="0" err="1" smtClean="0">
                <a:solidFill>
                  <a:srgbClr val="FFFF00"/>
                </a:solidFill>
              </a:rPr>
              <a:t>Lepore</a:t>
            </a:r>
            <a:r>
              <a:rPr lang="it-IT" sz="1200" b="1" dirty="0" smtClean="0">
                <a:solidFill>
                  <a:srgbClr val="FFFF00"/>
                </a:solidFill>
              </a:rPr>
              <a:t> V, </a:t>
            </a:r>
            <a:r>
              <a:rPr lang="it-IT" sz="1200" b="1" dirty="0" err="1" smtClean="0">
                <a:solidFill>
                  <a:srgbClr val="FFFF00"/>
                </a:solidFill>
              </a:rPr>
              <a:t>Nicolucci</a:t>
            </a:r>
            <a:r>
              <a:rPr lang="it-IT" sz="1200" b="1" dirty="0" smtClean="0">
                <a:solidFill>
                  <a:srgbClr val="FFFF00"/>
                </a:solidFill>
              </a:rPr>
              <a:t> A. Incidenza dei ricoveri per ipoglicemia e costi associati nelle persone con diabete mellito. Informazione sui Farmaci 38:8-13, 2014</a:t>
            </a:r>
            <a:endParaRPr lang="it-IT" sz="1200" b="1" dirty="0">
              <a:solidFill>
                <a:srgbClr val="FFFF00"/>
              </a:solidFill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0" y="0"/>
            <a:ext cx="2195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costi indiretti = perdita di produttività e all’assenteismo</a:t>
            </a:r>
            <a:endParaRPr lang="it-IT" b="1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1691680" y="2060848"/>
            <a:ext cx="4248472" cy="64633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US" sz="1200" b="1" dirty="0" err="1" smtClean="0"/>
              <a:t>Brod</a:t>
            </a:r>
            <a:r>
              <a:rPr lang="en-US" sz="1200" b="1" dirty="0" smtClean="0"/>
              <a:t> M, Christensen T, Thomsen TL, Bushnell DM. The impact of non-severe hypoglycemic events on work productivity and diabetes management. Value Health 14:665-71, 2011.</a:t>
            </a:r>
            <a:endParaRPr lang="it-IT" sz="1200" b="1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2267744" y="836712"/>
            <a:ext cx="2736304" cy="92333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it-IT" b="1" dirty="0" smtClean="0"/>
              <a:t>Studio </a:t>
            </a:r>
            <a:r>
              <a:rPr lang="it-IT" b="1" dirty="0" err="1" smtClean="0"/>
              <a:t>Hypos</a:t>
            </a:r>
            <a:r>
              <a:rPr lang="it-IT" b="1" dirty="0" smtClean="0"/>
              <a:t> </a:t>
            </a:r>
          </a:p>
          <a:p>
            <a:r>
              <a:rPr lang="it-IT" b="1" dirty="0" smtClean="0"/>
              <a:t>costi </a:t>
            </a:r>
            <a:r>
              <a:rPr lang="it-IT" b="1" dirty="0" err="1" smtClean="0"/>
              <a:t>diretti=</a:t>
            </a:r>
            <a:r>
              <a:rPr lang="it-IT" b="1" dirty="0" smtClean="0"/>
              <a:t> 1400-3200 </a:t>
            </a:r>
            <a:r>
              <a:rPr lang="it-IT" b="1" dirty="0" smtClean="0">
                <a:cs typeface="Times New Roman"/>
              </a:rPr>
              <a:t>€, è il costo annuo per </a:t>
            </a:r>
            <a:r>
              <a:rPr lang="it-IT" b="1" dirty="0" err="1" smtClean="0">
                <a:cs typeface="Times New Roman"/>
              </a:rPr>
              <a:t>pz</a:t>
            </a:r>
            <a:endParaRPr lang="it-IT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Vassily%20Kandinsky%20-%20Nel%20bl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79939" name="Rectangle 3"/>
          <p:cNvSpPr>
            <a:spLocks noChangeArrowheads="1"/>
          </p:cNvSpPr>
          <p:nvPr/>
        </p:nvSpPr>
        <p:spPr bwMode="auto">
          <a:xfrm>
            <a:off x="2700339" y="1989138"/>
            <a:ext cx="2663750" cy="576262"/>
          </a:xfrm>
          <a:prstGeom prst="rect">
            <a:avLst/>
          </a:prstGeom>
          <a:solidFill>
            <a:srgbClr val="9966FF"/>
          </a:solidFill>
          <a:ln w="762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>
              <a:defRPr/>
            </a:pPr>
            <a:endParaRPr lang="it-IT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9940" name="Text Box 4"/>
          <p:cNvSpPr txBox="1">
            <a:spLocks noChangeArrowheads="1"/>
          </p:cNvSpPr>
          <p:nvPr/>
        </p:nvSpPr>
        <p:spPr bwMode="auto">
          <a:xfrm>
            <a:off x="2699792" y="1988840"/>
            <a:ext cx="2664296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sz="3200" dirty="0">
                <a:solidFill>
                  <a:srgbClr val="FFFF00"/>
                </a:solidFill>
                <a:latin typeface="Book Antiqua" pitchFamily="18" charset="0"/>
              </a:rPr>
              <a:t>Daria Bettoni</a:t>
            </a:r>
          </a:p>
        </p:txBody>
      </p:sp>
      <p:sp>
        <p:nvSpPr>
          <p:cNvPr id="679941" name="Rectangle 5"/>
          <p:cNvSpPr>
            <a:spLocks noChangeArrowheads="1"/>
          </p:cNvSpPr>
          <p:nvPr/>
        </p:nvSpPr>
        <p:spPr bwMode="auto">
          <a:xfrm>
            <a:off x="2700338" y="549275"/>
            <a:ext cx="5688012" cy="1150938"/>
          </a:xfrm>
          <a:prstGeom prst="rect">
            <a:avLst/>
          </a:prstGeom>
          <a:solidFill>
            <a:srgbClr val="00B0F0"/>
          </a:solidFill>
          <a:ln w="762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>
              <a:defRPr/>
            </a:pPr>
            <a:endParaRPr lang="it-IT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9942" name="Text Box 6"/>
          <p:cNvSpPr txBox="1">
            <a:spLocks noChangeArrowheads="1"/>
          </p:cNvSpPr>
          <p:nvPr/>
        </p:nvSpPr>
        <p:spPr bwMode="auto">
          <a:xfrm>
            <a:off x="1692275" y="3500438"/>
            <a:ext cx="5472013" cy="10668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3200" dirty="0">
                <a:solidFill>
                  <a:srgbClr val="000000"/>
                </a:solidFill>
                <a:latin typeface="Book Antiqua" pitchFamily="18" charset="0"/>
              </a:rPr>
              <a:t>Responsabile del settore farmaci e  Farmacovigilanza</a:t>
            </a:r>
          </a:p>
        </p:txBody>
      </p:sp>
      <p:sp>
        <p:nvSpPr>
          <p:cNvPr id="679943" name="Text Box 7"/>
          <p:cNvSpPr txBox="1">
            <a:spLocks noChangeArrowheads="1"/>
          </p:cNvSpPr>
          <p:nvPr/>
        </p:nvSpPr>
        <p:spPr bwMode="auto">
          <a:xfrm>
            <a:off x="2555875" y="476250"/>
            <a:ext cx="611981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4000" dirty="0">
                <a:solidFill>
                  <a:srgbClr val="FFFF00"/>
                </a:solidFill>
                <a:latin typeface="Book Antiqua" pitchFamily="18" charset="0"/>
              </a:rPr>
              <a:t>U.O. Farmacia Spedali Civili di Brescia</a:t>
            </a:r>
          </a:p>
        </p:txBody>
      </p:sp>
      <p:pic>
        <p:nvPicPr>
          <p:cNvPr id="679944" name="Picture 8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4941888"/>
            <a:ext cx="1524000" cy="1676400"/>
          </a:xfrm>
          <a:prstGeom prst="rect">
            <a:avLst/>
          </a:prstGeom>
          <a:solidFill>
            <a:srgbClr val="DDDDDD"/>
          </a:solidFill>
          <a:ln w="38100">
            <a:solidFill>
              <a:srgbClr val="0099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7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79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79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7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7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9939" grpId="0" animBg="1"/>
      <p:bldP spid="679940" grpId="0" autoUpdateAnimBg="0"/>
      <p:bldP spid="679941" grpId="0" animBg="1"/>
      <p:bldP spid="679942" grpId="0" animBg="1" autoUpdateAnimBg="0"/>
      <p:bldP spid="679943" grpId="0" autoUpdateAnimBg="0"/>
      <p:bldP spid="679944" grpId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" name="CasellaDiTesto 2"/>
          <p:cNvSpPr txBox="1"/>
          <p:nvPr/>
        </p:nvSpPr>
        <p:spPr>
          <a:xfrm>
            <a:off x="3275856" y="548680"/>
            <a:ext cx="5184576" cy="830997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sz="2400" b="1" dirty="0" smtClean="0"/>
              <a:t>2014</a:t>
            </a:r>
            <a:r>
              <a:rPr lang="it-IT" sz="2400" b="1" dirty="0"/>
              <a:t>, </a:t>
            </a:r>
            <a:r>
              <a:rPr lang="it-IT" sz="2400" b="1" dirty="0" smtClean="0"/>
              <a:t>a </a:t>
            </a:r>
            <a:r>
              <a:rPr lang="it-IT" sz="2400" b="1" dirty="0"/>
              <a:t>Brescia </a:t>
            </a:r>
            <a:r>
              <a:rPr lang="it-IT" sz="2400" b="1" dirty="0" smtClean="0"/>
              <a:t>n.159 ADR/940 Italia(16,9%), Italia 2012-2014 =1.534</a:t>
            </a:r>
            <a:endParaRPr lang="it-IT" sz="2400" b="1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5508104" y="2996952"/>
            <a:ext cx="2880320" cy="9233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it-IT" b="1" dirty="0" smtClean="0"/>
              <a:t>11/7/2014</a:t>
            </a:r>
          </a:p>
          <a:p>
            <a:r>
              <a:rPr lang="it-IT" b="1" dirty="0" smtClean="0"/>
              <a:t>Il Responsabile di FV AIFA ci chiede </a:t>
            </a:r>
            <a:r>
              <a:rPr lang="it-IT" b="1" dirty="0" err="1" smtClean="0"/>
              <a:t>informazioni…</a:t>
            </a:r>
            <a:endParaRPr lang="it-IT" b="1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323528" y="2636912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99FF33"/>
                </a:solidFill>
              </a:rPr>
              <a:t>mancano le segnalazioni nella RNFV</a:t>
            </a:r>
            <a:endParaRPr lang="it-IT" b="1" dirty="0">
              <a:solidFill>
                <a:srgbClr val="99FF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4" name="Picture 2" descr="File:Glühlampe explodie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1443" name="CasellaDiTesto 2"/>
          <p:cNvSpPr txBox="1">
            <a:spLocks noChangeArrowheads="1"/>
          </p:cNvSpPr>
          <p:nvPr/>
        </p:nvSpPr>
        <p:spPr bwMode="auto">
          <a:xfrm>
            <a:off x="6624687" y="332656"/>
            <a:ext cx="251931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2800" dirty="0" smtClean="0">
                <a:solidFill>
                  <a:srgbClr val="FFFF00"/>
                </a:solidFill>
              </a:rPr>
              <a:t>Data base informatizzato dedicato</a:t>
            </a:r>
            <a:endParaRPr lang="it-IT" sz="2800" dirty="0">
              <a:solidFill>
                <a:srgbClr val="FFFF00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7452320" y="3717032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rgbClr val="FFFF00"/>
                </a:solidFill>
              </a:rPr>
              <a:t>CRFV</a:t>
            </a:r>
            <a:endParaRPr lang="it-IT" sz="3200" b="1" dirty="0">
              <a:solidFill>
                <a:srgbClr val="FFFF00"/>
              </a:solidFill>
            </a:endParaRPr>
          </a:p>
        </p:txBody>
      </p:sp>
      <p:sp>
        <p:nvSpPr>
          <p:cNvPr id="7" name="Freccia in su 6"/>
          <p:cNvSpPr/>
          <p:nvPr/>
        </p:nvSpPr>
        <p:spPr>
          <a:xfrm>
            <a:off x="7596336" y="1916832"/>
            <a:ext cx="864096" cy="1728192"/>
          </a:xfrm>
          <a:prstGeom prst="upArrow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CasellaDiTesto 5"/>
          <p:cNvSpPr txBox="1"/>
          <p:nvPr/>
        </p:nvSpPr>
        <p:spPr>
          <a:xfrm>
            <a:off x="0" y="188640"/>
            <a:ext cx="52565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u="sng" dirty="0" smtClean="0">
                <a:solidFill>
                  <a:srgbClr val="FFFF00"/>
                </a:solidFill>
              </a:rPr>
              <a:t>Tipo di evento:</a:t>
            </a:r>
            <a:endParaRPr lang="it-IT" u="sng" dirty="0" smtClean="0">
              <a:solidFill>
                <a:srgbClr val="FFFF00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it-IT" b="1" dirty="0" smtClean="0">
                <a:solidFill>
                  <a:srgbClr val="FFFF00"/>
                </a:solidFill>
              </a:rPr>
              <a:t>Shock,perdita di conoscenza o convulsioni</a:t>
            </a:r>
            <a:endParaRPr lang="it-IT" dirty="0" smtClean="0">
              <a:solidFill>
                <a:srgbClr val="FFFF00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it-IT" b="1" dirty="0" smtClean="0">
                <a:solidFill>
                  <a:srgbClr val="FFFF00"/>
                </a:solidFill>
              </a:rPr>
              <a:t>Caduta o lesioni</a:t>
            </a:r>
            <a:endParaRPr lang="it-IT" dirty="0" smtClean="0">
              <a:solidFill>
                <a:srgbClr val="FFFF00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it-IT" b="1" dirty="0" smtClean="0">
                <a:solidFill>
                  <a:srgbClr val="FFFF00"/>
                </a:solidFill>
              </a:rPr>
              <a:t>Alterazione dello stato mentale</a:t>
            </a:r>
            <a:endParaRPr lang="it-IT" dirty="0" smtClean="0">
              <a:solidFill>
                <a:srgbClr val="FFFF00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it-IT" b="1" dirty="0" smtClean="0">
                <a:solidFill>
                  <a:srgbClr val="FFFF00"/>
                </a:solidFill>
              </a:rPr>
              <a:t>Altre sequele neurologiche</a:t>
            </a:r>
            <a:endParaRPr lang="it-IT" dirty="0" smtClean="0">
              <a:solidFill>
                <a:srgbClr val="FFFF00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it-IT" b="1" dirty="0" err="1" smtClean="0">
                <a:solidFill>
                  <a:srgbClr val="FFFF00"/>
                </a:solidFill>
              </a:rPr>
              <a:t>Pre-sincope</a:t>
            </a:r>
            <a:r>
              <a:rPr lang="it-IT" b="1" dirty="0" smtClean="0">
                <a:solidFill>
                  <a:srgbClr val="FFFF00"/>
                </a:solidFill>
              </a:rPr>
              <a:t> o sincope</a:t>
            </a:r>
            <a:endParaRPr lang="it-IT" dirty="0" smtClean="0">
              <a:solidFill>
                <a:srgbClr val="FFFF00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it-IT" b="1" dirty="0" smtClean="0">
                <a:solidFill>
                  <a:srgbClr val="FFFF00"/>
                </a:solidFill>
              </a:rPr>
              <a:t>Altre sequele</a:t>
            </a:r>
            <a:endParaRPr lang="it-IT" dirty="0" smtClean="0">
              <a:solidFill>
                <a:srgbClr val="FFFF00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it-IT" b="1" dirty="0" smtClean="0">
                <a:solidFill>
                  <a:srgbClr val="FFFF00"/>
                </a:solidFill>
              </a:rPr>
              <a:t>Nessuna sequela documentata</a:t>
            </a:r>
            <a:endParaRPr lang="it-IT" dirty="0" smtClean="0">
              <a:solidFill>
                <a:srgbClr val="FFFF00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it-IT" b="1" dirty="0" smtClean="0">
                <a:solidFill>
                  <a:srgbClr val="FFFF00"/>
                </a:solidFill>
              </a:rPr>
              <a:t>Ipoglicemia non documentata</a:t>
            </a:r>
            <a:endParaRPr lang="it-IT" dirty="0" smtClean="0">
              <a:solidFill>
                <a:srgbClr val="FFFF00"/>
              </a:solidFill>
            </a:endParaRPr>
          </a:p>
          <a:p>
            <a:endParaRPr lang="it-IT" dirty="0">
              <a:solidFill>
                <a:srgbClr val="FFFF00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79512" y="3429000"/>
            <a:ext cx="3563888" cy="3139321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it-IT" b="1" u="sng" dirty="0" smtClean="0"/>
              <a:t>Fattore precipitante:</a:t>
            </a:r>
            <a:endParaRPr lang="it-IT" u="sng" dirty="0" smtClean="0"/>
          </a:p>
          <a:p>
            <a:pPr lvl="0">
              <a:buFont typeface="Arial" pitchFamily="34" charset="0"/>
              <a:buChar char="•"/>
            </a:pPr>
            <a:r>
              <a:rPr lang="it-IT" b="1" dirty="0" smtClean="0"/>
              <a:t>Pasto</a:t>
            </a:r>
            <a:endParaRPr lang="it-IT" dirty="0" smtClean="0"/>
          </a:p>
          <a:p>
            <a:pPr lvl="0">
              <a:buFont typeface="Arial" pitchFamily="34" charset="0"/>
              <a:buChar char="•"/>
            </a:pPr>
            <a:r>
              <a:rPr lang="it-IT" b="1" dirty="0" smtClean="0"/>
              <a:t>Assunzione non intenzionale di altro farmaco</a:t>
            </a:r>
            <a:endParaRPr lang="it-IT" dirty="0" smtClean="0"/>
          </a:p>
          <a:p>
            <a:pPr lvl="0">
              <a:buFont typeface="Arial" pitchFamily="34" charset="0"/>
              <a:buChar char="•"/>
            </a:pPr>
            <a:r>
              <a:rPr lang="it-IT" b="1" dirty="0" smtClean="0"/>
              <a:t>Assunzione non intenzionale di dose errate di antidiabetico</a:t>
            </a:r>
            <a:endParaRPr lang="it-IT" dirty="0" smtClean="0"/>
          </a:p>
          <a:p>
            <a:pPr lvl="0">
              <a:buFont typeface="Arial" pitchFamily="34" charset="0"/>
              <a:buChar char="•"/>
            </a:pPr>
            <a:r>
              <a:rPr lang="it-IT" b="1" dirty="0" smtClean="0"/>
              <a:t>Assunzione intenzionale di una dose supplementare</a:t>
            </a:r>
            <a:endParaRPr lang="it-IT" dirty="0" smtClean="0"/>
          </a:p>
          <a:p>
            <a:pPr lvl="0">
              <a:buFont typeface="Arial" pitchFamily="34" charset="0"/>
              <a:buChar char="•"/>
            </a:pPr>
            <a:r>
              <a:rPr lang="it-IT" b="1" dirty="0" smtClean="0"/>
              <a:t>Errore imputabile all’</a:t>
            </a:r>
            <a:r>
              <a:rPr lang="it-IT" b="1" dirty="0" err="1" smtClean="0"/>
              <a:t>autoiniettore</a:t>
            </a:r>
            <a:endParaRPr lang="it-IT" dirty="0" smtClean="0"/>
          </a:p>
          <a:p>
            <a:pPr lvl="0">
              <a:buFont typeface="Arial" pitchFamily="34" charset="0"/>
              <a:buChar char="•"/>
            </a:pPr>
            <a:r>
              <a:rPr lang="it-IT" b="1" dirty="0" smtClean="0"/>
              <a:t>Altro</a:t>
            </a:r>
            <a:endParaRPr lang="it-IT" dirty="0" smtClean="0"/>
          </a:p>
          <a:p>
            <a:pPr lvl="0">
              <a:buFont typeface="Arial" pitchFamily="34" charset="0"/>
              <a:buChar char="•"/>
            </a:pPr>
            <a:r>
              <a:rPr lang="it-IT" b="1" dirty="0" smtClean="0"/>
              <a:t>Non noto</a:t>
            </a:r>
            <a:endParaRPr lang="it-IT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6372200" y="4725144"/>
            <a:ext cx="2771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u="sng" dirty="0" smtClean="0">
                <a:solidFill>
                  <a:srgbClr val="FFFF00"/>
                </a:solidFill>
              </a:rPr>
              <a:t>Modalità di assistenza del paziente</a:t>
            </a:r>
            <a:endParaRPr lang="it-IT" u="sng" dirty="0" smtClean="0">
              <a:solidFill>
                <a:srgbClr val="FFFF00"/>
              </a:solidFill>
            </a:endParaRPr>
          </a:p>
          <a:p>
            <a:r>
              <a:rPr lang="it-IT" b="1" dirty="0" smtClean="0">
                <a:solidFill>
                  <a:srgbClr val="FFFF00"/>
                </a:solidFill>
              </a:rPr>
              <a:t>medico di medicina generale                            centro antidiabetico                     altro centro</a:t>
            </a:r>
            <a:endParaRPr lang="it-IT" dirty="0" smtClean="0">
              <a:solidFill>
                <a:srgbClr val="FFFF00"/>
              </a:solidFill>
            </a:endParaRPr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026" descr="web-marketing-sfondo-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7347" name="Text Box 1027"/>
          <p:cNvSpPr txBox="1">
            <a:spLocks noChangeArrowheads="1"/>
          </p:cNvSpPr>
          <p:nvPr/>
        </p:nvSpPr>
        <p:spPr bwMode="auto">
          <a:xfrm>
            <a:off x="4139952" y="188640"/>
            <a:ext cx="3384376" cy="646331"/>
          </a:xfrm>
          <a:prstGeom prst="rect">
            <a:avLst/>
          </a:prstGeom>
          <a:solidFill>
            <a:srgbClr val="6699FF"/>
          </a:solidFill>
          <a:ln w="381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it-IT" sz="3600" b="1" dirty="0" smtClean="0">
                <a:solidFill>
                  <a:schemeClr val="bg1"/>
                </a:solidFill>
                <a:latin typeface="Arial" pitchFamily="34" charset="0"/>
              </a:rPr>
              <a:t>Risultati attesi</a:t>
            </a:r>
            <a:endParaRPr lang="it-IT" sz="3600" b="1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467544" y="4149080"/>
            <a:ext cx="8208912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it-IT" sz="2400" b="1" dirty="0" smtClean="0"/>
              <a:t>accessi  al PS per ipoglicemia circa 17.000 (insulina e altri </a:t>
            </a:r>
            <a:r>
              <a:rPr lang="it-IT" sz="2400" b="1" dirty="0" err="1" smtClean="0"/>
              <a:t>ipoglicemizzanti</a:t>
            </a:r>
            <a:r>
              <a:rPr lang="it-IT" sz="2400" b="1" dirty="0" smtClean="0"/>
              <a:t>), 640.000 di anziani (5.000 accessi  di anziani per ipoglicemia)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1547664" y="5589240"/>
            <a:ext cx="6120680" cy="461665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it-IT" sz="2400" b="1" dirty="0" smtClean="0"/>
              <a:t>5% degli accessi a PS in Lombardia = 850 /anno</a:t>
            </a:r>
            <a:endParaRPr lang="it-IT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2195736" y="6165304"/>
            <a:ext cx="4680520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sz="2400" b="1" dirty="0" smtClean="0"/>
              <a:t>Italia 2012-2014 =1.534, 500/anno </a:t>
            </a:r>
            <a:endParaRPr lang="it-IT" sz="2400" b="1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323528" y="188640"/>
            <a:ext cx="3456384" cy="193899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it-IT" sz="2400" b="1" dirty="0" smtClean="0"/>
              <a:t>per 9 centri  sono già 1.354 le ADR individuate (già </a:t>
            </a:r>
            <a:r>
              <a:rPr lang="it-IT" sz="2400" b="1" dirty="0" err="1" smtClean="0"/>
              <a:t>inserite-da</a:t>
            </a:r>
            <a:r>
              <a:rPr lang="it-IT" sz="2400" b="1" dirty="0" smtClean="0"/>
              <a:t> inserire), 1.172 in RNFV dal 2014 al 4/</a:t>
            </a:r>
            <a:r>
              <a:rPr lang="it-IT" sz="2400" b="1" dirty="0" err="1" smtClean="0"/>
              <a:t>4</a:t>
            </a:r>
            <a:r>
              <a:rPr lang="it-IT" sz="2400" b="1" dirty="0" smtClean="0"/>
              <a:t>, 595/607 Lombardia</a:t>
            </a:r>
            <a:endParaRPr lang="it-IT" sz="2400" b="1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4427984" y="1340768"/>
            <a:ext cx="4320480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it-IT" b="1" dirty="0" smtClean="0"/>
              <a:t>BS 177 82% gravi, 132 insulina (74,5%), 61 </a:t>
            </a:r>
            <a:r>
              <a:rPr lang="it-IT" b="1" dirty="0" err="1" smtClean="0"/>
              <a:t>ipoglicemizzanti</a:t>
            </a:r>
            <a:r>
              <a:rPr lang="it-IT" b="1" dirty="0" smtClean="0"/>
              <a:t> </a:t>
            </a:r>
            <a:r>
              <a:rPr lang="it-IT" b="1" dirty="0" err="1" smtClean="0"/>
              <a:t>os</a:t>
            </a:r>
            <a:r>
              <a:rPr lang="it-IT" b="1" dirty="0" smtClean="0"/>
              <a:t> (34%), 24 </a:t>
            </a:r>
            <a:r>
              <a:rPr lang="it-IT" b="1" dirty="0" err="1" smtClean="0"/>
              <a:t>sulfaniluree</a:t>
            </a:r>
            <a:r>
              <a:rPr lang="it-IT" b="1" dirty="0" smtClean="0"/>
              <a:t> 48%&gt;65 anni, 90 F (50,1%), 62 (35%) errore terapeutico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cieljyoti.files.wordpress.com/2011/10/matisse-1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" name="CasellaDiTesto 2"/>
          <p:cNvSpPr txBox="1"/>
          <p:nvPr/>
        </p:nvSpPr>
        <p:spPr>
          <a:xfrm>
            <a:off x="2627784" y="6165304"/>
            <a:ext cx="2376264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it-IT" b="1" i="1" dirty="0" smtClean="0"/>
              <a:t>Grazie per l’attenzione</a:t>
            </a:r>
            <a:endParaRPr lang="it-IT" b="1" i="1" dirty="0"/>
          </a:p>
        </p:txBody>
      </p:sp>
      <p:sp>
        <p:nvSpPr>
          <p:cNvPr id="4" name="Rettangolo 5"/>
          <p:cNvSpPr>
            <a:spLocks noChangeArrowheads="1"/>
          </p:cNvSpPr>
          <p:nvPr/>
        </p:nvSpPr>
        <p:spPr bwMode="auto">
          <a:xfrm>
            <a:off x="4427984" y="4293096"/>
            <a:ext cx="4248472" cy="1569660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it-IT" sz="2400" b="1" dirty="0" smtClean="0"/>
              <a:t>“Trovarsi insieme è un inizio, restare insieme un progresso </a:t>
            </a:r>
            <a:r>
              <a:rPr lang="it-IT" sz="2400" b="1" dirty="0" err="1" smtClean="0"/>
              <a:t>…lavorare</a:t>
            </a:r>
            <a:r>
              <a:rPr lang="it-IT" sz="2400" b="1" dirty="0" smtClean="0"/>
              <a:t> insieme un successo.“</a:t>
            </a:r>
          </a:p>
          <a:p>
            <a:r>
              <a:rPr lang="it-IT" sz="2400" b="1" i="1" dirty="0" smtClean="0"/>
              <a:t>Henry Ford</a:t>
            </a:r>
            <a:endParaRPr lang="it-IT" sz="2400" b="1" i="1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3707904" y="2636912"/>
            <a:ext cx="1224136" cy="461665"/>
          </a:xfrm>
          <a:prstGeom prst="rect">
            <a:avLst/>
          </a:prstGeom>
          <a:solidFill>
            <a:srgbClr val="FFCC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/>
              <a:t>pazienti</a:t>
            </a:r>
            <a:endParaRPr lang="it-IT" sz="2400" b="1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4572000" y="1268760"/>
            <a:ext cx="2088232" cy="461665"/>
          </a:xfrm>
          <a:prstGeom prst="rect">
            <a:avLst/>
          </a:prstGeom>
          <a:solidFill>
            <a:srgbClr val="66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/>
              <a:t>Medici di base</a:t>
            </a:r>
            <a:endParaRPr lang="it-IT" sz="2400" b="1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323528" y="3861048"/>
            <a:ext cx="2160240" cy="1200329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/>
              <a:t>Ospedale:</a:t>
            </a:r>
          </a:p>
          <a:p>
            <a:pPr algn="ctr"/>
            <a:r>
              <a:rPr lang="it-IT" sz="2400" b="1" dirty="0" smtClean="0"/>
              <a:t>Diabetologia,</a:t>
            </a:r>
          </a:p>
          <a:p>
            <a:pPr algn="ctr"/>
            <a:r>
              <a:rPr lang="it-IT" sz="2400" b="1" dirty="0" smtClean="0"/>
              <a:t>PS, Farmacia</a:t>
            </a:r>
            <a:endParaRPr lang="it-IT" sz="2400" b="1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755576" y="1844824"/>
            <a:ext cx="792088" cy="461665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/>
              <a:t>ASL</a:t>
            </a:r>
            <a:endParaRPr lang="it-IT" sz="2400" b="1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6516216" y="2060848"/>
            <a:ext cx="1584176" cy="830997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/>
              <a:t>Farmacie territoriali</a:t>
            </a:r>
            <a:endParaRPr lang="it-IT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it-IT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smtClean="0"/>
          </a:p>
        </p:txBody>
      </p:sp>
      <p:sp>
        <p:nvSpPr>
          <p:cNvPr id="513028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it-IT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3030" name="Text Box 6"/>
          <p:cNvSpPr txBox="1">
            <a:spLocks noChangeArrowheads="1"/>
          </p:cNvSpPr>
          <p:nvPr/>
        </p:nvSpPr>
        <p:spPr bwMode="auto">
          <a:xfrm>
            <a:off x="4500563" y="188913"/>
            <a:ext cx="4800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3600" b="0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Farmacovigilanza</a:t>
            </a:r>
            <a:endParaRPr lang="it-IT" sz="3600" b="0" dirty="0">
              <a:solidFill>
                <a:srgbClr val="00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 Antiqua" pitchFamily="18" charset="0"/>
            </a:endParaRPr>
          </a:p>
        </p:txBody>
      </p:sp>
      <p:sp>
        <p:nvSpPr>
          <p:cNvPr id="513031" name="Text Box 7"/>
          <p:cNvSpPr txBox="1">
            <a:spLocks noChangeArrowheads="1"/>
          </p:cNvSpPr>
          <p:nvPr/>
        </p:nvSpPr>
        <p:spPr bwMode="auto">
          <a:xfrm>
            <a:off x="4427538" y="4076700"/>
            <a:ext cx="47164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3600" b="0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la valutazione del rapporto rischio/beneficio di un farmaco</a:t>
            </a:r>
          </a:p>
        </p:txBody>
      </p:sp>
      <p:sp>
        <p:nvSpPr>
          <p:cNvPr id="513033" name="Text Box 9"/>
          <p:cNvSpPr txBox="1">
            <a:spLocks noChangeArrowheads="1"/>
          </p:cNvSpPr>
          <p:nvPr/>
        </p:nvSpPr>
        <p:spPr bwMode="auto">
          <a:xfrm>
            <a:off x="4716463" y="1484313"/>
            <a:ext cx="4191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3600" b="0" dirty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non è un’attività burocratica</a:t>
            </a:r>
          </a:p>
        </p:txBody>
      </p:sp>
      <p:sp>
        <p:nvSpPr>
          <p:cNvPr id="513035" name="Text Box 11"/>
          <p:cNvSpPr txBox="1">
            <a:spLocks noChangeArrowheads="1"/>
          </p:cNvSpPr>
          <p:nvPr/>
        </p:nvSpPr>
        <p:spPr bwMode="auto">
          <a:xfrm>
            <a:off x="5076825" y="2997200"/>
            <a:ext cx="3505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3600" b="0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permette</a:t>
            </a:r>
          </a:p>
        </p:txBody>
      </p:sp>
      <p:pic>
        <p:nvPicPr>
          <p:cNvPr id="9225" name="Immagine 9" descr="dali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404813"/>
            <a:ext cx="4176713" cy="590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13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3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3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3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13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3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3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030" grpId="0" autoUpdateAnimBg="0"/>
      <p:bldP spid="513031" grpId="0" autoUpdateAnimBg="0"/>
      <p:bldP spid="513033" grpId="0"/>
      <p:bldP spid="5130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5300" name="Picture 4" descr="http://piacilo.it/wp-content/uploads/2014/11/fJbO8Q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182" y="0"/>
            <a:ext cx="9174182" cy="685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Rettangolo 6"/>
          <p:cNvSpPr/>
          <p:nvPr/>
        </p:nvSpPr>
        <p:spPr>
          <a:xfrm>
            <a:off x="1331640" y="188640"/>
            <a:ext cx="6552728" cy="10772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it-IT" sz="3200" b="1" dirty="0" smtClean="0">
                <a:latin typeface="Book Antiqua" pitchFamily="18" charset="0"/>
              </a:rPr>
              <a:t>La Farmacovigilanza si occupa delle reazioni avverse ai farmaci</a:t>
            </a:r>
            <a:endParaRPr lang="it-IT" sz="3200" dirty="0"/>
          </a:p>
        </p:txBody>
      </p:sp>
      <p:sp>
        <p:nvSpPr>
          <p:cNvPr id="8" name="Rettangolo 7"/>
          <p:cNvSpPr/>
          <p:nvPr/>
        </p:nvSpPr>
        <p:spPr>
          <a:xfrm>
            <a:off x="2267744" y="2708920"/>
            <a:ext cx="4572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20000"/>
              <a:defRPr/>
            </a:pPr>
            <a:r>
              <a:rPr lang="it-IT" sz="3200" b="1" dirty="0" smtClean="0">
                <a:solidFill>
                  <a:schemeClr val="bg1"/>
                </a:solidFill>
                <a:latin typeface="Book Antiqua" pitchFamily="18" charset="0"/>
              </a:rPr>
              <a:t>Cosa chiede il Ministero della salute a tutti i sanitari di segnalare?</a:t>
            </a:r>
            <a:endParaRPr lang="it-IT" sz="3200" b="1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1259632" y="5517232"/>
            <a:ext cx="70567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sz="3200" b="1" dirty="0" smtClean="0">
                <a:solidFill>
                  <a:srgbClr val="FFC000"/>
                </a:solidFill>
                <a:latin typeface="Book Antiqua" panose="02040602050305030304" pitchFamily="18" charset="0"/>
              </a:rPr>
              <a:t>tutte le reazioni avverse  per tutti i medicinali</a:t>
            </a:r>
            <a:endParaRPr lang="it-IT" sz="3200" b="1" dirty="0">
              <a:solidFill>
                <a:srgbClr val="FFC000"/>
              </a:solidFill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7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it-IT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7" name="Picture 4" descr="farmaci_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244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6310" name="Rectangle 6"/>
          <p:cNvSpPr>
            <a:spLocks noChangeArrowheads="1"/>
          </p:cNvSpPr>
          <p:nvPr/>
        </p:nvSpPr>
        <p:spPr bwMode="auto">
          <a:xfrm>
            <a:off x="4284663" y="188913"/>
            <a:ext cx="3959225" cy="1944687"/>
          </a:xfrm>
          <a:prstGeom prst="rect">
            <a:avLst/>
          </a:prstGeom>
          <a:gradFill rotWithShape="0">
            <a:gsLst>
              <a:gs pos="0">
                <a:srgbClr val="CCCCFF"/>
              </a:gs>
              <a:gs pos="50000">
                <a:srgbClr val="CCECFF"/>
              </a:gs>
              <a:gs pos="100000">
                <a:srgbClr val="CCCCFF"/>
              </a:gs>
            </a:gsLst>
            <a:lin ang="5400000" scaled="1"/>
          </a:gradFill>
          <a:ln w="76200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it-IT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6312" name="Rectangle 8"/>
          <p:cNvSpPr>
            <a:spLocks noChangeArrowheads="1"/>
          </p:cNvSpPr>
          <p:nvPr/>
        </p:nvSpPr>
        <p:spPr bwMode="auto">
          <a:xfrm>
            <a:off x="900113" y="2349500"/>
            <a:ext cx="8072437" cy="4175125"/>
          </a:xfrm>
          <a:prstGeom prst="rect">
            <a:avLst/>
          </a:prstGeom>
          <a:gradFill rotWithShape="0">
            <a:gsLst>
              <a:gs pos="0">
                <a:srgbClr val="FFCCFF"/>
              </a:gs>
              <a:gs pos="50000">
                <a:srgbClr val="CCECFF"/>
              </a:gs>
              <a:gs pos="100000">
                <a:srgbClr val="FFCCFF"/>
              </a:gs>
            </a:gsLst>
            <a:lin ang="5400000" scaled="1"/>
          </a:gradFill>
          <a:ln w="76200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it-IT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6319" name="Rectangle 15"/>
          <p:cNvSpPr>
            <a:spLocks noChangeArrowheads="1"/>
          </p:cNvSpPr>
          <p:nvPr/>
        </p:nvSpPr>
        <p:spPr bwMode="auto">
          <a:xfrm>
            <a:off x="4355976" y="260350"/>
            <a:ext cx="4330824" cy="162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it-IT" sz="3600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ADR:</a:t>
            </a:r>
            <a:r>
              <a:rPr lang="it-IT" sz="3600" dirty="0"/>
              <a:t> </a:t>
            </a:r>
          </a:p>
          <a:p>
            <a:pPr>
              <a:defRPr/>
            </a:pPr>
            <a:r>
              <a:rPr lang="it-IT" sz="2000" b="1" dirty="0">
                <a:solidFill>
                  <a:srgbClr val="000000"/>
                </a:solidFill>
              </a:rPr>
              <a:t>Direttiva 2010/84/EU</a:t>
            </a:r>
          </a:p>
          <a:p>
            <a:pPr>
              <a:defRPr/>
            </a:pPr>
            <a:r>
              <a:rPr lang="it-IT" sz="2000" b="1" dirty="0">
                <a:solidFill>
                  <a:srgbClr val="000000"/>
                </a:solidFill>
              </a:rPr>
              <a:t>in vigore dal 21/7/ 2012</a:t>
            </a:r>
          </a:p>
          <a:p>
            <a:pPr>
              <a:defRPr/>
            </a:pPr>
            <a:r>
              <a:rPr lang="it-IT" sz="2000" b="1" dirty="0">
                <a:solidFill>
                  <a:srgbClr val="000000"/>
                </a:solidFill>
              </a:rPr>
              <a:t>Regolamento 1235/2010/EU</a:t>
            </a:r>
          </a:p>
          <a:p>
            <a:pPr>
              <a:defRPr/>
            </a:pPr>
            <a:r>
              <a:rPr lang="it-IT" sz="2000" b="1" dirty="0">
                <a:solidFill>
                  <a:srgbClr val="000000"/>
                </a:solidFill>
              </a:rPr>
              <a:t>Data di efficacia: 2 Luglio 2012</a:t>
            </a:r>
            <a:endParaRPr lang="it-IT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 Antiqua" pitchFamily="18" charset="0"/>
            </a:endParaRPr>
          </a:p>
        </p:txBody>
      </p:sp>
      <p:sp>
        <p:nvSpPr>
          <p:cNvPr id="226320" name="Rectangle 16"/>
          <p:cNvSpPr>
            <a:spLocks noChangeArrowheads="1"/>
          </p:cNvSpPr>
          <p:nvPr/>
        </p:nvSpPr>
        <p:spPr bwMode="auto">
          <a:xfrm>
            <a:off x="1115616" y="2438400"/>
            <a:ext cx="7820422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it-IT" sz="2800" dirty="0">
                <a:latin typeface="Times New Roman" pitchFamily="18" charset="0"/>
              </a:rPr>
              <a:t> </a:t>
            </a:r>
            <a:r>
              <a:rPr lang="it-IT" sz="2800" b="0" dirty="0">
                <a:solidFill>
                  <a:srgbClr val="000000"/>
                </a:solidFill>
              </a:rPr>
              <a:t>Effetto nocivo e non voluto conseguente all’uso di un medicinale</a:t>
            </a:r>
          </a:p>
          <a:p>
            <a:pPr>
              <a:defRPr/>
            </a:pPr>
            <a:r>
              <a:rPr lang="it-IT" sz="2800" b="0" dirty="0">
                <a:solidFill>
                  <a:srgbClr val="000000"/>
                </a:solidFill>
              </a:rPr>
              <a:t>• conformemente alle indicazioni nell’AIC,</a:t>
            </a:r>
          </a:p>
          <a:p>
            <a:pPr>
              <a:defRPr/>
            </a:pPr>
            <a:r>
              <a:rPr lang="it-IT" sz="2800" b="0" dirty="0">
                <a:solidFill>
                  <a:srgbClr val="000000"/>
                </a:solidFill>
              </a:rPr>
              <a:t>• agli errori terapeutici</a:t>
            </a:r>
          </a:p>
          <a:p>
            <a:pPr>
              <a:defRPr/>
            </a:pPr>
            <a:r>
              <a:rPr lang="it-IT" sz="2800" b="0" dirty="0">
                <a:solidFill>
                  <a:srgbClr val="000000"/>
                </a:solidFill>
              </a:rPr>
              <a:t>• agli usi non conformi alle indicazioni dell’AIC,</a:t>
            </a:r>
          </a:p>
          <a:p>
            <a:pPr>
              <a:defRPr/>
            </a:pPr>
            <a:r>
              <a:rPr lang="it-IT" sz="2800" b="0" dirty="0">
                <a:solidFill>
                  <a:srgbClr val="000000"/>
                </a:solidFill>
              </a:rPr>
              <a:t>• incluso il sovradosaggio,</a:t>
            </a:r>
          </a:p>
          <a:p>
            <a:pPr>
              <a:defRPr/>
            </a:pPr>
            <a:r>
              <a:rPr lang="it-IT" sz="2800" b="0" dirty="0">
                <a:solidFill>
                  <a:srgbClr val="000000"/>
                </a:solidFill>
              </a:rPr>
              <a:t>• l’uso improprio,</a:t>
            </a:r>
          </a:p>
          <a:p>
            <a:pPr>
              <a:defRPr/>
            </a:pPr>
            <a:r>
              <a:rPr lang="it-IT" sz="2800" b="0" dirty="0">
                <a:solidFill>
                  <a:srgbClr val="000000"/>
                </a:solidFill>
              </a:rPr>
              <a:t>• l’abuso del medicinale,</a:t>
            </a:r>
          </a:p>
          <a:p>
            <a:pPr>
              <a:defRPr/>
            </a:pPr>
            <a:r>
              <a:rPr lang="it-IT" sz="2800" b="0" dirty="0">
                <a:solidFill>
                  <a:srgbClr val="000000"/>
                </a:solidFill>
              </a:rPr>
              <a:t>• da esposizione per motivi professionali </a:t>
            </a:r>
            <a:endParaRPr lang="it-IT" b="0" dirty="0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6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6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6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6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6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6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19" grpId="0"/>
      <p:bldP spid="2263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4" name="Rettangolo 3"/>
          <p:cNvSpPr/>
          <p:nvPr/>
        </p:nvSpPr>
        <p:spPr bwMode="auto">
          <a:xfrm>
            <a:off x="-72008" y="0"/>
            <a:ext cx="9216008" cy="68580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/>
          <a:lstStyle/>
          <a:p>
            <a:pPr>
              <a:defRPr/>
            </a:pPr>
            <a:endParaRPr lang="it-IT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590" name="Picture 14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395536" y="836712"/>
            <a:ext cx="6379071" cy="558621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</p:pic>
      <p:sp>
        <p:nvSpPr>
          <p:cNvPr id="53259" name="CasellaDiTesto 4"/>
          <p:cNvSpPr txBox="1">
            <a:spLocks noChangeArrowheads="1"/>
          </p:cNvSpPr>
          <p:nvPr/>
        </p:nvSpPr>
        <p:spPr bwMode="auto">
          <a:xfrm>
            <a:off x="0" y="188640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altLang="it-IT" sz="2800" dirty="0" smtClean="0">
                <a:solidFill>
                  <a:srgbClr val="66FFFF"/>
                </a:solidFill>
              </a:rPr>
              <a:t> </a:t>
            </a:r>
            <a:r>
              <a:rPr lang="it-IT" altLang="it-IT" sz="2800" dirty="0">
                <a:solidFill>
                  <a:srgbClr val="66FFFF"/>
                </a:solidFill>
              </a:rPr>
              <a:t>farmaci con &gt; numero di segnalazioni nel 2013 (primi 30 PA)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7236296" y="836712"/>
            <a:ext cx="1147376" cy="923330"/>
          </a:xfrm>
          <a:prstGeom prst="rect">
            <a:avLst/>
          </a:prstGeom>
          <a:solidFill>
            <a:srgbClr val="66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it-IT" b="1" dirty="0"/>
              <a:t>Report AIFA </a:t>
            </a:r>
            <a:r>
              <a:rPr lang="it-IT" b="1" dirty="0" smtClean="0"/>
              <a:t>2013</a:t>
            </a:r>
          </a:p>
          <a:p>
            <a:pPr>
              <a:defRPr/>
            </a:pPr>
            <a:r>
              <a:rPr lang="it-IT" b="1" dirty="0" smtClean="0"/>
              <a:t>RNFV</a:t>
            </a:r>
            <a:endParaRPr lang="it-IT" b="1" dirty="0"/>
          </a:p>
        </p:txBody>
      </p:sp>
      <p:sp>
        <p:nvSpPr>
          <p:cNvPr id="53263" name="CasellaDiTesto 4"/>
          <p:cNvSpPr txBox="1">
            <a:spLocks noChangeArrowheads="1"/>
          </p:cNvSpPr>
          <p:nvPr/>
        </p:nvSpPr>
        <p:spPr bwMode="auto">
          <a:xfrm>
            <a:off x="6876256" y="2132856"/>
            <a:ext cx="212407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altLang="it-IT" sz="2000" b="1" dirty="0">
                <a:solidFill>
                  <a:srgbClr val="66FFFF"/>
                </a:solidFill>
              </a:rPr>
              <a:t>Anticoagulanti, antibiotici, FANS, antitumorali, mezzi di contrasto, antiaggreganti, </a:t>
            </a:r>
            <a:r>
              <a:rPr lang="it-IT" altLang="it-IT" sz="2000" b="1" dirty="0">
                <a:solidFill>
                  <a:srgbClr val="FFFF00"/>
                </a:solidFill>
              </a:rPr>
              <a:t>insulina</a:t>
            </a:r>
            <a:r>
              <a:rPr lang="it-IT" altLang="it-IT" sz="2000" b="1" dirty="0">
                <a:solidFill>
                  <a:srgbClr val="66FFFF"/>
                </a:solidFill>
              </a:rPr>
              <a:t>, statine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6948264" y="5157192"/>
            <a:ext cx="2016224" cy="92333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it-IT" b="1" dirty="0"/>
              <a:t>= i più prescritti + farmaci a basso indice terapeutico</a:t>
            </a:r>
          </a:p>
        </p:txBody>
      </p:sp>
      <p:sp>
        <p:nvSpPr>
          <p:cNvPr id="17" name="Freccia a sinistra 16"/>
          <p:cNvSpPr/>
          <p:nvPr/>
        </p:nvSpPr>
        <p:spPr bwMode="auto">
          <a:xfrm>
            <a:off x="1907704" y="5085184"/>
            <a:ext cx="715328" cy="410378"/>
          </a:xfrm>
          <a:prstGeom prst="leftArrow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/>
          <a:lstStyle/>
          <a:p>
            <a:pPr>
              <a:defRPr/>
            </a:pPr>
            <a:endParaRPr lang="it-IT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it-IT" smtClean="0"/>
          </a:p>
        </p:txBody>
      </p:sp>
      <p:sp>
        <p:nvSpPr>
          <p:cNvPr id="872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smtClean="0"/>
          </a:p>
        </p:txBody>
      </p:sp>
      <p:pic>
        <p:nvPicPr>
          <p:cNvPr id="104452" name="Picture 5" descr="p_20090401_153821_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2455" name="Text Box 7"/>
          <p:cNvSpPr txBox="1">
            <a:spLocks noChangeArrowheads="1"/>
          </p:cNvSpPr>
          <p:nvPr/>
        </p:nvSpPr>
        <p:spPr bwMode="auto">
          <a:xfrm>
            <a:off x="0" y="188913"/>
            <a:ext cx="9144000" cy="923330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it-IT" b="1" dirty="0" err="1">
                <a:solidFill>
                  <a:srgbClr val="0000FF"/>
                </a:solidFill>
              </a:rPr>
              <a:t>Hospitalizations</a:t>
            </a:r>
            <a:r>
              <a:rPr lang="it-IT" b="1" dirty="0">
                <a:solidFill>
                  <a:srgbClr val="0000FF"/>
                </a:solidFill>
              </a:rPr>
              <a:t> </a:t>
            </a:r>
            <a:r>
              <a:rPr lang="it-IT" b="1" dirty="0" err="1">
                <a:solidFill>
                  <a:srgbClr val="0000FF"/>
                </a:solidFill>
              </a:rPr>
              <a:t>for</a:t>
            </a:r>
            <a:r>
              <a:rPr lang="it-IT" b="1" dirty="0">
                <a:solidFill>
                  <a:srgbClr val="0000FF"/>
                </a:solidFill>
              </a:rPr>
              <a:t> </a:t>
            </a:r>
            <a:r>
              <a:rPr lang="it-IT" b="1" dirty="0" err="1">
                <a:solidFill>
                  <a:srgbClr val="0000FF"/>
                </a:solidFill>
              </a:rPr>
              <a:t>Adverse</a:t>
            </a:r>
            <a:r>
              <a:rPr lang="it-IT" b="1" dirty="0">
                <a:solidFill>
                  <a:srgbClr val="0000FF"/>
                </a:solidFill>
              </a:rPr>
              <a:t> </a:t>
            </a:r>
            <a:r>
              <a:rPr lang="it-IT" b="1" dirty="0" err="1">
                <a:solidFill>
                  <a:srgbClr val="0000FF"/>
                </a:solidFill>
              </a:rPr>
              <a:t>Drug</a:t>
            </a:r>
            <a:r>
              <a:rPr lang="it-IT" b="1" dirty="0">
                <a:solidFill>
                  <a:srgbClr val="0000FF"/>
                </a:solidFill>
              </a:rPr>
              <a:t> </a:t>
            </a:r>
            <a:r>
              <a:rPr lang="it-IT" b="1" dirty="0" err="1">
                <a:solidFill>
                  <a:srgbClr val="0000FF"/>
                </a:solidFill>
              </a:rPr>
              <a:t>Events</a:t>
            </a:r>
            <a:r>
              <a:rPr lang="it-IT" b="1" dirty="0">
                <a:solidFill>
                  <a:srgbClr val="0000FF"/>
                </a:solidFill>
              </a:rPr>
              <a:t> in </a:t>
            </a:r>
            <a:r>
              <a:rPr lang="it-IT" b="1" dirty="0" err="1">
                <a:solidFill>
                  <a:srgbClr val="0000FF"/>
                </a:solidFill>
              </a:rPr>
              <a:t>Older</a:t>
            </a:r>
            <a:r>
              <a:rPr lang="it-IT" b="1" dirty="0">
                <a:solidFill>
                  <a:srgbClr val="0000FF"/>
                </a:solidFill>
              </a:rPr>
              <a:t> </a:t>
            </a:r>
            <a:r>
              <a:rPr lang="it-IT" b="1" dirty="0" err="1">
                <a:solidFill>
                  <a:srgbClr val="0000FF"/>
                </a:solidFill>
              </a:rPr>
              <a:t>Americans</a:t>
            </a:r>
            <a:r>
              <a:rPr lang="it-IT" b="1" dirty="0">
                <a:solidFill>
                  <a:srgbClr val="0000FF"/>
                </a:solidFill>
              </a:rPr>
              <a:t> Daniel S. </a:t>
            </a:r>
            <a:r>
              <a:rPr lang="it-IT" b="1" dirty="0" err="1">
                <a:solidFill>
                  <a:srgbClr val="0000FF"/>
                </a:solidFill>
              </a:rPr>
              <a:t>Budnitz</a:t>
            </a:r>
            <a:r>
              <a:rPr lang="it-IT" b="1" dirty="0">
                <a:solidFill>
                  <a:srgbClr val="0000FF"/>
                </a:solidFill>
              </a:rPr>
              <a:t>, M.D., </a:t>
            </a:r>
            <a:r>
              <a:rPr lang="it-IT" b="1" dirty="0" err="1">
                <a:solidFill>
                  <a:srgbClr val="0000FF"/>
                </a:solidFill>
              </a:rPr>
              <a:t>M.P.H.</a:t>
            </a:r>
            <a:r>
              <a:rPr lang="it-IT" b="1" dirty="0">
                <a:solidFill>
                  <a:srgbClr val="0000FF"/>
                </a:solidFill>
              </a:rPr>
              <a:t>, </a:t>
            </a:r>
            <a:r>
              <a:rPr lang="it-IT" b="1" dirty="0" err="1">
                <a:solidFill>
                  <a:srgbClr val="0000FF"/>
                </a:solidFill>
              </a:rPr>
              <a:t>Maribeth</a:t>
            </a:r>
            <a:r>
              <a:rPr lang="it-IT" b="1" dirty="0">
                <a:solidFill>
                  <a:srgbClr val="0000FF"/>
                </a:solidFill>
              </a:rPr>
              <a:t> C. </a:t>
            </a:r>
            <a:r>
              <a:rPr lang="it-IT" b="1" dirty="0" err="1">
                <a:solidFill>
                  <a:srgbClr val="0000FF"/>
                </a:solidFill>
              </a:rPr>
              <a:t>Lovegrove</a:t>
            </a:r>
            <a:r>
              <a:rPr lang="it-IT" b="1" dirty="0">
                <a:solidFill>
                  <a:srgbClr val="0000FF"/>
                </a:solidFill>
              </a:rPr>
              <a:t>, </a:t>
            </a:r>
            <a:r>
              <a:rPr lang="it-IT" b="1" dirty="0" err="1">
                <a:solidFill>
                  <a:srgbClr val="0000FF"/>
                </a:solidFill>
              </a:rPr>
              <a:t>M.P.H.</a:t>
            </a:r>
            <a:r>
              <a:rPr lang="it-IT" b="1" dirty="0">
                <a:solidFill>
                  <a:srgbClr val="0000FF"/>
                </a:solidFill>
              </a:rPr>
              <a:t>, </a:t>
            </a:r>
            <a:r>
              <a:rPr lang="it-IT" b="1" dirty="0" err="1">
                <a:solidFill>
                  <a:srgbClr val="0000FF"/>
                </a:solidFill>
              </a:rPr>
              <a:t>Nadine</a:t>
            </a:r>
            <a:r>
              <a:rPr lang="it-IT" b="1" dirty="0">
                <a:solidFill>
                  <a:srgbClr val="0000FF"/>
                </a:solidFill>
              </a:rPr>
              <a:t> </a:t>
            </a:r>
            <a:r>
              <a:rPr lang="it-IT" b="1" dirty="0" err="1">
                <a:solidFill>
                  <a:srgbClr val="0000FF"/>
                </a:solidFill>
              </a:rPr>
              <a:t>Shehab</a:t>
            </a:r>
            <a:r>
              <a:rPr lang="it-IT" b="1" dirty="0">
                <a:solidFill>
                  <a:srgbClr val="0000FF"/>
                </a:solidFill>
              </a:rPr>
              <a:t>, </a:t>
            </a:r>
            <a:r>
              <a:rPr lang="it-IT" b="1" dirty="0" err="1">
                <a:solidFill>
                  <a:srgbClr val="0000FF"/>
                </a:solidFill>
              </a:rPr>
              <a:t>Pharm.D.</a:t>
            </a:r>
            <a:r>
              <a:rPr lang="it-IT" b="1" dirty="0">
                <a:solidFill>
                  <a:srgbClr val="0000FF"/>
                </a:solidFill>
              </a:rPr>
              <a:t>, </a:t>
            </a:r>
            <a:r>
              <a:rPr lang="it-IT" b="1" dirty="0" err="1">
                <a:solidFill>
                  <a:srgbClr val="0000FF"/>
                </a:solidFill>
              </a:rPr>
              <a:t>M.P.H.</a:t>
            </a:r>
            <a:r>
              <a:rPr lang="it-IT" b="1" dirty="0">
                <a:solidFill>
                  <a:srgbClr val="0000FF"/>
                </a:solidFill>
              </a:rPr>
              <a:t>, and </a:t>
            </a:r>
            <a:r>
              <a:rPr lang="it-IT" b="1" dirty="0" err="1">
                <a:solidFill>
                  <a:srgbClr val="0000FF"/>
                </a:solidFill>
              </a:rPr>
              <a:t>Chesley</a:t>
            </a:r>
            <a:r>
              <a:rPr lang="it-IT" b="1" dirty="0">
                <a:solidFill>
                  <a:srgbClr val="0000FF"/>
                </a:solidFill>
              </a:rPr>
              <a:t> L. Richards, M.D., </a:t>
            </a:r>
            <a:r>
              <a:rPr lang="it-IT" b="1" dirty="0" err="1">
                <a:solidFill>
                  <a:srgbClr val="0000FF"/>
                </a:solidFill>
              </a:rPr>
              <a:t>M.P.H.N</a:t>
            </a:r>
            <a:r>
              <a:rPr lang="it-IT" b="1" dirty="0">
                <a:solidFill>
                  <a:srgbClr val="0000FF"/>
                </a:solidFill>
              </a:rPr>
              <a:t> </a:t>
            </a:r>
            <a:r>
              <a:rPr lang="it-IT" b="1" dirty="0" err="1">
                <a:solidFill>
                  <a:srgbClr val="0000FF"/>
                </a:solidFill>
              </a:rPr>
              <a:t>Engl</a:t>
            </a:r>
            <a:r>
              <a:rPr lang="it-IT" b="1" dirty="0">
                <a:solidFill>
                  <a:srgbClr val="0000FF"/>
                </a:solidFill>
              </a:rPr>
              <a:t> J </a:t>
            </a:r>
            <a:r>
              <a:rPr lang="it-IT" b="1" dirty="0" err="1">
                <a:solidFill>
                  <a:srgbClr val="0000FF"/>
                </a:solidFill>
              </a:rPr>
              <a:t>Med</a:t>
            </a:r>
            <a:r>
              <a:rPr lang="it-IT" b="1" dirty="0">
                <a:solidFill>
                  <a:srgbClr val="0000FF"/>
                </a:solidFill>
              </a:rPr>
              <a:t> 2011; 365:2002-2012 </a:t>
            </a:r>
            <a:r>
              <a:rPr lang="it-IT" b="1" dirty="0" smtClean="0">
                <a:solidFill>
                  <a:srgbClr val="0000FF"/>
                </a:solidFill>
              </a:rPr>
              <a:t>, </a:t>
            </a:r>
            <a:r>
              <a:rPr lang="it-IT" b="1" dirty="0" err="1" smtClean="0">
                <a:solidFill>
                  <a:srgbClr val="0000FF"/>
                </a:solidFill>
              </a:rPr>
              <a:t>November</a:t>
            </a:r>
            <a:r>
              <a:rPr lang="it-IT" b="1" dirty="0" smtClean="0">
                <a:solidFill>
                  <a:srgbClr val="0000FF"/>
                </a:solidFill>
              </a:rPr>
              <a:t> 24 ,2011</a:t>
            </a:r>
            <a:endParaRPr lang="it-IT" sz="2000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872456" name="Text Box 8"/>
          <p:cNvSpPr txBox="1">
            <a:spLocks noChangeArrowheads="1"/>
          </p:cNvSpPr>
          <p:nvPr/>
        </p:nvSpPr>
        <p:spPr bwMode="auto">
          <a:xfrm>
            <a:off x="467544" y="5445224"/>
            <a:ext cx="4105275" cy="1200329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it-IT" b="1" dirty="0">
                <a:solidFill>
                  <a:srgbClr val="0000FF"/>
                </a:solidFill>
              </a:rPr>
              <a:t>Fra i 18 farmaci più frequentemente implicati solo 5 non sono FANS o antibiotici, tutti sono in commercio da &gt;20 anni</a:t>
            </a:r>
            <a:endParaRPr lang="it-IT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7422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6238" y="1268413"/>
            <a:ext cx="580072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Freccia a sinistra 14"/>
          <p:cNvSpPr/>
          <p:nvPr/>
        </p:nvSpPr>
        <p:spPr bwMode="auto">
          <a:xfrm>
            <a:off x="3707904" y="2636912"/>
            <a:ext cx="1071563" cy="285750"/>
          </a:xfrm>
          <a:prstGeom prst="leftArrow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/>
          <a:lstStyle/>
          <a:p>
            <a:pPr>
              <a:defRPr/>
            </a:pPr>
            <a:endParaRPr lang="it-IT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Freccia a sinistra 15"/>
          <p:cNvSpPr/>
          <p:nvPr/>
        </p:nvSpPr>
        <p:spPr bwMode="auto">
          <a:xfrm>
            <a:off x="3923929" y="2852936"/>
            <a:ext cx="792088" cy="285750"/>
          </a:xfrm>
          <a:prstGeom prst="leftArrow">
            <a:avLst/>
          </a:prstGeom>
          <a:solidFill>
            <a:srgbClr val="FF99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/>
          <a:lstStyle/>
          <a:p>
            <a:pPr>
              <a:defRPr/>
            </a:pPr>
            <a:endParaRPr lang="it-IT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Freccia a sinistra 16"/>
          <p:cNvSpPr/>
          <p:nvPr/>
        </p:nvSpPr>
        <p:spPr bwMode="auto">
          <a:xfrm>
            <a:off x="4499993" y="3284984"/>
            <a:ext cx="864096" cy="285750"/>
          </a:xfrm>
          <a:prstGeom prst="leftArrow">
            <a:avLst/>
          </a:prstGeom>
          <a:solidFill>
            <a:srgbClr val="FF99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/>
          <a:lstStyle/>
          <a:p>
            <a:pPr>
              <a:defRPr/>
            </a:pPr>
            <a:endParaRPr lang="it-IT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Freccia a sinistra 17"/>
          <p:cNvSpPr/>
          <p:nvPr/>
        </p:nvSpPr>
        <p:spPr bwMode="auto">
          <a:xfrm>
            <a:off x="4427984" y="3068960"/>
            <a:ext cx="936103" cy="285750"/>
          </a:xfrm>
          <a:prstGeom prst="leftArrow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/>
          <a:lstStyle/>
          <a:p>
            <a:pPr>
              <a:defRPr/>
            </a:pPr>
            <a:endParaRPr lang="it-IT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72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72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72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245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962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it-IT">
                <a:effectLst>
                  <a:outerShdw blurRad="38100" dist="38100" dir="2700000" algn="tl">
                    <a:srgbClr val="010199"/>
                  </a:outerShdw>
                </a:effectLst>
              </a:rPr>
              <a:t> </a:t>
            </a:r>
          </a:p>
        </p:txBody>
      </p:sp>
      <p:pic>
        <p:nvPicPr>
          <p:cNvPr id="680963" name="Picture 3" descr="Scrubs_060301105106291_wideweb__300x3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260350"/>
            <a:ext cx="338455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0965" name="Text Box 5"/>
          <p:cNvSpPr txBox="1">
            <a:spLocks noChangeArrowheads="1"/>
          </p:cNvSpPr>
          <p:nvPr/>
        </p:nvSpPr>
        <p:spPr bwMode="auto">
          <a:xfrm>
            <a:off x="395536" y="4797152"/>
            <a:ext cx="3240038" cy="1631216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sz="2000" dirty="0">
                <a:solidFill>
                  <a:srgbClr val="000000"/>
                </a:solidFill>
              </a:rPr>
              <a:t> </a:t>
            </a:r>
            <a:r>
              <a:rPr lang="it-IT" sz="2000" b="1" dirty="0">
                <a:solidFill>
                  <a:srgbClr val="000000"/>
                </a:solidFill>
              </a:rPr>
              <a:t>Obiettivi: rilevazione  ADR, dell’incidenza nei ricoveri e della possibilità di prevenirle con &gt; informazione ai pazienti ed ai medici di base </a:t>
            </a:r>
          </a:p>
        </p:txBody>
      </p:sp>
      <p:sp>
        <p:nvSpPr>
          <p:cNvPr id="680967" name="Text Box 7"/>
          <p:cNvSpPr txBox="1">
            <a:spLocks noChangeArrowheads="1"/>
          </p:cNvSpPr>
          <p:nvPr/>
        </p:nvSpPr>
        <p:spPr bwMode="auto">
          <a:xfrm>
            <a:off x="251521" y="3789040"/>
            <a:ext cx="360039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sz="24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progetto  </a:t>
            </a:r>
            <a:r>
              <a:rPr lang="it-IT" sz="2400" b="1" dirty="0" err="1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MeraFaPS</a:t>
            </a:r>
            <a:r>
              <a:rPr lang="it-IT" sz="24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aprile 2012-settembre 2014 </a:t>
            </a:r>
            <a:endParaRPr lang="it-IT" sz="2400" b="1" dirty="0">
              <a:solidFill>
                <a:srgbClr val="FF33CC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18" name="Tabella 17"/>
          <p:cNvGraphicFramePr>
            <a:graphicFrameLocks noGrp="1"/>
          </p:cNvGraphicFramePr>
          <p:nvPr/>
        </p:nvGraphicFramePr>
        <p:xfrm>
          <a:off x="4067944" y="188640"/>
          <a:ext cx="4752529" cy="6413184"/>
        </p:xfrm>
        <a:graphic>
          <a:graphicData uri="http://schemas.openxmlformats.org/drawingml/2006/table">
            <a:tbl>
              <a:tblPr/>
              <a:tblGrid>
                <a:gridCol w="3251729"/>
                <a:gridCol w="750400"/>
                <a:gridCol w="750400"/>
              </a:tblGrid>
              <a:tr h="13623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primi 30 farmaci sospetti</a:t>
                      </a:r>
                    </a:p>
                  </a:txBody>
                  <a:tcPr marL="108000" marR="108000" marT="61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 gravi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36231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WARFARIN SODICO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2923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1521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6231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AMOXICILLINA/ACIDO CLAVULANATO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2490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628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6231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ACIDO ACETILSALICILICO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2147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868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6231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AMOXICILLINA TRIIDRATO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1033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261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6231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KETOPROFENE SALE </a:t>
                      </a:r>
                      <a:r>
                        <a:rPr lang="it-IT" sz="1200" b="1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DI</a:t>
                      </a:r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LISINA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937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345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6231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IBUPROFENE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789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246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6231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PARACETAMOLO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658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231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6231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PARACETAMOLO/CODEINA FOSFATO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481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185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1370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CLARITROMICINA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448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120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6231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DICLOFENAC SODICO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445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182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6231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FUROSEMIDE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423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293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6231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LEVOFLOXACINA EMIIDRATO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398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170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6231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CLOPIDOGREL IDROGENOSOLFATO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366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184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6231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INSULINA GLARGINE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365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243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136231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NIMESULIDE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365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135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6231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TRAMADOLO CLORIDRATO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362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131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6231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LORAZEPAM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356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259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6231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RAMIPRIL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354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202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6231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CEFTRIAXONE DISODICO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350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160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6231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ACENOCUMAROLO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346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172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6231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ALPRAZOLAM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323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211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6231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LISINA ACETILSALICILATO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266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138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4781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INSULINA LISPRO DA DNA RICOMBINANTE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260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183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136231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ENOXAPARINA SODICA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256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123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6231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TICLOPIDINA CLORIDRATO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242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124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6231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METFORMINA CLORIDRATO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241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179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136231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LEVOFLOXACINA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222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78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4781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CIPROFLOXACINA CLORIDRATO MONOIDRATO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211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69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6231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DELORAZEPAM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209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149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6231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QUETIAPINA FUMARATO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201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139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6231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TOTALE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18467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7929</a:t>
                      </a:r>
                    </a:p>
                  </a:txBody>
                  <a:tcPr marL="108000" marR="108000" marT="61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68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8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0967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it-IT" smtClean="0"/>
          </a:p>
        </p:txBody>
      </p:sp>
      <p:sp>
        <p:nvSpPr>
          <p:cNvPr id="890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smtClean="0"/>
          </a:p>
        </p:txBody>
      </p:sp>
      <p:sp>
        <p:nvSpPr>
          <p:cNvPr id="890884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it-IT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90954" name="Freeform 74"/>
          <p:cNvSpPr>
            <a:spLocks/>
          </p:cNvSpPr>
          <p:nvPr/>
        </p:nvSpPr>
        <p:spPr bwMode="auto">
          <a:xfrm flipH="1" flipV="1">
            <a:off x="4419600" y="0"/>
            <a:ext cx="2209800" cy="2667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680"/>
              </a:cxn>
              <a:cxn ang="0">
                <a:pos x="1392" y="1680"/>
              </a:cxn>
            </a:cxnLst>
            <a:rect l="0" t="0" r="r" b="b"/>
            <a:pathLst>
              <a:path w="1392" h="1680">
                <a:moveTo>
                  <a:pt x="0" y="0"/>
                </a:moveTo>
                <a:lnTo>
                  <a:pt x="0" y="1680"/>
                </a:lnTo>
                <a:lnTo>
                  <a:pt x="1392" y="1680"/>
                </a:lnTo>
              </a:path>
            </a:pathLst>
          </a:cu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it-IT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90955" name="Arc 75"/>
          <p:cNvSpPr>
            <a:spLocks/>
          </p:cNvSpPr>
          <p:nvPr/>
        </p:nvSpPr>
        <p:spPr bwMode="auto">
          <a:xfrm>
            <a:off x="4343400" y="0"/>
            <a:ext cx="2286000" cy="26670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it-IT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6" name="Rectangle 76"/>
          <p:cNvSpPr>
            <a:spLocks noChangeArrowheads="1"/>
          </p:cNvSpPr>
          <p:nvPr/>
        </p:nvSpPr>
        <p:spPr bwMode="auto">
          <a:xfrm rot="10800000">
            <a:off x="0" y="0"/>
            <a:ext cx="1828800" cy="6858000"/>
          </a:xfrm>
          <a:prstGeom prst="rect">
            <a:avLst/>
          </a:prstGeom>
          <a:gradFill rotWithShape="1">
            <a:gsLst>
              <a:gs pos="0">
                <a:srgbClr val="00CCFF"/>
              </a:gs>
              <a:gs pos="100000">
                <a:srgbClr val="0000FF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endParaRPr lang="it-IT" altLang="it-IT" sz="2400" b="0">
              <a:solidFill>
                <a:srgbClr val="CC0000"/>
              </a:solidFill>
              <a:latin typeface="Times New Roman" pitchFamily="18" charset="0"/>
            </a:endParaRPr>
          </a:p>
        </p:txBody>
      </p:sp>
      <p:pic>
        <p:nvPicPr>
          <p:cNvPr id="2057" name="Picture 80"/>
          <p:cNvPicPr preferRelativeResize="0"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1125538"/>
            <a:ext cx="762000" cy="76200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890965" name="Rectangle 85"/>
          <p:cNvSpPr>
            <a:spLocks noChangeArrowheads="1"/>
          </p:cNvSpPr>
          <p:nvPr/>
        </p:nvSpPr>
        <p:spPr bwMode="auto">
          <a:xfrm>
            <a:off x="6588125" y="0"/>
            <a:ext cx="288925" cy="6858000"/>
          </a:xfrm>
          <a:prstGeom prst="rect">
            <a:avLst/>
          </a:prstGeom>
          <a:gradFill rotWithShape="1">
            <a:gsLst>
              <a:gs pos="0">
                <a:srgbClr val="00CCFF"/>
              </a:gs>
              <a:gs pos="100000">
                <a:srgbClr val="0000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it-IT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9" name="Text Box 86"/>
          <p:cNvSpPr txBox="1">
            <a:spLocks noChangeArrowheads="1"/>
          </p:cNvSpPr>
          <p:nvPr/>
        </p:nvSpPr>
        <p:spPr bwMode="auto">
          <a:xfrm>
            <a:off x="5772150" y="-76200"/>
            <a:ext cx="1085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it-IT" altLang="it-IT" sz="3200" dirty="0">
                <a:latin typeface="Arial" pitchFamily="34" charset="0"/>
              </a:rPr>
              <a:t>2009</a:t>
            </a:r>
          </a:p>
        </p:txBody>
      </p:sp>
      <p:sp>
        <p:nvSpPr>
          <p:cNvPr id="891009" name="Freeform 129"/>
          <p:cNvSpPr>
            <a:spLocks/>
          </p:cNvSpPr>
          <p:nvPr/>
        </p:nvSpPr>
        <p:spPr bwMode="auto">
          <a:xfrm>
            <a:off x="3321050" y="2476500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1" y="0"/>
              </a:cxn>
              <a:cxn ang="0">
                <a:pos x="1" y="0"/>
              </a:cxn>
              <a:cxn ang="0">
                <a:pos x="1" y="0"/>
              </a:cxn>
              <a:cxn ang="0">
                <a:pos x="1" y="0"/>
              </a:cxn>
              <a:cxn ang="0">
                <a:pos x="0" y="0"/>
              </a:cxn>
            </a:cxnLst>
            <a:rect l="0" t="0" r="r" b="b"/>
            <a:pathLst>
              <a:path w="1">
                <a:moveTo>
                  <a:pt x="0" y="0"/>
                </a:moveTo>
                <a:lnTo>
                  <a:pt x="0" y="0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62" name="Text Box 130"/>
          <p:cNvSpPr txBox="1">
            <a:spLocks noChangeArrowheads="1"/>
          </p:cNvSpPr>
          <p:nvPr/>
        </p:nvSpPr>
        <p:spPr bwMode="auto">
          <a:xfrm>
            <a:off x="1331913" y="692150"/>
            <a:ext cx="3074987" cy="1465263"/>
          </a:xfrm>
          <a:prstGeom prst="rect">
            <a:avLst/>
          </a:prstGeom>
          <a:solidFill>
            <a:srgbClr val="FFD935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it-IT" b="0" dirty="0">
                <a:solidFill>
                  <a:srgbClr val="000099"/>
                </a:solidFill>
                <a:latin typeface="Cooper Black" pitchFamily="18" charset="0"/>
              </a:rPr>
              <a:t>FARMACOVIGILANZA E PRONTO SOCCORSO, QUALI SVILUPPI?</a:t>
            </a:r>
          </a:p>
          <a:p>
            <a:pPr>
              <a:defRPr/>
            </a:pPr>
            <a:r>
              <a:rPr lang="it-IT" b="0" dirty="0">
                <a:solidFill>
                  <a:srgbClr val="000099"/>
                </a:solidFill>
                <a:latin typeface="Cooper Black" pitchFamily="18" charset="0"/>
              </a:rPr>
              <a:t>ACIDOSI LATTICA SOTTO INCHIESTA</a:t>
            </a:r>
          </a:p>
        </p:txBody>
      </p:sp>
      <p:sp>
        <p:nvSpPr>
          <p:cNvPr id="2064" name="Text Box 131"/>
          <p:cNvSpPr txBox="1">
            <a:spLocks noChangeArrowheads="1"/>
          </p:cNvSpPr>
          <p:nvPr/>
        </p:nvSpPr>
        <p:spPr bwMode="auto">
          <a:xfrm>
            <a:off x="1907704" y="0"/>
            <a:ext cx="221528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altLang="it-IT" sz="1400" b="0" dirty="0">
                <a:solidFill>
                  <a:schemeClr val="bg1"/>
                </a:solidFill>
                <a:latin typeface="Cooper Black" pitchFamily="18" charset="0"/>
              </a:rPr>
              <a:t>CORSO </a:t>
            </a:r>
          </a:p>
          <a:p>
            <a:r>
              <a:rPr lang="it-IT" altLang="it-IT" sz="1400" b="0" dirty="0" err="1">
                <a:solidFill>
                  <a:schemeClr val="bg1"/>
                </a:solidFill>
                <a:latin typeface="Cooper Black" pitchFamily="18" charset="0"/>
              </a:rPr>
              <a:t>DI</a:t>
            </a:r>
            <a:r>
              <a:rPr lang="it-IT" altLang="it-IT" sz="1400" b="0" dirty="0">
                <a:solidFill>
                  <a:schemeClr val="bg1"/>
                </a:solidFill>
                <a:latin typeface="Cooper Black" pitchFamily="18" charset="0"/>
              </a:rPr>
              <a:t> AGGIORNAMENTO</a:t>
            </a:r>
          </a:p>
        </p:txBody>
      </p:sp>
      <p:sp>
        <p:nvSpPr>
          <p:cNvPr id="2065" name="Text Box 136"/>
          <p:cNvSpPr txBox="1">
            <a:spLocks noChangeArrowheads="1"/>
          </p:cNvSpPr>
          <p:nvPr/>
        </p:nvSpPr>
        <p:spPr bwMode="auto">
          <a:xfrm>
            <a:off x="2195736" y="2780928"/>
            <a:ext cx="3442047" cy="824841"/>
          </a:xfrm>
          <a:prstGeom prst="rect">
            <a:avLst/>
          </a:prstGeom>
          <a:noFill/>
          <a:ln w="9525">
            <a:solidFill>
              <a:srgbClr val="D8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altLang="it-IT" sz="1400" b="0" dirty="0">
                <a:solidFill>
                  <a:srgbClr val="D80000"/>
                </a:solidFill>
                <a:latin typeface="Cooper Black" pitchFamily="18" charset="0"/>
              </a:rPr>
              <a:t>2° INCONTRO PROGETTO </a:t>
            </a:r>
            <a:r>
              <a:rPr lang="it-IT" altLang="it-IT" sz="1400" b="0" dirty="0" err="1">
                <a:solidFill>
                  <a:srgbClr val="D80000"/>
                </a:solidFill>
                <a:latin typeface="Cooper Black" pitchFamily="18" charset="0"/>
              </a:rPr>
              <a:t>MEREAFaPS</a:t>
            </a:r>
            <a:endParaRPr lang="it-IT" altLang="it-IT" sz="1400" b="0" dirty="0">
              <a:solidFill>
                <a:srgbClr val="D80000"/>
              </a:solidFill>
              <a:latin typeface="Cooper Black" pitchFamily="18" charset="0"/>
            </a:endParaRPr>
          </a:p>
          <a:p>
            <a:pPr>
              <a:lnSpc>
                <a:spcPct val="40000"/>
              </a:lnSpc>
            </a:pPr>
            <a:endParaRPr lang="it-IT" altLang="it-IT" sz="1400" b="0" dirty="0">
              <a:solidFill>
                <a:srgbClr val="D80000"/>
              </a:solidFill>
              <a:latin typeface="Cooper Black" pitchFamily="18" charset="0"/>
            </a:endParaRPr>
          </a:p>
          <a:p>
            <a:r>
              <a:rPr lang="it-IT" altLang="it-IT" sz="1400" b="0" dirty="0">
                <a:solidFill>
                  <a:srgbClr val="D80000"/>
                </a:solidFill>
                <a:latin typeface="Cooper Black" pitchFamily="18" charset="0"/>
              </a:rPr>
              <a:t>Sede AULA NOCIVELLI</a:t>
            </a:r>
          </a:p>
        </p:txBody>
      </p:sp>
      <p:graphicFrame>
        <p:nvGraphicFramePr>
          <p:cNvPr id="2050" name="Object 140"/>
          <p:cNvGraphicFramePr>
            <a:graphicFrameLocks noChangeAspect="1"/>
          </p:cNvGraphicFramePr>
          <p:nvPr/>
        </p:nvGraphicFramePr>
        <p:xfrm>
          <a:off x="692150" y="468313"/>
          <a:ext cx="447675" cy="152400"/>
        </p:xfrm>
        <a:graphic>
          <a:graphicData uri="http://schemas.openxmlformats.org/presentationml/2006/ole">
            <p:oleObj spid="_x0000_s1026" name="Fotografia Photo Editor" r:id="rId5" imgW="447856" imgH="152260" progId="">
              <p:embed/>
            </p:oleObj>
          </a:graphicData>
        </a:graphic>
      </p:graphicFrame>
      <p:pic>
        <p:nvPicPr>
          <p:cNvPr id="2066" name="Picture 14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52963" y="0"/>
            <a:ext cx="1868487" cy="262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1024" name="Text Box 144"/>
          <p:cNvSpPr txBox="1">
            <a:spLocks noChangeArrowheads="1"/>
          </p:cNvSpPr>
          <p:nvPr/>
        </p:nvSpPr>
        <p:spPr bwMode="auto">
          <a:xfrm>
            <a:off x="7019925" y="188913"/>
            <a:ext cx="19446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Problema aperto:</a:t>
            </a:r>
          </a:p>
        </p:txBody>
      </p:sp>
      <p:sp>
        <p:nvSpPr>
          <p:cNvPr id="2074" name="CasellaDiTesto 24"/>
          <p:cNvSpPr txBox="1">
            <a:spLocks noChangeArrowheads="1"/>
          </p:cNvSpPr>
          <p:nvPr/>
        </p:nvSpPr>
        <p:spPr bwMode="auto">
          <a:xfrm>
            <a:off x="6875463" y="980728"/>
            <a:ext cx="2268537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altLang="it-IT" b="1" dirty="0">
                <a:solidFill>
                  <a:schemeClr val="bg1"/>
                </a:solidFill>
              </a:rPr>
              <a:t>Raccomandazione ministeriale 7/2011, ogni volta la ASL contatta il medico di base</a:t>
            </a:r>
          </a:p>
          <a:p>
            <a:endParaRPr lang="it-IT" altLang="it-IT" dirty="0"/>
          </a:p>
          <a:p>
            <a:endParaRPr lang="it-IT" altLang="it-IT" dirty="0"/>
          </a:p>
        </p:txBody>
      </p:sp>
      <p:sp>
        <p:nvSpPr>
          <p:cNvPr id="2075" name="CasellaDiTesto 20"/>
          <p:cNvSpPr txBox="1">
            <a:spLocks noChangeArrowheads="1"/>
          </p:cNvSpPr>
          <p:nvPr/>
        </p:nvSpPr>
        <p:spPr bwMode="auto">
          <a:xfrm>
            <a:off x="1907704" y="3717032"/>
            <a:ext cx="460851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in RNFV  2001-28/2/2015  557 ADR (416 gravi, 93 </a:t>
            </a:r>
            <a:r>
              <a:rPr lang="it-IT" b="1" dirty="0">
                <a:solidFill>
                  <a:schemeClr val="bg1"/>
                </a:solidFill>
              </a:rPr>
              <a:t>decessi), </a:t>
            </a:r>
            <a:r>
              <a:rPr lang="it-IT" b="1" dirty="0" smtClean="0">
                <a:solidFill>
                  <a:schemeClr val="bg1"/>
                </a:solidFill>
              </a:rPr>
              <a:t>18 </a:t>
            </a:r>
            <a:r>
              <a:rPr lang="it-IT" b="1" dirty="0">
                <a:solidFill>
                  <a:schemeClr val="bg1"/>
                </a:solidFill>
              </a:rPr>
              <a:t>a Brescia </a:t>
            </a:r>
            <a:r>
              <a:rPr lang="it-IT" b="1" dirty="0" smtClean="0">
                <a:solidFill>
                  <a:schemeClr val="bg1"/>
                </a:solidFill>
              </a:rPr>
              <a:t>, 3 2014 (11 gravi, 7 </a:t>
            </a:r>
            <a:r>
              <a:rPr lang="it-IT" b="1" dirty="0">
                <a:solidFill>
                  <a:schemeClr val="bg1"/>
                </a:solidFill>
              </a:rPr>
              <a:t>decessi)</a:t>
            </a:r>
          </a:p>
        </p:txBody>
      </p:sp>
      <p:sp>
        <p:nvSpPr>
          <p:cNvPr id="21" name="CasellaDiTesto 20"/>
          <p:cNvSpPr txBox="1"/>
          <p:nvPr/>
        </p:nvSpPr>
        <p:spPr>
          <a:xfrm>
            <a:off x="6876256" y="2780928"/>
            <a:ext cx="2088232" cy="1477328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it-IT" b="1" dirty="0" smtClean="0"/>
              <a:t>evitare in caso di grave insufficienza renale o disfunzione renale cronica</a:t>
            </a:r>
            <a:endParaRPr lang="it-IT" b="1" dirty="0"/>
          </a:p>
        </p:txBody>
      </p:sp>
      <p:sp>
        <p:nvSpPr>
          <p:cNvPr id="23" name="CasellaDiTesto 22"/>
          <p:cNvSpPr txBox="1"/>
          <p:nvPr/>
        </p:nvSpPr>
        <p:spPr>
          <a:xfrm>
            <a:off x="179512" y="2276872"/>
            <a:ext cx="1512168" cy="313932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it-IT" b="1" dirty="0" smtClean="0"/>
              <a:t>condizioni cliniche acute in grado di alterare la funzionalità renale: ipotensione grave, disidratazione o infezioni gravi</a:t>
            </a:r>
            <a:endParaRPr lang="it-IT" b="1" dirty="0"/>
          </a:p>
        </p:txBody>
      </p:sp>
      <p:sp>
        <p:nvSpPr>
          <p:cNvPr id="24" name="CasellaDiTesto 23"/>
          <p:cNvSpPr txBox="1"/>
          <p:nvPr/>
        </p:nvSpPr>
        <p:spPr>
          <a:xfrm>
            <a:off x="0" y="5949280"/>
            <a:ext cx="9144000" cy="64633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Sospendere  2 giorni prima fino ad 1 giorno dopo  negli interventi chirurgici, somministrazione intravascolare di mezzi di contrasto  iodato o altra procedura  a rischio di IRA</a:t>
            </a:r>
            <a:endParaRPr lang="it-IT" b="1" dirty="0"/>
          </a:p>
        </p:txBody>
      </p:sp>
      <p:sp>
        <p:nvSpPr>
          <p:cNvPr id="25" name="CasellaDiTesto 24"/>
          <p:cNvSpPr txBox="1"/>
          <p:nvPr/>
        </p:nvSpPr>
        <p:spPr>
          <a:xfrm>
            <a:off x="1907704" y="4869160"/>
            <a:ext cx="4608512" cy="6463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FFFF00"/>
                </a:solidFill>
              </a:rPr>
              <a:t>gruppo di lavoro multidisciplinare: PS, diabetologia, rianimazione, ASL  Linee Guida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1364</TotalTime>
  <Words>1904</Words>
  <Application>Microsoft Office PowerPoint</Application>
  <PresentationFormat>Presentazione su schermo (4:3)</PresentationFormat>
  <Paragraphs>291</Paragraphs>
  <Slides>23</Slides>
  <Notes>6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23</vt:i4>
      </vt:variant>
    </vt:vector>
  </HeadingPairs>
  <TitlesOfParts>
    <vt:vector size="25" baseType="lpstr">
      <vt:lpstr>Tema di Office</vt:lpstr>
      <vt:lpstr>Fotografia Photo Editor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 </dc:creator>
  <cp:lastModifiedBy> </cp:lastModifiedBy>
  <cp:revision>141</cp:revision>
  <dcterms:created xsi:type="dcterms:W3CDTF">2015-01-26T18:09:26Z</dcterms:created>
  <dcterms:modified xsi:type="dcterms:W3CDTF">2015-04-09T20:56:08Z</dcterms:modified>
</cp:coreProperties>
</file>