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68" r:id="rId4"/>
    <p:sldId id="272" r:id="rId5"/>
    <p:sldId id="275" r:id="rId6"/>
    <p:sldId id="267" r:id="rId7"/>
    <p:sldId id="278" r:id="rId8"/>
    <p:sldId id="273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717" autoAdjust="0"/>
  </p:normalViewPr>
  <p:slideViewPr>
    <p:cSldViewPr>
      <p:cViewPr varScale="1">
        <p:scale>
          <a:sx n="86" d="100"/>
          <a:sy n="86" d="100"/>
        </p:scale>
        <p:origin x="-1337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9A0A7-ED0C-4379-A712-2839B91AD5B2}" type="datetimeFigureOut">
              <a:rPr lang="it-IT" smtClean="0"/>
              <a:pPr/>
              <a:t>20/01/17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D4D14-D199-4F09-BB2B-86A5456CFCA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386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4D14-D199-4F09-BB2B-86A5456CFCA2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FBC5-A9A9-4185-9988-8A3EE83D5FDD}" type="datetimeFigureOut">
              <a:rPr lang="it-IT" smtClean="0"/>
              <a:pPr/>
              <a:t>20/01/17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AC93-07D6-476C-BD6F-4A16009B9B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FBC5-A9A9-4185-9988-8A3EE83D5FDD}" type="datetimeFigureOut">
              <a:rPr lang="it-IT" smtClean="0"/>
              <a:pPr/>
              <a:t>20/01/17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AC93-07D6-476C-BD6F-4A16009B9B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FBC5-A9A9-4185-9988-8A3EE83D5FDD}" type="datetimeFigureOut">
              <a:rPr lang="it-IT" smtClean="0"/>
              <a:pPr/>
              <a:t>20/01/17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AC93-07D6-476C-BD6F-4A16009B9B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FBC5-A9A9-4185-9988-8A3EE83D5FDD}" type="datetimeFigureOut">
              <a:rPr lang="it-IT" smtClean="0"/>
              <a:pPr/>
              <a:t>20/01/17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AC93-07D6-476C-BD6F-4A16009B9B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FBC5-A9A9-4185-9988-8A3EE83D5FDD}" type="datetimeFigureOut">
              <a:rPr lang="it-IT" smtClean="0"/>
              <a:pPr/>
              <a:t>20/01/17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AC93-07D6-476C-BD6F-4A16009B9B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FBC5-A9A9-4185-9988-8A3EE83D5FDD}" type="datetimeFigureOut">
              <a:rPr lang="it-IT" smtClean="0"/>
              <a:pPr/>
              <a:t>20/01/17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AC93-07D6-476C-BD6F-4A16009B9B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FBC5-A9A9-4185-9988-8A3EE83D5FDD}" type="datetimeFigureOut">
              <a:rPr lang="it-IT" smtClean="0"/>
              <a:pPr/>
              <a:t>20/01/17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AC93-07D6-476C-BD6F-4A16009B9B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FBC5-A9A9-4185-9988-8A3EE83D5FDD}" type="datetimeFigureOut">
              <a:rPr lang="it-IT" smtClean="0"/>
              <a:pPr/>
              <a:t>20/01/17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AC93-07D6-476C-BD6F-4A16009B9B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FBC5-A9A9-4185-9988-8A3EE83D5FDD}" type="datetimeFigureOut">
              <a:rPr lang="it-IT" smtClean="0"/>
              <a:pPr/>
              <a:t>20/01/17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AC93-07D6-476C-BD6F-4A16009B9B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FBC5-A9A9-4185-9988-8A3EE83D5FDD}" type="datetimeFigureOut">
              <a:rPr lang="it-IT" smtClean="0"/>
              <a:pPr/>
              <a:t>20/01/17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AC93-07D6-476C-BD6F-4A16009B9B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FBC5-A9A9-4185-9988-8A3EE83D5FDD}" type="datetimeFigureOut">
              <a:rPr lang="it-IT" smtClean="0"/>
              <a:pPr/>
              <a:t>20/01/17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7AC93-07D6-476C-BD6F-4A16009B9B2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AFBC5-A9A9-4185-9988-8A3EE83D5FDD}" type="datetimeFigureOut">
              <a:rPr lang="it-IT" smtClean="0"/>
              <a:pPr/>
              <a:t>20/01/17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7AC93-07D6-476C-BD6F-4A16009B9B2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60" y="0"/>
            <a:ext cx="14178334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614041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 smtClean="0"/>
              <a:t>MEDICINA GENERALE </a:t>
            </a:r>
            <a:br>
              <a:rPr lang="it-IT" b="1" dirty="0" smtClean="0"/>
            </a:br>
            <a:r>
              <a:rPr lang="it-IT" b="1" dirty="0" smtClean="0"/>
              <a:t>MEDICINA DEL LAVORO: </a:t>
            </a:r>
            <a:br>
              <a:rPr lang="it-IT" b="1" dirty="0" smtClean="0"/>
            </a:br>
            <a:r>
              <a:rPr lang="it-IT" b="1" dirty="0" smtClean="0"/>
              <a:t>CONTRASTI O SINERGIE?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300192" y="6093296"/>
            <a:ext cx="3148880" cy="5040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t-IT" sz="1600" b="1" dirty="0" smtClean="0">
                <a:solidFill>
                  <a:srgbClr val="FFFF00"/>
                </a:solidFill>
              </a:rPr>
              <a:t>Aldo </a:t>
            </a:r>
            <a:r>
              <a:rPr lang="it-IT" sz="1600" b="1" dirty="0" err="1" smtClean="0">
                <a:solidFill>
                  <a:srgbClr val="FFFF00"/>
                </a:solidFill>
              </a:rPr>
              <a:t>Palliggiano</a:t>
            </a:r>
            <a:endParaRPr lang="it-IT" sz="1600" b="1" dirty="0" smtClean="0">
              <a:solidFill>
                <a:srgbClr val="FFFF00"/>
              </a:solidFill>
            </a:endParaRPr>
          </a:p>
          <a:p>
            <a:pPr algn="l"/>
            <a:r>
              <a:rPr lang="it-IT" sz="1600" b="1" dirty="0" smtClean="0">
                <a:solidFill>
                  <a:srgbClr val="FFFF00"/>
                </a:solidFill>
              </a:rPr>
              <a:t>Bruno Platto</a:t>
            </a:r>
            <a:endParaRPr lang="it-IT" sz="1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ldo\Pictures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2051720" cy="205172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23528" y="5589240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Brescia 21 gennaio  2017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6093296"/>
            <a:ext cx="458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Ordine dei </a:t>
            </a:r>
            <a:r>
              <a:rPr lang="it-IT" dirty="0" smtClean="0">
                <a:solidFill>
                  <a:srgbClr val="FFFF00"/>
                </a:solidFill>
              </a:rPr>
              <a:t>Medici e degli Odontoiatri </a:t>
            </a:r>
            <a:r>
              <a:rPr lang="it-IT" dirty="0" err="1" smtClean="0">
                <a:solidFill>
                  <a:srgbClr val="FFFF00"/>
                </a:solidFill>
              </a:rPr>
              <a:t>-Brescia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1266" name="Picture 2" descr="Risultati immagini per logo ordine medici bres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94278" cy="2109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isultati immagini per flotta in porto quadri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Evitare SOVRAPPOSIZIONE </a:t>
            </a:r>
            <a:r>
              <a:rPr lang="it-IT" sz="3600" dirty="0" smtClean="0"/>
              <a:t>RUOLI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- </a:t>
            </a:r>
            <a:r>
              <a:rPr lang="it-IT" sz="2800" b="1" dirty="0" smtClean="0"/>
              <a:t>Il medico competente </a:t>
            </a:r>
            <a:r>
              <a:rPr lang="it-IT" sz="2800" b="1" dirty="0" smtClean="0"/>
              <a:t>:</a:t>
            </a:r>
          </a:p>
          <a:p>
            <a:pPr>
              <a:buNone/>
            </a:pPr>
            <a:r>
              <a:rPr lang="it-IT" sz="2800" b="1" dirty="0" smtClean="0"/>
              <a:t> </a:t>
            </a:r>
            <a:r>
              <a:rPr lang="it-IT" sz="2800" b="1" dirty="0" smtClean="0"/>
              <a:t>      -</a:t>
            </a:r>
            <a:r>
              <a:rPr lang="it-IT" sz="2800" b="1" dirty="0" smtClean="0"/>
              <a:t>effettua </a:t>
            </a:r>
            <a:r>
              <a:rPr lang="it-IT" sz="2800" b="1" dirty="0" smtClean="0"/>
              <a:t>esami solo se </a:t>
            </a:r>
            <a:r>
              <a:rPr lang="it-IT" sz="2800" b="1" dirty="0" smtClean="0"/>
              <a:t>correlati </a:t>
            </a:r>
            <a:r>
              <a:rPr lang="it-IT" sz="2800" b="1" dirty="0" smtClean="0"/>
              <a:t>all’ottenimento del </a:t>
            </a:r>
            <a:r>
              <a:rPr lang="it-IT" sz="2800" b="1" dirty="0" smtClean="0"/>
              <a:t>  </a:t>
            </a:r>
          </a:p>
          <a:p>
            <a:pPr>
              <a:buNone/>
            </a:pPr>
            <a:r>
              <a:rPr lang="it-IT" sz="2800" b="1" dirty="0" smtClean="0"/>
              <a:t> </a:t>
            </a:r>
            <a:r>
              <a:rPr lang="it-IT" sz="2800" b="1" dirty="0" smtClean="0"/>
              <a:t>       </a:t>
            </a:r>
            <a:r>
              <a:rPr lang="it-IT" sz="2800" b="1" dirty="0" smtClean="0"/>
              <a:t>giudizio di</a:t>
            </a:r>
            <a:r>
              <a:rPr lang="it-IT" sz="2800" b="1" dirty="0" smtClean="0"/>
              <a:t> </a:t>
            </a:r>
            <a:r>
              <a:rPr lang="it-IT" sz="2800" b="1" dirty="0" smtClean="0"/>
              <a:t>idoneità </a:t>
            </a:r>
            <a:r>
              <a:rPr lang="it-IT" sz="2800" dirty="0" smtClean="0"/>
              <a:t>alla</a:t>
            </a:r>
            <a:r>
              <a:rPr lang="it-IT" sz="2800" dirty="0" smtClean="0"/>
              <a:t> </a:t>
            </a:r>
            <a:r>
              <a:rPr lang="it-IT" sz="2800" dirty="0" smtClean="0"/>
              <a:t>mansione </a:t>
            </a:r>
            <a:r>
              <a:rPr lang="it-IT" sz="2800" dirty="0" smtClean="0"/>
              <a:t>specifica, </a:t>
            </a: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 </a:t>
            </a:r>
            <a:r>
              <a:rPr lang="it-IT" sz="2800" dirty="0" smtClean="0"/>
              <a:t>     </a:t>
            </a:r>
            <a:r>
              <a:rPr lang="it-IT" sz="2800" b="1" dirty="0" smtClean="0"/>
              <a:t>-</a:t>
            </a:r>
            <a:r>
              <a:rPr lang="it-IT" sz="2800" b="1" dirty="0" smtClean="0"/>
              <a:t>non </a:t>
            </a:r>
            <a:r>
              <a:rPr lang="it-IT" sz="2800" b="1" dirty="0" smtClean="0"/>
              <a:t>prescrive </a:t>
            </a:r>
            <a:r>
              <a:rPr lang="it-IT" sz="2800" dirty="0" smtClean="0"/>
              <a:t>e non cambia </a:t>
            </a:r>
            <a:r>
              <a:rPr lang="it-IT" sz="2800" dirty="0" smtClean="0"/>
              <a:t>terapie</a:t>
            </a:r>
            <a:r>
              <a:rPr lang="it-IT" sz="2800" dirty="0" smtClean="0"/>
              <a:t> </a:t>
            </a:r>
            <a:r>
              <a:rPr lang="it-IT" sz="2800" dirty="0" smtClean="0"/>
              <a:t>del </a:t>
            </a:r>
            <a:r>
              <a:rPr lang="it-IT" sz="2800" dirty="0" smtClean="0"/>
              <a:t>medico di </a:t>
            </a:r>
            <a:r>
              <a:rPr lang="it-IT" sz="2800" dirty="0" smtClean="0"/>
              <a:t>  </a:t>
            </a:r>
          </a:p>
          <a:p>
            <a:pPr>
              <a:buNone/>
            </a:pPr>
            <a:r>
              <a:rPr lang="it-IT" sz="2800" dirty="0" smtClean="0"/>
              <a:t> </a:t>
            </a:r>
            <a:r>
              <a:rPr lang="it-IT" sz="2800" dirty="0" smtClean="0"/>
              <a:t>      </a:t>
            </a:r>
            <a:r>
              <a:rPr lang="it-IT" sz="2800" dirty="0" smtClean="0"/>
              <a:t>medicina </a:t>
            </a:r>
            <a:r>
              <a:rPr lang="it-IT" sz="2800" dirty="0" smtClean="0"/>
              <a:t>generale</a:t>
            </a:r>
          </a:p>
          <a:p>
            <a:r>
              <a:rPr lang="it-IT" dirty="0" smtClean="0"/>
              <a:t>- </a:t>
            </a:r>
            <a:r>
              <a:rPr lang="it-IT" sz="2800" b="1" dirty="0" smtClean="0"/>
              <a:t>il medico di medicina generale </a:t>
            </a:r>
            <a:r>
              <a:rPr lang="it-IT" sz="2800" b="1" dirty="0" smtClean="0"/>
              <a:t>:</a:t>
            </a:r>
          </a:p>
          <a:p>
            <a:pPr>
              <a:buNone/>
            </a:pPr>
            <a:r>
              <a:rPr lang="it-IT" sz="2800" b="1" dirty="0" smtClean="0"/>
              <a:t>      -</a:t>
            </a:r>
            <a:r>
              <a:rPr lang="it-IT" sz="2800" b="1" dirty="0" smtClean="0"/>
              <a:t>non </a:t>
            </a:r>
            <a:r>
              <a:rPr lang="it-IT" sz="2800" b="1" dirty="0" smtClean="0"/>
              <a:t>può </a:t>
            </a:r>
            <a:r>
              <a:rPr lang="it-IT" sz="2800" b="1" dirty="0" smtClean="0"/>
              <a:t>esprimere</a:t>
            </a:r>
            <a:r>
              <a:rPr lang="it-IT" sz="2800" b="1" dirty="0" smtClean="0"/>
              <a:t> </a:t>
            </a:r>
            <a:r>
              <a:rPr lang="it-IT" sz="2800" b="1" dirty="0" smtClean="0"/>
              <a:t>giudizi</a:t>
            </a:r>
            <a:r>
              <a:rPr lang="it-IT" sz="2800" b="1" dirty="0" smtClean="0"/>
              <a:t> </a:t>
            </a:r>
            <a:r>
              <a:rPr lang="it-IT" sz="2800" b="1" dirty="0" smtClean="0"/>
              <a:t>di </a:t>
            </a:r>
            <a:r>
              <a:rPr lang="it-IT" sz="2800" b="1" dirty="0" smtClean="0"/>
              <a:t>idoneità alla mansione </a:t>
            </a:r>
            <a:endParaRPr lang="it-IT" sz="2800" b="1" dirty="0" smtClean="0"/>
          </a:p>
          <a:p>
            <a:pPr>
              <a:buNone/>
            </a:pPr>
            <a:r>
              <a:rPr lang="it-IT" sz="2800" b="1" dirty="0" smtClean="0"/>
              <a:t>      -</a:t>
            </a:r>
            <a:r>
              <a:rPr lang="it-IT" sz="2800" b="1" dirty="0" smtClean="0"/>
              <a:t>non </a:t>
            </a:r>
            <a:r>
              <a:rPr lang="it-IT" sz="2800" b="1" dirty="0" smtClean="0"/>
              <a:t>da esenzioni </a:t>
            </a:r>
            <a:r>
              <a:rPr lang="it-IT" sz="2800" b="1" dirty="0" smtClean="0"/>
              <a:t>dall’uso </a:t>
            </a:r>
            <a:r>
              <a:rPr lang="it-IT" sz="2800" b="1" dirty="0" smtClean="0"/>
              <a:t>di </a:t>
            </a:r>
            <a:r>
              <a:rPr lang="it-IT" sz="2800" b="1" dirty="0" smtClean="0"/>
              <a:t> </a:t>
            </a:r>
            <a:r>
              <a:rPr lang="it-IT" sz="2800" b="1" dirty="0" smtClean="0"/>
              <a:t>materiale </a:t>
            </a:r>
            <a:r>
              <a:rPr lang="it-IT" sz="2800" b="1" dirty="0" err="1" smtClean="0"/>
              <a:t>antiinfortunistico</a:t>
            </a:r>
            <a:endParaRPr lang="it-IT" sz="2800" b="1" dirty="0"/>
          </a:p>
        </p:txBody>
      </p:sp>
      <p:pic>
        <p:nvPicPr>
          <p:cNvPr id="7" name="Picture 2" descr="C:\Users\Aldo\Pictures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5250" cy="136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isultati immagini per flotta in porto quadri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0138"/>
            <a:ext cx="9144000" cy="71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PRESCRIZIONE ESAMI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- </a:t>
            </a:r>
            <a:r>
              <a:rPr lang="it-IT" sz="2800" b="1" dirty="0" smtClean="0"/>
              <a:t>Il medico competente non </a:t>
            </a:r>
            <a:r>
              <a:rPr lang="it-IT" sz="2800" dirty="0" smtClean="0"/>
              <a:t>deve chiedere al medico di medicina generale di prescrivere esami con il SSN se necessari per la espressione del giudizio di idoneità</a:t>
            </a:r>
          </a:p>
          <a:p>
            <a:r>
              <a:rPr lang="it-IT" sz="2800" b="1" dirty="0" smtClean="0"/>
              <a:t>Il medico di medicina generale non </a:t>
            </a:r>
            <a:r>
              <a:rPr lang="it-IT" sz="2800" dirty="0" smtClean="0"/>
              <a:t>deve prescrivere esami richiesti dal paziente / lavoratore utili per la assunzione presso un Ente ( accade di frequente per case di riposo, corsi OSS, </a:t>
            </a:r>
            <a:r>
              <a:rPr lang="it-IT" sz="2800" dirty="0" err="1" smtClean="0"/>
              <a:t>etc</a:t>
            </a:r>
            <a:r>
              <a:rPr lang="it-IT" sz="2800" dirty="0" smtClean="0"/>
              <a:t>..)</a:t>
            </a:r>
            <a:endParaRPr lang="it-IT" sz="2800" dirty="0"/>
          </a:p>
        </p:txBody>
      </p:sp>
      <p:pic>
        <p:nvPicPr>
          <p:cNvPr id="4098" name="Picture 2" descr="C:\Users\Aldo\Pictures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65250" cy="136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flotta in porto quadri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0138"/>
            <a:ext cx="9144000" cy="71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Nel caso che un paziente lamenti problemi inerenti i carichi di lavoro, l’ambiente di lavoro, cosa è utile che faccia il medico di medicina generale?</a:t>
            </a:r>
          </a:p>
          <a:p>
            <a:endParaRPr lang="it-IT" dirty="0"/>
          </a:p>
        </p:txBody>
      </p:sp>
      <p:pic>
        <p:nvPicPr>
          <p:cNvPr id="5122" name="Picture 2" descr="C:\Users\Aldo\Pictures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5250" cy="136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isultati immagini per flotta in porto quadri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0138"/>
            <a:ext cx="9144000" cy="71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VISITA SUPPLEMENTARE</a:t>
            </a:r>
            <a:endParaRPr lang="it-IT" dirty="0"/>
          </a:p>
        </p:txBody>
      </p:sp>
      <p:pic>
        <p:nvPicPr>
          <p:cNvPr id="6146" name="Picture 2" descr="C:\Users\Aldo\Pictures\logo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5391" cy="136539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23528" y="1772816"/>
            <a:ext cx="83529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3200" b="1" dirty="0" smtClean="0"/>
              <a:t>Si invia al medico competente </a:t>
            </a:r>
            <a:r>
              <a:rPr lang="it-IT" sz="3200" dirty="0" smtClean="0"/>
              <a:t>per le valutazioni del caso </a:t>
            </a:r>
            <a:r>
              <a:rPr lang="it-IT" sz="3200" b="1" dirty="0" smtClean="0"/>
              <a:t>, con richiesta di visita supplementare</a:t>
            </a:r>
            <a:r>
              <a:rPr lang="it-IT" sz="3200" dirty="0" smtClean="0"/>
              <a:t>  ai sensi dell’art. 41 </a:t>
            </a:r>
            <a:r>
              <a:rPr lang="it-IT" sz="3200" dirty="0" err="1" smtClean="0"/>
              <a:t>D.Lgs</a:t>
            </a:r>
            <a:r>
              <a:rPr lang="it-IT" sz="3200" dirty="0" smtClean="0"/>
              <a:t> </a:t>
            </a:r>
            <a:r>
              <a:rPr lang="it-IT" sz="3200" dirty="0" smtClean="0"/>
              <a:t>81/08</a:t>
            </a:r>
          </a:p>
          <a:p>
            <a:endParaRPr lang="it-IT" sz="2400" dirty="0" smtClean="0"/>
          </a:p>
          <a:p>
            <a:r>
              <a:rPr lang="it-IT" sz="2400" dirty="0" smtClean="0"/>
              <a:t> ( </a:t>
            </a:r>
            <a:r>
              <a:rPr lang="it-IT" sz="2400" dirty="0" smtClean="0"/>
              <a:t>la richiesta deve essere effettuata dal lavoratore alla Direzione aziendale; la Direzione prenderà appuntamento con il medico competente e invierà il lavoratore a visita</a:t>
            </a:r>
            <a:r>
              <a:rPr lang="it-IT" sz="2400" dirty="0" smtClean="0"/>
              <a:t>.</a:t>
            </a:r>
          </a:p>
          <a:p>
            <a:endParaRPr lang="it-IT" sz="2400" dirty="0" smtClean="0"/>
          </a:p>
          <a:p>
            <a:r>
              <a:rPr lang="it-IT" sz="2800" b="1" dirty="0" smtClean="0"/>
              <a:t>Il lavoratore così otterrà un nuovo giudizio di idoneità alla mansione specifica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isultati immagini per flotta in porto quadri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0138"/>
            <a:ext cx="9144000" cy="71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TAKE HOME MESSAGE</a:t>
            </a:r>
            <a:endParaRPr lang="it-IT" dirty="0"/>
          </a:p>
        </p:txBody>
      </p:sp>
      <p:pic>
        <p:nvPicPr>
          <p:cNvPr id="7170" name="Picture 2" descr="C:\Users\Aldo\Pictures\logo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5391" cy="1365391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6372200" y="285293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484784"/>
            <a:ext cx="81369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messaggio da portare a casa quest’oggi è</a:t>
            </a:r>
            <a:r>
              <a:rPr lang="it-IT" sz="2800" dirty="0" smtClean="0"/>
              <a:t>:</a:t>
            </a:r>
          </a:p>
          <a:p>
            <a:r>
              <a:rPr lang="it-IT" sz="2800" b="1" dirty="0" smtClean="0"/>
              <a:t> </a:t>
            </a:r>
            <a:r>
              <a:rPr lang="it-IT" sz="2800" b="1" dirty="0" smtClean="0"/>
              <a:t>medico di medicina generale e medico competente lavorano in sinergia, ognuno per le proprie competenze</a:t>
            </a:r>
            <a:r>
              <a:rPr lang="it-IT" sz="2800" dirty="0" smtClean="0"/>
              <a:t> </a:t>
            </a:r>
            <a:r>
              <a:rPr lang="it-IT" sz="2000" dirty="0" smtClean="0"/>
              <a:t>, senza prevaricazioni e senza indurre false aspettative nel paziente/lavoratore, secondo i dettami sia normativi, ACN per i medici di medicina generale e </a:t>
            </a:r>
            <a:r>
              <a:rPr lang="it-IT" sz="2000" dirty="0" err="1" smtClean="0"/>
              <a:t>D.Lgs</a:t>
            </a:r>
            <a:r>
              <a:rPr lang="it-IT" sz="2000" dirty="0" smtClean="0"/>
              <a:t> 81/08 per i medici competenti</a:t>
            </a:r>
            <a:r>
              <a:rPr lang="it-IT" sz="2800" dirty="0" smtClean="0"/>
              <a:t>, </a:t>
            </a:r>
            <a:endParaRPr lang="it-IT" sz="2800" dirty="0" smtClean="0"/>
          </a:p>
          <a:p>
            <a:r>
              <a:rPr lang="it-IT" sz="2800" b="1" dirty="0" smtClean="0"/>
              <a:t>ma </a:t>
            </a:r>
            <a:r>
              <a:rPr lang="it-IT" sz="2800" b="1" dirty="0" smtClean="0"/>
              <a:t>soprattutto seguendo alla lettera il Codice Deontologico.</a:t>
            </a:r>
          </a:p>
          <a:p>
            <a:endParaRPr lang="it-IT" sz="2800" dirty="0" smtClean="0"/>
          </a:p>
          <a:p>
            <a:pPr algn="ctr"/>
            <a:r>
              <a:rPr lang="it-IT" sz="3200" dirty="0" smtClean="0"/>
              <a:t>PAROLA </a:t>
            </a:r>
            <a:r>
              <a:rPr lang="it-IT" sz="3200" dirty="0" err="1" smtClean="0"/>
              <a:t>D’ORDINE</a:t>
            </a:r>
            <a:r>
              <a:rPr lang="it-IT" sz="3200" dirty="0" smtClean="0"/>
              <a:t>: </a:t>
            </a:r>
            <a:r>
              <a:rPr lang="it-IT" sz="3200" b="1" dirty="0" smtClean="0"/>
              <a:t>COLLABORAZIONE TOTALE!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flotta in porto quad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1834"/>
            <a:ext cx="9144000" cy="71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3568" y="2636912"/>
            <a:ext cx="29337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Vera </a:t>
            </a:r>
            <a:r>
              <a:rPr lang="it-IT" b="1" dirty="0" smtClean="0"/>
              <a:t>integrazione  ???  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755576" y="188640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E’ l'appartenenza ad una stessa comunità </a:t>
            </a:r>
            <a:endParaRPr lang="it-IT" sz="2400" b="1" dirty="0" smtClean="0"/>
          </a:p>
          <a:p>
            <a:r>
              <a:rPr lang="it-IT" sz="2400" b="1" dirty="0" smtClean="0"/>
              <a:t>che </a:t>
            </a:r>
            <a:r>
              <a:rPr lang="it-IT" sz="2400" b="1" dirty="0" smtClean="0"/>
              <a:t>fa nascere o dovrebbe far nascere </a:t>
            </a:r>
            <a:endParaRPr lang="it-IT" sz="2400" b="1" dirty="0" smtClean="0"/>
          </a:p>
          <a:p>
            <a:r>
              <a:rPr lang="it-IT" sz="2400" b="1" dirty="0" smtClean="0"/>
              <a:t>il </a:t>
            </a:r>
            <a:r>
              <a:rPr lang="it-IT" sz="2400" b="1" dirty="0" smtClean="0"/>
              <a:t>sentimento di reciproca considerazione </a:t>
            </a:r>
            <a:endParaRPr lang="it-IT" sz="2400" b="1" dirty="0" smtClean="0"/>
          </a:p>
          <a:p>
            <a:r>
              <a:rPr lang="it-IT" sz="2400" b="1" dirty="0" smtClean="0"/>
              <a:t>e </a:t>
            </a:r>
            <a:r>
              <a:rPr lang="it-IT" sz="2400" b="1" dirty="0" smtClean="0"/>
              <a:t>di comune sentire.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124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 bwMode="auto">
          <a:xfrm>
            <a:off x="-2850252" y="0"/>
            <a:ext cx="121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1115616" y="633900"/>
            <a:ext cx="6624736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Art. 58 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Rapporti tra colleghi </a:t>
            </a: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medico impronta il rapporto con i colleghi ai </a:t>
            </a:r>
            <a:r>
              <a:rPr kumimoji="0" lang="it-IT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principi di solidarietà e collaborazione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al </a:t>
            </a:r>
            <a:r>
              <a:rPr kumimoji="0" lang="it-IT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reciproco rispetto delle competenze tecniche, funzionali ed economiche, nonché delle correlate autonomie e responsabilità</a:t>
            </a:r>
            <a:r>
              <a:rPr kumimoji="0" lang="it-IT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medico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affronta eventuali contrasti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 i colleghi nel rispetto reciproco e salvaguarda il </a:t>
            </a:r>
            <a:r>
              <a:rPr kumimoji="0" lang="it-IT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migliore interesse della persona assistita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ove coinvolta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medico assiste i colleghi prevedendo solo il ristoro delle spese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medico, in caso di errore professionale di un collega, evita comportamenti denigratori e colpevolizzanti.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3769"/>
            <a:ext cx="9108504" cy="440574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83568" y="548680"/>
            <a:ext cx="586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Da cosa nasce questo rapporto conflittuale ??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musainquietante.files.wordpress.com/2013/08/ajvazovskij-la-battaglia-di-navarino-1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939128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51520" y="620688"/>
            <a:ext cx="8057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/>
              <a:t>Nel </a:t>
            </a:r>
            <a:r>
              <a:rPr lang="it-IT" sz="3200" b="1" dirty="0"/>
              <a:t>mondo medico si parlano linguaggi diversi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1520" y="1556792"/>
            <a:ext cx="542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/>
              <a:t>Mancano linee </a:t>
            </a:r>
            <a:r>
              <a:rPr lang="it-IT" sz="3200" b="1" dirty="0"/>
              <a:t>guida condivise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3528" y="2492896"/>
            <a:ext cx="5240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Parcellizzazione</a:t>
            </a:r>
            <a:r>
              <a:rPr lang="it-IT" sz="3600" b="1" dirty="0"/>
              <a:t> </a:t>
            </a:r>
            <a:r>
              <a:rPr lang="it-IT" sz="3200" b="1" dirty="0"/>
              <a:t>delle risposte</a:t>
            </a:r>
            <a:endParaRPr lang="it-IT" sz="36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915816" y="5949280"/>
            <a:ext cx="5109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</a:rPr>
              <a:t>Eppure il paziente è unico</a:t>
            </a:r>
            <a:endParaRPr lang="it-IT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8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etteratu.it/wp-content/uploads/2012/10/wsmith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21126"/>
            <a:ext cx="4824536" cy="387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932040" y="21126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Viviamo il </a:t>
            </a:r>
            <a:r>
              <a:rPr lang="it-IT" dirty="0" smtClean="0"/>
              <a:t>binomio </a:t>
            </a:r>
            <a:r>
              <a:rPr lang="it-IT" dirty="0"/>
              <a:t>medico-paziente come </a:t>
            </a:r>
            <a:r>
              <a:rPr lang="it-IT" dirty="0" smtClean="0"/>
              <a:t>inscindibile .</a:t>
            </a:r>
          </a:p>
          <a:p>
            <a:r>
              <a:rPr lang="it-IT" dirty="0" smtClean="0"/>
              <a:t>Un binomio in </a:t>
            </a:r>
            <a:r>
              <a:rPr lang="it-IT" dirty="0" smtClean="0"/>
              <a:t>cui la </a:t>
            </a:r>
            <a:r>
              <a:rPr lang="it-IT" dirty="0" smtClean="0">
                <a:solidFill>
                  <a:prstClr val="black"/>
                </a:solidFill>
              </a:rPr>
              <a:t>relazione  </a:t>
            </a:r>
            <a:r>
              <a:rPr lang="it-IT" dirty="0">
                <a:solidFill>
                  <a:prstClr val="black"/>
                </a:solidFill>
              </a:rPr>
              <a:t>è essa stessa </a:t>
            </a:r>
            <a:r>
              <a:rPr lang="it-IT" dirty="0" smtClean="0">
                <a:solidFill>
                  <a:prstClr val="black"/>
                </a:solidFill>
              </a:rPr>
              <a:t>potenzialmente </a:t>
            </a:r>
            <a:r>
              <a:rPr lang="it-IT" dirty="0">
                <a:solidFill>
                  <a:prstClr val="black"/>
                </a:solidFill>
              </a:rPr>
              <a:t>terapeutica</a:t>
            </a:r>
            <a:endParaRPr lang="it-IT" dirty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 rot="10800000" flipV="1">
            <a:off x="226738" y="5223542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…il</a:t>
            </a:r>
            <a:r>
              <a:rPr lang="it-IT" dirty="0" smtClean="0"/>
              <a:t> </a:t>
            </a:r>
            <a:r>
              <a:rPr lang="it-IT" b="1" dirty="0" smtClean="0"/>
              <a:t>medico</a:t>
            </a:r>
            <a:r>
              <a:rPr lang="it-IT" dirty="0" smtClean="0"/>
              <a:t> si ritiene </a:t>
            </a:r>
            <a:r>
              <a:rPr lang="it-IT" b="1" dirty="0" smtClean="0"/>
              <a:t>geloso</a:t>
            </a:r>
            <a:r>
              <a:rPr lang="it-IT" dirty="0" smtClean="0"/>
              <a:t> quanto esclusivo custode della salute </a:t>
            </a:r>
            <a:r>
              <a:rPr lang="it-IT" b="1" dirty="0" smtClean="0"/>
              <a:t>del paziente</a:t>
            </a:r>
            <a:r>
              <a:rPr lang="it-IT" dirty="0" smtClean="0"/>
              <a:t>, ...</a:t>
            </a:r>
            <a:endParaRPr lang="it-IT" dirty="0"/>
          </a:p>
        </p:txBody>
      </p:sp>
      <p:pic>
        <p:nvPicPr>
          <p:cNvPr id="9" name="Picture 2" descr="Poster Il medico di campag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3080370" cy="458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 rot="626313">
            <a:off x="3270001" y="2550252"/>
            <a:ext cx="4100803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900" dirty="0" smtClean="0">
                <a:solidFill>
                  <a:srgbClr val="FFFF00"/>
                </a:solidFill>
              </a:rPr>
              <a:t>IERI</a:t>
            </a:r>
            <a:endParaRPr lang="it-IT" sz="19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2170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260648"/>
            <a:ext cx="4226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Medicina della </a:t>
            </a:r>
            <a:r>
              <a:rPr lang="it-IT" sz="2800" b="1" dirty="0"/>
              <a:t>complessità</a:t>
            </a:r>
            <a:r>
              <a:rPr lang="it-IT" dirty="0"/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365931" y="1948190"/>
            <a:ext cx="252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Appropriatezza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65931" y="836712"/>
            <a:ext cx="336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Consapevolezza del proprio ruolo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39710" y="1462718"/>
            <a:ext cx="405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Consapevolezza del ruolo degli altri attori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35060" y="5985000"/>
            <a:ext cx="471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/>
              <a:t>da  un IO a un NOI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27984" y="4941168"/>
            <a:ext cx="3689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</a:rPr>
              <a:t>Chi è il direttore??</a:t>
            </a:r>
            <a:endParaRPr lang="it-IT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7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8" grpId="1"/>
      <p:bldP spid="8" grpId="2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2770" name="Picture 2" descr="https://upload.wikimedia.org/wikipedia/commons/d/db/The_Battle_of_Cape_Passa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99" y="0"/>
            <a:ext cx="9169999" cy="561662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67544" y="6021288"/>
            <a:ext cx="446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 cosa nasce questo rapporto conflittuale ??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isultati immagini per flotta in porto quadri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0138"/>
            <a:ext cx="9144000" cy="71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Perché questo </a:t>
            </a:r>
            <a:r>
              <a:rPr lang="it-IT" dirty="0" err="1" smtClean="0"/>
              <a:t>convegno…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- </a:t>
            </a:r>
            <a:r>
              <a:rPr lang="it-IT" dirty="0" smtClean="0"/>
              <a:t>  </a:t>
            </a:r>
            <a:r>
              <a:rPr lang="it-IT" sz="2800" dirty="0" smtClean="0"/>
              <a:t>per </a:t>
            </a:r>
            <a:r>
              <a:rPr lang="it-IT" sz="2800" b="1" dirty="0" smtClean="0"/>
              <a:t>chiarire ruoli e compiti</a:t>
            </a:r>
          </a:p>
          <a:p>
            <a:pPr>
              <a:buNone/>
            </a:pPr>
            <a:r>
              <a:rPr lang="it-IT" sz="2800" dirty="0" smtClean="0"/>
              <a:t>- </a:t>
            </a:r>
            <a:r>
              <a:rPr lang="it-IT" sz="2800" dirty="0" smtClean="0"/>
              <a:t>  per ribadire che </a:t>
            </a:r>
            <a:r>
              <a:rPr lang="it-IT" sz="2800" b="1" dirty="0" smtClean="0"/>
              <a:t>quello che conta è </a:t>
            </a:r>
            <a:r>
              <a:rPr lang="it-IT" sz="2800" b="1" dirty="0" smtClean="0"/>
              <a:t>il benessere </a:t>
            </a:r>
            <a:r>
              <a:rPr lang="it-IT" sz="2800" b="1" dirty="0" smtClean="0"/>
              <a:t>del paziente/ lavoratore</a:t>
            </a:r>
          </a:p>
          <a:p>
            <a:pPr>
              <a:buNone/>
            </a:pPr>
            <a:r>
              <a:rPr lang="it-IT" sz="2800" dirty="0" smtClean="0"/>
              <a:t>- </a:t>
            </a:r>
            <a:r>
              <a:rPr lang="it-IT" sz="2800" dirty="0" smtClean="0"/>
              <a:t>  per </a:t>
            </a:r>
            <a:r>
              <a:rPr lang="it-IT" sz="2800" b="1" dirty="0" smtClean="0"/>
              <a:t>evitare di creare false illusioni </a:t>
            </a:r>
            <a:r>
              <a:rPr lang="it-IT" sz="2800" dirty="0" smtClean="0"/>
              <a:t>ed </a:t>
            </a:r>
            <a:r>
              <a:rPr lang="it-IT" sz="2800" dirty="0" smtClean="0"/>
              <a:t>aspettative </a:t>
            </a:r>
            <a:r>
              <a:rPr lang="it-IT" sz="2800" dirty="0" smtClean="0"/>
              <a:t>per il paziente / lavoratore</a:t>
            </a:r>
          </a:p>
          <a:p>
            <a:pPr>
              <a:buNone/>
            </a:pPr>
            <a:r>
              <a:rPr lang="it-IT" sz="2800" dirty="0" smtClean="0"/>
              <a:t>- </a:t>
            </a:r>
            <a:r>
              <a:rPr lang="it-IT" sz="2800" dirty="0" smtClean="0"/>
              <a:t>  per </a:t>
            </a:r>
            <a:r>
              <a:rPr lang="it-IT" sz="2800" b="1" dirty="0" smtClean="0"/>
              <a:t>creare una sinergia di interventi </a:t>
            </a:r>
            <a:r>
              <a:rPr lang="it-IT" sz="2800" dirty="0" smtClean="0"/>
              <a:t>per il </a:t>
            </a:r>
            <a:r>
              <a:rPr lang="it-IT" sz="2800" dirty="0" smtClean="0"/>
              <a:t> miglioramento </a:t>
            </a:r>
            <a:r>
              <a:rPr lang="it-IT" sz="2800" dirty="0" smtClean="0"/>
              <a:t>della salute psicofisica </a:t>
            </a:r>
            <a:r>
              <a:rPr lang="it-IT" sz="2800" dirty="0" smtClean="0"/>
              <a:t>della persona</a:t>
            </a:r>
            <a:endParaRPr lang="it-IT" sz="2800" dirty="0"/>
          </a:p>
        </p:txBody>
      </p:sp>
      <p:pic>
        <p:nvPicPr>
          <p:cNvPr id="2050" name="Picture 2" descr="C:\Users\Aldo\Pictures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5250" cy="136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573</Words>
  <Application>Microsoft Office PowerPoint</Application>
  <PresentationFormat>Presentazione su schermo (4:3)</PresentationFormat>
  <Paragraphs>71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MEDICINA GENERALE  MEDICINA DEL LAVORO:  CONTRASTI O SINERGIE?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 Perché questo convegno….</vt:lpstr>
      <vt:lpstr>Evitare SOVRAPPOSIZIONE RUOLI</vt:lpstr>
      <vt:lpstr>PRESCRIZIONE ESAMI</vt:lpstr>
      <vt:lpstr>PROBLEMI</vt:lpstr>
      <vt:lpstr>VISITA SUPPLEMENTARE</vt:lpstr>
      <vt:lpstr>TAKE HOME MESSAGE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Aldo</dc:creator>
  <cp:lastModifiedBy>Bruno</cp:lastModifiedBy>
  <cp:revision>44</cp:revision>
  <dcterms:created xsi:type="dcterms:W3CDTF">2015-05-10T08:25:02Z</dcterms:created>
  <dcterms:modified xsi:type="dcterms:W3CDTF">2017-01-21T00:03:29Z</dcterms:modified>
</cp:coreProperties>
</file>