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58" r:id="rId4"/>
    <p:sldId id="260" r:id="rId5"/>
    <p:sldId id="262" r:id="rId6"/>
    <p:sldId id="259" r:id="rId7"/>
    <p:sldId id="263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2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1F3CF-1C4C-481D-BCE7-F5DDA266CF3D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B43C3-5746-4D56-9D60-AB1290BAEB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0166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0B43C3-5746-4D56-9D60-AB1290BAEB98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07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643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56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87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71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082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35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49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90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72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902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87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34C34-4C2A-4D4A-98D1-60E9FFB5CE45}" type="datetimeFigureOut">
              <a:rPr lang="it-IT" smtClean="0"/>
              <a:t>11/05/17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1F245-713D-4B61-A173-D1E2559053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69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2346959" y="2204864"/>
            <a:ext cx="8559579" cy="41959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it-IT" b="0" dirty="0">
                <a:solidFill>
                  <a:srgbClr val="000000"/>
                </a:solidFill>
                <a:latin typeface="Times New Roman"/>
              </a:rPr>
            </a:br>
            <a:r>
              <a:rPr lang="it-IT" sz="2400" dirty="0" smtClean="0">
                <a:solidFill>
                  <a:srgbClr val="00AEEF"/>
                </a:solidFill>
                <a:latin typeface="OptimaLTStd-DemiBold"/>
              </a:rPr>
              <a:t>BRESCIA</a:t>
            </a:r>
            <a:r>
              <a:rPr lang="it-IT" sz="2400" dirty="0">
                <a:solidFill>
                  <a:srgbClr val="00AEEF"/>
                </a:solidFill>
                <a:latin typeface="OptimaLTStd-DemiBold"/>
              </a:rPr>
              <a:t>, LA MEDICINA CHE CAMBIA</a:t>
            </a:r>
            <a:br>
              <a:rPr lang="it-IT" sz="2400" dirty="0">
                <a:solidFill>
                  <a:srgbClr val="00AEEF"/>
                </a:solidFill>
                <a:latin typeface="OptimaLTStd-DemiBold"/>
              </a:rPr>
            </a:br>
            <a:r>
              <a:rPr lang="it-IT" dirty="0">
                <a:solidFill>
                  <a:srgbClr val="00AEEF"/>
                </a:solidFill>
                <a:latin typeface="OptimaLTStd-DemiBold"/>
              </a:rPr>
              <a:t>ANAMNESI ED ESAME OBIETTIVO AL TEMPO DELLA </a:t>
            </a:r>
            <a:r>
              <a:rPr lang="it-IT" dirty="0" smtClean="0">
                <a:solidFill>
                  <a:srgbClr val="00AEEF"/>
                </a:solidFill>
                <a:latin typeface="OptimaLTStd-DemiBold"/>
              </a:rPr>
              <a:t>TECNOMEDICINA</a:t>
            </a:r>
            <a:endParaRPr lang="it-IT" b="0" dirty="0">
              <a:solidFill>
                <a:srgbClr val="00000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it-IT" sz="1400" i="1" dirty="0">
                <a:solidFill>
                  <a:srgbClr val="000000"/>
                </a:solidFill>
                <a:latin typeface="Times New Roman"/>
              </a:rPr>
              <a:t>Sala Conferenze </a:t>
            </a:r>
            <a:r>
              <a:rPr lang="it-IT" sz="1400" i="1" dirty="0" smtClean="0">
                <a:solidFill>
                  <a:srgbClr val="000000"/>
                </a:solidFill>
                <a:latin typeface="Times New Roman"/>
              </a:rPr>
              <a:t>ASST Valcamonica - Esine</a:t>
            </a:r>
          </a:p>
          <a:p>
            <a:pPr marL="0" indent="0" algn="ctr">
              <a:buNone/>
            </a:pPr>
            <a:r>
              <a:rPr lang="it-IT" sz="1400" i="1" dirty="0" smtClean="0">
                <a:solidFill>
                  <a:srgbClr val="000000"/>
                </a:solidFill>
                <a:latin typeface="Times New Roman"/>
              </a:rPr>
              <a:t>13 maggio 2017 </a:t>
            </a:r>
          </a:p>
          <a:p>
            <a:pPr marL="0" indent="0" algn="ctr">
              <a:buNone/>
            </a:pPr>
            <a:endParaRPr lang="it-IT" sz="1400" i="1" dirty="0">
              <a:solidFill>
                <a:srgbClr val="000000"/>
              </a:solidFill>
              <a:latin typeface="Times New Roman"/>
            </a:endParaRPr>
          </a:p>
          <a:p>
            <a:pPr marL="0" indent="0" algn="ctr">
              <a:buNone/>
            </a:pPr>
            <a:r>
              <a:rPr lang="it-IT" sz="2000" b="1" dirty="0" smtClean="0">
                <a:solidFill>
                  <a:srgbClr val="C00000"/>
                </a:solidFill>
              </a:rPr>
              <a:t>Approccio GENERALE E SPECIALISTICO ALL’ANAMNESI E ALL’ESAME OBIETTIVO ORTOPEDICO</a:t>
            </a:r>
          </a:p>
          <a:p>
            <a:pPr marL="0" indent="0" algn="ctr">
              <a:buNone/>
            </a:pPr>
            <a:r>
              <a:rPr lang="it-IT" sz="1600" b="1" i="1" dirty="0" smtClean="0">
                <a:solidFill>
                  <a:srgbClr val="002060"/>
                </a:solidFill>
                <a:latin typeface="Times New Roman"/>
              </a:rPr>
              <a:t>Dott.ssa Floriana </a:t>
            </a:r>
            <a:r>
              <a:rPr lang="it-IT" sz="1600" b="1" i="1" dirty="0" err="1" smtClean="0">
                <a:solidFill>
                  <a:srgbClr val="002060"/>
                </a:solidFill>
                <a:latin typeface="Times New Roman"/>
              </a:rPr>
              <a:t>Bandera</a:t>
            </a:r>
            <a:r>
              <a:rPr lang="it-IT" sz="1600" b="1" i="1" dirty="0" smtClean="0">
                <a:solidFill>
                  <a:srgbClr val="002060"/>
                </a:solidFill>
                <a:latin typeface="Times New Roman"/>
              </a:rPr>
              <a:t> – Medico di Medicina Generale</a:t>
            </a:r>
          </a:p>
          <a:p>
            <a:pPr marL="0" indent="0" algn="ctr">
              <a:buNone/>
            </a:pPr>
            <a:r>
              <a:rPr lang="it-IT" sz="1600" b="1" i="1" dirty="0" smtClean="0">
                <a:solidFill>
                  <a:srgbClr val="002060"/>
                </a:solidFill>
                <a:latin typeface="Times New Roman"/>
              </a:rPr>
              <a:t>Dott.ssa Elisa </a:t>
            </a:r>
            <a:r>
              <a:rPr lang="it-IT" sz="1600" b="1" i="1" dirty="0" err="1" smtClean="0">
                <a:solidFill>
                  <a:srgbClr val="002060"/>
                </a:solidFill>
                <a:latin typeface="Times New Roman"/>
              </a:rPr>
              <a:t>Pellegrinelli</a:t>
            </a:r>
            <a:r>
              <a:rPr lang="it-IT" sz="1600" b="1" i="1" dirty="0" smtClean="0">
                <a:solidFill>
                  <a:srgbClr val="002060"/>
                </a:solidFill>
                <a:latin typeface="Times New Roman"/>
              </a:rPr>
              <a:t>- Ortopedico </a:t>
            </a:r>
            <a:r>
              <a:rPr lang="it-IT" sz="1400" i="1" dirty="0">
                <a:solidFill>
                  <a:srgbClr val="002060"/>
                </a:solidFill>
                <a:latin typeface="Times New Roman"/>
              </a:rPr>
              <a:t/>
            </a:r>
            <a:br>
              <a:rPr lang="it-IT" sz="1400" i="1" dirty="0">
                <a:solidFill>
                  <a:srgbClr val="002060"/>
                </a:solidFill>
                <a:latin typeface="Times New Roman"/>
              </a:rPr>
            </a:br>
            <a:endParaRPr lang="it-IT" sz="1400" i="1" dirty="0">
              <a:solidFill>
                <a:srgbClr val="002060"/>
              </a:solidFill>
              <a:latin typeface="Times New Roman"/>
            </a:endParaRPr>
          </a:p>
          <a:p>
            <a:endParaRPr lang="it-IT" dirty="0"/>
          </a:p>
        </p:txBody>
      </p:sp>
      <p:pic>
        <p:nvPicPr>
          <p:cNvPr id="1026" name="Picture 2" descr="C:\Users\Gianpaolo\Desktop\tpl0_top_hea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414" y="834886"/>
            <a:ext cx="8198993" cy="1369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64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304799"/>
            <a:ext cx="7686260" cy="4916557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152010" y="304799"/>
            <a:ext cx="94355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IX report di </a:t>
            </a:r>
            <a:r>
              <a:rPr lang="it-IT" sz="2400" b="1" dirty="0" err="1" smtClean="0"/>
              <a:t>Health</a:t>
            </a:r>
            <a:r>
              <a:rPr lang="it-IT" sz="2400" b="1" dirty="0" smtClean="0"/>
              <a:t> </a:t>
            </a:r>
            <a:r>
              <a:rPr lang="it-IT" sz="2400" b="1" dirty="0" err="1"/>
              <a:t>S</a:t>
            </a:r>
            <a:r>
              <a:rPr lang="it-IT" sz="2400" b="1" dirty="0" err="1" smtClean="0"/>
              <a:t>earch</a:t>
            </a:r>
            <a:r>
              <a:rPr lang="it-IT" sz="2400" b="1" dirty="0" smtClean="0"/>
              <a:t> (edizione 2016)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177537" y="766464"/>
            <a:ext cx="4611756" cy="4939814"/>
          </a:xfrm>
          <a:prstGeom prst="rect">
            <a:avLst/>
          </a:prstGeom>
          <a:solidFill>
            <a:schemeClr val="bg1"/>
          </a:solidFill>
          <a:ln w="666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pPr algn="ctr">
              <a:lnSpc>
                <a:spcPct val="150000"/>
              </a:lnSpc>
            </a:pPr>
            <a:r>
              <a:rPr lang="it-IT" dirty="0" smtClean="0"/>
              <a:t>Ipertensione arteriosa: </a:t>
            </a:r>
            <a:r>
              <a:rPr lang="it-IT" b="1" dirty="0" smtClean="0">
                <a:solidFill>
                  <a:srgbClr val="7030A0"/>
                </a:solidFill>
              </a:rPr>
              <a:t>26,7%</a:t>
            </a:r>
          </a:p>
          <a:p>
            <a:pPr algn="ctr">
              <a:lnSpc>
                <a:spcPct val="150000"/>
              </a:lnSpc>
            </a:pPr>
            <a:r>
              <a:rPr lang="it-IT" dirty="0" smtClean="0"/>
              <a:t>Malattia da RGE: </a:t>
            </a:r>
            <a:r>
              <a:rPr lang="it-IT" b="1" dirty="0" smtClean="0">
                <a:solidFill>
                  <a:srgbClr val="00B050"/>
                </a:solidFill>
              </a:rPr>
              <a:t>15,5%</a:t>
            </a:r>
          </a:p>
          <a:p>
            <a:pPr algn="ctr">
              <a:lnSpc>
                <a:spcPct val="150000"/>
              </a:lnSpc>
            </a:pPr>
            <a:r>
              <a:rPr lang="it-IT" dirty="0" smtClean="0"/>
              <a:t>Diabete </a:t>
            </a:r>
            <a:r>
              <a:rPr lang="it-IT" dirty="0"/>
              <a:t>Mellito</a:t>
            </a:r>
            <a:r>
              <a:rPr lang="it-IT" b="1" dirty="0"/>
              <a:t>: </a:t>
            </a:r>
            <a:r>
              <a:rPr lang="it-IT" b="1" dirty="0">
                <a:solidFill>
                  <a:srgbClr val="0070C0"/>
                </a:solidFill>
              </a:rPr>
              <a:t>7,1</a:t>
            </a:r>
            <a:r>
              <a:rPr lang="it-IT" b="1" dirty="0" smtClean="0">
                <a:solidFill>
                  <a:srgbClr val="0070C0"/>
                </a:solidFill>
              </a:rPr>
              <a:t>%</a:t>
            </a:r>
          </a:p>
          <a:p>
            <a:pPr algn="ctr">
              <a:lnSpc>
                <a:spcPct val="150000"/>
              </a:lnSpc>
            </a:pPr>
            <a:r>
              <a:rPr lang="it-IT" dirty="0" smtClean="0"/>
              <a:t>Asma bronchiale: 6,7%</a:t>
            </a:r>
          </a:p>
          <a:p>
            <a:pPr algn="ctr">
              <a:lnSpc>
                <a:spcPct val="150000"/>
              </a:lnSpc>
            </a:pPr>
            <a:r>
              <a:rPr lang="it-IT" dirty="0" smtClean="0"/>
              <a:t>Depressione : 5,5%</a:t>
            </a:r>
          </a:p>
          <a:p>
            <a:pPr algn="ctr">
              <a:lnSpc>
                <a:spcPct val="150000"/>
              </a:lnSpc>
            </a:pPr>
            <a:r>
              <a:rPr lang="it-IT" dirty="0"/>
              <a:t>Malattie ischemiche di cuore: 4</a:t>
            </a:r>
            <a:r>
              <a:rPr lang="it-IT" dirty="0" smtClean="0"/>
              <a:t>%</a:t>
            </a:r>
          </a:p>
          <a:p>
            <a:pPr algn="ctr">
              <a:lnSpc>
                <a:spcPct val="150000"/>
              </a:lnSpc>
            </a:pPr>
            <a:r>
              <a:rPr lang="it-IT" dirty="0" smtClean="0"/>
              <a:t>Ictus </a:t>
            </a:r>
            <a:r>
              <a:rPr lang="it-IT" dirty="0"/>
              <a:t>ischemico : 3,8</a:t>
            </a:r>
            <a:r>
              <a:rPr lang="it-IT" dirty="0" smtClean="0"/>
              <a:t>%</a:t>
            </a:r>
          </a:p>
          <a:p>
            <a:pPr algn="ctr">
              <a:lnSpc>
                <a:spcPct val="150000"/>
              </a:lnSpc>
            </a:pPr>
            <a:r>
              <a:rPr lang="it-IT" dirty="0"/>
              <a:t>BPCO: 2,9</a:t>
            </a:r>
            <a:r>
              <a:rPr lang="it-IT" dirty="0" smtClean="0"/>
              <a:t>%</a:t>
            </a:r>
          </a:p>
          <a:p>
            <a:pPr algn="ctr">
              <a:lnSpc>
                <a:spcPct val="150000"/>
              </a:lnSpc>
            </a:pPr>
            <a:r>
              <a:rPr lang="it-IT" dirty="0" smtClean="0"/>
              <a:t>Demenza : 2,5% </a:t>
            </a:r>
            <a:endParaRPr lang="it-IT" dirty="0"/>
          </a:p>
          <a:p>
            <a:endParaRPr lang="it-IT" dirty="0" smtClean="0"/>
          </a:p>
        </p:txBody>
      </p:sp>
      <p:sp>
        <p:nvSpPr>
          <p:cNvPr id="2" name="Arco 1"/>
          <p:cNvSpPr/>
          <p:nvPr/>
        </p:nvSpPr>
        <p:spPr>
          <a:xfrm rot="1950580">
            <a:off x="2226114" y="404834"/>
            <a:ext cx="1816370" cy="1680145"/>
          </a:xfrm>
          <a:prstGeom prst="arc">
            <a:avLst>
              <a:gd name="adj1" fmla="val 16200000"/>
              <a:gd name="adj2" fmla="val 10539603"/>
            </a:avLst>
          </a:prstGeom>
          <a:ln w="793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836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err="1" smtClean="0"/>
              <a:t>I</a:t>
            </a:r>
            <a:r>
              <a:rPr lang="it-IT" dirty="0" err="1" smtClean="0"/>
              <a:t>talian</a:t>
            </a:r>
            <a:r>
              <a:rPr lang="it-IT" dirty="0" smtClean="0"/>
              <a:t> </a:t>
            </a:r>
            <a:r>
              <a:rPr lang="it-IT" b="1" dirty="0" err="1" smtClean="0"/>
              <a:t>P</a:t>
            </a:r>
            <a:r>
              <a:rPr lang="it-IT" dirty="0" err="1" smtClean="0"/>
              <a:t>ain</a:t>
            </a:r>
            <a:r>
              <a:rPr lang="it-IT" dirty="0" smtClean="0"/>
              <a:t> </a:t>
            </a:r>
            <a:r>
              <a:rPr lang="it-IT" dirty="0" err="1" smtClean="0"/>
              <a:t>re</a:t>
            </a:r>
            <a:r>
              <a:rPr lang="it-IT" b="1" dirty="0" err="1" smtClean="0"/>
              <a:t>SE</a:t>
            </a:r>
            <a:r>
              <a:rPr lang="it-IT" dirty="0" err="1" smtClean="0"/>
              <a:t>arch</a:t>
            </a:r>
            <a:r>
              <a:rPr lang="it-IT" dirty="0" smtClean="0"/>
              <a:t> – </a:t>
            </a:r>
            <a:r>
              <a:rPr lang="it-IT" b="1" dirty="0" smtClean="0"/>
              <a:t>IPSE</a:t>
            </a:r>
            <a:br>
              <a:rPr lang="it-IT" b="1" dirty="0" smtClean="0"/>
            </a:br>
            <a:r>
              <a:rPr lang="it-IT" i="1" dirty="0" smtClean="0"/>
              <a:t>uno studio osservazionale sul dolore in M.G. </a:t>
            </a:r>
            <a:br>
              <a:rPr lang="it-IT" i="1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i="1" dirty="0"/>
              <a:t>99 medici ricercatori di 16 regioni </a:t>
            </a:r>
            <a:r>
              <a:rPr lang="it-IT" i="1" dirty="0" smtClean="0"/>
              <a:t>italiane per 26 </a:t>
            </a:r>
            <a:r>
              <a:rPr lang="it-IT" i="1" dirty="0"/>
              <a:t>settimane di </a:t>
            </a:r>
            <a:r>
              <a:rPr lang="it-IT" i="1" dirty="0" smtClean="0"/>
              <a:t>osservazione</a:t>
            </a:r>
          </a:p>
          <a:p>
            <a:r>
              <a:rPr lang="it-IT" b="1" dirty="0">
                <a:solidFill>
                  <a:srgbClr val="FF0000"/>
                </a:solidFill>
              </a:rPr>
              <a:t>Dolore </a:t>
            </a:r>
            <a:r>
              <a:rPr lang="it-IT" b="1" dirty="0" err="1">
                <a:solidFill>
                  <a:srgbClr val="FF0000"/>
                </a:solidFill>
              </a:rPr>
              <a:t>osteo</a:t>
            </a:r>
            <a:r>
              <a:rPr lang="it-IT" b="1" dirty="0">
                <a:solidFill>
                  <a:srgbClr val="FF0000"/>
                </a:solidFill>
              </a:rPr>
              <a:t>-muscolare 73 %</a:t>
            </a:r>
          </a:p>
          <a:p>
            <a:r>
              <a:rPr lang="it-IT" b="1" dirty="0"/>
              <a:t>Dolore mal definito 8 </a:t>
            </a:r>
            <a:r>
              <a:rPr lang="it-IT" b="1" dirty="0" smtClean="0"/>
              <a:t>% </a:t>
            </a:r>
            <a:r>
              <a:rPr lang="it-IT" i="1" dirty="0" smtClean="0"/>
              <a:t>(</a:t>
            </a:r>
            <a:r>
              <a:rPr lang="it-IT" i="1" dirty="0" err="1"/>
              <a:t>toracalgie</a:t>
            </a:r>
            <a:r>
              <a:rPr lang="it-IT" i="1" dirty="0"/>
              <a:t>, cefalee, coliche)</a:t>
            </a:r>
          </a:p>
          <a:p>
            <a:r>
              <a:rPr lang="it-IT" b="1" dirty="0"/>
              <a:t>Traumi 5 %</a:t>
            </a:r>
          </a:p>
          <a:p>
            <a:r>
              <a:rPr lang="it-IT" b="1" dirty="0"/>
              <a:t>Neurologico 3 </a:t>
            </a:r>
            <a:r>
              <a:rPr lang="it-IT" b="1" dirty="0" smtClean="0"/>
              <a:t>% </a:t>
            </a:r>
            <a:r>
              <a:rPr lang="it-IT" i="1" dirty="0" smtClean="0"/>
              <a:t>(</a:t>
            </a:r>
            <a:r>
              <a:rPr lang="it-IT" i="1" dirty="0"/>
              <a:t>emicrania, trigemino, ecc.)</a:t>
            </a:r>
          </a:p>
          <a:p>
            <a:r>
              <a:rPr lang="it-IT" b="1" dirty="0"/>
              <a:t>Neoplastico 1 %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809124" y="2936036"/>
            <a:ext cx="6257363" cy="36933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LOMBALGIA, LOMBOSCIATALGIA E DORSALGIA 26%</a:t>
            </a:r>
          </a:p>
          <a:p>
            <a:r>
              <a:rPr lang="it-IT" b="1" dirty="0">
                <a:solidFill>
                  <a:srgbClr val="FF0000"/>
                </a:solidFill>
              </a:rPr>
              <a:t>ARTROSI 14%</a:t>
            </a:r>
          </a:p>
          <a:p>
            <a:r>
              <a:rPr lang="it-IT" b="1" dirty="0">
                <a:solidFill>
                  <a:srgbClr val="FF0000"/>
                </a:solidFill>
              </a:rPr>
              <a:t>TENDINITI SPALLA, GOMITO, GINOCCHIO 11%</a:t>
            </a:r>
          </a:p>
          <a:p>
            <a:r>
              <a:rPr lang="it-IT" b="1" dirty="0">
                <a:solidFill>
                  <a:srgbClr val="FF0000"/>
                </a:solidFill>
              </a:rPr>
              <a:t>DOLORE ARTICOLARE 5%</a:t>
            </a:r>
          </a:p>
          <a:p>
            <a:r>
              <a:rPr lang="it-IT" b="1" dirty="0">
                <a:solidFill>
                  <a:srgbClr val="FF0000"/>
                </a:solidFill>
              </a:rPr>
              <a:t>CERVICALGIA, CERVICOBRACHIALGIA 5%</a:t>
            </a:r>
          </a:p>
          <a:p>
            <a:r>
              <a:rPr lang="it-IT" b="1" dirty="0">
                <a:solidFill>
                  <a:srgbClr val="FF0000"/>
                </a:solidFill>
              </a:rPr>
              <a:t>SPONDILOSI CERVICALE E LOMBOSACRALE 3%</a:t>
            </a:r>
          </a:p>
          <a:p>
            <a:r>
              <a:rPr lang="it-IT" b="1" dirty="0"/>
              <a:t>FIBROMIALGIA 2%</a:t>
            </a:r>
          </a:p>
          <a:p>
            <a:r>
              <a:rPr lang="it-IT" b="1" dirty="0"/>
              <a:t>DOLORE TORACICO 2%</a:t>
            </a:r>
          </a:p>
          <a:p>
            <a:r>
              <a:rPr lang="it-IT" b="1" dirty="0"/>
              <a:t>DOLORE ADDOM INALE 1%</a:t>
            </a:r>
          </a:p>
          <a:p>
            <a:r>
              <a:rPr lang="it-IT" b="1" dirty="0"/>
              <a:t>SPONDILITE ANCHILOSANTE 1%</a:t>
            </a:r>
          </a:p>
          <a:p>
            <a:r>
              <a:rPr lang="it-IT" b="1" dirty="0"/>
              <a:t>GOTTA 1%</a:t>
            </a:r>
          </a:p>
          <a:p>
            <a:r>
              <a:rPr lang="it-IT" b="1" dirty="0"/>
              <a:t>ARTRITE REUMATOIDE 1%</a:t>
            </a:r>
          </a:p>
          <a:p>
            <a:r>
              <a:rPr lang="it-IT" b="1" dirty="0"/>
              <a:t>ALTRO 14%</a:t>
            </a:r>
            <a:endParaRPr lang="it-IT" dirty="0"/>
          </a:p>
        </p:txBody>
      </p:sp>
      <p:sp>
        <p:nvSpPr>
          <p:cNvPr id="5" name="Freccia circolare in giù 4"/>
          <p:cNvSpPr/>
          <p:nvPr/>
        </p:nvSpPr>
        <p:spPr>
          <a:xfrm>
            <a:off x="5056095" y="1559859"/>
            <a:ext cx="2330824" cy="1147482"/>
          </a:xfrm>
          <a:prstGeom prst="curvedDownArrow">
            <a:avLst>
              <a:gd name="adj1" fmla="val 25000"/>
              <a:gd name="adj2" fmla="val 45348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0211633" y="835012"/>
            <a:ext cx="1619795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SIMG- 2005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666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 un ambulatorio qualunque…..</a:t>
            </a:r>
            <a:endParaRPr 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668277"/>
              </p:ext>
            </p:extLst>
          </p:nvPr>
        </p:nvGraphicFramePr>
        <p:xfrm>
          <a:off x="1283678" y="2180490"/>
          <a:ext cx="8876322" cy="3804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8774"/>
                <a:gridCol w="2958774"/>
                <a:gridCol w="2958774"/>
              </a:tblGrid>
              <a:tr h="125662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Da gennaio da aprile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(80 giorni lavorativi)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Ogni settimana</a:t>
                      </a:r>
                      <a:endParaRPr lang="it-IT" dirty="0"/>
                    </a:p>
                  </a:txBody>
                  <a:tcPr/>
                </a:tc>
              </a:tr>
              <a:tr h="509633">
                <a:tc>
                  <a:txBody>
                    <a:bodyPr/>
                    <a:lstStyle/>
                    <a:p>
                      <a:r>
                        <a:rPr lang="it-IT" dirty="0" smtClean="0"/>
                        <a:t>Spalla dolorosa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115 pz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 pz</a:t>
                      </a:r>
                      <a:endParaRPr lang="it-IT" dirty="0"/>
                    </a:p>
                  </a:txBody>
                  <a:tcPr/>
                </a:tc>
              </a:tr>
              <a:tr h="509633">
                <a:tc>
                  <a:txBody>
                    <a:bodyPr/>
                    <a:lstStyle/>
                    <a:p>
                      <a:r>
                        <a:rPr lang="it-IT" dirty="0" smtClean="0"/>
                        <a:t>Gonalgia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99 pz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6 pz</a:t>
                      </a:r>
                      <a:endParaRPr lang="it-IT" dirty="0"/>
                    </a:p>
                  </a:txBody>
                  <a:tcPr/>
                </a:tc>
              </a:tr>
              <a:tr h="509633">
                <a:tc>
                  <a:txBody>
                    <a:bodyPr/>
                    <a:lstStyle/>
                    <a:p>
                      <a:r>
                        <a:rPr lang="it-IT" dirty="0" smtClean="0"/>
                        <a:t>Lombalgia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212 pz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 pz</a:t>
                      </a:r>
                      <a:endParaRPr lang="it-IT" dirty="0"/>
                    </a:p>
                  </a:txBody>
                  <a:tcPr/>
                </a:tc>
              </a:tr>
              <a:tr h="509633">
                <a:tc>
                  <a:txBody>
                    <a:bodyPr/>
                    <a:lstStyle/>
                    <a:p>
                      <a:r>
                        <a:rPr lang="it-IT" dirty="0" smtClean="0"/>
                        <a:t>Coxalgia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44 pz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 pz</a:t>
                      </a:r>
                      <a:endParaRPr lang="it-IT" dirty="0"/>
                    </a:p>
                  </a:txBody>
                  <a:tcPr/>
                </a:tc>
              </a:tr>
              <a:tr h="509633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21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426483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Anamnesi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Svestizione del paziente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esame </a:t>
            </a:r>
            <a:r>
              <a:rPr lang="it-IT" dirty="0"/>
              <a:t>obiettivo </a:t>
            </a: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ipotesi diagnostica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decisione </a:t>
            </a:r>
            <a:r>
              <a:rPr lang="it-IT" dirty="0"/>
              <a:t>terapeutica </a:t>
            </a: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eventuale </a:t>
            </a:r>
            <a:r>
              <a:rPr lang="it-IT" dirty="0"/>
              <a:t>prescrizione di </a:t>
            </a:r>
            <a:r>
              <a:rPr lang="it-IT" dirty="0" smtClean="0"/>
              <a:t>approfondimenti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Spiegazione al paziente di iter terapeutico e diagnostico</a:t>
            </a: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vestizione del paziente</a:t>
            </a:r>
            <a:endParaRPr lang="it-IT" dirty="0"/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641" y="539181"/>
            <a:ext cx="2143125" cy="21336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6583" y="282006"/>
            <a:ext cx="1724025" cy="2647950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188" y="4563229"/>
            <a:ext cx="9054383" cy="198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83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835" y="182620"/>
            <a:ext cx="11012556" cy="6882849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0884877" y="182620"/>
            <a:ext cx="644514" cy="66753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16835" y="365125"/>
            <a:ext cx="925103" cy="64928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733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/>
              <a:t>Quali segni e sintomi inconfondibili da ricercare </a:t>
            </a:r>
            <a:r>
              <a:rPr lang="it-IT" dirty="0" smtClean="0"/>
              <a:t>subito per ottimizzare il poco tempo a disposizione?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…..la parola all’ortopedico!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287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248</Words>
  <Application>Microsoft Office PowerPoint</Application>
  <PresentationFormat>Widescreen</PresentationFormat>
  <Paragraphs>70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OptimaLTStd-DemiBold</vt:lpstr>
      <vt:lpstr>Times New Roman</vt:lpstr>
      <vt:lpstr>Wingdings</vt:lpstr>
      <vt:lpstr>Tema di Office</vt:lpstr>
      <vt:lpstr>Presentazione standard di PowerPoint</vt:lpstr>
      <vt:lpstr>Presentazione standard di PowerPoint</vt:lpstr>
      <vt:lpstr>Italian Pain reSEarch – IPSE uno studio osservazionale sul dolore in M.G.  </vt:lpstr>
      <vt:lpstr>in un ambulatorio qualunque…..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Floppy</dc:creator>
  <cp:lastModifiedBy>Floriana</cp:lastModifiedBy>
  <cp:revision>16</cp:revision>
  <dcterms:created xsi:type="dcterms:W3CDTF">2017-04-30T14:01:30Z</dcterms:created>
  <dcterms:modified xsi:type="dcterms:W3CDTF">2017-05-11T14:05:09Z</dcterms:modified>
</cp:coreProperties>
</file>