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0" r:id="rId6"/>
    <p:sldId id="275" r:id="rId7"/>
    <p:sldId id="276" r:id="rId8"/>
    <p:sldId id="270" r:id="rId9"/>
    <p:sldId id="259" r:id="rId10"/>
    <p:sldId id="263" r:id="rId11"/>
    <p:sldId id="261" r:id="rId12"/>
    <p:sldId id="262" r:id="rId13"/>
    <p:sldId id="266" r:id="rId14"/>
    <p:sldId id="265" r:id="rId15"/>
    <p:sldId id="272" r:id="rId16"/>
    <p:sldId id="273" r:id="rId17"/>
    <p:sldId id="274" r:id="rId18"/>
    <p:sldId id="271" r:id="rId19"/>
    <p:sldId id="267" r:id="rId20"/>
    <p:sldId id="268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11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1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630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60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07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864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0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38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85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150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2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33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1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A279-AD03-4ACD-8EB5-C01C808E45FF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96C0-25AA-4E88-B5D6-7EDC847FD8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357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4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/>
          <p:cNvSpPr/>
          <p:nvPr/>
        </p:nvSpPr>
        <p:spPr>
          <a:xfrm>
            <a:off x="1643241" y="2203067"/>
            <a:ext cx="84269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rgbClr val="FF0000"/>
                </a:solidFill>
                <a:latin typeface="OptimaLTStd-Italic"/>
              </a:rPr>
              <a:t>La semeiotica neurologica</a:t>
            </a:r>
          </a:p>
          <a:p>
            <a:pPr algn="ctr"/>
            <a:r>
              <a:rPr lang="it-IT" sz="3600" i="1" dirty="0">
                <a:solidFill>
                  <a:srgbClr val="FF0000"/>
                </a:solidFill>
                <a:latin typeface="OptimaLTStd-Italic"/>
              </a:rPr>
              <a:t>nello studio</a:t>
            </a:r>
          </a:p>
          <a:p>
            <a:pPr algn="ctr"/>
            <a:r>
              <a:rPr lang="it-IT" sz="3600" i="1" dirty="0">
                <a:solidFill>
                  <a:srgbClr val="FF0000"/>
                </a:solidFill>
                <a:latin typeface="OptimaLTStd-Italic"/>
              </a:rPr>
              <a:t>del MMG</a:t>
            </a:r>
            <a:endParaRPr lang="it-IT" sz="3200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8698831" y="5787189"/>
            <a:ext cx="3199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Dott. Sergio Palini</a:t>
            </a:r>
          </a:p>
          <a:p>
            <a:r>
              <a:rPr lang="it-IT" sz="1600" i="1" dirty="0"/>
              <a:t>Medico di Medicina Generale</a:t>
            </a:r>
          </a:p>
          <a:p>
            <a:r>
              <a:rPr lang="it-IT" sz="1600" i="1" dirty="0"/>
              <a:t>Specialista in Neurologia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1136284" y="6018021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OptimaLTStd-DemiBold"/>
              </a:rPr>
              <a:t>8 aprile 2017</a:t>
            </a:r>
            <a:endParaRPr lang="it-IT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046" y="466224"/>
            <a:ext cx="784476" cy="1109913"/>
          </a:xfrm>
          <a:prstGeom prst="rect">
            <a:avLst/>
          </a:prstGeom>
        </p:spPr>
      </p:pic>
      <p:sp>
        <p:nvSpPr>
          <p:cNvPr id="19" name="Rettangolo 18"/>
          <p:cNvSpPr/>
          <p:nvPr/>
        </p:nvSpPr>
        <p:spPr>
          <a:xfrm>
            <a:off x="2017294" y="559515"/>
            <a:ext cx="40867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Garamond3LTStd"/>
              </a:rPr>
              <a:t>ORDINE MEDICI CHIRURGHI E ODONTOIATRI DELLA PROVINCIA</a:t>
            </a:r>
          </a:p>
          <a:p>
            <a:pPr algn="ctr"/>
            <a:r>
              <a:rPr lang="it-IT" dirty="0">
                <a:latin typeface="Garamond3LTStd"/>
              </a:rPr>
              <a:t>DI BRESCIA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/>
          <p:cNvSpPr txBox="1"/>
          <p:nvPr/>
        </p:nvSpPr>
        <p:spPr>
          <a:xfrm>
            <a:off x="1091274" y="954630"/>
            <a:ext cx="10095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PDTA  sclerosi multipla ATS Brescia</a:t>
            </a:r>
          </a:p>
        </p:txBody>
      </p:sp>
      <p:sp>
        <p:nvSpPr>
          <p:cNvPr id="3" name="Rettangolo 2"/>
          <p:cNvSpPr/>
          <p:nvPr/>
        </p:nvSpPr>
        <p:spPr>
          <a:xfrm>
            <a:off x="893151" y="2530234"/>
            <a:ext cx="104921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Il MMG, nel sospetto fondato </a:t>
            </a:r>
            <a:r>
              <a:rPr lang="it-IT" sz="2000" dirty="0">
                <a:latin typeface="Verdana" panose="020B0604030504040204" pitchFamily="34" charset="0"/>
              </a:rPr>
              <a:t>di malattia infiammatoria del sistema nervoso centrale, </a:t>
            </a:r>
            <a:r>
              <a:rPr lang="it-IT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può richiedere</a:t>
            </a:r>
            <a:r>
              <a:rPr lang="it-IT" sz="2000" dirty="0">
                <a:latin typeface="Verdana" panose="020B0604030504040204" pitchFamily="34" charset="0"/>
              </a:rPr>
              <a:t>, per velocizzare i tempi di diagnosi, la prima </a:t>
            </a:r>
            <a:r>
              <a:rPr lang="it-IT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risonanza dell’encefalo e/o midollo </a:t>
            </a:r>
            <a:r>
              <a:rPr lang="it-IT" sz="2000" dirty="0">
                <a:solidFill>
                  <a:srgbClr val="FF0000"/>
                </a:solidFill>
                <a:latin typeface="Verdana" panose="020B0604030504040204" pitchFamily="34" charset="0"/>
              </a:rPr>
              <a:t>(</a:t>
            </a:r>
            <a:r>
              <a:rPr lang="it-IT" sz="2000" dirty="0">
                <a:latin typeface="Verdana" panose="020B0604030504040204" pitchFamily="34" charset="0"/>
              </a:rPr>
              <a:t>qualora la sintomatologia indirizzi verso tale sede, i.e. segno di </a:t>
            </a:r>
            <a:r>
              <a:rPr lang="it-IT" sz="2000" dirty="0" err="1">
                <a:latin typeface="Verdana" panose="020B0604030504040204" pitchFamily="34" charset="0"/>
              </a:rPr>
              <a:t>Lhermitte</a:t>
            </a:r>
            <a:r>
              <a:rPr lang="it-IT" sz="2000" dirty="0">
                <a:latin typeface="Verdana" panose="020B0604030504040204" pitchFamily="34" charset="0"/>
              </a:rPr>
              <a:t>, disturbi sfinterici o della sensibilità pavimento pelvico, livello sensitivo).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0175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47112" y="1850597"/>
            <a:ext cx="112541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Il MMG deve nei casi dubbi somministrare il questionario per la identificazione della demenza.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999238" y="525610"/>
            <a:ext cx="80140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PDTA  demenze ATS Brescia</a:t>
            </a:r>
          </a:p>
        </p:txBody>
      </p:sp>
      <p:sp>
        <p:nvSpPr>
          <p:cNvPr id="3" name="Rettangolo 2"/>
          <p:cNvSpPr/>
          <p:nvPr/>
        </p:nvSpPr>
        <p:spPr>
          <a:xfrm>
            <a:off x="615995" y="3023244"/>
            <a:ext cx="10780541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In caso di lieve anomalia (1 solo item positivo, che presenta però un impatto con l’attività quotidiana) il questionario può essere nuovamente somministrato dal MMG a breve distanza di tempo (3 mesi) per meglio valutare l'evoluzione delle performance del paziente.</a:t>
            </a:r>
          </a:p>
        </p:txBody>
      </p:sp>
      <p:sp>
        <p:nvSpPr>
          <p:cNvPr id="4" name="Rettangolo 3"/>
          <p:cNvSpPr/>
          <p:nvPr/>
        </p:nvSpPr>
        <p:spPr>
          <a:xfrm>
            <a:off x="647111" y="4662926"/>
            <a:ext cx="10550771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b="1" dirty="0">
                <a:solidFill>
                  <a:srgbClr val="FF0000"/>
                </a:solidFill>
                <a:latin typeface="Verdana" panose="020B0604030504040204" pitchFamily="34" charset="0"/>
              </a:rPr>
              <a:t>In caso di sospetto deve fare eseguire esami (inclusa </a:t>
            </a:r>
            <a:r>
              <a:rPr lang="it-IT" b="1" dirty="0" err="1">
                <a:solidFill>
                  <a:srgbClr val="FF0000"/>
                </a:solidFill>
                <a:latin typeface="Verdana" panose="020B0604030504040204" pitchFamily="34" charset="0"/>
              </a:rPr>
              <a:t>Tc</a:t>
            </a:r>
            <a:r>
              <a:rPr lang="it-IT" b="1" dirty="0">
                <a:solidFill>
                  <a:srgbClr val="FF0000"/>
                </a:solidFill>
                <a:latin typeface="Verdana" panose="020B0604030504040204" pitchFamily="34" charset="0"/>
              </a:rPr>
              <a:t> encefalo) 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ed indirizzare al centro specialistico.</a:t>
            </a:r>
          </a:p>
        </p:txBody>
      </p:sp>
    </p:spTree>
    <p:extLst>
      <p:ext uri="{BB962C8B-B14F-4D97-AF65-F5344CB8AC3E}">
        <p14:creationId xmlns:p14="http://schemas.microsoft.com/office/powerpoint/2010/main" val="6212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289560" y="366991"/>
            <a:ext cx="116706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FFC00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“PERCORSO CEFALEA” </a:t>
            </a:r>
          </a:p>
          <a:p>
            <a:pPr algn="ctr"/>
            <a:r>
              <a:rPr lang="it-IT" sz="2400" dirty="0">
                <a:solidFill>
                  <a:srgbClr val="FFC00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DOCUMENTO DI INDIRIZZO REGIONALE (EMILIA-ROMAGNA)</a:t>
            </a:r>
          </a:p>
          <a:p>
            <a:pPr algn="ctr"/>
            <a:r>
              <a:rPr lang="it-IT" sz="2400" dirty="0">
                <a:solidFill>
                  <a:srgbClr val="FFC00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L’ASSISTENZA INTEGRATA AL PAZIENTE CON CEFALEA 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765931"/>
              </p:ext>
            </p:extLst>
          </p:nvPr>
        </p:nvGraphicFramePr>
        <p:xfrm>
          <a:off x="289560" y="2090630"/>
          <a:ext cx="11670694" cy="145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6840">
                  <a:extLst>
                    <a:ext uri="{9D8B030D-6E8A-4147-A177-3AD203B41FA5}">
                      <a16:colId xmlns:a16="http://schemas.microsoft.com/office/drawing/2014/main" xmlns="" val="876846008"/>
                    </a:ext>
                  </a:extLst>
                </a:gridCol>
                <a:gridCol w="6473854">
                  <a:extLst>
                    <a:ext uri="{9D8B030D-6E8A-4147-A177-3AD203B41FA5}">
                      <a16:colId xmlns:a16="http://schemas.microsoft.com/office/drawing/2014/main" xmlns="" val="267144252"/>
                    </a:ext>
                  </a:extLst>
                </a:gridCol>
              </a:tblGrid>
              <a:tr h="1455760">
                <a:tc>
                  <a:txBody>
                    <a:bodyPr/>
                    <a:lstStyle/>
                    <a:p>
                      <a:r>
                        <a:rPr lang="it-IT" sz="32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SCENARIO 3</a:t>
                      </a:r>
                      <a:endParaRPr lang="it-IT" sz="3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Assenza in anamnesi di cefalea </a:t>
                      </a:r>
                    </a:p>
                    <a:p>
                      <a:r>
                        <a:rPr lang="it-IT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Cefalea ad esordio recente </a:t>
                      </a:r>
                    </a:p>
                    <a:p>
                      <a:r>
                        <a:rPr lang="it-IT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Cefalea progressivamente ingravescente</a:t>
                      </a:r>
                      <a:endParaRPr lang="it-IT" sz="2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4820192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696631"/>
              </p:ext>
            </p:extLst>
          </p:nvPr>
        </p:nvGraphicFramePr>
        <p:xfrm>
          <a:off x="289560" y="4023102"/>
          <a:ext cx="11670694" cy="1871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2126">
                  <a:extLst>
                    <a:ext uri="{9D8B030D-6E8A-4147-A177-3AD203B41FA5}">
                      <a16:colId xmlns:a16="http://schemas.microsoft.com/office/drawing/2014/main" xmlns="" val="2838162734"/>
                    </a:ext>
                  </a:extLst>
                </a:gridCol>
                <a:gridCol w="6498568">
                  <a:extLst>
                    <a:ext uri="{9D8B030D-6E8A-4147-A177-3AD203B41FA5}">
                      <a16:colId xmlns:a16="http://schemas.microsoft.com/office/drawing/2014/main" xmlns="" val="856043842"/>
                    </a:ext>
                  </a:extLst>
                </a:gridCol>
              </a:tblGrid>
              <a:tr h="1871071">
                <a:tc>
                  <a:txBody>
                    <a:bodyPr/>
                    <a:lstStyle/>
                    <a:p>
                      <a:r>
                        <a:rPr lang="it-IT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Il Medico di PS richiede una TC encefalo, esami ematochimici di routine e dosaggio PCR</a:t>
                      </a:r>
                      <a:endParaRPr lang="it-IT" sz="2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Il MMG richiede VES, PCR, esami ematochimici di routine come urgenza differibile, TC encefalo e valutazione neurologica da eseguire entro 7 giorni</a:t>
                      </a:r>
                      <a:endParaRPr lang="it-IT" sz="2800" b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0396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0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575582" y="520505"/>
            <a:ext cx="85500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Esame Neurologico del MMG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130750" y="1596928"/>
            <a:ext cx="587122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Si devono ricercare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Alterazioni dello stato di coscienza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Diplopia, deficit del CV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Deficit VII </a:t>
            </a:r>
            <a:r>
              <a:rPr lang="it-IT" sz="2800" b="1" dirty="0" err="1"/>
              <a:t>n.c</a:t>
            </a:r>
            <a:r>
              <a:rPr lang="it-IT" sz="2800" b="1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Nistagmo, disturbi dell’equilibrio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Deficit di forza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Atassia, dismetria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192642" y="5289452"/>
            <a:ext cx="41944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u="sng" dirty="0">
                <a:solidFill>
                  <a:srgbClr val="FF0000"/>
                </a:solidFill>
                <a:latin typeface="Calibri" panose="020F0502020204030204"/>
              </a:rPr>
              <a:t>Tutto in 3 minuti</a:t>
            </a:r>
          </a:p>
        </p:txBody>
      </p:sp>
    </p:spTree>
    <p:extLst>
      <p:ext uri="{BB962C8B-B14F-4D97-AF65-F5344CB8AC3E}">
        <p14:creationId xmlns:p14="http://schemas.microsoft.com/office/powerpoint/2010/main" val="190886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674056" y="604911"/>
            <a:ext cx="85500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Esame Neurologico del MMG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674056" y="2037455"/>
            <a:ext cx="524073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Ulteriori manovre semeiologiche</a:t>
            </a:r>
          </a:p>
          <a:p>
            <a:endParaRPr lang="it-IT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Valutazione sensibilità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ROT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err="1"/>
              <a:t>Lasegue</a:t>
            </a:r>
            <a:endParaRPr lang="it-IT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err="1"/>
              <a:t>Brudzinski</a:t>
            </a:r>
            <a:r>
              <a:rPr lang="it-IT" sz="2800" b="1" dirty="0"/>
              <a:t>, Binda, </a:t>
            </a:r>
            <a:r>
              <a:rPr lang="it-IT" sz="2800" b="1" dirty="0" err="1"/>
              <a:t>rigor</a:t>
            </a:r>
            <a:r>
              <a:rPr lang="it-IT" sz="2800" b="1" dirty="0"/>
              <a:t> nucale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749319" y="5128435"/>
            <a:ext cx="54412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u="sng" dirty="0">
                <a:solidFill>
                  <a:srgbClr val="FF0000"/>
                </a:solidFill>
                <a:latin typeface="Calibri" panose="020F0502020204030204"/>
              </a:rPr>
              <a:t>Solo in casi particolari </a:t>
            </a:r>
          </a:p>
        </p:txBody>
      </p:sp>
    </p:spTree>
    <p:extLst>
      <p:ext uri="{BB962C8B-B14F-4D97-AF65-F5344CB8AC3E}">
        <p14:creationId xmlns:p14="http://schemas.microsoft.com/office/powerpoint/2010/main" val="30718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549" y="2194560"/>
            <a:ext cx="3152535" cy="3034315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1677059" y="805442"/>
            <a:ext cx="87695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5400" b="1" dirty="0">
                <a:solidFill>
                  <a:srgbClr val="FF0000"/>
                </a:solidFill>
                <a:latin typeface="Calibri" panose="020F0502020204030204"/>
              </a:rPr>
              <a:t>Sintomi di allarme – </a:t>
            </a:r>
            <a:r>
              <a:rPr lang="it-IT" sz="5400" b="1" dirty="0" err="1">
                <a:solidFill>
                  <a:srgbClr val="FF0000"/>
                </a:solidFill>
                <a:latin typeface="Calibri" panose="020F0502020204030204"/>
              </a:rPr>
              <a:t>Red</a:t>
            </a:r>
            <a:r>
              <a:rPr lang="it-IT" sz="5400" b="1" dirty="0">
                <a:solidFill>
                  <a:srgbClr val="FF0000"/>
                </a:solidFill>
                <a:latin typeface="Calibri" panose="020F0502020204030204"/>
              </a:rPr>
              <a:t> </a:t>
            </a:r>
            <a:r>
              <a:rPr lang="it-IT" sz="5400" b="1" dirty="0" err="1">
                <a:solidFill>
                  <a:srgbClr val="FF0000"/>
                </a:solidFill>
                <a:latin typeface="Calibri" panose="020F0502020204030204"/>
              </a:rPr>
              <a:t>Flags</a:t>
            </a:r>
            <a:endParaRPr lang="it-IT" sz="54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851657" y="5557977"/>
            <a:ext cx="84203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Importante per il MMG identificarli</a:t>
            </a:r>
          </a:p>
        </p:txBody>
      </p:sp>
    </p:spTree>
    <p:extLst>
      <p:ext uri="{BB962C8B-B14F-4D97-AF65-F5344CB8AC3E}">
        <p14:creationId xmlns:p14="http://schemas.microsoft.com/office/powerpoint/2010/main" val="298647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586030" y="1557610"/>
            <a:ext cx="109326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Insorgenza oltre i 50 anni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Recente insorgenza in pazienti con neoplasie o HIV</a:t>
            </a:r>
          </a:p>
          <a:p>
            <a:pPr defTabSz="457200"/>
            <a:endParaRPr lang="it-IT" sz="1200" dirty="0">
              <a:solidFill>
                <a:prstClr val="black"/>
              </a:solidFill>
              <a:latin typeface="HelveticaNeueLTStd-LtCn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FF0000"/>
                </a:solidFill>
                <a:latin typeface="HelveticaNeueLTStd-LtCn"/>
              </a:rPr>
              <a:t>Esordio improvviso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FF0000"/>
                </a:solidFill>
                <a:latin typeface="HelveticaNeueLTStd-LtCn"/>
              </a:rPr>
              <a:t>«Peggior mal di testa mai provato»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FF0000"/>
                </a:solidFill>
                <a:latin typeface="HelveticaNeueLTStd-LtCn"/>
              </a:rPr>
              <a:t>Improvviso e sostanziale aumento della frequenza degli attacchi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FF0000"/>
                </a:solidFill>
                <a:latin typeface="HelveticaNeueLTStd-LtCn"/>
              </a:rPr>
              <a:t>Improvviso cambiamento delle caratteristiche della cefalea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endParaRPr lang="it-IT" sz="1200" dirty="0">
              <a:solidFill>
                <a:prstClr val="black"/>
              </a:solidFill>
              <a:latin typeface="HelveticaNeueLTStd-LtCn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Associazione con sforzo fisico (colpi di tosse, starnuti)</a:t>
            </a:r>
          </a:p>
          <a:p>
            <a:pPr defTabSz="457200"/>
            <a:endParaRPr lang="it-IT" sz="1200" dirty="0">
              <a:solidFill>
                <a:prstClr val="black"/>
              </a:solidFill>
              <a:latin typeface="HelveticaNeueLTStd-LtCn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Aura sempre monolaterale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Aura molto breve (meno di 5 </a:t>
            </a:r>
            <a:r>
              <a:rPr lang="it-IT" sz="2600" dirty="0" err="1">
                <a:solidFill>
                  <a:prstClr val="black"/>
                </a:solidFill>
                <a:latin typeface="HelveticaNeueLTStd-LtCn"/>
              </a:rPr>
              <a:t>min</a:t>
            </a: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) o molto lunga (oltre 60 </a:t>
            </a:r>
            <a:r>
              <a:rPr lang="it-IT" sz="2600" dirty="0" err="1">
                <a:solidFill>
                  <a:prstClr val="black"/>
                </a:solidFill>
                <a:latin typeface="HelveticaNeueLTStd-LtCn"/>
              </a:rPr>
              <a:t>min</a:t>
            </a:r>
            <a:r>
              <a:rPr lang="it-IT" sz="2600" dirty="0">
                <a:solidFill>
                  <a:prstClr val="black"/>
                </a:solidFill>
                <a:latin typeface="HelveticaNeueLTStd-LtCn"/>
              </a:rPr>
              <a:t>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150834" y="189437"/>
            <a:ext cx="54323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ESEMPIO:  Cefalea</a:t>
            </a:r>
          </a:p>
        </p:txBody>
      </p:sp>
    </p:spTree>
    <p:extLst>
      <p:ext uri="{BB962C8B-B14F-4D97-AF65-F5344CB8AC3E}">
        <p14:creationId xmlns:p14="http://schemas.microsoft.com/office/powerpoint/2010/main" val="29739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679893" y="2587314"/>
            <a:ext cx="62601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Scale di valutazione e diari clinici</a:t>
            </a:r>
          </a:p>
        </p:txBody>
      </p:sp>
    </p:spTree>
    <p:extLst>
      <p:ext uri="{BB962C8B-B14F-4D97-AF65-F5344CB8AC3E}">
        <p14:creationId xmlns:p14="http://schemas.microsoft.com/office/powerpoint/2010/main" val="18270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876" y="1027945"/>
            <a:ext cx="8800321" cy="560418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365758" y="196948"/>
            <a:ext cx="6260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48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Diario</a:t>
            </a:r>
            <a:r>
              <a:rPr lang="it-IT" sz="2800" b="1" dirty="0">
                <a:solidFill>
                  <a:srgbClr val="FF0000"/>
                </a:solidFill>
                <a:latin typeface="Century Gothic" panose="020B0502020202020204"/>
              </a:rPr>
              <a:t> </a:t>
            </a:r>
            <a:r>
              <a:rPr lang="it-IT" sz="48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delle</a:t>
            </a:r>
            <a:r>
              <a:rPr lang="it-IT" sz="2800" b="1" dirty="0">
                <a:solidFill>
                  <a:srgbClr val="FF0000"/>
                </a:solidFill>
                <a:latin typeface="Century Gothic" panose="020B0502020202020204"/>
              </a:rPr>
              <a:t> </a:t>
            </a:r>
            <a:r>
              <a:rPr lang="it-IT" sz="48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cefalee</a:t>
            </a:r>
          </a:p>
        </p:txBody>
      </p:sp>
    </p:spTree>
    <p:extLst>
      <p:ext uri="{BB962C8B-B14F-4D97-AF65-F5344CB8AC3E}">
        <p14:creationId xmlns:p14="http://schemas.microsoft.com/office/powerpoint/2010/main" val="21594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19" y="357993"/>
            <a:ext cx="6514728" cy="191979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776" y="2609483"/>
            <a:ext cx="6177313" cy="156862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732" y="4433522"/>
            <a:ext cx="5490723" cy="214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017" y="4249013"/>
            <a:ext cx="2482118" cy="208700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 rot="771122">
            <a:off x="1426355" y="3744580"/>
            <a:ext cx="2409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Von</a:t>
            </a:r>
            <a:r>
              <a:rPr lang="it-IT" b="1" dirty="0"/>
              <a:t> </a:t>
            </a:r>
            <a:r>
              <a:rPr lang="it-IT" sz="2000" b="1" dirty="0" err="1"/>
              <a:t>Hippel-Lindau</a:t>
            </a:r>
            <a:r>
              <a:rPr lang="it-IT" dirty="0"/>
              <a:t> </a:t>
            </a:r>
          </a:p>
        </p:txBody>
      </p:sp>
      <p:sp>
        <p:nvSpPr>
          <p:cNvPr id="7" name="CasellaDiTesto 6"/>
          <p:cNvSpPr txBox="1"/>
          <p:nvPr/>
        </p:nvSpPr>
        <p:spPr>
          <a:xfrm rot="17959372">
            <a:off x="5506659" y="2637363"/>
            <a:ext cx="16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err="1"/>
              <a:t>Sturge</a:t>
            </a:r>
            <a:r>
              <a:rPr lang="it-IT" sz="2000" b="1" dirty="0"/>
              <a:t>-Weber</a:t>
            </a:r>
          </a:p>
        </p:txBody>
      </p:sp>
      <p:sp>
        <p:nvSpPr>
          <p:cNvPr id="8" name="CasellaDiTesto 7"/>
          <p:cNvSpPr txBox="1"/>
          <p:nvPr/>
        </p:nvSpPr>
        <p:spPr>
          <a:xfrm rot="4493023">
            <a:off x="4486013" y="2697865"/>
            <a:ext cx="1329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err="1"/>
              <a:t>Lou</a:t>
            </a:r>
            <a:r>
              <a:rPr lang="it-IT" b="1" dirty="0"/>
              <a:t> </a:t>
            </a:r>
            <a:r>
              <a:rPr lang="it-IT" sz="2000" b="1" dirty="0" err="1"/>
              <a:t>Gehrig</a:t>
            </a:r>
            <a:endParaRPr lang="it-IT" sz="2000" b="1" dirty="0"/>
          </a:p>
        </p:txBody>
      </p:sp>
      <p:sp>
        <p:nvSpPr>
          <p:cNvPr id="9" name="CasellaDiTesto 8"/>
          <p:cNvSpPr txBox="1"/>
          <p:nvPr/>
        </p:nvSpPr>
        <p:spPr>
          <a:xfrm rot="19538137">
            <a:off x="6853095" y="2862190"/>
            <a:ext cx="1849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Duchenne-Aran</a:t>
            </a:r>
          </a:p>
        </p:txBody>
      </p:sp>
      <p:sp>
        <p:nvSpPr>
          <p:cNvPr id="10" name="CasellaDiTesto 9"/>
          <p:cNvSpPr txBox="1"/>
          <p:nvPr/>
        </p:nvSpPr>
        <p:spPr>
          <a:xfrm rot="2179619">
            <a:off x="2637154" y="2786437"/>
            <a:ext cx="2097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err="1"/>
              <a:t>Creutzfeldt</a:t>
            </a:r>
            <a:r>
              <a:rPr lang="it-IT" sz="2000" b="1" dirty="0"/>
              <a:t>-Jakob</a:t>
            </a:r>
            <a:r>
              <a:rPr lang="it-IT" dirty="0"/>
              <a:t> 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643913" y="5222537"/>
            <a:ext cx="3956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Panencefalite</a:t>
            </a:r>
            <a:r>
              <a:rPr lang="it-IT" b="1" dirty="0"/>
              <a:t> </a:t>
            </a:r>
            <a:r>
              <a:rPr lang="it-IT" sz="2000" b="1" dirty="0"/>
              <a:t>sclerosante</a:t>
            </a:r>
            <a:r>
              <a:rPr lang="it-IT" b="1" dirty="0"/>
              <a:t> </a:t>
            </a:r>
            <a:r>
              <a:rPr lang="it-IT" sz="2000" b="1" dirty="0"/>
              <a:t>subacuta</a:t>
            </a:r>
            <a:r>
              <a:rPr lang="it-IT" dirty="0"/>
              <a:t> </a:t>
            </a:r>
          </a:p>
        </p:txBody>
      </p:sp>
      <p:sp>
        <p:nvSpPr>
          <p:cNvPr id="12" name="CasellaDiTesto 11"/>
          <p:cNvSpPr txBox="1"/>
          <p:nvPr/>
        </p:nvSpPr>
        <p:spPr>
          <a:xfrm rot="20662601">
            <a:off x="7455543" y="3568788"/>
            <a:ext cx="339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err="1"/>
              <a:t>Leucodistrofia</a:t>
            </a:r>
            <a:r>
              <a:rPr lang="it-IT" b="1" dirty="0">
                <a:effectLst/>
              </a:rPr>
              <a:t> </a:t>
            </a:r>
            <a:r>
              <a:rPr lang="it-IT" sz="2000" b="1" dirty="0"/>
              <a:t>metacromatica</a:t>
            </a:r>
            <a:r>
              <a:rPr lang="it-IT" dirty="0">
                <a:effectLst/>
              </a:rPr>
              <a:t> 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412038" y="5224089"/>
            <a:ext cx="2687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Distrofia miotonica</a:t>
            </a:r>
            <a:endParaRPr lang="it-IT" sz="20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785798" y="764668"/>
            <a:ext cx="62956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chemeClr val="accent4">
                    <a:lumMod val="50000"/>
                  </a:schemeClr>
                </a:solidFill>
              </a:rPr>
              <a:t>Troppo specialistica ?</a:t>
            </a:r>
          </a:p>
        </p:txBody>
      </p:sp>
    </p:spTree>
    <p:extLst>
      <p:ext uri="{BB962C8B-B14F-4D97-AF65-F5344CB8AC3E}">
        <p14:creationId xmlns:p14="http://schemas.microsoft.com/office/powerpoint/2010/main" val="102566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209" y="155982"/>
            <a:ext cx="4543865" cy="666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1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780" y="4027690"/>
            <a:ext cx="2482118" cy="208700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008443" y="5052146"/>
            <a:ext cx="348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Emorragia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sub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aracnoidea</a:t>
            </a:r>
          </a:p>
        </p:txBody>
      </p:sp>
      <p:sp>
        <p:nvSpPr>
          <p:cNvPr id="8" name="CasellaDiTesto 7"/>
          <p:cNvSpPr txBox="1"/>
          <p:nvPr/>
        </p:nvSpPr>
        <p:spPr>
          <a:xfrm rot="3193436">
            <a:off x="4339355" y="2459957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Ictus</a:t>
            </a:r>
          </a:p>
        </p:txBody>
      </p:sp>
      <p:sp>
        <p:nvSpPr>
          <p:cNvPr id="9" name="CasellaDiTesto 8"/>
          <p:cNvSpPr txBox="1"/>
          <p:nvPr/>
        </p:nvSpPr>
        <p:spPr>
          <a:xfrm rot="18597019">
            <a:off x="6489570" y="2412691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Coma</a:t>
            </a:r>
          </a:p>
        </p:txBody>
      </p:sp>
      <p:sp>
        <p:nvSpPr>
          <p:cNvPr id="10" name="CasellaDiTesto 9"/>
          <p:cNvSpPr txBox="1"/>
          <p:nvPr/>
        </p:nvSpPr>
        <p:spPr>
          <a:xfrm rot="1825702">
            <a:off x="1075395" y="3139241"/>
            <a:ext cx="2788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Emorragia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cerebrale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2" name="CasellaDiTesto 11"/>
          <p:cNvSpPr txBox="1"/>
          <p:nvPr/>
        </p:nvSpPr>
        <p:spPr>
          <a:xfrm rot="19775565">
            <a:off x="8126522" y="3089856"/>
            <a:ext cx="2007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2400" b="1" dirty="0" err="1">
                <a:solidFill>
                  <a:prstClr val="black"/>
                </a:solidFill>
                <a:latin typeface="Calibri" panose="020F0502020204030204"/>
              </a:rPr>
              <a:t>Guillain-Barré</a:t>
            </a:r>
            <a:r>
              <a:rPr lang="it-IT" dirty="0"/>
              <a:t>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327720" y="5052146"/>
            <a:ext cx="2461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Edema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it-IT" sz="2400" b="1" dirty="0">
                <a:solidFill>
                  <a:prstClr val="black"/>
                </a:solidFill>
                <a:latin typeface="Calibri" panose="020F0502020204030204"/>
              </a:rPr>
              <a:t>cerebrale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785798" y="764668"/>
            <a:ext cx="63442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Solo patologie acute</a:t>
            </a: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903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740" y="4017093"/>
            <a:ext cx="2482118" cy="208700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7841904" y="4768207"/>
            <a:ext cx="3738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prstClr val="black"/>
                </a:solidFill>
                <a:latin typeface="Calibri" panose="020F0502020204030204"/>
              </a:rPr>
              <a:t>Miastenia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it-IT" sz="3200" b="1" dirty="0" err="1">
                <a:solidFill>
                  <a:prstClr val="black"/>
                </a:solidFill>
                <a:latin typeface="Calibri" panose="020F0502020204030204"/>
              </a:rPr>
              <a:t>gravis</a:t>
            </a:r>
            <a:endParaRPr lang="it-IT" sz="32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CasellaDiTesto 9"/>
          <p:cNvSpPr txBox="1"/>
          <p:nvPr/>
        </p:nvSpPr>
        <p:spPr>
          <a:xfrm rot="1691375">
            <a:off x="2366425" y="2467186"/>
            <a:ext cx="1864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Parkinson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sellaDiTesto 11"/>
          <p:cNvSpPr txBox="1"/>
          <p:nvPr/>
        </p:nvSpPr>
        <p:spPr>
          <a:xfrm rot="19332467">
            <a:off x="8189363" y="2453975"/>
            <a:ext cx="1696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prstClr val="black"/>
                </a:solidFill>
                <a:latin typeface="Calibri" panose="020F0502020204030204"/>
              </a:rPr>
              <a:t>Epilessia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150564" y="4789680"/>
            <a:ext cx="3343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prstClr val="black"/>
                </a:solidFill>
                <a:latin typeface="Calibri" panose="020F0502020204030204"/>
              </a:rPr>
              <a:t>Sclerosi</a:t>
            </a:r>
            <a:r>
              <a:rPr lang="it-IT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it-IT" sz="3200" b="1" dirty="0">
                <a:solidFill>
                  <a:prstClr val="black"/>
                </a:solidFill>
                <a:latin typeface="Calibri" panose="020F0502020204030204"/>
              </a:rPr>
              <a:t>multipla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233101" y="931324"/>
            <a:ext cx="7877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Terapia troppo complessa?</a:t>
            </a:r>
          </a:p>
        </p:txBody>
      </p:sp>
    </p:spTree>
    <p:extLst>
      <p:ext uri="{BB962C8B-B14F-4D97-AF65-F5344CB8AC3E}">
        <p14:creationId xmlns:p14="http://schemas.microsoft.com/office/powerpoint/2010/main" val="141466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02191" y="29120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87791" y="1786597"/>
            <a:ext cx="101662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L’ esame neurologico</a:t>
            </a:r>
          </a:p>
          <a:p>
            <a:pPr algn="ctr"/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DEVE</a:t>
            </a:r>
          </a:p>
          <a:p>
            <a:pPr algn="ctr"/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rientrare nelle competenze del</a:t>
            </a:r>
          </a:p>
          <a:p>
            <a:pPr algn="ctr"/>
            <a:r>
              <a:rPr lang="it-IT" sz="5400" b="1" dirty="0">
                <a:solidFill>
                  <a:srgbClr val="FFC000">
                    <a:lumMod val="50000"/>
                  </a:srgbClr>
                </a:solidFill>
                <a:latin typeface="Calibri" panose="020F0502020204030204"/>
              </a:rPr>
              <a:t>MMG</a:t>
            </a:r>
          </a:p>
        </p:txBody>
      </p:sp>
    </p:spTree>
    <p:extLst>
      <p:ext uri="{BB962C8B-B14F-4D97-AF65-F5344CB8AC3E}">
        <p14:creationId xmlns:p14="http://schemas.microsoft.com/office/powerpoint/2010/main" val="10381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02191" y="29120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059640" y="1810949"/>
            <a:ext cx="9979014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  <a:latin typeface="Century Gothic" panose="020B0502020202020204"/>
              </a:rPr>
              <a:t>La presenza di segni neurologici è stata accertata:</a:t>
            </a:r>
          </a:p>
          <a:p>
            <a:endParaRPr lang="it-IT" sz="2400" b="1" dirty="0">
              <a:solidFill>
                <a:srgbClr val="FF0000"/>
              </a:solidFill>
              <a:latin typeface="Century Gothic" panose="020B050202020202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FF0000"/>
                </a:solidFill>
                <a:latin typeface="Century Gothic" panose="020B0502020202020204"/>
              </a:rPr>
              <a:t>Nel 2% della popolazione normale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sz="2400" b="1" dirty="0">
              <a:solidFill>
                <a:srgbClr val="FF0000"/>
              </a:solidFill>
              <a:latin typeface="Century Gothic" panose="020B050202020202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FF0000"/>
                </a:solidFill>
                <a:latin typeface="Century Gothic" panose="020B0502020202020204"/>
              </a:rPr>
              <a:t>Nel 5% della popolazione normale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sz="2400" b="1" dirty="0">
              <a:solidFill>
                <a:srgbClr val="FF0000"/>
              </a:solidFill>
              <a:latin typeface="Century Gothic" panose="020B050202020202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FF0000"/>
                </a:solidFill>
                <a:latin typeface="Century Gothic" panose="020B0502020202020204"/>
              </a:rPr>
              <a:t>Nel 90% dei soggetti con patologie neurologiche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sz="2400" b="1" dirty="0">
              <a:solidFill>
                <a:srgbClr val="FF0000"/>
              </a:solidFill>
              <a:latin typeface="Century Gothic" panose="020B050202020202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FF0000"/>
                </a:solidFill>
                <a:latin typeface="Century Gothic" panose="020B0502020202020204"/>
              </a:rPr>
              <a:t>Nel 75% dei soggetti che svilupperanno patologie neurologiche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78786" y="457914"/>
            <a:ext cx="42639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dirty="0">
                <a:solidFill>
                  <a:srgbClr val="002060"/>
                </a:solidFill>
              </a:rPr>
              <a:t>Sondaggio d’aula</a:t>
            </a:r>
          </a:p>
        </p:txBody>
      </p:sp>
    </p:spTree>
    <p:extLst>
      <p:ext uri="{BB962C8B-B14F-4D97-AF65-F5344CB8AC3E}">
        <p14:creationId xmlns:p14="http://schemas.microsoft.com/office/powerpoint/2010/main" val="1019540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La presenza di segni neurologici è stata accertata: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/>
              <a:t>Nel 2% della popolazione normale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/>
              <a:t>Nel 5% della popolazione normale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/>
              <a:t>Nel 90% dei soggetti con patologie neurologiche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/>
              <a:t>Nel 75% dei soggetti che svilupperanno patologie neurologiche</a:t>
            </a:r>
          </a:p>
        </p:txBody>
      </p:sp>
      <p:sp>
        <p:nvSpPr>
          <p:cNvPr id="5" name="Rettangolo 4"/>
          <p:cNvSpPr/>
          <p:nvPr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030" y="588073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2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35" y="639427"/>
            <a:ext cx="962025" cy="124777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322094" y="639427"/>
            <a:ext cx="4062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it-IT" b="1" dirty="0">
                <a:latin typeface="Century Gothic" panose="020B0502020202020204"/>
              </a:rPr>
              <a:t>Acta Neurologica </a:t>
            </a:r>
            <a:r>
              <a:rPr lang="it-IT" b="1" dirty="0" err="1">
                <a:latin typeface="Century Gothic" panose="020B0502020202020204"/>
              </a:rPr>
              <a:t>Scandinav</a:t>
            </a:r>
            <a:r>
              <a:rPr lang="it-IT" b="1" dirty="0">
                <a:latin typeface="Century Gothic" panose="020B0502020202020204"/>
              </a:rPr>
              <a:t>. 1972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322094" y="1078648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it-IT" b="1" dirty="0" err="1">
                <a:latin typeface="Century Gothic" panose="020B0502020202020204"/>
              </a:rPr>
              <a:t>Havard</a:t>
            </a:r>
            <a:r>
              <a:rPr lang="it-IT" b="1" dirty="0">
                <a:latin typeface="Century Gothic" panose="020B0502020202020204"/>
              </a:rPr>
              <a:t>  </a:t>
            </a:r>
            <a:r>
              <a:rPr lang="it-IT" b="1" dirty="0" err="1">
                <a:latin typeface="Century Gothic" panose="020B0502020202020204"/>
              </a:rPr>
              <a:t>Skre</a:t>
            </a:r>
            <a:endParaRPr lang="it-IT" b="1" dirty="0">
              <a:latin typeface="Century Gothic" panose="020B0502020202020204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322094" y="1517870"/>
            <a:ext cx="476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it-IT" dirty="0">
                <a:latin typeface="Century Gothic" panose="020B0502020202020204"/>
              </a:rPr>
              <a:t>Neurologica </a:t>
            </a:r>
            <a:r>
              <a:rPr lang="it-IT" dirty="0" err="1">
                <a:latin typeface="Century Gothic" panose="020B0502020202020204"/>
              </a:rPr>
              <a:t>signs</a:t>
            </a:r>
            <a:r>
              <a:rPr lang="it-IT" dirty="0">
                <a:latin typeface="Century Gothic" panose="020B0502020202020204"/>
              </a:rPr>
              <a:t> in a </a:t>
            </a:r>
            <a:r>
              <a:rPr lang="it-IT" dirty="0" err="1">
                <a:latin typeface="Century Gothic" panose="020B0502020202020204"/>
              </a:rPr>
              <a:t>normal</a:t>
            </a:r>
            <a:r>
              <a:rPr lang="it-IT" dirty="0">
                <a:latin typeface="Century Gothic" panose="020B0502020202020204"/>
              </a:rPr>
              <a:t> </a:t>
            </a:r>
            <a:r>
              <a:rPr lang="it-IT" dirty="0" err="1">
                <a:latin typeface="Century Gothic" panose="020B0502020202020204"/>
              </a:rPr>
              <a:t>population</a:t>
            </a:r>
            <a:endParaRPr lang="it-IT" dirty="0">
              <a:latin typeface="Century Gothic" panose="020B0502020202020204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778550" y="2296337"/>
            <a:ext cx="92117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3200" b="1" dirty="0">
                <a:solidFill>
                  <a:srgbClr val="FF0000"/>
                </a:solidFill>
                <a:latin typeface="Century Gothic" panose="020B0502020202020204"/>
              </a:rPr>
              <a:t>La presenza di segni neurologici è stata accertata nel 5% della popolazione normale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312" y="3782690"/>
            <a:ext cx="2546583" cy="25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0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47112" y="1104237"/>
            <a:ext cx="11254155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Il MMG, in caso di valutazione di un paziente, con età inferiore a 50 anni, che presenta sintomi neurologici da oltre 24 ore comparsi in modo subacuto, deve:</a:t>
            </a:r>
          </a:p>
          <a:p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a) osservare e cogliere i sintomi iniziali più frequenti: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neurite ottica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: offuscamento del visus in un occhio. Generalmente associato a dolore </a:t>
            </a:r>
            <a:r>
              <a:rPr lang="it-IT" dirty="0" err="1">
                <a:solidFill>
                  <a:srgbClr val="000000"/>
                </a:solidFill>
                <a:latin typeface="Verdana" panose="020B0604030504040204" pitchFamily="34" charset="0"/>
              </a:rPr>
              <a:t>sovraorbitario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 o retro</a:t>
            </a:r>
            <a:r>
              <a:rPr lang="it-IT" b="1" dirty="0">
                <a:solidFill>
                  <a:srgbClr val="FF0101"/>
                </a:solidFill>
                <a:latin typeface="Verdana,Bold"/>
              </a:rPr>
              <a:t>-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orbitario, può esserci alterata percezione dei colori; il paziente potrebbe riferire di vedere “come sott’acqua”;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diplopia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: non solo in posizione primaria ma anche nello sguardo lateralizzato;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deficit di forza 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o impaccio motorio ad un arto (superiore o inferiore o </a:t>
            </a:r>
            <a:r>
              <a:rPr lang="it-IT" dirty="0" err="1">
                <a:solidFill>
                  <a:srgbClr val="000000"/>
                </a:solidFill>
                <a:latin typeface="Verdana" panose="020B0604030504040204" pitchFamily="34" charset="0"/>
              </a:rPr>
              <a:t>emilato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). ROT aumentati e asimmetrici, presenza di segno di </a:t>
            </a:r>
            <a:r>
              <a:rPr lang="it-IT" dirty="0" err="1">
                <a:solidFill>
                  <a:srgbClr val="000000"/>
                </a:solidFill>
                <a:latin typeface="Verdana" panose="020B0604030504040204" pitchFamily="34" charset="0"/>
              </a:rPr>
              <a:t>Babinski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 (estensione dell’alluce alla stimolazione plantare);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disturbi della deambulazione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, con instabilità, marcia “poco fluida” (=atassia-paraparesi);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sintomi riferibili a lesione midollare</a:t>
            </a:r>
            <a:r>
              <a:rPr lang="it-IT" sz="2000" b="0" i="0" u="none" strike="noStrike" baseline="0" dirty="0">
                <a:solidFill>
                  <a:srgbClr val="000000"/>
                </a:solidFill>
                <a:latin typeface="Times-Roman"/>
              </a:rPr>
              <a:t>: 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deficit di forza o sensibilità che coinvolgono entrambi gli arti inferiori o i superiori</a:t>
            </a:r>
            <a:r>
              <a:rPr lang="it-IT" dirty="0">
                <a:solidFill>
                  <a:srgbClr val="FF0101"/>
                </a:solidFill>
                <a:latin typeface="Verdana" panose="020B0604030504040204" pitchFamily="34" charset="0"/>
              </a:rPr>
              <a:t>)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; deficit di sensibilità con livello addominale o toracico (generalmente con esordio subacuto a partenza distale e progressivo coinvolgimento prossimale); segno di </a:t>
            </a:r>
            <a:r>
              <a:rPr lang="it-IT" dirty="0" err="1">
                <a:solidFill>
                  <a:srgbClr val="000000"/>
                </a:solidFill>
                <a:latin typeface="Verdana" panose="020B0604030504040204" pitchFamily="34" charset="0"/>
              </a:rPr>
              <a:t>Lhermitte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 (sensazione di scossa elettrica lungo il rachide alla flessione del capo); deficit sfinterici (esitazione/ ritenzione minzionale o urgenza/ incontinenza,</a:t>
            </a:r>
          </a:p>
          <a:p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alterazioni dell’alvo, spesso stipsi).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• </a:t>
            </a:r>
            <a:r>
              <a:rPr lang="it-IT" b="1" dirty="0">
                <a:solidFill>
                  <a:srgbClr val="000000"/>
                </a:solidFill>
                <a:latin typeface="Verdana,Bold"/>
              </a:rPr>
              <a:t>disturbi del controllo vescicale 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non legati ad altre patologie: diagnosi differenziale. Sono rari isolati all’esordio;</a:t>
            </a:r>
          </a:p>
          <a:p>
            <a:r>
              <a:rPr lang="it-IT" dirty="0">
                <a:solidFill>
                  <a:srgbClr val="000000"/>
                </a:solidFill>
                <a:latin typeface="Symbol" panose="05050102010706020507" pitchFamily="18" charset="2"/>
              </a:rPr>
              <a:t>...............................................................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091274" y="180907"/>
            <a:ext cx="10095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PDTA  sclerosi multipla ATS Brescia</a:t>
            </a:r>
          </a:p>
        </p:txBody>
      </p:sp>
    </p:spTree>
    <p:extLst>
      <p:ext uri="{BB962C8B-B14F-4D97-AF65-F5344CB8AC3E}">
        <p14:creationId xmlns:p14="http://schemas.microsoft.com/office/powerpoint/2010/main" val="295844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FxqX9mbfNa5oOcFIWJQyED5ql6ZtEbx8ylkWS1n78hve0ZDrTnUbXvvbFa0oe3SBrmJsAGSL5edRM5ZnP7rhkmTbkhzQpJenPWKJJiSFVDRaTotNn13l0zzH2X46+kkjj2aw0XOHAy21eCZjOb4Y6680CH93PGIGq85Ge5k5NHu/NAh/dzxiBqC9tnuEmWz82EB0qeMuXjYcqr7QhWNrbhJTAWDSuvopbgAOCEJtJk2+p0ace3nGGuatWCFXlrb78nPHNO10v3F+esLurEYqCGxh4jlerEj4kXGLG6E0uUhadio4pG1wY7q3RGjuA8BKvw98ZDz2R6ugFNMey/qiOMhlfh3eP10nFKzdU947OiPAKJcYOHTuStPVomZi2aNaPludmuyZ1mSEYaHbCMO94zRmD+09B23nQ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VRaYHAsz2lmK3p9f50wq8SYY+ll5gY1wc6LFvPRAGXmdg68uy5cy/xOukROz+NnMjZ4mhEaTI9IxWlnB0i9VD1CrXcL981GsSTs8lDMlYUQVYmkVflGR+MKc8WT6keGuC0pS0zcBZIqwPx7VbFFp4cSHlJFIet8GqHLXWolczuW3gcIZFoaMR9AYj+33OlUDRU3UJSj6rXZoMGOwqYKk5yZ56SBiUYIW/J34VfRAI0R9pK38msRpVrNNXd4X4oxBMc4KIaAQafMt4e2QItMCAdsReF6XXQBOe4MqKrtvHu50Si68nrOpcyAZ0wnG1seyQbVq2gmIleqwQVPcMzpYBuYhPk5y+lsg2roctXuPKXAuQb+KErupJxZw1CcFfbV34VceQaLyfj3Lc62PgKmciQulV8b2M8ptuYmwAZIvl51Ezlmc/uuGSbOGNBqNDS31lit+p49W73L2wrr6oOpv5rfi5yhaLYCkSenD2p5HRsXz75e8ro7DGThCti/2GBTyVRaYHAsz2lmRi+HLfL5hsebzactuJ03tq/+36IUQmLevevbhO2Tbdf2VH73SFvrB1k7ppheaixD0gLzpdUr35rUh2UcJTmH7GFjU6rIitkjhVx5BovJ+PctzrY+AqZyJC6VXxvYzym25ibABki+XnUTOWZz+64ZJs4Y0Go0NLfWWK36nj1bvcshKMjY5liZnienD2p5HRsXJ6cPankdGxdpAS4IL3/5Jc++XvK6OwxknesQy35sqOD78chQlyM6ZDPcKmMmWNFzXpzs1aJ3tAtQea0fLHKJvQpzxZPqR4a4XbA65JdIWSzA/HtVsUWnh0hEIjhHVx9EJuhEpZQzotVYrfqePVu9y0hEIjhHVx9E34ucoWi2ApEnpw9qeR0bFzTxx824eVwNg+hkBbguhGo0DntTSltXRDiGb2VTFn8KKJkmIYE6uWA08cfNuHlcDYPoZAW4LoRqaupFA1DiwJBuBRgz+EwmhEAqMURpaArF6TQmststbKO+tRxUqz6X7RUf54aGpA0cKJI4UDYGxjQ4hm9lUxZ/Ch+pJaEtbBIEVuJHKorGx/8SHg8vXNVHuFTxACIgVe+8fN9Nhkt/TrOhI5Kl/z35Y6B1qZyuekZTyAKSIKREu/QfqSWhLWwSBMwKi8QoeDW/H883C+yvyCBZRIW0kynVRCbJVWvOld+QY1Sa9vmHoFPKq+0IVja24SbJVWvOld+QjhpxAkohnBr+56sSaLoIuFqYs2mcN5alF8RbOdN+OLFdfbjtGHdOBcv70We1o5UXRINvmiE4QwY5965dbLezgHFYHlWUYSR3GL5lPvhiielYWl4qjhZ+oMfCtt1o2+X8RhIklPGLhB1amLNpnDeWpRfEWznTfjixsrIgT7dcYZxAY+ZkStYECa/Jx+AVQUs6RINvmiE4QwZulL94NCSEecaDbHY4A0QIfN9Nhkt/TrMXxFs50344sR2GgXnOAClqDag+2RCoFu+f016/5GSTHhfEWznTfjixdODiYRBU21AEclsHKc9gvsSobJL56N3IOKi9qTOW/FIh4s5pToUVyzV8XPmH/M2v5jCgU9BtVDDwj+du9MIfJtJ3SgLrcJLDddvYCeju9THU3D1SU+/Cv5/TXr/kZJMebchwOGWMEGgaMwtGGsVELMBxmYQ0PQdzsIU69ScMwGBE9Od5eFRfib+ZWdICM7hYg6jtf3tX0JI1+dQZLYx2JpNLwsR2xRcaNDF4cYxD1iw73mAxq9Iy1Zfn/gYUvLSAJJpPonmuNtGrad26IzdyZ16gi2zasVXb8C29ifm4ib+Ti0zaArU+arkTHCM95pm5fIir3QCjB6fakTZ+UiEA15H+lb1eVGdUWK36nj1bvctQea0fLHKJvUkUQk/6fzMDMwb1iYgHg4NYrfqePVu9y1B5rR8scom9Tx5nL8sHzqmC7Wvmq3E+W93JNmeVjTT7Dag+2RCoFu8z3CpjJljRcz5Y4ga5K+o8bEXhel10ATmM2suouwoo7IREFbfMYm9HHkVQyt1lJ4Ynpw9qeR0bFyenD2p5HRsXJ6cPankdGxcvYUo6E1yGEAEc1ctcENbg/ziPfF4AYgHCQCdvc+vrhapw6B5OxkJ3U2uEgWeFU/Gpt+hP1H5+mRb4kyhfr9gTebP+xq20bTfMqUQkhZU0j8JAJ29z6+uFqnDoHk7GQndgFwRnQ0DA8y9hSjoTXIYQARzVy1wQ1uAQR/hfbe4suVO5jXdb7sKbyqvtCFY2tuEGy1mtSuZxplc6t6upMH/u9rRJZ1fDED3A/HtVsUWnhwbLWa1K5nGmVzq3q6kwf+5KmluXDjZxQ0O8uwIOCqgGBstZrUrmcaZXOrerqTB/7va0SWdXwxA9gxhY/KIINDWBdf6F6TzN8nIvHYem6qjQr40+b+4A3NrRodb9XpWiG3IvHYem6qjQr40+b+4A3NrJUxScWZfE0SjI92oVdBGZRXFbJ/w+1yE=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8mKOv6WSh5ayFk+WvSEF9PCS9FaaP8P6zwZfn8E4kituh8L32RiTgfwJrMSjyPl8KQ/Rp6s1i9QTjPtInVDFCSJbg8Xv5NQm7pn4k1CW/F7ziomEf3QN3QnUityLT6tuWMhKK/AMoZgkS5rvggF+dVkDlJGU9s2xXPoQVbQsYImX2lwRFNcABPj5ZbPOidjpy3Otj4CpnIkN+RUtyI0MnI7DntKuKAro1WAtoiCq+ntCQ0qZLxNnAmnRy2lE9jgiK8UfxP83G6t/RWEX3hXdX6RVO2CQntPK/Z5PHbtXbUOLa3gHjgGh4QmxeVLPVf5YqHLXWolczuWynaL6Oe4iDJAYj+33OlUDRU3UJSj6rXZoMGOwqYKk5yZ56SBiUYIW/J34VfRAI0R9pK38msRpVrGEr2GDogyGr8moznftTIfkO8lFgDok4e9VAnZzGLAjzvIDiLg5HTXBzHh9O5tzbFtL4kteGoW9hBjzafuY2zzMbJVoRMIBPM/Ihq7mPhE6+YAUiEDWsbM5jCgU9BtVDCZMcyRgSdOPlWJpFX5RkfjfJi31fRgzP3OVn6zLd6O3rtbSxC+JZMV5jCgU9BtVDCZMcyRgSdOPmbA+DcahraY7ZlFFUvfDN+jEuXnszpkzqD5uM3hHWF8rLAr1KH3Qh3inagYgDqa4kw5uCuCRELVPWZmn73Dk4zT0QusM7kgK3Kb2lyGdMlQ9qGSmrl5+qhm0/eY5MuAoYhFIPljUtCQmmnYrXc16ZnR2RB+jtzu6dvw9kb/HhLZbUUiUPiIfYpIJCGPrjEmGeQSEM+jOnewe8yVaXySlfAF1G3QiBaukhSdAldWH4movVQJ2cxiwI/sSKXQDxovRmmkBezmR5H12r0wszHz2BsF1G3QiBaukrdNAKE0g+jYhSJTKhgKZ+PK95RBvImPDqMS5eezOmTOY+WpCz7rfemNJrOZh90dpCLZ9RTjwAMWIL9EKe/etmZuVoSeVHRP2Ze9FozDPrVhIs62q3MlmKBNDeB+EzF0ldFUcXWcSETmJinGZG84reVzZv5aDPQXdsbbrSY/zHLsZMXD5Xy2M4VMOx8VOlhcfOcewflIqi7FSuLDDoGTduvbCuvqg6m/mnw3Xl9zI8HPoNUcma2VRrh13Th54QeDVoeKnbsylhIqLa3gHjgGh4TbCuvqg6m/mpCCRfht/yN6/RWEX3hXdX6RVO2CQntPK/Z5PHbtXbUOLa3gHjgGh4QhKMjY5liZnqHLXWolczuWz/othH8kg9paIHJl0ONTw9Ab2SJaoHZgnjeZebDj2NZ1M7/iq+bzyldXeCk9tDvTavjSti8KcnW2KrQdX2sQM8mu0u+3cU+CblaEnlR0T9mXvRaMwz61YSLOtqtzJZigTQ3gfhMxdJXRVHF1nEhE5iYpxmRvOK3lc2b+Wgz0F3bG260mP8xy7N5UUaWNqIZeTDsfFTpYXHznHsH5SKouxUriww6Bk3brISjI2OZYmZ58N15fcyPBz6DVHJmtlUa4dd04eeEHg1aHip27MpYSKi2t4B44BoeEISjI2OZYmZ6eemWP6LBoNL61HFSrPpftT2yw1GJ4fWBuBRgz+EwmhKcK8Ou7BhpQsfS1R4WEQp1wlHm2B58AS1uSni0Pj1ExG4OfiNie6VWjZ89NqLgahXHXWhjFVim7drr7j/d8CMjRq/H9nY/by1DVRqVNaUBFJ5NeJ+Bkt/3/MS1rmziZmfCo2uFFCYGDOZ8OUfCxg3/0BKRsVb7hScwJo8ixXDVhziomEf3QN3ScDkBk8yImhycWn2CJP5o+It6AdEszR7iJ9qV/+jFubGV860sBfpFkHy3Dj+b6Zoo0SF3UqyB691M6ScgYP3679ASkbFW+4UnZyYVK9JAqqt4+3bQEtAPg5BIQz6M6d7DxsKoedPnGApl+fWmVcUbslLX2rmOuUM+HJ1chJfin7qak46ZxFGZO5x7B+UiqLsVK4sMOgZN26w2xsd+KQDE1vIjOdjR6y9OM+0QITJ7aLSm5SaF+fNZUuBQDHZujJQpDj+2w0T24lkO8uwIOCqgG7rO+tB8p7mO2F9MrG5cpaGbyjHy4Mn5lY0T/C8VoQTeX5/4GFLy0gJhr0LEPY6gjSCQhj64xJhkJlgJA5Eu3hkO8uwIOCqgGevvcHFBqNDOEUbQcNKgYEIy1BYyzQ4K/XJ+YU5PYyf6iDHxb5p8GuMgCkiCkRLv07j7sjm3IP2kKrYbINegl/HgLF9uvGtL8dhtRe8GNdhnp7qHyjeL9pnXspVsMqIbg9W7RZ5Dof8sR9y77Jc6Wg7+lq4KWpjh2Omvxj8ezBI68iM52NHrL07WuJlTU/bzyKhbevhsQeUEf60prjCcRYhtwNHQTC8L39FQ5j0WJvjfdyTZnlY00+ybJVWvOld+Q7P6EfC0fyLh+j0RDzVXbc1CokVM6X48fqroJl7Us8LaRRjXEnf/rSWKXrYYp2mLF5jCgU9BtVDDwj+du9MIfJnYbUXvBjXYZvWxgnumZiWwIVdZGXfdowjwQXqYiTK8Cb1VD2tCtpzBP1oFi1zIk7CbJVWvOld+Ql49eIO7Lbnyt7JNYlukpg0jd9Kj3SaetSCQhj64xJhmZtEQpeai5Fez+hHwtH8i4evvcHFBqNDMPCxbC4XQ89ez+hHwtH8i4FmbsdADXs99BQUBt+Bbq/UgkIY+uMSYZvWxgnumZiWwWZux0ANez33Th6KZlYiHHSCQhj64xJhkt4rp3gqs8KqxGwVFv0cuQJzmiJYkhMcFXZANlCRUKEXRTmfw1IZpLpllGCMQqCZgdoJKDD6Czi/l3M6NtPn/guNiHIUTdTUz1V1RYOlhwoBaTCsKX/1JarKh3ykT6kt/RE9XiYTLUKFDVRqVNaUBFw/qjcW9S0wyRzLwmyIkh0C1dRCZU0l3hTwTXYCRLwv8="/>
  <p:tag name="MENTOGRAPHOPTIONS" val="/piyB5pUgjkR1Mt+wiYOnlO5jXdb7sKbyqvtCFY2tuFxqX9mbfNa5oOcFIWJQyED5ql6ZtEbx8ylkWS1n78hve0ZDrTnUbXvvbFa0oe3SBrmJsAGSL5edRM5ZnP7rhkmTbkhzQpJenPWKJJiSFVDRaTotNn13l0zzH2X46+kkjj2aw0XOHAy21eCZjOb4Y6680CH93PGIGq85Ge5k5NHu/NAh/dzxiBqC9tnuEmWz82EB0qeMuXjYcqr7QhWNrbhJTAWDSuvopbgAOCEJtJk2+p0ace3nGGuatWCFXlrb78nPHNO10v3F+esLurEYqCGxh4jlerEj4kXGLG6E0uUhadio4pG1wY7q3RGjuA8BKvw98ZDz2R6ugFNMey/qiOMhlfh3eP10nFKzdU947OiPAKJcYOHTuStPVomZi2aNaPludmuyZ1mSEYaHbCMO94zRmD+09B23nQ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VRaYHAsz2lmK3p9f50wq8SYY+ll5gY1wc6LFvPRAGXmdg68uy5cy/xOukROz+NnMjZ4mhEaTI9IxWlnB0i9VD1CrXcL981GsSTs8lDMlYUQVYmkVflGR+MKc8WT6keGuC0pS0zcBZIqwPx7VbFFp4cSHlJFIet8GqHLXWolczuW3gcIZFoaMR9AYj+33OlUDRU3UJSj6rXZoMGOwqYKk5yZ56SBiUYIW/J34VfRAI0R9pK38msRpVrNNXd4X4oxBMc4KIaAQafMt4e2QItMCAdsReF6XXQBOe4MqKrtvHu50Si68nrOpcyAZ0wnG1seyQbVq2gmIleqwQVPcMzpYBuYhPk5y+lsg2roctXuPKXAuQb+KErupJxZw1CcFfbV34VceQaLyfj3Lc62PgKmciQulV8b2M8ptuYmwAZIvl51Ezlmc/uuGSbOGNBqNDS31lit+p49W73L2wrr6oOpv5rfi5yhaLYCkSenD2p5HRsXz75e8ro7DGThCti/2GBTyVRaYHAsz2lmRi+HLfL5hsebzactuJ03tq/+36IUQmLevevbhO2Tbdf2VH73SFvrB1k7ppheaixD0gLzpdUr35rUh2UcJTmH7GFjU6rIitkjhVx5BovJ+PctzrY+AqZyJC6VXxvYzym25ibABki+XnUTOWZz+64ZJs4Y0Go0NLfWWK36nj1bvcshKMjY5liZnienD2p5HRsXJ6cPankdGxdpAS4IL3/5Jc++XvK6OwxknesQy35sqOD78chQlyM6ZDPcKmMmWNFzXpzs1aJ3tAtQea0fLHKJvQpzxZPqR4a4XbA65JdIWSzA/HtVsUWnh0hEIjhHVx9EJuhEpZQzotVYrfqePVu9y0hEIjhHVx9E34ucoWi2ApEnpw9qeR0bFzTxx824eVwNg+hkBbguhGo0DntTSltXRDiGb2VTFn8KKJkmIYE6uWA08cfNuHlcDYPoZAW4LoRqaupFA1DiwJBuBRgz+EwmhEAqMURpaArF6TQmststbKO+tRxUqz6X7RUf54aGpA0cKJI4UDYGxjQ4hm9lUxZ/Ch+pJaEtbBIEVuJHKorGx/8SHg8vXNVHuFTxACIgVe+8fN9Nhkt/TrOhI5Kl/z35Y6B1qZyuekZTyAKSIKREu/QfqSWhLWwSBMwKi8QoeDW/H883C+yvyCBZRIW0kynVRCbJVWvOld+QY1Sa9vmHoFPKq+0IVja24SbJVWvOld+QjhpxAkohnBr+56sSaLoIuFqYs2mcN5alF8RbOdN+OLFdfbjtGHdOBcv70We1o5UXRINvmiE4QwY5965dbLezgHFYHlWUYSR3GL5lPvhiielYWl4qjhZ+oMfCtt1o2+X8RhIklPGLhB1amLNpnDeWpRfEWznTfjixsrIgT7dcYZxAY+ZkStYECa/Jx+AVQUs6RINvmiE4QwZulL94NCSEecaDbHY4A0QIfN9Nhkt/TrMXxFs50344sR2GgXnOAClqDag+2RCoFu+f016/5GSTHhfEWznTfjixdODiYRBU21AEclsHKc9gvsSobJL56N3IOKi9qTOW/FIh4s5pToUVyzV8XPmH/M2v5jCgU9BtVDDwj+du9MIfJtJ3SgLrcJLDddvYCeju9THU3D1SU+/Cv5/TXr/kZJMebchwOGWMEGgaMwtGGsVELMBxmYQ0PQdzsIU69ScMwGBE9Od5eFRfib+ZWdICM7hYg6jtf3tX0JI1+dQZLYx2JpNLwsR2xRcaNDF4cYxD1iw73mAxq9Iy1Zfn/gYUvLSAJJpPonmuNtGrad26IzdyZ16gi2zasVXb8C29ifm4ib+Ti0zaArU+arkTHCM95pm5fIir3QCjB6fakTZ+UiEA15H+lb1eVGdUWK36nj1bvctQea0fLHKJvUkUQk/6fzMDMwb1iYgHg4NYrfqePVu9y1B5rR8scom9Tx5nL8sHzqmC7Wvmq3E+W93JNmeVjTT7Dag+2RCoFu8z3CpjJljRcz5Y4ga5K+o8bEXhel10ATmM2suouwoo7IREFbfMYm9HHkVQyt1lJ4Ynpw9qeR0bFyenD2p5HRsXJ6cPankdGxcvYUo6E1yGEAEc1ctcENbg/ziPfF4AYgHCQCdvc+vrhapw6B5OxkJ3U2uEgWeFU/Gpt+hP1H5+mRb4kyhfr9gTebP+xq20bTfMqUQkhZU0j8JAJ29z6+uFqnDoHk7GQndgFwRnQ0DA8y9hSjoTXIYQARzVy1wQ1uAQR/hfbe4suVO5jXdb7sKbyqvtCFY2tuEGy1mtSuZxplc6t6upMH/u9rRJZ1fDED3A/HtVsUWnhwbLWa1K5nGmVzq3q6kwf+5KmluXDjZxQ0O8uwIOCqgGBstZrUrmcaZXOrerqTB/7va0SWdXwxA9gxhY/KIINDWBdf6F6TzN8nIvHYem6qjQr40+b+4A3NrRodb9XpWiG3IvHYem6qjQr40+b+4A3NrJUxScWZfE0SjI92oVdBGZRXFbJ/w+1yE=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797</Words>
  <Application>Microsoft Office PowerPoint</Application>
  <PresentationFormat>Personalizzato</PresentationFormat>
  <Paragraphs>114</Paragraphs>
  <Slides>20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presenza di segni neurologici è stata accertata: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Sergio Palini</dc:creator>
  <cp:lastModifiedBy>Conferenze</cp:lastModifiedBy>
  <cp:revision>35</cp:revision>
  <dcterms:created xsi:type="dcterms:W3CDTF">2017-03-26T09:34:12Z</dcterms:created>
  <dcterms:modified xsi:type="dcterms:W3CDTF">2017-04-08T10:30:56Z</dcterms:modified>
</cp:coreProperties>
</file>