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2" r:id="rId14"/>
    <p:sldId id="291" r:id="rId15"/>
    <p:sldId id="292" r:id="rId16"/>
    <p:sldId id="268" r:id="rId17"/>
    <p:sldId id="293" r:id="rId18"/>
    <p:sldId id="273" r:id="rId19"/>
    <p:sldId id="294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310" r:id="rId33"/>
    <p:sldId id="311" r:id="rId34"/>
    <p:sldId id="312" r:id="rId35"/>
    <p:sldId id="313" r:id="rId36"/>
  </p:sldIdLst>
  <p:sldSz cx="9144000" cy="6858000" type="screen4x3"/>
  <p:notesSz cx="6858000" cy="9144000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CCFF"/>
    <a:srgbClr val="66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7C479A-06AC-4B44-BD18-E837F19107A3}" type="doc">
      <dgm:prSet loTypeId="urn:microsoft.com/office/officeart/2005/8/layout/chevron2" loCatId="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it-IT"/>
        </a:p>
      </dgm:t>
    </dgm:pt>
    <dgm:pt modelId="{CC0C5F87-9E09-F44A-9FE4-783D1ECA91D7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1</a:t>
          </a:r>
          <a:endParaRPr lang="it-IT" sz="4400" b="1" dirty="0">
            <a:latin typeface="Arial Narrow"/>
            <a:cs typeface="Arial Narrow"/>
          </a:endParaRPr>
        </a:p>
      </dgm:t>
    </dgm:pt>
    <dgm:pt modelId="{5AE4371E-F69B-564C-BAFF-71315C623A70}" type="parTrans" cxnId="{D0416D1D-66BB-574B-9376-1CD968B95357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6217A77C-1E88-E445-9061-2D3F90FB172F}" type="sibTrans" cxnId="{D0416D1D-66BB-574B-9376-1CD968B95357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922FFC4C-6A2D-9A44-804C-E2E5705726AC}">
      <dgm:prSet phldrT="[Testo]"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La definizione di TIA non è più basata esclusivamente su un criterio temporale e clinico, ma necessita di un riscontro </a:t>
          </a:r>
          <a:r>
            <a:rPr lang="it-IT" sz="1800" dirty="0" err="1" smtClean="0">
              <a:latin typeface="Arial Narrow"/>
              <a:cs typeface="Arial Narrow"/>
            </a:rPr>
            <a:t>imaging</a:t>
          </a:r>
          <a:r>
            <a:rPr lang="it-IT" sz="1800" dirty="0" smtClean="0">
              <a:latin typeface="Arial Narrow"/>
              <a:cs typeface="Arial Narrow"/>
            </a:rPr>
            <a:t> che documenti l’assenza un danno ischemico acuto congruo alla sintomatologia.</a:t>
          </a:r>
          <a:endParaRPr lang="it-IT" sz="1800" b="0" dirty="0">
            <a:latin typeface="Arial Narrow"/>
            <a:cs typeface="Arial Narrow"/>
          </a:endParaRPr>
        </a:p>
      </dgm:t>
    </dgm:pt>
    <dgm:pt modelId="{55DC8128-38AE-BC44-AC35-37559B973E1D}" type="parTrans" cxnId="{13BAB499-A50D-9C40-AB94-AD730CC81BD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21D3D581-FD1B-2448-BE08-269F939AE281}" type="sibTrans" cxnId="{13BAB499-A50D-9C40-AB94-AD730CC81BD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E2B49345-971D-8E42-A04A-C70453476C74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2</a:t>
          </a:r>
          <a:endParaRPr lang="it-IT" sz="4400" b="1" dirty="0">
            <a:latin typeface="Arial Narrow"/>
            <a:cs typeface="Arial Narrow"/>
          </a:endParaRPr>
        </a:p>
      </dgm:t>
    </dgm:pt>
    <dgm:pt modelId="{9F226912-73DC-E24F-8FE0-63CDABB1D476}" type="parTrans" cxnId="{DF974313-AD65-3E4D-8264-80AFFC0CDEC6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5DB71C7B-809A-8A4D-9C35-18A6D14D3069}" type="sibTrans" cxnId="{DF974313-AD65-3E4D-8264-80AFFC0CDEC6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1A482E81-4384-F043-99B0-3556F969F1C4}">
      <dgm:prSet phldrT="[Testo]"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Un approccio diagnostico condiviso di primo livello, che consideri le indicazioni delle Linee Guida nel contesto geografico in cui viviamo può essere riassunto in:</a:t>
          </a:r>
          <a:endParaRPr lang="it-IT" sz="1800" b="0" dirty="0">
            <a:latin typeface="Arial Narrow"/>
            <a:cs typeface="Arial Narrow"/>
          </a:endParaRPr>
        </a:p>
      </dgm:t>
    </dgm:pt>
    <dgm:pt modelId="{55572179-215C-D243-966B-370145BC56AC}" type="parTrans" cxnId="{9E2CC3D5-8CB7-6E48-8C69-333CB0D942DB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83A71B02-8262-324A-AE92-F0CC69BD7133}" type="sibTrans" cxnId="{9E2CC3D5-8CB7-6E48-8C69-333CB0D942DB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E1BFDECB-B5AA-5B42-B0D9-5495E9F87448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4</a:t>
          </a:r>
          <a:endParaRPr lang="it-IT" sz="4400" b="1" dirty="0">
            <a:latin typeface="Arial Narrow"/>
            <a:cs typeface="Arial Narrow"/>
          </a:endParaRPr>
        </a:p>
      </dgm:t>
    </dgm:pt>
    <dgm:pt modelId="{D18C085B-0903-4640-A7E2-CFCC7CEAF310}" type="parTrans" cxnId="{E3E29C23-F7FE-B04A-9F92-CDD6D07A19FC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B5FBAB14-709E-6046-8227-C5EBEFE144DF}" type="sibTrans" cxnId="{E3E29C23-F7FE-B04A-9F92-CDD6D07A19FC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54635D34-9A8F-3040-A6D1-AC1310742952}">
      <dgm:prSet phldrT="[Testo]"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Tecniche radiologiche più sensibili e specifiche ma meno accessibili (RMN-DWI) o di secondo livello (ANGIO-RM…</a:t>
          </a:r>
          <a:r>
            <a:rPr lang="it-IT" sz="1800" dirty="0" err="1" smtClean="0">
              <a:latin typeface="Arial Narrow"/>
              <a:cs typeface="Arial Narrow"/>
            </a:rPr>
            <a:t>ecc</a:t>
          </a:r>
          <a:r>
            <a:rPr lang="it-IT" sz="1800" dirty="0" smtClean="0">
              <a:latin typeface="Arial Narrow"/>
              <a:cs typeface="Arial Narrow"/>
            </a:rPr>
            <a:t>) devono essere riservate, a discrezione dello specialista clinico, a pazienti selezionati con un profilo di rischio più elevato e secondo indicazioni specifiche.</a:t>
          </a:r>
          <a:endParaRPr lang="it-IT" sz="1800" b="0" dirty="0">
            <a:latin typeface="Arial Narrow"/>
            <a:cs typeface="Arial Narrow"/>
          </a:endParaRPr>
        </a:p>
      </dgm:t>
    </dgm:pt>
    <dgm:pt modelId="{09FDE4ED-3A38-C546-9408-A77230F9596C}" type="parTrans" cxnId="{C6C38EC6-60CA-5247-A175-C463902844C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B8436067-74AD-6E47-BB72-F72B6D770B21}" type="sibTrans" cxnId="{C6C38EC6-60CA-5247-A175-C463902844C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082C3A4E-F1E0-BD46-9F2B-FE77532B948D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3</a:t>
          </a:r>
          <a:endParaRPr lang="it-IT" sz="4400" b="1" dirty="0">
            <a:latin typeface="Arial Narrow"/>
            <a:cs typeface="Arial Narrow"/>
          </a:endParaRPr>
        </a:p>
      </dgm:t>
    </dgm:pt>
    <dgm:pt modelId="{40089F66-C4E9-8247-8830-60741CD6540C}" type="parTrans" cxnId="{D11E2040-042A-3C4B-B963-4A71BB492171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1B8D673A-BB07-6C4A-8184-248E84727E6E}" type="sibTrans" cxnId="{D11E2040-042A-3C4B-B963-4A71BB492171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3800E0CD-D18A-6B4E-B56D-EC77A674B61F}">
      <dgm:prSet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Il TIA è un’emergenza medica e va approcciato con le opportune indagini diagnostiche entro 48 (meglio 24) ore per meglio definire il profilo di rischio del paziente. Nell’impossibilità di effettuare le indagini nei tempi previsti, è consigliabile inviare il paziente in pronto soccorso</a:t>
          </a:r>
          <a:endParaRPr lang="it-IT" sz="1800" b="0" dirty="0">
            <a:latin typeface="Arial Narrow"/>
            <a:cs typeface="Arial Narrow"/>
          </a:endParaRPr>
        </a:p>
      </dgm:t>
    </dgm:pt>
    <dgm:pt modelId="{3C83A840-A429-9140-B6C5-2BD15E5E8C13}" type="parTrans" cxnId="{B7815F8B-CE6B-C44D-8726-F52F027A438E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FC492137-1D8A-4246-AB17-ADD4450B27EF}" type="sibTrans" cxnId="{B7815F8B-CE6B-C44D-8726-F52F027A438E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A5143F10-5986-D047-8B49-249559F69649}">
      <dgm:prSet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TC ENCEFALO + ECG + ECODOPPLER-TSA + ECOCARDIO/DOPPLER-TC</a:t>
          </a:r>
        </a:p>
      </dgm:t>
    </dgm:pt>
    <dgm:pt modelId="{4D35B441-397D-D040-A418-9ECB361BC3C2}" type="parTrans" cxnId="{5E329D34-2796-D542-85B5-59AD3E40A33A}">
      <dgm:prSet/>
      <dgm:spPr/>
      <dgm:t>
        <a:bodyPr/>
        <a:lstStyle/>
        <a:p>
          <a:endParaRPr lang="it-IT" sz="2000"/>
        </a:p>
      </dgm:t>
    </dgm:pt>
    <dgm:pt modelId="{9050D3E9-40C3-9F4E-BFB4-AC3002763135}" type="sibTrans" cxnId="{5E329D34-2796-D542-85B5-59AD3E40A33A}">
      <dgm:prSet/>
      <dgm:spPr/>
      <dgm:t>
        <a:bodyPr/>
        <a:lstStyle/>
        <a:p>
          <a:endParaRPr lang="it-IT" sz="2000"/>
        </a:p>
      </dgm:t>
    </dgm:pt>
    <dgm:pt modelId="{B237FD7B-A4D8-7F4C-9F11-0545E47C40F2}">
      <dgm:prSet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VISITA NEUROLOGICA</a:t>
          </a:r>
        </a:p>
      </dgm:t>
    </dgm:pt>
    <dgm:pt modelId="{90E3607E-F865-6C4F-ABED-652D31802FC8}" type="parTrans" cxnId="{24F02C34-D091-404D-9EB0-70B55CFD4D56}">
      <dgm:prSet/>
      <dgm:spPr/>
      <dgm:t>
        <a:bodyPr/>
        <a:lstStyle/>
        <a:p>
          <a:endParaRPr lang="it-IT" sz="2000"/>
        </a:p>
      </dgm:t>
    </dgm:pt>
    <dgm:pt modelId="{1DD900E9-7C05-E74F-8ED6-CE6E6E49D5BB}" type="sibTrans" cxnId="{24F02C34-D091-404D-9EB0-70B55CFD4D56}">
      <dgm:prSet/>
      <dgm:spPr/>
      <dgm:t>
        <a:bodyPr/>
        <a:lstStyle/>
        <a:p>
          <a:endParaRPr lang="it-IT" sz="2000"/>
        </a:p>
      </dgm:t>
    </dgm:pt>
    <dgm:pt modelId="{8CC556F1-3902-064D-9B1D-7826AE877ED2}" type="pres">
      <dgm:prSet presAssocID="{FE7C479A-06AC-4B44-BD18-E837F19107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3E038D3-8E18-EA42-AF72-11DD7CD67EA8}" type="pres">
      <dgm:prSet presAssocID="{CC0C5F87-9E09-F44A-9FE4-783D1ECA91D7}" presName="composite" presStyleCnt="0"/>
      <dgm:spPr/>
    </dgm:pt>
    <dgm:pt modelId="{A33AEACA-D2B7-DD4F-BC66-D0A9C74BB356}" type="pres">
      <dgm:prSet presAssocID="{CC0C5F87-9E09-F44A-9FE4-783D1ECA91D7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50713BD-B27B-E948-80D9-169A97BCC1EF}" type="pres">
      <dgm:prSet presAssocID="{CC0C5F87-9E09-F44A-9FE4-783D1ECA91D7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15AC809-38F8-0E4E-BD3E-2767400BDDE8}" type="pres">
      <dgm:prSet presAssocID="{6217A77C-1E88-E445-9061-2D3F90FB172F}" presName="sp" presStyleCnt="0"/>
      <dgm:spPr/>
    </dgm:pt>
    <dgm:pt modelId="{ABB89070-6C57-554C-B131-4B74B9AD69F3}" type="pres">
      <dgm:prSet presAssocID="{E2B49345-971D-8E42-A04A-C70453476C74}" presName="composite" presStyleCnt="0"/>
      <dgm:spPr/>
    </dgm:pt>
    <dgm:pt modelId="{40E24A69-73F7-6B42-B21F-2F80040FE5B1}" type="pres">
      <dgm:prSet presAssocID="{E2B49345-971D-8E42-A04A-C70453476C74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B14E9ED-0B59-3C41-BFB6-02715B144645}" type="pres">
      <dgm:prSet presAssocID="{E2B49345-971D-8E42-A04A-C70453476C74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2A5A025-D2BF-FD4B-9D0E-069330075690}" type="pres">
      <dgm:prSet presAssocID="{5DB71C7B-809A-8A4D-9C35-18A6D14D3069}" presName="sp" presStyleCnt="0"/>
      <dgm:spPr/>
    </dgm:pt>
    <dgm:pt modelId="{80146EE5-1473-194F-B1B6-CD064E2E7C73}" type="pres">
      <dgm:prSet presAssocID="{082C3A4E-F1E0-BD46-9F2B-FE77532B948D}" presName="composite" presStyleCnt="0"/>
      <dgm:spPr/>
    </dgm:pt>
    <dgm:pt modelId="{66BEDA6B-ED39-584D-AFF9-E78CD244A2D8}" type="pres">
      <dgm:prSet presAssocID="{082C3A4E-F1E0-BD46-9F2B-FE77532B948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9A8466E-1FE7-744E-93DB-7BDD5B0612CC}" type="pres">
      <dgm:prSet presAssocID="{082C3A4E-F1E0-BD46-9F2B-FE77532B948D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052B3D2-7971-7943-9E06-86B513B37BA9}" type="pres">
      <dgm:prSet presAssocID="{1B8D673A-BB07-6C4A-8184-248E84727E6E}" presName="sp" presStyleCnt="0"/>
      <dgm:spPr/>
    </dgm:pt>
    <dgm:pt modelId="{1979A3C7-6B83-AE48-AD16-A7BE9B28A234}" type="pres">
      <dgm:prSet presAssocID="{E1BFDECB-B5AA-5B42-B0D9-5495E9F87448}" presName="composite" presStyleCnt="0"/>
      <dgm:spPr/>
    </dgm:pt>
    <dgm:pt modelId="{F5DAF114-CBF2-6C42-A815-A4131FDC3DFB}" type="pres">
      <dgm:prSet presAssocID="{E1BFDECB-B5AA-5B42-B0D9-5495E9F8744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27D0E4D-3F6D-644B-A84D-6BDF82C790D4}" type="pres">
      <dgm:prSet presAssocID="{E1BFDECB-B5AA-5B42-B0D9-5495E9F8744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0416D1D-66BB-574B-9376-1CD968B95357}" srcId="{FE7C479A-06AC-4B44-BD18-E837F19107A3}" destId="{CC0C5F87-9E09-F44A-9FE4-783D1ECA91D7}" srcOrd="0" destOrd="0" parTransId="{5AE4371E-F69B-564C-BAFF-71315C623A70}" sibTransId="{6217A77C-1E88-E445-9061-2D3F90FB172F}"/>
    <dgm:cxn modelId="{4326FBA2-0C85-4C5A-AB2A-6F1C977057F6}" type="presOf" srcId="{E2B49345-971D-8E42-A04A-C70453476C74}" destId="{40E24A69-73F7-6B42-B21F-2F80040FE5B1}" srcOrd="0" destOrd="0" presId="urn:microsoft.com/office/officeart/2005/8/layout/chevron2"/>
    <dgm:cxn modelId="{D11E2040-042A-3C4B-B963-4A71BB492171}" srcId="{FE7C479A-06AC-4B44-BD18-E837F19107A3}" destId="{082C3A4E-F1E0-BD46-9F2B-FE77532B948D}" srcOrd="2" destOrd="0" parTransId="{40089F66-C4E9-8247-8830-60741CD6540C}" sibTransId="{1B8D673A-BB07-6C4A-8184-248E84727E6E}"/>
    <dgm:cxn modelId="{DF974313-AD65-3E4D-8264-80AFFC0CDEC6}" srcId="{FE7C479A-06AC-4B44-BD18-E837F19107A3}" destId="{E2B49345-971D-8E42-A04A-C70453476C74}" srcOrd="1" destOrd="0" parTransId="{9F226912-73DC-E24F-8FE0-63CDABB1D476}" sibTransId="{5DB71C7B-809A-8A4D-9C35-18A6D14D3069}"/>
    <dgm:cxn modelId="{49EC5188-D4EB-4273-B32C-3F5C22D97D5B}" type="presOf" srcId="{1A482E81-4384-F043-99B0-3556F969F1C4}" destId="{49A8466E-1FE7-744E-93DB-7BDD5B0612CC}" srcOrd="0" destOrd="0" presId="urn:microsoft.com/office/officeart/2005/8/layout/chevron2"/>
    <dgm:cxn modelId="{947231DF-0AF1-4ADA-91C2-794A04274CAF}" type="presOf" srcId="{082C3A4E-F1E0-BD46-9F2B-FE77532B948D}" destId="{66BEDA6B-ED39-584D-AFF9-E78CD244A2D8}" srcOrd="0" destOrd="0" presId="urn:microsoft.com/office/officeart/2005/8/layout/chevron2"/>
    <dgm:cxn modelId="{5E329D34-2796-D542-85B5-59AD3E40A33A}" srcId="{1A482E81-4384-F043-99B0-3556F969F1C4}" destId="{A5143F10-5986-D047-8B49-249559F69649}" srcOrd="0" destOrd="0" parTransId="{4D35B441-397D-D040-A418-9ECB361BC3C2}" sibTransId="{9050D3E9-40C3-9F4E-BFB4-AC3002763135}"/>
    <dgm:cxn modelId="{023EF13C-C066-489D-A364-2319F58D82A8}" type="presOf" srcId="{CC0C5F87-9E09-F44A-9FE4-783D1ECA91D7}" destId="{A33AEACA-D2B7-DD4F-BC66-D0A9C74BB356}" srcOrd="0" destOrd="0" presId="urn:microsoft.com/office/officeart/2005/8/layout/chevron2"/>
    <dgm:cxn modelId="{C6C38EC6-60CA-5247-A175-C463902844C5}" srcId="{E1BFDECB-B5AA-5B42-B0D9-5495E9F87448}" destId="{54635D34-9A8F-3040-A6D1-AC1310742952}" srcOrd="0" destOrd="0" parTransId="{09FDE4ED-3A38-C546-9408-A77230F9596C}" sibTransId="{B8436067-74AD-6E47-BB72-F72B6D770B21}"/>
    <dgm:cxn modelId="{C924828D-CF40-40D5-B09B-9B0D808CA3B2}" type="presOf" srcId="{54635D34-9A8F-3040-A6D1-AC1310742952}" destId="{927D0E4D-3F6D-644B-A84D-6BDF82C790D4}" srcOrd="0" destOrd="0" presId="urn:microsoft.com/office/officeart/2005/8/layout/chevron2"/>
    <dgm:cxn modelId="{24F02C34-D091-404D-9EB0-70B55CFD4D56}" srcId="{1A482E81-4384-F043-99B0-3556F969F1C4}" destId="{B237FD7B-A4D8-7F4C-9F11-0545E47C40F2}" srcOrd="1" destOrd="0" parTransId="{90E3607E-F865-6C4F-ABED-652D31802FC8}" sibTransId="{1DD900E9-7C05-E74F-8ED6-CE6E6E49D5BB}"/>
    <dgm:cxn modelId="{B7815F8B-CE6B-C44D-8726-F52F027A438E}" srcId="{E2B49345-971D-8E42-A04A-C70453476C74}" destId="{3800E0CD-D18A-6B4E-B56D-EC77A674B61F}" srcOrd="0" destOrd="0" parTransId="{3C83A840-A429-9140-B6C5-2BD15E5E8C13}" sibTransId="{FC492137-1D8A-4246-AB17-ADD4450B27EF}"/>
    <dgm:cxn modelId="{3B27726E-2B01-4821-BD75-332EF8AF5928}" type="presOf" srcId="{3800E0CD-D18A-6B4E-B56D-EC77A674B61F}" destId="{AB14E9ED-0B59-3C41-BFB6-02715B144645}" srcOrd="0" destOrd="0" presId="urn:microsoft.com/office/officeart/2005/8/layout/chevron2"/>
    <dgm:cxn modelId="{235CD8CB-A0FF-44E1-80AA-1503B46F135E}" type="presOf" srcId="{E1BFDECB-B5AA-5B42-B0D9-5495E9F87448}" destId="{F5DAF114-CBF2-6C42-A815-A4131FDC3DFB}" srcOrd="0" destOrd="0" presId="urn:microsoft.com/office/officeart/2005/8/layout/chevron2"/>
    <dgm:cxn modelId="{8B65E67C-34AA-4D28-AB3C-CECF8B724F19}" type="presOf" srcId="{A5143F10-5986-D047-8B49-249559F69649}" destId="{49A8466E-1FE7-744E-93DB-7BDD5B0612CC}" srcOrd="0" destOrd="1" presId="urn:microsoft.com/office/officeart/2005/8/layout/chevron2"/>
    <dgm:cxn modelId="{E3E29C23-F7FE-B04A-9F92-CDD6D07A19FC}" srcId="{FE7C479A-06AC-4B44-BD18-E837F19107A3}" destId="{E1BFDECB-B5AA-5B42-B0D9-5495E9F87448}" srcOrd="3" destOrd="0" parTransId="{D18C085B-0903-4640-A7E2-CFCC7CEAF310}" sibTransId="{B5FBAB14-709E-6046-8227-C5EBEFE144DF}"/>
    <dgm:cxn modelId="{13BAB499-A50D-9C40-AB94-AD730CC81BD5}" srcId="{CC0C5F87-9E09-F44A-9FE4-783D1ECA91D7}" destId="{922FFC4C-6A2D-9A44-804C-E2E5705726AC}" srcOrd="0" destOrd="0" parTransId="{55DC8128-38AE-BC44-AC35-37559B973E1D}" sibTransId="{21D3D581-FD1B-2448-BE08-269F939AE281}"/>
    <dgm:cxn modelId="{E70A6E38-09B4-41B1-84F2-2FA978BCD883}" type="presOf" srcId="{B237FD7B-A4D8-7F4C-9F11-0545E47C40F2}" destId="{49A8466E-1FE7-744E-93DB-7BDD5B0612CC}" srcOrd="0" destOrd="2" presId="urn:microsoft.com/office/officeart/2005/8/layout/chevron2"/>
    <dgm:cxn modelId="{9E2CC3D5-8CB7-6E48-8C69-333CB0D942DB}" srcId="{082C3A4E-F1E0-BD46-9F2B-FE77532B948D}" destId="{1A482E81-4384-F043-99B0-3556F969F1C4}" srcOrd="0" destOrd="0" parTransId="{55572179-215C-D243-966B-370145BC56AC}" sibTransId="{83A71B02-8262-324A-AE92-F0CC69BD7133}"/>
    <dgm:cxn modelId="{F7C612D6-5346-4058-9E2B-814EEDFF8691}" type="presOf" srcId="{FE7C479A-06AC-4B44-BD18-E837F19107A3}" destId="{8CC556F1-3902-064D-9B1D-7826AE877ED2}" srcOrd="0" destOrd="0" presId="urn:microsoft.com/office/officeart/2005/8/layout/chevron2"/>
    <dgm:cxn modelId="{06B01D34-3065-49B8-BF3A-E77F2A240DFD}" type="presOf" srcId="{922FFC4C-6A2D-9A44-804C-E2E5705726AC}" destId="{350713BD-B27B-E948-80D9-169A97BCC1EF}" srcOrd="0" destOrd="0" presId="urn:microsoft.com/office/officeart/2005/8/layout/chevron2"/>
    <dgm:cxn modelId="{97275909-AC98-494C-B8BC-28BF474CABAF}" type="presParOf" srcId="{8CC556F1-3902-064D-9B1D-7826AE877ED2}" destId="{E3E038D3-8E18-EA42-AF72-11DD7CD67EA8}" srcOrd="0" destOrd="0" presId="urn:microsoft.com/office/officeart/2005/8/layout/chevron2"/>
    <dgm:cxn modelId="{A7A64809-4FEC-43EC-9A86-039FD7258EA2}" type="presParOf" srcId="{E3E038D3-8E18-EA42-AF72-11DD7CD67EA8}" destId="{A33AEACA-D2B7-DD4F-BC66-D0A9C74BB356}" srcOrd="0" destOrd="0" presId="urn:microsoft.com/office/officeart/2005/8/layout/chevron2"/>
    <dgm:cxn modelId="{A0502180-84C1-41A6-BC52-2600A8CF1A57}" type="presParOf" srcId="{E3E038D3-8E18-EA42-AF72-11DD7CD67EA8}" destId="{350713BD-B27B-E948-80D9-169A97BCC1EF}" srcOrd="1" destOrd="0" presId="urn:microsoft.com/office/officeart/2005/8/layout/chevron2"/>
    <dgm:cxn modelId="{88EFE0ED-9C60-440B-A93B-10A8D593CBFB}" type="presParOf" srcId="{8CC556F1-3902-064D-9B1D-7826AE877ED2}" destId="{915AC809-38F8-0E4E-BD3E-2767400BDDE8}" srcOrd="1" destOrd="0" presId="urn:microsoft.com/office/officeart/2005/8/layout/chevron2"/>
    <dgm:cxn modelId="{17010034-AB14-4C61-90F2-E90EC2818C76}" type="presParOf" srcId="{8CC556F1-3902-064D-9B1D-7826AE877ED2}" destId="{ABB89070-6C57-554C-B131-4B74B9AD69F3}" srcOrd="2" destOrd="0" presId="urn:microsoft.com/office/officeart/2005/8/layout/chevron2"/>
    <dgm:cxn modelId="{61A24C40-2409-4360-ABA5-A8BDEDDABA2D}" type="presParOf" srcId="{ABB89070-6C57-554C-B131-4B74B9AD69F3}" destId="{40E24A69-73F7-6B42-B21F-2F80040FE5B1}" srcOrd="0" destOrd="0" presId="urn:microsoft.com/office/officeart/2005/8/layout/chevron2"/>
    <dgm:cxn modelId="{30893FB7-421C-45D5-AA48-FB952AC197D3}" type="presParOf" srcId="{ABB89070-6C57-554C-B131-4B74B9AD69F3}" destId="{AB14E9ED-0B59-3C41-BFB6-02715B144645}" srcOrd="1" destOrd="0" presId="urn:microsoft.com/office/officeart/2005/8/layout/chevron2"/>
    <dgm:cxn modelId="{E8C32C78-4F6B-409A-BF44-9B5ABCE2F0CF}" type="presParOf" srcId="{8CC556F1-3902-064D-9B1D-7826AE877ED2}" destId="{E2A5A025-D2BF-FD4B-9D0E-069330075690}" srcOrd="3" destOrd="0" presId="urn:microsoft.com/office/officeart/2005/8/layout/chevron2"/>
    <dgm:cxn modelId="{47712242-CE0A-4945-8883-A63DD3BE04B4}" type="presParOf" srcId="{8CC556F1-3902-064D-9B1D-7826AE877ED2}" destId="{80146EE5-1473-194F-B1B6-CD064E2E7C73}" srcOrd="4" destOrd="0" presId="urn:microsoft.com/office/officeart/2005/8/layout/chevron2"/>
    <dgm:cxn modelId="{269C1490-A3C9-4445-841B-B219D700B009}" type="presParOf" srcId="{80146EE5-1473-194F-B1B6-CD064E2E7C73}" destId="{66BEDA6B-ED39-584D-AFF9-E78CD244A2D8}" srcOrd="0" destOrd="0" presId="urn:microsoft.com/office/officeart/2005/8/layout/chevron2"/>
    <dgm:cxn modelId="{B5DB4A04-E713-4034-8939-2554173DE11B}" type="presParOf" srcId="{80146EE5-1473-194F-B1B6-CD064E2E7C73}" destId="{49A8466E-1FE7-744E-93DB-7BDD5B0612CC}" srcOrd="1" destOrd="0" presId="urn:microsoft.com/office/officeart/2005/8/layout/chevron2"/>
    <dgm:cxn modelId="{24D0A9AC-A8F7-4399-BD6C-5D8099E560B4}" type="presParOf" srcId="{8CC556F1-3902-064D-9B1D-7826AE877ED2}" destId="{1052B3D2-7971-7943-9E06-86B513B37BA9}" srcOrd="5" destOrd="0" presId="urn:microsoft.com/office/officeart/2005/8/layout/chevron2"/>
    <dgm:cxn modelId="{BD0CDBAF-05FE-49A3-8309-FE85150BD118}" type="presParOf" srcId="{8CC556F1-3902-064D-9B1D-7826AE877ED2}" destId="{1979A3C7-6B83-AE48-AD16-A7BE9B28A234}" srcOrd="6" destOrd="0" presId="urn:microsoft.com/office/officeart/2005/8/layout/chevron2"/>
    <dgm:cxn modelId="{B69ABEE9-B4DC-4B70-94FE-AAD56429EB76}" type="presParOf" srcId="{1979A3C7-6B83-AE48-AD16-A7BE9B28A234}" destId="{F5DAF114-CBF2-6C42-A815-A4131FDC3DFB}" srcOrd="0" destOrd="0" presId="urn:microsoft.com/office/officeart/2005/8/layout/chevron2"/>
    <dgm:cxn modelId="{8337B1AE-1F89-4F37-A7D6-CC14D3A878EE}" type="presParOf" srcId="{1979A3C7-6B83-AE48-AD16-A7BE9B28A234}" destId="{927D0E4D-3F6D-644B-A84D-6BDF82C790D4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C5737-2ECE-45D5-84AE-A0A278E61D08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C5D85-03A6-4184-84AC-0063926F73F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1FA51-D6B2-4CC1-B77B-343811396523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CBCC3-CE50-44B4-A111-8F99D68978D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9C776-D088-4B00-B23D-A42509811698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541AB-B464-45D6-B448-8196665AA4B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91FC1-E437-4CA1-AD03-6C5BDB2B270F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E4156-BD29-4E6D-BCBD-D2430A4A748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AB2AB-C3AC-4B9D-B14D-29507A041B52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ED7D5-F208-409A-8A31-79380AA4F3D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69098-14BC-47A2-A783-E7419FE65542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842F5-A81C-43EF-96EF-67FA3198168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D6948-DE62-4207-8433-A34B15004307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80963-A82E-4E08-9051-1E264334E32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E8F9A-49A9-4C43-BCC5-E591666E25DB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68C8A-A2DB-4119-ADF1-85028A1D882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EAB5A-1493-4D8B-9A74-E8ECDF9AE866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0E508-0E28-4024-A040-06CAFC044AB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902BD-7D34-4CAA-853E-8F476D4039D1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4EC75-84F8-406D-9C92-C83F7BD3721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AEFC3-3D36-4B0B-9F47-930DC9530A90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121B8-54B6-4C0C-B570-8403E5A7B42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stile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ABEA5A4-F7F7-443F-8EAC-589A117C22A7}" type="datetimeFigureOut">
              <a:rPr lang="it-IT"/>
              <a:pPr>
                <a:defRPr/>
              </a:pPr>
              <a:t>27/03/2013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5163A8-31C9-46D4-9925-880A4904E4E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Immagin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2900"/>
            <a:ext cx="9144000" cy="488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olo 1"/>
          <p:cNvSpPr>
            <a:spLocks noGrp="1"/>
          </p:cNvSpPr>
          <p:nvPr>
            <p:ph type="title"/>
          </p:nvPr>
        </p:nvSpPr>
        <p:spPr>
          <a:xfrm>
            <a:off x="0" y="198438"/>
            <a:ext cx="9144000" cy="973137"/>
          </a:xfrm>
        </p:spPr>
        <p:txBody>
          <a:bodyPr/>
          <a:lstStyle/>
          <a:p>
            <a:r>
              <a:rPr lang="it-IT" sz="4800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Avrò fatto bene?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46075" y="1303338"/>
            <a:ext cx="8362950" cy="42148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Sono stato eccessivamente indaginoso?...in fondo era il primo episodio…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…o avrei dovuto ricoverarlo?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Esiste un criterio temporale dall’esordio dei sintomi per decidere se agire in urgenza o meno? 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Esiste un criterio di gravità clinica che mi permetta di decidere se e come comportarmi?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Quali esami devo richiedere? …e in quali tempi?</a:t>
            </a:r>
          </a:p>
        </p:txBody>
      </p:sp>
      <p:pic>
        <p:nvPicPr>
          <p:cNvPr id="22531" name="Immagin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9250" y="4324350"/>
            <a:ext cx="262255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1395413"/>
            <a:ext cx="9144000" cy="3598862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3554" name="CasellaDiTesto 7"/>
          <p:cNvSpPr txBox="1">
            <a:spLocks noChangeArrowheads="1"/>
          </p:cNvSpPr>
          <p:nvPr/>
        </p:nvSpPr>
        <p:spPr bwMode="auto">
          <a:xfrm>
            <a:off x="0" y="1395413"/>
            <a:ext cx="9144000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 algn="ctr">
              <a:lnSpc>
                <a:spcPct val="120000"/>
              </a:lnSpc>
            </a:pPr>
            <a:r>
              <a:rPr lang="it-IT" sz="8000" b="1">
                <a:latin typeface="Arial Narrow" pitchFamily="34" charset="0"/>
              </a:rPr>
              <a:t>La parola al clinico...</a:t>
            </a:r>
          </a:p>
        </p:txBody>
      </p:sp>
      <p:sp>
        <p:nvSpPr>
          <p:cNvPr id="23555" name="CasellaDiTesto 4"/>
          <p:cNvSpPr txBox="1">
            <a:spLocks noChangeArrowheads="1"/>
          </p:cNvSpPr>
          <p:nvPr/>
        </p:nvSpPr>
        <p:spPr bwMode="auto">
          <a:xfrm>
            <a:off x="0" y="3248025"/>
            <a:ext cx="9144000" cy="127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 algn="ctr">
              <a:lnSpc>
                <a:spcPct val="120000"/>
              </a:lnSpc>
            </a:pPr>
            <a:r>
              <a:rPr lang="it-IT" sz="6600" b="1">
                <a:latin typeface="Arial Narrow" pitchFamily="34" charset="0"/>
              </a:rPr>
              <a:t>…COSA FARE???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0" y="1395413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0" y="4994275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558" name="CasellaDiTesto 10"/>
          <p:cNvSpPr txBox="1">
            <a:spLocks noChangeArrowheads="1"/>
          </p:cNvSpPr>
          <p:nvPr/>
        </p:nvSpPr>
        <p:spPr bwMode="auto">
          <a:xfrm>
            <a:off x="3097213" y="5140325"/>
            <a:ext cx="2936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3200" i="1">
                <a:latin typeface="Arial Narrow" pitchFamily="34" charset="0"/>
              </a:rPr>
              <a:t>Dr. Mauro Magoni</a:t>
            </a:r>
          </a:p>
        </p:txBody>
      </p:sp>
      <p:pic>
        <p:nvPicPr>
          <p:cNvPr id="23559" name="Picture 3"/>
          <p:cNvPicPr>
            <a:picLocks noChangeAspect="1" noChangeArrowheads="1"/>
          </p:cNvPicPr>
          <p:nvPr/>
        </p:nvPicPr>
        <p:blipFill>
          <a:blip r:embed="rId2"/>
          <a:srcRect l="20827" t="9335" r="36293" b="5840"/>
          <a:stretch>
            <a:fillRect/>
          </a:stretch>
        </p:blipFill>
        <p:spPr bwMode="auto">
          <a:xfrm>
            <a:off x="0" y="2924175"/>
            <a:ext cx="1674813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236663"/>
            <a:ext cx="9144000" cy="2074862"/>
          </a:xfr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/>
          <a:p>
            <a:pPr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en-US" sz="2800" dirty="0">
                <a:solidFill>
                  <a:srgbClr val="000000"/>
                </a:solidFill>
                <a:latin typeface="Arial Narrow"/>
                <a:cs typeface="Arial Narrow"/>
              </a:rPr>
              <a:t>TIA was defined as an episode of focal, transient neurological deficit of vascular etiology that resolve in less than 24 hrs.</a:t>
            </a:r>
            <a:br>
              <a:rPr lang="en-US" sz="2800" dirty="0">
                <a:solidFill>
                  <a:srgbClr val="000000"/>
                </a:solidFill>
                <a:latin typeface="Arial Narrow"/>
                <a:cs typeface="Arial Narrow"/>
              </a:rPr>
            </a:br>
            <a:r>
              <a:rPr lang="en-US" sz="2800" dirty="0">
                <a:solidFill>
                  <a:srgbClr val="000000"/>
                </a:solidFill>
                <a:latin typeface="Arial Narrow"/>
                <a:cs typeface="Arial Narro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Arial Narrow"/>
                <a:cs typeface="Arial Narrow"/>
              </a:rPr>
              <a:t> NINDS classification of CVD. Stroke 1990; 21:637</a:t>
            </a:r>
            <a:endParaRPr lang="it-IT" sz="2400" dirty="0">
              <a:solidFill>
                <a:srgbClr val="000000"/>
              </a:solidFill>
              <a:latin typeface="Arial Narrow"/>
              <a:cs typeface="Arial Narrow"/>
            </a:endParaRPr>
          </a:p>
        </p:txBody>
      </p:sp>
      <p:sp>
        <p:nvSpPr>
          <p:cNvPr id="24578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TIA: Definition</a:t>
            </a:r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0" y="4202113"/>
            <a:ext cx="9144000" cy="2292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en-US" sz="2800" dirty="0">
                <a:latin typeface="Arial Narrow"/>
                <a:cs typeface="Arial Narrow"/>
              </a:rPr>
              <a:t>TIA is a brief episode of neurological dysfunction caused by focal brain or retinal ischemia, with complete resolution of symptoms </a:t>
            </a:r>
            <a:endParaRPr lang="en-US" sz="2800" dirty="0" smtClean="0">
              <a:latin typeface="Arial Narrow"/>
              <a:cs typeface="Arial Narrow"/>
            </a:endParaRPr>
          </a:p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 Narrow"/>
                <a:cs typeface="Arial Narrow"/>
              </a:rPr>
              <a:t>in </a:t>
            </a:r>
            <a:r>
              <a:rPr lang="en-US" sz="2800" b="1" dirty="0">
                <a:solidFill>
                  <a:srgbClr val="FF0000"/>
                </a:solidFill>
                <a:latin typeface="Arial Narrow"/>
                <a:cs typeface="Arial Narrow"/>
              </a:rPr>
              <a:t>less than an hour and without evidence of </a:t>
            </a:r>
            <a:r>
              <a:rPr lang="en-US" sz="2800" b="1" dirty="0" smtClean="0">
                <a:solidFill>
                  <a:srgbClr val="FF0000"/>
                </a:solidFill>
                <a:latin typeface="Arial Narrow"/>
                <a:cs typeface="Arial Narrow"/>
              </a:rPr>
              <a:t>infarction</a:t>
            </a:r>
          </a:p>
          <a:p>
            <a:pPr marL="0" indent="0" algn="r" fontAlgn="auto">
              <a:spcAft>
                <a:spcPts val="0"/>
              </a:spcAft>
              <a:buFont typeface="Arial"/>
              <a:buNone/>
              <a:defRPr/>
            </a:pPr>
            <a:r>
              <a:rPr lang="en-US" sz="2400" dirty="0">
                <a:latin typeface="Arial Narrow"/>
                <a:cs typeface="Arial Narrow"/>
              </a:rPr>
              <a:t>NEJM </a:t>
            </a:r>
            <a:r>
              <a:rPr lang="en-US" sz="2400" dirty="0" smtClean="0">
                <a:latin typeface="Arial Narrow"/>
                <a:cs typeface="Arial Narrow"/>
              </a:rPr>
              <a:t>2002</a:t>
            </a:r>
            <a:endParaRPr lang="en-US" sz="2400" dirty="0">
              <a:latin typeface="Arial Narrow"/>
              <a:cs typeface="Arial Narrow"/>
            </a:endParaRPr>
          </a:p>
        </p:txBody>
      </p:sp>
      <p:sp>
        <p:nvSpPr>
          <p:cNvPr id="24580" name="Titolo 1"/>
          <p:cNvSpPr txBox="1">
            <a:spLocks/>
          </p:cNvSpPr>
          <p:nvPr/>
        </p:nvSpPr>
        <p:spPr bwMode="auto">
          <a:xfrm>
            <a:off x="1254125" y="3049588"/>
            <a:ext cx="6559550" cy="679450"/>
          </a:xfrm>
          <a:prstGeom prst="rect">
            <a:avLst/>
          </a:prstGeom>
          <a:solidFill>
            <a:srgbClr val="00CCFF">
              <a:alpha val="5098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600" b="1">
                <a:latin typeface="Arial Narrow" pitchFamily="34" charset="0"/>
              </a:rPr>
              <a:t>INCORRECT AND INACCURATE</a:t>
            </a:r>
          </a:p>
        </p:txBody>
      </p:sp>
      <p:sp>
        <p:nvSpPr>
          <p:cNvPr id="2" name="Freccia circolare a sinistra 1"/>
          <p:cNvSpPr/>
          <p:nvPr/>
        </p:nvSpPr>
        <p:spPr>
          <a:xfrm>
            <a:off x="7958138" y="2330450"/>
            <a:ext cx="755650" cy="1201738"/>
          </a:xfrm>
          <a:prstGeom prst="curvedLeftArrow">
            <a:avLst/>
          </a:prstGeom>
          <a:solidFill>
            <a:srgbClr val="00CC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TIA: diagnosis needed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46075" y="949325"/>
            <a:ext cx="8362950" cy="57689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sz="2200" b="1" dirty="0">
                <a:solidFill>
                  <a:srgbClr val="FF0000"/>
                </a:solidFill>
                <a:latin typeface="Arial Narrow"/>
                <a:cs typeface="Arial Narrow"/>
              </a:rPr>
              <a:t>23% of patients with ischemic stroke have had a TIA before their stroke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en-US" sz="22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Risk of stroke  greatest in first 48 hours following a TIA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/>
            </a:r>
            <a:b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</a:b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	a) 17% occur </a:t>
            </a:r>
            <a:r>
              <a:rPr lang="en-US" sz="2200" b="1" i="1" dirty="0">
                <a:solidFill>
                  <a:srgbClr val="000000"/>
                </a:solidFill>
                <a:latin typeface="Arial Narrow"/>
                <a:cs typeface="Arial Narrow"/>
              </a:rPr>
              <a:t>the day</a:t>
            </a: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 of the stroke</a:t>
            </a:r>
            <a:b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</a:b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	b) </a:t>
            </a: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9%  occurred the previous day</a:t>
            </a: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/>
            </a:r>
            <a:b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</a:b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	c) </a:t>
            </a:r>
            <a:r>
              <a:rPr lang="en-US" sz="2200" b="1" dirty="0">
                <a:solidFill>
                  <a:srgbClr val="FF0000"/>
                </a:solidFill>
                <a:latin typeface="Arial Narrow"/>
                <a:cs typeface="Arial Narrow"/>
              </a:rPr>
              <a:t>43% had a TIA during the 7 days prior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	</a:t>
            </a: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-  7-12% first y.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	-  4-7% /y  5 y.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800100" lvl="1" indent="-3429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25% - 50%    in large artery </a:t>
            </a:r>
            <a:r>
              <a:rPr lang="en-US" sz="2200" dirty="0" err="1">
                <a:solidFill>
                  <a:srgbClr val="000000"/>
                </a:solidFill>
                <a:latin typeface="Arial Narrow"/>
                <a:cs typeface="Arial Narrow"/>
              </a:rPr>
              <a:t>atherothrombotic</a:t>
            </a: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 strokes</a:t>
            </a:r>
          </a:p>
          <a:p>
            <a:pPr marL="800100" lvl="1" indent="-3429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11% - 30%    in </a:t>
            </a:r>
            <a:r>
              <a:rPr lang="en-US" sz="2200" dirty="0" err="1">
                <a:solidFill>
                  <a:srgbClr val="000000"/>
                </a:solidFill>
                <a:latin typeface="Arial Narrow"/>
                <a:cs typeface="Arial Narrow"/>
              </a:rPr>
              <a:t>cardioembolic</a:t>
            </a: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 strokes</a:t>
            </a:r>
          </a:p>
          <a:p>
            <a:pPr marL="800100" lvl="1" indent="-3429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11% -14%     in lacunar strokes</a:t>
            </a:r>
          </a:p>
          <a:p>
            <a:pPr marL="800100" lvl="1" indent="-3429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22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800100" lvl="1" indent="-3429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Within 2-3 years from a TIA, one patient on five is dead while one on 10 have had a documented stroke.</a:t>
            </a:r>
            <a:endParaRPr lang="en-US" sz="14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0000"/>
                </a:solidFill>
                <a:latin typeface="Arial Narrow"/>
                <a:cs typeface="Arial Narrow"/>
              </a:rPr>
              <a:t>Neurology 2005</a:t>
            </a:r>
            <a:r>
              <a:rPr lang="en-US" sz="2800" dirty="0">
                <a:solidFill>
                  <a:srgbClr val="000000"/>
                </a:solidFill>
                <a:latin typeface="Arial Narrow"/>
                <a:cs typeface="Arial Narrow"/>
              </a:rPr>
              <a:t>     </a:t>
            </a:r>
            <a:endParaRPr lang="en-US" sz="1200" dirty="0">
              <a:solidFill>
                <a:srgbClr val="000000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Risk stratification with ABCD2 score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539750" y="4945063"/>
            <a:ext cx="8239125" cy="14779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b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dirty="0">
                <a:solidFill>
                  <a:srgbClr val="000000"/>
                </a:solidFill>
                <a:latin typeface="Arial Narrow"/>
                <a:cs typeface="Arial Narrow"/>
              </a:rPr>
              <a:t>ABCD2 score has a sensibility of 80%, that is, there are 20% of patients that can be missed. </a:t>
            </a:r>
            <a:br>
              <a:rPr lang="en-US" dirty="0">
                <a:solidFill>
                  <a:srgbClr val="000000"/>
                </a:solidFill>
                <a:latin typeface="Arial Narrow"/>
                <a:cs typeface="Arial Narrow"/>
              </a:rPr>
            </a:br>
            <a:r>
              <a:rPr lang="en-US" b="1" dirty="0">
                <a:solidFill>
                  <a:srgbClr val="000000"/>
                </a:solidFill>
                <a:latin typeface="Arial Narrow"/>
                <a:cs typeface="Arial Narrow"/>
              </a:rPr>
              <a:t>This scale was not include patients on Atrial Fibrillation who are on extreme risk!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Arial Narrow"/>
                <a:cs typeface="Arial Narrow"/>
              </a:rPr>
              <a:t>Lancet 2007</a:t>
            </a:r>
          </a:p>
        </p:txBody>
      </p:sp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539750" y="1173163"/>
          <a:ext cx="8238934" cy="3606804"/>
        </p:xfrm>
        <a:graphic>
          <a:graphicData uri="http://schemas.openxmlformats.org/drawingml/2006/table">
            <a:tbl>
              <a:tblPr bandRow="1">
                <a:tableStyleId>{7DF18680-E054-41AD-8BC1-D1AEF772440D}</a:tableStyleId>
              </a:tblPr>
              <a:tblGrid>
                <a:gridCol w="4119467"/>
                <a:gridCol w="4119467"/>
              </a:tblGrid>
              <a:tr h="4874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Age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1 point if &gt; 60 years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874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Blood pressure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1 point if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sBP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 &gt;140 or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dBP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 &gt;90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267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Clinical </a:t>
                      </a:r>
                      <a:b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</a:b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features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2 points for unilateral weakness; 1 point speech deficit without weakness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77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Duration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2 points if &gt;60 min; 1 point if &gt;10-59 min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874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Diabetes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1 point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olo 1"/>
          <p:cNvSpPr>
            <a:spLocks noGrp="1"/>
          </p:cNvSpPr>
          <p:nvPr>
            <p:ph type="title"/>
          </p:nvPr>
        </p:nvSpPr>
        <p:spPr>
          <a:xfrm>
            <a:off x="346075" y="173038"/>
            <a:ext cx="8362950" cy="1852612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en-US" b="1" smtClean="0">
                <a:solidFill>
                  <a:srgbClr val="FF00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Is it cost effective to admit </a:t>
            </a:r>
            <a:r>
              <a:rPr lang="en-US" b="1" u="sng" smtClean="0">
                <a:solidFill>
                  <a:srgbClr val="FF00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all</a:t>
            </a:r>
            <a:r>
              <a:rPr lang="en-US" b="1" smtClean="0">
                <a:solidFill>
                  <a:srgbClr val="FF00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 TIA patients to hospital?   </a:t>
            </a:r>
            <a:endParaRPr lang="it-IT" b="1" smtClean="0">
              <a:solidFill>
                <a:srgbClr val="FF0000"/>
              </a:solidFill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46075" y="2381250"/>
            <a:ext cx="8362950" cy="34020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Arial Narrow"/>
                <a:cs typeface="Arial Narrow"/>
              </a:rPr>
              <a:t>What is the cost of admitting patients with a TIA to hospital?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Arial Narrow"/>
              <a:cs typeface="Arial Narrow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charset="2"/>
              <a:buChar char="ü"/>
              <a:defRPr/>
            </a:pPr>
            <a:r>
              <a:rPr lang="en-US" sz="2400" dirty="0">
                <a:latin typeface="Arial Narrow"/>
                <a:cs typeface="Arial Narrow"/>
              </a:rPr>
              <a:t>The average cost of in-patient management of TIAs was $328,000 (Can), of which 95% was attributed to the cost of hospitalization alone.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charset="2"/>
              <a:buChar char="ü"/>
              <a:defRPr/>
            </a:pPr>
            <a:endParaRPr lang="en-US" sz="2400" dirty="0">
              <a:latin typeface="Arial Narrow"/>
              <a:cs typeface="Arial Narrow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charset="2"/>
              <a:buChar char="ü"/>
              <a:defRPr/>
            </a:pPr>
            <a:r>
              <a:rPr lang="en-US" sz="2400" dirty="0">
                <a:latin typeface="Arial Narrow"/>
                <a:cs typeface="Arial Narrow"/>
              </a:rPr>
              <a:t>If hospitalization of patients with TIA could be reduced, significant cost-savings could be realized.</a:t>
            </a: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3200" i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/>
                <a:cs typeface="Arial Narrow"/>
              </a:rPr>
              <a:t>Cerebrovascular Diseases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/>
                <a:cs typeface="Arial Narrow"/>
              </a:rPr>
              <a:t>    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Arial Narrow"/>
              <a:cs typeface="Arial Narrow"/>
            </a:endParaRPr>
          </a:p>
        </p:txBody>
      </p:sp>
      <p:pic>
        <p:nvPicPr>
          <p:cNvPr id="27651" name="Immagine 2"/>
          <p:cNvPicPr>
            <a:picLocks noChangeAspect="1"/>
          </p:cNvPicPr>
          <p:nvPr/>
        </p:nvPicPr>
        <p:blipFill>
          <a:blip r:embed="rId2"/>
          <a:srcRect l="10555" t="18372" r="4897" b="6877"/>
          <a:stretch>
            <a:fillRect/>
          </a:stretch>
        </p:blipFill>
        <p:spPr bwMode="auto">
          <a:xfrm>
            <a:off x="6769100" y="1076325"/>
            <a:ext cx="18161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012825"/>
            <a:ext cx="9144000" cy="5618163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en-US" b="1" u="sng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TIA Stroke Risk Assessment</a:t>
            </a:r>
            <a:endParaRPr lang="en-US" b="1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  <a:p>
            <a:pPr lvl="1">
              <a:lnSpc>
                <a:spcPct val="90000"/>
              </a:lnSpc>
              <a:buFont typeface="Arial" charset="0"/>
              <a:buNone/>
            </a:pPr>
            <a:endParaRPr lang="en-US" sz="2000" u="sng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u="sng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High Risk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Symptom onset &lt; 48 hours with ABCD2 score ≥ 5</a:t>
            </a:r>
          </a:p>
          <a:p>
            <a:pPr lvl="1">
              <a:lnSpc>
                <a:spcPct val="90000"/>
              </a:lnSpc>
              <a:buFont typeface="Arial" charset="0"/>
              <a:buNone/>
            </a:pPr>
            <a:endParaRPr lang="en-US" sz="2000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u="sng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Medium Risk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Symptom onset &gt; 48 hours with ABCD</a:t>
            </a:r>
            <a:r>
              <a:rPr lang="en-US" sz="2000" baseline="30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2 </a:t>
            </a: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score ≥ 5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Symptom onset &lt; 48 hours with ABCD</a:t>
            </a:r>
            <a:r>
              <a:rPr lang="en-US" sz="2000" baseline="30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2  </a:t>
            </a: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score &lt; 5</a:t>
            </a:r>
          </a:p>
          <a:p>
            <a:pPr lvl="1">
              <a:lnSpc>
                <a:spcPct val="90000"/>
              </a:lnSpc>
              <a:buFont typeface="Arial" charset="0"/>
              <a:buNone/>
            </a:pPr>
            <a:endParaRPr lang="en-US" sz="2000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u="sng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Low Risk</a:t>
            </a:r>
            <a:endParaRPr lang="en-US" sz="2400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System onset &gt; 48 hours with ABCD</a:t>
            </a:r>
            <a:r>
              <a:rPr lang="en-US" sz="2000" baseline="30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2 </a:t>
            </a: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score &lt; 5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Pure sensory deficit  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Pure ataxia 	</a:t>
            </a:r>
            <a:endParaRPr lang="en-US" sz="2000" u="sng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</p:txBody>
      </p:sp>
      <p:cxnSp>
        <p:nvCxnSpPr>
          <p:cNvPr id="4" name="Connettore 1 3"/>
          <p:cNvCxnSpPr/>
          <p:nvPr/>
        </p:nvCxnSpPr>
        <p:spPr>
          <a:xfrm>
            <a:off x="0" y="971550"/>
            <a:ext cx="9144000" cy="0"/>
          </a:xfrm>
          <a:prstGeom prst="line">
            <a:avLst/>
          </a:prstGeom>
          <a:ln w="762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0" y="6630988"/>
            <a:ext cx="9144000" cy="0"/>
          </a:xfrm>
          <a:prstGeom prst="line">
            <a:avLst/>
          </a:prstGeom>
          <a:ln w="762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676" name="Titolo 1"/>
          <p:cNvSpPr>
            <a:spLocks noGrp="1"/>
          </p:cNvSpPr>
          <p:nvPr>
            <p:ph type="title"/>
          </p:nvPr>
        </p:nvSpPr>
        <p:spPr>
          <a:xfrm>
            <a:off x="377825" y="60325"/>
            <a:ext cx="8362950" cy="83978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en-US" b="1" smtClean="0">
                <a:solidFill>
                  <a:srgbClr val="FF00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High risk TIA: Clinical Predictors</a:t>
            </a:r>
            <a:endParaRPr lang="it-IT" b="1" smtClean="0">
              <a:solidFill>
                <a:srgbClr val="FF0000"/>
              </a:solidFill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ABCD2 score: stratificazione del rischio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46075" y="1014413"/>
            <a:ext cx="8543925" cy="52879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400" dirty="0">
                <a:latin typeface="Arial Narrow"/>
                <a:cs typeface="Arial Narrow"/>
              </a:rPr>
              <a:t>0-3 rischio di ictus a 2 giorni  1,3%          a 90 gg       3%</a:t>
            </a: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400" dirty="0">
                <a:latin typeface="Arial Narrow"/>
                <a:cs typeface="Arial Narrow"/>
              </a:rPr>
              <a:t>4-5 rischio di ictus a 2 giorni  4,1 %                           10%</a:t>
            </a: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400" dirty="0">
                <a:latin typeface="Arial Narrow"/>
                <a:cs typeface="Arial Narrow"/>
              </a:rPr>
              <a:t>6-7 rischio di ictus a 2 giorni  8,1%                            25%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2400" dirty="0">
              <a:latin typeface="Arial Narrow"/>
              <a:cs typeface="Arial Narrow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400" dirty="0">
                <a:latin typeface="Arial Narrow"/>
                <a:cs typeface="Arial Narrow"/>
              </a:rPr>
              <a:t>L’Ospedalizzazione  è indicata se ABCD2  score &gt; 5 o con ripetuti TIA  ( </a:t>
            </a:r>
            <a:r>
              <a:rPr lang="it-IT" sz="2400" b="1" dirty="0">
                <a:latin typeface="Arial Narrow"/>
                <a:cs typeface="Arial Narrow"/>
              </a:rPr>
              <a:t>crescendo TIA </a:t>
            </a:r>
            <a:r>
              <a:rPr lang="it-IT" sz="2400" dirty="0">
                <a:latin typeface="Arial Narrow"/>
                <a:cs typeface="Arial Narrow"/>
              </a:rPr>
              <a:t>: 2 o più TIA in una settimana )</a:t>
            </a: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400" dirty="0">
                <a:latin typeface="Arial Narrow"/>
                <a:cs typeface="Arial Narrow"/>
              </a:rPr>
              <a:t>L’Ospedalizzazione è ragionevole nel TIA entro 72 ore: </a:t>
            </a:r>
          </a:p>
          <a:p>
            <a:pPr marL="800100" lvl="1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Lucida Grande"/>
              <a:buChar char="-"/>
              <a:defRPr/>
            </a:pPr>
            <a:r>
              <a:rPr lang="it-IT" sz="2400" dirty="0">
                <a:latin typeface="Arial Narrow"/>
                <a:cs typeface="Arial Narrow"/>
              </a:rPr>
              <a:t>se ABCD2 score&gt;3</a:t>
            </a:r>
          </a:p>
          <a:p>
            <a:pPr marL="800100" lvl="1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Lucida Grande"/>
              <a:buChar char="-"/>
              <a:defRPr/>
            </a:pPr>
            <a:r>
              <a:rPr lang="it-IT" sz="2400" dirty="0">
                <a:latin typeface="Arial Narrow"/>
                <a:cs typeface="Arial Narrow"/>
              </a:rPr>
              <a:t>se ABCD2 score 0-2 con incerta diagnosi o con impossibilità a completare indagini entro 48 ore</a:t>
            </a:r>
          </a:p>
          <a:p>
            <a:pPr marL="800100" lvl="1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Lucida Grande"/>
              <a:buChar char="-"/>
              <a:defRPr/>
            </a:pPr>
            <a:r>
              <a:rPr lang="it-IT" sz="2400" dirty="0">
                <a:latin typeface="Arial Narrow"/>
                <a:cs typeface="Arial Narrow"/>
              </a:rPr>
              <a:t>se ABCD2 score 0-2 con evento causato da ischemia focale, dimostrabile elettivamente con RMN-DWI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61000" y="6302375"/>
            <a:ext cx="34290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Un algoritmo per un intervento efficace</a:t>
            </a:r>
          </a:p>
        </p:txBody>
      </p:sp>
      <p:sp>
        <p:nvSpPr>
          <p:cNvPr id="30722" name="CasellaDiTesto 7"/>
          <p:cNvSpPr txBox="1">
            <a:spLocks noChangeArrowheads="1"/>
          </p:cNvSpPr>
          <p:nvPr/>
        </p:nvSpPr>
        <p:spPr bwMode="auto">
          <a:xfrm>
            <a:off x="346075" y="1235075"/>
            <a:ext cx="3736975" cy="1016000"/>
          </a:xfrm>
          <a:prstGeom prst="rect">
            <a:avLst/>
          </a:prstGeom>
          <a:solidFill>
            <a:schemeClr val="bg1"/>
          </a:solidFill>
          <a:ln w="9525">
            <a:solidFill>
              <a:srgbClr val="1F497D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000" b="1">
                <a:latin typeface="Arial Narrow" pitchFamily="34" charset="0"/>
              </a:rPr>
              <a:t>Storia clinica</a:t>
            </a:r>
          </a:p>
          <a:p>
            <a:pPr algn="ctr" eaLnBrk="0" hangingPunct="0"/>
            <a:r>
              <a:rPr lang="it-IT" sz="2000" b="1">
                <a:latin typeface="Arial Narrow" pitchFamily="34" charset="0"/>
              </a:rPr>
              <a:t>Esame obiettivo generale, vascolare, neurologico (NIHSS)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4806950" y="1241425"/>
            <a:ext cx="4043363" cy="1476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it-IT" b="1" dirty="0">
                <a:solidFill>
                  <a:srgbClr val="000000"/>
                </a:solidFill>
                <a:latin typeface="Arial Narrow"/>
                <a:cs typeface="Arial Narrow"/>
              </a:rPr>
              <a:t>Misurazione parametri vitali</a:t>
            </a:r>
          </a:p>
          <a:p>
            <a:pPr algn="ctr" eaLnBrk="0" hangingPunct="0">
              <a:defRPr/>
            </a:pPr>
            <a:r>
              <a:rPr lang="it-IT" b="1" dirty="0">
                <a:solidFill>
                  <a:srgbClr val="000000"/>
                </a:solidFill>
                <a:latin typeface="Arial Narrow"/>
                <a:cs typeface="Arial Narrow"/>
              </a:rPr>
              <a:t>Accesso venoso</a:t>
            </a:r>
          </a:p>
          <a:p>
            <a:pPr algn="ctr" eaLnBrk="0" hangingPunct="0">
              <a:defRPr/>
            </a:pPr>
            <a:r>
              <a:rPr lang="it-IT" b="1" dirty="0">
                <a:solidFill>
                  <a:srgbClr val="000000"/>
                </a:solidFill>
                <a:latin typeface="Arial Narrow"/>
                <a:cs typeface="Arial Narrow"/>
              </a:rPr>
              <a:t>Prelievo per routine ematochimica, PT, PTT, INR, colesterolo, trigliceridi</a:t>
            </a:r>
          </a:p>
          <a:p>
            <a:pPr algn="ctr" eaLnBrk="0" hangingPunct="0">
              <a:defRPr/>
            </a:pPr>
            <a:r>
              <a:rPr lang="it-IT" b="1" dirty="0">
                <a:solidFill>
                  <a:srgbClr val="000000"/>
                </a:solidFill>
                <a:latin typeface="Arial Narrow"/>
                <a:cs typeface="Arial Narrow"/>
              </a:rPr>
              <a:t>ECG</a:t>
            </a:r>
          </a:p>
        </p:txBody>
      </p:sp>
      <p:sp>
        <p:nvSpPr>
          <p:cNvPr id="30724" name="CasellaDiTesto 4"/>
          <p:cNvSpPr txBox="1">
            <a:spLocks noChangeArrowheads="1"/>
          </p:cNvSpPr>
          <p:nvPr/>
        </p:nvSpPr>
        <p:spPr bwMode="auto">
          <a:xfrm>
            <a:off x="4806950" y="3381375"/>
            <a:ext cx="4043363" cy="400050"/>
          </a:xfrm>
          <a:prstGeom prst="rect">
            <a:avLst/>
          </a:prstGeom>
          <a:solidFill>
            <a:srgbClr val="F2DCDB"/>
          </a:solidFill>
          <a:ln w="9525">
            <a:solidFill>
              <a:srgbClr val="1F497D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000" b="1">
                <a:solidFill>
                  <a:srgbClr val="FF0000"/>
                </a:solidFill>
                <a:latin typeface="Arial Narrow" pitchFamily="34" charset="0"/>
              </a:rPr>
              <a:t>TC encefalo senza mdc/RM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4806950" y="4019550"/>
            <a:ext cx="4043363" cy="708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1F497D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it-IT" sz="2000" b="1" dirty="0">
                <a:solidFill>
                  <a:srgbClr val="FF0000"/>
                </a:solidFill>
                <a:latin typeface="Arial Narrow"/>
                <a:cs typeface="Arial Narrow"/>
              </a:rPr>
              <a:t>Eco-color-doppler TSA</a:t>
            </a:r>
          </a:p>
          <a:p>
            <a:pPr algn="ctr" eaLnBrk="0" hangingPunct="0">
              <a:defRPr/>
            </a:pPr>
            <a:r>
              <a:rPr lang="it-IT" sz="2000" b="1" dirty="0">
                <a:solidFill>
                  <a:srgbClr val="FF0000"/>
                </a:solidFill>
                <a:latin typeface="Arial Narrow"/>
                <a:cs typeface="Arial Narrow"/>
              </a:rPr>
              <a:t>Doppler </a:t>
            </a:r>
            <a:r>
              <a:rPr lang="it-IT" sz="2000" b="1" dirty="0" err="1">
                <a:solidFill>
                  <a:srgbClr val="FF0000"/>
                </a:solidFill>
                <a:latin typeface="Arial Narrow"/>
                <a:cs typeface="Arial Narrow"/>
              </a:rPr>
              <a:t>Transcranico</a:t>
            </a:r>
            <a:endParaRPr lang="it-IT" sz="2000" b="1" dirty="0">
              <a:solidFill>
                <a:srgbClr val="FF0000"/>
              </a:solidFill>
              <a:latin typeface="Arial Narrow"/>
              <a:cs typeface="Arial Narrow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806950" y="4964113"/>
            <a:ext cx="4043363" cy="4000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1F497D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it-IT" sz="2000" b="1" dirty="0">
                <a:latin typeface="Arial Narrow"/>
                <a:cs typeface="Arial Narrow"/>
              </a:rPr>
              <a:t>Ecocardiogramma + holter 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346075" y="4189413"/>
            <a:ext cx="3736975" cy="4619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1F497D"/>
            </a:solidFill>
          </a:ln>
        </p:spPr>
        <p:txBody>
          <a:bodyPr>
            <a:spAutoFit/>
          </a:bodyPr>
          <a:lstStyle/>
          <a:p>
            <a:pPr algn="ctr" eaLnBrk="0" hangingPunct="0">
              <a:buFont typeface="Symbol" pitchFamily="18" charset="2"/>
              <a:buNone/>
              <a:defRPr/>
            </a:pPr>
            <a:r>
              <a:rPr lang="it-IT" sz="2400" b="1" dirty="0">
                <a:latin typeface="Arial Narrow"/>
                <a:cs typeface="Arial Narrow"/>
              </a:rPr>
              <a:t>DIAGNOSI EZIOLOGICA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160338" y="6048375"/>
            <a:ext cx="8859837" cy="4476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1F497D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it-IT" sz="2300" b="1" dirty="0">
                <a:solidFill>
                  <a:srgbClr val="FF0000"/>
                </a:solidFill>
                <a:latin typeface="Arial Narrow"/>
                <a:cs typeface="Arial Narrow"/>
              </a:rPr>
              <a:t>Terapia farmacologica mirata (antiaggreganti, anticoagulanti, statina), TEA</a:t>
            </a:r>
          </a:p>
        </p:txBody>
      </p:sp>
      <p:sp>
        <p:nvSpPr>
          <p:cNvPr id="3" name="Freccia destra 2"/>
          <p:cNvSpPr/>
          <p:nvPr/>
        </p:nvSpPr>
        <p:spPr>
          <a:xfrm>
            <a:off x="4083050" y="1574800"/>
            <a:ext cx="723900" cy="290513"/>
          </a:xfrm>
          <a:prstGeom prst="rightArrow">
            <a:avLst/>
          </a:prstGeom>
          <a:solidFill>
            <a:schemeClr val="tx2"/>
          </a:solidFill>
          <a:ln>
            <a:solidFill>
              <a:srgbClr val="1F49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1" name="Freccia giù 10"/>
          <p:cNvSpPr/>
          <p:nvPr/>
        </p:nvSpPr>
        <p:spPr>
          <a:xfrm>
            <a:off x="6607175" y="2717800"/>
            <a:ext cx="385763" cy="663575"/>
          </a:xfrm>
          <a:prstGeom prst="downArrow">
            <a:avLst/>
          </a:prstGeom>
          <a:solidFill>
            <a:schemeClr val="tx2"/>
          </a:solidFill>
          <a:ln>
            <a:solidFill>
              <a:srgbClr val="1F49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2" name="Parentesi quadra aperta 11"/>
          <p:cNvSpPr/>
          <p:nvPr/>
        </p:nvSpPr>
        <p:spPr>
          <a:xfrm>
            <a:off x="4597400" y="3230563"/>
            <a:ext cx="209550" cy="2411412"/>
          </a:xfrm>
          <a:prstGeom prst="leftBracket">
            <a:avLst/>
          </a:prstGeom>
          <a:ln w="38100" cmpd="sng">
            <a:solidFill>
              <a:srgbClr val="1F497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3" name="Freccia sinistra 12"/>
          <p:cNvSpPr/>
          <p:nvPr/>
        </p:nvSpPr>
        <p:spPr>
          <a:xfrm>
            <a:off x="4083050" y="4278313"/>
            <a:ext cx="514350" cy="323850"/>
          </a:xfrm>
          <a:prstGeom prst="leftArrow">
            <a:avLst/>
          </a:prstGeom>
          <a:solidFill>
            <a:schemeClr val="tx2"/>
          </a:solidFill>
          <a:ln>
            <a:solidFill>
              <a:srgbClr val="1F49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4" name="Freccia giù 13"/>
          <p:cNvSpPr/>
          <p:nvPr/>
        </p:nvSpPr>
        <p:spPr>
          <a:xfrm>
            <a:off x="2033588" y="4651375"/>
            <a:ext cx="385762" cy="1397000"/>
          </a:xfrm>
          <a:prstGeom prst="downArrow">
            <a:avLst/>
          </a:prstGeom>
          <a:solidFill>
            <a:schemeClr val="tx2"/>
          </a:solidFill>
          <a:ln>
            <a:solidFill>
              <a:srgbClr val="1F49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In quali casi non si tratta di TIA?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7200" y="1125538"/>
            <a:ext cx="8229600" cy="489585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107950" y="6207125"/>
            <a:ext cx="8928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D.D. : cefalea, epilessia, ipoglicemia, tumori, ascessi cerebrali, ESA  (25%)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95362"/>
          </a:xfr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sz="5400" b="1" dirty="0" smtClean="0">
                <a:solidFill>
                  <a:srgbClr val="00CCFF"/>
                </a:solidFill>
                <a:latin typeface="Arial Narrow"/>
                <a:cs typeface="Arial Narrow"/>
              </a:rPr>
              <a:t>I SESSIONE: TESTA</a:t>
            </a:r>
            <a:endParaRPr lang="it-IT" sz="5400" b="1" dirty="0">
              <a:solidFill>
                <a:srgbClr val="00CCFF"/>
              </a:solidFill>
              <a:latin typeface="Arial Narrow"/>
              <a:cs typeface="Arial Narrow"/>
            </a:endParaRPr>
          </a:p>
        </p:txBody>
      </p:sp>
      <p:sp>
        <p:nvSpPr>
          <p:cNvPr id="14338" name="CasellaDiTesto 5"/>
          <p:cNvSpPr txBox="1">
            <a:spLocks noChangeArrowheads="1"/>
          </p:cNvSpPr>
          <p:nvPr/>
        </p:nvSpPr>
        <p:spPr bwMode="auto">
          <a:xfrm>
            <a:off x="487363" y="1270000"/>
            <a:ext cx="8218487" cy="830263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4800" b="1">
                <a:solidFill>
                  <a:srgbClr val="00CCFF"/>
                </a:solidFill>
                <a:latin typeface="Arial Narrow" pitchFamily="34" charset="0"/>
              </a:rPr>
              <a:t>1° MODULO: TIA</a:t>
            </a:r>
          </a:p>
        </p:txBody>
      </p:sp>
      <p:pic>
        <p:nvPicPr>
          <p:cNvPr id="14339" name="Immagine 2"/>
          <p:cNvPicPr>
            <a:picLocks noChangeAspect="1"/>
          </p:cNvPicPr>
          <p:nvPr/>
        </p:nvPicPr>
        <p:blipFill>
          <a:blip r:embed="rId2"/>
          <a:srcRect t="16187"/>
          <a:stretch>
            <a:fillRect/>
          </a:stretch>
        </p:blipFill>
        <p:spPr bwMode="auto">
          <a:xfrm>
            <a:off x="1082675" y="2614613"/>
            <a:ext cx="7351713" cy="259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1395413"/>
            <a:ext cx="9144000" cy="3598862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32770" name="CasellaDiTesto 7"/>
          <p:cNvSpPr txBox="1">
            <a:spLocks noChangeArrowheads="1"/>
          </p:cNvSpPr>
          <p:nvPr/>
        </p:nvSpPr>
        <p:spPr bwMode="auto">
          <a:xfrm>
            <a:off x="0" y="1395413"/>
            <a:ext cx="9144000" cy="300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 algn="ctr">
              <a:lnSpc>
                <a:spcPct val="120000"/>
              </a:lnSpc>
            </a:pPr>
            <a:r>
              <a:rPr lang="it-IT" sz="8000" b="1">
                <a:latin typeface="Arial Narrow" pitchFamily="34" charset="0"/>
              </a:rPr>
              <a:t>Ed ora al neuroradiologo...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0" y="1395413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0" y="4994275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773" name="CasellaDiTesto 10"/>
          <p:cNvSpPr txBox="1">
            <a:spLocks noChangeArrowheads="1"/>
          </p:cNvSpPr>
          <p:nvPr/>
        </p:nvSpPr>
        <p:spPr bwMode="auto">
          <a:xfrm>
            <a:off x="2328863" y="5140325"/>
            <a:ext cx="4484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3200" i="1">
                <a:latin typeface="Arial Narrow" pitchFamily="34" charset="0"/>
              </a:rPr>
              <a:t>Dr. Frigerio – Dr. Mardighian</a:t>
            </a:r>
          </a:p>
        </p:txBody>
      </p:sp>
      <p:pic>
        <p:nvPicPr>
          <p:cNvPr id="32774" name="Picture 3"/>
          <p:cNvPicPr>
            <a:picLocks noChangeAspect="1" noChangeArrowheads="1"/>
          </p:cNvPicPr>
          <p:nvPr/>
        </p:nvPicPr>
        <p:blipFill>
          <a:blip r:embed="rId2"/>
          <a:srcRect l="20827" t="9335" r="36293" b="5840"/>
          <a:stretch>
            <a:fillRect/>
          </a:stretch>
        </p:blipFill>
        <p:spPr bwMode="auto">
          <a:xfrm>
            <a:off x="0" y="4121150"/>
            <a:ext cx="125253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77925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TIA: EMERGENZA MEDICA 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85763" y="1425575"/>
            <a:ext cx="8458200" cy="5060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3200" dirty="0">
                <a:latin typeface="Arial Narrow"/>
                <a:cs typeface="Arial Narrow"/>
              </a:rPr>
              <a:t>Rischio di </a:t>
            </a:r>
            <a:r>
              <a:rPr lang="it-IT" sz="3200" dirty="0" err="1">
                <a:latin typeface="Arial Narrow"/>
                <a:cs typeface="Arial Narrow"/>
              </a:rPr>
              <a:t>stroke</a:t>
            </a:r>
            <a:r>
              <a:rPr lang="it-IT" sz="3200" dirty="0">
                <a:latin typeface="Arial Narrow"/>
                <a:cs typeface="Arial Narrow"/>
              </a:rPr>
              <a:t> successivo a TIA (maggiore nelle prime 24 ore): 10% in 7gg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3200" dirty="0">
                <a:latin typeface="Arial Narrow"/>
                <a:cs typeface="Arial Narrow"/>
              </a:rPr>
              <a:t>12-30% </a:t>
            </a:r>
            <a:r>
              <a:rPr lang="it-IT" sz="3200" dirty="0" err="1">
                <a:latin typeface="Arial Narrow"/>
                <a:cs typeface="Arial Narrow"/>
              </a:rPr>
              <a:t>stroke</a:t>
            </a:r>
            <a:r>
              <a:rPr lang="it-IT" sz="3200" dirty="0">
                <a:latin typeface="Arial Narrow"/>
                <a:cs typeface="Arial Narrow"/>
              </a:rPr>
              <a:t> con storia di TIA pregresso (circa il 25% nelle ore precedenti)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3200" dirty="0">
                <a:latin typeface="Arial Narrow"/>
                <a:cs typeface="Arial Narrow"/>
              </a:rPr>
              <a:t>Trattamento precoce: riduce dell’80% il rischio di </a:t>
            </a:r>
            <a:r>
              <a:rPr lang="it-IT" sz="3200" dirty="0" err="1">
                <a:latin typeface="Arial Narrow"/>
                <a:cs typeface="Arial Narrow"/>
              </a:rPr>
              <a:t>stroke</a:t>
            </a:r>
            <a:r>
              <a:rPr lang="it-IT" sz="3200" dirty="0">
                <a:latin typeface="Arial Narrow"/>
                <a:cs typeface="Arial Narrow"/>
              </a:rPr>
              <a:t> a 90gg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3200" dirty="0">
              <a:latin typeface="Arial Narrow"/>
              <a:cs typeface="Arial Narrow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 err="1">
                <a:latin typeface="Arial Narrow"/>
                <a:cs typeface="Arial Narrow"/>
              </a:rPr>
              <a:t>Easton</a:t>
            </a:r>
            <a:r>
              <a:rPr lang="it-IT" dirty="0">
                <a:latin typeface="Arial Narrow"/>
                <a:cs typeface="Arial Narrow"/>
              </a:rPr>
              <a:t> et al. Definition ed </a:t>
            </a:r>
            <a:r>
              <a:rPr lang="it-IT" dirty="0" err="1">
                <a:latin typeface="Arial Narrow"/>
                <a:cs typeface="Arial Narrow"/>
              </a:rPr>
              <a:t>evaluation</a:t>
            </a:r>
            <a:r>
              <a:rPr lang="it-IT" dirty="0">
                <a:latin typeface="Arial Narrow"/>
                <a:cs typeface="Arial Narrow"/>
              </a:rPr>
              <a:t> of TIA. </a:t>
            </a:r>
            <a:r>
              <a:rPr lang="it-IT" dirty="0" err="1">
                <a:latin typeface="Arial Narrow"/>
                <a:cs typeface="Arial Narrow"/>
              </a:rPr>
              <a:t>Stroke</a:t>
            </a:r>
            <a:r>
              <a:rPr lang="it-IT" dirty="0">
                <a:latin typeface="Arial Narrow"/>
                <a:cs typeface="Arial Narrow"/>
              </a:rPr>
              <a:t>. 2009;40:2276-2293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 err="1">
                <a:latin typeface="Arial Narrow"/>
                <a:cs typeface="Arial Narrow"/>
              </a:rPr>
              <a:t>Sorensen</a:t>
            </a:r>
            <a:r>
              <a:rPr lang="it-IT" dirty="0">
                <a:latin typeface="Arial Narrow"/>
                <a:cs typeface="Arial Narrow"/>
              </a:rPr>
              <a:t> et al. </a:t>
            </a:r>
            <a:r>
              <a:rPr lang="it-IT" dirty="0" err="1">
                <a:latin typeface="Arial Narrow"/>
                <a:cs typeface="Arial Narrow"/>
              </a:rPr>
              <a:t>Transient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ischemic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attack</a:t>
            </a:r>
            <a:r>
              <a:rPr lang="it-IT" dirty="0">
                <a:latin typeface="Arial Narrow"/>
                <a:cs typeface="Arial Narrow"/>
              </a:rPr>
              <a:t>: </a:t>
            </a:r>
            <a:r>
              <a:rPr lang="it-IT" dirty="0" err="1">
                <a:latin typeface="Arial Narrow"/>
                <a:cs typeface="Arial Narrow"/>
              </a:rPr>
              <a:t>definition</a:t>
            </a:r>
            <a:r>
              <a:rPr lang="it-IT" dirty="0">
                <a:latin typeface="Arial Narrow"/>
                <a:cs typeface="Arial Narrow"/>
              </a:rPr>
              <a:t>, </a:t>
            </a:r>
            <a:r>
              <a:rPr lang="it-IT" dirty="0" err="1">
                <a:latin typeface="Arial Narrow"/>
                <a:cs typeface="Arial Narrow"/>
              </a:rPr>
              <a:t>diagnosis</a:t>
            </a:r>
            <a:r>
              <a:rPr lang="it-IT" dirty="0">
                <a:latin typeface="Arial Narrow"/>
                <a:cs typeface="Arial Narrow"/>
              </a:rPr>
              <a:t>, and </a:t>
            </a:r>
            <a:r>
              <a:rPr lang="it-IT" dirty="0" err="1">
                <a:latin typeface="Arial Narrow"/>
                <a:cs typeface="Arial Narrow"/>
              </a:rPr>
              <a:t>risk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stratification</a:t>
            </a:r>
            <a:r>
              <a:rPr lang="it-IT" dirty="0">
                <a:latin typeface="Arial Narrow"/>
                <a:cs typeface="Arial Narrow"/>
              </a:rPr>
              <a:t>. </a:t>
            </a:r>
            <a:r>
              <a:rPr lang="it-IT" dirty="0" err="1">
                <a:latin typeface="Arial Narrow"/>
                <a:cs typeface="Arial Narrow"/>
              </a:rPr>
              <a:t>Neuroimag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Clin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N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Am</a:t>
            </a:r>
            <a:r>
              <a:rPr lang="it-IT" dirty="0">
                <a:latin typeface="Arial Narrow"/>
                <a:cs typeface="Arial Narrow"/>
              </a:rPr>
              <a:t> 21 (2011) 303-313</a:t>
            </a:r>
          </a:p>
        </p:txBody>
      </p:sp>
      <p:pic>
        <p:nvPicPr>
          <p:cNvPr id="33795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62850" y="76200"/>
            <a:ext cx="949325" cy="95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77925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Ruolo del Neuroimaging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14313" y="1308100"/>
            <a:ext cx="8577262" cy="5140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3200" dirty="0">
                <a:latin typeface="Arial Narrow"/>
                <a:cs typeface="Arial Narrow"/>
              </a:rPr>
              <a:t>Confermare l’origine vascolare del sintomo (evidenza di </a:t>
            </a:r>
            <a:r>
              <a:rPr lang="it-IT" sz="3200" dirty="0" err="1">
                <a:latin typeface="Arial Narrow"/>
                <a:cs typeface="Arial Narrow"/>
              </a:rPr>
              <a:t>ipoperfusione</a:t>
            </a:r>
            <a:r>
              <a:rPr lang="it-IT" sz="3200" dirty="0">
                <a:latin typeface="Arial Narrow"/>
                <a:cs typeface="Arial Narrow"/>
              </a:rPr>
              <a:t>/infarto; identificare la sede di origine)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3200" dirty="0">
                <a:latin typeface="Arial Narrow"/>
                <a:cs typeface="Arial Narrow"/>
              </a:rPr>
              <a:t>Escludere altre cause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3200" dirty="0">
                <a:latin typeface="Arial Narrow"/>
                <a:cs typeface="Arial Narrow"/>
              </a:rPr>
              <a:t>Ipotizzare il meccanismo vascolare alla base dell’evento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3200" dirty="0">
                <a:latin typeface="Arial Narrow"/>
                <a:cs typeface="Arial Narrow"/>
              </a:rPr>
              <a:t>Valutazione prognostica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3200" dirty="0">
                <a:latin typeface="Arial Narrow"/>
                <a:cs typeface="Arial Narrow"/>
              </a:rPr>
              <a:t>TIA: NON necessariamente transitorio sul parenchima cerebrale (1/3 lesioni ischemiche acute)</a:t>
            </a:r>
          </a:p>
          <a:p>
            <a:pPr marL="285750" indent="-285750" algn="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>
              <a:latin typeface="Arial Narrow"/>
              <a:cs typeface="Arial Narrow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 err="1">
                <a:latin typeface="Arial Narrow"/>
                <a:cs typeface="Arial Narrow"/>
              </a:rPr>
              <a:t>Easton</a:t>
            </a:r>
            <a:r>
              <a:rPr lang="it-IT" dirty="0">
                <a:latin typeface="Arial Narrow"/>
                <a:cs typeface="Arial Narrow"/>
              </a:rPr>
              <a:t> et al. Definition ed </a:t>
            </a:r>
            <a:r>
              <a:rPr lang="it-IT" dirty="0" err="1">
                <a:latin typeface="Arial Narrow"/>
                <a:cs typeface="Arial Narrow"/>
              </a:rPr>
              <a:t>evaluation</a:t>
            </a:r>
            <a:r>
              <a:rPr lang="it-IT" dirty="0">
                <a:latin typeface="Arial Narrow"/>
                <a:cs typeface="Arial Narrow"/>
              </a:rPr>
              <a:t> of TIA. </a:t>
            </a:r>
            <a:r>
              <a:rPr lang="it-IT" dirty="0" err="1">
                <a:latin typeface="Arial Narrow"/>
                <a:cs typeface="Arial Narrow"/>
              </a:rPr>
              <a:t>Stroke</a:t>
            </a:r>
            <a:r>
              <a:rPr lang="it-IT" dirty="0">
                <a:latin typeface="Arial Narrow"/>
                <a:cs typeface="Arial Narrow"/>
              </a:rPr>
              <a:t>. 2009;40:2276-2293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 err="1">
                <a:latin typeface="Arial Narrow"/>
                <a:cs typeface="Arial Narrow"/>
              </a:rPr>
              <a:t>Sorensen</a:t>
            </a:r>
            <a:r>
              <a:rPr lang="it-IT" dirty="0">
                <a:latin typeface="Arial Narrow"/>
                <a:cs typeface="Arial Narrow"/>
              </a:rPr>
              <a:t> et al. </a:t>
            </a:r>
            <a:r>
              <a:rPr lang="it-IT" dirty="0" err="1">
                <a:latin typeface="Arial Narrow"/>
                <a:cs typeface="Arial Narrow"/>
              </a:rPr>
              <a:t>Transient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ischemic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attack</a:t>
            </a:r>
            <a:r>
              <a:rPr lang="it-IT" dirty="0">
                <a:latin typeface="Arial Narrow"/>
                <a:cs typeface="Arial Narrow"/>
              </a:rPr>
              <a:t>: </a:t>
            </a:r>
            <a:r>
              <a:rPr lang="it-IT" dirty="0" err="1">
                <a:latin typeface="Arial Narrow"/>
                <a:cs typeface="Arial Narrow"/>
              </a:rPr>
              <a:t>definition</a:t>
            </a:r>
            <a:r>
              <a:rPr lang="it-IT" dirty="0">
                <a:latin typeface="Arial Narrow"/>
                <a:cs typeface="Arial Narrow"/>
              </a:rPr>
              <a:t>, </a:t>
            </a:r>
            <a:r>
              <a:rPr lang="it-IT" dirty="0" err="1">
                <a:latin typeface="Arial Narrow"/>
                <a:cs typeface="Arial Narrow"/>
              </a:rPr>
              <a:t>diagnosis</a:t>
            </a:r>
            <a:r>
              <a:rPr lang="it-IT" dirty="0">
                <a:latin typeface="Arial Narrow"/>
                <a:cs typeface="Arial Narrow"/>
              </a:rPr>
              <a:t>, and </a:t>
            </a:r>
            <a:r>
              <a:rPr lang="it-IT" dirty="0" err="1">
                <a:latin typeface="Arial Narrow"/>
                <a:cs typeface="Arial Narrow"/>
              </a:rPr>
              <a:t>risk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stratification</a:t>
            </a:r>
            <a:r>
              <a:rPr lang="it-IT" dirty="0">
                <a:latin typeface="Arial Narrow"/>
                <a:cs typeface="Arial Narrow"/>
              </a:rPr>
              <a:t>. </a:t>
            </a:r>
            <a:r>
              <a:rPr lang="it-IT" dirty="0" err="1">
                <a:latin typeface="Arial Narrow"/>
                <a:cs typeface="Arial Narrow"/>
              </a:rPr>
              <a:t>Neuroimag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Clin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N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Am</a:t>
            </a:r>
            <a:r>
              <a:rPr lang="it-IT" dirty="0">
                <a:latin typeface="Arial Narrow"/>
                <a:cs typeface="Arial Narrow"/>
              </a:rPr>
              <a:t> 21 (2011) 303-313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727075"/>
          </a:xfrm>
          <a:solidFill>
            <a:srgbClr val="FFFFFF">
              <a:alpha val="51000"/>
            </a:srgbClr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00CCFF"/>
                </a:solidFill>
                <a:latin typeface="Arial Narrow"/>
                <a:cs typeface="Arial Narrow"/>
              </a:rPr>
              <a:t>TC</a:t>
            </a:r>
            <a:endParaRPr lang="it-IT" b="1" dirty="0">
              <a:solidFill>
                <a:srgbClr val="00CCFF"/>
              </a:solidFill>
              <a:latin typeface="Arial Narrow"/>
              <a:cs typeface="Arial Narrow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14313" y="822325"/>
            <a:ext cx="8740775" cy="58785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latin typeface="Arial Narrow"/>
                <a:cs typeface="Arial Narrow"/>
              </a:rPr>
              <a:t>Rapidamente disponibile, basso costo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latin typeface="Arial Narrow"/>
                <a:cs typeface="Arial Narrow"/>
              </a:rPr>
              <a:t>Diffusamente usata negli studi in letteratura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2800" dirty="0"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dirty="0">
                <a:latin typeface="Arial Narrow"/>
                <a:cs typeface="Arial Narrow"/>
              </a:rPr>
              <a:t>Ruolo: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Esclusione di altre cause (1-5%)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Ischemie recenti: aumentato rischio di </a:t>
            </a:r>
            <a:r>
              <a:rPr lang="it-IT" sz="2800" dirty="0" err="1">
                <a:latin typeface="Arial Narrow"/>
                <a:cs typeface="Arial Narrow"/>
              </a:rPr>
              <a:t>stroke</a:t>
            </a:r>
            <a:endParaRPr lang="it-IT" sz="2800" dirty="0">
              <a:latin typeface="Arial Narrow"/>
              <a:cs typeface="Arial Narrow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CTA, CTP</a:t>
            </a:r>
          </a:p>
          <a:p>
            <a:pPr marL="109728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2800" dirty="0"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dirty="0">
                <a:latin typeface="Arial Narrow"/>
                <a:cs typeface="Arial Narrow"/>
              </a:rPr>
              <a:t>Ma…: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No DD tra ischemie croniche e acute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Scarsa sensibilità (lesioni piccole, no edema, no effetto massa)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Uso di radiazioni ionizzanti e mdc (per CTA e CTP)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200" dirty="0">
              <a:latin typeface="Arial Narrow"/>
              <a:cs typeface="Arial Narrow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 err="1">
                <a:latin typeface="Arial Narrow"/>
                <a:cs typeface="Arial Narrow"/>
              </a:rPr>
              <a:t>Easton</a:t>
            </a:r>
            <a:r>
              <a:rPr lang="it-IT" sz="1400" dirty="0">
                <a:latin typeface="Arial Narrow"/>
                <a:cs typeface="Arial Narrow"/>
              </a:rPr>
              <a:t> et al. Definition ed </a:t>
            </a:r>
            <a:r>
              <a:rPr lang="it-IT" sz="1400" dirty="0" err="1">
                <a:latin typeface="Arial Narrow"/>
                <a:cs typeface="Arial Narrow"/>
              </a:rPr>
              <a:t>evaluation</a:t>
            </a:r>
            <a:r>
              <a:rPr lang="it-IT" sz="1400" dirty="0">
                <a:latin typeface="Arial Narrow"/>
                <a:cs typeface="Arial Narrow"/>
              </a:rPr>
              <a:t> of TIA. </a:t>
            </a:r>
            <a:r>
              <a:rPr lang="it-IT" sz="1400" dirty="0" err="1">
                <a:latin typeface="Arial Narrow"/>
                <a:cs typeface="Arial Narrow"/>
              </a:rPr>
              <a:t>Stroke</a:t>
            </a:r>
            <a:r>
              <a:rPr lang="it-IT" sz="1400" dirty="0">
                <a:latin typeface="Arial Narrow"/>
                <a:cs typeface="Arial Narrow"/>
              </a:rPr>
              <a:t>. 2009;40:2276-2293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 err="1">
                <a:latin typeface="Arial Narrow"/>
                <a:cs typeface="Arial Narrow"/>
              </a:rPr>
              <a:t>Sorensen</a:t>
            </a:r>
            <a:r>
              <a:rPr lang="it-IT" sz="1400" dirty="0">
                <a:latin typeface="Arial Narrow"/>
                <a:cs typeface="Arial Narrow"/>
              </a:rPr>
              <a:t> et al. </a:t>
            </a:r>
            <a:r>
              <a:rPr lang="it-IT" sz="1400" dirty="0" err="1">
                <a:latin typeface="Arial Narrow"/>
                <a:cs typeface="Arial Narrow"/>
              </a:rPr>
              <a:t>Transient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ischemic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attack</a:t>
            </a:r>
            <a:r>
              <a:rPr lang="it-IT" sz="1400" dirty="0">
                <a:latin typeface="Arial Narrow"/>
                <a:cs typeface="Arial Narrow"/>
              </a:rPr>
              <a:t>: </a:t>
            </a:r>
            <a:r>
              <a:rPr lang="it-IT" sz="1400" dirty="0" err="1">
                <a:latin typeface="Arial Narrow"/>
                <a:cs typeface="Arial Narrow"/>
              </a:rPr>
              <a:t>definition</a:t>
            </a:r>
            <a:r>
              <a:rPr lang="it-IT" sz="1400" dirty="0">
                <a:latin typeface="Arial Narrow"/>
                <a:cs typeface="Arial Narrow"/>
              </a:rPr>
              <a:t>, </a:t>
            </a:r>
            <a:r>
              <a:rPr lang="it-IT" sz="1400" dirty="0" err="1">
                <a:latin typeface="Arial Narrow"/>
                <a:cs typeface="Arial Narrow"/>
              </a:rPr>
              <a:t>diagnosis</a:t>
            </a:r>
            <a:r>
              <a:rPr lang="it-IT" sz="1400" dirty="0">
                <a:latin typeface="Arial Narrow"/>
                <a:cs typeface="Arial Narrow"/>
              </a:rPr>
              <a:t>, and </a:t>
            </a:r>
            <a:r>
              <a:rPr lang="it-IT" sz="1400" dirty="0" err="1">
                <a:latin typeface="Arial Narrow"/>
                <a:cs typeface="Arial Narrow"/>
              </a:rPr>
              <a:t>risk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stratification</a:t>
            </a:r>
            <a:r>
              <a:rPr lang="it-IT" sz="1400" dirty="0">
                <a:latin typeface="Arial Narrow"/>
                <a:cs typeface="Arial Narrow"/>
              </a:rPr>
              <a:t>. </a:t>
            </a:r>
            <a:r>
              <a:rPr lang="it-IT" sz="1400" dirty="0" err="1">
                <a:latin typeface="Arial Narrow"/>
                <a:cs typeface="Arial Narrow"/>
              </a:rPr>
              <a:t>Neuroimag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Clin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N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Am</a:t>
            </a:r>
            <a:r>
              <a:rPr lang="it-IT" sz="1400" dirty="0">
                <a:latin typeface="Arial Narrow"/>
                <a:cs typeface="Arial Narrow"/>
              </a:rPr>
              <a:t> 21 (2011) 303-313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727075"/>
          </a:xfrm>
          <a:solidFill>
            <a:srgbClr val="FFFFFF">
              <a:alpha val="51000"/>
            </a:srgbClr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00CCFF"/>
                </a:solidFill>
                <a:latin typeface="Arial Narrow"/>
                <a:cs typeface="Arial Narrow"/>
              </a:rPr>
              <a:t>RM</a:t>
            </a:r>
            <a:endParaRPr lang="it-IT" b="1" dirty="0">
              <a:solidFill>
                <a:srgbClr val="00CCFF"/>
              </a:solidFill>
              <a:latin typeface="Arial Narrow"/>
              <a:cs typeface="Arial Narrow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14313" y="822325"/>
            <a:ext cx="8740775" cy="5816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u="sng" dirty="0">
                <a:latin typeface="Arial Narrow"/>
                <a:cs typeface="Arial Narrow"/>
              </a:rPr>
              <a:t>RM convenzionale</a:t>
            </a:r>
            <a:r>
              <a:rPr lang="it-IT" sz="2000" b="1" dirty="0">
                <a:latin typeface="Arial Narrow"/>
                <a:cs typeface="Arial Narrow"/>
              </a:rPr>
              <a:t>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più sensibile della TC (ischemie acute o croniche in 46-81% pz con TIA)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DD lesioni acute/croniche difficile (concordanza con DWI nel 50%)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u="sng" dirty="0">
                <a:latin typeface="Arial Narrow"/>
                <a:cs typeface="Arial Narrow"/>
              </a:rPr>
              <a:t>DWI</a:t>
            </a:r>
            <a:r>
              <a:rPr lang="it-IT" sz="2000" b="1" dirty="0">
                <a:latin typeface="Arial Narrow"/>
                <a:cs typeface="Arial Narrow"/>
              </a:rPr>
              <a:t>: 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Maggior sensibilità (30-40% dei TIA)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DD ischemie acute/croniche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i="1" dirty="0">
                <a:latin typeface="Arial Narrow"/>
                <a:cs typeface="Arial Narrow"/>
              </a:rPr>
              <a:t>Semeiotica RM DWI: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 err="1">
                <a:latin typeface="Arial Narrow"/>
                <a:cs typeface="Arial Narrow"/>
              </a:rPr>
              <a:t>Iperintensità</a:t>
            </a:r>
            <a:r>
              <a:rPr lang="it-IT" sz="1600" dirty="0">
                <a:latin typeface="Arial Narrow"/>
                <a:cs typeface="Arial Narrow"/>
              </a:rPr>
              <a:t> in DWI b=1000, </a:t>
            </a:r>
            <a:r>
              <a:rPr lang="it-IT" sz="1600" dirty="0" err="1">
                <a:latin typeface="Arial Narrow"/>
                <a:cs typeface="Arial Narrow"/>
              </a:rPr>
              <a:t>ipointensità</a:t>
            </a:r>
            <a:r>
              <a:rPr lang="it-IT" sz="1600" dirty="0">
                <a:latin typeface="Arial Narrow"/>
                <a:cs typeface="Arial Narrow"/>
              </a:rPr>
              <a:t> in ADC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Piccole dimensioni (96% &lt; 1ml)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Non sedi preferenziali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i="1" dirty="0">
                <a:latin typeface="Arial Narrow"/>
                <a:cs typeface="Arial Narrow"/>
              </a:rPr>
              <a:t>Correlazioni clinico-radiologica: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Maggior durata dei sintomi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Deficit motori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Afasia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i="1" dirty="0">
                <a:latin typeface="Arial Narrow"/>
                <a:cs typeface="Arial Narrow"/>
              </a:rPr>
              <a:t>Timing: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Utilità in acuto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Se a 90 gg: 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minor sensibilità DWI (possibile negativizzazione del quadro)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No DD lesioni recenti vs. pregresse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lvl="2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>
                <a:latin typeface="Arial Narrow"/>
                <a:cs typeface="Arial Narrow"/>
              </a:rPr>
              <a:t>Moreau et al. </a:t>
            </a:r>
            <a:r>
              <a:rPr lang="it-IT" sz="1400" dirty="0" err="1">
                <a:latin typeface="Arial Narrow"/>
                <a:cs typeface="Arial Narrow"/>
              </a:rPr>
              <a:t>Early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magnetic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resonance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imaging</a:t>
            </a:r>
            <a:r>
              <a:rPr lang="it-IT" sz="1400" dirty="0">
                <a:latin typeface="Arial Narrow"/>
                <a:cs typeface="Arial Narrow"/>
              </a:rPr>
              <a:t> in </a:t>
            </a:r>
            <a:r>
              <a:rPr lang="it-IT" sz="1400" dirty="0" err="1">
                <a:latin typeface="Arial Narrow"/>
                <a:cs typeface="Arial Narrow"/>
              </a:rPr>
              <a:t>transient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ischemic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attack</a:t>
            </a:r>
            <a:r>
              <a:rPr lang="it-IT" sz="1400" dirty="0">
                <a:latin typeface="Arial Narrow"/>
                <a:cs typeface="Arial Narrow"/>
              </a:rPr>
              <a:t> and minor </a:t>
            </a:r>
            <a:r>
              <a:rPr lang="it-IT" sz="1400" dirty="0" err="1">
                <a:latin typeface="Arial Narrow"/>
                <a:cs typeface="Arial Narrow"/>
              </a:rPr>
              <a:t>stroke</a:t>
            </a:r>
            <a:r>
              <a:rPr lang="it-IT" sz="1400" dirty="0">
                <a:latin typeface="Arial Narrow"/>
                <a:cs typeface="Arial Narrow"/>
              </a:rPr>
              <a:t>: do </a:t>
            </a:r>
            <a:r>
              <a:rPr lang="it-IT" sz="1400" dirty="0" err="1">
                <a:latin typeface="Arial Narrow"/>
                <a:cs typeface="Arial Narrow"/>
              </a:rPr>
              <a:t>it</a:t>
            </a:r>
            <a:r>
              <a:rPr lang="it-IT" sz="1400" dirty="0">
                <a:latin typeface="Arial Narrow"/>
                <a:cs typeface="Arial Narrow"/>
              </a:rPr>
              <a:t> or </a:t>
            </a:r>
            <a:r>
              <a:rPr lang="it-IT" sz="1400" dirty="0" err="1">
                <a:latin typeface="Arial Narrow"/>
                <a:cs typeface="Arial Narrow"/>
              </a:rPr>
              <a:t>lose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it</a:t>
            </a:r>
            <a:r>
              <a:rPr lang="it-IT" sz="1400" dirty="0">
                <a:latin typeface="Arial Narrow"/>
                <a:cs typeface="Arial Narrow"/>
              </a:rPr>
              <a:t>. </a:t>
            </a:r>
            <a:r>
              <a:rPr lang="it-IT" sz="1400" dirty="0" err="1">
                <a:latin typeface="Arial Narrow"/>
                <a:cs typeface="Arial Narrow"/>
              </a:rPr>
              <a:t>Stroke</a:t>
            </a:r>
            <a:r>
              <a:rPr lang="it-IT" sz="1400" dirty="0">
                <a:latin typeface="Arial Narrow"/>
                <a:cs typeface="Arial Narrow"/>
              </a:rPr>
              <a:t>. 2013;44:671-674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214313" y="114300"/>
            <a:ext cx="8740775" cy="668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1600" b="1" u="sng" dirty="0">
                <a:latin typeface="Arial Narrow"/>
                <a:cs typeface="Arial Narrow"/>
              </a:rPr>
              <a:t>Vantaggi: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Permette la conferma di ischemia focale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Maggior accuratezza eziologica (distribuzione in uno o più territori vascolari)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Valutazione del danno cerebrovascolare preesistente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MRI + DWI: test diagnostico più efficace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b="1" u="sng" dirty="0">
                <a:latin typeface="Arial Narrow"/>
                <a:cs typeface="Arial Narrow"/>
              </a:rPr>
              <a:t>Svantaggi: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10% pz: controindicazioni a RM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Limitata sensibilità sul tronco encefalico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Scarsa disponibilità in acuto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Razionalizzazione delle risorse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b="1" u="sng" dirty="0">
                <a:latin typeface="Arial Narrow"/>
                <a:cs typeface="Arial Narrow"/>
              </a:rPr>
              <a:t>Prospettive future: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PWI + DWI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b="1" u="sng" dirty="0">
                <a:latin typeface="Arial Narrow"/>
                <a:cs typeface="Arial Narrow"/>
              </a:rPr>
              <a:t>Implicazioni prognostiche: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DWI + : maggior rischio di eventi ischemici ricorrenti: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TIA senza infarto: </a:t>
            </a:r>
            <a:r>
              <a:rPr lang="it-IT" sz="1600" dirty="0" err="1">
                <a:latin typeface="Arial Narrow"/>
                <a:cs typeface="Arial Narrow"/>
              </a:rPr>
              <a:t>stroke</a:t>
            </a:r>
            <a:r>
              <a:rPr lang="it-IT" sz="1600" dirty="0">
                <a:latin typeface="Arial Narrow"/>
                <a:cs typeface="Arial Narrow"/>
              </a:rPr>
              <a:t> a 7 gg: 0.4%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TIA con infarto: rischio 20x!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TIA con ischemia: condizioni estremamente instabile!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Sindromi </a:t>
            </a:r>
            <a:r>
              <a:rPr lang="it-IT" sz="1600" dirty="0" err="1">
                <a:latin typeface="Arial Narrow"/>
                <a:cs typeface="Arial Narrow"/>
              </a:rPr>
              <a:t>neurovascolari</a:t>
            </a:r>
            <a:r>
              <a:rPr lang="it-IT" sz="1600" dirty="0">
                <a:latin typeface="Arial Narrow"/>
                <a:cs typeface="Arial Narrow"/>
              </a:rPr>
              <a:t> acute: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TIA con </a:t>
            </a:r>
            <a:r>
              <a:rPr lang="it-IT" sz="1600" dirty="0" err="1">
                <a:latin typeface="Arial Narrow"/>
                <a:cs typeface="Arial Narrow"/>
              </a:rPr>
              <a:t>imaging</a:t>
            </a:r>
            <a:r>
              <a:rPr lang="it-IT" sz="1600" dirty="0">
                <a:latin typeface="Arial Narrow"/>
                <a:cs typeface="Arial Narrow"/>
              </a:rPr>
              <a:t> negativo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Sintomi transitori con infarto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 err="1">
                <a:latin typeface="Arial Narrow"/>
                <a:cs typeface="Arial Narrow"/>
              </a:rPr>
              <a:t>Stroke</a:t>
            </a:r>
            <a:r>
              <a:rPr lang="it-IT" sz="1600" dirty="0">
                <a:latin typeface="Arial Narrow"/>
                <a:cs typeface="Arial Narrow"/>
              </a:rPr>
              <a:t> ischemico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Score clinico (ABDC, ABDC2, ecc.): identificare i pazienti da inviare a centri specializzati per </a:t>
            </a:r>
            <a:r>
              <a:rPr lang="it-IT" sz="1600" dirty="0" err="1">
                <a:latin typeface="Arial Narrow"/>
                <a:cs typeface="Arial Narrow"/>
              </a:rPr>
              <a:t>imaging</a:t>
            </a:r>
            <a:r>
              <a:rPr lang="it-IT" sz="1600" dirty="0">
                <a:latin typeface="Arial Narrow"/>
                <a:cs typeface="Arial Narrow"/>
              </a:rPr>
              <a:t> rapido!</a:t>
            </a:r>
          </a:p>
          <a:p>
            <a:pPr lvl="1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>
                <a:latin typeface="Arial Narrow"/>
                <a:cs typeface="Arial Narrow"/>
              </a:rPr>
              <a:t>Pavlovic et al.  Brain </a:t>
            </a:r>
            <a:r>
              <a:rPr lang="it-IT" sz="1400" dirty="0" err="1">
                <a:latin typeface="Arial Narrow"/>
                <a:cs typeface="Arial Narrow"/>
              </a:rPr>
              <a:t>imaging</a:t>
            </a:r>
            <a:r>
              <a:rPr lang="it-IT" sz="1400" dirty="0">
                <a:latin typeface="Arial Narrow"/>
                <a:cs typeface="Arial Narrow"/>
              </a:rPr>
              <a:t> in </a:t>
            </a:r>
            <a:r>
              <a:rPr lang="it-IT" sz="1400" dirty="0" err="1">
                <a:latin typeface="Arial Narrow"/>
                <a:cs typeface="Arial Narrow"/>
              </a:rPr>
              <a:t>transient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ischemic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attack-redifining</a:t>
            </a:r>
            <a:r>
              <a:rPr lang="it-IT" sz="1400" dirty="0">
                <a:latin typeface="Arial Narrow"/>
                <a:cs typeface="Arial Narrow"/>
              </a:rPr>
              <a:t> TIA.</a:t>
            </a:r>
          </a:p>
          <a:p>
            <a:pPr lvl="1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J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Clin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Neurosci</a:t>
            </a:r>
            <a:r>
              <a:rPr lang="it-IT" sz="1400" dirty="0">
                <a:latin typeface="Arial Narrow"/>
                <a:cs typeface="Arial Narrow"/>
              </a:rPr>
              <a:t>. 2010 Sep;17(9):1105-10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olo 1"/>
          <p:cNvSpPr>
            <a:spLocks noGrp="1"/>
          </p:cNvSpPr>
          <p:nvPr>
            <p:ph type="title"/>
          </p:nvPr>
        </p:nvSpPr>
        <p:spPr>
          <a:xfrm>
            <a:off x="0" y="28575"/>
            <a:ext cx="9144000" cy="11763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sz="3600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Imaging vascolare: necessità di rapida valutazione del circolo intra ed extracranico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14313" y="1335088"/>
            <a:ext cx="4287837" cy="5262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it-IT" b="1" u="sng">
                <a:latin typeface="Arial Narrow" pitchFamily="34" charset="0"/>
              </a:rPr>
              <a:t>Circolo extracranico</a:t>
            </a:r>
          </a:p>
          <a:p>
            <a:pPr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CUS: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Stenosi carotidea &gt;50% in 8-31% dei pazienti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Sensibilità: 88%; specificità: 76%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Se stenosi: 3x rischio di stroke a 90 gg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Maggior disponibilità, minori costi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Idenficazione delle caratteristiche di placca</a:t>
            </a:r>
          </a:p>
          <a:p>
            <a:pPr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Angio-RM TSA e intracranica: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Ottima visualizzazione delle a. carotidi e vasi intracranici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Sensibilità: 92%, specificità: 76%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CE MRA: maggior accuratezza</a:t>
            </a:r>
            <a:endParaRPr lang="it-IT">
              <a:latin typeface="Arial Narrow" pitchFamily="34" charset="0"/>
            </a:endParaRPr>
          </a:p>
          <a:p>
            <a:pPr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CTA: 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Risultati simili ad angio-RM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Utilizzo mdc iodato</a:t>
            </a:r>
          </a:p>
          <a:p>
            <a:pPr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CUS, CTA, MRA: screening iniziale delle biforcazioni carotidee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Eventuale conferma con 2° test non invasivo pre-TEA o pre-stenting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Angiografia digitale arteriosa per casi discordanti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4683125" y="1335088"/>
            <a:ext cx="4287838" cy="52943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u="sng" dirty="0">
                <a:latin typeface="Arial Narrow"/>
                <a:cs typeface="Arial Narrow"/>
              </a:rPr>
              <a:t>Circolo intracranico: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TCD: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informazioni su stenosi intracraniche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VPP: 36%; VPN: 86%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Possibilità di evidenziare </a:t>
            </a:r>
            <a:r>
              <a:rPr lang="it-IT" sz="1600" dirty="0" err="1">
                <a:latin typeface="Arial Narrow"/>
                <a:cs typeface="Arial Narrow"/>
              </a:rPr>
              <a:t>microemboli</a:t>
            </a:r>
            <a:r>
              <a:rPr lang="it-IT" sz="1600" dirty="0">
                <a:latin typeface="Arial Narrow"/>
                <a:cs typeface="Arial Narrow"/>
              </a:rPr>
              <a:t> (fattore di rischio)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MRA, CTA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Performance comparabile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Angiografia digitale arteriosa: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Gold standard per valutazione del circolo intra ed extracranico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Possibilità di terapia: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 err="1">
                <a:latin typeface="Arial Narrow"/>
                <a:cs typeface="Arial Narrow"/>
              </a:rPr>
              <a:t>Stroke</a:t>
            </a:r>
            <a:r>
              <a:rPr lang="it-IT" sz="1600" dirty="0">
                <a:latin typeface="Arial Narrow"/>
                <a:cs typeface="Arial Narrow"/>
              </a:rPr>
              <a:t> in fase acuta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 err="1">
                <a:latin typeface="Arial Narrow"/>
                <a:cs typeface="Arial Narrow"/>
              </a:rPr>
              <a:t>Stenting</a:t>
            </a:r>
            <a:endParaRPr lang="it-IT" sz="1600" dirty="0"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CasellaDiTesto 8"/>
          <p:cNvSpPr txBox="1">
            <a:spLocks noChangeArrowheads="1"/>
          </p:cNvSpPr>
          <p:nvPr/>
        </p:nvSpPr>
        <p:spPr bwMode="auto">
          <a:xfrm>
            <a:off x="0" y="142875"/>
            <a:ext cx="9144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>
                <a:latin typeface="Arial Narrow" pitchFamily="34" charset="0"/>
              </a:rPr>
              <a:t>I. B., M 21 aa. Esordio acuto al risveglio di cefalea, ipostenia AI dx, afasia, durata 30’, dubbia crisi comiziale </a:t>
            </a:r>
          </a:p>
        </p:txBody>
      </p:sp>
      <p:pic>
        <p:nvPicPr>
          <p:cNvPr id="39938" name="Picture 2" descr="C:\Documents and Settings\scbrad2113\Documenti\Frigerio\corso tia\begnini tc.jpg"/>
          <p:cNvPicPr>
            <a:picLocks noChangeAspect="1" noChangeArrowheads="1"/>
          </p:cNvPicPr>
          <p:nvPr/>
        </p:nvPicPr>
        <p:blipFill>
          <a:blip r:embed="rId2"/>
          <a:srcRect l="5933" r="11012" b="2499"/>
          <a:stretch>
            <a:fillRect/>
          </a:stretch>
        </p:blipFill>
        <p:spPr bwMode="auto">
          <a:xfrm>
            <a:off x="539750" y="836613"/>
            <a:ext cx="2392363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 descr="C:\Documents and Settings\scbrad2113\Documenti\Frigerio\corso tia\begnini dwi.jpg"/>
          <p:cNvPicPr>
            <a:picLocks noChangeAspect="1" noChangeArrowheads="1"/>
          </p:cNvPicPr>
          <p:nvPr/>
        </p:nvPicPr>
        <p:blipFill>
          <a:blip r:embed="rId3"/>
          <a:srcRect l="17186" t="14381" r="15495"/>
          <a:stretch>
            <a:fillRect/>
          </a:stretch>
        </p:blipFill>
        <p:spPr bwMode="auto">
          <a:xfrm>
            <a:off x="4500563" y="3370263"/>
            <a:ext cx="2303462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 descr="C:\Documents and Settings\scbrad2113\Documenti\Frigerio\corso tia\begnini dwi 2.jpg"/>
          <p:cNvPicPr>
            <a:picLocks noChangeAspect="1" noChangeArrowheads="1"/>
          </p:cNvPicPr>
          <p:nvPr/>
        </p:nvPicPr>
        <p:blipFill>
          <a:blip r:embed="rId4"/>
          <a:srcRect l="17966" t="14970" r="16161"/>
          <a:stretch>
            <a:fillRect/>
          </a:stretch>
        </p:blipFill>
        <p:spPr bwMode="auto">
          <a:xfrm>
            <a:off x="6804025" y="3429000"/>
            <a:ext cx="2227263" cy="287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7" descr="C:\Documents and Settings\scbrad2113\Documenti\Frigerio\corso tia\begnini t2.jpg"/>
          <p:cNvPicPr>
            <a:picLocks noChangeAspect="1" noChangeArrowheads="1"/>
          </p:cNvPicPr>
          <p:nvPr/>
        </p:nvPicPr>
        <p:blipFill>
          <a:blip r:embed="rId5"/>
          <a:srcRect l="14212" t="8527" r="11887"/>
          <a:stretch>
            <a:fillRect/>
          </a:stretch>
        </p:blipFill>
        <p:spPr bwMode="auto">
          <a:xfrm>
            <a:off x="6692900" y="706438"/>
            <a:ext cx="23399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CasellaDiTesto 13"/>
          <p:cNvSpPr txBox="1">
            <a:spLocks noChangeArrowheads="1"/>
          </p:cNvSpPr>
          <p:nvPr/>
        </p:nvSpPr>
        <p:spPr bwMode="auto">
          <a:xfrm>
            <a:off x="3059113" y="981075"/>
            <a:ext cx="2808287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TC encefalo senza mdc, eseguita dopo 1 ore dall’esordio dei sintomi. </a:t>
            </a:r>
          </a:p>
        </p:txBody>
      </p:sp>
      <p:sp>
        <p:nvSpPr>
          <p:cNvPr id="39943" name="CasellaDiTesto 14"/>
          <p:cNvSpPr txBox="1">
            <a:spLocks noChangeArrowheads="1"/>
          </p:cNvSpPr>
          <p:nvPr/>
        </p:nvSpPr>
        <p:spPr bwMode="auto">
          <a:xfrm>
            <a:off x="2339975" y="4724400"/>
            <a:ext cx="20875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RM convezionale e DWI a 40 h.</a:t>
            </a:r>
          </a:p>
          <a:p>
            <a:endParaRPr lang="it-IT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C:\Documents and Settings\scbrad2113\Documenti\Frigerio\corso tia\begnini ACI sin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 l="35997" t="16425" r="30763" b="16051"/>
          <a:stretch>
            <a:fillRect/>
          </a:stretch>
        </p:blipFill>
        <p:spPr bwMode="auto">
          <a:xfrm>
            <a:off x="468313" y="1700213"/>
            <a:ext cx="2159000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3" descr="C:\Documents and Settings\scbrad2113\Documenti\Frigerio\corso tia\begnini aci dx.jpg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 l="35437" t="17719" r="33063" b="15344"/>
          <a:stretch>
            <a:fillRect/>
          </a:stretch>
        </p:blipFill>
        <p:spPr bwMode="auto">
          <a:xfrm>
            <a:off x="2627313" y="1700213"/>
            <a:ext cx="2105025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4" descr="C:\Documents and Settings\scbrad2113\Documenti\Frigerio\corso tia\begnini angio.jpg"/>
          <p:cNvPicPr>
            <a:picLocks noChangeAspect="1" noChangeArrowheads="1"/>
          </p:cNvPicPr>
          <p:nvPr/>
        </p:nvPicPr>
        <p:blipFill>
          <a:blip r:embed="rId4">
            <a:lum bright="-10000"/>
          </a:blip>
          <a:srcRect l="13235" t="17741" r="19177" b="11855"/>
          <a:stretch>
            <a:fillRect/>
          </a:stretch>
        </p:blipFill>
        <p:spPr bwMode="auto">
          <a:xfrm>
            <a:off x="5148263" y="2349500"/>
            <a:ext cx="345598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CasellaDiTesto 14"/>
          <p:cNvSpPr txBox="1">
            <a:spLocks noChangeArrowheads="1"/>
          </p:cNvSpPr>
          <p:nvPr/>
        </p:nvSpPr>
        <p:spPr bwMode="auto">
          <a:xfrm>
            <a:off x="684213" y="549275"/>
            <a:ext cx="74596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Angio-RM senza mdc: studio circolo extracranico ed intracranico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Immagine 4" descr="dwi.jpg"/>
          <p:cNvPicPr>
            <a:picLocks noChangeAspect="1"/>
          </p:cNvPicPr>
          <p:nvPr/>
        </p:nvPicPr>
        <p:blipFill>
          <a:blip r:embed="rId2"/>
          <a:srcRect l="21477" t="31500" r="22684" b="6934"/>
          <a:stretch>
            <a:fillRect/>
          </a:stretch>
        </p:blipFill>
        <p:spPr bwMode="auto">
          <a:xfrm>
            <a:off x="5724525" y="3716338"/>
            <a:ext cx="248126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Immagine 5" descr="RM CONVENZIONALE.jpg"/>
          <p:cNvPicPr>
            <a:picLocks noChangeAspect="1"/>
          </p:cNvPicPr>
          <p:nvPr/>
        </p:nvPicPr>
        <p:blipFill>
          <a:blip r:embed="rId3"/>
          <a:srcRect l="3149" t="9450" r="8652" b="5501"/>
          <a:stretch>
            <a:fillRect/>
          </a:stretch>
        </p:blipFill>
        <p:spPr bwMode="auto">
          <a:xfrm>
            <a:off x="1042988" y="3644900"/>
            <a:ext cx="235267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Immagine 6" descr="tc NEG.jpg"/>
          <p:cNvPicPr>
            <a:picLocks noChangeAspect="1"/>
          </p:cNvPicPr>
          <p:nvPr/>
        </p:nvPicPr>
        <p:blipFill>
          <a:blip r:embed="rId4">
            <a:lum bright="-10000" contrast="40000"/>
          </a:blip>
          <a:srcRect l="25101" t="19196" r="21742" b="12885"/>
          <a:stretch>
            <a:fillRect/>
          </a:stretch>
        </p:blipFill>
        <p:spPr bwMode="auto">
          <a:xfrm>
            <a:off x="1116013" y="836613"/>
            <a:ext cx="1984375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Immagine 8" descr="tc NEG2.jpg"/>
          <p:cNvPicPr>
            <a:picLocks noChangeAspect="1"/>
          </p:cNvPicPr>
          <p:nvPr/>
        </p:nvPicPr>
        <p:blipFill>
          <a:blip r:embed="rId5"/>
          <a:srcRect l="26923" t="22148" r="21399" b="12885"/>
          <a:stretch>
            <a:fillRect/>
          </a:stretch>
        </p:blipFill>
        <p:spPr bwMode="auto">
          <a:xfrm>
            <a:off x="5867400" y="908050"/>
            <a:ext cx="1947863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CasellaDiTesto 9"/>
          <p:cNvSpPr txBox="1">
            <a:spLocks noChangeArrowheads="1"/>
          </p:cNvSpPr>
          <p:nvPr/>
        </p:nvSpPr>
        <p:spPr bwMode="auto">
          <a:xfrm>
            <a:off x="428625" y="142875"/>
            <a:ext cx="61198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Arial Narrow" pitchFamily="34" charset="0"/>
              </a:rPr>
              <a:t>F,67 diplopia acuta, deficit m retto mediale dx e parestesie emivolto sn.</a:t>
            </a:r>
          </a:p>
          <a:p>
            <a:r>
              <a:rPr lang="it-IT">
                <a:latin typeface="Arial Narrow" pitchFamily="34" charset="0"/>
              </a:rPr>
              <a:t>Durata dei sintomi 3 ore</a:t>
            </a:r>
          </a:p>
        </p:txBody>
      </p:sp>
      <p:sp>
        <p:nvSpPr>
          <p:cNvPr id="41990" name="CasellaDiTesto 10"/>
          <p:cNvSpPr txBox="1">
            <a:spLocks noChangeArrowheads="1"/>
          </p:cNvSpPr>
          <p:nvPr/>
        </p:nvSpPr>
        <p:spPr bwMode="auto">
          <a:xfrm>
            <a:off x="3203575" y="1052513"/>
            <a:ext cx="28082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TC diretta, senza mdc, eseguita dopo 4 ore dall’esordio. </a:t>
            </a:r>
          </a:p>
        </p:txBody>
      </p:sp>
      <p:sp>
        <p:nvSpPr>
          <p:cNvPr id="41991" name="CasellaDiTesto 11"/>
          <p:cNvSpPr txBox="1">
            <a:spLocks noChangeArrowheads="1"/>
          </p:cNvSpPr>
          <p:nvPr/>
        </p:nvSpPr>
        <p:spPr bwMode="auto">
          <a:xfrm>
            <a:off x="3563938" y="4221163"/>
            <a:ext cx="20875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RM convezionale e DWI a 48 h.</a:t>
            </a:r>
          </a:p>
          <a:p>
            <a:endParaRPr lang="it-IT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1395413"/>
            <a:ext cx="9144000" cy="3598862"/>
          </a:xfrm>
          <a:prstGeom prst="rect">
            <a:avLst/>
          </a:prstGeom>
          <a:solidFill>
            <a:srgbClr val="D9D9D9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5362" name="CasellaDiTesto 7"/>
          <p:cNvSpPr txBox="1">
            <a:spLocks noChangeArrowheads="1"/>
          </p:cNvSpPr>
          <p:nvPr/>
        </p:nvSpPr>
        <p:spPr bwMode="auto">
          <a:xfrm>
            <a:off x="0" y="1395413"/>
            <a:ext cx="9144000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 algn="ctr">
              <a:lnSpc>
                <a:spcPct val="120000"/>
              </a:lnSpc>
            </a:pPr>
            <a:r>
              <a:rPr lang="it-IT" sz="8000" b="1">
                <a:latin typeface="Arial Narrow" pitchFamily="34" charset="0"/>
              </a:rPr>
              <a:t>CASO CLINICO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0" y="3360738"/>
            <a:ext cx="9144000" cy="9540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marL="109728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800" b="1" dirty="0">
                <a:latin typeface="Arial Narrow"/>
                <a:cs typeface="Arial Narrow"/>
              </a:rPr>
              <a:t>TIA – Attacco Ischemico Transitorio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0" y="1395413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0" y="4994275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66" name="CasellaDiTesto 10"/>
          <p:cNvSpPr txBox="1">
            <a:spLocks noChangeArrowheads="1"/>
          </p:cNvSpPr>
          <p:nvPr/>
        </p:nvSpPr>
        <p:spPr bwMode="auto">
          <a:xfrm>
            <a:off x="2622550" y="5149850"/>
            <a:ext cx="45402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3200" i="1">
                <a:latin typeface="Arial Narrow" pitchFamily="34" charset="0"/>
              </a:rPr>
              <a:t>Dr.ssa Guarnera – Dr. Zanini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CasellaDiTesto 5"/>
          <p:cNvSpPr txBox="1">
            <a:spLocks noChangeArrowheads="1"/>
          </p:cNvSpPr>
          <p:nvPr/>
        </p:nvSpPr>
        <p:spPr bwMode="auto">
          <a:xfrm>
            <a:off x="144463" y="260350"/>
            <a:ext cx="88915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F, 34, anamnesi vascolare muta, esordio acuto di paresi AS sin da 3 ore, NIHSS all’ingresso 5.</a:t>
            </a:r>
          </a:p>
          <a:p>
            <a:r>
              <a:rPr lang="it-IT">
                <a:latin typeface="Arial Narrow" pitchFamily="34" charset="0"/>
              </a:rPr>
              <a:t>Risoluzione dei sintomi a 4 ore.</a:t>
            </a:r>
          </a:p>
        </p:txBody>
      </p:sp>
      <p:grpSp>
        <p:nvGrpSpPr>
          <p:cNvPr id="2" name="Gruppo 17"/>
          <p:cNvGrpSpPr>
            <a:grpSpLocks/>
          </p:cNvGrpSpPr>
          <p:nvPr/>
        </p:nvGrpSpPr>
        <p:grpSpPr bwMode="auto">
          <a:xfrm>
            <a:off x="0" y="1819275"/>
            <a:ext cx="8820150" cy="3913188"/>
            <a:chOff x="0" y="1484784"/>
            <a:chExt cx="8820472" cy="3914566"/>
          </a:xfrm>
        </p:grpSpPr>
        <p:pic>
          <p:nvPicPr>
            <p:cNvPr id="43011" name="Immagine 7" descr="tc.jpg"/>
            <p:cNvPicPr>
              <a:picLocks noChangeAspect="1"/>
            </p:cNvPicPr>
            <p:nvPr/>
          </p:nvPicPr>
          <p:blipFill>
            <a:blip r:embed="rId2"/>
            <a:srcRect l="18379" t="16904" r="22559" b="10747"/>
            <a:stretch>
              <a:fillRect/>
            </a:stretch>
          </p:blipFill>
          <p:spPr bwMode="auto">
            <a:xfrm>
              <a:off x="323528" y="1484784"/>
              <a:ext cx="2160240" cy="2646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12" name="Immagine 10" descr="PERF.jpg"/>
            <p:cNvPicPr>
              <a:picLocks noChangeAspect="1"/>
            </p:cNvPicPr>
            <p:nvPr/>
          </p:nvPicPr>
          <p:blipFill>
            <a:blip r:embed="rId3"/>
            <a:srcRect l="33600" b="66800"/>
            <a:stretch>
              <a:fillRect/>
            </a:stretch>
          </p:blipFill>
          <p:spPr bwMode="auto">
            <a:xfrm>
              <a:off x="4923372" y="1484784"/>
              <a:ext cx="3825092" cy="1944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13" name="Immagine 11" descr="PERF.jpg"/>
            <p:cNvPicPr>
              <a:picLocks noChangeAspect="1"/>
            </p:cNvPicPr>
            <p:nvPr/>
          </p:nvPicPr>
          <p:blipFill>
            <a:blip r:embed="rId3"/>
            <a:srcRect t="33200" r="66400" b="33820"/>
            <a:stretch>
              <a:fillRect/>
            </a:stretch>
          </p:blipFill>
          <p:spPr bwMode="auto">
            <a:xfrm>
              <a:off x="2987824" y="1484784"/>
              <a:ext cx="1935548" cy="1931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14" name="Immagine 12" descr="PERF.jpg"/>
            <p:cNvPicPr>
              <a:picLocks noChangeAspect="1"/>
            </p:cNvPicPr>
            <p:nvPr/>
          </p:nvPicPr>
          <p:blipFill>
            <a:blip r:embed="rId3"/>
            <a:srcRect l="33200" t="66800" r="42010" b="16039"/>
            <a:stretch>
              <a:fillRect/>
            </a:stretch>
          </p:blipFill>
          <p:spPr bwMode="auto">
            <a:xfrm>
              <a:off x="2915816" y="3645024"/>
              <a:ext cx="2016224" cy="1656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15" name="CasellaDiTesto 13"/>
            <p:cNvSpPr txBox="1">
              <a:spLocks noChangeArrowheads="1"/>
            </p:cNvSpPr>
            <p:nvPr/>
          </p:nvSpPr>
          <p:spPr bwMode="auto">
            <a:xfrm>
              <a:off x="0" y="4380978"/>
              <a:ext cx="222597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>
                  <a:latin typeface="Arial Narrow" pitchFamily="34" charset="0"/>
                </a:rPr>
                <a:t>TC  senza mdc negativa</a:t>
              </a:r>
            </a:p>
          </p:txBody>
        </p:sp>
        <p:sp>
          <p:nvSpPr>
            <p:cNvPr id="43016" name="CasellaDiTesto 14"/>
            <p:cNvSpPr txBox="1">
              <a:spLocks noChangeArrowheads="1"/>
            </p:cNvSpPr>
            <p:nvPr/>
          </p:nvSpPr>
          <p:spPr bwMode="auto">
            <a:xfrm>
              <a:off x="5004048" y="3645024"/>
              <a:ext cx="3816424" cy="175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it-IT">
                  <a:latin typeface="Arial Narrow" pitchFamily="34" charset="0"/>
                </a:rPr>
                <a:t>Mappe parametriche  ottenute da TC perfusione .</a:t>
              </a:r>
            </a:p>
            <a:p>
              <a:r>
                <a:rPr lang="it-IT">
                  <a:latin typeface="Arial Narrow" pitchFamily="34" charset="0"/>
                </a:rPr>
                <a:t>Core ischemico in regione opercolare frontale dx. Ritardo del tempo medio di transito del mdc in tutto il territorio dell’arteria cerebrale media dx.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Immagine 7" descr="1.jpg"/>
          <p:cNvPicPr>
            <a:picLocks noChangeAspect="1"/>
          </p:cNvPicPr>
          <p:nvPr/>
        </p:nvPicPr>
        <p:blipFill>
          <a:blip r:embed="rId2"/>
          <a:srcRect l="11812" t="20673" r="18790" b="20267"/>
          <a:stretch>
            <a:fillRect/>
          </a:stretch>
        </p:blipFill>
        <p:spPr bwMode="auto">
          <a:xfrm>
            <a:off x="179388" y="404813"/>
            <a:ext cx="3046412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CasellaDiTesto 9"/>
          <p:cNvSpPr txBox="1">
            <a:spLocks noChangeArrowheads="1"/>
          </p:cNvSpPr>
          <p:nvPr/>
        </p:nvSpPr>
        <p:spPr bwMode="auto">
          <a:xfrm>
            <a:off x="6443663" y="260350"/>
            <a:ext cx="27003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Ricostruzioni tridimensionali e dinamiche dei vasi intracranici ottenute dalla TC perfusione.</a:t>
            </a:r>
          </a:p>
          <a:p>
            <a:r>
              <a:rPr lang="it-IT">
                <a:latin typeface="Arial Narrow" pitchFamily="34" charset="0"/>
              </a:rPr>
              <a:t>Pervietà ACI e ACM.</a:t>
            </a:r>
          </a:p>
          <a:p>
            <a:r>
              <a:rPr lang="it-IT">
                <a:latin typeface="Arial Narrow" pitchFamily="34" charset="0"/>
              </a:rPr>
              <a:t>Occlusione ramo opercolare ACM.</a:t>
            </a:r>
          </a:p>
          <a:p>
            <a:r>
              <a:rPr lang="it-IT">
                <a:latin typeface="Arial Narrow" pitchFamily="34" charset="0"/>
              </a:rPr>
              <a:t>Ritardo di riempimento  dell’ACM dx.</a:t>
            </a:r>
          </a:p>
        </p:txBody>
      </p:sp>
      <p:sp>
        <p:nvSpPr>
          <p:cNvPr id="44036" name="CasellaDiTesto 10"/>
          <p:cNvSpPr txBox="1">
            <a:spLocks noChangeArrowheads="1"/>
          </p:cNvSpPr>
          <p:nvPr/>
        </p:nvSpPr>
        <p:spPr bwMode="auto">
          <a:xfrm>
            <a:off x="0" y="3286125"/>
            <a:ext cx="9144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>
                <a:latin typeface="Arial Narrow" pitchFamily="34" charset="0"/>
              </a:rPr>
              <a:t>L’insieme dei reperti TC, perfusione e Angio-TC orientano verso una  dissezione extracranica.</a:t>
            </a:r>
          </a:p>
        </p:txBody>
      </p:sp>
      <p:pic>
        <p:nvPicPr>
          <p:cNvPr id="44037" name="Immagine 11" descr="dwi.jpg"/>
          <p:cNvPicPr>
            <a:picLocks noChangeAspect="1"/>
          </p:cNvPicPr>
          <p:nvPr/>
        </p:nvPicPr>
        <p:blipFill>
          <a:blip r:embed="rId3"/>
          <a:srcRect l="23625" t="15750" r="21251" b="13376"/>
          <a:stretch>
            <a:fillRect/>
          </a:stretch>
        </p:blipFill>
        <p:spPr bwMode="auto">
          <a:xfrm>
            <a:off x="539750" y="3644900"/>
            <a:ext cx="1624013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Immagine 12" descr="mra.jpg"/>
          <p:cNvPicPr>
            <a:picLocks noChangeAspect="1"/>
          </p:cNvPicPr>
          <p:nvPr/>
        </p:nvPicPr>
        <p:blipFill>
          <a:blip r:embed="rId4"/>
          <a:srcRect l="26250" t="476" r="34425" b="45975"/>
          <a:stretch>
            <a:fillRect/>
          </a:stretch>
        </p:blipFill>
        <p:spPr bwMode="auto">
          <a:xfrm>
            <a:off x="4643438" y="3644900"/>
            <a:ext cx="15335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Immagine 13" descr="mraCEREBRAL.jpg"/>
          <p:cNvPicPr>
            <a:picLocks noChangeAspect="1"/>
          </p:cNvPicPr>
          <p:nvPr/>
        </p:nvPicPr>
        <p:blipFill>
          <a:blip r:embed="rId5"/>
          <a:srcRect l="10135" t="19978" r="46553" b="22928"/>
          <a:stretch>
            <a:fillRect/>
          </a:stretch>
        </p:blipFill>
        <p:spPr bwMode="auto">
          <a:xfrm>
            <a:off x="2700338" y="3644900"/>
            <a:ext cx="15843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Immagine 14" descr="EMATOMA.jpg"/>
          <p:cNvPicPr>
            <a:picLocks noChangeAspect="1"/>
          </p:cNvPicPr>
          <p:nvPr/>
        </p:nvPicPr>
        <p:blipFill>
          <a:blip r:embed="rId6"/>
          <a:srcRect l="18900" t="11812" r="19676" b="10226"/>
          <a:stretch>
            <a:fillRect/>
          </a:stretch>
        </p:blipFill>
        <p:spPr bwMode="auto">
          <a:xfrm>
            <a:off x="6443663" y="3644900"/>
            <a:ext cx="165735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1" name="CasellaDiTesto 15"/>
          <p:cNvSpPr txBox="1">
            <a:spLocks noChangeArrowheads="1"/>
          </p:cNvSpPr>
          <p:nvPr/>
        </p:nvSpPr>
        <p:spPr bwMode="auto">
          <a:xfrm>
            <a:off x="255588" y="5857875"/>
            <a:ext cx="1930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Arial Narrow" pitchFamily="34" charset="0"/>
              </a:rPr>
              <a:t>DWI. Ischemia acuta</a:t>
            </a:r>
          </a:p>
        </p:txBody>
      </p:sp>
      <p:sp>
        <p:nvSpPr>
          <p:cNvPr id="44042" name="CasellaDiTesto 16"/>
          <p:cNvSpPr txBox="1">
            <a:spLocks noChangeArrowheads="1"/>
          </p:cNvSpPr>
          <p:nvPr/>
        </p:nvSpPr>
        <p:spPr bwMode="auto">
          <a:xfrm>
            <a:off x="2771775" y="5876925"/>
            <a:ext cx="1025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Arial Narrow" pitchFamily="34" charset="0"/>
              </a:rPr>
              <a:t>Angio-RM </a:t>
            </a:r>
          </a:p>
        </p:txBody>
      </p:sp>
      <p:sp>
        <p:nvSpPr>
          <p:cNvPr id="44043" name="CasellaDiTesto 17"/>
          <p:cNvSpPr txBox="1">
            <a:spLocks noChangeArrowheads="1"/>
          </p:cNvSpPr>
          <p:nvPr/>
        </p:nvSpPr>
        <p:spPr bwMode="auto">
          <a:xfrm>
            <a:off x="4429125" y="5934075"/>
            <a:ext cx="19605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Angio-RM  TSA. Irregolarità del vaso </a:t>
            </a:r>
          </a:p>
        </p:txBody>
      </p:sp>
      <p:sp>
        <p:nvSpPr>
          <p:cNvPr id="44044" name="CasellaDiTesto 18"/>
          <p:cNvSpPr txBox="1">
            <a:spLocks noChangeArrowheads="1"/>
          </p:cNvSpPr>
          <p:nvPr/>
        </p:nvSpPr>
        <p:spPr bwMode="auto">
          <a:xfrm>
            <a:off x="6372225" y="5951538"/>
            <a:ext cx="2484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Immagini T1 pesate. Ematoma murale ACI</a:t>
            </a:r>
          </a:p>
        </p:txBody>
      </p:sp>
      <p:pic>
        <p:nvPicPr>
          <p:cNvPr id="14" name="Immagine 13" descr="angiotac.jpg"/>
          <p:cNvPicPr>
            <a:picLocks noChangeAspect="1"/>
          </p:cNvPicPr>
          <p:nvPr/>
        </p:nvPicPr>
        <p:blipFill>
          <a:blip r:embed="rId7"/>
          <a:srcRect l="11621" t="19063" r="17090" b="13437"/>
          <a:stretch>
            <a:fillRect/>
          </a:stretch>
        </p:blipFill>
        <p:spPr>
          <a:xfrm>
            <a:off x="3326384" y="404813"/>
            <a:ext cx="3027553" cy="2592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magine 6" descr="agx.jpg"/>
          <p:cNvPicPr>
            <a:picLocks noChangeAspect="1"/>
          </p:cNvPicPr>
          <p:nvPr/>
        </p:nvPicPr>
        <p:blipFill>
          <a:blip r:embed="rId2"/>
          <a:srcRect l="14764" t="2953" r="21742" b="5501"/>
          <a:stretch>
            <a:fillRect/>
          </a:stretch>
        </p:blipFill>
        <p:spPr bwMode="auto">
          <a:xfrm>
            <a:off x="4572000" y="3213100"/>
            <a:ext cx="2087563" cy="30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Immagine 7" descr="dwi.tif"/>
          <p:cNvPicPr>
            <a:picLocks noChangeAspect="1"/>
          </p:cNvPicPr>
          <p:nvPr/>
        </p:nvPicPr>
        <p:blipFill>
          <a:blip r:embed="rId3"/>
          <a:srcRect l="4956" t="1280" r="2528"/>
          <a:stretch>
            <a:fillRect/>
          </a:stretch>
        </p:blipFill>
        <p:spPr bwMode="auto">
          <a:xfrm>
            <a:off x="214313" y="3214688"/>
            <a:ext cx="314325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Immagine 8" descr="STENT.jpg"/>
          <p:cNvPicPr>
            <a:picLocks noChangeAspect="1"/>
          </p:cNvPicPr>
          <p:nvPr/>
        </p:nvPicPr>
        <p:blipFill>
          <a:blip r:embed="rId4"/>
          <a:srcRect l="25806" r="6451"/>
          <a:stretch>
            <a:fillRect/>
          </a:stretch>
        </p:blipFill>
        <p:spPr bwMode="auto">
          <a:xfrm>
            <a:off x="6875463" y="3213100"/>
            <a:ext cx="20002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Immagine 9" descr="tc ESITI.jpg"/>
          <p:cNvPicPr>
            <a:picLocks noChangeAspect="1"/>
          </p:cNvPicPr>
          <p:nvPr/>
        </p:nvPicPr>
        <p:blipFill>
          <a:blip r:embed="rId5"/>
          <a:srcRect l="19196" t="12727" r="15837" b="7539"/>
          <a:stretch>
            <a:fillRect/>
          </a:stretch>
        </p:blipFill>
        <p:spPr bwMode="auto">
          <a:xfrm>
            <a:off x="323850" y="692150"/>
            <a:ext cx="2030413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Immagine 10" descr="tc ESITI2.jpg"/>
          <p:cNvPicPr>
            <a:picLocks noChangeAspect="1"/>
          </p:cNvPicPr>
          <p:nvPr/>
        </p:nvPicPr>
        <p:blipFill>
          <a:blip r:embed="rId6"/>
          <a:srcRect l="20673" t="12727" r="17314" b="7539"/>
          <a:stretch>
            <a:fillRect/>
          </a:stretch>
        </p:blipFill>
        <p:spPr bwMode="auto">
          <a:xfrm>
            <a:off x="2627313" y="692150"/>
            <a:ext cx="1939925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CasellaDiTesto 11"/>
          <p:cNvSpPr txBox="1">
            <a:spLocks noChangeArrowheads="1"/>
          </p:cNvSpPr>
          <p:nvPr/>
        </p:nvSpPr>
        <p:spPr bwMode="auto">
          <a:xfrm>
            <a:off x="179388" y="188913"/>
            <a:ext cx="50879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Arial Narrow" pitchFamily="34" charset="0"/>
              </a:rPr>
              <a:t>M,64, esordio acuto ipostenia sn. Sintomi in miglioramento</a:t>
            </a:r>
          </a:p>
        </p:txBody>
      </p:sp>
      <p:sp>
        <p:nvSpPr>
          <p:cNvPr id="45063" name="CasellaDiTesto 12"/>
          <p:cNvSpPr txBox="1">
            <a:spLocks noChangeArrowheads="1"/>
          </p:cNvSpPr>
          <p:nvPr/>
        </p:nvSpPr>
        <p:spPr bwMode="auto">
          <a:xfrm>
            <a:off x="4643438" y="836613"/>
            <a:ext cx="3960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TC senza mdc. Multipli pregressi infarti emodinamici a dx. Non evidenti lesioni acute.</a:t>
            </a:r>
          </a:p>
        </p:txBody>
      </p:sp>
      <p:sp>
        <p:nvSpPr>
          <p:cNvPr id="45064" name="CasellaDiTesto 13"/>
          <p:cNvSpPr txBox="1">
            <a:spLocks noChangeArrowheads="1"/>
          </p:cNvSpPr>
          <p:nvPr/>
        </p:nvSpPr>
        <p:spPr bwMode="auto">
          <a:xfrm>
            <a:off x="4643438" y="2060575"/>
            <a:ext cx="42846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Pz sottoposto a CUS con evidenza di occlusione pregressa ACI dx e stenosi serrata ACI sn.</a:t>
            </a:r>
          </a:p>
        </p:txBody>
      </p:sp>
      <p:sp>
        <p:nvSpPr>
          <p:cNvPr id="45065" name="CasellaDiTesto 14"/>
          <p:cNvSpPr txBox="1">
            <a:spLocks noChangeArrowheads="1"/>
          </p:cNvSpPr>
          <p:nvPr/>
        </p:nvSpPr>
        <p:spPr bwMode="auto">
          <a:xfrm>
            <a:off x="4572000" y="6237288"/>
            <a:ext cx="44640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Trattamento endovascolare, con rilascio di stent e angioplastica.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Immagine 3" descr="pwi.tif"/>
          <p:cNvPicPr>
            <a:picLocks noChangeAspect="1"/>
          </p:cNvPicPr>
          <p:nvPr/>
        </p:nvPicPr>
        <p:blipFill>
          <a:blip r:embed="rId2"/>
          <a:srcRect l="7919" t="1184"/>
          <a:stretch>
            <a:fillRect/>
          </a:stretch>
        </p:blipFill>
        <p:spPr bwMode="auto">
          <a:xfrm>
            <a:off x="1042988" y="1341438"/>
            <a:ext cx="6292850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CasellaDiTesto 4"/>
          <p:cNvSpPr txBox="1">
            <a:spLocks noChangeArrowheads="1"/>
          </p:cNvSpPr>
          <p:nvPr/>
        </p:nvSpPr>
        <p:spPr bwMode="auto">
          <a:xfrm>
            <a:off x="2555875" y="620713"/>
            <a:ext cx="774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Arial Narrow" pitchFamily="34" charset="0"/>
              </a:rPr>
              <a:t>PRIMA</a:t>
            </a:r>
          </a:p>
        </p:txBody>
      </p:sp>
      <p:sp>
        <p:nvSpPr>
          <p:cNvPr id="46083" name="CasellaDiTesto 5"/>
          <p:cNvSpPr txBox="1">
            <a:spLocks noChangeArrowheads="1"/>
          </p:cNvSpPr>
          <p:nvPr/>
        </p:nvSpPr>
        <p:spPr bwMode="auto">
          <a:xfrm>
            <a:off x="5143500" y="642938"/>
            <a:ext cx="20685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Arial Narrow" pitchFamily="34" charset="0"/>
              </a:rPr>
              <a:t>DOPO Stent carotideo</a:t>
            </a:r>
          </a:p>
        </p:txBody>
      </p:sp>
      <p:sp>
        <p:nvSpPr>
          <p:cNvPr id="46084" name="CasellaDiTesto 6"/>
          <p:cNvSpPr txBox="1">
            <a:spLocks noChangeArrowheads="1"/>
          </p:cNvSpPr>
          <p:nvPr/>
        </p:nvSpPr>
        <p:spPr bwMode="auto">
          <a:xfrm>
            <a:off x="500063" y="6143625"/>
            <a:ext cx="6477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Arial Narrow" pitchFamily="34" charset="0"/>
              </a:rPr>
              <a:t>Mappe parametriche della perfusione cerebrale ottenute mediante RM PWI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781050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</a:rPr>
              <a:t>Quali indagini… in quali tempi?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14313" y="842963"/>
            <a:ext cx="8724900" cy="59340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it-IT" sz="2400" b="1">
                <a:solidFill>
                  <a:srgbClr val="000000"/>
                </a:solidFill>
                <a:latin typeface="Arial Narrow" pitchFamily="34" charset="0"/>
              </a:rPr>
              <a:t>Raccomandazioni classe I: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TIA: neuroimaging entro 24 h dall’esordio</a:t>
            </a:r>
          </a:p>
          <a:p>
            <a:pPr marL="1200150" lvl="2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MRI + DWI: modalità di imaging preferibile; se non disponibile, CT encefalo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Valutazione non invasiva del circolo extracranico: da eseguire sempre!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Valutazione non invasiva del circolo intracranico: </a:t>
            </a:r>
          </a:p>
          <a:p>
            <a:pPr marL="1200150" lvl="2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esclude stenosi intracraniche</a:t>
            </a:r>
          </a:p>
          <a:p>
            <a:pPr marL="1200150" lvl="2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se positiva: AGX cerebrale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Prima possibile!!!</a:t>
            </a:r>
          </a:p>
          <a:p>
            <a:pPr marL="285750" indent="-285750">
              <a:buFont typeface="Arial" charset="0"/>
              <a:buChar char="•"/>
            </a:pPr>
            <a:endParaRPr lang="it-IT" sz="2400">
              <a:solidFill>
                <a:srgbClr val="000000"/>
              </a:solidFill>
              <a:latin typeface="Arial Narrow" pitchFamily="34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it-IT" sz="2400" b="1">
                <a:solidFill>
                  <a:srgbClr val="000000"/>
                </a:solidFill>
                <a:latin typeface="Arial Narrow" pitchFamily="34" charset="0"/>
              </a:rPr>
              <a:t>Raccomandazioni classe II: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Circolo extracranico: CUS/TCD, MRA, CTA: scelta in base alla disponibilità ed esperrienza locali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Pre-TEA o pre-stenting: considerare un 2° test non diagnostico non invasivo                      </a:t>
            </a:r>
            <a:r>
              <a:rPr lang="it-IT" sz="1600">
                <a:latin typeface="Arial Narrow" pitchFamily="34" charset="0"/>
              </a:rPr>
              <a:t>Easton et al. Definition ed evaluation of TIA. Stroke. 2009;40:2276-2293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74688"/>
          </a:xfrm>
        </p:spPr>
        <p:txBody>
          <a:bodyPr/>
          <a:lstStyle/>
          <a:p>
            <a:r>
              <a:rPr lang="it-IT" sz="3600" b="1" u="sng" smtClean="0">
                <a:latin typeface="Arial Narrow" pitchFamily="34" charset="0"/>
              </a:rPr>
              <a:t>TAKE HOME MESSAGES:</a:t>
            </a:r>
          </a:p>
        </p:txBody>
      </p:sp>
      <p:graphicFrame>
        <p:nvGraphicFramePr>
          <p:cNvPr id="9" name="Diagramma 8"/>
          <p:cNvGraphicFramePr/>
          <p:nvPr/>
        </p:nvGraphicFramePr>
        <p:xfrm>
          <a:off x="0" y="803750"/>
          <a:ext cx="9144000" cy="6054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00CC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MARIO 46 aa</a:t>
            </a:r>
          </a:p>
        </p:txBody>
      </p:sp>
      <p:sp>
        <p:nvSpPr>
          <p:cNvPr id="16386" name="Segnaposto contenuto 2"/>
          <p:cNvSpPr>
            <a:spLocks noGrp="1"/>
          </p:cNvSpPr>
          <p:nvPr>
            <p:ph idx="1"/>
          </p:nvPr>
        </p:nvSpPr>
        <p:spPr>
          <a:xfrm>
            <a:off x="167603" y="2377440"/>
            <a:ext cx="8722397" cy="1266092"/>
          </a:xfrm>
          <a:ln>
            <a:solidFill>
              <a:schemeClr val="tx2"/>
            </a:solidFill>
          </a:ln>
        </p:spPr>
        <p:txBody>
          <a:bodyPr anchor="ctr"/>
          <a:lstStyle/>
          <a:p>
            <a:pPr marL="0" indent="0">
              <a:buFont typeface="Arial" charset="0"/>
              <a:buNone/>
            </a:pPr>
            <a:r>
              <a:rPr lang="it-IT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Ex forte fumatore.</a:t>
            </a:r>
          </a:p>
          <a:p>
            <a:pPr marL="0" indent="0">
              <a:buFont typeface="Arial" charset="0"/>
              <a:buNone/>
            </a:pPr>
            <a:r>
              <a:rPr lang="it-IT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Ipertensione lieve di recente riscontro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925636" y="1631852"/>
            <a:ext cx="2647071" cy="7455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wordArtVert"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800" b="1" dirty="0">
                <a:solidFill>
                  <a:schemeClr val="tx2"/>
                </a:solidFill>
                <a:latin typeface="Arial Narrow"/>
                <a:cs typeface="Arial Narrow"/>
              </a:rPr>
              <a:t>APR</a:t>
            </a:r>
          </a:p>
        </p:txBody>
      </p:sp>
      <p:sp>
        <p:nvSpPr>
          <p:cNvPr id="9" name="Segnaposto contenuto 2"/>
          <p:cNvSpPr txBox="1">
            <a:spLocks/>
          </p:cNvSpPr>
          <p:nvPr/>
        </p:nvSpPr>
        <p:spPr>
          <a:xfrm>
            <a:off x="167603" y="4534492"/>
            <a:ext cx="8722397" cy="201930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anchor="ctr">
            <a:normAutofit fontScale="925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dirty="0" smtClean="0">
                <a:latin typeface="Arial Narrow"/>
                <a:cs typeface="Arial Narrow"/>
              </a:rPr>
              <a:t>Due giorni fa ha avuto un episodio di amaurosi monolaterale transitoria, formicolio della cute alla parte dx del corpo.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dirty="0" smtClean="0">
                <a:latin typeface="Arial Narrow"/>
                <a:cs typeface="Arial Narrow"/>
              </a:rPr>
              <a:t>I sintomi sono scomparsi nell’arco di 15-20 </a:t>
            </a:r>
            <a:r>
              <a:rPr lang="it-IT" dirty="0" err="1" smtClean="0">
                <a:latin typeface="Arial Narrow"/>
                <a:cs typeface="Arial Narrow"/>
              </a:rPr>
              <a:t>min</a:t>
            </a:r>
            <a:r>
              <a:rPr lang="it-IT" dirty="0" smtClean="0">
                <a:latin typeface="Arial Narrow"/>
                <a:cs typeface="Arial Narrow"/>
              </a:rPr>
              <a:t> ed ora sta completamente bene.</a:t>
            </a:r>
            <a:endParaRPr lang="it-IT" dirty="0">
              <a:latin typeface="Arial Narrow"/>
              <a:cs typeface="Arial Narrow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979560" y="3770144"/>
            <a:ext cx="2647071" cy="7455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wordArtVert"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800" b="1" dirty="0" smtClean="0">
                <a:solidFill>
                  <a:schemeClr val="tx2"/>
                </a:solidFill>
                <a:latin typeface="Arial Narrow"/>
                <a:cs typeface="Arial Narrow"/>
              </a:rPr>
              <a:t>APP</a:t>
            </a:r>
            <a:endParaRPr lang="it-IT" sz="4800" b="1" dirty="0">
              <a:solidFill>
                <a:schemeClr val="tx2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olo 1"/>
          <p:cNvSpPr>
            <a:spLocks noGrp="1"/>
          </p:cNvSpPr>
          <p:nvPr>
            <p:ph type="title"/>
          </p:nvPr>
        </p:nvSpPr>
        <p:spPr>
          <a:xfrm>
            <a:off x="0" y="60325"/>
            <a:ext cx="9144000" cy="1025525"/>
          </a:xfrm>
          <a:solidFill>
            <a:srgbClr val="F2F2F2"/>
          </a:solidFill>
          <a:ln w="38100">
            <a:solidFill>
              <a:schemeClr val="tx2"/>
            </a:solidFill>
          </a:ln>
        </p:spPr>
        <p:txBody>
          <a:bodyPr/>
          <a:lstStyle/>
          <a:p>
            <a:r>
              <a:rPr lang="it-IT" sz="6000" b="1" smtClean="0">
                <a:solidFill>
                  <a:schemeClr val="tx2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S</a:t>
            </a:r>
            <a:r>
              <a:rPr lang="it-IT" sz="5400" smtClean="0">
                <a:solidFill>
                  <a:schemeClr val="tx2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oggettività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81437" y="1192586"/>
            <a:ext cx="8791435" cy="1511891"/>
          </a:xfrm>
          <a:solidFill>
            <a:schemeClr val="accent1">
              <a:lumMod val="20000"/>
              <a:lumOff val="80000"/>
            </a:schemeClr>
          </a:solidFill>
        </p:spPr>
        <p:txBody>
          <a:bodyPr numCol="2" rtlCol="0">
            <a:noAutofit/>
          </a:bodyPr>
          <a:lstStyle/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Tipo di sintomatologia </a:t>
            </a:r>
          </a:p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Fattori </a:t>
            </a:r>
            <a:r>
              <a:rPr lang="it-IT" sz="2000" b="1" dirty="0">
                <a:solidFill>
                  <a:schemeClr val="tx2"/>
                </a:solidFill>
                <a:latin typeface="Arial Narrow"/>
                <a:cs typeface="Arial Narrow"/>
              </a:rPr>
              <a:t>di rischio </a:t>
            </a:r>
            <a:endParaRPr lang="it-IT" sz="2000" b="1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Comorbidità</a:t>
            </a:r>
            <a:endParaRPr lang="it-IT" sz="2000" b="1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>
                <a:solidFill>
                  <a:schemeClr val="tx2"/>
                </a:solidFill>
                <a:latin typeface="Arial Narrow"/>
                <a:cs typeface="Arial Narrow"/>
              </a:rPr>
              <a:t>M</a:t>
            </a: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omento </a:t>
            </a:r>
            <a:r>
              <a:rPr lang="it-IT" sz="2000" b="1" dirty="0">
                <a:solidFill>
                  <a:schemeClr val="tx2"/>
                </a:solidFill>
                <a:latin typeface="Arial Narrow"/>
                <a:cs typeface="Arial Narrow"/>
              </a:rPr>
              <a:t>e modalità di insorgenza dei </a:t>
            </a: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sintomi</a:t>
            </a:r>
          </a:p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>
                <a:solidFill>
                  <a:schemeClr val="tx2"/>
                </a:solidFill>
                <a:latin typeface="Arial Narrow"/>
                <a:cs typeface="Arial Narrow"/>
              </a:rPr>
              <a:t>D</a:t>
            </a: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urata </a:t>
            </a:r>
            <a:r>
              <a:rPr lang="it-IT" sz="2000" b="1" dirty="0">
                <a:solidFill>
                  <a:schemeClr val="tx2"/>
                </a:solidFill>
                <a:latin typeface="Arial Narrow"/>
                <a:cs typeface="Arial Narrow"/>
              </a:rPr>
              <a:t>dei </a:t>
            </a: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sintomi</a:t>
            </a:r>
            <a:endParaRPr lang="it-IT" sz="2000" b="1" dirty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Eventuali </a:t>
            </a:r>
            <a:r>
              <a:rPr lang="it-IT" sz="2000" b="1" dirty="0">
                <a:solidFill>
                  <a:schemeClr val="tx2"/>
                </a:solidFill>
                <a:latin typeface="Arial Narrow"/>
                <a:cs typeface="Arial Narrow"/>
              </a:rPr>
              <a:t>pregressi </a:t>
            </a: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episodi</a:t>
            </a:r>
            <a:endParaRPr lang="it-IT" sz="2000" b="1" dirty="0">
              <a:solidFill>
                <a:schemeClr val="tx2"/>
              </a:solidFill>
              <a:latin typeface="Arial Narrow"/>
              <a:cs typeface="Arial Narrow"/>
            </a:endParaRPr>
          </a:p>
        </p:txBody>
      </p:sp>
      <p:sp>
        <p:nvSpPr>
          <p:cNvPr id="17411" name="Titolo 1"/>
          <p:cNvSpPr txBox="1">
            <a:spLocks/>
          </p:cNvSpPr>
          <p:nvPr/>
        </p:nvSpPr>
        <p:spPr bwMode="auto">
          <a:xfrm>
            <a:off x="0" y="2800350"/>
            <a:ext cx="9144000" cy="1027113"/>
          </a:xfrm>
          <a:prstGeom prst="rect">
            <a:avLst/>
          </a:prstGeom>
          <a:solidFill>
            <a:srgbClr val="F2F2F2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6000" b="1">
                <a:solidFill>
                  <a:schemeClr val="accent2"/>
                </a:solidFill>
                <a:latin typeface="Arial Narrow" pitchFamily="34" charset="0"/>
              </a:rPr>
              <a:t>O</a:t>
            </a:r>
            <a:r>
              <a:rPr lang="it-IT" sz="5400">
                <a:solidFill>
                  <a:schemeClr val="accent2"/>
                </a:solidFill>
                <a:latin typeface="Arial Narrow" pitchFamily="34" charset="0"/>
              </a:rPr>
              <a:t>ggettività </a:t>
            </a:r>
          </a:p>
        </p:txBody>
      </p:sp>
      <p:sp>
        <p:nvSpPr>
          <p:cNvPr id="5" name="Segnaposto contenuto 2"/>
          <p:cNvSpPr txBox="1">
            <a:spLocks/>
          </p:cNvSpPr>
          <p:nvPr/>
        </p:nvSpPr>
        <p:spPr>
          <a:xfrm>
            <a:off x="181437" y="3890152"/>
            <a:ext cx="8791435" cy="292122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numCol="2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sz="2000" b="1" dirty="0" smtClean="0">
                <a:solidFill>
                  <a:schemeClr val="accent2"/>
                </a:solidFill>
                <a:latin typeface="Arial Narrow"/>
                <a:cs typeface="Arial Narrow"/>
              </a:rPr>
              <a:t>Esame Obiettivo Neurologico: </a:t>
            </a: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Visus 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(campo visivo e movimenti oculari estrinseci, conteggio delle dita o minaccia visiva..) </a:t>
            </a:r>
            <a:endParaRPr lang="it-IT" sz="1700" dirty="0" smtClean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Funzione </a:t>
            </a:r>
            <a:r>
              <a:rPr lang="it-IT" sz="1700" b="1" dirty="0">
                <a:solidFill>
                  <a:srgbClr val="000000"/>
                </a:solidFill>
                <a:latin typeface="Arial Narrow"/>
                <a:cs typeface="Arial Narrow"/>
              </a:rPr>
              <a:t>Motoria 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(</a:t>
            </a:r>
            <a:r>
              <a:rPr lang="it-IT" sz="1700" dirty="0" err="1">
                <a:solidFill>
                  <a:srgbClr val="000000"/>
                </a:solidFill>
                <a:latin typeface="Arial Narrow"/>
                <a:cs typeface="Arial Narrow"/>
              </a:rPr>
              <a:t>Mingazzini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 I e II, prove </a:t>
            </a:r>
            <a:r>
              <a:rPr lang="it-IT" sz="1700" dirty="0" err="1">
                <a:solidFill>
                  <a:srgbClr val="000000"/>
                </a:solidFill>
                <a:latin typeface="Arial Narrow"/>
                <a:cs typeface="Arial Narrow"/>
              </a:rPr>
              <a:t>controresistenza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…</a:t>
            </a:r>
            <a:r>
              <a:rPr lang="it-IT" sz="1700" dirty="0" smtClean="0">
                <a:solidFill>
                  <a:srgbClr val="000000"/>
                </a:solidFill>
                <a:latin typeface="Arial Narrow"/>
                <a:cs typeface="Arial Narrow"/>
              </a:rPr>
              <a:t>)</a:t>
            </a:r>
            <a:endParaRPr lang="it-IT" sz="17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Funzione </a:t>
            </a:r>
            <a:r>
              <a:rPr lang="it-IT" sz="1700" b="1" dirty="0">
                <a:solidFill>
                  <a:srgbClr val="000000"/>
                </a:solidFill>
                <a:latin typeface="Arial Narrow"/>
                <a:cs typeface="Arial Narrow"/>
              </a:rPr>
              <a:t>Cerebellare 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(</a:t>
            </a:r>
            <a:r>
              <a:rPr lang="it-IT" sz="1700" dirty="0" err="1">
                <a:solidFill>
                  <a:srgbClr val="000000"/>
                </a:solidFill>
                <a:latin typeface="Arial Narrow"/>
                <a:cs typeface="Arial Narrow"/>
              </a:rPr>
              <a:t>Romberg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, Test dell’andatura, Prova indice-naso e tallone-ginocchio..</a:t>
            </a:r>
            <a:r>
              <a:rPr lang="it-IT" sz="1700" dirty="0" smtClean="0">
                <a:solidFill>
                  <a:srgbClr val="000000"/>
                </a:solidFill>
                <a:latin typeface="Arial Narrow"/>
                <a:cs typeface="Arial Narrow"/>
              </a:rPr>
              <a:t>)</a:t>
            </a:r>
            <a:endParaRPr lang="it-IT" sz="17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Sensibilità</a:t>
            </a:r>
            <a:r>
              <a:rPr lang="it-IT" sz="1700" dirty="0" smtClean="0">
                <a:solidFill>
                  <a:srgbClr val="000000"/>
                </a:solidFill>
                <a:latin typeface="Arial Narrow"/>
                <a:cs typeface="Arial Narrow"/>
              </a:rPr>
              <a:t> </a:t>
            </a: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Riflessi</a:t>
            </a: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Linguaggio</a:t>
            </a: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Esame </a:t>
            </a:r>
            <a:r>
              <a:rPr lang="it-IT" sz="1700" b="1" dirty="0">
                <a:solidFill>
                  <a:srgbClr val="000000"/>
                </a:solidFill>
                <a:latin typeface="Arial Narrow"/>
                <a:cs typeface="Arial Narrow"/>
              </a:rPr>
              <a:t>dei Nervi Cranici 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(strizzare gli occhi, sorridere, tirar fuori la lingua, deglutizione…)</a:t>
            </a:r>
            <a:endParaRPr lang="it-IT" sz="1700" b="1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109728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sz="2000" b="1" dirty="0" smtClean="0">
                <a:solidFill>
                  <a:srgbClr val="C0504D"/>
                </a:solidFill>
                <a:latin typeface="Arial Narrow"/>
                <a:cs typeface="Arial Narrow"/>
              </a:rPr>
              <a:t>Auscultazione Cardiaca</a:t>
            </a:r>
            <a:endParaRPr lang="it-IT" sz="2000" b="1" dirty="0">
              <a:solidFill>
                <a:srgbClr val="C0504D"/>
              </a:solidFill>
              <a:latin typeface="Arial Narrow"/>
              <a:cs typeface="Arial Narrow"/>
            </a:endParaRPr>
          </a:p>
          <a:p>
            <a:pPr marL="109728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sz="2000" b="1" dirty="0" smtClean="0">
                <a:solidFill>
                  <a:srgbClr val="C0504D"/>
                </a:solidFill>
                <a:latin typeface="Arial Narrow"/>
                <a:cs typeface="Arial Narrow"/>
              </a:rPr>
              <a:t>Auscultazione Carotidea</a:t>
            </a:r>
            <a:endParaRPr lang="it-IT" sz="2000" b="1" dirty="0">
              <a:solidFill>
                <a:srgbClr val="C0504D"/>
              </a:solidFill>
              <a:latin typeface="Arial Narrow"/>
              <a:cs typeface="Arial Narrow"/>
            </a:endParaRPr>
          </a:p>
          <a:p>
            <a:pPr marL="109728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sz="2000" b="1" dirty="0" smtClean="0">
                <a:solidFill>
                  <a:srgbClr val="C0504D"/>
                </a:solidFill>
                <a:latin typeface="Arial Narrow"/>
                <a:cs typeface="Arial Narrow"/>
              </a:rPr>
              <a:t>Polsi periferici</a:t>
            </a:r>
            <a:endParaRPr lang="it-IT" sz="2000" b="1" dirty="0">
              <a:solidFill>
                <a:srgbClr val="C0504D"/>
              </a:solidFill>
              <a:latin typeface="Arial Narrow"/>
              <a:cs typeface="Arial Narrow"/>
            </a:endParaRPr>
          </a:p>
          <a:p>
            <a:pPr marL="109728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sz="2000" b="1" dirty="0">
                <a:solidFill>
                  <a:srgbClr val="C0504D"/>
                </a:solidFill>
                <a:latin typeface="Arial Narrow"/>
                <a:cs typeface="Arial Narrow"/>
              </a:rPr>
              <a:t>PA, </a:t>
            </a:r>
            <a:r>
              <a:rPr lang="it-IT" sz="2000" b="1" dirty="0" smtClean="0">
                <a:solidFill>
                  <a:srgbClr val="C0504D"/>
                </a:solidFill>
                <a:latin typeface="Arial Narrow"/>
                <a:cs typeface="Arial Narrow"/>
              </a:rPr>
              <a:t>FC</a:t>
            </a:r>
            <a:endParaRPr lang="it-IT" sz="2000" dirty="0">
              <a:solidFill>
                <a:srgbClr val="C0504D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00CC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MARIO</a:t>
            </a:r>
          </a:p>
        </p:txBody>
      </p:sp>
      <p:pic>
        <p:nvPicPr>
          <p:cNvPr id="18434" name="Immagine 6" descr="sovp.png"/>
          <p:cNvPicPr>
            <a:picLocks noChangeAspect="1"/>
          </p:cNvPicPr>
          <p:nvPr/>
        </p:nvPicPr>
        <p:blipFill>
          <a:blip r:embed="rId2"/>
          <a:srcRect t="31879" b="39510"/>
          <a:stretch>
            <a:fillRect/>
          </a:stretch>
        </p:blipFill>
        <p:spPr bwMode="auto">
          <a:xfrm>
            <a:off x="0" y="1135063"/>
            <a:ext cx="9144000" cy="572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CasellaDiTesto 7"/>
          <p:cNvSpPr txBox="1">
            <a:spLocks noChangeArrowheads="1"/>
          </p:cNvSpPr>
          <p:nvPr/>
        </p:nvSpPr>
        <p:spPr bwMode="auto">
          <a:xfrm>
            <a:off x="1439863" y="1384300"/>
            <a:ext cx="6721475" cy="2216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/>
            <a:r>
              <a:rPr lang="it-IT" sz="2300">
                <a:latin typeface="Arial Narrow" pitchFamily="34" charset="0"/>
              </a:rPr>
              <a:t>Primo episodio</a:t>
            </a:r>
          </a:p>
          <a:p>
            <a:pPr marL="109538"/>
            <a:r>
              <a:rPr lang="it-IT" sz="2300">
                <a:latin typeface="Arial Narrow" pitchFamily="34" charset="0"/>
              </a:rPr>
              <a:t>Ipertensione Arteriosa</a:t>
            </a:r>
          </a:p>
          <a:p>
            <a:pPr marL="109538"/>
            <a:r>
              <a:rPr lang="it-IT" sz="2300">
                <a:latin typeface="Arial Narrow" pitchFamily="34" charset="0"/>
              </a:rPr>
              <a:t>Pregresso fumo di sigaretta (20 PKY)</a:t>
            </a:r>
          </a:p>
          <a:p>
            <a:pPr marL="109538"/>
            <a:r>
              <a:rPr lang="it-IT" sz="2300">
                <a:latin typeface="Arial Narrow" pitchFamily="34" charset="0"/>
              </a:rPr>
              <a:t>Insorgenza improvvisa a riposo 48 H fa</a:t>
            </a:r>
          </a:p>
          <a:p>
            <a:pPr marL="109538"/>
            <a:r>
              <a:rPr lang="it-IT" sz="2300">
                <a:latin typeface="Arial Narrow" pitchFamily="34" charset="0"/>
              </a:rPr>
              <a:t>Durata 15-20 minuti</a:t>
            </a:r>
          </a:p>
          <a:p>
            <a:pPr marL="109538"/>
            <a:r>
              <a:rPr lang="it-IT" sz="2300">
                <a:latin typeface="Arial Narrow" pitchFamily="34" charset="0"/>
              </a:rPr>
              <a:t>Nessun residuo sintomatologico</a:t>
            </a:r>
          </a:p>
        </p:txBody>
      </p:sp>
      <p:sp>
        <p:nvSpPr>
          <p:cNvPr id="18436" name="CasellaDiTesto 9"/>
          <p:cNvSpPr txBox="1">
            <a:spLocks noChangeArrowheads="1"/>
          </p:cNvSpPr>
          <p:nvPr/>
        </p:nvSpPr>
        <p:spPr bwMode="auto">
          <a:xfrm>
            <a:off x="1439863" y="4230688"/>
            <a:ext cx="6721475" cy="1508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/>
            <a:r>
              <a:rPr lang="it-IT" sz="2300">
                <a:latin typeface="Arial Narrow" pitchFamily="34" charset="0"/>
              </a:rPr>
              <a:t>Obiettività neurologica e generale nella norma</a:t>
            </a:r>
          </a:p>
          <a:p>
            <a:pPr marL="109538"/>
            <a:r>
              <a:rPr lang="it-IT" sz="2300">
                <a:latin typeface="Arial Narrow" pitchFamily="34" charset="0"/>
              </a:rPr>
              <a:t>PA 132/84 mmHg, FC 84r, SatO2 99%</a:t>
            </a:r>
          </a:p>
          <a:p>
            <a:pPr marL="109538"/>
            <a:endParaRPr lang="it-IT" sz="2300">
              <a:latin typeface="Arial Narrow" pitchFamily="34" charset="0"/>
            </a:endParaRPr>
          </a:p>
          <a:p>
            <a:pPr marL="109538"/>
            <a:endParaRPr lang="it-IT" sz="230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olo 1"/>
          <p:cNvSpPr>
            <a:spLocks noGrp="1"/>
          </p:cNvSpPr>
          <p:nvPr>
            <p:ph type="title"/>
          </p:nvPr>
        </p:nvSpPr>
        <p:spPr>
          <a:xfrm>
            <a:off x="0" y="60325"/>
            <a:ext cx="9144000" cy="1025525"/>
          </a:xfrm>
          <a:solidFill>
            <a:srgbClr val="F2F2F2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it-IT" sz="6000" b="1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V</a:t>
            </a:r>
            <a:r>
              <a:rPr lang="it-IT" sz="54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alutazione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63525" y="1247775"/>
            <a:ext cx="8693150" cy="26781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latin typeface="Arial Narrow"/>
                <a:cs typeface="Arial Narrow"/>
              </a:rPr>
              <a:t>La </a:t>
            </a:r>
            <a:r>
              <a:rPr lang="it-IT" sz="2800" b="1" dirty="0">
                <a:latin typeface="Arial Narrow"/>
                <a:cs typeface="Arial Narrow"/>
              </a:rPr>
              <a:t>sintomatologia suggestiva</a:t>
            </a:r>
            <a:r>
              <a:rPr lang="it-IT" sz="2800" dirty="0">
                <a:latin typeface="Arial Narrow"/>
                <a:cs typeface="Arial Narrow"/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latin typeface="Arial Narrow"/>
                <a:cs typeface="Arial Narrow"/>
              </a:rPr>
              <a:t>l’</a:t>
            </a:r>
            <a:r>
              <a:rPr lang="it-IT" sz="2800" b="1" dirty="0">
                <a:latin typeface="Arial Narrow"/>
                <a:cs typeface="Arial Narrow"/>
              </a:rPr>
              <a:t>obiettività negativa </a:t>
            </a:r>
            <a:r>
              <a:rPr lang="it-IT" sz="2800" dirty="0">
                <a:latin typeface="Arial Narrow"/>
                <a:cs typeface="Arial Narrow"/>
              </a:rPr>
              <a:t>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latin typeface="Arial Narrow"/>
                <a:cs typeface="Arial Narrow"/>
              </a:rPr>
              <a:t>l’</a:t>
            </a:r>
            <a:r>
              <a:rPr lang="it-IT" sz="2800" b="1" dirty="0">
                <a:latin typeface="Arial Narrow"/>
                <a:cs typeface="Arial Narrow"/>
              </a:rPr>
              <a:t>esclusione di possibili ipotesi diagnostiche alternative </a:t>
            </a:r>
            <a:r>
              <a:rPr lang="it-IT" sz="2800" dirty="0">
                <a:latin typeface="Arial Narrow"/>
                <a:cs typeface="Arial Narrow"/>
              </a:rPr>
              <a:t>(disturbo di conversione, epilessia, trauma cranico, sincope, IEA, IRA, infezioni, intossicazioni),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latin typeface="Arial Narrow"/>
                <a:cs typeface="Arial Narrow"/>
              </a:rPr>
              <a:t>indirizzano verso la diagnosi di </a:t>
            </a:r>
            <a:r>
              <a:rPr lang="it-IT" sz="2800" b="1" u="sng" dirty="0">
                <a:solidFill>
                  <a:srgbClr val="FF0000"/>
                </a:solidFill>
                <a:latin typeface="Arial Narrow"/>
                <a:cs typeface="Arial Narrow"/>
              </a:rPr>
              <a:t>Attacco Ischemico Transitorio</a:t>
            </a:r>
          </a:p>
        </p:txBody>
      </p:sp>
      <p:pic>
        <p:nvPicPr>
          <p:cNvPr id="19459" name="Immagin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525" y="4114800"/>
            <a:ext cx="1928813" cy="245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umetto 2 7"/>
          <p:cNvSpPr/>
          <p:nvPr/>
        </p:nvSpPr>
        <p:spPr>
          <a:xfrm>
            <a:off x="2606675" y="4254500"/>
            <a:ext cx="6350000" cy="1741488"/>
          </a:xfrm>
          <a:prstGeom prst="wedgeRoundRectCallout">
            <a:avLst>
              <a:gd name="adj1" fmla="val -54585"/>
              <a:gd name="adj2" fmla="val -21090"/>
              <a:gd name="adj3" fmla="val 16667"/>
            </a:avLst>
          </a:prstGeom>
          <a:solidFill>
            <a:srgbClr val="FFFFFF"/>
          </a:solidFill>
          <a:ln w="38100" cmpd="sng">
            <a:solidFill>
              <a:srgbClr val="00C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chemeClr val="tx1"/>
                </a:solidFill>
                <a:latin typeface="Arial Narrow"/>
                <a:cs typeface="Arial Narrow"/>
              </a:rPr>
              <a:t>Dottore, ora sto benissimo!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chemeClr val="tx1"/>
                </a:solidFill>
                <a:latin typeface="Arial Narrow"/>
                <a:cs typeface="Arial Narrow"/>
              </a:rPr>
              <a:t>…non mi vorrà mica far perdere tempo con esami inutili!?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chemeClr val="tx1"/>
                </a:solidFill>
                <a:latin typeface="Arial Narrow"/>
                <a:cs typeface="Arial Narrow"/>
              </a:rPr>
              <a:t>...io devo lavorare…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olo 1"/>
          <p:cNvSpPr>
            <a:spLocks noGrp="1"/>
          </p:cNvSpPr>
          <p:nvPr>
            <p:ph type="title"/>
          </p:nvPr>
        </p:nvSpPr>
        <p:spPr>
          <a:xfrm>
            <a:off x="0" y="60325"/>
            <a:ext cx="9144000" cy="1025525"/>
          </a:xfrm>
          <a:solidFill>
            <a:srgbClr val="F2F2F2"/>
          </a:solidFill>
          <a:ln w="38100">
            <a:solidFill>
              <a:srgbClr val="003300"/>
            </a:solidFill>
          </a:ln>
        </p:spPr>
        <p:txBody>
          <a:bodyPr/>
          <a:lstStyle/>
          <a:p>
            <a:r>
              <a:rPr lang="it-IT" sz="6000" b="1" smtClean="0">
                <a:solidFill>
                  <a:srgbClr val="0033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P</a:t>
            </a:r>
            <a:r>
              <a:rPr lang="it-IT" sz="5400" smtClean="0">
                <a:solidFill>
                  <a:srgbClr val="0033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iano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80975" y="1208088"/>
            <a:ext cx="8791575" cy="5538787"/>
          </a:xfrm>
          <a:solidFill>
            <a:schemeClr val="accent3">
              <a:lumMod val="40000"/>
              <a:lumOff val="60000"/>
            </a:schemeClr>
          </a:solidFill>
        </p:spPr>
        <p:txBody>
          <a:bodyPr rtlCol="0">
            <a:normAutofit fontScale="85000" lnSpcReduction="20000"/>
          </a:bodyPr>
          <a:lstStyle/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it-IT" sz="4400" b="1" dirty="0" smtClean="0">
                <a:solidFill>
                  <a:srgbClr val="003300"/>
                </a:solidFill>
                <a:latin typeface="Arial Narrow"/>
                <a:cs typeface="Arial Narrow"/>
              </a:rPr>
              <a:t>Cosa faccio?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Inizio già io una terapia?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Ricovero?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Lo mando in pronto soccorso?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Esami Ematochimici?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Tac encefalo?...con o senza mdc?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Doppler TSA?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ECG?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Ecocardiogramma?...TTE-TEE?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Doppler </a:t>
            </a:r>
            <a:r>
              <a:rPr lang="it-IT" sz="3100" dirty="0" err="1">
                <a:latin typeface="Arial Narrow"/>
                <a:cs typeface="Arial Narrow"/>
              </a:rPr>
              <a:t>Transcranico</a:t>
            </a:r>
            <a:r>
              <a:rPr lang="it-IT" sz="3100" dirty="0">
                <a:latin typeface="Arial Narrow"/>
                <a:cs typeface="Arial Narrow"/>
              </a:rPr>
              <a:t>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Visita neurologica?</a:t>
            </a:r>
          </a:p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3100" dirty="0">
                <a:latin typeface="Arial Narrow"/>
                <a:cs typeface="Arial Narrow"/>
              </a:rPr>
              <a:t>RMN Encefalo?</a:t>
            </a:r>
          </a:p>
          <a:p>
            <a:pPr marL="5715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it-IT" sz="3600" b="1" dirty="0" smtClean="0">
                <a:solidFill>
                  <a:srgbClr val="008000"/>
                </a:solidFill>
                <a:latin typeface="Arial Narrow"/>
                <a:cs typeface="Arial Narrow"/>
              </a:rPr>
              <a:t>Con o senza bollino verde??</a:t>
            </a:r>
            <a:endParaRPr lang="it-IT" sz="3600" b="1" dirty="0">
              <a:solidFill>
                <a:srgbClr val="008000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Immagin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9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CasellaDiTesto 4"/>
          <p:cNvSpPr txBox="1">
            <a:spLocks noChangeArrowheads="1"/>
          </p:cNvSpPr>
          <p:nvPr/>
        </p:nvSpPr>
        <p:spPr bwMode="auto">
          <a:xfrm>
            <a:off x="446088" y="2190750"/>
            <a:ext cx="51736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400" b="1">
                <a:latin typeface="Calibri" pitchFamily="34" charset="0"/>
              </a:rPr>
              <a:t>IN URGENZA:</a:t>
            </a:r>
            <a:r>
              <a:rPr lang="it-IT" sz="2400">
                <a:latin typeface="Calibri" pitchFamily="34" charset="0"/>
              </a:rPr>
              <a:t> TC encefalo, Doppler TSA,</a:t>
            </a:r>
          </a:p>
          <a:p>
            <a:r>
              <a:rPr lang="it-IT" sz="2400" b="1">
                <a:latin typeface="Calibri" pitchFamily="34" charset="0"/>
              </a:rPr>
              <a:t>			      </a:t>
            </a:r>
            <a:r>
              <a:rPr lang="it-IT" sz="2400">
                <a:latin typeface="Calibri" pitchFamily="34" charset="0"/>
              </a:rPr>
              <a:t>ECG, Visita Neurologica</a:t>
            </a:r>
            <a:r>
              <a:rPr lang="it-IT" sz="2400" b="1">
                <a:latin typeface="Calibri" pitchFamily="34" charset="0"/>
              </a:rPr>
              <a:t> </a:t>
            </a:r>
            <a:endParaRPr lang="it-IT" sz="2400">
              <a:latin typeface="Calibri" pitchFamily="34" charset="0"/>
            </a:endParaRPr>
          </a:p>
        </p:txBody>
      </p:sp>
      <p:sp>
        <p:nvSpPr>
          <p:cNvPr id="21507" name="CasellaDiTesto 5"/>
          <p:cNvSpPr txBox="1">
            <a:spLocks noChangeArrowheads="1"/>
          </p:cNvSpPr>
          <p:nvPr/>
        </p:nvSpPr>
        <p:spPr bwMode="auto">
          <a:xfrm>
            <a:off x="446088" y="3236913"/>
            <a:ext cx="62007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it-IT" sz="2400" b="1">
                <a:latin typeface="Calibri" pitchFamily="34" charset="0"/>
              </a:rPr>
              <a:t>TERAPIA: </a:t>
            </a:r>
            <a:r>
              <a:rPr lang="it-IT" sz="2400">
                <a:latin typeface="Calibri" pitchFamily="34" charset="0"/>
              </a:rPr>
              <a:t>Cardioaspirina 1 cp ore 12</a:t>
            </a:r>
          </a:p>
        </p:txBody>
      </p:sp>
      <p:sp>
        <p:nvSpPr>
          <p:cNvPr id="21508" name="CasellaDiTesto 6"/>
          <p:cNvSpPr txBox="1">
            <a:spLocks noChangeArrowheads="1"/>
          </p:cNvSpPr>
          <p:nvPr/>
        </p:nvSpPr>
        <p:spPr bwMode="auto">
          <a:xfrm>
            <a:off x="358775" y="-15875"/>
            <a:ext cx="36496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3200" b="1">
                <a:latin typeface="Calibri" pitchFamily="34" charset="0"/>
              </a:rPr>
              <a:t>MARIO</a:t>
            </a:r>
          </a:p>
        </p:txBody>
      </p:sp>
      <p:sp>
        <p:nvSpPr>
          <p:cNvPr id="9" name="Rettangolo 8"/>
          <p:cNvSpPr/>
          <p:nvPr/>
        </p:nvSpPr>
        <p:spPr>
          <a:xfrm>
            <a:off x="446088" y="1303338"/>
            <a:ext cx="1417637" cy="1809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" name="Rettangolo 1"/>
          <p:cNvSpPr/>
          <p:nvPr/>
        </p:nvSpPr>
        <p:spPr>
          <a:xfrm>
            <a:off x="0" y="3794125"/>
            <a:ext cx="9144000" cy="32019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21511" name="Immagin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525" y="4114800"/>
            <a:ext cx="1928813" cy="245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umetto 2 9"/>
          <p:cNvSpPr/>
          <p:nvPr/>
        </p:nvSpPr>
        <p:spPr>
          <a:xfrm>
            <a:off x="2606675" y="4254500"/>
            <a:ext cx="6350000" cy="2312988"/>
          </a:xfrm>
          <a:prstGeom prst="wedgeRoundRectCallout">
            <a:avLst>
              <a:gd name="adj1" fmla="val -54585"/>
              <a:gd name="adj2" fmla="val -21090"/>
              <a:gd name="adj3" fmla="val 16667"/>
            </a:avLst>
          </a:prstGeom>
          <a:solidFill>
            <a:srgbClr val="FFFFFF"/>
          </a:solidFill>
          <a:ln w="38100" cmpd="sng">
            <a:solidFill>
              <a:srgbClr val="00C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rgbClr val="000000"/>
                </a:solidFill>
                <a:latin typeface="Arial Narrow"/>
                <a:cs typeface="Arial Narrow"/>
              </a:rPr>
              <a:t>Caspita dottore, quella volta che le avevo chiesto di fare una RM per il ginocchio che mi faceva male da ben 3 giorni non ne ha voluto sapere e ora…mi fa fare una marea di esami anche se io non ho più nulla!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2267</Words>
  <Application>Microsoft Office PowerPoint</Application>
  <PresentationFormat>Presentazione su schermo (4:3)</PresentationFormat>
  <Paragraphs>331</Paragraphs>
  <Slides>35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36" baseType="lpstr">
      <vt:lpstr>Tema di Office</vt:lpstr>
      <vt:lpstr>Diapositiva 1</vt:lpstr>
      <vt:lpstr>I SESSIONE: TESTA</vt:lpstr>
      <vt:lpstr>Diapositiva 3</vt:lpstr>
      <vt:lpstr>MARIO 46 aa</vt:lpstr>
      <vt:lpstr>Soggettività </vt:lpstr>
      <vt:lpstr>MARIO</vt:lpstr>
      <vt:lpstr>Valutazione</vt:lpstr>
      <vt:lpstr>Piano </vt:lpstr>
      <vt:lpstr>Diapositiva 9</vt:lpstr>
      <vt:lpstr>Avrò fatto bene?</vt:lpstr>
      <vt:lpstr>Diapositiva 11</vt:lpstr>
      <vt:lpstr>TIA: Definition</vt:lpstr>
      <vt:lpstr>TIA: diagnosis needed</vt:lpstr>
      <vt:lpstr>Risk stratification with ABCD2 score</vt:lpstr>
      <vt:lpstr>Is it cost effective to admit all TIA patients to hospital?   </vt:lpstr>
      <vt:lpstr>High risk TIA: Clinical Predictors</vt:lpstr>
      <vt:lpstr>ABCD2 score: stratificazione del rischio</vt:lpstr>
      <vt:lpstr>Un algoritmo per un intervento efficace</vt:lpstr>
      <vt:lpstr>In quali casi non si tratta di TIA?</vt:lpstr>
      <vt:lpstr>Diapositiva 20</vt:lpstr>
      <vt:lpstr>TIA: EMERGENZA MEDICA </vt:lpstr>
      <vt:lpstr>Ruolo del Neuroimaging</vt:lpstr>
      <vt:lpstr>TC</vt:lpstr>
      <vt:lpstr>RM</vt:lpstr>
      <vt:lpstr>Diapositiva 25</vt:lpstr>
      <vt:lpstr>Imaging vascolare: necessità di rapida valutazione del circolo intra ed extracranico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Quali indagini… in quali tempi?</vt:lpstr>
      <vt:lpstr>TAKE HOME MESSAGES: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Francesca Caselani</dc:creator>
  <cp:lastModifiedBy>lorenzo zanini</cp:lastModifiedBy>
  <cp:revision>64</cp:revision>
  <dcterms:created xsi:type="dcterms:W3CDTF">2013-03-17T12:58:42Z</dcterms:created>
  <dcterms:modified xsi:type="dcterms:W3CDTF">2013-03-27T10:34:38Z</dcterms:modified>
</cp:coreProperties>
</file>