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77" r:id="rId11"/>
    <p:sldId id="297" r:id="rId12"/>
    <p:sldId id="302" r:id="rId13"/>
    <p:sldId id="299" r:id="rId14"/>
    <p:sldId id="300" r:id="rId15"/>
    <p:sldId id="301" r:id="rId16"/>
    <p:sldId id="298" r:id="rId17"/>
    <p:sldId id="320" r:id="rId18"/>
    <p:sldId id="325" r:id="rId19"/>
    <p:sldId id="326" r:id="rId20"/>
    <p:sldId id="327" r:id="rId21"/>
    <p:sldId id="329" r:id="rId22"/>
    <p:sldId id="330" r:id="rId23"/>
    <p:sldId id="328" r:id="rId24"/>
    <p:sldId id="331" r:id="rId25"/>
    <p:sldId id="304" r:id="rId26"/>
    <p:sldId id="271" r:id="rId27"/>
    <p:sldId id="268" r:id="rId28"/>
    <p:sldId id="267" r:id="rId29"/>
    <p:sldId id="303" r:id="rId30"/>
    <p:sldId id="319" r:id="rId31"/>
    <p:sldId id="314" r:id="rId32"/>
    <p:sldId id="316" r:id="rId33"/>
    <p:sldId id="317" r:id="rId34"/>
    <p:sldId id="318" r:id="rId35"/>
    <p:sldId id="266" r:id="rId36"/>
    <p:sldId id="270" r:id="rId37"/>
    <p:sldId id="269" r:id="rId38"/>
    <p:sldId id="278" r:id="rId39"/>
    <p:sldId id="281" r:id="rId40"/>
    <p:sldId id="282" r:id="rId41"/>
    <p:sldId id="340" r:id="rId42"/>
    <p:sldId id="280" r:id="rId43"/>
    <p:sldId id="283" r:id="rId44"/>
    <p:sldId id="305" r:id="rId45"/>
    <p:sldId id="279" r:id="rId46"/>
    <p:sldId id="287" r:id="rId47"/>
    <p:sldId id="307" r:id="rId48"/>
    <p:sldId id="289" r:id="rId49"/>
    <p:sldId id="288" r:id="rId50"/>
    <p:sldId id="290" r:id="rId51"/>
    <p:sldId id="309" r:id="rId52"/>
    <p:sldId id="308" r:id="rId53"/>
    <p:sldId id="285" r:id="rId54"/>
    <p:sldId id="291" r:id="rId55"/>
    <p:sldId id="284" r:id="rId56"/>
    <p:sldId id="294" r:id="rId57"/>
    <p:sldId id="293" r:id="rId58"/>
    <p:sldId id="338" r:id="rId59"/>
    <p:sldId id="339" r:id="rId60"/>
    <p:sldId id="333" r:id="rId61"/>
    <p:sldId id="334" r:id="rId62"/>
    <p:sldId id="337" r:id="rId63"/>
    <p:sldId id="335" r:id="rId64"/>
    <p:sldId id="336" r:id="rId65"/>
    <p:sldId id="286" r:id="rId66"/>
    <p:sldId id="292" r:id="rId67"/>
    <p:sldId id="310" r:id="rId68"/>
    <p:sldId id="313" r:id="rId69"/>
    <p:sldId id="312" r:id="rId70"/>
    <p:sldId id="296" r:id="rId71"/>
    <p:sldId id="295" r:id="rId7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43F5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 varScale="1">
        <p:scale>
          <a:sx n="87" d="100"/>
          <a:sy n="87" d="100"/>
        </p:scale>
        <p:origin x="48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7" name="Sottotito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30" name="Segnaposto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9F1ED-B9EC-4BB4-82B3-0BB65F06856F}" type="datetimeFigureOut">
              <a:rPr lang="it-IT" smtClean="0"/>
              <a:pPr/>
              <a:t>11/05/17</a:t>
            </a:fld>
            <a:endParaRPr lang="it-IT"/>
          </a:p>
        </p:txBody>
      </p:sp>
      <p:sp>
        <p:nvSpPr>
          <p:cNvPr id="19" name="Segnaposto piè di pagina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7" name="Segnaposto numero diapos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BCCE0-45F2-49D7-A657-0CC0986E382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9F1ED-B9EC-4BB4-82B3-0BB65F06856F}" type="datetimeFigureOut">
              <a:rPr lang="it-IT" smtClean="0"/>
              <a:pPr/>
              <a:t>11/05/17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BCCE0-45F2-49D7-A657-0CC0986E382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9F1ED-B9EC-4BB4-82B3-0BB65F06856F}" type="datetimeFigureOut">
              <a:rPr lang="it-IT" smtClean="0"/>
              <a:pPr/>
              <a:t>11/05/17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BCCE0-45F2-49D7-A657-0CC0986E382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9F1ED-B9EC-4BB4-82B3-0BB65F06856F}" type="datetimeFigureOut">
              <a:rPr lang="it-IT" smtClean="0"/>
              <a:pPr/>
              <a:t>11/05/17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BCCE0-45F2-49D7-A657-0CC0986E382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9F1ED-B9EC-4BB4-82B3-0BB65F06856F}" type="datetimeFigureOut">
              <a:rPr lang="it-IT" smtClean="0"/>
              <a:pPr/>
              <a:t>11/05/17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BCCE0-45F2-49D7-A657-0CC0986E382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9F1ED-B9EC-4BB4-82B3-0BB65F06856F}" type="datetimeFigureOut">
              <a:rPr lang="it-IT" smtClean="0"/>
              <a:pPr/>
              <a:t>11/05/17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BCCE0-45F2-49D7-A657-0CC0986E382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9F1ED-B9EC-4BB4-82B3-0BB65F06856F}" type="datetimeFigureOut">
              <a:rPr lang="it-IT" smtClean="0"/>
              <a:pPr/>
              <a:t>11/05/17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BCCE0-45F2-49D7-A657-0CC0986E382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9F1ED-B9EC-4BB4-82B3-0BB65F06856F}" type="datetimeFigureOut">
              <a:rPr lang="it-IT" smtClean="0"/>
              <a:pPr/>
              <a:t>11/05/17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BCCE0-45F2-49D7-A657-0CC0986E382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9F1ED-B9EC-4BB4-82B3-0BB65F06856F}" type="datetimeFigureOut">
              <a:rPr lang="it-IT" smtClean="0"/>
              <a:pPr/>
              <a:t>11/05/17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BCCE0-45F2-49D7-A657-0CC0986E382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9F1ED-B9EC-4BB4-82B3-0BB65F06856F}" type="datetimeFigureOut">
              <a:rPr lang="it-IT" smtClean="0"/>
              <a:pPr/>
              <a:t>11/05/17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BCCE0-45F2-49D7-A657-0CC0986E382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taglia e arrotonda singolo angolo rettangolo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olo rettangolo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9F1ED-B9EC-4BB4-82B3-0BB65F06856F}" type="datetimeFigureOut">
              <a:rPr lang="it-IT" smtClean="0"/>
              <a:pPr/>
              <a:t>11/05/17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C9BCCE0-45F2-49D7-A657-0CC0986E3821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10" name="Figura a mano libera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igura a mano libera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a a mano libera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igura a mano libera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Segnaposto titolo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0" name="Segnaposto testo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359F1ED-B9EC-4BB4-82B3-0BB65F06856F}" type="datetimeFigureOut">
              <a:rPr lang="it-IT" smtClean="0"/>
              <a:pPr/>
              <a:t>11/05/17</a:t>
            </a:fld>
            <a:endParaRPr lang="it-IT"/>
          </a:p>
        </p:txBody>
      </p:sp>
      <p:sp>
        <p:nvSpPr>
          <p:cNvPr id="22" name="Segnaposto piè di pagina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C9BCCE0-45F2-49D7-A657-0CC0986E3821}" type="slidenum">
              <a:rPr lang="it-IT" smtClean="0"/>
              <a:pPr/>
              <a:t>‹N›</a:t>
            </a:fld>
            <a:endParaRPr lang="it-IT"/>
          </a:p>
        </p:txBody>
      </p:sp>
      <p:grpSp>
        <p:nvGrpSpPr>
          <p:cNvPr id="2" name="Gruppo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igura a mano libera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igura a mano libera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899592" y="692696"/>
            <a:ext cx="7848872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latin typeface="Arial" pitchFamily="34" charset="0"/>
                <a:cs typeface="Arial" pitchFamily="34" charset="0"/>
              </a:rPr>
              <a:t>Corso di Aggiornamento - Edizione di </a:t>
            </a:r>
            <a:r>
              <a:rPr lang="it-IT" sz="2800" dirty="0" err="1" smtClean="0">
                <a:latin typeface="Arial" pitchFamily="34" charset="0"/>
                <a:cs typeface="Arial" pitchFamily="34" charset="0"/>
              </a:rPr>
              <a:t>Esine</a:t>
            </a:r>
            <a:endParaRPr lang="it-IT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2800" dirty="0" smtClean="0">
                <a:solidFill>
                  <a:schemeClr val="accent5"/>
                </a:solidFill>
                <a:latin typeface="Arial" pitchFamily="34" charset="0"/>
                <a:cs typeface="Arial" pitchFamily="34" charset="0"/>
              </a:rPr>
              <a:t>BRESCIA, LA MEDICINA CHE CAMBIA</a:t>
            </a:r>
          </a:p>
          <a:p>
            <a:pPr algn="ctr"/>
            <a:r>
              <a:rPr lang="it-IT" sz="2000" dirty="0" smtClean="0">
                <a:solidFill>
                  <a:schemeClr val="accent5"/>
                </a:solidFill>
                <a:latin typeface="Arial" pitchFamily="34" charset="0"/>
                <a:cs typeface="Arial" pitchFamily="34" charset="0"/>
              </a:rPr>
              <a:t>ANAMNESI ED ESAME OBIETTIVO AL TEMPO DELLA TECNOMEDICINA </a:t>
            </a:r>
          </a:p>
          <a:p>
            <a:pPr algn="ctr"/>
            <a:r>
              <a:rPr lang="it-IT" sz="2000" dirty="0" err="1" smtClean="0">
                <a:solidFill>
                  <a:schemeClr val="accent5"/>
                </a:solidFill>
                <a:latin typeface="Arial" pitchFamily="34" charset="0"/>
                <a:cs typeface="Arial" pitchFamily="34" charset="0"/>
              </a:rPr>
              <a:t>Esine</a:t>
            </a:r>
            <a:endParaRPr lang="it-IT" sz="2000" dirty="0" smtClean="0">
              <a:solidFill>
                <a:schemeClr val="accent5"/>
              </a:solidFill>
              <a:latin typeface="Arial" pitchFamily="34" charset="0"/>
              <a:cs typeface="Arial" pitchFamily="34" charset="0"/>
            </a:endParaRPr>
          </a:p>
          <a:p>
            <a:r>
              <a:rPr lang="it-IT" sz="1200" dirty="0" smtClean="0">
                <a:latin typeface="Arial" pitchFamily="34" charset="0"/>
                <a:cs typeface="Arial" pitchFamily="34" charset="0"/>
              </a:rPr>
              <a:t>Sala Conferenze ASST Valcamonica (Nuova Palazzina Ospedale di </a:t>
            </a:r>
            <a:r>
              <a:rPr lang="it-IT" sz="1200" dirty="0" err="1" smtClean="0">
                <a:latin typeface="Arial" pitchFamily="34" charset="0"/>
                <a:cs typeface="Arial" pitchFamily="34" charset="0"/>
              </a:rPr>
              <a:t>Esine</a:t>
            </a:r>
            <a:r>
              <a:rPr lang="it-IT" sz="1200" dirty="0" smtClean="0">
                <a:latin typeface="Arial" pitchFamily="34" charset="0"/>
                <a:cs typeface="Arial" pitchFamily="34" charset="0"/>
              </a:rPr>
              <a:t>) - Via Alessandro Manzoni n. 142</a:t>
            </a:r>
          </a:p>
          <a:p>
            <a:endParaRPr lang="it-IT" sz="1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1600" dirty="0" smtClean="0">
                <a:solidFill>
                  <a:schemeClr val="accent5"/>
                </a:solidFill>
                <a:latin typeface="Arial" pitchFamily="34" charset="0"/>
                <a:cs typeface="Arial" pitchFamily="34" charset="0"/>
              </a:rPr>
              <a:t>13 maggio 2017 – ore 8.00</a:t>
            </a:r>
          </a:p>
          <a:p>
            <a:pPr algn="ctr"/>
            <a:endParaRPr lang="it-IT" sz="1600" dirty="0" smtClean="0">
              <a:solidFill>
                <a:schemeClr val="accent5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it-IT" sz="1600" dirty="0" smtClean="0">
              <a:solidFill>
                <a:schemeClr val="accent5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it-IT" sz="1600" dirty="0" smtClean="0">
              <a:solidFill>
                <a:schemeClr val="accent5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2800" dirty="0" smtClean="0">
                <a:latin typeface="Arial" pitchFamily="34" charset="0"/>
                <a:cs typeface="Arial" pitchFamily="34" charset="0"/>
              </a:rPr>
              <a:t>Approccio generale e specialistico all’esame obiettivo ortopedico</a:t>
            </a:r>
            <a:endParaRPr lang="it-IT" sz="1600" dirty="0" smtClean="0">
              <a:solidFill>
                <a:schemeClr val="accent5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it-IT" sz="1600" dirty="0" smtClean="0">
              <a:solidFill>
                <a:schemeClr val="accent5"/>
              </a:solidFill>
            </a:endParaRPr>
          </a:p>
          <a:p>
            <a:pPr algn="ctr"/>
            <a:endParaRPr lang="it-IT" sz="1600" dirty="0" smtClean="0">
              <a:solidFill>
                <a:schemeClr val="accent5"/>
              </a:solidFill>
            </a:endParaRPr>
          </a:p>
          <a:p>
            <a:pPr algn="ctr"/>
            <a:endParaRPr lang="it-IT" sz="1600" dirty="0" smtClean="0">
              <a:solidFill>
                <a:schemeClr val="accent5"/>
              </a:solidFill>
            </a:endParaRPr>
          </a:p>
          <a:p>
            <a:pPr algn="just"/>
            <a:r>
              <a:rPr lang="it-IT" sz="1600" dirty="0" smtClean="0">
                <a:solidFill>
                  <a:schemeClr val="accent5"/>
                </a:solidFill>
              </a:rPr>
              <a:t>D.ssa </a:t>
            </a:r>
            <a:r>
              <a:rPr lang="it-IT" sz="1600" dirty="0" err="1" smtClean="0">
                <a:solidFill>
                  <a:schemeClr val="accent5"/>
                </a:solidFill>
              </a:rPr>
              <a:t>Floriana</a:t>
            </a:r>
            <a:r>
              <a:rPr lang="it-IT" sz="1600" dirty="0" smtClean="0">
                <a:solidFill>
                  <a:schemeClr val="accent5"/>
                </a:solidFill>
              </a:rPr>
              <a:t> </a:t>
            </a:r>
            <a:r>
              <a:rPr lang="it-IT" sz="1600" dirty="0" err="1" smtClean="0">
                <a:solidFill>
                  <a:schemeClr val="accent5"/>
                </a:solidFill>
              </a:rPr>
              <a:t>Bandera</a:t>
            </a:r>
            <a:r>
              <a:rPr lang="it-IT" sz="1600" dirty="0" smtClean="0">
                <a:solidFill>
                  <a:schemeClr val="accent5"/>
                </a:solidFill>
              </a:rPr>
              <a:t>                                                                      D.ssa Elisa </a:t>
            </a:r>
            <a:r>
              <a:rPr lang="it-IT" sz="1600" dirty="0" err="1" smtClean="0">
                <a:solidFill>
                  <a:schemeClr val="accent5"/>
                </a:solidFill>
              </a:rPr>
              <a:t>Pellegrinelli</a:t>
            </a:r>
            <a:endParaRPr lang="it-IT" sz="1400" dirty="0" smtClean="0">
              <a:solidFill>
                <a:schemeClr val="accent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188640"/>
            <a:ext cx="77768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Ortopedia:</a:t>
            </a:r>
          </a:p>
          <a:p>
            <a:pPr algn="ctr"/>
            <a:r>
              <a:rPr lang="it-IT" sz="2800" b="1" dirty="0" smtClean="0"/>
              <a:t>Accesso </a:t>
            </a:r>
            <a:r>
              <a:rPr lang="it-IT" sz="2800" b="1" dirty="0"/>
              <a:t>ambulatorio per </a:t>
            </a:r>
            <a:r>
              <a:rPr lang="it-IT" sz="2800" b="1" dirty="0">
                <a:solidFill>
                  <a:srgbClr val="FF0000"/>
                </a:solidFill>
              </a:rPr>
              <a:t>DOLORE SPALLA</a:t>
            </a:r>
            <a:r>
              <a:rPr lang="it-IT" sz="2800" b="1" dirty="0"/>
              <a:t>:</a:t>
            </a:r>
          </a:p>
          <a:p>
            <a:pPr algn="ctr"/>
            <a:endParaRPr lang="it-IT" sz="28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1556792"/>
            <a:ext cx="7632848" cy="452431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1600" b="1" dirty="0" smtClean="0">
                <a:solidFill>
                  <a:srgbClr val="00B050"/>
                </a:solidFill>
              </a:rPr>
              <a:t>ANAMNESI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sz="1600" b="1" dirty="0" smtClean="0"/>
              <a:t>MOTIVO DELLA VISITA: dolore;   limitazione funzionale;  instabilità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sz="1600" b="1" dirty="0" smtClean="0"/>
              <a:t>TIPO DOLORE: sede; spontaneo-traumatico?</a:t>
            </a:r>
          </a:p>
          <a:p>
            <a:pPr>
              <a:lnSpc>
                <a:spcPct val="150000"/>
              </a:lnSpc>
            </a:pPr>
            <a:r>
              <a:rPr lang="it-IT" sz="1600" b="1" dirty="0" smtClean="0"/>
              <a:t>	                                </a:t>
            </a:r>
            <a:r>
              <a:rPr lang="it-IT" sz="1600" b="1" dirty="0" err="1" smtClean="0"/>
              <a:t>continuo-a</a:t>
            </a:r>
            <a:r>
              <a:rPr lang="it-IT" sz="1600" b="1" dirty="0" smtClean="0"/>
              <a:t> </a:t>
            </a:r>
            <a:r>
              <a:rPr lang="it-IT" sz="1600" b="1" dirty="0" err="1" smtClean="0"/>
              <a:t>riposo-al</a:t>
            </a:r>
            <a:r>
              <a:rPr lang="it-IT" sz="1600" b="1" dirty="0" smtClean="0"/>
              <a:t> movimento</a:t>
            </a:r>
          </a:p>
          <a:p>
            <a:pPr>
              <a:lnSpc>
                <a:spcPct val="150000"/>
              </a:lnSpc>
            </a:pPr>
            <a:r>
              <a:rPr lang="it-IT" sz="1600" b="1" dirty="0" smtClean="0"/>
              <a:t>	                                </a:t>
            </a:r>
            <a:r>
              <a:rPr lang="it-IT" sz="1600" b="1" dirty="0" err="1" smtClean="0"/>
              <a:t>diurno-notturno</a:t>
            </a:r>
            <a:endParaRPr lang="it-IT" sz="1600" b="1" dirty="0" smtClean="0"/>
          </a:p>
          <a:p>
            <a:pPr>
              <a:lnSpc>
                <a:spcPct val="150000"/>
              </a:lnSpc>
            </a:pPr>
            <a:r>
              <a:rPr lang="it-IT" sz="1600" b="1" dirty="0" smtClean="0"/>
              <a:t>	                                intensità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sz="1600" b="1" dirty="0" smtClean="0"/>
              <a:t>LIMITAZIONE FUNZIONALE: dolore/non dolore; </a:t>
            </a:r>
          </a:p>
          <a:p>
            <a:pPr>
              <a:lnSpc>
                <a:spcPct val="150000"/>
              </a:lnSpc>
            </a:pPr>
            <a:r>
              <a:rPr lang="it-IT" sz="1600" b="1" dirty="0" smtClean="0"/>
              <a:t>	                                 	        su quali piani?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sz="1600" b="1" dirty="0" smtClean="0"/>
              <a:t>INSTABILITA’: trauma/lussazioni? Quanti episodi?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sz="1600" b="1" dirty="0" smtClean="0"/>
              <a:t>ETA’ DEL PAZ	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sz="1600" b="1" dirty="0" smtClean="0"/>
              <a:t>ATTIVITA’ SPORTIVA/LAVORATIVA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sz="1600" b="1" dirty="0" smtClean="0"/>
              <a:t>PATOLOGIE ASSOCIATE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Ortopedia:</a:t>
            </a:r>
            <a:r>
              <a:rPr lang="it-IT" sz="2800" b="1" dirty="0">
                <a:solidFill>
                  <a:srgbClr val="FF0000"/>
                </a:solidFill>
              </a:rPr>
              <a:t> </a:t>
            </a:r>
            <a:r>
              <a:rPr lang="it-IT" sz="2000" b="1" dirty="0"/>
              <a:t>DOLORE SPALLA</a:t>
            </a:r>
            <a:r>
              <a:rPr lang="it-IT" sz="2000" b="1" dirty="0" smtClean="0"/>
              <a:t> </a:t>
            </a:r>
            <a:endParaRPr lang="it-IT" sz="20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1557947"/>
            <a:ext cx="7632848" cy="4247317"/>
          </a:xfrm>
          <a:prstGeom prst="rect">
            <a:avLst/>
          </a:prstGeom>
          <a:noFill/>
          <a:ln w="412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00B050"/>
                </a:solidFill>
              </a:rPr>
              <a:t>ESAME OBIETTIVO</a:t>
            </a:r>
            <a:r>
              <a:rPr lang="it-IT" b="1" dirty="0" smtClean="0"/>
              <a:t>:</a:t>
            </a:r>
          </a:p>
          <a:p>
            <a:pPr algn="ctr"/>
            <a:endParaRPr lang="it-IT" b="1" dirty="0" smtClean="0"/>
          </a:p>
          <a:p>
            <a:pPr algn="just"/>
            <a:r>
              <a:rPr lang="it-IT" b="1" dirty="0" smtClean="0"/>
              <a:t>ISPEZIONE: deformità, alterazione dei profili ossei; ipotrofismo muscolare; cute: ecchimosi, </a:t>
            </a:r>
            <a:r>
              <a:rPr lang="it-IT" b="1" dirty="0" err="1" smtClean="0"/>
              <a:t>rubor</a:t>
            </a:r>
            <a:r>
              <a:rPr lang="it-IT" b="1" dirty="0" smtClean="0"/>
              <a:t>; tumefazione; cicatrici</a:t>
            </a:r>
          </a:p>
          <a:p>
            <a:pPr algn="just"/>
            <a:r>
              <a:rPr lang="it-IT" b="1" dirty="0" smtClean="0"/>
              <a:t>NB: osservare come il pz muove l’arto; come si spoglia.</a:t>
            </a:r>
          </a:p>
          <a:p>
            <a:pPr algn="just"/>
            <a:r>
              <a:rPr lang="it-IT" b="1" dirty="0" smtClean="0"/>
              <a:t>Confrontare sempre con il  </a:t>
            </a:r>
            <a:r>
              <a:rPr lang="it-IT" b="1" dirty="0" err="1" smtClean="0"/>
              <a:t>controlaterale</a:t>
            </a:r>
            <a:endParaRPr lang="it-IT" b="1" dirty="0" smtClean="0"/>
          </a:p>
          <a:p>
            <a:pPr algn="just"/>
            <a:endParaRPr lang="it-IT" b="1" dirty="0" smtClean="0"/>
          </a:p>
          <a:p>
            <a:pPr algn="just"/>
            <a:r>
              <a:rPr lang="it-IT" b="1" dirty="0" smtClean="0"/>
              <a:t>PALPAZIONE: sede del dolore; motilità preternaturale; crepitii; edema</a:t>
            </a:r>
          </a:p>
          <a:p>
            <a:pPr algn="just"/>
            <a:endParaRPr lang="it-IT" b="1" dirty="0" smtClean="0"/>
          </a:p>
          <a:p>
            <a:pPr algn="just"/>
            <a:r>
              <a:rPr lang="it-IT" b="1" dirty="0" smtClean="0"/>
              <a:t>ESAME FUNZIONALE: ROM (flesso/</a:t>
            </a:r>
            <a:r>
              <a:rPr lang="it-IT" b="1" dirty="0" err="1" smtClean="0"/>
              <a:t>estensione-abd</a:t>
            </a:r>
            <a:r>
              <a:rPr lang="it-IT" b="1" dirty="0" smtClean="0"/>
              <a:t>/adduzione- </a:t>
            </a:r>
            <a:r>
              <a:rPr lang="it-IT" b="1" dirty="0" err="1" smtClean="0"/>
              <a:t>intra</a:t>
            </a:r>
            <a:r>
              <a:rPr lang="it-IT" b="1" dirty="0" smtClean="0"/>
              <a:t>/extrarotazione-elevazione); VALUTAZIONE NEUROLOGICA ; VALUTAZIONE STABILITA’; VALUTAZIONE VASCOLARE</a:t>
            </a:r>
          </a:p>
          <a:p>
            <a:pPr algn="just"/>
            <a:endParaRPr lang="it-IT" b="1" dirty="0" smtClean="0"/>
          </a:p>
          <a:p>
            <a:pPr algn="just"/>
            <a:r>
              <a:rPr lang="it-IT" b="1" dirty="0" smtClean="0"/>
              <a:t>TEST SPECIALISTICI: PER CUFFIA E INSTABILITA’ SPALLA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764704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</a:t>
            </a:r>
            <a:endParaRPr lang="it-IT" sz="2800" b="1" dirty="0"/>
          </a:p>
        </p:txBody>
      </p:sp>
      <p:pic>
        <p:nvPicPr>
          <p:cNvPr id="4" name="Immagine 3" descr="Risultati immagini per arco di movimento della spall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412776"/>
            <a:ext cx="4176464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548680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/>
              <a:t>Ortopedia:</a:t>
            </a:r>
            <a:r>
              <a:rPr lang="it-IT" sz="3600" b="1" dirty="0">
                <a:solidFill>
                  <a:srgbClr val="FF0000"/>
                </a:solidFill>
              </a:rPr>
              <a:t> </a:t>
            </a:r>
            <a:r>
              <a:rPr lang="it-IT" sz="2800" b="1" dirty="0"/>
              <a:t>DOLORE SPALLA 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1556792"/>
            <a:ext cx="7632848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7030A0"/>
                </a:solidFill>
              </a:rPr>
              <a:t>TEST SPECIALISTICI-1 :</a:t>
            </a:r>
          </a:p>
          <a:p>
            <a:pPr algn="ctr"/>
            <a:endParaRPr lang="it-IT" b="1" dirty="0" smtClean="0"/>
          </a:p>
          <a:p>
            <a:pPr algn="just"/>
            <a:r>
              <a:rPr lang="it-IT" sz="1600" b="1" dirty="0" smtClean="0"/>
              <a:t>JOBE: arto addotto-</a:t>
            </a:r>
            <a:r>
              <a:rPr lang="it-IT" sz="1600" b="1" dirty="0" err="1" smtClean="0"/>
              <a:t>max</a:t>
            </a:r>
            <a:r>
              <a:rPr lang="it-IT" sz="1600" b="1" dirty="0" smtClean="0"/>
              <a:t> </a:t>
            </a:r>
            <a:r>
              <a:rPr lang="it-IT" sz="1600" b="1" dirty="0" err="1" smtClean="0"/>
              <a:t>intrarotazione</a:t>
            </a:r>
            <a:r>
              <a:rPr lang="it-IT" sz="1600" b="1" dirty="0" smtClean="0"/>
              <a:t>-anteposizione 30° tentativo di sollevare contro resistenza:  MM SOVRASPINOSO</a:t>
            </a:r>
          </a:p>
          <a:p>
            <a:pPr algn="just"/>
            <a:endParaRPr lang="it-IT" sz="1600" b="1" dirty="0" smtClean="0"/>
          </a:p>
          <a:p>
            <a:pPr algn="just"/>
            <a:r>
              <a:rPr lang="it-IT" sz="1600" b="1" dirty="0" smtClean="0"/>
              <a:t>PATTE: arto addotto-gomito contro tronco tentativo di ruotare il braccio contro resistenza: MM SOTTOSPINOSO</a:t>
            </a:r>
          </a:p>
          <a:p>
            <a:pPr algn="just"/>
            <a:endParaRPr lang="it-IT" sz="1600" b="1" dirty="0" smtClean="0"/>
          </a:p>
          <a:p>
            <a:pPr algn="just"/>
            <a:r>
              <a:rPr lang="it-IT" sz="1600" b="1" dirty="0" smtClean="0"/>
              <a:t>LIFT OFF TEST: dorso mano in sede lombare tentativo di spostare la mano dalla schiena con o senza resistenza esaminatore: MM SOTTOSCAPOLARE</a:t>
            </a:r>
          </a:p>
          <a:p>
            <a:pPr algn="just"/>
            <a:endParaRPr lang="it-IT" sz="1600" b="1" dirty="0" smtClean="0"/>
          </a:p>
          <a:p>
            <a:pPr algn="just"/>
            <a:r>
              <a:rPr lang="it-IT" sz="1600" b="1" dirty="0" smtClean="0"/>
              <a:t>WHIPPLE: arto </a:t>
            </a:r>
            <a:r>
              <a:rPr lang="it-IT" sz="1600" b="1" dirty="0" err="1" smtClean="0"/>
              <a:t>elvato</a:t>
            </a:r>
            <a:r>
              <a:rPr lang="it-IT" sz="1600" b="1" dirty="0" smtClean="0"/>
              <a:t> con mano altezza spalla controlaterale in </a:t>
            </a:r>
            <a:r>
              <a:rPr lang="it-IT" sz="1600" b="1" dirty="0" err="1" smtClean="0"/>
              <a:t>intrarotazionetentativo</a:t>
            </a:r>
            <a:r>
              <a:rPr lang="it-IT" sz="1600" b="1" dirty="0" smtClean="0"/>
              <a:t> di elevare contro resistenza braccio: MM SOVRASPINATO</a:t>
            </a:r>
          </a:p>
          <a:p>
            <a:pPr algn="just"/>
            <a:endParaRPr lang="it-IT" sz="1600" b="1" dirty="0" smtClean="0"/>
          </a:p>
          <a:p>
            <a:pPr algn="just"/>
            <a:r>
              <a:rPr lang="it-IT" sz="1600" b="1" dirty="0" smtClean="0"/>
              <a:t>NEER: </a:t>
            </a:r>
            <a:r>
              <a:rPr lang="it-IT" sz="1600" b="1" dirty="0" err="1" smtClean="0"/>
              <a:t>eaminatore</a:t>
            </a:r>
            <a:r>
              <a:rPr lang="it-IT" sz="1600" b="1" dirty="0" smtClean="0"/>
              <a:t> al </a:t>
            </a:r>
            <a:r>
              <a:rPr lang="it-IT" sz="1600" b="1" dirty="0" err="1" smtClean="0"/>
              <a:t>finaco</a:t>
            </a:r>
            <a:r>
              <a:rPr lang="it-IT" sz="1600" b="1" dirty="0" smtClean="0"/>
              <a:t> </a:t>
            </a:r>
            <a:r>
              <a:rPr lang="it-IT" sz="1600" b="1" dirty="0" err="1" smtClean="0"/>
              <a:t>paz</a:t>
            </a:r>
            <a:r>
              <a:rPr lang="it-IT" sz="1600" b="1" dirty="0" smtClean="0"/>
              <a:t>  </a:t>
            </a:r>
            <a:r>
              <a:rPr lang="it-IT" sz="1600" b="1" dirty="0" err="1" smtClean="0"/>
              <a:t>sis</a:t>
            </a:r>
            <a:r>
              <a:rPr lang="it-IT" sz="1600" b="1" dirty="0" smtClean="0"/>
              <a:t> </a:t>
            </a:r>
            <a:r>
              <a:rPr lang="it-IT" sz="1600" b="1" dirty="0" err="1" smtClean="0"/>
              <a:t>tabilizza</a:t>
            </a:r>
            <a:r>
              <a:rPr lang="it-IT" sz="1600" b="1" dirty="0" smtClean="0"/>
              <a:t> la spalla e </a:t>
            </a:r>
            <a:r>
              <a:rPr lang="it-IT" sz="1600" b="1" dirty="0" err="1" smtClean="0"/>
              <a:t>conl</a:t>
            </a:r>
            <a:r>
              <a:rPr lang="it-IT" sz="1600" b="1" dirty="0" smtClean="0"/>
              <a:t>’altra mano si solleva passivamente l’arto a gomito  esteso e  </a:t>
            </a:r>
            <a:r>
              <a:rPr lang="it-IT" sz="1600" b="1" dirty="0" err="1" smtClean="0"/>
              <a:t>intraruotato</a:t>
            </a:r>
            <a:r>
              <a:rPr lang="it-IT" sz="1600" b="1" dirty="0" smtClean="0"/>
              <a:t> : se dolore test positivo e indica IMPINGEMENT</a:t>
            </a:r>
          </a:p>
          <a:p>
            <a:pPr algn="just"/>
            <a:endParaRPr lang="it-IT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39552" y="836712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/>
              <a:t>Ortopedia:</a:t>
            </a:r>
            <a:r>
              <a:rPr lang="it-IT" sz="2400" b="1" dirty="0">
                <a:solidFill>
                  <a:srgbClr val="FF0000"/>
                </a:solidFill>
              </a:rPr>
              <a:t> </a:t>
            </a:r>
            <a:r>
              <a:rPr lang="it-IT" sz="2400" b="1" dirty="0"/>
              <a:t>DOLORE SPALLA 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1772816"/>
            <a:ext cx="763284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7030A0"/>
                </a:solidFill>
              </a:rPr>
              <a:t>TEST SPECIALISTICI-2:</a:t>
            </a:r>
          </a:p>
          <a:p>
            <a:pPr algn="ctr"/>
            <a:endParaRPr lang="it-IT" b="1" dirty="0" smtClean="0"/>
          </a:p>
          <a:p>
            <a:pPr algn="just"/>
            <a:r>
              <a:rPr lang="it-IT" b="1" dirty="0" smtClean="0"/>
              <a:t>NAPOLEON TEST: premere arto contro pancia se polso si </a:t>
            </a:r>
            <a:r>
              <a:rPr lang="it-IT" b="1" dirty="0" err="1" smtClean="0"/>
              <a:t>flestte</a:t>
            </a:r>
            <a:r>
              <a:rPr lang="it-IT" b="1" dirty="0" smtClean="0"/>
              <a:t> oltre 90° test è positivo: MM SOTTOSCAPOLARE</a:t>
            </a:r>
          </a:p>
          <a:p>
            <a:pPr algn="just"/>
            <a:endParaRPr lang="it-IT" b="1" dirty="0" smtClean="0"/>
          </a:p>
          <a:p>
            <a:pPr algn="just"/>
            <a:r>
              <a:rPr lang="it-IT" b="1" dirty="0" smtClean="0"/>
              <a:t>YOCUM: arto addotto mano su spalla controlaterale tentativo di postare gomito verso l’alto: IMPINGEMENT</a:t>
            </a:r>
          </a:p>
          <a:p>
            <a:pPr algn="just"/>
            <a:endParaRPr lang="it-IT" b="1" dirty="0" smtClean="0"/>
          </a:p>
          <a:p>
            <a:pPr algn="just"/>
            <a:r>
              <a:rPr lang="it-IT" b="1" dirty="0" smtClean="0"/>
              <a:t>PULM UP: palmi mani rivolti verso l’alto, gomito esteso elevare l’arto contro resistenza: CLB </a:t>
            </a:r>
          </a:p>
          <a:p>
            <a:pPr algn="just"/>
            <a:endParaRPr lang="it-IT" b="1" dirty="0" smtClean="0"/>
          </a:p>
          <a:p>
            <a:pPr algn="just"/>
            <a:r>
              <a:rPr lang="it-IT" b="1" dirty="0" smtClean="0"/>
              <a:t>YERGASON: comparsa di dolore alla supinazione attiva contro resistenza con braccio addotto-gomito flesso a 90° e avambraccio </a:t>
            </a:r>
            <a:r>
              <a:rPr lang="it-IT" b="1" dirty="0" err="1" smtClean="0"/>
              <a:t>pronato</a:t>
            </a:r>
            <a:r>
              <a:rPr lang="it-IT" b="1" dirty="0" smtClean="0"/>
              <a:t>: CLB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/>
              <a:t>Ortopedia:</a:t>
            </a:r>
            <a:r>
              <a:rPr lang="it-IT" sz="2400" b="1" dirty="0">
                <a:solidFill>
                  <a:srgbClr val="FF0000"/>
                </a:solidFill>
              </a:rPr>
              <a:t> </a:t>
            </a:r>
            <a:r>
              <a:rPr lang="it-IT" sz="2400" b="1" dirty="0"/>
              <a:t>DOLORE SPALLA 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1556792"/>
            <a:ext cx="763284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7030A0"/>
                </a:solidFill>
              </a:rPr>
              <a:t>TEST SPECIALISTICI-3:</a:t>
            </a:r>
          </a:p>
          <a:p>
            <a:pPr algn="ctr"/>
            <a:endParaRPr lang="it-IT" sz="1600" b="1" dirty="0" smtClean="0"/>
          </a:p>
          <a:p>
            <a:pPr algn="just"/>
            <a:r>
              <a:rPr lang="it-IT" sz="1600" b="1" dirty="0" smtClean="0"/>
              <a:t>SEGNI DI INSTABILITA’:</a:t>
            </a:r>
          </a:p>
          <a:p>
            <a:pPr algn="just"/>
            <a:r>
              <a:rPr lang="it-IT" sz="1600" b="1" dirty="0" smtClean="0"/>
              <a:t> </a:t>
            </a:r>
          </a:p>
          <a:p>
            <a:pPr algn="just"/>
            <a:r>
              <a:rPr lang="it-IT" sz="1600" b="1" dirty="0" smtClean="0"/>
              <a:t>SEGNO DEL SOLCO: </a:t>
            </a:r>
            <a:r>
              <a:rPr lang="it-IT" sz="1600" b="1" dirty="0" err="1" smtClean="0"/>
              <a:t>paz</a:t>
            </a:r>
            <a:r>
              <a:rPr lang="it-IT" sz="1600" b="1" dirty="0" smtClean="0"/>
              <a:t> seduto trazione omero distale verso il basso. Si valuta la depressione </a:t>
            </a:r>
            <a:r>
              <a:rPr lang="it-IT" sz="1600" b="1" dirty="0" err="1" smtClean="0"/>
              <a:t>sottoacromiale</a:t>
            </a:r>
            <a:endParaRPr lang="it-IT" sz="1600" b="1" dirty="0" smtClean="0"/>
          </a:p>
          <a:p>
            <a:pPr algn="just"/>
            <a:endParaRPr lang="it-IT" sz="1600" b="1" dirty="0" smtClean="0"/>
          </a:p>
          <a:p>
            <a:pPr algn="just"/>
            <a:r>
              <a:rPr lang="it-IT" sz="1600" b="1" dirty="0" smtClean="0"/>
              <a:t>TEST DEL CASSETTO: </a:t>
            </a:r>
            <a:r>
              <a:rPr lang="it-IT" sz="1600" b="1" dirty="0" err="1" smtClean="0"/>
              <a:t>paz</a:t>
            </a:r>
            <a:r>
              <a:rPr lang="it-IT" sz="1600" b="1" dirty="0" smtClean="0"/>
              <a:t> seduto esaminatore alle spalle; stabilizza la scapola con una mano e con l’altra applica una forza a </a:t>
            </a:r>
            <a:r>
              <a:rPr lang="it-IT" sz="1600" b="1" dirty="0" err="1" smtClean="0"/>
              <a:t>netreiroe</a:t>
            </a:r>
            <a:r>
              <a:rPr lang="it-IT" sz="1600" b="1" dirty="0" smtClean="0"/>
              <a:t> e posteriore </a:t>
            </a:r>
            <a:r>
              <a:rPr lang="it-IT" sz="1600" b="1" dirty="0" err="1" smtClean="0"/>
              <a:t>dulla</a:t>
            </a:r>
            <a:r>
              <a:rPr lang="it-IT" sz="1600" b="1" dirty="0" smtClean="0"/>
              <a:t> testa omerale</a:t>
            </a:r>
          </a:p>
          <a:p>
            <a:pPr algn="just"/>
            <a:endParaRPr lang="it-IT" sz="1600" b="1" dirty="0" smtClean="0"/>
          </a:p>
          <a:p>
            <a:pPr algn="just"/>
            <a:r>
              <a:rPr lang="it-IT" sz="1600" b="1" dirty="0" smtClean="0"/>
              <a:t>TEST DELL’APPRENSIONE ANTERIORE: </a:t>
            </a:r>
            <a:r>
              <a:rPr lang="it-IT" sz="1600" b="1" dirty="0" err="1" smtClean="0"/>
              <a:t>paz</a:t>
            </a:r>
            <a:r>
              <a:rPr lang="it-IT" sz="1600" b="1" dirty="0" smtClean="0"/>
              <a:t> seduto con braccio </a:t>
            </a:r>
            <a:r>
              <a:rPr lang="it-IT" sz="1600" b="1" dirty="0" err="1" smtClean="0"/>
              <a:t>abdotto</a:t>
            </a:r>
            <a:r>
              <a:rPr lang="it-IT" sz="1600" b="1" dirty="0" smtClean="0"/>
              <a:t> a 90°  gomito </a:t>
            </a:r>
            <a:r>
              <a:rPr lang="it-IT" sz="1600" b="1" dirty="0" err="1" smtClean="0"/>
              <a:t>felsso</a:t>
            </a:r>
            <a:r>
              <a:rPr lang="it-IT" sz="1600" b="1" dirty="0" smtClean="0"/>
              <a:t> a 90°. Si extraruota progressivamente l’arto esercitando pressione da dietro avanti sulla testa omerale: test positivo se evoca </a:t>
            </a:r>
            <a:r>
              <a:rPr lang="it-IT" sz="1600" b="1" dirty="0" err="1" smtClean="0"/>
              <a:t>aprensione</a:t>
            </a:r>
            <a:r>
              <a:rPr lang="it-IT" sz="1600" b="1" dirty="0" smtClean="0"/>
              <a:t> o dolore SIMILE IL FULCRUM TEST MA CON PAZ SDRAIATO</a:t>
            </a:r>
          </a:p>
          <a:p>
            <a:pPr algn="just"/>
            <a:endParaRPr lang="it-IT" sz="1600" b="1" dirty="0" smtClean="0"/>
          </a:p>
          <a:p>
            <a:pPr algn="just"/>
            <a:r>
              <a:rPr lang="it-IT" sz="1600" b="1" dirty="0" smtClean="0"/>
              <a:t>RELOCATION TEST: </a:t>
            </a:r>
            <a:r>
              <a:rPr lang="it-IT" sz="1600" b="1" dirty="0" err="1" smtClean="0"/>
              <a:t>paz</a:t>
            </a:r>
            <a:r>
              <a:rPr lang="it-IT" sz="1600" b="1" dirty="0" smtClean="0"/>
              <a:t> sdraiato si esegue  test dell’apprensione anteriore poi si spinge da davanti a dietro la testa omerale: in caso di instabilità la manovra è positiva se dolore si allevia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</a:t>
            </a:r>
            <a:endParaRPr lang="it-IT" sz="28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1556792"/>
            <a:ext cx="81369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CAUSE </a:t>
            </a:r>
            <a:r>
              <a:rPr lang="it-IT" b="1" dirty="0" err="1" smtClean="0"/>
              <a:t>DI</a:t>
            </a:r>
            <a:r>
              <a:rPr lang="it-IT" b="1" dirty="0" smtClean="0"/>
              <a:t> DOLORE SPALLA: </a:t>
            </a:r>
          </a:p>
          <a:p>
            <a:pPr algn="ctr"/>
            <a:endParaRPr lang="it-IT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i="1" u="sng" dirty="0" smtClean="0">
                <a:solidFill>
                  <a:srgbClr val="0070C0"/>
                </a:solidFill>
              </a:rPr>
              <a:t>LESIONI CUFFIA: PARZIALE O TOTALE (</a:t>
            </a:r>
            <a:r>
              <a:rPr lang="it-IT" sz="1400" b="1" i="1" u="sng" dirty="0" smtClean="0">
                <a:solidFill>
                  <a:srgbClr val="0070C0"/>
                </a:solidFill>
              </a:rPr>
              <a:t>DEGENERATIVA O TRAUMATICA)</a:t>
            </a:r>
            <a:endParaRPr lang="it-IT" b="1" i="1" u="sng" dirty="0" smtClean="0">
              <a:solidFill>
                <a:srgbClr val="0070C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i="1" u="sng" dirty="0" smtClean="0">
                <a:solidFill>
                  <a:srgbClr val="0070C0"/>
                </a:solidFill>
              </a:rPr>
              <a:t>TENDINOPATIA CUFFIA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i="1" u="sng" dirty="0" smtClean="0">
                <a:solidFill>
                  <a:srgbClr val="0070C0"/>
                </a:solidFill>
              </a:rPr>
              <a:t>CONFLITTO SUB-ACROMIALE ( IMPINGEMENT)</a:t>
            </a:r>
            <a:r>
              <a:rPr lang="it-IT" b="1" dirty="0" smtClean="0">
                <a:solidFill>
                  <a:srgbClr val="0070C0"/>
                </a:solidFill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dirty="0" smtClean="0"/>
              <a:t>BORSITE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dirty="0" smtClean="0"/>
              <a:t>CALCIFICAZIONI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dirty="0" smtClean="0"/>
              <a:t>CAPSULITE ADESIVA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dirty="0" smtClean="0"/>
              <a:t>ARTROSI GLENO-OMERALE O ACROMION CLAVEARE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dirty="0" smtClean="0"/>
              <a:t>TRAUMI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dirty="0" smtClean="0"/>
              <a:t>PATOLOGIE NEUROLOGICHE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dirty="0" smtClean="0"/>
              <a:t>INSTABILITA’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Test per </a:t>
            </a:r>
            <a:r>
              <a:rPr lang="it-IT" sz="2800" b="1" dirty="0" err="1" smtClean="0"/>
              <a:t>impingement</a:t>
            </a:r>
            <a:endParaRPr lang="it-IT" sz="2800" b="1" dirty="0"/>
          </a:p>
        </p:txBody>
      </p:sp>
      <p:pic>
        <p:nvPicPr>
          <p:cNvPr id="4" name="Immagine 3" descr="Risultati immagini per segno di neer spall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72816"/>
            <a:ext cx="3096344" cy="280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3851920" y="3291949"/>
            <a:ext cx="40324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Test di </a:t>
            </a:r>
            <a:r>
              <a:rPr lang="it-IT" dirty="0" err="1" smtClean="0"/>
              <a:t>Neer</a:t>
            </a:r>
            <a:r>
              <a:rPr lang="it-IT" dirty="0" smtClean="0"/>
              <a:t>: </a:t>
            </a:r>
          </a:p>
          <a:p>
            <a:r>
              <a:rPr lang="it-IT" dirty="0" smtClean="0"/>
              <a:t>Paz seduto</a:t>
            </a:r>
          </a:p>
          <a:p>
            <a:r>
              <a:rPr lang="it-IT" dirty="0" smtClean="0"/>
              <a:t>Esaminatore stabilizza la spalla con una mano e con l’altra solleva passivamente l’arto, con gomito esteso, e arto </a:t>
            </a:r>
            <a:r>
              <a:rPr lang="it-IT" dirty="0" err="1" smtClean="0"/>
              <a:t>intraruotato</a:t>
            </a:r>
            <a:r>
              <a:rPr lang="it-IT" dirty="0" smtClean="0"/>
              <a:t>: se comparsa dolore test positivo </a:t>
            </a:r>
          </a:p>
          <a:p>
            <a:endParaRPr lang="it-IT" dirty="0" smtClean="0"/>
          </a:p>
          <a:p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364" y="843716"/>
            <a:ext cx="2259124" cy="25132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Test per </a:t>
            </a:r>
            <a:r>
              <a:rPr lang="it-IT" sz="2800" b="1" dirty="0" err="1" smtClean="0"/>
              <a:t>impingement</a:t>
            </a:r>
            <a:endParaRPr lang="it-IT" sz="2800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572000" y="1916832"/>
            <a:ext cx="40324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Test di </a:t>
            </a:r>
            <a:r>
              <a:rPr lang="it-IT" dirty="0" err="1" smtClean="0"/>
              <a:t>Yocum</a:t>
            </a:r>
            <a:r>
              <a:rPr lang="it-IT" dirty="0" smtClean="0"/>
              <a:t>: </a:t>
            </a:r>
          </a:p>
          <a:p>
            <a:r>
              <a:rPr lang="it-IT" dirty="0" smtClean="0"/>
              <a:t>Paz seduto</a:t>
            </a:r>
          </a:p>
          <a:p>
            <a:r>
              <a:rPr lang="it-IT" dirty="0" smtClean="0"/>
              <a:t>La mano della spalla da esaminare posta sulla spalla </a:t>
            </a:r>
            <a:r>
              <a:rPr lang="it-IT" dirty="0" err="1" smtClean="0"/>
              <a:t>controlaterale</a:t>
            </a:r>
            <a:r>
              <a:rPr lang="it-IT" dirty="0" smtClean="0"/>
              <a:t>. Si chiede al </a:t>
            </a:r>
            <a:r>
              <a:rPr lang="it-IT" dirty="0" err="1" smtClean="0"/>
              <a:t>paz</a:t>
            </a:r>
            <a:r>
              <a:rPr lang="it-IT" dirty="0" smtClean="0"/>
              <a:t> di sollevare il gomito verso il </a:t>
            </a:r>
            <a:r>
              <a:rPr lang="it-IT" dirty="0" err="1" smtClean="0"/>
              <a:t>sofitto</a:t>
            </a:r>
            <a:r>
              <a:rPr lang="it-IT" dirty="0" smtClean="0"/>
              <a:t>, sia attivo che contro resistenza dell’esaminatore</a:t>
            </a:r>
          </a:p>
          <a:p>
            <a:endParaRPr lang="it-IT" dirty="0" smtClean="0"/>
          </a:p>
          <a:p>
            <a:endParaRPr lang="it-IT" dirty="0"/>
          </a:p>
        </p:txBody>
      </p:sp>
      <p:pic>
        <p:nvPicPr>
          <p:cNvPr id="6" name="Immagine 5" descr="Risultati immagini per segno di yocum spall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12776"/>
            <a:ext cx="3712071" cy="479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Test per </a:t>
            </a:r>
            <a:r>
              <a:rPr lang="it-IT" sz="2800" b="1" dirty="0" err="1" smtClean="0"/>
              <a:t>impingement</a:t>
            </a:r>
            <a:endParaRPr lang="it-IT" sz="2800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572000" y="1916832"/>
            <a:ext cx="40324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Test di </a:t>
            </a:r>
            <a:r>
              <a:rPr lang="it-IT" dirty="0" err="1" smtClean="0"/>
              <a:t>Hawkins</a:t>
            </a:r>
            <a:r>
              <a:rPr lang="it-IT" dirty="0" smtClean="0"/>
              <a:t>: </a:t>
            </a:r>
          </a:p>
          <a:p>
            <a:r>
              <a:rPr lang="it-IT" dirty="0" smtClean="0"/>
              <a:t>Paz seduto</a:t>
            </a:r>
          </a:p>
          <a:p>
            <a:r>
              <a:rPr lang="it-IT" dirty="0" smtClean="0"/>
              <a:t>Esaminatore di fronte, solleva braccio </a:t>
            </a:r>
            <a:r>
              <a:rPr lang="it-IT" dirty="0" err="1" smtClean="0"/>
              <a:t>paz</a:t>
            </a:r>
            <a:r>
              <a:rPr lang="it-IT" dirty="0" smtClean="0"/>
              <a:t> fino a 90° con gomito flesso poi </a:t>
            </a:r>
            <a:r>
              <a:rPr lang="it-IT" dirty="0" err="1" smtClean="0"/>
              <a:t>intraruota</a:t>
            </a:r>
            <a:r>
              <a:rPr lang="it-IT" dirty="0" smtClean="0"/>
              <a:t> la spalla (abbassando avambraccio). </a:t>
            </a:r>
          </a:p>
          <a:p>
            <a:r>
              <a:rPr lang="it-IT" dirty="0" smtClean="0"/>
              <a:t>Test positivo se dolore </a:t>
            </a:r>
          </a:p>
          <a:p>
            <a:endParaRPr lang="it-IT" dirty="0" smtClean="0"/>
          </a:p>
          <a:p>
            <a:endParaRPr lang="it-IT" dirty="0"/>
          </a:p>
        </p:txBody>
      </p:sp>
      <p:pic>
        <p:nvPicPr>
          <p:cNvPr id="8" name="Immagine 7" descr="Immagine correlata"/>
          <p:cNvPicPr/>
          <p:nvPr/>
        </p:nvPicPr>
        <p:blipFill>
          <a:blip r:embed="rId2" cstate="print"/>
          <a:srcRect l="31571" t="24066" r="1089"/>
          <a:stretch>
            <a:fillRect/>
          </a:stretch>
        </p:blipFill>
        <p:spPr bwMode="auto">
          <a:xfrm>
            <a:off x="323528" y="1844824"/>
            <a:ext cx="4124325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412776"/>
            <a:ext cx="8305800" cy="3960440"/>
          </a:xfrm>
        </p:spPr>
        <p:txBody>
          <a:bodyPr>
            <a:normAutofit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Ovale 2"/>
          <p:cNvSpPr/>
          <p:nvPr/>
        </p:nvSpPr>
        <p:spPr>
          <a:xfrm>
            <a:off x="2267744" y="1412776"/>
            <a:ext cx="432048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Richiesta  paziente</a:t>
            </a:r>
            <a:endParaRPr lang="it-IT" dirty="0"/>
          </a:p>
        </p:txBody>
      </p:sp>
      <p:sp>
        <p:nvSpPr>
          <p:cNvPr id="4" name="Ovale 3"/>
          <p:cNvSpPr/>
          <p:nvPr/>
        </p:nvSpPr>
        <p:spPr>
          <a:xfrm>
            <a:off x="1979712" y="3284984"/>
            <a:ext cx="2232248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Risoluzione problema</a:t>
            </a:r>
            <a:endParaRPr lang="it-IT" dirty="0"/>
          </a:p>
        </p:txBody>
      </p:sp>
      <p:sp>
        <p:nvSpPr>
          <p:cNvPr id="6" name="Ovale 5"/>
          <p:cNvSpPr/>
          <p:nvPr/>
        </p:nvSpPr>
        <p:spPr>
          <a:xfrm>
            <a:off x="5148064" y="3284984"/>
            <a:ext cx="2232248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Soddisfazione paziente </a:t>
            </a:r>
            <a:endParaRPr lang="it-IT" dirty="0"/>
          </a:p>
        </p:txBody>
      </p:sp>
      <p:cxnSp>
        <p:nvCxnSpPr>
          <p:cNvPr id="8" name="Connettore 2 7"/>
          <p:cNvCxnSpPr/>
          <p:nvPr/>
        </p:nvCxnSpPr>
        <p:spPr>
          <a:xfrm flipH="1">
            <a:off x="3275856" y="2492896"/>
            <a:ext cx="288032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>
            <a:off x="4355976" y="3789040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ccia a destra 12"/>
          <p:cNvSpPr/>
          <p:nvPr/>
        </p:nvSpPr>
        <p:spPr>
          <a:xfrm>
            <a:off x="827584" y="364502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a destra 13"/>
          <p:cNvSpPr/>
          <p:nvPr/>
        </p:nvSpPr>
        <p:spPr>
          <a:xfrm rot="18183873">
            <a:off x="1528436" y="4592964"/>
            <a:ext cx="978408" cy="484632"/>
          </a:xfrm>
          <a:prstGeom prst="rightArrow">
            <a:avLst>
              <a:gd name="adj1" fmla="val 50000"/>
              <a:gd name="adj2" fmla="val 446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a destra 14"/>
          <p:cNvSpPr/>
          <p:nvPr/>
        </p:nvSpPr>
        <p:spPr>
          <a:xfrm rot="16200000">
            <a:off x="2740936" y="4756008"/>
            <a:ext cx="978408" cy="484632"/>
          </a:xfrm>
          <a:prstGeom prst="rightArrow">
            <a:avLst>
              <a:gd name="adj1" fmla="val 50000"/>
              <a:gd name="adj2" fmla="val 446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Freccia a destra 15"/>
          <p:cNvSpPr/>
          <p:nvPr/>
        </p:nvSpPr>
        <p:spPr>
          <a:xfrm rot="2117209">
            <a:off x="1237722" y="273097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Test per </a:t>
            </a:r>
            <a:r>
              <a:rPr lang="it-IT" sz="2800" b="1" dirty="0" err="1" smtClean="0"/>
              <a:t>sovraspinato</a:t>
            </a:r>
            <a:endParaRPr lang="it-IT" sz="2800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716016" y="1916832"/>
            <a:ext cx="40324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Test di </a:t>
            </a:r>
            <a:r>
              <a:rPr lang="it-IT" dirty="0" err="1" smtClean="0"/>
              <a:t>Jobe</a:t>
            </a:r>
            <a:r>
              <a:rPr lang="it-IT" dirty="0" smtClean="0"/>
              <a:t>: </a:t>
            </a:r>
          </a:p>
          <a:p>
            <a:r>
              <a:rPr lang="it-IT" dirty="0" smtClean="0"/>
              <a:t>Esaminatore davanti al </a:t>
            </a:r>
            <a:r>
              <a:rPr lang="it-IT" dirty="0" err="1" smtClean="0"/>
              <a:t>paz</a:t>
            </a:r>
            <a:r>
              <a:rPr lang="it-IT" dirty="0" smtClean="0"/>
              <a:t> </a:t>
            </a:r>
          </a:p>
          <a:p>
            <a:r>
              <a:rPr lang="it-IT" dirty="0" smtClean="0"/>
              <a:t>Arti </a:t>
            </a:r>
            <a:r>
              <a:rPr lang="it-IT" dirty="0" err="1" smtClean="0"/>
              <a:t>sup</a:t>
            </a:r>
            <a:r>
              <a:rPr lang="it-IT" dirty="0" smtClean="0"/>
              <a:t>:</a:t>
            </a:r>
          </a:p>
          <a:p>
            <a:r>
              <a:rPr lang="it-IT" dirty="0" smtClean="0"/>
              <a:t> 90° di </a:t>
            </a:r>
            <a:r>
              <a:rPr lang="it-IT" dirty="0" err="1" smtClean="0"/>
              <a:t>abd</a:t>
            </a:r>
            <a:endParaRPr lang="it-IT" dirty="0" smtClean="0"/>
          </a:p>
          <a:p>
            <a:r>
              <a:rPr lang="it-IT" dirty="0" smtClean="0"/>
              <a:t>30° anteposizione </a:t>
            </a:r>
          </a:p>
          <a:p>
            <a:r>
              <a:rPr lang="it-IT" dirty="0" smtClean="0"/>
              <a:t>pollici diretti verso il basso</a:t>
            </a:r>
          </a:p>
          <a:p>
            <a:r>
              <a:rPr lang="it-IT" dirty="0" smtClean="0"/>
              <a:t>Il </a:t>
            </a:r>
            <a:r>
              <a:rPr lang="it-IT" dirty="0" err="1" smtClean="0"/>
              <a:t>paz</a:t>
            </a:r>
            <a:r>
              <a:rPr lang="it-IT" dirty="0" smtClean="0"/>
              <a:t> tenta di alzare i 2 arti contro resistenza dell’esaminatore: se </a:t>
            </a:r>
            <a:r>
              <a:rPr lang="it-IT" dirty="0" err="1" smtClean="0"/>
              <a:t>dolroe</a:t>
            </a:r>
            <a:r>
              <a:rPr lang="it-IT" dirty="0" smtClean="0"/>
              <a:t> test positivo per tendinite del </a:t>
            </a:r>
            <a:r>
              <a:rPr lang="it-IT" dirty="0" err="1" smtClean="0"/>
              <a:t>sovraspinato</a:t>
            </a:r>
            <a:r>
              <a:rPr lang="it-IT" dirty="0" smtClean="0"/>
              <a:t>; se braccio casca oltre a dolore =&gt; rottura </a:t>
            </a:r>
            <a:r>
              <a:rPr lang="it-IT" dirty="0" err="1" smtClean="0"/>
              <a:t>sovraspinato</a:t>
            </a:r>
            <a:endParaRPr lang="it-IT" dirty="0" smtClean="0"/>
          </a:p>
          <a:p>
            <a:endParaRPr lang="it-IT" dirty="0"/>
          </a:p>
        </p:txBody>
      </p:sp>
      <p:pic>
        <p:nvPicPr>
          <p:cNvPr id="6" name="Immagine 5" descr="Risultati immagini per segno di neer spall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700808"/>
            <a:ext cx="4435773" cy="4363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Test per sottoscapolare</a:t>
            </a:r>
            <a:endParaRPr lang="it-IT" sz="2800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716016" y="1916832"/>
            <a:ext cx="40324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Test di lift off test : </a:t>
            </a:r>
          </a:p>
          <a:p>
            <a:r>
              <a:rPr lang="it-IT" dirty="0" smtClean="0"/>
              <a:t>Dorso mano in sede lombare con gomito flesso a 90° e chiedendo al paziente di allontanare attivamente la mano in </a:t>
            </a:r>
            <a:r>
              <a:rPr lang="it-IT" dirty="0" err="1" smtClean="0"/>
              <a:t>intrarotazione</a:t>
            </a:r>
            <a:r>
              <a:rPr lang="it-IT" dirty="0" smtClean="0"/>
              <a:t> massima</a:t>
            </a:r>
          </a:p>
          <a:p>
            <a:endParaRPr lang="it-IT" dirty="0"/>
          </a:p>
        </p:txBody>
      </p:sp>
      <p:pic>
        <p:nvPicPr>
          <p:cNvPr id="1026" name="Picture 2" descr="C:\Users\Elisa\Desktop\scan x relazione MMG\lift of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988840"/>
            <a:ext cx="3830577" cy="2952328"/>
          </a:xfrm>
          <a:prstGeom prst="rect">
            <a:avLst/>
          </a:prstGeom>
          <a:noFill/>
        </p:spPr>
      </p:pic>
      <p:sp>
        <p:nvSpPr>
          <p:cNvPr id="6" name="Rettangolo 5"/>
          <p:cNvSpPr/>
          <p:nvPr/>
        </p:nvSpPr>
        <p:spPr>
          <a:xfrm>
            <a:off x="971600" y="4797152"/>
            <a:ext cx="1856598" cy="153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" dirty="0" smtClean="0"/>
              <a:t>Fonte immagine: test clinici per il sistema muscolo-scheletrico CIC edizioni</a:t>
            </a:r>
            <a:endParaRPr lang="it-IT" sz="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Test per sottospinoso</a:t>
            </a:r>
            <a:endParaRPr lang="it-IT" sz="2800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716016" y="1916832"/>
            <a:ext cx="40324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Test di Patte: </a:t>
            </a:r>
          </a:p>
          <a:p>
            <a:r>
              <a:rPr lang="it-IT" dirty="0" smtClean="0"/>
              <a:t>Braccia addotte al tronco </a:t>
            </a:r>
          </a:p>
          <a:p>
            <a:r>
              <a:rPr lang="it-IT" dirty="0" smtClean="0"/>
              <a:t>Gomiti flessi a 90°</a:t>
            </a:r>
          </a:p>
          <a:p>
            <a:r>
              <a:rPr lang="it-IT" dirty="0" smtClean="0"/>
              <a:t>L’esaminatore chiede al paziente di ruotare esternamente gli avambracci contro resistenza. </a:t>
            </a:r>
          </a:p>
          <a:p>
            <a:r>
              <a:rPr lang="it-IT" dirty="0" smtClean="0"/>
              <a:t>Dolore o debolezza indicano una lesione del sottospinato</a:t>
            </a:r>
            <a:endParaRPr lang="it-IT" dirty="0"/>
          </a:p>
        </p:txBody>
      </p:sp>
      <p:pic>
        <p:nvPicPr>
          <p:cNvPr id="2050" name="Picture 2" descr="C:\Users\Elisa\Desktop\scan x relazione MMG\infraspinato test pat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844823"/>
            <a:ext cx="3096344" cy="4790683"/>
          </a:xfrm>
          <a:prstGeom prst="rect">
            <a:avLst/>
          </a:prstGeom>
          <a:noFill/>
        </p:spPr>
      </p:pic>
      <p:sp>
        <p:nvSpPr>
          <p:cNvPr id="6" name="Rettangolo 5"/>
          <p:cNvSpPr/>
          <p:nvPr/>
        </p:nvSpPr>
        <p:spPr>
          <a:xfrm>
            <a:off x="971600" y="6453336"/>
            <a:ext cx="1856598" cy="153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" dirty="0" smtClean="0"/>
              <a:t>Fonte immagine: test clinici per il sistema muscolo-scheletrico CIC edizioni</a:t>
            </a:r>
            <a:endParaRPr lang="it-IT" sz="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Test per il CLB</a:t>
            </a:r>
            <a:endParaRPr lang="it-IT" sz="2800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860032" y="1916832"/>
            <a:ext cx="38884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Pulm</a:t>
            </a:r>
            <a:r>
              <a:rPr lang="it-IT" dirty="0" smtClean="0"/>
              <a:t> up test: </a:t>
            </a:r>
          </a:p>
          <a:p>
            <a:r>
              <a:rPr lang="it-IT" dirty="0" smtClean="0"/>
              <a:t>L’esaminatore è davanti al paziente.</a:t>
            </a:r>
          </a:p>
          <a:p>
            <a:r>
              <a:rPr lang="it-IT" dirty="0" smtClean="0"/>
              <a:t>Chiede al paziente con gomito esteso e palmi in alto (supinazione completa) di elevare il braccio contro resistenza</a:t>
            </a:r>
          </a:p>
          <a:p>
            <a:r>
              <a:rPr lang="it-IT" dirty="0" smtClean="0"/>
              <a:t>Se dolore depone per tendinite CLB</a:t>
            </a:r>
            <a:endParaRPr lang="it-IT" dirty="0"/>
          </a:p>
        </p:txBody>
      </p:sp>
      <p:pic>
        <p:nvPicPr>
          <p:cNvPr id="7" name="Immagine 6" descr="Risultati immagini per segno di yocum spall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4500225" cy="4813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Arco doloroso</a:t>
            </a:r>
            <a:endParaRPr lang="it-IT" sz="2800" b="1" dirty="0"/>
          </a:p>
        </p:txBody>
      </p:sp>
      <p:pic>
        <p:nvPicPr>
          <p:cNvPr id="3074" name="Picture 2" descr="C:\Users\Elisa\Desktop\scan x relazione MMG\arco doloros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72815"/>
            <a:ext cx="5184576" cy="4276393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5868144" y="2060848"/>
            <a:ext cx="29523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Dolore che insorge tra 70-120° può indicare una  lesione del </a:t>
            </a:r>
            <a:r>
              <a:rPr lang="it-IT" dirty="0" err="1" smtClean="0"/>
              <a:t>sovraspinato</a:t>
            </a:r>
            <a:r>
              <a:rPr lang="it-IT" dirty="0" smtClean="0"/>
              <a:t>.</a:t>
            </a:r>
          </a:p>
          <a:p>
            <a:r>
              <a:rPr lang="it-IT" dirty="0" smtClean="0"/>
              <a:t>Dolore a 140°-180° di abduzione può indicare una patologia dell’articolazione AC.</a:t>
            </a:r>
          </a:p>
          <a:p>
            <a:r>
              <a:rPr lang="it-IT" dirty="0" smtClean="0"/>
              <a:t>Il dolore può essere presente anche in caso di </a:t>
            </a:r>
            <a:r>
              <a:rPr lang="it-IT" dirty="0" err="1" smtClean="0"/>
              <a:t>bursite</a:t>
            </a:r>
            <a:r>
              <a:rPr lang="it-IT" dirty="0" smtClean="0"/>
              <a:t> o </a:t>
            </a:r>
            <a:r>
              <a:rPr lang="it-IT" dirty="0" err="1" smtClean="0"/>
              <a:t>impingement</a:t>
            </a:r>
            <a:endParaRPr lang="it-IT" dirty="0"/>
          </a:p>
        </p:txBody>
      </p:sp>
      <p:sp>
        <p:nvSpPr>
          <p:cNvPr id="8" name="Rettangolo 7"/>
          <p:cNvSpPr/>
          <p:nvPr/>
        </p:nvSpPr>
        <p:spPr>
          <a:xfrm>
            <a:off x="1547664" y="5949280"/>
            <a:ext cx="1856598" cy="153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" dirty="0" smtClean="0"/>
              <a:t>Fonte immagine: test clinici per il sistema muscolo-scheletrico CIC edizioni</a:t>
            </a:r>
            <a:endParaRPr lang="it-IT" sz="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</a:t>
            </a:r>
            <a:endParaRPr lang="it-IT" sz="28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1556792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u="sng" dirty="0" smtClean="0"/>
              <a:t>ESAMI STRUMENTALI </a:t>
            </a:r>
            <a:r>
              <a:rPr lang="it-IT" b="1" dirty="0" smtClean="0">
                <a:solidFill>
                  <a:srgbClr val="FF0000"/>
                </a:solidFill>
              </a:rPr>
              <a:t>SPALLA</a:t>
            </a:r>
            <a:r>
              <a:rPr lang="it-IT" b="1" dirty="0" smtClean="0"/>
              <a:t>: </a:t>
            </a:r>
          </a:p>
          <a:p>
            <a:pPr algn="ctr"/>
            <a:r>
              <a:rPr lang="it-IT" b="1" dirty="0" smtClean="0"/>
              <a:t> A SECONDA DELLA PATOLOGIA SOSPETTATA SI DEVE PREDILIGERE UN ESAME PIUTTOSTO CHE UN ALTRO</a:t>
            </a:r>
          </a:p>
          <a:p>
            <a:pPr algn="ctr"/>
            <a:endParaRPr lang="it-IT" b="1" dirty="0" smtClean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1403648" y="2708920"/>
          <a:ext cx="6168008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4004"/>
                <a:gridCol w="3084004"/>
              </a:tblGrid>
              <a:tr h="270029">
                <a:tc>
                  <a:txBody>
                    <a:bodyPr/>
                    <a:lstStyle/>
                    <a:p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ARTROSI G/O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I LIVELLO RX </a:t>
                      </a:r>
                    </a:p>
                    <a:p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II LIVELLO TC 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70029">
                <a:tc>
                  <a:txBody>
                    <a:bodyPr/>
                    <a:lstStyle/>
                    <a:p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IMPINGEMENT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I LIVELLO RX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70029">
                <a:tc>
                  <a:txBody>
                    <a:bodyPr/>
                    <a:lstStyle/>
                    <a:p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PATOLOGIE INFIAMMATORIE/DEGENERATIVE</a:t>
                      </a:r>
                      <a:r>
                        <a:rPr lang="it-IT" b="0" baseline="0" dirty="0" smtClean="0">
                          <a:solidFill>
                            <a:schemeClr val="tx1"/>
                          </a:solidFill>
                        </a:rPr>
                        <a:t> TESSUTI MOLLI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I LIVELLO ECOGRAFIA</a:t>
                      </a:r>
                    </a:p>
                    <a:p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II</a:t>
                      </a:r>
                      <a:r>
                        <a:rPr lang="it-IT" b="0" baseline="0" dirty="0" smtClean="0">
                          <a:solidFill>
                            <a:schemeClr val="tx1"/>
                          </a:solidFill>
                        </a:rPr>
                        <a:t> LIVELLO RMN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70029">
                <a:tc>
                  <a:txBody>
                    <a:bodyPr/>
                    <a:lstStyle/>
                    <a:p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INSTABILITA’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I</a:t>
                      </a:r>
                      <a:r>
                        <a:rPr lang="it-IT" b="0" baseline="0" dirty="0" smtClean="0">
                          <a:solidFill>
                            <a:schemeClr val="tx1"/>
                          </a:solidFill>
                        </a:rPr>
                        <a:t> LIVELLO RX </a:t>
                      </a:r>
                    </a:p>
                    <a:p>
                      <a:r>
                        <a:rPr lang="it-IT" b="0" baseline="0" dirty="0" smtClean="0">
                          <a:solidFill>
                            <a:schemeClr val="tx1"/>
                          </a:solidFill>
                        </a:rPr>
                        <a:t>II LIVELLO RMN ARTROTC PICO TC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70029">
                <a:tc>
                  <a:txBody>
                    <a:bodyPr/>
                    <a:lstStyle/>
                    <a:p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 </a:t>
            </a:r>
          </a:p>
          <a:p>
            <a:pPr algn="ctr"/>
            <a:r>
              <a:rPr lang="it-IT" sz="2800" b="1" dirty="0" smtClean="0"/>
              <a:t>Accesso per </a:t>
            </a:r>
            <a:r>
              <a:rPr lang="it-IT" sz="2800" b="1" dirty="0"/>
              <a:t>dolore </a:t>
            </a:r>
            <a:r>
              <a:rPr lang="it-IT" sz="2800" b="1" dirty="0" smtClean="0">
                <a:solidFill>
                  <a:srgbClr val="FF0000"/>
                </a:solidFill>
              </a:rPr>
              <a:t>RACHIDE </a:t>
            </a:r>
            <a:r>
              <a:rPr lang="it-IT" sz="2800" b="1" dirty="0">
                <a:solidFill>
                  <a:srgbClr val="FF0000"/>
                </a:solidFill>
              </a:rPr>
              <a:t>LOMBARE: 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2532960"/>
            <a:ext cx="7560840" cy="3970318"/>
          </a:xfrm>
          <a:prstGeom prst="rect">
            <a:avLst/>
          </a:prstGeom>
          <a:noFill/>
          <a:ln w="50800">
            <a:solidFill>
              <a:srgbClr val="43F52B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it-IT" b="1" dirty="0" smtClean="0"/>
          </a:p>
          <a:p>
            <a:pPr algn="ctr"/>
            <a:r>
              <a:rPr lang="it-IT" b="1" dirty="0" smtClean="0">
                <a:solidFill>
                  <a:srgbClr val="00B050"/>
                </a:solidFill>
              </a:rPr>
              <a:t>1) Se dolore solo lombare:</a:t>
            </a:r>
          </a:p>
          <a:p>
            <a:pPr algn="ctr"/>
            <a:endParaRPr lang="it-IT" b="1" dirty="0" smtClean="0"/>
          </a:p>
          <a:p>
            <a:pPr algn="just"/>
            <a:r>
              <a:rPr lang="it-IT" b="1" dirty="0" smtClean="0"/>
              <a:t>Paz spogliato e a dorso nudo </a:t>
            </a:r>
            <a:r>
              <a:rPr lang="it-IT" b="1" u="sng" dirty="0" smtClean="0"/>
              <a:t>in ortostatismo</a:t>
            </a:r>
          </a:p>
          <a:p>
            <a:pPr algn="just"/>
            <a:endParaRPr lang="it-IT" b="1" u="sng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b="1" dirty="0" smtClean="0"/>
              <a:t>In LL e in sede posteriore valutare le curve della colonna; 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b="1" dirty="0" smtClean="0"/>
              <a:t>la flesso estensione;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b="1" dirty="0" smtClean="0"/>
              <a:t>la presenza di rotazioni o gibbi, la comparsa di dolore durante il movimento del tronco; </a:t>
            </a:r>
          </a:p>
          <a:p>
            <a:pPr algn="just"/>
            <a:endParaRPr lang="it-IT" b="1" dirty="0" smtClean="0"/>
          </a:p>
          <a:p>
            <a:pPr algn="just"/>
            <a:r>
              <a:rPr lang="it-IT" b="1" dirty="0" smtClean="0"/>
              <a:t>poi valutare il </a:t>
            </a:r>
            <a:r>
              <a:rPr lang="it-IT" b="1" dirty="0" err="1" smtClean="0"/>
              <a:t>paz</a:t>
            </a:r>
            <a:r>
              <a:rPr lang="it-IT" b="1" dirty="0" smtClean="0"/>
              <a:t>  in </a:t>
            </a:r>
            <a:r>
              <a:rPr lang="it-IT" b="1" u="sng" dirty="0" smtClean="0"/>
              <a:t>posizione prona</a:t>
            </a:r>
            <a:r>
              <a:rPr lang="it-IT" b="1" dirty="0" smtClean="0"/>
              <a:t> alla ricerca dei punti di dolore.</a:t>
            </a:r>
          </a:p>
          <a:p>
            <a:pPr algn="just"/>
            <a:endParaRPr lang="it-IT" b="1" dirty="0" smtClean="0"/>
          </a:p>
          <a:p>
            <a:pPr algn="just"/>
            <a:endParaRPr lang="it-IT" b="1" dirty="0" smtClean="0"/>
          </a:p>
          <a:p>
            <a:pPr algn="ctr"/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404664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</a:t>
            </a:r>
          </a:p>
          <a:p>
            <a:pPr algn="ctr"/>
            <a:endParaRPr lang="it-IT" sz="28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1268760"/>
            <a:ext cx="7992888" cy="5355312"/>
          </a:xfrm>
          <a:prstGeom prst="rect">
            <a:avLst/>
          </a:prstGeom>
          <a:noFill/>
          <a:ln w="44450">
            <a:solidFill>
              <a:srgbClr val="43F52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00B050"/>
                </a:solidFill>
              </a:rPr>
              <a:t>2) Se dolore </a:t>
            </a:r>
            <a:r>
              <a:rPr lang="it-IT" b="1" dirty="0" err="1" smtClean="0">
                <a:solidFill>
                  <a:srgbClr val="00B050"/>
                </a:solidFill>
              </a:rPr>
              <a:t>lombosciatalgico</a:t>
            </a:r>
            <a:r>
              <a:rPr lang="it-IT" b="1" dirty="0" smtClean="0">
                <a:solidFill>
                  <a:srgbClr val="00B050"/>
                </a:solidFill>
              </a:rPr>
              <a:t>:</a:t>
            </a:r>
          </a:p>
          <a:p>
            <a:pPr algn="ctr"/>
            <a:endParaRPr lang="it-IT" b="1" dirty="0" smtClean="0"/>
          </a:p>
          <a:p>
            <a:pPr algn="just"/>
            <a:r>
              <a:rPr lang="it-IT" b="1" dirty="0" smtClean="0"/>
              <a:t>Oltre ad esame precedentemente descritto bisogna anche eseguire l’esame neurologico: </a:t>
            </a:r>
          </a:p>
          <a:p>
            <a:pPr algn="just"/>
            <a:endParaRPr lang="it-IT" b="1" dirty="0" smtClean="0"/>
          </a:p>
          <a:p>
            <a:pPr algn="just"/>
            <a:r>
              <a:rPr lang="it-IT" b="1" dirty="0" smtClean="0"/>
              <a:t>Manovra di </a:t>
            </a:r>
            <a:r>
              <a:rPr lang="it-IT" b="1" dirty="0" err="1" smtClean="0"/>
              <a:t>Lasègue</a:t>
            </a:r>
            <a:r>
              <a:rPr lang="it-IT" b="1" dirty="0" smtClean="0"/>
              <a:t>: positiva a 60° (radici L5 S1)</a:t>
            </a:r>
          </a:p>
          <a:p>
            <a:pPr algn="just"/>
            <a:r>
              <a:rPr lang="it-IT" b="1" dirty="0" smtClean="0"/>
              <a:t>Manovra di Wassermann: (</a:t>
            </a:r>
            <a:r>
              <a:rPr lang="it-IT" b="1" dirty="0" err="1" smtClean="0"/>
              <a:t>femoral</a:t>
            </a:r>
            <a:r>
              <a:rPr lang="it-IT" b="1" dirty="0" smtClean="0"/>
              <a:t> </a:t>
            </a:r>
            <a:r>
              <a:rPr lang="it-IT" b="1" dirty="0" err="1" smtClean="0"/>
              <a:t>nerve</a:t>
            </a:r>
            <a:r>
              <a:rPr lang="it-IT" b="1" dirty="0" smtClean="0"/>
              <a:t> stretch test) prono L1L2L3</a:t>
            </a:r>
          </a:p>
          <a:p>
            <a:pPr algn="just"/>
            <a:r>
              <a:rPr lang="it-IT" b="1" dirty="0" smtClean="0"/>
              <a:t>Valutazione riflessi </a:t>
            </a:r>
            <a:r>
              <a:rPr lang="it-IT" b="1" dirty="0" err="1" smtClean="0"/>
              <a:t>osteotendinei</a:t>
            </a:r>
            <a:r>
              <a:rPr lang="it-IT" b="1" dirty="0" smtClean="0"/>
              <a:t> (sempre ad entrambi i lati) 	Riflesso rotuleo L4</a:t>
            </a:r>
          </a:p>
          <a:p>
            <a:pPr algn="just"/>
            <a:r>
              <a:rPr lang="it-IT" b="1" dirty="0" smtClean="0"/>
              <a:t>	Riflesso Achilleo S1 </a:t>
            </a:r>
          </a:p>
          <a:p>
            <a:pPr algn="just"/>
            <a:r>
              <a:rPr lang="it-IT" b="1" dirty="0" smtClean="0"/>
              <a:t>Valutare la forza muscolare</a:t>
            </a:r>
          </a:p>
          <a:p>
            <a:pPr algn="just"/>
            <a:r>
              <a:rPr lang="it-IT" b="1" dirty="0" smtClean="0"/>
              <a:t>	estensione gamba su coscia L4</a:t>
            </a:r>
          </a:p>
          <a:p>
            <a:pPr algn="just"/>
            <a:r>
              <a:rPr lang="it-IT" b="1" dirty="0" smtClean="0"/>
              <a:t>	flessione dorsale piede e dita L5</a:t>
            </a:r>
          </a:p>
          <a:p>
            <a:pPr algn="just"/>
            <a:r>
              <a:rPr lang="it-IT" b="1" dirty="0" smtClean="0"/>
              <a:t>	flessione plantare S1</a:t>
            </a:r>
          </a:p>
          <a:p>
            <a:pPr algn="just"/>
            <a:r>
              <a:rPr lang="it-IT" b="1" dirty="0" smtClean="0"/>
              <a:t>Cammino su punte (S1) o su talloni(L5)</a:t>
            </a:r>
          </a:p>
          <a:p>
            <a:pPr algn="ctr"/>
            <a:endParaRPr lang="it-IT" b="1" dirty="0" smtClean="0"/>
          </a:p>
          <a:p>
            <a:pPr algn="just"/>
            <a:endParaRPr lang="it-IT" b="1" dirty="0" smtClean="0"/>
          </a:p>
          <a:p>
            <a:pPr algn="just"/>
            <a:endParaRPr lang="it-IT" b="1" dirty="0" smtClean="0"/>
          </a:p>
          <a:p>
            <a:pPr algn="ctr"/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Ortopedia: dolore del rachide lombare  </a:t>
            </a:r>
            <a:endParaRPr lang="it-IT" sz="28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2060848"/>
            <a:ext cx="76328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 smtClean="0"/>
              <a:t>Sempre valutare l’addome in dolore del rachide: </a:t>
            </a:r>
          </a:p>
          <a:p>
            <a:pPr algn="just"/>
            <a:r>
              <a:rPr lang="it-IT" b="1" dirty="0" smtClean="0"/>
              <a:t>DD con AAA pancreatite, patologie renali </a:t>
            </a:r>
          </a:p>
          <a:p>
            <a:pPr algn="just"/>
            <a:endParaRPr lang="it-IT" b="1" dirty="0" smtClean="0"/>
          </a:p>
          <a:p>
            <a:pPr algn="just"/>
            <a:r>
              <a:rPr lang="it-IT" b="1" dirty="0" smtClean="0"/>
              <a:t>Valutare: come si spoglia, come si muove; come si posiziona sul </a:t>
            </a:r>
            <a:r>
              <a:rPr lang="it-IT" b="1" dirty="0" err="1" smtClean="0"/>
              <a:t>lettino…</a:t>
            </a:r>
            <a:endParaRPr lang="it-IT" b="1" dirty="0" smtClean="0"/>
          </a:p>
          <a:p>
            <a:pPr algn="just"/>
            <a:endParaRPr lang="it-IT" b="1" dirty="0" smtClean="0"/>
          </a:p>
          <a:p>
            <a:pPr algn="just"/>
            <a:r>
              <a:rPr lang="it-IT" b="1" dirty="0" smtClean="0"/>
              <a:t>EO: dolore sede: spinose? Masse muscolari laterali?; dolore gluteo? Dolore all’arto </a:t>
            </a:r>
            <a:r>
              <a:rPr lang="it-IT" b="1" dirty="0" err="1" smtClean="0"/>
              <a:t>inf</a:t>
            </a:r>
            <a:r>
              <a:rPr lang="it-IT" b="1" dirty="0" smtClean="0"/>
              <a:t>?</a:t>
            </a:r>
          </a:p>
          <a:p>
            <a:pPr algn="just"/>
            <a:endParaRPr lang="it-IT" b="1" dirty="0" smtClean="0"/>
          </a:p>
          <a:p>
            <a:pPr algn="just"/>
            <a:endParaRPr lang="it-IT" b="1" dirty="0" smtClean="0"/>
          </a:p>
          <a:p>
            <a:pPr algn="just"/>
            <a:endParaRPr lang="it-IT" b="1" dirty="0" smtClean="0"/>
          </a:p>
          <a:p>
            <a:pPr algn="ctr"/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/>
          <p:cNvSpPr txBox="1"/>
          <p:nvPr/>
        </p:nvSpPr>
        <p:spPr>
          <a:xfrm>
            <a:off x="827584" y="2060848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it-IT" b="1" dirty="0" smtClean="0"/>
          </a:p>
          <a:p>
            <a:pPr algn="just"/>
            <a:endParaRPr lang="it-IT" b="1" dirty="0" smtClean="0"/>
          </a:p>
          <a:p>
            <a:pPr algn="just"/>
            <a:endParaRPr lang="it-IT" b="1" dirty="0" smtClean="0"/>
          </a:p>
          <a:p>
            <a:pPr algn="ctr"/>
            <a:endParaRPr lang="it-IT" dirty="0" smtClean="0"/>
          </a:p>
        </p:txBody>
      </p:sp>
      <p:pic>
        <p:nvPicPr>
          <p:cNvPr id="5" name="Immagine 4" descr="Risultati immagini per colonna vertebral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052736"/>
            <a:ext cx="4022576" cy="5155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4644008" y="980728"/>
            <a:ext cx="3744416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/>
              <a:t>ESAME OBIETTIVO DEL RACHIDE</a:t>
            </a:r>
          </a:p>
          <a:p>
            <a:endParaRPr lang="it-IT" sz="2800" b="1" dirty="0" smtClean="0"/>
          </a:p>
          <a:p>
            <a:r>
              <a:rPr lang="it-IT" dirty="0" smtClean="0"/>
              <a:t>Valutare: </a:t>
            </a:r>
          </a:p>
          <a:p>
            <a:r>
              <a:rPr lang="it-IT" dirty="0" smtClean="0"/>
              <a:t>-Simmetria altezze scapole e spalle</a:t>
            </a:r>
          </a:p>
          <a:p>
            <a:r>
              <a:rPr lang="it-IT" dirty="0" smtClean="0"/>
              <a:t>-Contorno fianchi e altezza livello creste iliache</a:t>
            </a:r>
          </a:p>
          <a:p>
            <a:r>
              <a:rPr lang="it-IT" dirty="0" smtClean="0"/>
              <a:t>-Simmetria pieghe </a:t>
            </a:r>
            <a:r>
              <a:rPr lang="it-IT" dirty="0" err="1" smtClean="0"/>
              <a:t>glutee</a:t>
            </a:r>
            <a:endParaRPr lang="it-IT" dirty="0" smtClean="0"/>
          </a:p>
          <a:p>
            <a:r>
              <a:rPr lang="it-IT" dirty="0" smtClean="0"/>
              <a:t>-Simmetria triangoli della taglia</a:t>
            </a:r>
          </a:p>
          <a:p>
            <a:r>
              <a:rPr lang="it-IT" dirty="0" smtClean="0"/>
              <a:t>-Linea dei processi spinosi seguiti visivamente e </a:t>
            </a:r>
            <a:r>
              <a:rPr lang="it-IT" dirty="0" err="1" smtClean="0"/>
              <a:t>palpatoriamente</a:t>
            </a:r>
            <a:endParaRPr lang="it-IT" dirty="0" smtClean="0"/>
          </a:p>
          <a:p>
            <a:r>
              <a:rPr lang="it-IT" dirty="0" smtClean="0"/>
              <a:t>-Valutare e misurare un eventuale gibbo</a:t>
            </a:r>
          </a:p>
          <a:p>
            <a:r>
              <a:rPr lang="it-IT" dirty="0" smtClean="0"/>
              <a:t>-Valutare la mobilità del rachide (in flessione, in estensione e in flessione laterale della colonna)</a:t>
            </a:r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611560" y="6237312"/>
            <a:ext cx="1013419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" dirty="0" smtClean="0"/>
              <a:t>Fonte: Immagine importata da </a:t>
            </a:r>
            <a:r>
              <a:rPr lang="it-IT" sz="400" dirty="0" err="1" smtClean="0"/>
              <a:t>Netter</a:t>
            </a:r>
            <a:endParaRPr lang="it-IT" sz="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e 2"/>
          <p:cNvSpPr/>
          <p:nvPr/>
        </p:nvSpPr>
        <p:spPr>
          <a:xfrm>
            <a:off x="2267744" y="1412776"/>
            <a:ext cx="432048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Risoluzione problema</a:t>
            </a:r>
            <a:endParaRPr lang="it-IT" dirty="0"/>
          </a:p>
        </p:txBody>
      </p:sp>
      <p:sp>
        <p:nvSpPr>
          <p:cNvPr id="4" name="Freccia in giù 3"/>
          <p:cNvSpPr/>
          <p:nvPr/>
        </p:nvSpPr>
        <p:spPr>
          <a:xfrm>
            <a:off x="4139952" y="256490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3203848" y="3933056"/>
            <a:ext cx="23839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5400" b="1" dirty="0" smtClean="0"/>
              <a:t>???????</a:t>
            </a:r>
            <a:endParaRPr lang="it-IT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DERMATOMI DEI PLESSI LOMBARI E SACRALI </a:t>
            </a:r>
            <a:endParaRPr lang="it-IT" sz="28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2060848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it-IT" b="1" dirty="0" smtClean="0"/>
          </a:p>
          <a:p>
            <a:pPr algn="just"/>
            <a:endParaRPr lang="it-IT" b="1" dirty="0" smtClean="0"/>
          </a:p>
          <a:p>
            <a:pPr algn="just"/>
            <a:endParaRPr lang="it-IT" b="1" dirty="0" smtClean="0"/>
          </a:p>
          <a:p>
            <a:pPr algn="ctr"/>
            <a:endParaRPr lang="it-IT" dirty="0" smtClean="0"/>
          </a:p>
        </p:txBody>
      </p:sp>
      <p:pic>
        <p:nvPicPr>
          <p:cNvPr id="1026" name="Picture 2" descr="C:\Users\Elisa\Desktop\scan x relazione MMG\RADIC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844824"/>
            <a:ext cx="3191098" cy="4469651"/>
          </a:xfrm>
          <a:prstGeom prst="rect">
            <a:avLst/>
          </a:prstGeom>
          <a:noFill/>
        </p:spPr>
      </p:pic>
      <p:sp>
        <p:nvSpPr>
          <p:cNvPr id="5" name="Rettangolo 4"/>
          <p:cNvSpPr/>
          <p:nvPr/>
        </p:nvSpPr>
        <p:spPr>
          <a:xfrm>
            <a:off x="3995936" y="6309320"/>
            <a:ext cx="1856598" cy="153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" dirty="0" smtClean="0"/>
              <a:t>Fonte immagine: test clinici per il sistema muscolo-scheletrico CIC edizioni</a:t>
            </a:r>
            <a:endParaRPr lang="it-IT" sz="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MANOVRA </a:t>
            </a:r>
            <a:r>
              <a:rPr lang="it-IT" sz="2800" b="1" dirty="0" err="1" smtClean="0"/>
              <a:t>DI</a:t>
            </a:r>
            <a:r>
              <a:rPr lang="it-IT" sz="2800" b="1" dirty="0" smtClean="0"/>
              <a:t> LASEGUE</a:t>
            </a:r>
            <a:endParaRPr lang="it-IT" sz="28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2060848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it-IT" b="1" dirty="0" smtClean="0"/>
          </a:p>
          <a:p>
            <a:pPr algn="just"/>
            <a:endParaRPr lang="it-IT" b="1" dirty="0" smtClean="0"/>
          </a:p>
          <a:p>
            <a:pPr algn="just"/>
            <a:endParaRPr lang="it-IT" b="1" dirty="0" smtClean="0"/>
          </a:p>
          <a:p>
            <a:pPr algn="ctr"/>
            <a:endParaRPr lang="it-IT" dirty="0" smtClean="0"/>
          </a:p>
        </p:txBody>
      </p:sp>
      <p:pic>
        <p:nvPicPr>
          <p:cNvPr id="2050" name="Picture 2" descr="C:\Users\Elisa\Desktop\scan x relazione MMG\LASEAG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5413369" cy="3577555"/>
          </a:xfrm>
          <a:prstGeom prst="rect">
            <a:avLst/>
          </a:prstGeom>
          <a:noFill/>
        </p:spPr>
      </p:pic>
      <p:sp>
        <p:nvSpPr>
          <p:cNvPr id="7" name="CasellaDiTesto 6"/>
          <p:cNvSpPr txBox="1"/>
          <p:nvPr/>
        </p:nvSpPr>
        <p:spPr>
          <a:xfrm>
            <a:off x="6084168" y="1916832"/>
            <a:ext cx="25922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L’esaminatore solleva la gamba a ginocchio esteso, lentamente, fino alla comparsa del dolore.</a:t>
            </a:r>
          </a:p>
          <a:p>
            <a:r>
              <a:rPr lang="it-IT" dirty="0" smtClean="0"/>
              <a:t>Test positivo il dolore si proietta lungo il </a:t>
            </a:r>
            <a:r>
              <a:rPr lang="it-IT" dirty="0" err="1" smtClean="0"/>
              <a:t>dermatoma</a:t>
            </a:r>
            <a:r>
              <a:rPr lang="it-IT" dirty="0" smtClean="0"/>
              <a:t> della radice nervosa  interessata </a:t>
            </a:r>
            <a:endParaRPr lang="it-IT" dirty="0"/>
          </a:p>
        </p:txBody>
      </p:sp>
      <p:sp>
        <p:nvSpPr>
          <p:cNvPr id="8" name="Rettangolo 7"/>
          <p:cNvSpPr/>
          <p:nvPr/>
        </p:nvSpPr>
        <p:spPr>
          <a:xfrm>
            <a:off x="2627784" y="5301208"/>
            <a:ext cx="1856598" cy="153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" dirty="0" smtClean="0"/>
              <a:t>Fonte immagine: test clinici per il sistema muscolo-scheletrico CIC edizioni</a:t>
            </a:r>
            <a:endParaRPr lang="it-IT" sz="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Test differenziale di </a:t>
            </a:r>
            <a:r>
              <a:rPr lang="it-IT" sz="2800" b="1" dirty="0" err="1" smtClean="0"/>
              <a:t>Lasègue</a:t>
            </a:r>
            <a:endParaRPr lang="it-IT" sz="28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2060848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it-IT" b="1" dirty="0" smtClean="0"/>
          </a:p>
          <a:p>
            <a:pPr algn="just"/>
            <a:endParaRPr lang="it-IT" b="1" dirty="0" smtClean="0"/>
          </a:p>
          <a:p>
            <a:pPr algn="just"/>
            <a:endParaRPr lang="it-IT" b="1" dirty="0" smtClean="0"/>
          </a:p>
          <a:p>
            <a:pPr algn="ctr"/>
            <a:endParaRPr lang="it-IT" dirty="0" smtClean="0"/>
          </a:p>
        </p:txBody>
      </p:sp>
      <p:sp>
        <p:nvSpPr>
          <p:cNvPr id="7" name="CasellaDiTesto 6"/>
          <p:cNvSpPr txBox="1"/>
          <p:nvPr/>
        </p:nvSpPr>
        <p:spPr>
          <a:xfrm>
            <a:off x="5004048" y="1916832"/>
            <a:ext cx="3672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Nel paziente con irritazione del n. sciatico la flessione del ginocchio ridurrà significativamente il dolore (fino anche a sua scomparsa). Nel caso in cui flettendo il ginocchio permane dolore pensare a patologia all’ anca</a:t>
            </a:r>
            <a:endParaRPr lang="it-IT" dirty="0"/>
          </a:p>
        </p:txBody>
      </p:sp>
      <p:pic>
        <p:nvPicPr>
          <p:cNvPr id="3074" name="Picture 2" descr="C:\Users\Elisa\Desktop\scan x relazione MMG\TEST DIFFERENZIALE DI LASEAG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28800"/>
            <a:ext cx="4176464" cy="4720681"/>
          </a:xfrm>
          <a:prstGeom prst="rect">
            <a:avLst/>
          </a:prstGeom>
          <a:noFill/>
        </p:spPr>
      </p:pic>
      <p:sp>
        <p:nvSpPr>
          <p:cNvPr id="8" name="Rettangolo 7"/>
          <p:cNvSpPr/>
          <p:nvPr/>
        </p:nvSpPr>
        <p:spPr>
          <a:xfrm>
            <a:off x="2795712" y="3321278"/>
            <a:ext cx="1856598" cy="153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" dirty="0" smtClean="0"/>
              <a:t>Fonte immagine: test clinici per il sistema muscolo-scheletrico CIC edizioni</a:t>
            </a:r>
            <a:endParaRPr lang="it-IT" sz="400" dirty="0"/>
          </a:p>
        </p:txBody>
      </p:sp>
      <p:sp>
        <p:nvSpPr>
          <p:cNvPr id="9" name="Rettangolo 8"/>
          <p:cNvSpPr/>
          <p:nvPr/>
        </p:nvSpPr>
        <p:spPr>
          <a:xfrm>
            <a:off x="2915816" y="6309320"/>
            <a:ext cx="1856598" cy="153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sz="400" dirty="0" smtClean="0">
                <a:solidFill>
                  <a:prstClr val="black"/>
                </a:solidFill>
              </a:rPr>
              <a:t>Fonte immagine: test clinici per il sistema muscolo-scheletrico CIC edizioni</a:t>
            </a:r>
            <a:endParaRPr lang="it-IT" sz="4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139952" y="908720"/>
            <a:ext cx="43204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Test </a:t>
            </a:r>
            <a:r>
              <a:rPr lang="it-IT" sz="2800" b="1" dirty="0" err="1" smtClean="0"/>
              <a:t>Lasègue</a:t>
            </a:r>
            <a:r>
              <a:rPr lang="it-IT" sz="2800" b="1" dirty="0" smtClean="0"/>
              <a:t> inverso – segno di Wassermann</a:t>
            </a:r>
            <a:endParaRPr lang="it-IT" sz="28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2060848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it-IT" b="1" dirty="0" smtClean="0"/>
          </a:p>
          <a:p>
            <a:pPr algn="just"/>
            <a:endParaRPr lang="it-IT" b="1" dirty="0" smtClean="0"/>
          </a:p>
          <a:p>
            <a:pPr algn="just"/>
            <a:endParaRPr lang="it-IT" b="1" dirty="0" smtClean="0"/>
          </a:p>
          <a:p>
            <a:pPr algn="ctr"/>
            <a:endParaRPr lang="it-IT" dirty="0" smtClean="0"/>
          </a:p>
        </p:txBody>
      </p:sp>
      <p:sp>
        <p:nvSpPr>
          <p:cNvPr id="7" name="CasellaDiTesto 6"/>
          <p:cNvSpPr txBox="1"/>
          <p:nvPr/>
        </p:nvSpPr>
        <p:spPr>
          <a:xfrm>
            <a:off x="4644008" y="2852936"/>
            <a:ext cx="36724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Questa manovra evoca dolore anteriore alla coscia, indica irritazione radice di L3 –L4 esercitando una trazione sul nervo femorale (</a:t>
            </a:r>
            <a:r>
              <a:rPr lang="it-IT" dirty="0" err="1" smtClean="0"/>
              <a:t>femoral</a:t>
            </a:r>
            <a:r>
              <a:rPr lang="it-IT" dirty="0" smtClean="0"/>
              <a:t> </a:t>
            </a:r>
            <a:r>
              <a:rPr lang="it-IT" dirty="0" err="1" smtClean="0"/>
              <a:t>nerve</a:t>
            </a:r>
            <a:r>
              <a:rPr lang="it-IT" dirty="0" smtClean="0"/>
              <a:t> stretch test)</a:t>
            </a:r>
            <a:endParaRPr lang="it-IT" dirty="0"/>
          </a:p>
        </p:txBody>
      </p:sp>
      <p:pic>
        <p:nvPicPr>
          <p:cNvPr id="4098" name="Picture 2" descr="C:\Users\Elisa\Desktop\scan x relazione MMG\WASSERMANN  - FEMURAL STRETCH TE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340768"/>
            <a:ext cx="3319971" cy="5328592"/>
          </a:xfrm>
          <a:prstGeom prst="rect">
            <a:avLst/>
          </a:prstGeom>
          <a:noFill/>
        </p:spPr>
      </p:pic>
      <p:sp>
        <p:nvSpPr>
          <p:cNvPr id="8" name="Rettangolo 7"/>
          <p:cNvSpPr/>
          <p:nvPr/>
        </p:nvSpPr>
        <p:spPr>
          <a:xfrm>
            <a:off x="1979712" y="6525344"/>
            <a:ext cx="1856598" cy="153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" dirty="0" smtClean="0"/>
              <a:t>Fonte immagine: test clinici per il sistema muscolo-scheletrico CIC edizioni</a:t>
            </a:r>
            <a:endParaRPr lang="it-IT" sz="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08720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Test della marcia su punte- talloni</a:t>
            </a:r>
            <a:endParaRPr lang="it-IT" sz="28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2060848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it-IT" b="1" dirty="0" smtClean="0"/>
          </a:p>
          <a:p>
            <a:pPr algn="just"/>
            <a:endParaRPr lang="it-IT" b="1" dirty="0" smtClean="0"/>
          </a:p>
          <a:p>
            <a:pPr algn="just"/>
            <a:endParaRPr lang="it-IT" b="1" dirty="0" smtClean="0"/>
          </a:p>
          <a:p>
            <a:pPr algn="ctr"/>
            <a:endParaRPr lang="it-IT" dirty="0" smtClean="0"/>
          </a:p>
        </p:txBody>
      </p:sp>
      <p:sp>
        <p:nvSpPr>
          <p:cNvPr id="7" name="CasellaDiTesto 6"/>
          <p:cNvSpPr txBox="1"/>
          <p:nvPr/>
        </p:nvSpPr>
        <p:spPr>
          <a:xfrm>
            <a:off x="4644008" y="2852936"/>
            <a:ext cx="36724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a) Una difficoltà a deambulare sui talloni per ridotta forza flessori dorsali indica irritazione radice di L5. </a:t>
            </a:r>
          </a:p>
          <a:p>
            <a:endParaRPr lang="it-IT" dirty="0" smtClean="0"/>
          </a:p>
          <a:p>
            <a:r>
              <a:rPr lang="it-IT" dirty="0" smtClean="0"/>
              <a:t>b)Una difficoltà a deambulare sulle punte per ridotta forza dei flessori  indica una irritazione radice S1.</a:t>
            </a:r>
          </a:p>
          <a:p>
            <a:endParaRPr lang="it-IT" dirty="0"/>
          </a:p>
        </p:txBody>
      </p:sp>
      <p:pic>
        <p:nvPicPr>
          <p:cNvPr id="5122" name="Picture 2" descr="C:\Users\Elisa\Desktop\scan x relazione MMG\MARCIA SU PPUNTE E TALLO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576" y="1844824"/>
            <a:ext cx="3436494" cy="4392488"/>
          </a:xfrm>
          <a:prstGeom prst="rect">
            <a:avLst/>
          </a:prstGeom>
          <a:noFill/>
        </p:spPr>
      </p:pic>
      <p:sp>
        <p:nvSpPr>
          <p:cNvPr id="8" name="Rettangolo 7"/>
          <p:cNvSpPr/>
          <p:nvPr/>
        </p:nvSpPr>
        <p:spPr>
          <a:xfrm>
            <a:off x="755576" y="6093296"/>
            <a:ext cx="1856598" cy="153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" dirty="0" smtClean="0"/>
              <a:t>Fonte immagine: test clinici per il sistema muscolo-scheletrico CIC edizioni</a:t>
            </a:r>
            <a:endParaRPr lang="it-IT" sz="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62144"/>
            <a:ext cx="77768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/>
              <a:t>Ortopedia: </a:t>
            </a:r>
            <a:endParaRPr lang="it-IT" sz="2400" b="1" dirty="0" smtClean="0"/>
          </a:p>
          <a:p>
            <a:pPr algn="ctr"/>
            <a:r>
              <a:rPr lang="it-IT" b="1" dirty="0" smtClean="0"/>
              <a:t>CAUSE DI DOLORE AL RACHIDE</a:t>
            </a:r>
            <a:endParaRPr lang="it-IT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1812587"/>
            <a:ext cx="7632848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b="1" dirty="0" smtClean="0"/>
          </a:p>
          <a:p>
            <a:pPr algn="ctr"/>
            <a:endParaRPr lang="it-IT" b="1" dirty="0" smtClean="0"/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b="1" dirty="0" smtClean="0"/>
              <a:t>ANOMALIE CONGENITE DEL RACHIDE: </a:t>
            </a:r>
            <a:r>
              <a:rPr lang="it-IT" b="1" dirty="0" err="1" smtClean="0"/>
              <a:t>Spondilolisi</a:t>
            </a:r>
            <a:r>
              <a:rPr lang="it-IT" b="1" dirty="0" smtClean="0"/>
              <a:t>; Spondilolistesi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b="1" dirty="0" smtClean="0"/>
              <a:t>TRAUMI: strappi e stiramenti muscolari; fratture traumatiche o da malattie destruenti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b="1" dirty="0" smtClean="0"/>
              <a:t>ARTRITI (Spondilite anchilosante)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b="1" dirty="0" smtClean="0"/>
              <a:t>MALATTIE DESTRUENTI: Neoplasie ; Infezioni; Osteoporosi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b="1" dirty="0" smtClean="0"/>
              <a:t>DOLORE VISCERALE RIFERITO</a:t>
            </a:r>
            <a:endParaRPr lang="it-IT" b="1" dirty="0"/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b="1" dirty="0" smtClean="0"/>
              <a:t>STENOSI CANALE VERTEBRALE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b="1" dirty="0" smtClean="0"/>
              <a:t>ARTROSI</a:t>
            </a:r>
          </a:p>
          <a:p>
            <a:pPr algn="just"/>
            <a:endParaRPr lang="it-IT" b="1" dirty="0" smtClean="0"/>
          </a:p>
          <a:p>
            <a:pPr algn="just"/>
            <a:endParaRPr lang="it-IT" b="1" dirty="0" smtClean="0"/>
          </a:p>
          <a:p>
            <a:pPr algn="ctr"/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745540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Ortopedia: </a:t>
            </a:r>
            <a:r>
              <a:rPr lang="it-IT" b="1" dirty="0" smtClean="0"/>
              <a:t>LOMBALGIA</a:t>
            </a:r>
            <a:endParaRPr lang="it-IT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1772816"/>
            <a:ext cx="76328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A QUESTO PUNTO</a:t>
            </a:r>
            <a:r>
              <a:rPr lang="it-IT" b="1" dirty="0"/>
              <a:t> </a:t>
            </a:r>
            <a:r>
              <a:rPr lang="it-IT" b="1" dirty="0" smtClean="0"/>
              <a:t>QUALI ESAMI? </a:t>
            </a:r>
          </a:p>
          <a:p>
            <a:pPr algn="ctr"/>
            <a:endParaRPr lang="it-IT" dirty="0" smtClean="0">
              <a:solidFill>
                <a:srgbClr val="FF0000"/>
              </a:solidFill>
            </a:endParaRPr>
          </a:p>
          <a:p>
            <a:pPr algn="ctr"/>
            <a:endParaRPr lang="it-IT" b="1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b="1" u="sng" dirty="0" smtClean="0"/>
              <a:t>SOGGETTO GIOVANE 1° EPISODIO</a:t>
            </a:r>
            <a:r>
              <a:rPr lang="it-IT" b="1" dirty="0" smtClean="0"/>
              <a:t>: </a:t>
            </a:r>
          </a:p>
          <a:p>
            <a:pPr algn="just"/>
            <a:r>
              <a:rPr lang="it-IT" b="1" dirty="0" smtClean="0"/>
              <a:t>TERAPIA  MEDICA; RIPOSO  SE RISOLUZIONE…. STOP</a:t>
            </a:r>
          </a:p>
          <a:p>
            <a:pPr algn="just"/>
            <a:endParaRPr lang="it-IT" b="1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b="1" u="sng" dirty="0" smtClean="0"/>
              <a:t>SOGGETTO GIOVANE DAL 2° EPISODIO IN POI</a:t>
            </a:r>
            <a:r>
              <a:rPr lang="it-IT" b="1" dirty="0" smtClean="0"/>
              <a:t>: </a:t>
            </a:r>
          </a:p>
          <a:p>
            <a:pPr algn="just"/>
            <a:r>
              <a:rPr lang="it-IT" b="1" dirty="0" smtClean="0"/>
              <a:t>RX COLONNA LS IN 4 P + RX BACINO SUCCESSIVA VALUTAZIONE ORTOPEDICA AMB </a:t>
            </a:r>
          </a:p>
          <a:p>
            <a:pPr algn="just"/>
            <a:endParaRPr lang="it-IT" b="1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b="1" u="sng" dirty="0" smtClean="0"/>
              <a:t>SOGGETTO OVER 50 O DONNA IN MENOPAUSA ANCHE &lt;50 CON DOLORE RACHIDE DA 30 E PIU’ GIORNI </a:t>
            </a:r>
            <a:r>
              <a:rPr lang="it-IT" b="1" dirty="0" smtClean="0"/>
              <a:t>:</a:t>
            </a:r>
          </a:p>
          <a:p>
            <a:pPr algn="just"/>
            <a:r>
              <a:rPr lang="it-IT" b="1" dirty="0" smtClean="0"/>
              <a:t>SEMPRE RX COLONNA LS (EVENTUALI EMATICI: EMOCROMO  PCR ELETTROFORESI NEL SOSPETTO DI OP ESAMI 1° LIVELLO</a:t>
            </a:r>
            <a:r>
              <a:rPr lang="it-IT" b="1" dirty="0"/>
              <a:t>) + RX COLONNA LS  IN AP E LL + RMN COLONNA LS</a:t>
            </a:r>
          </a:p>
          <a:p>
            <a:pPr algn="just"/>
            <a:endParaRPr lang="it-IT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</a:t>
            </a:r>
            <a:endParaRPr lang="it-IT" sz="28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1628800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RACHIDE LOMBARE </a:t>
            </a:r>
          </a:p>
          <a:p>
            <a:pPr algn="ctr"/>
            <a:r>
              <a:rPr lang="it-IT" b="1" dirty="0" smtClean="0"/>
              <a:t>RED FLAGS (CRITERI </a:t>
            </a:r>
            <a:r>
              <a:rPr lang="it-IT" b="1" dirty="0" err="1" smtClean="0"/>
              <a:t>D’URGENZA</a:t>
            </a:r>
            <a:r>
              <a:rPr lang="it-IT" b="1" dirty="0" smtClean="0"/>
              <a:t>):</a:t>
            </a:r>
          </a:p>
          <a:p>
            <a:pPr algn="ctr"/>
            <a:endParaRPr lang="it-IT" b="1" dirty="0" smtClean="0"/>
          </a:p>
          <a:p>
            <a:pPr algn="ctr"/>
            <a:endParaRPr lang="it-IT" dirty="0" smtClean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1547664" y="2924944"/>
          <a:ext cx="6096000" cy="338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1400" b="0" dirty="0" smtClean="0">
                          <a:solidFill>
                            <a:schemeClr val="tx1"/>
                          </a:solidFill>
                        </a:rPr>
                        <a:t>RITENZIONE ACUTA URINA/ ANESTESIA A SELLA</a:t>
                      </a:r>
                      <a:endParaRPr lang="it-IT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0" dirty="0" smtClean="0">
                          <a:solidFill>
                            <a:schemeClr val="tx1"/>
                          </a:solidFill>
                        </a:rPr>
                        <a:t>SINDROME DELLA CAUDA EQUINA</a:t>
                      </a:r>
                      <a:endParaRPr lang="it-IT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FEBBRE </a:t>
                      </a:r>
                      <a:r>
                        <a:rPr lang="it-IT" sz="1400" dirty="0" err="1" smtClean="0"/>
                        <a:t>DI</a:t>
                      </a:r>
                      <a:r>
                        <a:rPr lang="it-IT" sz="1400" dirty="0" smtClean="0"/>
                        <a:t> NDD, TOSSICODIPENDENZA, IMMUNOSOPPRESSIONE</a:t>
                      </a:r>
                      <a:endParaRPr lang="it-IT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INFEZIONE</a:t>
                      </a:r>
                      <a:endParaRPr lang="it-IT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USO PROLUNGATO DISTEROIDI</a:t>
                      </a:r>
                      <a:endParaRPr lang="it-IT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FRATTURA /INFEZIONE</a:t>
                      </a:r>
                      <a:endParaRPr lang="it-IT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TRAUMA A BASSA ENERGIA &gt;55 ANNI</a:t>
                      </a:r>
                      <a:endParaRPr lang="it-IT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FRATTURA O TUMORE</a:t>
                      </a:r>
                      <a:endParaRPr lang="it-IT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ANAMNESI + PER NEOPLASIA</a:t>
                      </a:r>
                      <a:r>
                        <a:rPr lang="it-IT" sz="1400" baseline="0" dirty="0" smtClean="0"/>
                        <a:t> ; PERDITA PESO NON GIUSTIFICATA</a:t>
                      </a:r>
                      <a:endParaRPr lang="it-IT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NEOPLASIA</a:t>
                      </a:r>
                      <a:endParaRPr lang="it-IT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DEFICI NEUROLOGICO PROGRESSIVO</a:t>
                      </a:r>
                      <a:endParaRPr lang="it-IT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TUTTE LE CAUSE</a:t>
                      </a:r>
                      <a:r>
                        <a:rPr lang="it-IT" sz="1400" baseline="0" dirty="0" smtClean="0"/>
                        <a:t> SOPRACITATE</a:t>
                      </a:r>
                      <a:endParaRPr lang="it-IT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</a:t>
            </a:r>
            <a:endParaRPr lang="it-IT" sz="28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1700808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Accesso ambulatorio per </a:t>
            </a:r>
            <a:r>
              <a:rPr lang="it-IT" b="1" dirty="0" smtClean="0">
                <a:solidFill>
                  <a:srgbClr val="FF0000"/>
                </a:solidFill>
              </a:rPr>
              <a:t>COXALGIA</a:t>
            </a:r>
            <a:r>
              <a:rPr lang="it-IT" b="1" dirty="0" smtClean="0"/>
              <a:t>:</a:t>
            </a:r>
          </a:p>
          <a:p>
            <a:pPr algn="ctr"/>
            <a:r>
              <a:rPr lang="it-IT" b="1" dirty="0" smtClean="0"/>
              <a:t> </a:t>
            </a:r>
          </a:p>
          <a:p>
            <a:pPr algn="just"/>
            <a:endParaRPr lang="it-IT" b="1" dirty="0" smtClean="0"/>
          </a:p>
          <a:p>
            <a:endParaRPr lang="it-IT" dirty="0" smtClean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457200" y="3284983"/>
            <a:ext cx="4038600" cy="3069941"/>
          </a:xfrm>
        </p:spPr>
        <p:txBody>
          <a:bodyPr/>
          <a:lstStyle/>
          <a:p>
            <a:pPr marL="0" indent="0" algn="just">
              <a:buNone/>
            </a:pPr>
            <a:r>
              <a:rPr lang="it-IT" b="1" dirty="0"/>
              <a:t>Cause articolari</a:t>
            </a:r>
          </a:p>
          <a:p>
            <a:pPr algn="ctr"/>
            <a:endParaRPr lang="it-IT" b="1" dirty="0"/>
          </a:p>
          <a:p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sz="half" idx="2"/>
          </p:nvPr>
        </p:nvSpPr>
        <p:spPr>
          <a:xfrm>
            <a:off x="4648200" y="3284983"/>
            <a:ext cx="4038600" cy="3069942"/>
          </a:xfrm>
        </p:spPr>
        <p:txBody>
          <a:bodyPr/>
          <a:lstStyle/>
          <a:p>
            <a:pPr marL="0" indent="0">
              <a:buNone/>
            </a:pPr>
            <a:r>
              <a:rPr lang="it-IT" b="1" dirty="0"/>
              <a:t>Cause extra-articolari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7" name="Freccia bidirezionale orizzontale 6"/>
          <p:cNvSpPr/>
          <p:nvPr/>
        </p:nvSpPr>
        <p:spPr>
          <a:xfrm>
            <a:off x="3347864" y="3356992"/>
            <a:ext cx="1147936" cy="43204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Ortopedia: </a:t>
            </a:r>
            <a:r>
              <a:rPr lang="it-IT" b="1" dirty="0" smtClean="0"/>
              <a:t>COXALGIA</a:t>
            </a:r>
            <a:r>
              <a:rPr lang="it-IT" sz="2800" b="1" dirty="0" smtClean="0"/>
              <a:t> </a:t>
            </a:r>
            <a:endParaRPr lang="it-IT" sz="28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1556792"/>
            <a:ext cx="76328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CAUSE ARTICOLARI:</a:t>
            </a:r>
          </a:p>
          <a:p>
            <a:pPr algn="ctr"/>
            <a:endParaRPr lang="it-IT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u="sng" dirty="0" smtClean="0">
                <a:solidFill>
                  <a:srgbClr val="0070C0"/>
                </a:solidFill>
              </a:rPr>
              <a:t>Osteoartrosi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u="sng" dirty="0" smtClean="0">
                <a:solidFill>
                  <a:srgbClr val="0070C0"/>
                </a:solidFill>
              </a:rPr>
              <a:t>FAI</a:t>
            </a:r>
            <a:r>
              <a:rPr lang="it-IT" b="1" u="sng" dirty="0" smtClean="0"/>
              <a:t> </a:t>
            </a:r>
            <a:r>
              <a:rPr lang="it-IT" b="1" dirty="0" smtClean="0"/>
              <a:t>(conflitto </a:t>
            </a:r>
            <a:r>
              <a:rPr lang="it-IT" b="1" dirty="0" err="1" smtClean="0"/>
              <a:t>femoro</a:t>
            </a:r>
            <a:r>
              <a:rPr lang="it-IT" b="1" dirty="0" smtClean="0"/>
              <a:t>-acetabolare)</a:t>
            </a:r>
            <a:endParaRPr lang="it-IT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dirty="0" smtClean="0"/>
              <a:t>Patologie vascolari (</a:t>
            </a:r>
            <a:r>
              <a:rPr lang="it-IT" b="1" u="sng" dirty="0" smtClean="0"/>
              <a:t>NPC; Edema osseo</a:t>
            </a:r>
            <a:r>
              <a:rPr lang="it-IT" b="1" dirty="0" smtClean="0"/>
              <a:t>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dirty="0" smtClean="0"/>
              <a:t>Patologie infiammatorie dell’anca  (AR; Artropatia psoriasica, </a:t>
            </a:r>
            <a:r>
              <a:rPr lang="it-IT" b="1" dirty="0" err="1" smtClean="0"/>
              <a:t>condrocalcinosi</a:t>
            </a:r>
            <a:r>
              <a:rPr lang="it-IT" b="1" dirty="0" smtClean="0"/>
              <a:t>)</a:t>
            </a:r>
            <a:endParaRPr lang="it-IT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dirty="0" smtClean="0"/>
              <a:t>Displasia congenita anca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dirty="0" smtClean="0"/>
              <a:t>M. di </a:t>
            </a:r>
            <a:r>
              <a:rPr lang="it-IT" b="1" dirty="0" err="1" smtClean="0"/>
              <a:t>Perthes</a:t>
            </a:r>
            <a:r>
              <a:rPr lang="it-IT" b="1" dirty="0" smtClean="0"/>
              <a:t>/</a:t>
            </a:r>
            <a:r>
              <a:rPr lang="it-IT" b="1" dirty="0" err="1" smtClean="0"/>
              <a:t>epifisiolisi</a:t>
            </a:r>
            <a:endParaRPr lang="it-IT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dirty="0" smtClean="0"/>
              <a:t>Artrite settica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dirty="0" smtClean="0"/>
              <a:t>Sinovite transitoria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dirty="0" smtClean="0"/>
              <a:t>Tumori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331640" y="1844824"/>
            <a:ext cx="72600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 smtClean="0"/>
              <a:t>Anamnesi ed esame obiettivo</a:t>
            </a:r>
            <a:endParaRPr lang="it-IT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Ortopedia: </a:t>
            </a:r>
            <a:r>
              <a:rPr lang="it-IT" b="1" dirty="0" smtClean="0"/>
              <a:t>COXALGIA</a:t>
            </a:r>
            <a:r>
              <a:rPr lang="it-IT" sz="2800" b="1" dirty="0" smtClean="0"/>
              <a:t> </a:t>
            </a:r>
            <a:endParaRPr lang="it-IT" sz="28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1556792"/>
            <a:ext cx="76328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CAUSE EXTRA-ARTICOLARI:</a:t>
            </a:r>
          </a:p>
          <a:p>
            <a:pPr algn="ctr"/>
            <a:endParaRPr lang="it-IT" b="1" dirty="0" smtClean="0"/>
          </a:p>
          <a:p>
            <a:pPr algn="just"/>
            <a:r>
              <a:rPr lang="it-IT" b="1" dirty="0" err="1" smtClean="0"/>
              <a:t>Snapping</a:t>
            </a:r>
            <a:r>
              <a:rPr lang="it-IT" b="1" dirty="0" smtClean="0"/>
              <a:t> </a:t>
            </a:r>
            <a:r>
              <a:rPr lang="it-IT" b="1" dirty="0" err="1" smtClean="0"/>
              <a:t>hip</a:t>
            </a:r>
            <a:r>
              <a:rPr lang="it-IT" b="1" dirty="0" smtClean="0"/>
              <a:t> </a:t>
            </a:r>
            <a:r>
              <a:rPr lang="it-IT" b="1" dirty="0" err="1" smtClean="0"/>
              <a:t>syndrome</a:t>
            </a:r>
            <a:r>
              <a:rPr lang="it-IT" b="1" dirty="0" smtClean="0"/>
              <a:t> (anca a scatto)</a:t>
            </a:r>
          </a:p>
          <a:p>
            <a:pPr algn="just"/>
            <a:r>
              <a:rPr lang="it-IT" b="1" dirty="0" smtClean="0"/>
              <a:t>Sindrome della fascia lata</a:t>
            </a:r>
          </a:p>
          <a:p>
            <a:pPr algn="just"/>
            <a:r>
              <a:rPr lang="it-IT" b="1" u="sng" dirty="0" smtClean="0"/>
              <a:t>Borsiti</a:t>
            </a:r>
            <a:r>
              <a:rPr lang="it-IT" b="1" dirty="0" smtClean="0"/>
              <a:t> </a:t>
            </a:r>
          </a:p>
          <a:p>
            <a:pPr algn="just"/>
            <a:r>
              <a:rPr lang="it-IT" b="1" dirty="0" smtClean="0"/>
              <a:t>Pubalgia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83567" y="836712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Ortopedia: </a:t>
            </a:r>
            <a:r>
              <a:rPr lang="it-IT" b="1" dirty="0" smtClean="0"/>
              <a:t>COXALGIA</a:t>
            </a:r>
          </a:p>
        </p:txBody>
      </p:sp>
      <p:pic>
        <p:nvPicPr>
          <p:cNvPr id="4" name="Immagine 3" descr="Risultati immagini per TEST VALUTAZIONE ANC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111029"/>
            <a:ext cx="6768751" cy="3456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tangolo 4"/>
          <p:cNvSpPr/>
          <p:nvPr/>
        </p:nvSpPr>
        <p:spPr>
          <a:xfrm>
            <a:off x="7092280" y="6381328"/>
            <a:ext cx="167225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sz="800" dirty="0" smtClean="0">
                <a:solidFill>
                  <a:prstClr val="black"/>
                </a:solidFill>
              </a:rPr>
              <a:t> fonte Immagini  sito: </a:t>
            </a:r>
            <a:r>
              <a:rPr lang="it-IT" sz="800" dirty="0" err="1" smtClean="0">
                <a:solidFill>
                  <a:prstClr val="black"/>
                </a:solidFill>
              </a:rPr>
              <a:t>phisiovit</a:t>
            </a:r>
            <a:r>
              <a:rPr lang="it-IT" sz="800" dirty="0" smtClean="0">
                <a:solidFill>
                  <a:prstClr val="black"/>
                </a:solidFill>
              </a:rPr>
              <a:t> .</a:t>
            </a:r>
            <a:r>
              <a:rPr lang="it-IT" sz="800" dirty="0" err="1" smtClean="0">
                <a:solidFill>
                  <a:prstClr val="black"/>
                </a:solidFill>
              </a:rPr>
              <a:t>it</a:t>
            </a:r>
            <a:endParaRPr lang="it-IT" sz="800" dirty="0">
              <a:solidFill>
                <a:prstClr val="black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347864" y="5589240"/>
            <a:ext cx="1591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Fader /Patrick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1475656" y="5589240"/>
            <a:ext cx="877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Faddir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5436096" y="5589240"/>
            <a:ext cx="2940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Posterior</a:t>
            </a:r>
            <a:r>
              <a:rPr lang="it-IT" dirty="0" smtClean="0"/>
              <a:t> </a:t>
            </a:r>
            <a:r>
              <a:rPr lang="it-IT" dirty="0" err="1" smtClean="0"/>
              <a:t>impingement</a:t>
            </a:r>
            <a:r>
              <a:rPr lang="it-IT" dirty="0" smtClean="0"/>
              <a:t> </a:t>
            </a:r>
            <a:r>
              <a:rPr lang="it-IT" dirty="0" err="1" smtClean="0"/>
              <a:t>sign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84482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Ortopedia: </a:t>
            </a:r>
            <a:r>
              <a:rPr lang="it-IT" b="1" dirty="0" smtClean="0"/>
              <a:t>COXALGIA</a:t>
            </a:r>
            <a:r>
              <a:rPr lang="it-IT" sz="2800" b="1" dirty="0" smtClean="0"/>
              <a:t> </a:t>
            </a:r>
            <a:endParaRPr lang="it-IT" sz="28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1700808"/>
            <a:ext cx="7632848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00B0F0"/>
                </a:solidFill>
              </a:rPr>
              <a:t>FAI (</a:t>
            </a:r>
            <a:r>
              <a:rPr lang="it-IT" sz="2800" b="1" dirty="0" err="1" smtClean="0">
                <a:solidFill>
                  <a:srgbClr val="00B0F0"/>
                </a:solidFill>
              </a:rPr>
              <a:t>femoro</a:t>
            </a:r>
            <a:r>
              <a:rPr lang="it-IT" sz="2800" b="1" dirty="0" smtClean="0">
                <a:solidFill>
                  <a:srgbClr val="00B0F0"/>
                </a:solidFill>
              </a:rPr>
              <a:t> </a:t>
            </a:r>
            <a:r>
              <a:rPr lang="it-IT" sz="2800" b="1" dirty="0" err="1" smtClean="0">
                <a:solidFill>
                  <a:srgbClr val="00B0F0"/>
                </a:solidFill>
              </a:rPr>
              <a:t>acetabular</a:t>
            </a:r>
            <a:r>
              <a:rPr lang="it-IT" sz="2800" b="1" dirty="0" smtClean="0">
                <a:solidFill>
                  <a:srgbClr val="00B0F0"/>
                </a:solidFill>
              </a:rPr>
              <a:t> </a:t>
            </a:r>
            <a:r>
              <a:rPr lang="it-IT" sz="2800" b="1" dirty="0" err="1" smtClean="0">
                <a:solidFill>
                  <a:srgbClr val="00B0F0"/>
                </a:solidFill>
              </a:rPr>
              <a:t>impingement</a:t>
            </a:r>
            <a:r>
              <a:rPr lang="it-IT" sz="2800" b="1" dirty="0" smtClean="0">
                <a:solidFill>
                  <a:srgbClr val="00B0F0"/>
                </a:solidFill>
              </a:rPr>
              <a:t>)</a:t>
            </a:r>
          </a:p>
          <a:p>
            <a:pPr algn="ctr"/>
            <a:endParaRPr lang="it-IT" sz="2800" b="1" dirty="0" smtClean="0"/>
          </a:p>
          <a:p>
            <a:pPr algn="ctr"/>
            <a:r>
              <a:rPr lang="it-IT" b="1" dirty="0" smtClean="0"/>
              <a:t>NON E’ UNA MALATTIA MA UN MECCANISMO PATOGENETICO</a:t>
            </a:r>
          </a:p>
          <a:p>
            <a:pPr algn="ctr"/>
            <a:endParaRPr lang="it-IT" b="1" dirty="0" smtClean="0"/>
          </a:p>
          <a:p>
            <a:pPr algn="ctr"/>
            <a:r>
              <a:rPr lang="it-IT" b="1" u="sng" dirty="0" smtClean="0">
                <a:solidFill>
                  <a:srgbClr val="00B0F0"/>
                </a:solidFill>
              </a:rPr>
              <a:t>ANOMALO CONTATTO TRA LE DUE COMPONENTI ARTICOLARI DELL’ANCA (COLLO FEMORE E  GLENA)</a:t>
            </a:r>
          </a:p>
          <a:p>
            <a:pPr algn="ctr"/>
            <a:endParaRPr lang="it-IT" b="1" dirty="0" smtClean="0"/>
          </a:p>
          <a:p>
            <a:pPr algn="ctr"/>
            <a:r>
              <a:rPr lang="it-IT" b="1" dirty="0" smtClean="0"/>
              <a:t>SE NON TRATTATO   </a:t>
            </a:r>
          </a:p>
          <a:p>
            <a:pPr algn="ctr"/>
            <a:endParaRPr lang="it-IT" b="1" dirty="0" smtClean="0"/>
          </a:p>
          <a:p>
            <a:pPr algn="ctr"/>
            <a:endParaRPr lang="it-IT" b="1" dirty="0"/>
          </a:p>
          <a:p>
            <a:pPr algn="ctr"/>
            <a:r>
              <a:rPr lang="it-IT" b="1" dirty="0" smtClean="0"/>
              <a:t>DANNO DEL LABBRO ACETABOLARE  E DELLA CARTILAGINE</a:t>
            </a:r>
          </a:p>
          <a:p>
            <a:pPr algn="ctr"/>
            <a:endParaRPr lang="it-IT" b="1" dirty="0" smtClean="0"/>
          </a:p>
          <a:p>
            <a:pPr algn="ctr"/>
            <a:endParaRPr lang="it-IT" b="1" dirty="0"/>
          </a:p>
          <a:p>
            <a:pPr algn="ctr"/>
            <a:r>
              <a:rPr lang="it-IT" b="1" dirty="0" smtClean="0"/>
              <a:t>PROGRESSIVA DEGENERAZIONE ARTICOLARE </a:t>
            </a:r>
          </a:p>
          <a:p>
            <a:pPr algn="ctr"/>
            <a:endParaRPr lang="it-IT" b="1" dirty="0"/>
          </a:p>
          <a:p>
            <a:pPr algn="ctr"/>
            <a:endParaRPr lang="it-IT" b="1" dirty="0" smtClean="0"/>
          </a:p>
          <a:p>
            <a:pPr algn="ctr"/>
            <a:r>
              <a:rPr lang="it-IT" b="1" u="sng" dirty="0" smtClean="0"/>
              <a:t>ARTROSI</a:t>
            </a:r>
          </a:p>
          <a:p>
            <a:pPr algn="ctr"/>
            <a:endParaRPr lang="it-IT" b="1" dirty="0" smtClean="0"/>
          </a:p>
          <a:p>
            <a:endParaRPr lang="it-IT" dirty="0" smtClean="0"/>
          </a:p>
        </p:txBody>
      </p:sp>
      <p:sp>
        <p:nvSpPr>
          <p:cNvPr id="3" name="Freccia a destra 2"/>
          <p:cNvSpPr/>
          <p:nvPr/>
        </p:nvSpPr>
        <p:spPr>
          <a:xfrm>
            <a:off x="395536" y="3212976"/>
            <a:ext cx="648072" cy="288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in giù 5"/>
          <p:cNvSpPr/>
          <p:nvPr/>
        </p:nvSpPr>
        <p:spPr>
          <a:xfrm>
            <a:off x="4355976" y="4384268"/>
            <a:ext cx="28803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in giù 7"/>
          <p:cNvSpPr/>
          <p:nvPr/>
        </p:nvSpPr>
        <p:spPr>
          <a:xfrm>
            <a:off x="4355976" y="6035289"/>
            <a:ext cx="28803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in giù 8"/>
          <p:cNvSpPr/>
          <p:nvPr/>
        </p:nvSpPr>
        <p:spPr>
          <a:xfrm>
            <a:off x="4360416" y="5282746"/>
            <a:ext cx="28803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/>
              <a:t>Ortopedia: </a:t>
            </a:r>
            <a:r>
              <a:rPr lang="it-IT" b="1" dirty="0"/>
              <a:t>COXALGIA</a:t>
            </a:r>
            <a:r>
              <a:rPr lang="it-IT" sz="2800" b="1" dirty="0"/>
              <a:t> 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1772816"/>
            <a:ext cx="763284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FAI: </a:t>
            </a:r>
            <a:r>
              <a:rPr lang="it-IT" b="1" dirty="0" smtClean="0"/>
              <a:t>CHI COLPISCE?</a:t>
            </a:r>
          </a:p>
          <a:p>
            <a:pPr algn="ctr"/>
            <a:endParaRPr lang="it-IT" b="1" dirty="0" smtClean="0"/>
          </a:p>
          <a:p>
            <a:pPr algn="ctr"/>
            <a:endParaRPr lang="it-IT" b="1" dirty="0" smtClean="0"/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b="1" dirty="0" smtClean="0"/>
              <a:t>GIOVANI TRA I 20 E 40 ANNI Età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b="1" dirty="0" smtClean="0"/>
              <a:t>TIPO CAM M:F 14:1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b="1" dirty="0" smtClean="0"/>
              <a:t>TIPO PINCER M:F 1:3 (GIOVANNI DONNE INTORNO AI 40 ANNI)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b="1" dirty="0" smtClean="0"/>
              <a:t>DOLORE ALLA ROTAZIONE DELL’ANCA; IN POSIZIONE SEDUTA O DURANTE ATTIVITA’ SPORTIVA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FAI: </a:t>
            </a:r>
            <a:r>
              <a:rPr lang="it-IT" b="1" dirty="0" smtClean="0"/>
              <a:t>COXALGIA</a:t>
            </a:r>
            <a:endParaRPr lang="it-IT" b="1" dirty="0"/>
          </a:p>
        </p:txBody>
      </p:sp>
      <p:pic>
        <p:nvPicPr>
          <p:cNvPr id="4" name="Immagine 3" descr="Risultati immagini per CONFLITTO FEMORO ACETABOLAR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1484784"/>
            <a:ext cx="3024336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magine 4" descr="Risultati immagini per CONFLITTO FEMORO ACETABOLARE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4149080"/>
            <a:ext cx="3744417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magine 5" descr="Risultati immagini per CONFLITTO FEMORO ACETABOLARE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149080"/>
            <a:ext cx="3573413" cy="254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sellaDiTesto 6"/>
          <p:cNvSpPr txBox="1"/>
          <p:nvPr/>
        </p:nvSpPr>
        <p:spPr>
          <a:xfrm>
            <a:off x="6012160" y="6858000"/>
            <a:ext cx="41764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 smtClean="0"/>
              <a:t>Immagini dal sito </a:t>
            </a:r>
            <a:r>
              <a:rPr lang="it-IT" sz="800" dirty="0" err="1" smtClean="0"/>
              <a:t>ortopedia.web</a:t>
            </a:r>
            <a:endParaRPr lang="it-IT" sz="800" dirty="0"/>
          </a:p>
        </p:txBody>
      </p:sp>
      <p:sp>
        <p:nvSpPr>
          <p:cNvPr id="8" name="Rettangolo 7"/>
          <p:cNvSpPr/>
          <p:nvPr/>
        </p:nvSpPr>
        <p:spPr>
          <a:xfrm>
            <a:off x="6948264" y="6525344"/>
            <a:ext cx="184056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sz="800" dirty="0" smtClean="0">
                <a:solidFill>
                  <a:prstClr val="black"/>
                </a:solidFill>
              </a:rPr>
              <a:t> fonte Immagini  sito: </a:t>
            </a:r>
            <a:r>
              <a:rPr lang="it-IT" sz="800" dirty="0" err="1" smtClean="0">
                <a:solidFill>
                  <a:prstClr val="black"/>
                </a:solidFill>
              </a:rPr>
              <a:t>ortopedia.web</a:t>
            </a:r>
            <a:endParaRPr lang="it-IT" sz="8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</a:t>
            </a:r>
            <a:endParaRPr lang="it-IT" sz="28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1700808"/>
            <a:ext cx="7632848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3399"/>
                </a:solidFill>
              </a:rPr>
              <a:t>ARTROSI-</a:t>
            </a:r>
            <a:r>
              <a:rPr lang="it-IT" b="1" dirty="0" smtClean="0"/>
              <a:t> </a:t>
            </a:r>
            <a:r>
              <a:rPr lang="it-IT" b="1" dirty="0" smtClean="0">
                <a:solidFill>
                  <a:srgbClr val="FF3399"/>
                </a:solidFill>
              </a:rPr>
              <a:t>QUADRO CLINICO:</a:t>
            </a:r>
          </a:p>
          <a:p>
            <a:pPr algn="ctr"/>
            <a:endParaRPr lang="it-IT" b="1" dirty="0" smtClean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b="1" dirty="0" smtClean="0"/>
              <a:t>DOLORE INGUINALE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b="1" dirty="0" smtClean="0"/>
              <a:t>DOLORE REGIONE TROCANTERICA O GLUTEA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b="1" dirty="0" smtClean="0"/>
              <a:t>IRRADIAZIONE DOLORE A COSCIA E GINOCCHIO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b="1" dirty="0" smtClean="0"/>
              <a:t>PERDITA DI ABDUZIONEE INTRAROTAZIONE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b="1" dirty="0" smtClean="0"/>
              <a:t>ZOPPIA DI FUGA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b="1" dirty="0" smtClean="0"/>
              <a:t>LIMITAZIONE FUNZIONALE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b="1" dirty="0" smtClean="0"/>
              <a:t>RIGIDITA’ ARTICOLARE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b="1" dirty="0" smtClean="0"/>
              <a:t>ATTEGGIAMENTI VIZIOSI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b="1" dirty="0" smtClean="0"/>
              <a:t>ACCORCIAMENTO ARTO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b="1" dirty="0" smtClean="0"/>
              <a:t>IPOTROFIA MUSCOLARE</a:t>
            </a:r>
          </a:p>
          <a:p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Ortopedia: </a:t>
            </a:r>
            <a:r>
              <a:rPr lang="it-IT" b="1" dirty="0" smtClean="0"/>
              <a:t>COXALGIA</a:t>
            </a:r>
            <a:r>
              <a:rPr lang="it-IT" sz="2800" b="1" dirty="0" smtClean="0"/>
              <a:t> </a:t>
            </a:r>
            <a:endParaRPr lang="it-IT" sz="28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1772816"/>
            <a:ext cx="7632848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7030A0"/>
                </a:solidFill>
              </a:rPr>
              <a:t>QUALI ESAMI NEL SOSPETTO DI ARTROSI?</a:t>
            </a:r>
          </a:p>
          <a:p>
            <a:pPr algn="ctr"/>
            <a:endParaRPr lang="it-IT" b="1" dirty="0" smtClean="0"/>
          </a:p>
          <a:p>
            <a:pPr algn="ctr"/>
            <a:r>
              <a:rPr lang="it-IT" sz="2000" b="1" dirty="0" smtClean="0"/>
              <a:t>RX BACINO</a:t>
            </a:r>
          </a:p>
          <a:p>
            <a:pPr algn="ctr"/>
            <a:r>
              <a:rPr lang="it-IT" sz="2000" b="1" dirty="0" smtClean="0"/>
              <a:t>RX ANCA AP + ASSIALE</a:t>
            </a:r>
          </a:p>
          <a:p>
            <a:pPr algn="ctr"/>
            <a:endParaRPr lang="it-IT" sz="2000" b="1" dirty="0"/>
          </a:p>
          <a:p>
            <a:pPr algn="ctr"/>
            <a:endParaRPr lang="it-IT" sz="2000" b="1" dirty="0" smtClean="0"/>
          </a:p>
          <a:p>
            <a:pPr algn="ctr"/>
            <a:endParaRPr lang="it-IT" b="1" dirty="0" smtClean="0"/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it-IT" b="1" dirty="0" smtClean="0"/>
              <a:t>RIDUZIONE RIMA ARTICOLARE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it-IT" b="1" dirty="0" smtClean="0"/>
              <a:t>IRREGOLARITA’ SUPERFICI ARTICOLARI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it-IT" b="1" dirty="0" smtClean="0"/>
              <a:t>ADDENSAMENTO OSSEO SUB CONDRALE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it-IT" b="1" dirty="0" smtClean="0"/>
              <a:t>OSTEOPOROSI LOCALIZZATA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it-IT" b="1" dirty="0" smtClean="0"/>
              <a:t>OSTEOFITOSI</a:t>
            </a:r>
            <a:endParaRPr lang="it-IT" b="1" dirty="0"/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it-IT" b="1" dirty="0" smtClean="0"/>
              <a:t>GEODI </a:t>
            </a:r>
          </a:p>
          <a:p>
            <a:pPr algn="just"/>
            <a:endParaRPr lang="it-IT" b="1" dirty="0" smtClean="0"/>
          </a:p>
          <a:p>
            <a:pPr algn="ctr"/>
            <a:endParaRPr lang="it-IT" b="1" dirty="0" smtClean="0"/>
          </a:p>
          <a:p>
            <a:endParaRPr lang="it-IT" dirty="0" smtClean="0"/>
          </a:p>
        </p:txBody>
      </p:sp>
      <p:sp>
        <p:nvSpPr>
          <p:cNvPr id="3" name="Freccia in giù 2"/>
          <p:cNvSpPr/>
          <p:nvPr/>
        </p:nvSpPr>
        <p:spPr>
          <a:xfrm>
            <a:off x="4499992" y="3140968"/>
            <a:ext cx="504056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</a:t>
            </a:r>
            <a:endParaRPr lang="it-IT" sz="28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1772816"/>
            <a:ext cx="7632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it-IT" b="1" dirty="0" smtClean="0"/>
          </a:p>
          <a:p>
            <a:pPr algn="ctr"/>
            <a:endParaRPr lang="it-IT" b="1" dirty="0" smtClean="0"/>
          </a:p>
          <a:p>
            <a:endParaRPr lang="it-IT" dirty="0" smtClean="0"/>
          </a:p>
        </p:txBody>
      </p:sp>
      <p:pic>
        <p:nvPicPr>
          <p:cNvPr id="4" name="Immagine 3" descr="Risultati immagini per artrosi anca radiografi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772816"/>
            <a:ext cx="28575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Immagine correlat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772816"/>
            <a:ext cx="4300654" cy="32346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67668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Ortopedia: </a:t>
            </a:r>
            <a:r>
              <a:rPr lang="it-IT" b="1" dirty="0" smtClean="0"/>
              <a:t>COXALGIA</a:t>
            </a:r>
            <a:endParaRPr lang="it-IT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1700808"/>
            <a:ext cx="763284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00B050"/>
                </a:solidFill>
              </a:rPr>
              <a:t>NPC: DEFINIZIONE </a:t>
            </a:r>
          </a:p>
          <a:p>
            <a:pPr algn="just"/>
            <a:r>
              <a:rPr lang="it-IT" b="1" dirty="0" smtClean="0"/>
              <a:t>PROCESSO PATOLOGICO DELLA TESTA DEL FEMORE CARATTERIZZATO DA UNA INSUFFICIENTE PERFUSIONE EMATICA E CONSEGUENTE NECROSI DEL TESSUTO OSSEO IN UN’AREA DELIMITATA</a:t>
            </a:r>
          </a:p>
          <a:p>
            <a:pPr algn="just"/>
            <a:endParaRPr lang="it-IT" b="1" dirty="0" smtClean="0"/>
          </a:p>
          <a:p>
            <a:pPr algn="just"/>
            <a:endParaRPr lang="it-IT" b="1" dirty="0"/>
          </a:p>
          <a:p>
            <a:pPr algn="just"/>
            <a:endParaRPr lang="it-IT" b="1" dirty="0" smtClean="0"/>
          </a:p>
          <a:p>
            <a:pPr algn="just"/>
            <a:endParaRPr lang="it-IT" b="1" dirty="0"/>
          </a:p>
          <a:p>
            <a:pPr algn="just"/>
            <a:endParaRPr lang="it-IT" b="1" dirty="0" smtClean="0"/>
          </a:p>
          <a:p>
            <a:pPr algn="just"/>
            <a:endParaRPr lang="it-IT" b="1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b="1" dirty="0" smtClean="0"/>
              <a:t>DOLORE </a:t>
            </a:r>
            <a:r>
              <a:rPr lang="it-IT" b="1" u="sng" dirty="0" smtClean="0">
                <a:solidFill>
                  <a:srgbClr val="FF0000"/>
                </a:solidFill>
              </a:rPr>
              <a:t>SINTOMO ESORDIO</a:t>
            </a:r>
            <a:r>
              <a:rPr lang="it-IT" b="1" dirty="0" smtClean="0"/>
              <a:t>: DOLORE ACUTO, ANCHE A RIPOSO, ESACERBATO DAL CARICO E DALLA DEAMBULAZIONE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b="1" dirty="0" smtClean="0"/>
              <a:t>DOLORE IN SEDE INGUINALE IRRADIATO ALLA COSCIA (RARO AL GLUTEO)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b="1" u="sng" dirty="0" smtClean="0"/>
              <a:t>ZOPPIA</a:t>
            </a:r>
          </a:p>
          <a:p>
            <a:pPr algn="just"/>
            <a:endParaRPr lang="it-IT" b="1" dirty="0" smtClean="0"/>
          </a:p>
          <a:p>
            <a:pPr algn="ctr"/>
            <a:endParaRPr lang="it-IT" b="1" dirty="0" smtClean="0"/>
          </a:p>
          <a:p>
            <a:endParaRPr lang="it-IT" dirty="0" smtClean="0"/>
          </a:p>
        </p:txBody>
      </p:sp>
      <p:sp>
        <p:nvSpPr>
          <p:cNvPr id="3" name="CasellaDiTesto 2"/>
          <p:cNvSpPr txBox="1"/>
          <p:nvPr/>
        </p:nvSpPr>
        <p:spPr>
          <a:xfrm>
            <a:off x="3203848" y="3297758"/>
            <a:ext cx="3240360" cy="92333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M:F </a:t>
            </a:r>
            <a:r>
              <a:rPr lang="it-IT" b="1" dirty="0" smtClean="0"/>
              <a:t>= 7:3</a:t>
            </a:r>
            <a:endParaRPr lang="it-IT" b="1" dirty="0"/>
          </a:p>
          <a:p>
            <a:pPr algn="ctr"/>
            <a:r>
              <a:rPr lang="it-IT" b="1" dirty="0"/>
              <a:t>30-60 ANNI</a:t>
            </a:r>
          </a:p>
          <a:p>
            <a:pPr algn="ctr"/>
            <a:r>
              <a:rPr lang="it-IT" b="1" dirty="0"/>
              <a:t>50% BILAT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Ortopedia: </a:t>
            </a:r>
            <a:r>
              <a:rPr lang="it-IT" b="1" dirty="0" smtClean="0"/>
              <a:t>COXALGIA</a:t>
            </a:r>
            <a:endParaRPr lang="it-IT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764828" y="1700808"/>
            <a:ext cx="763284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00B050"/>
                </a:solidFill>
              </a:rPr>
              <a:t>NPC: CAUSE</a:t>
            </a:r>
            <a:r>
              <a:rPr lang="it-IT" b="1" dirty="0" smtClean="0"/>
              <a:t>:</a:t>
            </a:r>
          </a:p>
          <a:p>
            <a:pPr algn="ctr"/>
            <a:endParaRPr lang="it-IT" b="1" dirty="0" smtClean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it-IT" b="1" dirty="0" smtClean="0"/>
              <a:t>TRAUMATICHE: </a:t>
            </a:r>
            <a:r>
              <a:rPr lang="it-IT" sz="1400" b="1" dirty="0" smtClean="0"/>
              <a:t>(FRATTURE INTRACASPULARI COLLO FEMORE – LUSSAZIONI ANCA – IATROGENE INTEREVENTI DI SINTESI FRATT COLLO FEMORE)</a:t>
            </a:r>
          </a:p>
          <a:p>
            <a:pPr algn="just"/>
            <a:endParaRPr lang="it-IT" sz="1400" b="1" dirty="0" smtClean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it-IT" b="1" dirty="0" smtClean="0"/>
              <a:t>EMBOLIE: </a:t>
            </a:r>
            <a:r>
              <a:rPr lang="it-IT" sz="1400" b="1" dirty="0" smtClean="0"/>
              <a:t>ADIPOSE , MALATTIE DEI CASSONI</a:t>
            </a:r>
          </a:p>
          <a:p>
            <a:pPr algn="just"/>
            <a:endParaRPr lang="it-IT" b="1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it-IT" b="1" dirty="0" smtClean="0"/>
              <a:t>COAGULOPATIE TOSSICHE: </a:t>
            </a:r>
            <a:r>
              <a:rPr lang="it-IT" sz="1400" b="1" dirty="0" smtClean="0"/>
              <a:t>ALCOOL, STEROIDI, STUPEFACENTI, CHEMIOTERAPICI</a:t>
            </a:r>
          </a:p>
          <a:p>
            <a:pPr algn="just"/>
            <a:endParaRPr lang="it-IT" b="1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it-IT" b="1" dirty="0" smtClean="0"/>
              <a:t>PATOLOGIE METABOLICHE: </a:t>
            </a:r>
            <a:r>
              <a:rPr lang="it-IT" sz="1400" b="1" dirty="0" smtClean="0"/>
              <a:t>GOTTA, DISLIPIDEMIE, CUSHING, IPERCOLESTEROLEMIE</a:t>
            </a:r>
          </a:p>
          <a:p>
            <a:pPr algn="just"/>
            <a:endParaRPr lang="it-IT" b="1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it-IT" b="1" dirty="0" smtClean="0"/>
              <a:t>MALATTIE INFETTIVE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it-IT" b="1" dirty="0" smtClean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it-IT" b="1" dirty="0" smtClean="0"/>
              <a:t>GRAVIDANZA</a:t>
            </a:r>
          </a:p>
          <a:p>
            <a:pPr algn="ctr"/>
            <a:endParaRPr lang="it-IT" b="1" dirty="0" smtClean="0"/>
          </a:p>
          <a:p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115616" y="1412776"/>
            <a:ext cx="712879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/>
              <a:t>Anamnesi: </a:t>
            </a:r>
          </a:p>
          <a:p>
            <a:pPr algn="just"/>
            <a:endParaRPr lang="it-IT" sz="3600" b="1" dirty="0" smtClean="0"/>
          </a:p>
          <a:p>
            <a:pPr algn="just"/>
            <a:r>
              <a:rPr lang="it-IT" dirty="0" smtClean="0"/>
              <a:t>-sintomo (zoppia? dolore? gonfiore? </a:t>
            </a:r>
            <a:r>
              <a:rPr lang="it-IT" dirty="0" err="1" smtClean="0"/>
              <a:t>rubor</a:t>
            </a:r>
            <a:r>
              <a:rPr lang="it-IT" dirty="0" smtClean="0"/>
              <a:t>?......)</a:t>
            </a:r>
          </a:p>
          <a:p>
            <a:pPr algn="just"/>
            <a:r>
              <a:rPr lang="it-IT" dirty="0" smtClean="0"/>
              <a:t>-tempo d’esordio</a:t>
            </a:r>
          </a:p>
          <a:p>
            <a:pPr algn="just"/>
            <a:r>
              <a:rPr lang="it-IT" dirty="0" smtClean="0"/>
              <a:t>-insorgenza</a:t>
            </a:r>
          </a:p>
          <a:p>
            <a:pPr algn="just"/>
            <a:r>
              <a:rPr lang="it-IT" dirty="0" err="1" smtClean="0"/>
              <a:t>-caratterische</a:t>
            </a:r>
            <a:r>
              <a:rPr lang="it-IT" dirty="0" smtClean="0"/>
              <a:t> (a riposo, al carico, di giorno di </a:t>
            </a:r>
            <a:r>
              <a:rPr lang="it-IT" dirty="0" err="1" smtClean="0"/>
              <a:t>notte…</a:t>
            </a:r>
            <a:r>
              <a:rPr lang="it-IT" dirty="0" smtClean="0"/>
              <a:t>)</a:t>
            </a:r>
          </a:p>
          <a:p>
            <a:pPr algn="just"/>
            <a:r>
              <a:rPr lang="it-IT" dirty="0" smtClean="0"/>
              <a:t>-risposta a riposo e terapia</a:t>
            </a:r>
          </a:p>
          <a:p>
            <a:pPr algn="just"/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Ortopedia: </a:t>
            </a:r>
            <a:r>
              <a:rPr lang="it-IT" b="1" dirty="0" smtClean="0"/>
              <a:t>COXALGIA </a:t>
            </a:r>
            <a:endParaRPr lang="it-IT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1700808"/>
            <a:ext cx="7632848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NPC: </a:t>
            </a:r>
            <a:r>
              <a:rPr lang="it-IT" b="1" dirty="0" smtClean="0">
                <a:solidFill>
                  <a:srgbClr val="00B050"/>
                </a:solidFill>
              </a:rPr>
              <a:t>DIAGNOSI</a:t>
            </a:r>
            <a:r>
              <a:rPr lang="it-IT" b="1" dirty="0" smtClean="0"/>
              <a:t>:</a:t>
            </a:r>
          </a:p>
          <a:p>
            <a:pPr algn="ctr"/>
            <a:endParaRPr lang="it-IT" b="1" dirty="0" smtClean="0"/>
          </a:p>
          <a:p>
            <a:pPr algn="just"/>
            <a:r>
              <a:rPr lang="it-IT" b="1" u="sng" dirty="0" smtClean="0"/>
              <a:t>RADIOGRAFIA</a:t>
            </a:r>
            <a:r>
              <a:rPr lang="it-IT" b="1" dirty="0" smtClean="0"/>
              <a:t> INIZIALE </a:t>
            </a:r>
            <a:r>
              <a:rPr lang="it-IT" b="1" u="sng" dirty="0" smtClean="0"/>
              <a:t>NON SIGNIFICATIVA</a:t>
            </a:r>
          </a:p>
          <a:p>
            <a:pPr algn="just"/>
            <a:endParaRPr lang="it-IT" b="1" dirty="0" smtClean="0"/>
          </a:p>
          <a:p>
            <a:pPr algn="just"/>
            <a:r>
              <a:rPr lang="it-IT" b="1" dirty="0" smtClean="0"/>
              <a:t>SE SI HA SOSPETTO UTILE </a:t>
            </a:r>
            <a:r>
              <a:rPr lang="it-IT" b="1" dirty="0" smtClean="0">
                <a:solidFill>
                  <a:srgbClr val="FF0000"/>
                </a:solidFill>
              </a:rPr>
              <a:t>RMN GOLD STADARD </a:t>
            </a:r>
            <a:r>
              <a:rPr lang="it-IT" sz="1400" b="1" dirty="0" smtClean="0"/>
              <a:t>(SPECIFICITA’ 90% SENSIBILITA’ 90 % NEI TAGLI CORONALI) </a:t>
            </a:r>
            <a:endParaRPr lang="it-IT" b="1" dirty="0" smtClean="0"/>
          </a:p>
          <a:p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</a:t>
            </a:r>
            <a:endParaRPr lang="it-IT" sz="2800" b="1" dirty="0"/>
          </a:p>
        </p:txBody>
      </p:sp>
      <p:pic>
        <p:nvPicPr>
          <p:cNvPr id="5" name="Immagine3"/>
          <p:cNvPicPr/>
          <p:nvPr/>
        </p:nvPicPr>
        <p:blipFill>
          <a:blip r:embed="rId2" cstate="print">
            <a:alphaModFix/>
            <a:lum/>
          </a:blip>
          <a:srcRect/>
          <a:stretch>
            <a:fillRect/>
          </a:stretch>
        </p:blipFill>
        <p:spPr>
          <a:xfrm>
            <a:off x="971600" y="1628800"/>
            <a:ext cx="7560840" cy="38884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692696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</a:t>
            </a:r>
            <a:endParaRPr lang="it-IT" sz="2800" b="1" dirty="0"/>
          </a:p>
        </p:txBody>
      </p:sp>
      <p:pic>
        <p:nvPicPr>
          <p:cNvPr id="5" name="Immagine1"/>
          <p:cNvPicPr/>
          <p:nvPr/>
        </p:nvPicPr>
        <p:blipFill>
          <a:blip r:embed="rId2" cstate="print">
            <a:alphaModFix/>
            <a:lum/>
          </a:blip>
          <a:srcRect/>
          <a:stretch>
            <a:fillRect/>
          </a:stretch>
        </p:blipFill>
        <p:spPr>
          <a:xfrm>
            <a:off x="251520" y="1196752"/>
            <a:ext cx="6115050" cy="2657475"/>
          </a:xfrm>
          <a:prstGeom prst="rect">
            <a:avLst/>
          </a:prstGeom>
        </p:spPr>
      </p:pic>
      <p:pic>
        <p:nvPicPr>
          <p:cNvPr id="6" name="Immagine2"/>
          <p:cNvPicPr/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2267744" y="4077072"/>
            <a:ext cx="6115050" cy="2657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</a:t>
            </a:r>
            <a:endParaRPr lang="it-IT" sz="28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2060848"/>
            <a:ext cx="76328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Accesso ambulatorio per </a:t>
            </a:r>
            <a:r>
              <a:rPr lang="it-IT" b="1" dirty="0" smtClean="0">
                <a:solidFill>
                  <a:srgbClr val="FF0000"/>
                </a:solidFill>
              </a:rPr>
              <a:t>GONALGIA</a:t>
            </a:r>
            <a:r>
              <a:rPr lang="it-IT" b="1" dirty="0" smtClean="0"/>
              <a:t>:</a:t>
            </a:r>
          </a:p>
          <a:p>
            <a:pPr algn="ctr"/>
            <a:endParaRPr lang="it-IT" b="1" dirty="0" smtClean="0"/>
          </a:p>
          <a:p>
            <a:pPr algn="ctr"/>
            <a:endParaRPr lang="it-IT" b="1" dirty="0" smtClean="0"/>
          </a:p>
          <a:p>
            <a:pPr algn="ctr"/>
            <a:endParaRPr lang="it-IT" b="1" dirty="0" smtClean="0"/>
          </a:p>
          <a:p>
            <a:endParaRPr lang="it-IT" dirty="0" smtClean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179512" y="3410995"/>
            <a:ext cx="4038600" cy="954109"/>
          </a:xfrm>
        </p:spPr>
        <p:txBody>
          <a:bodyPr/>
          <a:lstStyle/>
          <a:p>
            <a:pPr marL="0" indent="0" algn="just">
              <a:buNone/>
            </a:pPr>
            <a:r>
              <a:rPr lang="it-IT" b="1" dirty="0"/>
              <a:t>Patologie articolari</a:t>
            </a:r>
          </a:p>
          <a:p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sz="half" idx="2"/>
          </p:nvPr>
        </p:nvSpPr>
        <p:spPr>
          <a:xfrm>
            <a:off x="4648200" y="3383395"/>
            <a:ext cx="4460304" cy="3285965"/>
          </a:xfrm>
        </p:spPr>
        <p:txBody>
          <a:bodyPr/>
          <a:lstStyle/>
          <a:p>
            <a:pPr marL="0" indent="0">
              <a:buNone/>
            </a:pPr>
            <a:r>
              <a:rPr lang="it-IT" b="1" dirty="0"/>
              <a:t>Patologie extra-articolari</a:t>
            </a:r>
          </a:p>
          <a:p>
            <a:endParaRPr lang="it-IT" dirty="0"/>
          </a:p>
        </p:txBody>
      </p:sp>
      <p:sp>
        <p:nvSpPr>
          <p:cNvPr id="6" name="Freccia bidirezionale orizzontale 5"/>
          <p:cNvSpPr/>
          <p:nvPr/>
        </p:nvSpPr>
        <p:spPr>
          <a:xfrm>
            <a:off x="3635896" y="3410995"/>
            <a:ext cx="864096" cy="450053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</a:t>
            </a:r>
            <a:endParaRPr lang="it-IT" sz="28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2060848"/>
            <a:ext cx="76328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 smtClean="0"/>
              <a:t>PATOLOGIE ARTICOLARI:</a:t>
            </a:r>
          </a:p>
          <a:p>
            <a:pPr algn="just"/>
            <a:endParaRPr lang="it-IT" dirty="0" smtClean="0"/>
          </a:p>
          <a:p>
            <a:pPr algn="just"/>
            <a:r>
              <a:rPr lang="it-IT" b="1" dirty="0" err="1" smtClean="0"/>
              <a:t>Meniscali</a:t>
            </a:r>
            <a:r>
              <a:rPr lang="it-IT" b="1" dirty="0" smtClean="0"/>
              <a:t>, legamentose, ossee, cartilaginea</a:t>
            </a:r>
          </a:p>
          <a:p>
            <a:pPr algn="just"/>
            <a:endParaRPr lang="it-IT" b="1" dirty="0" smtClean="0"/>
          </a:p>
          <a:p>
            <a:pPr algn="just"/>
            <a:endParaRPr lang="it-IT" b="1" dirty="0" smtClean="0"/>
          </a:p>
          <a:p>
            <a:pPr algn="just"/>
            <a:endParaRPr lang="it-IT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</a:t>
            </a:r>
            <a:endParaRPr lang="it-IT" sz="28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2060848"/>
            <a:ext cx="76328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 smtClean="0"/>
              <a:t>PATOLOGIE EXTRA-ARTICOLARI: </a:t>
            </a:r>
          </a:p>
          <a:p>
            <a:pPr algn="just"/>
            <a:endParaRPr lang="it-IT" b="1" dirty="0" smtClean="0"/>
          </a:p>
          <a:p>
            <a:pPr algn="just"/>
            <a:r>
              <a:rPr lang="it-IT" b="1" dirty="0" smtClean="0"/>
              <a:t>Dolore riflesso da patologia coxofemorale; </a:t>
            </a:r>
            <a:r>
              <a:rPr lang="it-IT" b="1" dirty="0" err="1" smtClean="0"/>
              <a:t>bursiti</a:t>
            </a:r>
            <a:r>
              <a:rPr lang="it-IT" b="1" dirty="0" smtClean="0"/>
              <a:t>, </a:t>
            </a:r>
            <a:r>
              <a:rPr lang="it-IT" b="1" dirty="0" err="1" smtClean="0"/>
              <a:t>tendiniti</a:t>
            </a:r>
            <a:r>
              <a:rPr lang="it-IT" b="1" dirty="0" smtClean="0"/>
              <a:t>.</a:t>
            </a:r>
          </a:p>
          <a:p>
            <a:pPr algn="ctr"/>
            <a:endParaRPr lang="it-IT" b="1" dirty="0" smtClean="0"/>
          </a:p>
          <a:p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Ortopedia: </a:t>
            </a:r>
            <a:r>
              <a:rPr lang="it-IT" b="1" dirty="0" smtClean="0"/>
              <a:t>GONALGIA</a:t>
            </a:r>
            <a:r>
              <a:rPr lang="it-IT" sz="2800" b="1" dirty="0" smtClean="0"/>
              <a:t> </a:t>
            </a:r>
            <a:endParaRPr lang="it-IT" sz="2800" b="1" dirty="0" smtClean="0"/>
          </a:p>
          <a:p>
            <a:pPr algn="ctr"/>
            <a:r>
              <a:rPr lang="it-IT" b="1" dirty="0">
                <a:solidFill>
                  <a:srgbClr val="00B050"/>
                </a:solidFill>
              </a:rPr>
              <a:t>ANAMNESI </a:t>
            </a:r>
            <a:endParaRPr lang="it-IT" sz="2800" b="1" dirty="0"/>
          </a:p>
          <a:p>
            <a:pPr algn="ctr"/>
            <a:endParaRPr lang="it-IT" sz="28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2060848"/>
            <a:ext cx="7632848" cy="3693319"/>
          </a:xfrm>
          <a:prstGeom prst="rect">
            <a:avLst/>
          </a:prstGeom>
          <a:noFill/>
          <a:ln w="508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just"/>
            <a:endParaRPr lang="it-IT" b="1" dirty="0" smtClean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it-IT" b="1" dirty="0" smtClean="0"/>
              <a:t>TRAUMATICO/NON TRAUMATICO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it-IT" b="1" dirty="0" smtClean="0"/>
              <a:t>CARATTERISTICHE DOLORE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it-IT" b="1" dirty="0" smtClean="0"/>
              <a:t>INSTABILITA’: da lesione crociati e/o collaterali; da patologia </a:t>
            </a:r>
            <a:r>
              <a:rPr lang="it-IT" b="1" dirty="0" err="1" smtClean="0"/>
              <a:t>femoro</a:t>
            </a:r>
            <a:r>
              <a:rPr lang="it-IT" b="1" dirty="0" smtClean="0"/>
              <a:t>-rotulea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it-IT" b="1" dirty="0" smtClean="0"/>
              <a:t>RIGIDITA’: versamento articolare; artrosi; blocco meccanico da lesione meniscale; patologie infiammatorie/settiche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it-IT" b="1" dirty="0" smtClean="0"/>
              <a:t>GONFIORE: versamento articolare; bursite prerotulea; cisti di </a:t>
            </a:r>
            <a:r>
              <a:rPr lang="it-IT" b="1" dirty="0" err="1" smtClean="0"/>
              <a:t>baker</a:t>
            </a:r>
            <a:r>
              <a:rPr lang="it-IT" b="1" dirty="0" smtClean="0"/>
              <a:t>; cisti tendinee.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it-IT" b="1" dirty="0" smtClean="0"/>
              <a:t>IPOSTENIA: rottura del t. </a:t>
            </a:r>
            <a:r>
              <a:rPr lang="it-IT" b="1" dirty="0" err="1" smtClean="0"/>
              <a:t>quadricipitale</a:t>
            </a:r>
            <a:r>
              <a:rPr lang="it-IT" b="1" dirty="0" smtClean="0"/>
              <a:t>; rottura del t. rotuleo; deficit estensione da </a:t>
            </a:r>
            <a:r>
              <a:rPr lang="it-IT" b="1" dirty="0" err="1" smtClean="0"/>
              <a:t>meniscopatia</a:t>
            </a:r>
            <a:r>
              <a:rPr lang="it-IT" b="1" dirty="0" smtClean="0"/>
              <a:t>  artrosica</a:t>
            </a:r>
            <a:endParaRPr lang="it-IT" b="1" dirty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it-IT" b="1" dirty="0" smtClean="0"/>
              <a:t>ANAMNESI LAVORATIVA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it-IT" b="1" dirty="0" smtClean="0"/>
              <a:t>ANAMNESI SPORTIVA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27584" y="836712"/>
            <a:ext cx="777686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Ortopedia: </a:t>
            </a:r>
            <a:r>
              <a:rPr lang="it-IT" b="1" dirty="0" smtClean="0"/>
              <a:t>GONALGIA</a:t>
            </a:r>
            <a:endParaRPr lang="it-IT" b="1" dirty="0" smtClean="0"/>
          </a:p>
          <a:p>
            <a:pPr algn="ctr"/>
            <a:r>
              <a:rPr lang="it-IT" b="1" dirty="0">
                <a:solidFill>
                  <a:srgbClr val="7030A0"/>
                </a:solidFill>
              </a:rPr>
              <a:t>ESAME OBIETTIVO</a:t>
            </a:r>
          </a:p>
          <a:p>
            <a:pPr algn="ctr"/>
            <a:endParaRPr lang="it-IT" sz="28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2060848"/>
            <a:ext cx="7632848" cy="4462760"/>
          </a:xfrm>
          <a:prstGeom prst="rect">
            <a:avLst/>
          </a:prstGeom>
          <a:noFill/>
          <a:ln w="4762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just"/>
            <a:endParaRPr lang="it-IT" b="1" dirty="0" smtClean="0"/>
          </a:p>
          <a:p>
            <a:pPr algn="just"/>
            <a:r>
              <a:rPr lang="it-IT" b="1" dirty="0" smtClean="0"/>
              <a:t>ISPEZIONE: atteggiamento del ginocchio; presenza di deviazioni assiali; orientamento della rotula;  trofismo del quadricipite; tumefazione peri-articolari; alterazioni cute (ecchimosi; </a:t>
            </a:r>
            <a:r>
              <a:rPr lang="it-IT" b="1" dirty="0" err="1" smtClean="0"/>
              <a:t>rubor</a:t>
            </a:r>
            <a:r>
              <a:rPr lang="it-IT" b="1" dirty="0" smtClean="0"/>
              <a:t>); deambulazione </a:t>
            </a:r>
            <a:r>
              <a:rPr lang="it-IT" sz="1400" b="1" dirty="0" smtClean="0"/>
              <a:t>(VALUTARE IL PAZ IN ORTOSTASI E FARE SEMPRE  ESAME COMPARATIVO!)</a:t>
            </a:r>
          </a:p>
          <a:p>
            <a:pPr algn="just"/>
            <a:endParaRPr lang="it-IT" b="1" dirty="0" smtClean="0"/>
          </a:p>
          <a:p>
            <a:pPr algn="just"/>
            <a:r>
              <a:rPr lang="it-IT" b="1" dirty="0" smtClean="0"/>
              <a:t>PALPAZIONE: calore; crepitii; ballottamento rotuleo; sede dolore</a:t>
            </a:r>
          </a:p>
          <a:p>
            <a:pPr algn="just"/>
            <a:endParaRPr lang="it-IT" b="1" dirty="0" smtClean="0"/>
          </a:p>
          <a:p>
            <a:pPr algn="just"/>
            <a:r>
              <a:rPr lang="it-IT" b="1" dirty="0" smtClean="0"/>
              <a:t>ESAME FUNZIONALE/MOTILITA’: valutazione del ROM attivo e passivo; trofismo e forza muscolare</a:t>
            </a:r>
          </a:p>
          <a:p>
            <a:pPr algn="just"/>
            <a:endParaRPr lang="it-IT" b="1" dirty="0" smtClean="0"/>
          </a:p>
          <a:p>
            <a:pPr algn="just"/>
            <a:r>
              <a:rPr lang="it-IT" b="1" dirty="0" smtClean="0"/>
              <a:t>TEST SPECIALISTICI: test di Mc Murray o </a:t>
            </a:r>
            <a:r>
              <a:rPr lang="it-IT" b="1" dirty="0" err="1" smtClean="0"/>
              <a:t>Apley</a:t>
            </a:r>
            <a:r>
              <a:rPr lang="it-IT" b="1" dirty="0" smtClean="0"/>
              <a:t> per il menisco; test di apprensione per la rotula; test per i crociati (cassetto; </a:t>
            </a:r>
            <a:r>
              <a:rPr lang="it-IT" b="1" dirty="0" err="1" smtClean="0"/>
              <a:t>Lachman</a:t>
            </a:r>
            <a:r>
              <a:rPr lang="it-IT" b="1" dirty="0" smtClean="0"/>
              <a:t>; </a:t>
            </a:r>
            <a:r>
              <a:rPr lang="it-IT" b="1" dirty="0" err="1" smtClean="0"/>
              <a:t>Jerk</a:t>
            </a:r>
            <a:r>
              <a:rPr lang="it-IT" b="1" dirty="0" smtClean="0"/>
              <a:t>)</a:t>
            </a:r>
          </a:p>
          <a:p>
            <a:pPr algn="ctr"/>
            <a:endParaRPr lang="it-IT" b="1" dirty="0" smtClean="0"/>
          </a:p>
          <a:p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</a:t>
            </a:r>
            <a:endParaRPr lang="it-IT" sz="28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2060848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EO: </a:t>
            </a:r>
          </a:p>
          <a:p>
            <a:pPr algn="just"/>
            <a:endParaRPr lang="it-IT" b="1" dirty="0" smtClean="0"/>
          </a:p>
          <a:p>
            <a:pPr algn="ctr"/>
            <a:endParaRPr lang="it-IT" b="1" dirty="0" smtClean="0"/>
          </a:p>
          <a:p>
            <a:endParaRPr lang="it-IT" dirty="0" smtClean="0"/>
          </a:p>
        </p:txBody>
      </p:sp>
      <p:pic>
        <p:nvPicPr>
          <p:cNvPr id="4" name="Immagine 3" descr="Risultati immagini per ginocchio artrosico"/>
          <p:cNvPicPr/>
          <p:nvPr/>
        </p:nvPicPr>
        <p:blipFill>
          <a:blip r:embed="rId2" cstate="print"/>
          <a:srcRect r="62052" b="45314"/>
          <a:stretch>
            <a:fillRect/>
          </a:stretch>
        </p:blipFill>
        <p:spPr bwMode="auto">
          <a:xfrm>
            <a:off x="683568" y="764704"/>
            <a:ext cx="2304256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magine 5" descr="Immagine correlata"/>
          <p:cNvPicPr/>
          <p:nvPr/>
        </p:nvPicPr>
        <p:blipFill>
          <a:blip r:embed="rId3" cstate="print"/>
          <a:srcRect t="44203" r="825" b="5564"/>
          <a:stretch>
            <a:fillRect/>
          </a:stretch>
        </p:blipFill>
        <p:spPr bwMode="auto">
          <a:xfrm>
            <a:off x="5940152" y="1484784"/>
            <a:ext cx="2933700" cy="197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magine 6" descr="Risultati immagini per emartro"/>
          <p:cNvPicPr/>
          <p:nvPr/>
        </p:nvPicPr>
        <p:blipFill>
          <a:blip r:embed="rId4" cstate="print"/>
          <a:srcRect t="6829" r="7895" b="9268"/>
          <a:stretch>
            <a:fillRect/>
          </a:stretch>
        </p:blipFill>
        <p:spPr bwMode="auto">
          <a:xfrm>
            <a:off x="1187624" y="3573016"/>
            <a:ext cx="2667000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Risultati immagini per termometr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4005064"/>
            <a:ext cx="327660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Ortopedia: </a:t>
            </a:r>
            <a:r>
              <a:rPr lang="it-IT" b="1" dirty="0" smtClean="0"/>
              <a:t>GONALGIA </a:t>
            </a:r>
            <a:endParaRPr lang="it-IT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2060848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ROM: </a:t>
            </a:r>
          </a:p>
          <a:p>
            <a:pPr algn="just"/>
            <a:endParaRPr lang="it-IT" b="1" dirty="0" smtClean="0"/>
          </a:p>
          <a:p>
            <a:pPr algn="ctr"/>
            <a:endParaRPr lang="it-IT" b="1" dirty="0" smtClean="0"/>
          </a:p>
          <a:p>
            <a:endParaRPr lang="it-IT" dirty="0" smtClean="0"/>
          </a:p>
        </p:txBody>
      </p:sp>
      <p:pic>
        <p:nvPicPr>
          <p:cNvPr id="9" name="Immagine 8" descr="Risultati immagini per GRADI DI MOVIMENTO DEL GINOCCHI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780928"/>
            <a:ext cx="4248472" cy="2812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asellaDiTesto 9"/>
          <p:cNvSpPr txBox="1"/>
          <p:nvPr/>
        </p:nvSpPr>
        <p:spPr>
          <a:xfrm>
            <a:off x="5436096" y="2708920"/>
            <a:ext cx="31683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Intrarotazione</a:t>
            </a:r>
            <a:r>
              <a:rPr lang="it-IT" dirty="0" smtClean="0"/>
              <a:t> extrarotazione non si verificano a ginocchio esteso. </a:t>
            </a:r>
          </a:p>
          <a:p>
            <a:r>
              <a:rPr lang="it-IT" dirty="0" smtClean="0"/>
              <a:t>Con ginocchio a 90° esiste un </a:t>
            </a:r>
            <a:r>
              <a:rPr lang="it-IT" dirty="0" err="1" smtClean="0"/>
              <a:t>range</a:t>
            </a:r>
            <a:r>
              <a:rPr lang="it-IT" dirty="0" smtClean="0"/>
              <a:t> di movimento in </a:t>
            </a:r>
            <a:r>
              <a:rPr lang="it-IT" dirty="0" err="1" smtClean="0"/>
              <a:t>intra</a:t>
            </a:r>
            <a:r>
              <a:rPr lang="it-IT" dirty="0" smtClean="0"/>
              <a:t> extrarotazione da 10°a 25°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115616" y="1412776"/>
            <a:ext cx="712879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/>
              <a:t>Esame obiettivo:</a:t>
            </a:r>
          </a:p>
          <a:p>
            <a:pPr algn="ctr"/>
            <a:r>
              <a:rPr lang="it-IT" sz="3600" b="1" dirty="0" smtClean="0"/>
              <a:t> </a:t>
            </a:r>
          </a:p>
          <a:p>
            <a:pPr algn="just"/>
            <a:r>
              <a:rPr lang="it-IT" dirty="0" smtClean="0"/>
              <a:t>-osservazione</a:t>
            </a:r>
          </a:p>
          <a:p>
            <a:pPr algn="just"/>
            <a:r>
              <a:rPr lang="it-IT" dirty="0" smtClean="0"/>
              <a:t>-ispezione</a:t>
            </a:r>
          </a:p>
          <a:p>
            <a:pPr algn="just"/>
            <a:r>
              <a:rPr lang="it-IT" dirty="0" smtClean="0"/>
              <a:t>-palpazione</a:t>
            </a:r>
          </a:p>
          <a:p>
            <a:pPr algn="just"/>
            <a:r>
              <a:rPr lang="it-IT" dirty="0" smtClean="0"/>
              <a:t>(percussione e auscultazione)</a:t>
            </a:r>
          </a:p>
          <a:p>
            <a:pPr algn="just"/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Test ginocchio per legamenti collaterali</a:t>
            </a:r>
            <a:endParaRPr lang="it-IT" sz="2800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004048" y="1916832"/>
            <a:ext cx="37444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Varo-valgo</a:t>
            </a:r>
            <a:r>
              <a:rPr lang="it-IT" dirty="0" smtClean="0"/>
              <a:t> stress:</a:t>
            </a:r>
          </a:p>
          <a:p>
            <a:r>
              <a:rPr lang="it-IT" dirty="0" smtClean="0"/>
              <a:t>La stabilità viene valutata a 20° do flessione e in estensione completa</a:t>
            </a:r>
          </a:p>
          <a:p>
            <a:r>
              <a:rPr lang="it-IT" dirty="0" smtClean="0"/>
              <a:t>Si valutano lesioni dei </a:t>
            </a:r>
            <a:r>
              <a:rPr lang="it-IT" dirty="0" err="1" smtClean="0"/>
              <a:t>legamnti</a:t>
            </a:r>
            <a:r>
              <a:rPr lang="it-IT" dirty="0" smtClean="0"/>
              <a:t> collaterali</a:t>
            </a:r>
            <a:endParaRPr lang="it-IT" dirty="0"/>
          </a:p>
        </p:txBody>
      </p:sp>
      <p:pic>
        <p:nvPicPr>
          <p:cNvPr id="4098" name="Picture 2" descr="C:\Users\Elisa\Desktop\scan x relazione MMG\varo valgo stre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276872"/>
            <a:ext cx="4105883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Test </a:t>
            </a:r>
            <a:r>
              <a:rPr lang="it-IT" sz="2800" b="1" dirty="0" err="1" smtClean="0"/>
              <a:t>meniscali</a:t>
            </a:r>
            <a:endParaRPr lang="it-IT" sz="2800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004048" y="1916832"/>
            <a:ext cx="37444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Test di </a:t>
            </a:r>
            <a:r>
              <a:rPr lang="it-IT" dirty="0" err="1" smtClean="0"/>
              <a:t>Apley</a:t>
            </a:r>
            <a:r>
              <a:rPr lang="it-IT" dirty="0" smtClean="0"/>
              <a:t>:</a:t>
            </a:r>
          </a:p>
          <a:p>
            <a:r>
              <a:rPr lang="it-IT" dirty="0" smtClean="0"/>
              <a:t>Paz prono. Ginocchio flesso a 90°. L’esaminatore immobilizza la coscia del paziente con la </a:t>
            </a:r>
            <a:r>
              <a:rPr lang="it-IT" dirty="0" err="1" smtClean="0"/>
              <a:t>propia</a:t>
            </a:r>
            <a:r>
              <a:rPr lang="it-IT" dirty="0" smtClean="0"/>
              <a:t>,   ruota il ginocchio applicando una trazione e poi una compressione  sulla gamba</a:t>
            </a:r>
          </a:p>
          <a:p>
            <a:r>
              <a:rPr lang="it-IT" dirty="0" smtClean="0"/>
              <a:t>Il dolore in compressione rotazione indica patologia </a:t>
            </a:r>
            <a:r>
              <a:rPr lang="it-IT" dirty="0" err="1" smtClean="0"/>
              <a:t>meniscale</a:t>
            </a:r>
            <a:endParaRPr lang="it-IT" dirty="0" smtClean="0"/>
          </a:p>
          <a:p>
            <a:r>
              <a:rPr lang="it-IT" dirty="0" smtClean="0"/>
              <a:t>Il dolore in trazione rotazione indica una patologia capsulare</a:t>
            </a:r>
          </a:p>
        </p:txBody>
      </p:sp>
      <p:pic>
        <p:nvPicPr>
          <p:cNvPr id="5123" name="Picture 3" descr="C:\Users\Elisa\Desktop\scan x relazione MMG\aple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700807"/>
            <a:ext cx="3672408" cy="45179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Test </a:t>
            </a:r>
            <a:r>
              <a:rPr lang="it-IT" sz="2800" b="1" dirty="0" err="1" smtClean="0"/>
              <a:t>meniscali</a:t>
            </a:r>
            <a:endParaRPr lang="it-IT" sz="2800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220072" y="1844824"/>
            <a:ext cx="37444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Test di </a:t>
            </a:r>
            <a:r>
              <a:rPr lang="it-IT" dirty="0" err="1" smtClean="0"/>
              <a:t>McMurray</a:t>
            </a:r>
            <a:r>
              <a:rPr lang="it-IT" dirty="0" smtClean="0"/>
              <a:t>: </a:t>
            </a:r>
          </a:p>
          <a:p>
            <a:r>
              <a:rPr lang="it-IT" dirty="0" err="1" smtClean="0"/>
              <a:t>paz</a:t>
            </a:r>
            <a:r>
              <a:rPr lang="it-IT" dirty="0" smtClean="0"/>
              <a:t> supino con ginocchio e anca in massima flessione.</a:t>
            </a:r>
          </a:p>
          <a:p>
            <a:r>
              <a:rPr lang="it-IT" dirty="0" smtClean="0"/>
              <a:t>Esaminatore afferra ginocchio e piede. Tenendo la gamba in massima </a:t>
            </a:r>
            <a:r>
              <a:rPr lang="it-IT" dirty="0" err="1" smtClean="0"/>
              <a:t>intrarotazione</a:t>
            </a:r>
            <a:r>
              <a:rPr lang="it-IT" dirty="0" smtClean="0"/>
              <a:t> o extrarotazione l’esaminatore estende il </a:t>
            </a:r>
            <a:r>
              <a:rPr lang="it-IT" dirty="0" err="1" smtClean="0"/>
              <a:t>ginocchiofino</a:t>
            </a:r>
            <a:r>
              <a:rPr lang="it-IT" dirty="0" smtClean="0"/>
              <a:t> a 90 ° di flessione. Il dolore è indicativo di lesione </a:t>
            </a:r>
            <a:r>
              <a:rPr lang="it-IT" dirty="0" err="1" smtClean="0"/>
              <a:t>meniscale</a:t>
            </a:r>
            <a:endParaRPr lang="it-IT" dirty="0" smtClean="0"/>
          </a:p>
        </p:txBody>
      </p:sp>
      <p:pic>
        <p:nvPicPr>
          <p:cNvPr id="1026" name="Picture 2" descr="C:\Users\Elisa\Desktop\scan x relazione MMG\mc murra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44824"/>
            <a:ext cx="4672124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Test per LCA</a:t>
            </a:r>
            <a:endParaRPr lang="it-IT" sz="2800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004048" y="1916832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Test di </a:t>
            </a:r>
            <a:r>
              <a:rPr lang="it-IT" dirty="0" err="1" smtClean="0"/>
              <a:t>Lachman</a:t>
            </a:r>
            <a:endParaRPr lang="it-IT" dirty="0" smtClean="0"/>
          </a:p>
        </p:txBody>
      </p:sp>
      <p:pic>
        <p:nvPicPr>
          <p:cNvPr id="6" name="Immagine 5" descr="Immagine correlat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276872"/>
            <a:ext cx="324036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Test del cassetto per i crociati:</a:t>
            </a:r>
            <a:endParaRPr lang="it-IT" sz="2800" b="1" dirty="0"/>
          </a:p>
        </p:txBody>
      </p:sp>
      <p:pic>
        <p:nvPicPr>
          <p:cNvPr id="7" name="Immagine 6" descr="Risultati immagini per TEST CLINICI PER IL GINOCCHI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8"/>
            <a:ext cx="4572000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magine 7" descr="Immagine correlata"/>
          <p:cNvPicPr/>
          <p:nvPr/>
        </p:nvPicPr>
        <p:blipFill>
          <a:blip r:embed="rId3" cstate="print"/>
          <a:srcRect l="32970" t="2871"/>
          <a:stretch>
            <a:fillRect/>
          </a:stretch>
        </p:blipFill>
        <p:spPr bwMode="auto">
          <a:xfrm>
            <a:off x="5076057" y="2852936"/>
            <a:ext cx="3744416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asellaDiTesto 9"/>
          <p:cNvSpPr txBox="1"/>
          <p:nvPr/>
        </p:nvSpPr>
        <p:spPr>
          <a:xfrm>
            <a:off x="1187624" y="450912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LCA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6156176" y="2492896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LCP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</a:t>
            </a:r>
            <a:endParaRPr lang="it-IT" sz="28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755576" y="1628800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SEDE DOLORE: </a:t>
            </a:r>
          </a:p>
          <a:p>
            <a:pPr algn="ctr"/>
            <a:endParaRPr lang="it-IT" b="1" dirty="0" smtClean="0"/>
          </a:p>
          <a:p>
            <a:pPr algn="ctr"/>
            <a:endParaRPr lang="it-IT" b="1" dirty="0" smtClean="0"/>
          </a:p>
          <a:p>
            <a:endParaRPr lang="it-IT" dirty="0" smtClean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/>
        </p:nvGraphicFramePr>
        <p:xfrm>
          <a:off x="1475656" y="2276872"/>
          <a:ext cx="6096000" cy="287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ANTERIORE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MEDIALE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LATERALE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POSTERIORE</a:t>
                      </a:r>
                      <a:endParaRPr lang="it-IT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smtClean="0"/>
                        <a:t>TENDINOPATIA QUADRICIPITALE</a:t>
                      </a:r>
                      <a:r>
                        <a:rPr lang="it-IT" sz="1400" baseline="0" smtClean="0"/>
                        <a:t> 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TENDINOPATIA ZAMPA </a:t>
                      </a:r>
                      <a:r>
                        <a:rPr lang="it-IT" sz="1400" dirty="0" err="1" smtClean="0"/>
                        <a:t>D’OCA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PATOLOGIA BENDELLETTA IELO TIBIALE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MENISCOPATIA  MEDIALE</a:t>
                      </a:r>
                      <a:endParaRPr lang="it-IT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TENDINOPATIA ROTULEO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MENISCOPATIA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MENISCOPATIA 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CISTI</a:t>
                      </a:r>
                      <a:r>
                        <a:rPr lang="it-IT" sz="1400" baseline="0" dirty="0" smtClean="0"/>
                        <a:t> </a:t>
                      </a:r>
                      <a:r>
                        <a:rPr lang="it-IT" sz="1400" baseline="0" dirty="0" err="1" smtClean="0"/>
                        <a:t>DI</a:t>
                      </a:r>
                      <a:r>
                        <a:rPr lang="it-IT" sz="1400" baseline="0" dirty="0" smtClean="0"/>
                        <a:t> BAKER</a:t>
                      </a:r>
                      <a:endParaRPr lang="it-IT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smtClean="0"/>
                        <a:t>BURSITE PREROTULEA</a:t>
                      </a:r>
                      <a:endParaRPr lang="it-IT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LESIONE</a:t>
                      </a:r>
                      <a:r>
                        <a:rPr lang="it-IT" sz="1400" baseline="0" dirty="0" smtClean="0"/>
                        <a:t> LCM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LESIONE LCE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ANEURISMA POPLITE</a:t>
                      </a:r>
                      <a:endParaRPr lang="it-IT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DOLORE</a:t>
                      </a:r>
                      <a:r>
                        <a:rPr lang="it-IT" sz="1400" baseline="0" dirty="0" smtClean="0"/>
                        <a:t> FEMORO ROTULEO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ARTROSI/CONDROPATIA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ARTROSI/CONDROPATIA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Ortopedia: </a:t>
            </a:r>
            <a:r>
              <a:rPr lang="it-IT" b="1" dirty="0" smtClean="0"/>
              <a:t>GONALGIA</a:t>
            </a:r>
            <a:r>
              <a:rPr lang="it-IT" sz="2800" b="1" dirty="0" smtClean="0"/>
              <a:t> </a:t>
            </a:r>
            <a:endParaRPr lang="it-IT" sz="28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2060848"/>
            <a:ext cx="763284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QUALI ESAMI RICHIEDERE?</a:t>
            </a:r>
          </a:p>
          <a:p>
            <a:pPr algn="ctr"/>
            <a:endParaRPr lang="it-IT" b="1" dirty="0" smtClean="0"/>
          </a:p>
          <a:p>
            <a:pPr algn="just"/>
            <a:r>
              <a:rPr lang="it-IT" b="1" dirty="0" smtClean="0"/>
              <a:t>RX TRAZIONALE AP e LL: esame fondamentale e di base per ogni evento traumatico (sia contusione che distorsione)</a:t>
            </a:r>
          </a:p>
          <a:p>
            <a:pPr algn="just"/>
            <a:r>
              <a:rPr lang="it-IT" b="1" dirty="0" smtClean="0"/>
              <a:t>Necessario eseguire sempre  radiografia (meglio se anche sotto carico) nella patologia </a:t>
            </a:r>
            <a:r>
              <a:rPr lang="it-IT" b="1" dirty="0" err="1" smtClean="0"/>
              <a:t>artrosica</a:t>
            </a:r>
            <a:endParaRPr lang="it-IT" b="1" dirty="0" smtClean="0"/>
          </a:p>
          <a:p>
            <a:pPr algn="just"/>
            <a:endParaRPr lang="it-IT" b="1" dirty="0" smtClean="0"/>
          </a:p>
          <a:p>
            <a:pPr algn="just"/>
            <a:r>
              <a:rPr lang="it-IT" b="1" dirty="0" smtClean="0"/>
              <a:t>TC: esame utile per lo studio delle fratture e pianificare l’iter terapeutico</a:t>
            </a:r>
          </a:p>
          <a:p>
            <a:pPr algn="just"/>
            <a:endParaRPr lang="it-IT" b="1" dirty="0" smtClean="0"/>
          </a:p>
          <a:p>
            <a:pPr algn="just"/>
            <a:r>
              <a:rPr lang="it-IT" b="1" dirty="0" smtClean="0"/>
              <a:t>RMN esame per lo studio dei tessuti molli; importante anche nella diagnosi di edema/contusione ossea e  sospette necrosi</a:t>
            </a:r>
          </a:p>
          <a:p>
            <a:pPr algn="ctr"/>
            <a:endParaRPr lang="it-IT" b="1" dirty="0" smtClean="0"/>
          </a:p>
          <a:p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</a:t>
            </a:r>
            <a:endParaRPr lang="it-IT" sz="28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2060848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b="1" dirty="0" smtClean="0"/>
          </a:p>
          <a:p>
            <a:endParaRPr lang="it-IT" dirty="0" smtClean="0"/>
          </a:p>
        </p:txBody>
      </p:sp>
      <p:pic>
        <p:nvPicPr>
          <p:cNvPr id="4" name="Immagine1"/>
          <p:cNvPicPr/>
          <p:nvPr/>
        </p:nvPicPr>
        <p:blipFill>
          <a:blip r:embed="rId2" cstate="print">
            <a:alphaModFix/>
            <a:lum/>
          </a:blip>
          <a:srcRect/>
          <a:stretch>
            <a:fillRect/>
          </a:stretch>
        </p:blipFill>
        <p:spPr>
          <a:xfrm>
            <a:off x="179512" y="1412776"/>
            <a:ext cx="6115050" cy="2657475"/>
          </a:xfrm>
          <a:prstGeom prst="rect">
            <a:avLst/>
          </a:prstGeom>
        </p:spPr>
      </p:pic>
      <p:pic>
        <p:nvPicPr>
          <p:cNvPr id="5" name="Immagine2"/>
          <p:cNvPicPr/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2555776" y="4077072"/>
            <a:ext cx="6115050" cy="2657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</a:t>
            </a:r>
            <a:endParaRPr lang="it-IT" sz="28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2060848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b="1" dirty="0" smtClean="0"/>
          </a:p>
          <a:p>
            <a:endParaRPr lang="it-IT" dirty="0" smtClean="0"/>
          </a:p>
        </p:txBody>
      </p:sp>
      <p:pic>
        <p:nvPicPr>
          <p:cNvPr id="5" name="Immagine3"/>
          <p:cNvPicPr/>
          <p:nvPr/>
        </p:nvPicPr>
        <p:blipFill>
          <a:blip r:embed="rId2" cstate="print">
            <a:alphaModFix/>
            <a:lum/>
          </a:blip>
          <a:srcRect/>
          <a:stretch>
            <a:fillRect/>
          </a:stretch>
        </p:blipFill>
        <p:spPr>
          <a:xfrm>
            <a:off x="1514475" y="2100262"/>
            <a:ext cx="6115050" cy="2657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764704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</a:t>
            </a:r>
            <a:endParaRPr lang="it-IT" sz="28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2060848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b="1" dirty="0" smtClean="0"/>
          </a:p>
          <a:p>
            <a:endParaRPr lang="it-IT" dirty="0" smtClean="0"/>
          </a:p>
        </p:txBody>
      </p:sp>
      <p:pic>
        <p:nvPicPr>
          <p:cNvPr id="4" name="Immagine4"/>
          <p:cNvPicPr/>
          <p:nvPr/>
        </p:nvPicPr>
        <p:blipFill>
          <a:blip r:embed="rId2" cstate="print">
            <a:alphaModFix/>
            <a:lum/>
          </a:blip>
          <a:srcRect/>
          <a:stretch>
            <a:fillRect/>
          </a:stretch>
        </p:blipFill>
        <p:spPr>
          <a:xfrm>
            <a:off x="251520" y="1268760"/>
            <a:ext cx="6115050" cy="2657475"/>
          </a:xfrm>
          <a:prstGeom prst="rect">
            <a:avLst/>
          </a:prstGeom>
        </p:spPr>
      </p:pic>
      <p:pic>
        <p:nvPicPr>
          <p:cNvPr id="5" name="Immagine5"/>
          <p:cNvPicPr/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2771800" y="4005064"/>
            <a:ext cx="6115050" cy="2657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>
          <a:xfrm>
            <a:off x="457200" y="476671"/>
            <a:ext cx="8229600" cy="2376265"/>
          </a:xfrm>
        </p:spPr>
        <p:txBody>
          <a:bodyPr>
            <a:normAutofit fontScale="90000"/>
          </a:bodyPr>
          <a:lstStyle/>
          <a:p>
            <a:pPr algn="ctr"/>
            <a:r>
              <a:rPr lang="it-IT" sz="5400" b="1" dirty="0"/>
              <a:t>Accesso all’ambulatorio di MMG</a:t>
            </a:r>
            <a:br>
              <a:rPr lang="it-IT" sz="5400" b="1" dirty="0"/>
            </a:br>
            <a:endParaRPr lang="it-IT" dirty="0"/>
          </a:p>
        </p:txBody>
      </p:sp>
      <p:sp>
        <p:nvSpPr>
          <p:cNvPr id="7" name="Segnaposto contenuto 6"/>
          <p:cNvSpPr>
            <a:spLocks noGrp="1"/>
          </p:cNvSpPr>
          <p:nvPr>
            <p:ph sz="half" idx="1"/>
          </p:nvPr>
        </p:nvSpPr>
        <p:spPr>
          <a:xfrm>
            <a:off x="107504" y="2941787"/>
            <a:ext cx="4038600" cy="3413138"/>
          </a:xfrm>
        </p:spPr>
        <p:txBody>
          <a:bodyPr/>
          <a:lstStyle/>
          <a:p>
            <a:pPr marL="0" indent="0">
              <a:buNone/>
            </a:pPr>
            <a:r>
              <a:rPr lang="it-IT" sz="4000" b="1" dirty="0"/>
              <a:t>Traumatologia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8" name="Segnaposto contenuto 7"/>
          <p:cNvSpPr>
            <a:spLocks noGrp="1"/>
          </p:cNvSpPr>
          <p:nvPr>
            <p:ph sz="half" idx="2"/>
          </p:nvPr>
        </p:nvSpPr>
        <p:spPr>
          <a:xfrm>
            <a:off x="5717976" y="2924944"/>
            <a:ext cx="3174504" cy="3285964"/>
          </a:xfrm>
        </p:spPr>
        <p:txBody>
          <a:bodyPr/>
          <a:lstStyle/>
          <a:p>
            <a:pPr marL="0" indent="0">
              <a:buNone/>
            </a:pPr>
            <a:r>
              <a:rPr lang="it-IT" sz="4000" b="1" dirty="0"/>
              <a:t>Ortopedia</a:t>
            </a:r>
          </a:p>
          <a:p>
            <a:r>
              <a:rPr lang="it-IT" dirty="0"/>
              <a:t>	spalla</a:t>
            </a:r>
          </a:p>
          <a:p>
            <a:r>
              <a:rPr lang="it-IT" dirty="0"/>
              <a:t>	rachide</a:t>
            </a:r>
          </a:p>
          <a:p>
            <a:r>
              <a:rPr lang="it-IT" dirty="0"/>
              <a:t>	anca</a:t>
            </a:r>
          </a:p>
          <a:p>
            <a:r>
              <a:rPr lang="it-IT" dirty="0"/>
              <a:t>	ginocchio </a:t>
            </a:r>
          </a:p>
          <a:p>
            <a:endParaRPr lang="it-IT" dirty="0"/>
          </a:p>
        </p:txBody>
      </p:sp>
      <p:sp>
        <p:nvSpPr>
          <p:cNvPr id="11" name="Freccia bidirezionale orizzontale 10"/>
          <p:cNvSpPr/>
          <p:nvPr/>
        </p:nvSpPr>
        <p:spPr>
          <a:xfrm>
            <a:off x="3851920" y="2844676"/>
            <a:ext cx="1656184" cy="100811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</a:t>
            </a:r>
            <a:endParaRPr lang="it-IT" sz="28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1556792"/>
            <a:ext cx="763284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TAKE HOME MESSAGE</a:t>
            </a:r>
          </a:p>
          <a:p>
            <a:pPr algn="ctr"/>
            <a:endParaRPr lang="it-IT" b="1" dirty="0" smtClean="0"/>
          </a:p>
          <a:p>
            <a:pPr algn="just"/>
            <a:r>
              <a:rPr lang="it-IT" sz="1600" b="1" dirty="0" smtClean="0"/>
              <a:t>L’ITER DIAGNOSTICO TERAPEUTICO E’ </a:t>
            </a:r>
            <a:r>
              <a:rPr lang="it-IT" sz="1600" b="1" dirty="0" err="1" smtClean="0"/>
              <a:t>DI</a:t>
            </a:r>
            <a:r>
              <a:rPr lang="it-IT" sz="1600" b="1" dirty="0" smtClean="0"/>
              <a:t> FONDAMENTALE IMPORTANZA PER GIUNGERE AD UNA DIAGNOSI E AD UN TRATTAMENTO CORRETTO.</a:t>
            </a:r>
          </a:p>
          <a:p>
            <a:pPr algn="just"/>
            <a:endParaRPr lang="it-IT" sz="1600" b="1" dirty="0" smtClean="0"/>
          </a:p>
          <a:p>
            <a:pPr algn="just"/>
            <a:r>
              <a:rPr lang="it-IT" sz="1600" b="1" dirty="0" smtClean="0"/>
              <a:t>GLI ESAMI RADIOGRAFICI HANNO INDICAZIONI PRECISE E COMPLEMENTARI ALL’ ANAMNESI E ALL’ ESAME OBIETTIVO PER CONFERMARE UN SOSPETTO DIAGNOSTICO </a:t>
            </a:r>
          </a:p>
          <a:p>
            <a:pPr algn="just"/>
            <a:endParaRPr lang="it-IT" b="1" dirty="0" smtClean="0"/>
          </a:p>
          <a:p>
            <a:pPr algn="just"/>
            <a:r>
              <a:rPr lang="it-IT" b="1" u="sng" dirty="0" smtClean="0"/>
              <a:t>NELLA PATOLOGIA DEGENERATIVA SEMPRE RICHIEDERE ESAME RX COME ESAME </a:t>
            </a:r>
            <a:r>
              <a:rPr lang="it-IT" b="1" u="sng" dirty="0" err="1" smtClean="0"/>
              <a:t>DI</a:t>
            </a:r>
            <a:r>
              <a:rPr lang="it-IT" b="1" u="sng" dirty="0" smtClean="0"/>
              <a:t> 1° LIVELLO  POICHE’ SPESSO DA SOLO E’ SUFFICIENTE PER DIAGNOSI</a:t>
            </a:r>
          </a:p>
          <a:p>
            <a:pPr algn="just"/>
            <a:endParaRPr lang="it-IT" b="1" dirty="0" smtClean="0"/>
          </a:p>
          <a:p>
            <a:pPr algn="just"/>
            <a:r>
              <a:rPr lang="it-IT" sz="1600" b="1" dirty="0" smtClean="0"/>
              <a:t>LA RMN COMPLETA LA RADIOGRAFIA TRADIZIONALE  NON LA SOSTITUISCE.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</a:t>
            </a:r>
            <a:endParaRPr lang="it-IT" sz="28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2060848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GRAZIE</a:t>
            </a:r>
          </a:p>
          <a:p>
            <a:pPr algn="ctr"/>
            <a:endParaRPr lang="it-IT" b="1" dirty="0" smtClean="0"/>
          </a:p>
          <a:p>
            <a:pPr algn="ctr"/>
            <a:endParaRPr lang="it-IT" b="1" dirty="0" smtClean="0"/>
          </a:p>
          <a:p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Traumatologia</a:t>
            </a:r>
            <a:endParaRPr lang="it-IT" sz="2800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827584" y="1628800"/>
            <a:ext cx="76328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 smtClean="0"/>
              <a:t>Anamesi</a:t>
            </a:r>
            <a:r>
              <a:rPr lang="it-IT" b="1" dirty="0" smtClean="0"/>
              <a:t>: </a:t>
            </a:r>
          </a:p>
          <a:p>
            <a:r>
              <a:rPr lang="it-IT" dirty="0" smtClean="0"/>
              <a:t>-Tipo di trauma (bassa/alta energia; trauma sportivo; trauma lavorativo; contusione; schiacciamento; distorsione….)</a:t>
            </a:r>
          </a:p>
          <a:p>
            <a:r>
              <a:rPr lang="it-IT" dirty="0" smtClean="0"/>
              <a:t>-Sede trauma</a:t>
            </a:r>
          </a:p>
          <a:p>
            <a:r>
              <a:rPr lang="it-IT" dirty="0" smtClean="0"/>
              <a:t>-Tempo intercorso dal trauma</a:t>
            </a:r>
          </a:p>
          <a:p>
            <a:r>
              <a:rPr lang="it-IT" dirty="0" smtClean="0"/>
              <a:t>-Disturbi lamentati: caratteristiche del dolore </a:t>
            </a:r>
          </a:p>
          <a:p>
            <a:endParaRPr lang="it-IT" dirty="0" smtClean="0"/>
          </a:p>
          <a:p>
            <a:r>
              <a:rPr lang="it-IT" b="1" dirty="0" smtClean="0"/>
              <a:t>Esame obiettivo: </a:t>
            </a:r>
          </a:p>
          <a:p>
            <a:r>
              <a:rPr lang="it-IT" dirty="0" smtClean="0"/>
              <a:t>Tumefazione/edema; ecchimosi;  deformità; rumori di scroscio; impotenza funzionale; </a:t>
            </a:r>
            <a:r>
              <a:rPr lang="it-IT" dirty="0" err="1" smtClean="0"/>
              <a:t>carico…</a:t>
            </a:r>
            <a:r>
              <a:rPr lang="it-IT" dirty="0" smtClean="0"/>
              <a:t>.</a:t>
            </a:r>
          </a:p>
        </p:txBody>
      </p:sp>
      <p:sp>
        <p:nvSpPr>
          <p:cNvPr id="8" name="Ovale 7"/>
          <p:cNvSpPr/>
          <p:nvPr/>
        </p:nvSpPr>
        <p:spPr>
          <a:xfrm>
            <a:off x="3059832" y="4581128"/>
            <a:ext cx="2232248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Cosa fare???</a:t>
            </a:r>
            <a:endParaRPr lang="it-IT" dirty="0"/>
          </a:p>
        </p:txBody>
      </p:sp>
      <p:sp>
        <p:nvSpPr>
          <p:cNvPr id="9" name="Freccia in giù 8"/>
          <p:cNvSpPr/>
          <p:nvPr/>
        </p:nvSpPr>
        <p:spPr>
          <a:xfrm rot="3487333">
            <a:off x="2280786" y="491608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in giù 9"/>
          <p:cNvSpPr/>
          <p:nvPr/>
        </p:nvSpPr>
        <p:spPr>
          <a:xfrm rot="18386296">
            <a:off x="5587253" y="486546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611560" y="5949280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Se sospetto frattura invio in PS</a:t>
            </a:r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5076056" y="5877272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Se trauma minore prescrivo esami: </a:t>
            </a:r>
            <a:r>
              <a:rPr lang="it-IT" dirty="0" err="1" smtClean="0"/>
              <a:t>rx</a:t>
            </a:r>
            <a:r>
              <a:rPr lang="it-IT" dirty="0" smtClean="0"/>
              <a:t> e visita </a:t>
            </a:r>
            <a:r>
              <a:rPr lang="it-IT" dirty="0" err="1" smtClean="0"/>
              <a:t>ortop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9807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Ortopedia</a:t>
            </a:r>
            <a:endParaRPr lang="it-IT" sz="28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27584" y="2060848"/>
            <a:ext cx="76328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Cause più frequenti di accesso in ambulatorio</a:t>
            </a:r>
          </a:p>
          <a:p>
            <a:pPr algn="ctr"/>
            <a:endParaRPr lang="it-IT" b="1" dirty="0" smtClean="0"/>
          </a:p>
          <a:p>
            <a:r>
              <a:rPr lang="it-IT" dirty="0" smtClean="0"/>
              <a:t>Dolore spalla </a:t>
            </a:r>
          </a:p>
          <a:p>
            <a:r>
              <a:rPr lang="it-IT" dirty="0" smtClean="0"/>
              <a:t>Dolore colonna LS</a:t>
            </a:r>
          </a:p>
          <a:p>
            <a:r>
              <a:rPr lang="it-IT" dirty="0" smtClean="0"/>
              <a:t>Coxalgia</a:t>
            </a:r>
          </a:p>
          <a:p>
            <a:r>
              <a:rPr lang="it-IT" dirty="0" smtClean="0"/>
              <a:t>Gonalgia</a:t>
            </a:r>
          </a:p>
          <a:p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nozio">
  <a:themeElements>
    <a:clrScheme name="Personalizzato 1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0F6FC6"/>
      </a:accent5>
      <a:accent6>
        <a:srgbClr val="0F6FC6"/>
      </a:accent6>
      <a:hlink>
        <a:srgbClr val="E2D700"/>
      </a:hlink>
      <a:folHlink>
        <a:srgbClr val="85DFD0"/>
      </a:folHlink>
    </a:clrScheme>
    <a:fontScheme name="Equinozi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nozi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936</TotalTime>
  <Words>2777</Words>
  <Application>Microsoft Office PowerPoint</Application>
  <PresentationFormat>Presentazione su schermo (4:3)</PresentationFormat>
  <Paragraphs>543</Paragraphs>
  <Slides>71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71</vt:i4>
      </vt:variant>
    </vt:vector>
  </HeadingPairs>
  <TitlesOfParts>
    <vt:vector size="77" baseType="lpstr">
      <vt:lpstr>Arial</vt:lpstr>
      <vt:lpstr>Calibri</vt:lpstr>
      <vt:lpstr>Constantia</vt:lpstr>
      <vt:lpstr>Wingdings</vt:lpstr>
      <vt:lpstr>Wingdings 2</vt:lpstr>
      <vt:lpstr>Equinozio</vt:lpstr>
      <vt:lpstr>Presentazione standard di PowerPoint</vt:lpstr>
      <vt:lpstr> 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Accesso all’ambulatorio di MMG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Elisa</dc:creator>
  <cp:lastModifiedBy>Floriana</cp:lastModifiedBy>
  <cp:revision>145</cp:revision>
  <dcterms:created xsi:type="dcterms:W3CDTF">2017-04-24T15:55:40Z</dcterms:created>
  <dcterms:modified xsi:type="dcterms:W3CDTF">2017-05-11T14:10:01Z</dcterms:modified>
</cp:coreProperties>
</file>