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colors2.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67" r:id="rId3"/>
    <p:sldId id="270" r:id="rId4"/>
    <p:sldId id="271" r:id="rId5"/>
    <p:sldId id="273" r:id="rId6"/>
    <p:sldId id="274" r:id="rId7"/>
    <p:sldId id="275" r:id="rId8"/>
    <p:sldId id="279" r:id="rId9"/>
    <p:sldId id="280" r:id="rId10"/>
    <p:sldId id="281" r:id="rId11"/>
  </p:sldIdLst>
  <p:sldSz cx="9144000" cy="6858000" type="screen4x3"/>
  <p:notesSz cx="6797675" cy="9926638"/>
  <p:defaultTextStyle>
    <a:defPPr>
      <a:defRPr lang="it-IT"/>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58" autoAdjust="0"/>
  </p:normalViewPr>
  <p:slideViewPr>
    <p:cSldViewPr>
      <p:cViewPr varScale="1">
        <p:scale>
          <a:sx n="85" d="100"/>
          <a:sy n="85" d="100"/>
        </p:scale>
        <p:origin x="-1368"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1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59C3CE-9F2B-4CFB-9633-A52779CB9FD6}" type="doc">
      <dgm:prSet loTypeId="urn:microsoft.com/office/officeart/2005/8/layout/vList2" loCatId="list" qsTypeId="urn:microsoft.com/office/officeart/2005/8/quickstyle/simple1#13" qsCatId="simple" csTypeId="urn:microsoft.com/office/officeart/2005/8/colors/accent1_2#13" csCatId="accent1" phldr="1"/>
      <dgm:spPr/>
      <dgm:t>
        <a:bodyPr/>
        <a:lstStyle/>
        <a:p>
          <a:endParaRPr lang="it-IT"/>
        </a:p>
      </dgm:t>
    </dgm:pt>
    <dgm:pt modelId="{9D53717B-2EF6-4DCB-B6B7-8B367142939E}">
      <dgm:prSet phldrT="[Testo]"/>
      <dgm:spPr/>
      <dgm:t>
        <a:bodyPr/>
        <a:lstStyle/>
        <a:p>
          <a:r>
            <a:rPr lang="it-IT" dirty="0" smtClean="0"/>
            <a:t>Lavoro dipendente</a:t>
          </a:r>
          <a:endParaRPr lang="it-IT" dirty="0"/>
        </a:p>
      </dgm:t>
    </dgm:pt>
    <dgm:pt modelId="{FA0F2951-5612-4EBC-A8A0-D2D30C644DEC}" type="parTrans" cxnId="{73481118-51A5-40DC-B363-E86814EEE060}">
      <dgm:prSet/>
      <dgm:spPr/>
      <dgm:t>
        <a:bodyPr/>
        <a:lstStyle/>
        <a:p>
          <a:endParaRPr lang="it-IT"/>
        </a:p>
      </dgm:t>
    </dgm:pt>
    <dgm:pt modelId="{4DB9791C-FCDD-4C55-844D-BD53535DEDDC}" type="sibTrans" cxnId="{73481118-51A5-40DC-B363-E86814EEE060}">
      <dgm:prSet/>
      <dgm:spPr/>
      <dgm:t>
        <a:bodyPr/>
        <a:lstStyle/>
        <a:p>
          <a:endParaRPr lang="it-IT"/>
        </a:p>
      </dgm:t>
    </dgm:pt>
    <dgm:pt modelId="{769F597E-7D29-4A94-992F-6532CF45959B}">
      <dgm:prSet phldrT="[Testo]">
        <dgm:style>
          <a:lnRef idx="1">
            <a:schemeClr val="accent1"/>
          </a:lnRef>
          <a:fillRef idx="2">
            <a:schemeClr val="accent1"/>
          </a:fillRef>
          <a:effectRef idx="1">
            <a:schemeClr val="accent1"/>
          </a:effectRef>
          <a:fontRef idx="minor">
            <a:schemeClr val="dk1"/>
          </a:fontRef>
        </dgm:style>
      </dgm:prSet>
      <dgm:spPr/>
      <dgm:t>
        <a:bodyPr/>
        <a:lstStyle/>
        <a:p>
          <a:pPr algn="l"/>
          <a:r>
            <a:rPr lang="it-IT" dirty="0" smtClean="0"/>
            <a:t>Cedolino paga – </a:t>
          </a:r>
          <a:r>
            <a:rPr lang="it-IT" dirty="0" err="1" smtClean="0"/>
            <a:t>Cud</a:t>
          </a:r>
          <a:r>
            <a:rPr lang="it-IT" dirty="0" smtClean="0"/>
            <a:t> (certificazione unica dei redditi di lavoro dipendente) – dichiarazione annuale 730 o Unico persone fisiche.</a:t>
          </a:r>
          <a:endParaRPr lang="it-IT" dirty="0"/>
        </a:p>
      </dgm:t>
    </dgm:pt>
    <dgm:pt modelId="{BE7452FE-1E2C-456F-8B23-7409D78F502E}" type="parTrans" cxnId="{1F786688-24C1-4910-A222-73C1C83ACA2F}">
      <dgm:prSet/>
      <dgm:spPr/>
      <dgm:t>
        <a:bodyPr/>
        <a:lstStyle/>
        <a:p>
          <a:endParaRPr lang="it-IT"/>
        </a:p>
      </dgm:t>
    </dgm:pt>
    <dgm:pt modelId="{9840289F-16D2-41A8-AAB4-4BF50B2202EF}" type="sibTrans" cxnId="{1F786688-24C1-4910-A222-73C1C83ACA2F}">
      <dgm:prSet/>
      <dgm:spPr/>
      <dgm:t>
        <a:bodyPr/>
        <a:lstStyle/>
        <a:p>
          <a:endParaRPr lang="it-IT"/>
        </a:p>
      </dgm:t>
    </dgm:pt>
    <dgm:pt modelId="{D9242809-34AC-496E-B29E-08A90AA1B225}">
      <dgm:prSet phldrT="[Testo]"/>
      <dgm:spPr/>
      <dgm:t>
        <a:bodyPr/>
        <a:lstStyle/>
        <a:p>
          <a:r>
            <a:rPr lang="it-IT" dirty="0" smtClean="0"/>
            <a:t>Collaborazione a progetto</a:t>
          </a:r>
          <a:endParaRPr lang="it-IT" dirty="0"/>
        </a:p>
      </dgm:t>
    </dgm:pt>
    <dgm:pt modelId="{0137424E-B9F9-4E1C-AD08-47F7BFFFEA1B}" type="parTrans" cxnId="{A84C052E-BB3F-4567-A8FE-58A9E3550D84}">
      <dgm:prSet/>
      <dgm:spPr/>
      <dgm:t>
        <a:bodyPr/>
        <a:lstStyle/>
        <a:p>
          <a:endParaRPr lang="it-IT"/>
        </a:p>
      </dgm:t>
    </dgm:pt>
    <dgm:pt modelId="{2B2B3882-C172-45A9-B4E5-30679BC25A33}" type="sibTrans" cxnId="{A84C052E-BB3F-4567-A8FE-58A9E3550D84}">
      <dgm:prSet/>
      <dgm:spPr/>
      <dgm:t>
        <a:bodyPr/>
        <a:lstStyle/>
        <a:p>
          <a:endParaRPr lang="it-IT"/>
        </a:p>
      </dgm:t>
    </dgm:pt>
    <dgm:pt modelId="{9BD23E4E-DF5E-4E6E-89BE-2941D7867366}">
      <dgm:prSet phldrT="[Testo]">
        <dgm:style>
          <a:lnRef idx="1">
            <a:schemeClr val="accent1"/>
          </a:lnRef>
          <a:fillRef idx="2">
            <a:schemeClr val="accent1"/>
          </a:fillRef>
          <a:effectRef idx="1">
            <a:schemeClr val="accent1"/>
          </a:effectRef>
          <a:fontRef idx="minor">
            <a:schemeClr val="dk1"/>
          </a:fontRef>
        </dgm:style>
      </dgm:prSet>
      <dgm:spPr/>
      <dgm:t>
        <a:bodyPr/>
        <a:lstStyle/>
        <a:p>
          <a:pPr algn="just"/>
          <a:r>
            <a:rPr lang="it-IT" dirty="0" smtClean="0"/>
            <a:t>Si differenzia per la durata del contratto  e la facilità di risoluzione del rapporto.</a:t>
          </a:r>
          <a:endParaRPr lang="it-IT" dirty="0"/>
        </a:p>
      </dgm:t>
    </dgm:pt>
    <dgm:pt modelId="{196CFD17-B8B3-486E-93A6-06A3465D16EA}" type="parTrans" cxnId="{B4B9B7F3-4284-4250-A930-CABC89E145D2}">
      <dgm:prSet/>
      <dgm:spPr/>
      <dgm:t>
        <a:bodyPr/>
        <a:lstStyle/>
        <a:p>
          <a:endParaRPr lang="it-IT"/>
        </a:p>
      </dgm:t>
    </dgm:pt>
    <dgm:pt modelId="{787A7136-4C8D-4652-8BCC-DF4E7F5BF1B3}" type="sibTrans" cxnId="{B4B9B7F3-4284-4250-A930-CABC89E145D2}">
      <dgm:prSet/>
      <dgm:spPr/>
      <dgm:t>
        <a:bodyPr/>
        <a:lstStyle/>
        <a:p>
          <a:endParaRPr lang="it-IT"/>
        </a:p>
      </dgm:t>
    </dgm:pt>
    <dgm:pt modelId="{598EBE01-C55D-4081-9A42-B674B388257A}">
      <dgm:prSet phldrT="[Testo]">
        <dgm:style>
          <a:lnRef idx="1">
            <a:schemeClr val="accent1"/>
          </a:lnRef>
          <a:fillRef idx="2">
            <a:schemeClr val="accent1"/>
          </a:fillRef>
          <a:effectRef idx="1">
            <a:schemeClr val="accent1"/>
          </a:effectRef>
          <a:fontRef idx="minor">
            <a:schemeClr val="dk1"/>
          </a:fontRef>
        </dgm:style>
      </dgm:prSet>
      <dgm:spPr/>
      <dgm:t>
        <a:bodyPr/>
        <a:lstStyle/>
        <a:p>
          <a:pPr algn="l"/>
          <a:endParaRPr lang="it-IT" dirty="0"/>
        </a:p>
      </dgm:t>
    </dgm:pt>
    <dgm:pt modelId="{A7EA5FC0-D943-4185-AB8B-318EA31D7BDC}" type="parTrans" cxnId="{62012FD3-95B5-4BD4-976D-8E1C118D418C}">
      <dgm:prSet/>
      <dgm:spPr/>
      <dgm:t>
        <a:bodyPr/>
        <a:lstStyle/>
        <a:p>
          <a:endParaRPr lang="it-IT"/>
        </a:p>
      </dgm:t>
    </dgm:pt>
    <dgm:pt modelId="{54082C40-F594-44B7-9DC0-124DA549D509}" type="sibTrans" cxnId="{62012FD3-95B5-4BD4-976D-8E1C118D418C}">
      <dgm:prSet/>
      <dgm:spPr/>
      <dgm:t>
        <a:bodyPr/>
        <a:lstStyle/>
        <a:p>
          <a:endParaRPr lang="it-IT"/>
        </a:p>
      </dgm:t>
    </dgm:pt>
    <dgm:pt modelId="{478DF728-396A-4091-A023-97EE382CAB98}">
      <dgm:prSet phldrT="[Testo]">
        <dgm:style>
          <a:lnRef idx="1">
            <a:schemeClr val="accent1"/>
          </a:lnRef>
          <a:fillRef idx="2">
            <a:schemeClr val="accent1"/>
          </a:fillRef>
          <a:effectRef idx="1">
            <a:schemeClr val="accent1"/>
          </a:effectRef>
          <a:fontRef idx="minor">
            <a:schemeClr val="dk1"/>
          </a:fontRef>
        </dgm:style>
      </dgm:prSet>
      <dgm:spPr/>
      <dgm:t>
        <a:bodyPr/>
        <a:lstStyle/>
        <a:p>
          <a:pPr algn="l"/>
          <a:r>
            <a:rPr lang="it-IT" dirty="0" smtClean="0"/>
            <a:t>Cedolino paga – </a:t>
          </a:r>
          <a:r>
            <a:rPr lang="it-IT" dirty="0" err="1" smtClean="0"/>
            <a:t>Cud</a:t>
          </a:r>
          <a:r>
            <a:rPr lang="it-IT" dirty="0" smtClean="0"/>
            <a:t> – dichiarazione annuale 730 o Unico persone fisiche</a:t>
          </a:r>
          <a:endParaRPr lang="it-IT" dirty="0"/>
        </a:p>
      </dgm:t>
    </dgm:pt>
    <dgm:pt modelId="{FB405395-E53D-4186-AA2A-F2589BF90BA5}" type="parTrans" cxnId="{8DBEE896-4BC6-46F5-A9F5-26FDCDCABC45}">
      <dgm:prSet/>
      <dgm:spPr/>
      <dgm:t>
        <a:bodyPr/>
        <a:lstStyle/>
        <a:p>
          <a:endParaRPr lang="it-IT"/>
        </a:p>
      </dgm:t>
    </dgm:pt>
    <dgm:pt modelId="{4358971E-61E2-431F-B667-2E82B2DAFE9D}" type="sibTrans" cxnId="{8DBEE896-4BC6-46F5-A9F5-26FDCDCABC45}">
      <dgm:prSet/>
      <dgm:spPr/>
      <dgm:t>
        <a:bodyPr/>
        <a:lstStyle/>
        <a:p>
          <a:endParaRPr lang="it-IT"/>
        </a:p>
      </dgm:t>
    </dgm:pt>
    <dgm:pt modelId="{79575749-FFCB-40F4-BD76-DA907EFEF27F}">
      <dgm:prSet phldrT="[Testo]">
        <dgm:style>
          <a:lnRef idx="1">
            <a:schemeClr val="accent1"/>
          </a:lnRef>
          <a:fillRef idx="2">
            <a:schemeClr val="accent1"/>
          </a:fillRef>
          <a:effectRef idx="1">
            <a:schemeClr val="accent1"/>
          </a:effectRef>
          <a:fontRef idx="minor">
            <a:schemeClr val="dk1"/>
          </a:fontRef>
        </dgm:style>
      </dgm:prSet>
      <dgm:spPr/>
      <dgm:t>
        <a:bodyPr/>
        <a:lstStyle/>
        <a:p>
          <a:pPr algn="l"/>
          <a:r>
            <a:rPr lang="it-IT" dirty="0" smtClean="0"/>
            <a:t>Per i medici iscritti all’albo che esercitano l’attività in forma </a:t>
          </a:r>
          <a:r>
            <a:rPr lang="it-IT" dirty="0" err="1" smtClean="0"/>
            <a:t>co.co.pro.</a:t>
          </a:r>
          <a:r>
            <a:rPr lang="it-IT" dirty="0" smtClean="0"/>
            <a:t>, non sono tenuti all’individuazione di un progetto.</a:t>
          </a:r>
          <a:endParaRPr lang="it-IT" dirty="0"/>
        </a:p>
      </dgm:t>
    </dgm:pt>
    <dgm:pt modelId="{F6B1729D-D4E6-4A05-96CE-881FC3469686}" type="parTrans" cxnId="{FF875003-9AE7-4D5A-96E4-1135E128062F}">
      <dgm:prSet/>
      <dgm:spPr/>
      <dgm:t>
        <a:bodyPr/>
        <a:lstStyle/>
        <a:p>
          <a:endParaRPr lang="it-IT"/>
        </a:p>
      </dgm:t>
    </dgm:pt>
    <dgm:pt modelId="{66F880D8-7D2F-477C-BEA3-26E987C0DA35}" type="sibTrans" cxnId="{FF875003-9AE7-4D5A-96E4-1135E128062F}">
      <dgm:prSet/>
      <dgm:spPr/>
      <dgm:t>
        <a:bodyPr/>
        <a:lstStyle/>
        <a:p>
          <a:endParaRPr lang="it-IT"/>
        </a:p>
      </dgm:t>
    </dgm:pt>
    <dgm:pt modelId="{4069DD95-D9F2-4B13-B201-C3787B0C825A}">
      <dgm:prSet phldrT="[Testo]">
        <dgm:style>
          <a:lnRef idx="1">
            <a:schemeClr val="accent1"/>
          </a:lnRef>
          <a:fillRef idx="2">
            <a:schemeClr val="accent1"/>
          </a:fillRef>
          <a:effectRef idx="1">
            <a:schemeClr val="accent1"/>
          </a:effectRef>
          <a:fontRef idx="minor">
            <a:schemeClr val="dk1"/>
          </a:fontRef>
        </dgm:style>
      </dgm:prSet>
      <dgm:spPr/>
      <dgm:t>
        <a:bodyPr/>
        <a:lstStyle/>
        <a:p>
          <a:pPr algn="ctr"/>
          <a:r>
            <a:rPr lang="it-IT" b="0" dirty="0" smtClean="0"/>
            <a:t>BORSE </a:t>
          </a:r>
          <a:r>
            <a:rPr lang="it-IT" b="0" dirty="0" err="1" smtClean="0"/>
            <a:t>DI</a:t>
          </a:r>
          <a:r>
            <a:rPr lang="it-IT" b="0" dirty="0" smtClean="0"/>
            <a:t> STUDIO</a:t>
          </a:r>
          <a:endParaRPr lang="it-IT" b="0" dirty="0"/>
        </a:p>
      </dgm:t>
    </dgm:pt>
    <dgm:pt modelId="{E0CB665F-CBFB-4DCE-A20A-1B761BEB7E0E}" type="parTrans" cxnId="{15B0CE93-EEBB-4AF7-9108-55AFE31A7838}">
      <dgm:prSet/>
      <dgm:spPr/>
      <dgm:t>
        <a:bodyPr/>
        <a:lstStyle/>
        <a:p>
          <a:endParaRPr lang="it-IT"/>
        </a:p>
      </dgm:t>
    </dgm:pt>
    <dgm:pt modelId="{031A52EC-F72E-4247-94EB-54AD4FAECC9B}" type="sibTrans" cxnId="{15B0CE93-EEBB-4AF7-9108-55AFE31A7838}">
      <dgm:prSet/>
      <dgm:spPr/>
      <dgm:t>
        <a:bodyPr/>
        <a:lstStyle/>
        <a:p>
          <a:endParaRPr lang="it-IT"/>
        </a:p>
      </dgm:t>
    </dgm:pt>
    <dgm:pt modelId="{C48A1912-2B05-4220-893E-06B71C3FB66A}">
      <dgm:prSet phldrT="[Testo]">
        <dgm:style>
          <a:lnRef idx="1">
            <a:schemeClr val="accent1"/>
          </a:lnRef>
          <a:fillRef idx="2">
            <a:schemeClr val="accent1"/>
          </a:fillRef>
          <a:effectRef idx="1">
            <a:schemeClr val="accent1"/>
          </a:effectRef>
          <a:fontRef idx="minor">
            <a:schemeClr val="dk1"/>
          </a:fontRef>
        </dgm:style>
      </dgm:prSet>
      <dgm:spPr/>
      <dgm:t>
        <a:bodyPr/>
        <a:lstStyle/>
        <a:p>
          <a:pPr algn="l"/>
          <a:endParaRPr lang="it-IT" dirty="0"/>
        </a:p>
      </dgm:t>
    </dgm:pt>
    <dgm:pt modelId="{9EAA26B5-B50B-4C22-8AB3-DD9602A4E737}" type="parTrans" cxnId="{16C82FB0-1E8A-4FC1-830E-D288CAF9FA0E}">
      <dgm:prSet/>
      <dgm:spPr/>
      <dgm:t>
        <a:bodyPr/>
        <a:lstStyle/>
        <a:p>
          <a:endParaRPr lang="it-IT"/>
        </a:p>
      </dgm:t>
    </dgm:pt>
    <dgm:pt modelId="{8570479A-A9D6-4189-8027-F59EECE05D72}" type="sibTrans" cxnId="{16C82FB0-1E8A-4FC1-830E-D288CAF9FA0E}">
      <dgm:prSet/>
      <dgm:spPr/>
      <dgm:t>
        <a:bodyPr/>
        <a:lstStyle/>
        <a:p>
          <a:endParaRPr lang="it-IT"/>
        </a:p>
      </dgm:t>
    </dgm:pt>
    <dgm:pt modelId="{9354C617-FFED-4E89-B82F-F00FF586E1FC}">
      <dgm:prSet phldrT="[Testo]">
        <dgm:style>
          <a:lnRef idx="1">
            <a:schemeClr val="accent1"/>
          </a:lnRef>
          <a:fillRef idx="2">
            <a:schemeClr val="accent1"/>
          </a:fillRef>
          <a:effectRef idx="1">
            <a:schemeClr val="accent1"/>
          </a:effectRef>
          <a:fontRef idx="minor">
            <a:schemeClr val="dk1"/>
          </a:fontRef>
        </dgm:style>
      </dgm:prSet>
      <dgm:spPr/>
      <dgm:t>
        <a:bodyPr/>
        <a:lstStyle/>
        <a:p>
          <a:pPr algn="just"/>
          <a:r>
            <a:rPr lang="it-IT" dirty="0" smtClean="0"/>
            <a:t>Il lavoratore dipendente si obbliga mediante retribuzione a collaborare nell’impresa, prestando il proprio lavoro intellettuale o manuale  alle dipendenze e sotto la direzione dell’imprenditore.</a:t>
          </a:r>
          <a:endParaRPr lang="it-IT" dirty="0"/>
        </a:p>
      </dgm:t>
    </dgm:pt>
    <dgm:pt modelId="{92392D4B-6473-4A9B-9775-ADDBD19D5C71}" type="parTrans" cxnId="{1AB22D0F-2A98-4E3E-935D-B01850FF2F0B}">
      <dgm:prSet/>
      <dgm:spPr/>
      <dgm:t>
        <a:bodyPr/>
        <a:lstStyle/>
        <a:p>
          <a:endParaRPr lang="it-IT"/>
        </a:p>
      </dgm:t>
    </dgm:pt>
    <dgm:pt modelId="{F9434D12-A001-4045-ABA0-6BFBC563970E}" type="sibTrans" cxnId="{1AB22D0F-2A98-4E3E-935D-B01850FF2F0B}">
      <dgm:prSet/>
      <dgm:spPr/>
      <dgm:t>
        <a:bodyPr/>
        <a:lstStyle/>
        <a:p>
          <a:endParaRPr lang="it-IT"/>
        </a:p>
      </dgm:t>
    </dgm:pt>
    <dgm:pt modelId="{0E148110-9E08-4BB3-958E-13FECC8013F4}">
      <dgm:prSet phldrT="[Testo]">
        <dgm:style>
          <a:lnRef idx="1">
            <a:schemeClr val="accent1"/>
          </a:lnRef>
          <a:fillRef idx="2">
            <a:schemeClr val="accent1"/>
          </a:fillRef>
          <a:effectRef idx="1">
            <a:schemeClr val="accent1"/>
          </a:effectRef>
          <a:fontRef idx="minor">
            <a:schemeClr val="dk1"/>
          </a:fontRef>
        </dgm:style>
      </dgm:prSet>
      <dgm:spPr/>
      <dgm:t>
        <a:bodyPr/>
        <a:lstStyle/>
        <a:p>
          <a:pPr algn="l"/>
          <a:r>
            <a:rPr lang="it-IT" dirty="0" smtClean="0"/>
            <a:t>La percezione di una borsa di studio da origine ad un reddito assimilato al lavoro dipendente da dichiarare nel quadro RC dell’Unico Persone fisiche.</a:t>
          </a:r>
          <a:endParaRPr lang="it-IT" dirty="0"/>
        </a:p>
      </dgm:t>
    </dgm:pt>
    <dgm:pt modelId="{1EB9774A-EAF6-4FBC-8EA0-104BFDF3F561}" type="parTrans" cxnId="{CE3A4E18-A245-40A0-82DF-1D42C4189EE9}">
      <dgm:prSet/>
      <dgm:spPr/>
      <dgm:t>
        <a:bodyPr/>
        <a:lstStyle/>
        <a:p>
          <a:endParaRPr lang="it-IT"/>
        </a:p>
      </dgm:t>
    </dgm:pt>
    <dgm:pt modelId="{AF31FA88-9E5E-4478-824B-310BA8012863}" type="sibTrans" cxnId="{CE3A4E18-A245-40A0-82DF-1D42C4189EE9}">
      <dgm:prSet/>
      <dgm:spPr/>
      <dgm:t>
        <a:bodyPr/>
        <a:lstStyle/>
        <a:p>
          <a:endParaRPr lang="it-IT"/>
        </a:p>
      </dgm:t>
    </dgm:pt>
    <dgm:pt modelId="{9FA65A6E-1244-479C-9C85-C59B9796B04B}">
      <dgm:prSet phldrT="[Testo]">
        <dgm:style>
          <a:lnRef idx="1">
            <a:schemeClr val="accent1"/>
          </a:lnRef>
          <a:fillRef idx="2">
            <a:schemeClr val="accent1"/>
          </a:fillRef>
          <a:effectRef idx="1">
            <a:schemeClr val="accent1"/>
          </a:effectRef>
          <a:fontRef idx="minor">
            <a:schemeClr val="dk1"/>
          </a:fontRef>
        </dgm:style>
      </dgm:prSet>
      <dgm:spPr/>
      <dgm:t>
        <a:bodyPr/>
        <a:lstStyle/>
        <a:p>
          <a:pPr algn="l"/>
          <a:r>
            <a:rPr lang="it-IT" dirty="0" smtClean="0"/>
            <a:t>E’ prevista l’ ESENZIONE  (non concorre alla formazione del reddito) per le borse di studio percepite per la frequenza delle scuole universitarie di specializzazione delle facoltà di medicina e chirurgia; </a:t>
          </a:r>
          <a:endParaRPr lang="it-IT" dirty="0"/>
        </a:p>
      </dgm:t>
    </dgm:pt>
    <dgm:pt modelId="{B269B4C9-EC32-45CA-B98E-4237219A42C4}" type="parTrans" cxnId="{EE54EA59-1610-49A3-88FD-78E1E33C84B5}">
      <dgm:prSet/>
      <dgm:spPr/>
      <dgm:t>
        <a:bodyPr/>
        <a:lstStyle/>
        <a:p>
          <a:endParaRPr lang="it-IT"/>
        </a:p>
      </dgm:t>
    </dgm:pt>
    <dgm:pt modelId="{D60F0295-B0E6-4E80-909F-A1EF4ECD9551}" type="sibTrans" cxnId="{EE54EA59-1610-49A3-88FD-78E1E33C84B5}">
      <dgm:prSet/>
      <dgm:spPr/>
      <dgm:t>
        <a:bodyPr/>
        <a:lstStyle/>
        <a:p>
          <a:endParaRPr lang="it-IT"/>
        </a:p>
      </dgm:t>
    </dgm:pt>
    <dgm:pt modelId="{57B1ED41-A496-487B-9ED8-3AB15CA12A26}">
      <dgm:prSet phldrT="[Testo]">
        <dgm:style>
          <a:lnRef idx="1">
            <a:schemeClr val="accent1"/>
          </a:lnRef>
          <a:fillRef idx="2">
            <a:schemeClr val="accent1"/>
          </a:fillRef>
          <a:effectRef idx="1">
            <a:schemeClr val="accent1"/>
          </a:effectRef>
          <a:fontRef idx="minor">
            <a:schemeClr val="dk1"/>
          </a:fontRef>
        </dgm:style>
      </dgm:prSet>
      <dgm:spPr/>
      <dgm:t>
        <a:bodyPr/>
        <a:lstStyle/>
        <a:p>
          <a:pPr algn="l"/>
          <a:r>
            <a:rPr lang="it-IT" dirty="0" smtClean="0"/>
            <a:t>NON SONO ESENTI  le borse di studio corrisposte per i corsi di formazione specifica in medicina generale.</a:t>
          </a:r>
          <a:endParaRPr lang="it-IT" dirty="0"/>
        </a:p>
      </dgm:t>
    </dgm:pt>
    <dgm:pt modelId="{29C41A5A-D5A3-4077-BD73-EE8AF792ACBA}" type="parTrans" cxnId="{E027DD09-7386-4794-893D-A98F6A3706BB}">
      <dgm:prSet/>
      <dgm:spPr/>
      <dgm:t>
        <a:bodyPr/>
        <a:lstStyle/>
        <a:p>
          <a:endParaRPr lang="it-IT"/>
        </a:p>
      </dgm:t>
    </dgm:pt>
    <dgm:pt modelId="{92FB2E44-0FB3-4597-BF66-3A63A1F7E8F7}" type="sibTrans" cxnId="{E027DD09-7386-4794-893D-A98F6A3706BB}">
      <dgm:prSet/>
      <dgm:spPr/>
      <dgm:t>
        <a:bodyPr/>
        <a:lstStyle/>
        <a:p>
          <a:endParaRPr lang="it-IT"/>
        </a:p>
      </dgm:t>
    </dgm:pt>
    <dgm:pt modelId="{2E765A04-86E1-4108-97F8-058AD01BCF6C}" type="pres">
      <dgm:prSet presAssocID="{3C59C3CE-9F2B-4CFB-9633-A52779CB9FD6}" presName="linear" presStyleCnt="0">
        <dgm:presLayoutVars>
          <dgm:animLvl val="lvl"/>
          <dgm:resizeHandles val="exact"/>
        </dgm:presLayoutVars>
      </dgm:prSet>
      <dgm:spPr/>
      <dgm:t>
        <a:bodyPr/>
        <a:lstStyle/>
        <a:p>
          <a:endParaRPr lang="it-IT"/>
        </a:p>
      </dgm:t>
    </dgm:pt>
    <dgm:pt modelId="{526B0C9D-413E-4BDD-B9FF-F5D39BE67F24}" type="pres">
      <dgm:prSet presAssocID="{9D53717B-2EF6-4DCB-B6B7-8B367142939E}" presName="parentText" presStyleLbl="node1" presStyleIdx="0" presStyleCnt="3">
        <dgm:presLayoutVars>
          <dgm:chMax val="0"/>
          <dgm:bulletEnabled val="1"/>
        </dgm:presLayoutVars>
      </dgm:prSet>
      <dgm:spPr/>
      <dgm:t>
        <a:bodyPr/>
        <a:lstStyle/>
        <a:p>
          <a:endParaRPr lang="it-IT"/>
        </a:p>
      </dgm:t>
    </dgm:pt>
    <dgm:pt modelId="{8BE47C0E-3B46-4B4E-9D0D-26C84FA914D1}" type="pres">
      <dgm:prSet presAssocID="{9D53717B-2EF6-4DCB-B6B7-8B367142939E}" presName="childText" presStyleLbl="revTx" presStyleIdx="0" presStyleCnt="3">
        <dgm:presLayoutVars>
          <dgm:bulletEnabled val="1"/>
        </dgm:presLayoutVars>
      </dgm:prSet>
      <dgm:spPr/>
      <dgm:t>
        <a:bodyPr/>
        <a:lstStyle/>
        <a:p>
          <a:endParaRPr lang="it-IT"/>
        </a:p>
      </dgm:t>
    </dgm:pt>
    <dgm:pt modelId="{72557B80-3FE2-4D16-9D4C-8FD02334159C}" type="pres">
      <dgm:prSet presAssocID="{4069DD95-D9F2-4B13-B201-C3787B0C825A}" presName="parentText" presStyleLbl="node1" presStyleIdx="1" presStyleCnt="3" custLinFactNeighborX="6750" custLinFactNeighborY="-210">
        <dgm:presLayoutVars>
          <dgm:chMax val="0"/>
          <dgm:bulletEnabled val="1"/>
        </dgm:presLayoutVars>
      </dgm:prSet>
      <dgm:spPr/>
      <dgm:t>
        <a:bodyPr/>
        <a:lstStyle/>
        <a:p>
          <a:endParaRPr lang="it-IT"/>
        </a:p>
      </dgm:t>
    </dgm:pt>
    <dgm:pt modelId="{4F7137FF-C971-47B3-B4F0-F4C6FBF70AF9}" type="pres">
      <dgm:prSet presAssocID="{4069DD95-D9F2-4B13-B201-C3787B0C825A}" presName="childText" presStyleLbl="revTx" presStyleIdx="1" presStyleCnt="3">
        <dgm:presLayoutVars>
          <dgm:bulletEnabled val="1"/>
        </dgm:presLayoutVars>
      </dgm:prSet>
      <dgm:spPr/>
      <dgm:t>
        <a:bodyPr/>
        <a:lstStyle/>
        <a:p>
          <a:endParaRPr lang="it-IT"/>
        </a:p>
      </dgm:t>
    </dgm:pt>
    <dgm:pt modelId="{2C232FD0-8397-4FBB-9CC1-2BD342B33D44}" type="pres">
      <dgm:prSet presAssocID="{D9242809-34AC-496E-B29E-08A90AA1B225}" presName="parentText" presStyleLbl="node1" presStyleIdx="2" presStyleCnt="3">
        <dgm:presLayoutVars>
          <dgm:chMax val="0"/>
          <dgm:bulletEnabled val="1"/>
        </dgm:presLayoutVars>
      </dgm:prSet>
      <dgm:spPr/>
      <dgm:t>
        <a:bodyPr/>
        <a:lstStyle/>
        <a:p>
          <a:endParaRPr lang="it-IT"/>
        </a:p>
      </dgm:t>
    </dgm:pt>
    <dgm:pt modelId="{6F4006AA-5779-4E1D-AB30-8441247DD581}" type="pres">
      <dgm:prSet presAssocID="{D9242809-34AC-496E-B29E-08A90AA1B225}" presName="childText" presStyleLbl="revTx" presStyleIdx="2" presStyleCnt="3">
        <dgm:presLayoutVars>
          <dgm:bulletEnabled val="1"/>
        </dgm:presLayoutVars>
      </dgm:prSet>
      <dgm:spPr/>
      <dgm:t>
        <a:bodyPr/>
        <a:lstStyle/>
        <a:p>
          <a:endParaRPr lang="it-IT"/>
        </a:p>
      </dgm:t>
    </dgm:pt>
  </dgm:ptLst>
  <dgm:cxnLst>
    <dgm:cxn modelId="{EE54EA59-1610-49A3-88FD-78E1E33C84B5}" srcId="{4069DD95-D9F2-4B13-B201-C3787B0C825A}" destId="{9FA65A6E-1244-479C-9C85-C59B9796B04B}" srcOrd="1" destOrd="0" parTransId="{B269B4C9-EC32-45CA-B98E-4237219A42C4}" sibTransId="{D60F0295-B0E6-4E80-909F-A1EF4ECD9551}"/>
    <dgm:cxn modelId="{B4B9B7F3-4284-4250-A930-CABC89E145D2}" srcId="{D9242809-34AC-496E-B29E-08A90AA1B225}" destId="{9BD23E4E-DF5E-4E6E-89BE-2941D7867366}" srcOrd="1" destOrd="0" parTransId="{196CFD17-B8B3-486E-93A6-06A3465D16EA}" sibTransId="{787A7136-4C8D-4652-8BCC-DF4E7F5BF1B3}"/>
    <dgm:cxn modelId="{16C82FB0-1E8A-4FC1-830E-D288CAF9FA0E}" srcId="{9D53717B-2EF6-4DCB-B6B7-8B367142939E}" destId="{C48A1912-2B05-4220-893E-06B71C3FB66A}" srcOrd="0" destOrd="0" parTransId="{9EAA26B5-B50B-4C22-8AB3-DD9602A4E737}" sibTransId="{8570479A-A9D6-4189-8027-F59EECE05D72}"/>
    <dgm:cxn modelId="{73481118-51A5-40DC-B363-E86814EEE060}" srcId="{3C59C3CE-9F2B-4CFB-9633-A52779CB9FD6}" destId="{9D53717B-2EF6-4DCB-B6B7-8B367142939E}" srcOrd="0" destOrd="0" parTransId="{FA0F2951-5612-4EBC-A8A0-D2D30C644DEC}" sibTransId="{4DB9791C-FCDD-4C55-844D-BD53535DEDDC}"/>
    <dgm:cxn modelId="{B21FA296-18E8-47B8-871B-5E7851F8699F}" type="presOf" srcId="{9BD23E4E-DF5E-4E6E-89BE-2941D7867366}" destId="{6F4006AA-5779-4E1D-AB30-8441247DD581}" srcOrd="0" destOrd="1" presId="urn:microsoft.com/office/officeart/2005/8/layout/vList2"/>
    <dgm:cxn modelId="{A84C052E-BB3F-4567-A8FE-58A9E3550D84}" srcId="{3C59C3CE-9F2B-4CFB-9633-A52779CB9FD6}" destId="{D9242809-34AC-496E-B29E-08A90AA1B225}" srcOrd="2" destOrd="0" parTransId="{0137424E-B9F9-4E1C-AD08-47F7BFFFEA1B}" sibTransId="{2B2B3882-C172-45A9-B4E5-30679BC25A33}"/>
    <dgm:cxn modelId="{11F7AF3F-3ECE-495A-9778-DF05D08AAF18}" type="presOf" srcId="{57B1ED41-A496-487B-9ED8-3AB15CA12A26}" destId="{4F7137FF-C971-47B3-B4F0-F4C6FBF70AF9}" srcOrd="0" destOrd="2" presId="urn:microsoft.com/office/officeart/2005/8/layout/vList2"/>
    <dgm:cxn modelId="{15B0CE93-EEBB-4AF7-9108-55AFE31A7838}" srcId="{3C59C3CE-9F2B-4CFB-9633-A52779CB9FD6}" destId="{4069DD95-D9F2-4B13-B201-C3787B0C825A}" srcOrd="1" destOrd="0" parTransId="{E0CB665F-CBFB-4DCE-A20A-1B761BEB7E0E}" sibTransId="{031A52EC-F72E-4247-94EB-54AD4FAECC9B}"/>
    <dgm:cxn modelId="{62012FD3-95B5-4BD4-976D-8E1C118D418C}" srcId="{D9242809-34AC-496E-B29E-08A90AA1B225}" destId="{598EBE01-C55D-4081-9A42-B674B388257A}" srcOrd="0" destOrd="0" parTransId="{A7EA5FC0-D943-4185-AB8B-318EA31D7BDC}" sibTransId="{54082C40-F594-44B7-9DC0-124DA549D509}"/>
    <dgm:cxn modelId="{7B7BDFA2-DE68-441F-A38C-DAFCFDF6173D}" type="presOf" srcId="{0E148110-9E08-4BB3-958E-13FECC8013F4}" destId="{4F7137FF-C971-47B3-B4F0-F4C6FBF70AF9}" srcOrd="0" destOrd="0" presId="urn:microsoft.com/office/officeart/2005/8/layout/vList2"/>
    <dgm:cxn modelId="{FF875003-9AE7-4D5A-96E4-1135E128062F}" srcId="{D9242809-34AC-496E-B29E-08A90AA1B225}" destId="{79575749-FFCB-40F4-BD76-DA907EFEF27F}" srcOrd="2" destOrd="0" parTransId="{F6B1729D-D4E6-4A05-96CE-881FC3469686}" sibTransId="{66F880D8-7D2F-477C-BEA3-26E987C0DA35}"/>
    <dgm:cxn modelId="{BA103AE7-3010-459E-A68A-B7BFEEBA0493}" type="presOf" srcId="{478DF728-396A-4091-A023-97EE382CAB98}" destId="{6F4006AA-5779-4E1D-AB30-8441247DD581}" srcOrd="0" destOrd="3" presId="urn:microsoft.com/office/officeart/2005/8/layout/vList2"/>
    <dgm:cxn modelId="{ABACEAA7-257D-404D-99B2-4A7A70AFDB3D}" type="presOf" srcId="{9D53717B-2EF6-4DCB-B6B7-8B367142939E}" destId="{526B0C9D-413E-4BDD-B9FF-F5D39BE67F24}" srcOrd="0" destOrd="0" presId="urn:microsoft.com/office/officeart/2005/8/layout/vList2"/>
    <dgm:cxn modelId="{CE3A4E18-A245-40A0-82DF-1D42C4189EE9}" srcId="{4069DD95-D9F2-4B13-B201-C3787B0C825A}" destId="{0E148110-9E08-4BB3-958E-13FECC8013F4}" srcOrd="0" destOrd="0" parTransId="{1EB9774A-EAF6-4FBC-8EA0-104BFDF3F561}" sibTransId="{AF31FA88-9E5E-4478-824B-310BA8012863}"/>
    <dgm:cxn modelId="{92FDD7D0-376E-4EB9-8383-6B911F63434D}" type="presOf" srcId="{9354C617-FFED-4E89-B82F-F00FF586E1FC}" destId="{8BE47C0E-3B46-4B4E-9D0D-26C84FA914D1}" srcOrd="0" destOrd="2" presId="urn:microsoft.com/office/officeart/2005/8/layout/vList2"/>
    <dgm:cxn modelId="{1AB22D0F-2A98-4E3E-935D-B01850FF2F0B}" srcId="{9D53717B-2EF6-4DCB-B6B7-8B367142939E}" destId="{9354C617-FFED-4E89-B82F-F00FF586E1FC}" srcOrd="2" destOrd="0" parTransId="{92392D4B-6473-4A9B-9775-ADDBD19D5C71}" sibTransId="{F9434D12-A001-4045-ABA0-6BFBC563970E}"/>
    <dgm:cxn modelId="{12C0D7F1-0051-4603-96BB-121BED74DB3C}" type="presOf" srcId="{4069DD95-D9F2-4B13-B201-C3787B0C825A}" destId="{72557B80-3FE2-4D16-9D4C-8FD02334159C}" srcOrd="0" destOrd="0" presId="urn:microsoft.com/office/officeart/2005/8/layout/vList2"/>
    <dgm:cxn modelId="{24AF2E69-DA8C-4522-A856-E6E316596F6D}" type="presOf" srcId="{9FA65A6E-1244-479C-9C85-C59B9796B04B}" destId="{4F7137FF-C971-47B3-B4F0-F4C6FBF70AF9}" srcOrd="0" destOrd="1" presId="urn:microsoft.com/office/officeart/2005/8/layout/vList2"/>
    <dgm:cxn modelId="{E027DD09-7386-4794-893D-A98F6A3706BB}" srcId="{4069DD95-D9F2-4B13-B201-C3787B0C825A}" destId="{57B1ED41-A496-487B-9ED8-3AB15CA12A26}" srcOrd="2" destOrd="0" parTransId="{29C41A5A-D5A3-4077-BD73-EE8AF792ACBA}" sibTransId="{92FB2E44-0FB3-4597-BF66-3A63A1F7E8F7}"/>
    <dgm:cxn modelId="{8DBEE896-4BC6-46F5-A9F5-26FDCDCABC45}" srcId="{D9242809-34AC-496E-B29E-08A90AA1B225}" destId="{478DF728-396A-4091-A023-97EE382CAB98}" srcOrd="3" destOrd="0" parTransId="{FB405395-E53D-4186-AA2A-F2589BF90BA5}" sibTransId="{4358971E-61E2-431F-B667-2E82B2DAFE9D}"/>
    <dgm:cxn modelId="{720A135A-E61B-40E2-8008-B05E906355DD}" type="presOf" srcId="{D9242809-34AC-496E-B29E-08A90AA1B225}" destId="{2C232FD0-8397-4FBB-9CC1-2BD342B33D44}" srcOrd="0" destOrd="0" presId="urn:microsoft.com/office/officeart/2005/8/layout/vList2"/>
    <dgm:cxn modelId="{43190BA6-7E3C-49A5-A1E2-333C0EEFB829}" type="presOf" srcId="{3C59C3CE-9F2B-4CFB-9633-A52779CB9FD6}" destId="{2E765A04-86E1-4108-97F8-058AD01BCF6C}" srcOrd="0" destOrd="0" presId="urn:microsoft.com/office/officeart/2005/8/layout/vList2"/>
    <dgm:cxn modelId="{75CC1686-2302-42F9-B72E-836C9152F3C4}" type="presOf" srcId="{598EBE01-C55D-4081-9A42-B674B388257A}" destId="{6F4006AA-5779-4E1D-AB30-8441247DD581}" srcOrd="0" destOrd="0" presId="urn:microsoft.com/office/officeart/2005/8/layout/vList2"/>
    <dgm:cxn modelId="{EAA1A947-76D1-493C-A73D-A5220AE7FF21}" type="presOf" srcId="{C48A1912-2B05-4220-893E-06B71C3FB66A}" destId="{8BE47C0E-3B46-4B4E-9D0D-26C84FA914D1}" srcOrd="0" destOrd="0" presId="urn:microsoft.com/office/officeart/2005/8/layout/vList2"/>
    <dgm:cxn modelId="{4CB10280-F67E-47C6-941F-0274CDF39BC4}" type="presOf" srcId="{769F597E-7D29-4A94-992F-6532CF45959B}" destId="{8BE47C0E-3B46-4B4E-9D0D-26C84FA914D1}" srcOrd="0" destOrd="1" presId="urn:microsoft.com/office/officeart/2005/8/layout/vList2"/>
    <dgm:cxn modelId="{4BBFFC8B-109C-4129-A2F4-6666129336A8}" type="presOf" srcId="{79575749-FFCB-40F4-BD76-DA907EFEF27F}" destId="{6F4006AA-5779-4E1D-AB30-8441247DD581}" srcOrd="0" destOrd="2" presId="urn:microsoft.com/office/officeart/2005/8/layout/vList2"/>
    <dgm:cxn modelId="{1F786688-24C1-4910-A222-73C1C83ACA2F}" srcId="{9D53717B-2EF6-4DCB-B6B7-8B367142939E}" destId="{769F597E-7D29-4A94-992F-6532CF45959B}" srcOrd="1" destOrd="0" parTransId="{BE7452FE-1E2C-456F-8B23-7409D78F502E}" sibTransId="{9840289F-16D2-41A8-AAB4-4BF50B2202EF}"/>
    <dgm:cxn modelId="{645F2BA9-8982-41C5-BCA2-3AB8E56C67B2}" type="presParOf" srcId="{2E765A04-86E1-4108-97F8-058AD01BCF6C}" destId="{526B0C9D-413E-4BDD-B9FF-F5D39BE67F24}" srcOrd="0" destOrd="0" presId="urn:microsoft.com/office/officeart/2005/8/layout/vList2"/>
    <dgm:cxn modelId="{21D3A070-FD90-4D47-AEA8-678D35BAB9D2}" type="presParOf" srcId="{2E765A04-86E1-4108-97F8-058AD01BCF6C}" destId="{8BE47C0E-3B46-4B4E-9D0D-26C84FA914D1}" srcOrd="1" destOrd="0" presId="urn:microsoft.com/office/officeart/2005/8/layout/vList2"/>
    <dgm:cxn modelId="{4812279A-40BB-4B29-8B55-6C8550D8CCB9}" type="presParOf" srcId="{2E765A04-86E1-4108-97F8-058AD01BCF6C}" destId="{72557B80-3FE2-4D16-9D4C-8FD02334159C}" srcOrd="2" destOrd="0" presId="urn:microsoft.com/office/officeart/2005/8/layout/vList2"/>
    <dgm:cxn modelId="{4AC5CA1F-2C3C-4DA9-962F-DEDE2CD0DE0E}" type="presParOf" srcId="{2E765A04-86E1-4108-97F8-058AD01BCF6C}" destId="{4F7137FF-C971-47B3-B4F0-F4C6FBF70AF9}" srcOrd="3" destOrd="0" presId="urn:microsoft.com/office/officeart/2005/8/layout/vList2"/>
    <dgm:cxn modelId="{1CF33CB1-47BB-4315-8A5E-182717191785}" type="presParOf" srcId="{2E765A04-86E1-4108-97F8-058AD01BCF6C}" destId="{2C232FD0-8397-4FBB-9CC1-2BD342B33D44}" srcOrd="4" destOrd="0" presId="urn:microsoft.com/office/officeart/2005/8/layout/vList2"/>
    <dgm:cxn modelId="{D8A23683-1241-418D-913A-A11822835C8C}" type="presParOf" srcId="{2E765A04-86E1-4108-97F8-058AD01BCF6C}" destId="{6F4006AA-5779-4E1D-AB30-8441247DD581}" srcOrd="5"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59C3CE-9F2B-4CFB-9633-A52779CB9FD6}" type="doc">
      <dgm:prSet loTypeId="urn:microsoft.com/office/officeart/2005/8/layout/vList2" loCatId="list" qsTypeId="urn:microsoft.com/office/officeart/2005/8/quickstyle/simple1#14" qsCatId="simple" csTypeId="urn:microsoft.com/office/officeart/2005/8/colors/accent1_2#14" csCatId="accent1" phldr="1"/>
      <dgm:spPr/>
      <dgm:t>
        <a:bodyPr/>
        <a:lstStyle/>
        <a:p>
          <a:endParaRPr lang="it-IT"/>
        </a:p>
      </dgm:t>
    </dgm:pt>
    <dgm:pt modelId="{9D53717B-2EF6-4DCB-B6B7-8B367142939E}">
      <dgm:prSet phldrT="[Testo]"/>
      <dgm:spPr/>
      <dgm:t>
        <a:bodyPr/>
        <a:lstStyle/>
        <a:p>
          <a:r>
            <a:rPr lang="it-IT" dirty="0" smtClean="0"/>
            <a:t>Lavoro  occasionale</a:t>
          </a:r>
          <a:endParaRPr lang="it-IT" dirty="0"/>
        </a:p>
      </dgm:t>
    </dgm:pt>
    <dgm:pt modelId="{FA0F2951-5612-4EBC-A8A0-D2D30C644DEC}" type="parTrans" cxnId="{73481118-51A5-40DC-B363-E86814EEE060}">
      <dgm:prSet/>
      <dgm:spPr/>
      <dgm:t>
        <a:bodyPr/>
        <a:lstStyle/>
        <a:p>
          <a:endParaRPr lang="it-IT"/>
        </a:p>
      </dgm:t>
    </dgm:pt>
    <dgm:pt modelId="{4DB9791C-FCDD-4C55-844D-BD53535DEDDC}" type="sibTrans" cxnId="{73481118-51A5-40DC-B363-E86814EEE060}">
      <dgm:prSet/>
      <dgm:spPr/>
      <dgm:t>
        <a:bodyPr/>
        <a:lstStyle/>
        <a:p>
          <a:endParaRPr lang="it-IT"/>
        </a:p>
      </dgm:t>
    </dgm:pt>
    <dgm:pt modelId="{769F597E-7D29-4A94-992F-6532CF45959B}">
      <dgm:prSet phldrT="[Testo]">
        <dgm:style>
          <a:lnRef idx="1">
            <a:schemeClr val="accent1"/>
          </a:lnRef>
          <a:fillRef idx="2">
            <a:schemeClr val="accent1"/>
          </a:fillRef>
          <a:effectRef idx="1">
            <a:schemeClr val="accent1"/>
          </a:effectRef>
          <a:fontRef idx="minor">
            <a:schemeClr val="dk1"/>
          </a:fontRef>
        </dgm:style>
      </dgm:prSet>
      <dgm:spPr/>
      <dgm:t>
        <a:bodyPr/>
        <a:lstStyle/>
        <a:p>
          <a:r>
            <a:rPr lang="it-IT" dirty="0" smtClean="0"/>
            <a:t>Esempio tipico è il medico dipendente di una ASL che tiene una conferenza </a:t>
          </a:r>
          <a:endParaRPr lang="it-IT" dirty="0"/>
        </a:p>
      </dgm:t>
    </dgm:pt>
    <dgm:pt modelId="{BE7452FE-1E2C-456F-8B23-7409D78F502E}" type="parTrans" cxnId="{1F786688-24C1-4910-A222-73C1C83ACA2F}">
      <dgm:prSet/>
      <dgm:spPr/>
      <dgm:t>
        <a:bodyPr/>
        <a:lstStyle/>
        <a:p>
          <a:endParaRPr lang="it-IT"/>
        </a:p>
      </dgm:t>
    </dgm:pt>
    <dgm:pt modelId="{9840289F-16D2-41A8-AAB4-4BF50B2202EF}" type="sibTrans" cxnId="{1F786688-24C1-4910-A222-73C1C83ACA2F}">
      <dgm:prSet/>
      <dgm:spPr/>
      <dgm:t>
        <a:bodyPr/>
        <a:lstStyle/>
        <a:p>
          <a:endParaRPr lang="it-IT"/>
        </a:p>
      </dgm:t>
    </dgm:pt>
    <dgm:pt modelId="{D9242809-34AC-496E-B29E-08A90AA1B225}">
      <dgm:prSet phldrT="[Testo]"/>
      <dgm:spPr/>
      <dgm:t>
        <a:bodyPr/>
        <a:lstStyle/>
        <a:p>
          <a:r>
            <a:rPr lang="it-IT" dirty="0" smtClean="0"/>
            <a:t>Libera professione</a:t>
          </a:r>
          <a:endParaRPr lang="it-IT" dirty="0"/>
        </a:p>
      </dgm:t>
    </dgm:pt>
    <dgm:pt modelId="{0137424E-B9F9-4E1C-AD08-47F7BFFFEA1B}" type="parTrans" cxnId="{A84C052E-BB3F-4567-A8FE-58A9E3550D84}">
      <dgm:prSet/>
      <dgm:spPr/>
      <dgm:t>
        <a:bodyPr/>
        <a:lstStyle/>
        <a:p>
          <a:endParaRPr lang="it-IT"/>
        </a:p>
      </dgm:t>
    </dgm:pt>
    <dgm:pt modelId="{2B2B3882-C172-45A9-B4E5-30679BC25A33}" type="sibTrans" cxnId="{A84C052E-BB3F-4567-A8FE-58A9E3550D84}">
      <dgm:prSet/>
      <dgm:spPr/>
      <dgm:t>
        <a:bodyPr/>
        <a:lstStyle/>
        <a:p>
          <a:endParaRPr lang="it-IT"/>
        </a:p>
      </dgm:t>
    </dgm:pt>
    <dgm:pt modelId="{598EBE01-C55D-4081-9A42-B674B388257A}">
      <dgm:prSet phldrT="[Testo]">
        <dgm:style>
          <a:lnRef idx="1">
            <a:schemeClr val="accent1"/>
          </a:lnRef>
          <a:fillRef idx="2">
            <a:schemeClr val="accent1"/>
          </a:fillRef>
          <a:effectRef idx="1">
            <a:schemeClr val="accent1"/>
          </a:effectRef>
          <a:fontRef idx="minor">
            <a:schemeClr val="dk1"/>
          </a:fontRef>
        </dgm:style>
      </dgm:prSet>
      <dgm:spPr/>
      <dgm:t>
        <a:bodyPr/>
        <a:lstStyle/>
        <a:p>
          <a:pPr algn="l"/>
          <a:r>
            <a:rPr lang="it-IT" dirty="0" smtClean="0"/>
            <a:t>La libera professione può essere svolta in forma individuale – associata – societaria.</a:t>
          </a:r>
          <a:endParaRPr lang="it-IT" dirty="0"/>
        </a:p>
      </dgm:t>
    </dgm:pt>
    <dgm:pt modelId="{A7EA5FC0-D943-4185-AB8B-318EA31D7BDC}" type="parTrans" cxnId="{62012FD3-95B5-4BD4-976D-8E1C118D418C}">
      <dgm:prSet/>
      <dgm:spPr/>
      <dgm:t>
        <a:bodyPr/>
        <a:lstStyle/>
        <a:p>
          <a:endParaRPr lang="it-IT"/>
        </a:p>
      </dgm:t>
    </dgm:pt>
    <dgm:pt modelId="{54082C40-F594-44B7-9DC0-124DA549D509}" type="sibTrans" cxnId="{62012FD3-95B5-4BD4-976D-8E1C118D418C}">
      <dgm:prSet/>
      <dgm:spPr/>
      <dgm:t>
        <a:bodyPr/>
        <a:lstStyle/>
        <a:p>
          <a:endParaRPr lang="it-IT"/>
        </a:p>
      </dgm:t>
    </dgm:pt>
    <dgm:pt modelId="{F4ECB15F-AEDF-4B4A-B2D8-7EAB6CCE1652}">
      <dgm:prSet phldrT="[Testo]">
        <dgm:style>
          <a:lnRef idx="1">
            <a:schemeClr val="accent1"/>
          </a:lnRef>
          <a:fillRef idx="2">
            <a:schemeClr val="accent1"/>
          </a:fillRef>
          <a:effectRef idx="1">
            <a:schemeClr val="accent1"/>
          </a:effectRef>
          <a:fontRef idx="minor">
            <a:schemeClr val="dk1"/>
          </a:fontRef>
        </dgm:style>
      </dgm:prSet>
      <dgm:spPr/>
      <dgm:t>
        <a:bodyPr/>
        <a:lstStyle/>
        <a:p>
          <a:r>
            <a:rPr lang="it-IT" dirty="0" smtClean="0"/>
            <a:t>Negli altri casi si tratta di lavoro occasionale se: ciascuna collaborazione non superi 30 giorni in un anno e il reddito annuo per prestazioni occasionali non superi i 5.000,00 euro (criteri generali )</a:t>
          </a:r>
          <a:endParaRPr lang="it-IT" dirty="0"/>
        </a:p>
      </dgm:t>
    </dgm:pt>
    <dgm:pt modelId="{AC538728-6407-4C83-A3F7-BBC3D91EF7EB}" type="parTrans" cxnId="{3B0B6F49-FC04-4EC8-8090-2512ED85689B}">
      <dgm:prSet/>
      <dgm:spPr/>
      <dgm:t>
        <a:bodyPr/>
        <a:lstStyle/>
        <a:p>
          <a:endParaRPr lang="it-IT"/>
        </a:p>
      </dgm:t>
    </dgm:pt>
    <dgm:pt modelId="{738888AA-DF4A-4F8D-A314-2F335951F47B}" type="sibTrans" cxnId="{3B0B6F49-FC04-4EC8-8090-2512ED85689B}">
      <dgm:prSet/>
      <dgm:spPr/>
      <dgm:t>
        <a:bodyPr/>
        <a:lstStyle/>
        <a:p>
          <a:endParaRPr lang="it-IT"/>
        </a:p>
      </dgm:t>
    </dgm:pt>
    <dgm:pt modelId="{8AB42E21-4E74-4C9C-8FCD-10723009D5BC}">
      <dgm:prSet phldrT="[Testo]">
        <dgm:style>
          <a:lnRef idx="1">
            <a:schemeClr val="accent1"/>
          </a:lnRef>
          <a:fillRef idx="2">
            <a:schemeClr val="accent1"/>
          </a:fillRef>
          <a:effectRef idx="1">
            <a:schemeClr val="accent1"/>
          </a:effectRef>
          <a:fontRef idx="minor">
            <a:schemeClr val="dk1"/>
          </a:fontRef>
        </dgm:style>
      </dgm:prSet>
      <dgm:spPr/>
      <dgm:t>
        <a:bodyPr/>
        <a:lstStyle/>
        <a:p>
          <a:pPr algn="just"/>
          <a:r>
            <a:rPr lang="it-IT" dirty="0" smtClean="0"/>
            <a:t>Definizione: Il soggetto svolge la propria attività senza nessun vincolo di subordinazione nei confronti del committente, avvalendosi di una propria organizzazione di lavoro decidendo i tempi, le modalità e i mezzi necessari per il compimento dell’opera</a:t>
          </a:r>
          <a:endParaRPr lang="it-IT" dirty="0"/>
        </a:p>
      </dgm:t>
    </dgm:pt>
    <dgm:pt modelId="{921AA659-B311-4B49-A53D-C76B046B4F8B}" type="parTrans" cxnId="{8090E1E7-D6BF-4EB5-873B-321A953FB402}">
      <dgm:prSet/>
      <dgm:spPr/>
      <dgm:t>
        <a:bodyPr/>
        <a:lstStyle/>
        <a:p>
          <a:endParaRPr lang="it-IT"/>
        </a:p>
      </dgm:t>
    </dgm:pt>
    <dgm:pt modelId="{5A209821-7884-403F-939E-209BC3E5E19D}" type="sibTrans" cxnId="{8090E1E7-D6BF-4EB5-873B-321A953FB402}">
      <dgm:prSet/>
      <dgm:spPr/>
      <dgm:t>
        <a:bodyPr/>
        <a:lstStyle/>
        <a:p>
          <a:endParaRPr lang="it-IT"/>
        </a:p>
      </dgm:t>
    </dgm:pt>
    <dgm:pt modelId="{2E765A04-86E1-4108-97F8-058AD01BCF6C}" type="pres">
      <dgm:prSet presAssocID="{3C59C3CE-9F2B-4CFB-9633-A52779CB9FD6}" presName="linear" presStyleCnt="0">
        <dgm:presLayoutVars>
          <dgm:animLvl val="lvl"/>
          <dgm:resizeHandles val="exact"/>
        </dgm:presLayoutVars>
      </dgm:prSet>
      <dgm:spPr/>
      <dgm:t>
        <a:bodyPr/>
        <a:lstStyle/>
        <a:p>
          <a:endParaRPr lang="it-IT"/>
        </a:p>
      </dgm:t>
    </dgm:pt>
    <dgm:pt modelId="{526B0C9D-413E-4BDD-B9FF-F5D39BE67F24}" type="pres">
      <dgm:prSet presAssocID="{9D53717B-2EF6-4DCB-B6B7-8B367142939E}" presName="parentText" presStyleLbl="node1" presStyleIdx="0" presStyleCnt="2">
        <dgm:presLayoutVars>
          <dgm:chMax val="0"/>
          <dgm:bulletEnabled val="1"/>
        </dgm:presLayoutVars>
      </dgm:prSet>
      <dgm:spPr/>
      <dgm:t>
        <a:bodyPr/>
        <a:lstStyle/>
        <a:p>
          <a:endParaRPr lang="it-IT"/>
        </a:p>
      </dgm:t>
    </dgm:pt>
    <dgm:pt modelId="{8BE47C0E-3B46-4B4E-9D0D-26C84FA914D1}" type="pres">
      <dgm:prSet presAssocID="{9D53717B-2EF6-4DCB-B6B7-8B367142939E}" presName="childText" presStyleLbl="revTx" presStyleIdx="0" presStyleCnt="2">
        <dgm:presLayoutVars>
          <dgm:bulletEnabled val="1"/>
        </dgm:presLayoutVars>
      </dgm:prSet>
      <dgm:spPr/>
      <dgm:t>
        <a:bodyPr/>
        <a:lstStyle/>
        <a:p>
          <a:endParaRPr lang="it-IT"/>
        </a:p>
      </dgm:t>
    </dgm:pt>
    <dgm:pt modelId="{2C232FD0-8397-4FBB-9CC1-2BD342B33D44}" type="pres">
      <dgm:prSet presAssocID="{D9242809-34AC-496E-B29E-08A90AA1B225}" presName="parentText" presStyleLbl="node1" presStyleIdx="1" presStyleCnt="2">
        <dgm:presLayoutVars>
          <dgm:chMax val="0"/>
          <dgm:bulletEnabled val="1"/>
        </dgm:presLayoutVars>
      </dgm:prSet>
      <dgm:spPr/>
      <dgm:t>
        <a:bodyPr/>
        <a:lstStyle/>
        <a:p>
          <a:endParaRPr lang="it-IT"/>
        </a:p>
      </dgm:t>
    </dgm:pt>
    <dgm:pt modelId="{6F4006AA-5779-4E1D-AB30-8441247DD581}" type="pres">
      <dgm:prSet presAssocID="{D9242809-34AC-496E-B29E-08A90AA1B225}" presName="childText" presStyleLbl="revTx" presStyleIdx="1" presStyleCnt="2">
        <dgm:presLayoutVars>
          <dgm:bulletEnabled val="1"/>
        </dgm:presLayoutVars>
      </dgm:prSet>
      <dgm:spPr/>
      <dgm:t>
        <a:bodyPr/>
        <a:lstStyle/>
        <a:p>
          <a:endParaRPr lang="it-IT"/>
        </a:p>
      </dgm:t>
    </dgm:pt>
  </dgm:ptLst>
  <dgm:cxnLst>
    <dgm:cxn modelId="{8090E1E7-D6BF-4EB5-873B-321A953FB402}" srcId="{D9242809-34AC-496E-B29E-08A90AA1B225}" destId="{8AB42E21-4E74-4C9C-8FCD-10723009D5BC}" srcOrd="1" destOrd="0" parTransId="{921AA659-B311-4B49-A53D-C76B046B4F8B}" sibTransId="{5A209821-7884-403F-939E-209BC3E5E19D}"/>
    <dgm:cxn modelId="{BFEF2A29-244B-41F7-BD6C-4B61A9D63CC5}" type="presOf" srcId="{598EBE01-C55D-4081-9A42-B674B388257A}" destId="{6F4006AA-5779-4E1D-AB30-8441247DD581}" srcOrd="0" destOrd="0" presId="urn:microsoft.com/office/officeart/2005/8/layout/vList2"/>
    <dgm:cxn modelId="{33DD0449-0C66-4C77-B776-2FDCC294A09D}" type="presOf" srcId="{769F597E-7D29-4A94-992F-6532CF45959B}" destId="{8BE47C0E-3B46-4B4E-9D0D-26C84FA914D1}" srcOrd="0" destOrd="0" presId="urn:microsoft.com/office/officeart/2005/8/layout/vList2"/>
    <dgm:cxn modelId="{D530B2A5-C085-4B75-9F1E-E78D274F8870}" type="presOf" srcId="{8AB42E21-4E74-4C9C-8FCD-10723009D5BC}" destId="{6F4006AA-5779-4E1D-AB30-8441247DD581}" srcOrd="0" destOrd="1" presId="urn:microsoft.com/office/officeart/2005/8/layout/vList2"/>
    <dgm:cxn modelId="{3B0B6F49-FC04-4EC8-8090-2512ED85689B}" srcId="{9D53717B-2EF6-4DCB-B6B7-8B367142939E}" destId="{F4ECB15F-AEDF-4B4A-B2D8-7EAB6CCE1652}" srcOrd="1" destOrd="0" parTransId="{AC538728-6407-4C83-A3F7-BBC3D91EF7EB}" sibTransId="{738888AA-DF4A-4F8D-A314-2F335951F47B}"/>
    <dgm:cxn modelId="{73481118-51A5-40DC-B363-E86814EEE060}" srcId="{3C59C3CE-9F2B-4CFB-9633-A52779CB9FD6}" destId="{9D53717B-2EF6-4DCB-B6B7-8B367142939E}" srcOrd="0" destOrd="0" parTransId="{FA0F2951-5612-4EBC-A8A0-D2D30C644DEC}" sibTransId="{4DB9791C-FCDD-4C55-844D-BD53535DEDDC}"/>
    <dgm:cxn modelId="{46D8DA07-8CBC-4450-933C-0E5E06A750FD}" type="presOf" srcId="{3C59C3CE-9F2B-4CFB-9633-A52779CB9FD6}" destId="{2E765A04-86E1-4108-97F8-058AD01BCF6C}" srcOrd="0" destOrd="0" presId="urn:microsoft.com/office/officeart/2005/8/layout/vList2"/>
    <dgm:cxn modelId="{C75EE3F0-CC80-4DC7-BD0E-FE0F2919679F}" type="presOf" srcId="{F4ECB15F-AEDF-4B4A-B2D8-7EAB6CCE1652}" destId="{8BE47C0E-3B46-4B4E-9D0D-26C84FA914D1}" srcOrd="0" destOrd="1" presId="urn:microsoft.com/office/officeart/2005/8/layout/vList2"/>
    <dgm:cxn modelId="{1F786688-24C1-4910-A222-73C1C83ACA2F}" srcId="{9D53717B-2EF6-4DCB-B6B7-8B367142939E}" destId="{769F597E-7D29-4A94-992F-6532CF45959B}" srcOrd="0" destOrd="0" parTransId="{BE7452FE-1E2C-456F-8B23-7409D78F502E}" sibTransId="{9840289F-16D2-41A8-AAB4-4BF50B2202EF}"/>
    <dgm:cxn modelId="{A84C052E-BB3F-4567-A8FE-58A9E3550D84}" srcId="{3C59C3CE-9F2B-4CFB-9633-A52779CB9FD6}" destId="{D9242809-34AC-496E-B29E-08A90AA1B225}" srcOrd="1" destOrd="0" parTransId="{0137424E-B9F9-4E1C-AD08-47F7BFFFEA1B}" sibTransId="{2B2B3882-C172-45A9-B4E5-30679BC25A33}"/>
    <dgm:cxn modelId="{A27BC1A7-6993-4394-9AEE-444AFD6B1344}" type="presOf" srcId="{9D53717B-2EF6-4DCB-B6B7-8B367142939E}" destId="{526B0C9D-413E-4BDD-B9FF-F5D39BE67F24}" srcOrd="0" destOrd="0" presId="urn:microsoft.com/office/officeart/2005/8/layout/vList2"/>
    <dgm:cxn modelId="{62012FD3-95B5-4BD4-976D-8E1C118D418C}" srcId="{D9242809-34AC-496E-B29E-08A90AA1B225}" destId="{598EBE01-C55D-4081-9A42-B674B388257A}" srcOrd="0" destOrd="0" parTransId="{A7EA5FC0-D943-4185-AB8B-318EA31D7BDC}" sibTransId="{54082C40-F594-44B7-9DC0-124DA549D509}"/>
    <dgm:cxn modelId="{90A3068F-95E1-49D7-A8F6-02068F627681}" type="presOf" srcId="{D9242809-34AC-496E-B29E-08A90AA1B225}" destId="{2C232FD0-8397-4FBB-9CC1-2BD342B33D44}" srcOrd="0" destOrd="0" presId="urn:microsoft.com/office/officeart/2005/8/layout/vList2"/>
    <dgm:cxn modelId="{62C5D4D0-F07D-41CC-BD3D-428E92E8C6CF}" type="presParOf" srcId="{2E765A04-86E1-4108-97F8-058AD01BCF6C}" destId="{526B0C9D-413E-4BDD-B9FF-F5D39BE67F24}" srcOrd="0" destOrd="0" presId="urn:microsoft.com/office/officeart/2005/8/layout/vList2"/>
    <dgm:cxn modelId="{A5CB8954-FAB5-48E7-AD65-BD47613F15A1}" type="presParOf" srcId="{2E765A04-86E1-4108-97F8-058AD01BCF6C}" destId="{8BE47C0E-3B46-4B4E-9D0D-26C84FA914D1}" srcOrd="1" destOrd="0" presId="urn:microsoft.com/office/officeart/2005/8/layout/vList2"/>
    <dgm:cxn modelId="{DA2D951B-8705-4648-9A53-9812448FDB18}" type="presParOf" srcId="{2E765A04-86E1-4108-97F8-058AD01BCF6C}" destId="{2C232FD0-8397-4FBB-9CC1-2BD342B33D44}" srcOrd="2" destOrd="0" presId="urn:microsoft.com/office/officeart/2005/8/layout/vList2"/>
    <dgm:cxn modelId="{422832A6-8851-41E5-AFBB-B12C1111134D}" type="presParOf" srcId="{2E765A04-86E1-4108-97F8-058AD01BCF6C}" destId="{6F4006AA-5779-4E1D-AB30-8441247DD581}"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A8E9F2A1-386B-4DCC-B6A8-6902CA8FAD17}" type="datetimeFigureOut">
              <a:rPr lang="it-IT"/>
              <a:pPr>
                <a:defRPr/>
              </a:pPr>
              <a:t>02/10/2015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5749A5E7-E924-40B9-B1DE-09805A381CAD}"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B4DED985-0A7F-4109-AAF9-FFDACE362264}" type="datetimeFigureOut">
              <a:rPr lang="it-IT"/>
              <a:pPr>
                <a:defRPr/>
              </a:pPr>
              <a:t>02/10/2015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2A2AC78B-1421-4D3D-AEE4-F53E23F1297C}"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0E59C2CD-565A-44E5-A587-65A265C5132B}" type="datetimeFigureOut">
              <a:rPr lang="it-IT"/>
              <a:pPr>
                <a:defRPr/>
              </a:pPr>
              <a:t>02/10/2015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ED3307E-F563-41B7-98F8-6ED98BF4823F}"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39271F13-F4CD-40AD-A538-D49078FD4384}" type="datetimeFigureOut">
              <a:rPr lang="it-IT"/>
              <a:pPr>
                <a:defRPr/>
              </a:pPr>
              <a:t>02/10/2015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BD7AFB47-61F7-456A-8C48-EA6DA7FF3F69}"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7F2D3559-A0FA-4053-8BB6-86B58B65FEE5}" type="datetimeFigureOut">
              <a:rPr lang="it-IT"/>
              <a:pPr>
                <a:defRPr/>
              </a:pPr>
              <a:t>02/10/2015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5F87EF06-28C6-4524-A5C3-C9304605AC09}"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14021B5C-0629-44C9-9B17-2CE98E08D8C9}" type="datetimeFigureOut">
              <a:rPr lang="it-IT"/>
              <a:pPr>
                <a:defRPr/>
              </a:pPr>
              <a:t>02/10/2015</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78D3C5A9-EC49-4CC6-83A3-996A0CAC3F82}"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9D30047A-1AB4-43A8-AC18-01E5B8F078C8}" type="datetimeFigureOut">
              <a:rPr lang="it-IT"/>
              <a:pPr>
                <a:defRPr/>
              </a:pPr>
              <a:t>02/10/2015</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9D22864E-A13D-4107-9214-797F7A3DC372}"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1211AEAB-7A1F-43CD-975E-1AC648141EF5}" type="datetimeFigureOut">
              <a:rPr lang="it-IT"/>
              <a:pPr>
                <a:defRPr/>
              </a:pPr>
              <a:t>02/10/2015</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0A435B2D-3856-4852-AC91-2132754CA030}"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14F23B13-5B35-4F33-A545-83392CEE083C}" type="datetimeFigureOut">
              <a:rPr lang="it-IT"/>
              <a:pPr>
                <a:defRPr/>
              </a:pPr>
              <a:t>02/10/2015</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63A622DA-3DC9-4723-8BA0-620508C280E3}"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D220FC39-68BB-4EA6-91D4-8BBBD46B0816}" type="datetimeFigureOut">
              <a:rPr lang="it-IT"/>
              <a:pPr>
                <a:defRPr/>
              </a:pPr>
              <a:t>02/10/2015</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9F4390A5-E4D6-4E8B-9853-9EDC81579EF5}"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6BD5995B-5354-4C9A-963C-BCF90F9EE8F3}" type="datetimeFigureOut">
              <a:rPr lang="it-IT"/>
              <a:pPr>
                <a:defRPr/>
              </a:pPr>
              <a:t>02/10/2015</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D98FA1B6-C1A4-483D-85B8-BCE566149273}"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006B2456-5836-442F-90E4-7BBDFBEEF9C2}" type="datetimeFigureOut">
              <a:rPr lang="it-IT"/>
              <a:pPr>
                <a:defRPr/>
              </a:pPr>
              <a:t>02/10/2015</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E043EDAC-B82F-482F-AD50-E64B9A92F89D}"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95" r:id="rId1"/>
    <p:sldLayoutId id="2147483694" r:id="rId2"/>
    <p:sldLayoutId id="2147483693" r:id="rId3"/>
    <p:sldLayoutId id="2147483692" r:id="rId4"/>
    <p:sldLayoutId id="2147483691" r:id="rId5"/>
    <p:sldLayoutId id="2147483690" r:id="rId6"/>
    <p:sldLayoutId id="2147483689" r:id="rId7"/>
    <p:sldLayoutId id="2147483688" r:id="rId8"/>
    <p:sldLayoutId id="2147483687" r:id="rId9"/>
    <p:sldLayoutId id="2147483686" r:id="rId10"/>
    <p:sldLayoutId id="214748368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1214438"/>
            <a:ext cx="7772400" cy="2143125"/>
          </a:xfrm>
        </p:spPr>
        <p:style>
          <a:lnRef idx="2">
            <a:schemeClr val="accent2">
              <a:shade val="50000"/>
            </a:schemeClr>
          </a:lnRef>
          <a:fillRef idx="1">
            <a:schemeClr val="accent2"/>
          </a:fillRef>
          <a:effectRef idx="0">
            <a:schemeClr val="accent2"/>
          </a:effectRef>
          <a:fontRef idx="minor">
            <a:schemeClr val="lt1"/>
          </a:fontRef>
        </p:style>
        <p:txBody>
          <a:bodyPr>
            <a:normAutofit/>
          </a:bodyPr>
          <a:lstStyle/>
          <a:p>
            <a:pPr eaLnBrk="1" hangingPunct="1">
              <a:defRPr/>
            </a:pPr>
            <a:r>
              <a:rPr lang="it-IT" smtClean="0">
                <a:solidFill>
                  <a:srgbClr val="FFFFFF"/>
                </a:solidFill>
              </a:rPr>
              <a:t>NOTE OPERATIVE IN AMBITO FISCALE	</a:t>
            </a:r>
          </a:p>
        </p:txBody>
      </p:sp>
      <p:sp>
        <p:nvSpPr>
          <p:cNvPr id="3" name="Sottotitolo 2"/>
          <p:cNvSpPr>
            <a:spLocks noGrp="1"/>
          </p:cNvSpPr>
          <p:nvPr>
            <p:ph type="subTitle" idx="1"/>
          </p:nvPr>
        </p:nvSpPr>
        <p:spPr/>
        <p:style>
          <a:lnRef idx="1">
            <a:schemeClr val="accent3"/>
          </a:lnRef>
          <a:fillRef idx="2">
            <a:schemeClr val="accent3"/>
          </a:fillRef>
          <a:effectRef idx="1">
            <a:schemeClr val="accent3"/>
          </a:effectRef>
          <a:fontRef idx="minor">
            <a:schemeClr val="dk1"/>
          </a:fontRef>
        </p:style>
        <p:txBody>
          <a:bodyPr rtlCol="0">
            <a:normAutofit/>
          </a:bodyPr>
          <a:lstStyle/>
          <a:p>
            <a:pPr eaLnBrk="1" fontAlgn="auto" hangingPunct="1">
              <a:spcAft>
                <a:spcPts val="0"/>
              </a:spcAft>
              <a:buFont typeface="Arial" pitchFamily="34" charset="0"/>
              <a:buNone/>
              <a:defRPr/>
            </a:pPr>
            <a:r>
              <a:rPr lang="it-IT" dirty="0" smtClean="0"/>
              <a:t>NORMATIVA </a:t>
            </a:r>
            <a:r>
              <a:rPr lang="it-IT" dirty="0" err="1" smtClean="0"/>
              <a:t>DI</a:t>
            </a:r>
            <a:r>
              <a:rPr lang="it-IT" dirty="0" smtClean="0"/>
              <a:t> BASE</a:t>
            </a:r>
            <a:endParaRPr lang="it-IT"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half" idx="1"/>
          </p:nvPr>
        </p:nvSpPr>
        <p:spPr>
          <a:xfrm>
            <a:off x="457200" y="836613"/>
            <a:ext cx="7859713" cy="3168650"/>
          </a:xfrm>
        </p:spPr>
        <p:style>
          <a:lnRef idx="1">
            <a:schemeClr val="accent5"/>
          </a:lnRef>
          <a:fillRef idx="2">
            <a:schemeClr val="accent5"/>
          </a:fillRef>
          <a:effectRef idx="1">
            <a:schemeClr val="accent5"/>
          </a:effectRef>
          <a:fontRef idx="minor">
            <a:schemeClr val="dk1"/>
          </a:fontRef>
        </p:style>
        <p:txBody>
          <a:bodyPr rtlCol="0">
            <a:normAutofit fontScale="70000" lnSpcReduction="20000"/>
          </a:bodyPr>
          <a:lstStyle/>
          <a:p>
            <a:pPr algn="just" eaLnBrk="1" fontAlgn="auto" hangingPunct="1">
              <a:spcAft>
                <a:spcPts val="0"/>
              </a:spcAft>
              <a:buFont typeface="Arial" pitchFamily="34" charset="0"/>
              <a:buChar char="•"/>
              <a:defRPr/>
            </a:pPr>
            <a:r>
              <a:rPr lang="it-IT" dirty="0" smtClean="0"/>
              <a:t>In definitiva, il professionista, ogniqualvolta effettua una prestazione professionale in favore di uno dei predetti soggetti riceverà un compenso decurtato dell'importo corrispondente alla ritenuta alla fonte, operata a titolo di acconto dell'Irpef dallo stesso dovuta.</a:t>
            </a:r>
          </a:p>
          <a:p>
            <a:pPr algn="just" eaLnBrk="1" fontAlgn="auto" hangingPunct="1">
              <a:spcAft>
                <a:spcPts val="0"/>
              </a:spcAft>
              <a:buFont typeface="Arial" pitchFamily="34" charset="0"/>
              <a:buChar char="•"/>
              <a:defRPr/>
            </a:pPr>
            <a:r>
              <a:rPr lang="it-IT" dirty="0" smtClean="0"/>
              <a:t>Il sostituto d'imposta dovrà, poi, versare all'Erario, nei tempi e secondo </a:t>
            </a:r>
            <a:r>
              <a:rPr lang="it-IT" smtClean="0"/>
              <a:t>le modalità </a:t>
            </a:r>
            <a:r>
              <a:rPr lang="it-IT" dirty="0" smtClean="0"/>
              <a:t>previste dalla legge, la ritenuta operata.</a:t>
            </a:r>
          </a:p>
          <a:p>
            <a:pPr algn="just" eaLnBrk="1" fontAlgn="auto" hangingPunct="1">
              <a:spcAft>
                <a:spcPts val="0"/>
              </a:spcAft>
              <a:buFont typeface="Arial" pitchFamily="34" charset="0"/>
              <a:buChar char="•"/>
              <a:defRPr/>
            </a:pPr>
            <a:r>
              <a:rPr lang="it-IT" dirty="0" smtClean="0"/>
              <a:t>Viceversa, nell'ipotesi in cui la prestazione professionale sia resa in favore di un soggetto non ricompreso nelle categorie elencate (si pensi, a titolo meramente esemplificativo, ad una persona fisica non esercente un'impresa commerciale, un'arte o una professione – paziente privato), sul compenso corrisposto non dovrà essere operata alcuna ritenuta alla fonte.</a:t>
            </a:r>
          </a:p>
          <a:p>
            <a:pPr eaLnBrk="1" fontAlgn="auto" hangingPunct="1">
              <a:spcAft>
                <a:spcPts val="0"/>
              </a:spcAft>
              <a:buFont typeface="Arial" pitchFamily="34" charset="0"/>
              <a:buChar char="•"/>
              <a:defRPr/>
            </a:pPr>
            <a:endParaRPr lang="it-IT" dirty="0"/>
          </a:p>
        </p:txBody>
      </p:sp>
      <p:graphicFrame>
        <p:nvGraphicFramePr>
          <p:cNvPr id="5" name="Segnaposto contenuto 4"/>
          <p:cNvGraphicFramePr>
            <a:graphicFrameLocks noGrp="1"/>
          </p:cNvGraphicFramePr>
          <p:nvPr>
            <p:ph sz="half" idx="2"/>
          </p:nvPr>
        </p:nvGraphicFramePr>
        <p:xfrm>
          <a:off x="900113" y="4365625"/>
          <a:ext cx="6775450" cy="2133600"/>
        </p:xfrm>
        <a:graphic>
          <a:graphicData uri="http://schemas.openxmlformats.org/drawingml/2006/table">
            <a:tbl>
              <a:tblPr firstRow="1" bandRow="1">
                <a:tableStyleId>{5C22544A-7EE6-4342-B048-85BDC9FD1C3A}</a:tableStyleId>
              </a:tblPr>
              <a:tblGrid>
                <a:gridCol w="2258301"/>
                <a:gridCol w="2258301"/>
                <a:gridCol w="2258301"/>
              </a:tblGrid>
              <a:tr h="321176">
                <a:tc>
                  <a:txBody>
                    <a:bodyPr/>
                    <a:lstStyle/>
                    <a:p>
                      <a:r>
                        <a:rPr lang="it-IT" sz="2000" dirty="0" smtClean="0">
                          <a:solidFill>
                            <a:schemeClr val="accent1">
                              <a:lumMod val="50000"/>
                            </a:schemeClr>
                          </a:solidFill>
                        </a:rPr>
                        <a:t>fattura</a:t>
                      </a:r>
                      <a:endParaRPr lang="it-IT" sz="2000" dirty="0">
                        <a:solidFill>
                          <a:schemeClr val="accent1">
                            <a:lumMod val="50000"/>
                          </a:schemeClr>
                        </a:solidFill>
                      </a:endParaRPr>
                    </a:p>
                  </a:txBody>
                  <a:tcPr>
                    <a:solidFill>
                      <a:schemeClr val="accent5">
                        <a:lumMod val="40000"/>
                        <a:lumOff val="60000"/>
                      </a:schemeClr>
                    </a:solidFill>
                  </a:tcPr>
                </a:tc>
                <a:tc>
                  <a:txBody>
                    <a:bodyPr/>
                    <a:lstStyle/>
                    <a:p>
                      <a:r>
                        <a:rPr lang="it-IT" sz="2000" dirty="0" smtClean="0">
                          <a:solidFill>
                            <a:schemeClr val="accent1">
                              <a:lumMod val="50000"/>
                            </a:schemeClr>
                          </a:solidFill>
                        </a:rPr>
                        <a:t>n. 15  </a:t>
                      </a:r>
                      <a:endParaRPr lang="it-IT" sz="2000" dirty="0">
                        <a:solidFill>
                          <a:schemeClr val="accent1">
                            <a:lumMod val="50000"/>
                          </a:schemeClr>
                        </a:solidFill>
                      </a:endParaRPr>
                    </a:p>
                  </a:txBody>
                  <a:tcPr>
                    <a:solidFill>
                      <a:schemeClr val="accent5">
                        <a:lumMod val="40000"/>
                        <a:lumOff val="60000"/>
                      </a:schemeClr>
                    </a:solidFill>
                  </a:tcPr>
                </a:tc>
                <a:tc>
                  <a:txBody>
                    <a:bodyPr/>
                    <a:lstStyle/>
                    <a:p>
                      <a:r>
                        <a:rPr lang="it-IT" sz="2000" dirty="0" smtClean="0">
                          <a:solidFill>
                            <a:schemeClr val="accent1">
                              <a:lumMod val="50000"/>
                            </a:schemeClr>
                          </a:solidFill>
                        </a:rPr>
                        <a:t>Del  13/10/2010</a:t>
                      </a:r>
                      <a:endParaRPr lang="it-IT" sz="2000" dirty="0">
                        <a:solidFill>
                          <a:schemeClr val="accent1">
                            <a:lumMod val="50000"/>
                          </a:schemeClr>
                        </a:solidFill>
                      </a:endParaRPr>
                    </a:p>
                  </a:txBody>
                  <a:tcPr>
                    <a:solidFill>
                      <a:schemeClr val="accent5">
                        <a:lumMod val="40000"/>
                        <a:lumOff val="60000"/>
                      </a:schemeClr>
                    </a:solidFill>
                  </a:tcPr>
                </a:tc>
              </a:tr>
              <a:tr h="554359">
                <a:tc>
                  <a:txBody>
                    <a:bodyPr/>
                    <a:lstStyle/>
                    <a:p>
                      <a:endParaRPr lang="it-IT" dirty="0"/>
                    </a:p>
                  </a:txBody>
                  <a:tcPr>
                    <a:solidFill>
                      <a:schemeClr val="accent5">
                        <a:lumMod val="40000"/>
                        <a:lumOff val="60000"/>
                      </a:schemeClr>
                    </a:solidFill>
                  </a:tcPr>
                </a:tc>
                <a:tc>
                  <a:txBody>
                    <a:bodyPr/>
                    <a:lstStyle/>
                    <a:p>
                      <a:endParaRPr lang="it-IT" dirty="0"/>
                    </a:p>
                  </a:txBody>
                  <a:tcPr>
                    <a:solidFill>
                      <a:schemeClr val="accent5">
                        <a:lumMod val="40000"/>
                        <a:lumOff val="60000"/>
                      </a:schemeClr>
                    </a:solidFill>
                  </a:tcPr>
                </a:tc>
                <a:tc>
                  <a:txBody>
                    <a:bodyPr/>
                    <a:lstStyle/>
                    <a:p>
                      <a:r>
                        <a:rPr lang="it-IT" dirty="0" smtClean="0"/>
                        <a:t>Società</a:t>
                      </a:r>
                      <a:r>
                        <a:rPr lang="it-IT" baseline="0" dirty="0" smtClean="0"/>
                        <a:t> </a:t>
                      </a:r>
                    </a:p>
                    <a:p>
                      <a:r>
                        <a:rPr lang="it-IT" dirty="0" err="1" smtClean="0"/>
                        <a:t>Pincopallo</a:t>
                      </a:r>
                      <a:r>
                        <a:rPr lang="it-IT" dirty="0" smtClean="0"/>
                        <a:t> Srl</a:t>
                      </a:r>
                      <a:endParaRPr lang="it-IT" dirty="0"/>
                    </a:p>
                  </a:txBody>
                  <a:tcPr>
                    <a:solidFill>
                      <a:schemeClr val="accent5">
                        <a:lumMod val="40000"/>
                        <a:lumOff val="60000"/>
                      </a:schemeClr>
                    </a:solidFill>
                  </a:tcPr>
                </a:tc>
              </a:tr>
              <a:tr h="321176">
                <a:tc>
                  <a:txBody>
                    <a:bodyPr/>
                    <a:lstStyle/>
                    <a:p>
                      <a:r>
                        <a:rPr lang="it-IT" dirty="0" smtClean="0"/>
                        <a:t>Visita</a:t>
                      </a:r>
                      <a:r>
                        <a:rPr lang="it-IT" baseline="0" dirty="0" smtClean="0"/>
                        <a:t> specialistica</a:t>
                      </a:r>
                      <a:endParaRPr lang="it-IT" dirty="0"/>
                    </a:p>
                  </a:txBody>
                  <a:tcPr>
                    <a:solidFill>
                      <a:schemeClr val="accent5">
                        <a:lumMod val="40000"/>
                        <a:lumOff val="60000"/>
                      </a:schemeClr>
                    </a:solidFill>
                  </a:tcPr>
                </a:tc>
                <a:tc>
                  <a:txBody>
                    <a:bodyPr/>
                    <a:lstStyle/>
                    <a:p>
                      <a:r>
                        <a:rPr lang="it-IT" dirty="0" smtClean="0"/>
                        <a:t>imponibile</a:t>
                      </a:r>
                      <a:endParaRPr lang="it-IT" dirty="0"/>
                    </a:p>
                  </a:txBody>
                  <a:tcPr>
                    <a:solidFill>
                      <a:schemeClr val="accent5">
                        <a:lumMod val="40000"/>
                        <a:lumOff val="60000"/>
                      </a:schemeClr>
                    </a:solidFill>
                  </a:tcPr>
                </a:tc>
                <a:tc>
                  <a:txBody>
                    <a:bodyPr/>
                    <a:lstStyle/>
                    <a:p>
                      <a:pPr algn="r"/>
                      <a:r>
                        <a:rPr lang="it-IT" dirty="0" smtClean="0"/>
                        <a:t>2.000</a:t>
                      </a:r>
                      <a:endParaRPr lang="it-IT" dirty="0"/>
                    </a:p>
                  </a:txBody>
                  <a:tcPr>
                    <a:solidFill>
                      <a:schemeClr val="accent5">
                        <a:lumMod val="40000"/>
                        <a:lumOff val="60000"/>
                      </a:schemeClr>
                    </a:solidFill>
                  </a:tcPr>
                </a:tc>
              </a:tr>
              <a:tr h="321176">
                <a:tc>
                  <a:txBody>
                    <a:bodyPr/>
                    <a:lstStyle/>
                    <a:p>
                      <a:r>
                        <a:rPr lang="it-IT" dirty="0" smtClean="0"/>
                        <a:t>Ritenuta d’acconto</a:t>
                      </a:r>
                      <a:endParaRPr lang="it-IT" dirty="0"/>
                    </a:p>
                  </a:txBody>
                  <a:tcPr>
                    <a:solidFill>
                      <a:schemeClr val="accent5">
                        <a:lumMod val="40000"/>
                        <a:lumOff val="60000"/>
                      </a:schemeClr>
                    </a:solidFill>
                  </a:tcPr>
                </a:tc>
                <a:tc>
                  <a:txBody>
                    <a:bodyPr/>
                    <a:lstStyle/>
                    <a:p>
                      <a:r>
                        <a:rPr lang="it-IT" dirty="0" smtClean="0"/>
                        <a:t>20%</a:t>
                      </a:r>
                      <a:endParaRPr lang="it-IT" dirty="0"/>
                    </a:p>
                  </a:txBody>
                  <a:tcPr>
                    <a:solidFill>
                      <a:schemeClr val="accent5">
                        <a:lumMod val="40000"/>
                        <a:lumOff val="60000"/>
                      </a:schemeClr>
                    </a:solidFill>
                  </a:tcPr>
                </a:tc>
                <a:tc>
                  <a:txBody>
                    <a:bodyPr/>
                    <a:lstStyle/>
                    <a:p>
                      <a:pPr algn="r"/>
                      <a:r>
                        <a:rPr lang="it-IT" dirty="0" smtClean="0"/>
                        <a:t>-400</a:t>
                      </a:r>
                      <a:endParaRPr lang="it-IT" dirty="0"/>
                    </a:p>
                  </a:txBody>
                  <a:tcPr>
                    <a:solidFill>
                      <a:schemeClr val="accent5">
                        <a:lumMod val="40000"/>
                        <a:lumOff val="60000"/>
                      </a:schemeClr>
                    </a:solidFill>
                  </a:tcPr>
                </a:tc>
              </a:tr>
              <a:tr h="321176">
                <a:tc>
                  <a:txBody>
                    <a:bodyPr/>
                    <a:lstStyle/>
                    <a:p>
                      <a:r>
                        <a:rPr lang="it-IT" dirty="0" smtClean="0"/>
                        <a:t>Netto da incassare</a:t>
                      </a:r>
                      <a:endParaRPr lang="it-IT" dirty="0"/>
                    </a:p>
                  </a:txBody>
                  <a:tcPr>
                    <a:solidFill>
                      <a:schemeClr val="accent5">
                        <a:lumMod val="40000"/>
                        <a:lumOff val="60000"/>
                      </a:schemeClr>
                    </a:solidFill>
                  </a:tcPr>
                </a:tc>
                <a:tc>
                  <a:txBody>
                    <a:bodyPr/>
                    <a:lstStyle/>
                    <a:p>
                      <a:endParaRPr lang="it-IT" dirty="0"/>
                    </a:p>
                  </a:txBody>
                  <a:tcPr>
                    <a:solidFill>
                      <a:schemeClr val="accent5">
                        <a:lumMod val="40000"/>
                        <a:lumOff val="60000"/>
                      </a:schemeClr>
                    </a:solidFill>
                  </a:tcPr>
                </a:tc>
                <a:tc>
                  <a:txBody>
                    <a:bodyPr/>
                    <a:lstStyle/>
                    <a:p>
                      <a:pPr algn="r"/>
                      <a:r>
                        <a:rPr lang="it-IT" dirty="0" smtClean="0"/>
                        <a:t>1.600</a:t>
                      </a:r>
                      <a:endParaRPr lang="it-IT" dirty="0"/>
                    </a:p>
                  </a:txBody>
                  <a:tcPr>
                    <a:solidFill>
                      <a:schemeClr val="accent5">
                        <a:lumMod val="40000"/>
                        <a:lumOff val="60000"/>
                      </a:schemeClr>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a 2"/>
          <p:cNvGraphicFramePr/>
          <p:nvPr/>
        </p:nvGraphicFramePr>
        <p:xfrm>
          <a:off x="611560" y="980728"/>
          <a:ext cx="7992888" cy="4984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asellaDiTesto 3"/>
          <p:cNvSpPr txBox="1"/>
          <p:nvPr/>
        </p:nvSpPr>
        <p:spPr>
          <a:xfrm>
            <a:off x="899592" y="548680"/>
            <a:ext cx="7416824" cy="369332"/>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ctr" fontAlgn="auto">
              <a:spcBef>
                <a:spcPts val="0"/>
              </a:spcBef>
              <a:spcAft>
                <a:spcPts val="0"/>
              </a:spcAft>
              <a:defRPr/>
            </a:pPr>
            <a:r>
              <a:rPr lang="it-IT" b="1" dirty="0"/>
              <a:t>Il medico può svolgere la sua attività nei seguenti modi</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a 2"/>
          <p:cNvGraphicFramePr/>
          <p:nvPr/>
        </p:nvGraphicFramePr>
        <p:xfrm>
          <a:off x="1043608" y="908720"/>
          <a:ext cx="6576392"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857250" y="714375"/>
            <a:ext cx="7572375" cy="36988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fontAlgn="auto">
              <a:spcBef>
                <a:spcPts val="0"/>
              </a:spcBef>
              <a:spcAft>
                <a:spcPts val="0"/>
              </a:spcAft>
              <a:defRPr/>
            </a:pPr>
            <a:r>
              <a:rPr lang="it-IT" dirty="0"/>
              <a:t>Adempimenti fiscali per l’inizio dell’attività come libero professionista</a:t>
            </a:r>
          </a:p>
        </p:txBody>
      </p:sp>
      <p:sp>
        <p:nvSpPr>
          <p:cNvPr id="3" name="CasellaDiTesto 2"/>
          <p:cNvSpPr txBox="1"/>
          <p:nvPr/>
        </p:nvSpPr>
        <p:spPr>
          <a:xfrm>
            <a:off x="785813" y="1571625"/>
            <a:ext cx="7786687" cy="4246563"/>
          </a:xfrm>
          <a:prstGeom prst="rect">
            <a:avLst/>
          </a:prstGeom>
        </p:spPr>
        <p:style>
          <a:lnRef idx="1">
            <a:schemeClr val="dk1"/>
          </a:lnRef>
          <a:fillRef idx="2">
            <a:schemeClr val="dk1"/>
          </a:fillRef>
          <a:effectRef idx="1">
            <a:schemeClr val="dk1"/>
          </a:effectRef>
          <a:fontRef idx="minor">
            <a:schemeClr val="dk1"/>
          </a:fontRef>
        </p:style>
        <p:txBody>
          <a:bodyPr>
            <a:spAutoFit/>
          </a:bodyPr>
          <a:lstStyle/>
          <a:p>
            <a:pPr algn="just" fontAlgn="auto">
              <a:spcBef>
                <a:spcPts val="0"/>
              </a:spcBef>
              <a:spcAft>
                <a:spcPts val="0"/>
              </a:spcAft>
              <a:defRPr/>
            </a:pPr>
            <a:r>
              <a:rPr lang="it-IT" dirty="0"/>
              <a:t>Quando si intraprende l’attività di medico libero professionista,  il primo passo consiste nel comunicare all’Agenzia delle Entrate l'inizio dell'attività al fine di ottenere il numero di Partita Iva. La comunicazione di inizio di attività per l’attribuzione della partita Iva  deve essere effettuata entro 30 giorni dall'inizio dell'attività professionale utilizzando il modello ministeriale AA9/10 per le persone fisiche (ditte individuali).</a:t>
            </a:r>
          </a:p>
          <a:p>
            <a:pPr algn="just" fontAlgn="auto">
              <a:spcBef>
                <a:spcPts val="0"/>
              </a:spcBef>
              <a:spcAft>
                <a:spcPts val="0"/>
              </a:spcAft>
              <a:defRPr/>
            </a:pPr>
            <a:endParaRPr lang="it-IT" dirty="0"/>
          </a:p>
          <a:p>
            <a:pPr algn="just" fontAlgn="auto">
              <a:spcBef>
                <a:spcPts val="0"/>
              </a:spcBef>
              <a:spcAft>
                <a:spcPts val="0"/>
              </a:spcAft>
              <a:defRPr/>
            </a:pPr>
            <a:r>
              <a:rPr lang="it-IT" dirty="0"/>
              <a:t>La dichiarazione di inizio attività può essere presentata o trasmessa a mezzo servizio postale o in via telematica presso qualunque ufficio locale e territoriale dell'Agenzia delle Entrate.</a:t>
            </a:r>
          </a:p>
          <a:p>
            <a:pPr algn="just" fontAlgn="auto">
              <a:spcBef>
                <a:spcPts val="0"/>
              </a:spcBef>
              <a:spcAft>
                <a:spcPts val="0"/>
              </a:spcAft>
              <a:defRPr/>
            </a:pPr>
            <a:endParaRPr lang="it-IT" dirty="0"/>
          </a:p>
          <a:p>
            <a:pPr algn="just" fontAlgn="auto">
              <a:spcBef>
                <a:spcPts val="0"/>
              </a:spcBef>
              <a:spcAft>
                <a:spcPts val="0"/>
              </a:spcAft>
              <a:defRPr/>
            </a:pPr>
            <a:r>
              <a:rPr lang="it-IT" dirty="0"/>
              <a:t>Nonostante il termine di 30 giorni dall’inizio dell’attività,  è bene ricordare che fino a quando non si possiede il numero di partita Iva non possono essere emesse fatture. </a:t>
            </a:r>
          </a:p>
          <a:p>
            <a:pPr fontAlgn="auto">
              <a:spcBef>
                <a:spcPts val="0"/>
              </a:spcBef>
              <a:spcAft>
                <a:spcPts val="0"/>
              </a:spcAft>
              <a:defRPr/>
            </a:pPr>
            <a:endParaRPr lang="it-IT"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642938" y="571500"/>
            <a:ext cx="7786687" cy="4770438"/>
          </a:xfrm>
          <a:prstGeom prst="rect">
            <a:avLst/>
          </a:prstGeom>
        </p:spPr>
        <p:style>
          <a:lnRef idx="1">
            <a:schemeClr val="dk1"/>
          </a:lnRef>
          <a:fillRef idx="2">
            <a:schemeClr val="dk1"/>
          </a:fillRef>
          <a:effectRef idx="1">
            <a:schemeClr val="dk1"/>
          </a:effectRef>
          <a:fontRef idx="minor">
            <a:schemeClr val="dk1"/>
          </a:fontRef>
        </p:style>
        <p:txBody>
          <a:bodyPr>
            <a:spAutoFit/>
          </a:bodyPr>
          <a:lstStyle/>
          <a:p>
            <a:pPr algn="just" fontAlgn="auto">
              <a:spcBef>
                <a:spcPts val="0"/>
              </a:spcBef>
              <a:spcAft>
                <a:spcPts val="0"/>
              </a:spcAft>
              <a:defRPr/>
            </a:pPr>
            <a:r>
              <a:rPr lang="it-IT" dirty="0"/>
              <a:t>Il numero di Partita Iva deve essere indicato nelle fatture, nelle dichiarazioni, nella home </a:t>
            </a:r>
            <a:r>
              <a:rPr lang="it-IT" dirty="0" err="1"/>
              <a:t>page</a:t>
            </a:r>
            <a:r>
              <a:rPr lang="it-IT" dirty="0"/>
              <a:t> dell'eventuale sito web e in ogni altro documento ove richiesto.</a:t>
            </a:r>
          </a:p>
          <a:p>
            <a:pPr algn="just" fontAlgn="auto">
              <a:spcBef>
                <a:spcPts val="0"/>
              </a:spcBef>
              <a:spcAft>
                <a:spcPts val="0"/>
              </a:spcAft>
              <a:defRPr/>
            </a:pPr>
            <a:endParaRPr lang="it-IT" dirty="0"/>
          </a:p>
          <a:p>
            <a:pPr algn="just" fontAlgn="auto">
              <a:spcBef>
                <a:spcPts val="0"/>
              </a:spcBef>
              <a:spcAft>
                <a:spcPts val="0"/>
              </a:spcAft>
              <a:defRPr/>
            </a:pPr>
            <a:r>
              <a:rPr lang="it-IT" dirty="0"/>
              <a:t>Tutti i titolari di Partita Iva hanno l'obbligo di effettuare i versamenti fiscali e previdenziali esclusivamente per via telematica o home banking, con il modello F24.</a:t>
            </a:r>
          </a:p>
          <a:p>
            <a:pPr algn="just" fontAlgn="auto">
              <a:spcBef>
                <a:spcPts val="0"/>
              </a:spcBef>
              <a:spcAft>
                <a:spcPts val="0"/>
              </a:spcAft>
              <a:defRPr/>
            </a:pPr>
            <a:endParaRPr lang="it-IT" dirty="0"/>
          </a:p>
          <a:p>
            <a:pPr algn="just" fontAlgn="auto">
              <a:spcBef>
                <a:spcPts val="0"/>
              </a:spcBef>
              <a:spcAft>
                <a:spcPts val="0"/>
              </a:spcAft>
              <a:defRPr/>
            </a:pPr>
            <a:r>
              <a:rPr lang="it-IT" dirty="0"/>
              <a:t>Con l’attribuzione della partita Iva, il medico professionista diventa soggetto passivo d’imposta tenuto al rispetto di una serie di regole di natura fiscale e contabile, diverse a seconda del regime adottato.</a:t>
            </a:r>
          </a:p>
          <a:p>
            <a:pPr algn="just" fontAlgn="auto">
              <a:spcBef>
                <a:spcPts val="0"/>
              </a:spcBef>
              <a:spcAft>
                <a:spcPts val="0"/>
              </a:spcAft>
              <a:defRPr/>
            </a:pPr>
            <a:endParaRPr lang="it-IT" dirty="0"/>
          </a:p>
          <a:p>
            <a:pPr algn="just" fontAlgn="auto">
              <a:spcBef>
                <a:spcPts val="0"/>
              </a:spcBef>
              <a:spcAft>
                <a:spcPts val="0"/>
              </a:spcAft>
              <a:defRPr/>
            </a:pPr>
            <a:r>
              <a:rPr lang="it-IT" dirty="0"/>
              <a:t>Vi sono obblighi, formalità  che coinvolgono il  medico professionista indipendentemente dal regime contabile. </a:t>
            </a:r>
          </a:p>
          <a:p>
            <a:pPr algn="just" fontAlgn="auto">
              <a:spcBef>
                <a:spcPts val="0"/>
              </a:spcBef>
              <a:spcAft>
                <a:spcPts val="0"/>
              </a:spcAft>
              <a:defRPr/>
            </a:pPr>
            <a:endParaRPr lang="it-IT" dirty="0"/>
          </a:p>
          <a:p>
            <a:pPr algn="just" fontAlgn="auto">
              <a:spcBef>
                <a:spcPts val="0"/>
              </a:spcBef>
              <a:spcAft>
                <a:spcPts val="0"/>
              </a:spcAft>
              <a:defRPr/>
            </a:pPr>
            <a:r>
              <a:rPr lang="it-IT" dirty="0"/>
              <a:t>Vi sono nozioni e regole che è opportuno conoscere a prescindere da ogni altra considerazione.</a:t>
            </a:r>
          </a:p>
          <a:p>
            <a:pPr fontAlgn="auto">
              <a:spcBef>
                <a:spcPts val="0"/>
              </a:spcBef>
              <a:spcAft>
                <a:spcPts val="0"/>
              </a:spcAft>
              <a:defRPr/>
            </a:pPr>
            <a:endParaRPr lang="it-IT"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428625" y="357188"/>
            <a:ext cx="8429625" cy="4800600"/>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gn="just" fontAlgn="auto">
              <a:spcBef>
                <a:spcPts val="0"/>
              </a:spcBef>
              <a:spcAft>
                <a:spcPts val="0"/>
              </a:spcAft>
              <a:defRPr/>
            </a:pPr>
            <a:r>
              <a:rPr lang="it-IT" dirty="0"/>
              <a:t>La fattura è documento, redatto anche sotto forma di nota, conto o appunto "parcella“ nel quale sono identificati i soggetti dell'operazione (soggetto che effettua la prestazione: emittente, soggetto che beneficia del servizio, destinatario) ed altresì l'oggetto della prestazione. L'art. 21 del Decreto Iva precisa quali siano gli elementi necessari da indicare sempre nella fattura, che deve essere emessa in due esemplari, il primo dei quali deve essere consegnato o inviato al destinatario ed il secondo deve essere conservato dall'emittente.</a:t>
            </a:r>
          </a:p>
          <a:p>
            <a:pPr algn="just" fontAlgn="auto">
              <a:spcBef>
                <a:spcPts val="0"/>
              </a:spcBef>
              <a:spcAft>
                <a:spcPts val="0"/>
              </a:spcAft>
              <a:defRPr/>
            </a:pPr>
            <a:r>
              <a:rPr lang="it-IT" dirty="0"/>
              <a:t>Essi sono:</a:t>
            </a:r>
          </a:p>
          <a:p>
            <a:pPr marL="342900" indent="-342900" fontAlgn="auto">
              <a:spcBef>
                <a:spcPts val="0"/>
              </a:spcBef>
              <a:spcAft>
                <a:spcPts val="0"/>
              </a:spcAft>
              <a:buFont typeface="+mj-lt"/>
              <a:buAutoNum type="arabicPeriod"/>
              <a:defRPr/>
            </a:pPr>
            <a:r>
              <a:rPr lang="it-IT" dirty="0"/>
              <a:t>data e numero progressivo;</a:t>
            </a:r>
          </a:p>
          <a:p>
            <a:pPr marL="342900" indent="-342900" algn="just" fontAlgn="auto">
              <a:spcBef>
                <a:spcPts val="0"/>
              </a:spcBef>
              <a:spcAft>
                <a:spcPts val="0"/>
              </a:spcAft>
              <a:buFont typeface="+mj-lt"/>
              <a:buAutoNum type="arabicPeriod"/>
              <a:defRPr/>
            </a:pPr>
            <a:r>
              <a:rPr lang="it-IT" dirty="0"/>
              <a:t>ditta, denominazione o ragione sociale, nome e cognome, residenza o domicilio, Partita Iva e/o Codice Fiscale dei soggetti fra i quali è intercorsa l'operazione;</a:t>
            </a:r>
          </a:p>
          <a:p>
            <a:pPr marL="342900" indent="-342900" algn="just" fontAlgn="auto">
              <a:spcBef>
                <a:spcPts val="0"/>
              </a:spcBef>
              <a:spcAft>
                <a:spcPts val="0"/>
              </a:spcAft>
              <a:buFont typeface="+mj-lt"/>
              <a:buAutoNum type="arabicPeriod"/>
              <a:defRPr/>
            </a:pPr>
            <a:r>
              <a:rPr lang="it-IT" dirty="0"/>
              <a:t>natura della prestazione posta in essere, si ritiene opportuno precisare che l'indicazione fornita deve essere il meno possibile generica, in quanto deve descrivere in maniera compiuta la prestazione;</a:t>
            </a:r>
          </a:p>
          <a:p>
            <a:pPr marL="342900" indent="-342900" fontAlgn="auto">
              <a:spcBef>
                <a:spcPts val="0"/>
              </a:spcBef>
              <a:spcAft>
                <a:spcPts val="0"/>
              </a:spcAft>
              <a:buFont typeface="+mj-lt"/>
              <a:buAutoNum type="arabicPeriod"/>
              <a:defRPr/>
            </a:pPr>
            <a:r>
              <a:rPr lang="it-IT" dirty="0"/>
              <a:t>corrispettivo ed ogni altro dato necessario per la determinazione dell'imponibile;</a:t>
            </a:r>
          </a:p>
          <a:p>
            <a:pPr marL="342900" indent="-342900" fontAlgn="auto">
              <a:spcBef>
                <a:spcPts val="0"/>
              </a:spcBef>
              <a:spcAft>
                <a:spcPts val="0"/>
              </a:spcAft>
              <a:buFont typeface="+mj-lt"/>
              <a:buAutoNum type="arabicPeriod"/>
              <a:defRPr/>
            </a:pPr>
            <a:r>
              <a:rPr lang="it-IT" dirty="0"/>
              <a:t>aliquota e imposta  (aliquota 22% ) o norma di esenzione (art.10 n.18 DPR 633/72) . </a:t>
            </a:r>
          </a:p>
          <a:p>
            <a:pPr fontAlgn="auto">
              <a:spcBef>
                <a:spcPts val="0"/>
              </a:spcBef>
              <a:spcAft>
                <a:spcPts val="0"/>
              </a:spcAft>
              <a:defRPr/>
            </a:pPr>
            <a:endParaRPr lang="it-IT"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500063" y="1000125"/>
            <a:ext cx="8181975" cy="64611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ctr" fontAlgn="auto">
              <a:spcBef>
                <a:spcPts val="0"/>
              </a:spcBef>
              <a:spcAft>
                <a:spcPts val="0"/>
              </a:spcAft>
              <a:defRPr/>
            </a:pPr>
            <a:r>
              <a:rPr lang="it-IT" dirty="0"/>
              <a:t>PRESTAZIONI MEDICHE</a:t>
            </a:r>
          </a:p>
          <a:p>
            <a:pPr algn="ctr" fontAlgn="auto">
              <a:spcBef>
                <a:spcPts val="0"/>
              </a:spcBef>
              <a:spcAft>
                <a:spcPts val="0"/>
              </a:spcAft>
              <a:defRPr/>
            </a:pPr>
            <a:r>
              <a:rPr lang="it-IT" dirty="0"/>
              <a:t>QUANDO VA EMESSA LA FATTURA</a:t>
            </a:r>
          </a:p>
        </p:txBody>
      </p:sp>
      <p:sp>
        <p:nvSpPr>
          <p:cNvPr id="6" name="CasellaDiTesto 5"/>
          <p:cNvSpPr txBox="1"/>
          <p:nvPr/>
        </p:nvSpPr>
        <p:spPr>
          <a:xfrm>
            <a:off x="571500" y="1928813"/>
            <a:ext cx="8143875" cy="3140075"/>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gn="just" fontAlgn="auto">
              <a:spcBef>
                <a:spcPts val="0"/>
              </a:spcBef>
              <a:spcAft>
                <a:spcPts val="0"/>
              </a:spcAft>
              <a:defRPr/>
            </a:pPr>
            <a:r>
              <a:rPr lang="it-IT" dirty="0"/>
              <a:t>II comma IV dell'art. 21 prevede che la fattura vada emessa al momento di effettuazione dell'operazione. </a:t>
            </a:r>
          </a:p>
          <a:p>
            <a:pPr algn="just" fontAlgn="auto">
              <a:spcBef>
                <a:spcPts val="0"/>
              </a:spcBef>
              <a:spcAft>
                <a:spcPts val="0"/>
              </a:spcAft>
              <a:defRPr/>
            </a:pPr>
            <a:r>
              <a:rPr lang="it-IT" dirty="0"/>
              <a:t>Il momento in cui l'operazione si considerata "effettuata" è normativamente previsto e testualmente definito dall'art. 6 del Decreto Iva, il quale stabilisce che la prestazione </a:t>
            </a:r>
            <a:r>
              <a:rPr lang="it-IT" b="1" dirty="0"/>
              <a:t>di servizi si considera effettuata all'atto del pagamento del corrispettivo</a:t>
            </a:r>
            <a:r>
              <a:rPr lang="it-IT" dirty="0"/>
              <a:t>, rimanendo giuridicamente del tutto irrilevante l'effettiva prestazione del servizio o la sua ultimazione.</a:t>
            </a:r>
          </a:p>
          <a:p>
            <a:pPr algn="just" fontAlgn="auto">
              <a:spcBef>
                <a:spcPts val="0"/>
              </a:spcBef>
              <a:spcAft>
                <a:spcPts val="0"/>
              </a:spcAft>
              <a:defRPr/>
            </a:pPr>
            <a:endParaRPr lang="it-IT" dirty="0"/>
          </a:p>
          <a:p>
            <a:pPr algn="just" fontAlgn="auto">
              <a:spcBef>
                <a:spcPts val="0"/>
              </a:spcBef>
              <a:spcAft>
                <a:spcPts val="0"/>
              </a:spcAft>
              <a:defRPr/>
            </a:pPr>
            <a:r>
              <a:rPr lang="it-IT" dirty="0"/>
              <a:t>N.B.: i pagamenti in contante possono essere effettuati per importi inferiori a 1.000,00 Euro</a:t>
            </a:r>
          </a:p>
          <a:p>
            <a:pPr fontAlgn="auto">
              <a:spcBef>
                <a:spcPts val="0"/>
              </a:spcBef>
              <a:spcAft>
                <a:spcPts val="0"/>
              </a:spcAft>
              <a:defRPr/>
            </a:pPr>
            <a:endParaRPr lang="it-IT" dirty="0"/>
          </a:p>
        </p:txBody>
      </p:sp>
      <p:sp>
        <p:nvSpPr>
          <p:cNvPr id="11" name="CasellaDiTesto 10"/>
          <p:cNvSpPr txBox="1"/>
          <p:nvPr/>
        </p:nvSpPr>
        <p:spPr>
          <a:xfrm>
            <a:off x="611560" y="5085184"/>
            <a:ext cx="8215370" cy="64633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ctr" fontAlgn="auto">
              <a:spcBef>
                <a:spcPts val="0"/>
              </a:spcBef>
              <a:spcAft>
                <a:spcPts val="0"/>
              </a:spcAft>
              <a:defRPr/>
            </a:pPr>
            <a:r>
              <a:rPr lang="it-IT" dirty="0">
                <a:ln w="18415" cmpd="sng">
                  <a:solidFill>
                    <a:srgbClr val="FFFFFF"/>
                  </a:solidFill>
                  <a:prstDash val="solid"/>
                </a:ln>
                <a:solidFill>
                  <a:srgbClr val="FFFFFF"/>
                </a:solidFill>
                <a:effectLst>
                  <a:outerShdw blurRad="63500" dir="3600000" algn="tl" rotWithShape="0">
                    <a:srgbClr val="000000">
                      <a:alpha val="70000"/>
                    </a:srgbClr>
                  </a:outerShdw>
                </a:effectLst>
              </a:rPr>
              <a:t>L’obbligo di emissione della fattura nasce solo all'atto del pagamento.</a:t>
            </a:r>
          </a:p>
          <a:p>
            <a:pPr algn="ctr" fontAlgn="auto">
              <a:spcBef>
                <a:spcPts val="0"/>
              </a:spcBef>
              <a:spcAft>
                <a:spcPts val="0"/>
              </a:spcAft>
              <a:defRPr/>
            </a:pPr>
            <a:endParaRPr lang="it-IT"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rtlCol="0">
            <a:normAutofit/>
          </a:bodyPr>
          <a:lstStyle/>
          <a:p>
            <a:pPr eaLnBrk="1" fontAlgn="auto" hangingPunct="1">
              <a:spcAft>
                <a:spcPts val="0"/>
              </a:spcAft>
              <a:defRPr/>
            </a:pPr>
            <a:r>
              <a:rPr lang="it-IT" dirty="0" smtClean="0"/>
              <a:t>Ritenuta d’acconto</a:t>
            </a:r>
            <a:endParaRPr lang="it-IT" dirty="0"/>
          </a:p>
        </p:txBody>
      </p:sp>
      <p:sp>
        <p:nvSpPr>
          <p:cNvPr id="3" name="Segnaposto contenuto 2"/>
          <p:cNvSpPr>
            <a:spLocks noGrp="1"/>
          </p:cNvSpPr>
          <p:nvPr>
            <p:ph idx="1"/>
          </p:nvPr>
        </p:nvSpPr>
        <p:spPr/>
        <p:style>
          <a:lnRef idx="1">
            <a:schemeClr val="accent5"/>
          </a:lnRef>
          <a:fillRef idx="2">
            <a:schemeClr val="accent5"/>
          </a:fillRef>
          <a:effectRef idx="1">
            <a:schemeClr val="accent5"/>
          </a:effectRef>
          <a:fontRef idx="minor">
            <a:schemeClr val="dk1"/>
          </a:fontRef>
        </p:style>
        <p:txBody>
          <a:bodyPr rtlCol="0">
            <a:normAutofit fontScale="70000" lnSpcReduction="20000"/>
          </a:bodyPr>
          <a:lstStyle/>
          <a:p>
            <a:pPr algn="just" eaLnBrk="1" fontAlgn="auto" hangingPunct="1">
              <a:spcAft>
                <a:spcPts val="0"/>
              </a:spcAft>
              <a:buFont typeface="Arial" pitchFamily="34" charset="0"/>
              <a:buChar char="•"/>
              <a:defRPr/>
            </a:pPr>
            <a:r>
              <a:rPr lang="it-IT" dirty="0" smtClean="0"/>
              <a:t>L'istituto della ritenuta alla fonte è disciplinato, con particolare riferimento ai redditi derivanti dall'esercizio di arti e professioni, dall'articolo 25 del D.P.R. 29 settembre 1973, n. 600 .</a:t>
            </a:r>
          </a:p>
          <a:p>
            <a:pPr algn="just" eaLnBrk="1" fontAlgn="auto" hangingPunct="1">
              <a:spcAft>
                <a:spcPts val="0"/>
              </a:spcAft>
              <a:buFont typeface="Arial" pitchFamily="34" charset="0"/>
              <a:buChar char="•"/>
              <a:defRPr/>
            </a:pPr>
            <a:r>
              <a:rPr lang="it-IT" dirty="0" smtClean="0"/>
              <a:t>La ritenuta opera secondo un meccanismo che vede coinvolti due soggetti: il sostituto d'imposta, ovvero il soggetto che corrisponde il compenso relativo a prestazioni di lavoro autonomo, ed il sostituito il quale, viceversa, è colui che ha reso la prestazione professionale e che riceve, quale corrispettivo, il compenso che costituisce reddito imponibile ai fini fiscali.</a:t>
            </a:r>
          </a:p>
          <a:p>
            <a:pPr algn="just" eaLnBrk="1" fontAlgn="auto" hangingPunct="1">
              <a:spcAft>
                <a:spcPts val="0"/>
              </a:spcAft>
              <a:buFont typeface="Arial" pitchFamily="34" charset="0"/>
              <a:buChar char="•"/>
              <a:defRPr/>
            </a:pPr>
            <a:r>
              <a:rPr lang="it-IT" dirty="0" smtClean="0"/>
              <a:t>Come disposto dall'art. 25 del D.P.R. n. 600 del 1973, all’atto del pagamento della prestazione medica fatturata il sostituto d’imposta deve trattenere, dalla somma dovuta, una ritenuta pari al 20 per cento a titolo di acconto dell'imposta sul reddito delle persone fisiche (Irpef) del medico percipiente.</a:t>
            </a:r>
          </a:p>
          <a:p>
            <a:pPr eaLnBrk="1" fontAlgn="auto" hangingPunct="1">
              <a:spcAft>
                <a:spcPts val="0"/>
              </a:spcAft>
              <a:buFont typeface="Arial" pitchFamily="34" charset="0"/>
              <a:buChar char="•"/>
              <a:defRPr/>
            </a:pPr>
            <a:endParaRPr lang="it-IT"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23850" y="765175"/>
            <a:ext cx="8135938" cy="452437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lgn="just" fontAlgn="auto">
              <a:spcBef>
                <a:spcPts val="0"/>
              </a:spcBef>
              <a:spcAft>
                <a:spcPts val="0"/>
              </a:spcAft>
              <a:defRPr/>
            </a:pPr>
            <a:r>
              <a:rPr lang="it-IT" dirty="0"/>
              <a:t>I soggetti tenuti ad operare la ritenuta alla fonte in qualità di sostituti d'imposta sono individuati dall'articolo 23, comma 1, del D.P.R. n. 600 del 1973 nei seguenti:</a:t>
            </a:r>
          </a:p>
          <a:p>
            <a:pPr lvl="1" algn="just" fontAlgn="auto">
              <a:spcBef>
                <a:spcPts val="0"/>
              </a:spcBef>
              <a:spcAft>
                <a:spcPts val="0"/>
              </a:spcAft>
              <a:buFont typeface="Arial" pitchFamily="34" charset="0"/>
              <a:buChar char="•"/>
              <a:defRPr/>
            </a:pPr>
            <a:r>
              <a:rPr lang="it-IT" dirty="0"/>
              <a:t>Si tratta, in particolare, delle società e degli enti di cui all'articolo 73, comma 1, del Testo Unico delle Imposte sui Redditi, approvato con D.P.R. 22 dicembre 1986, n. 917 - società per azioni, in accomandita per azioni, a responsabilità limitata, cooperative, di mutua assicurazione, enti pubblici e privati, commerciali o non commerciali, compresi i trust, società ed enti di qualsiasi tipo non residenti nel territorio dello Stato;</a:t>
            </a:r>
          </a:p>
          <a:p>
            <a:pPr lvl="1" algn="just" fontAlgn="auto">
              <a:spcBef>
                <a:spcPts val="0"/>
              </a:spcBef>
              <a:spcAft>
                <a:spcPts val="0"/>
              </a:spcAft>
              <a:buFont typeface="Arial" pitchFamily="34" charset="0"/>
              <a:buChar char="•"/>
              <a:defRPr/>
            </a:pPr>
            <a:r>
              <a:rPr lang="it-IT" dirty="0"/>
              <a:t> delle società ed associazioni di cui all'articolo 5 del medesimo D.P.R. n. 917 del 1986 - società semplici, in nome collettivo ed in ac­comandita semplice, nonché società ed associazioni ad esse equiparate ai sensi del comma 3 del richiamato articolo 5; </a:t>
            </a:r>
          </a:p>
          <a:p>
            <a:pPr lvl="1" algn="just" fontAlgn="auto">
              <a:spcBef>
                <a:spcPts val="0"/>
              </a:spcBef>
              <a:spcAft>
                <a:spcPts val="0"/>
              </a:spcAft>
              <a:buFont typeface="Arial" pitchFamily="34" charset="0"/>
              <a:buChar char="•"/>
              <a:defRPr/>
            </a:pPr>
            <a:r>
              <a:rPr lang="it-IT" dirty="0"/>
              <a:t>delle persone fisiche che esercitano imprese commerciali o agricole, delle persone fisiche esercenti arti e professioni, il curatore fallimentare ed il commissario liquidatore e, infine, il condominio.</a:t>
            </a:r>
          </a:p>
          <a:p>
            <a:pPr fontAlgn="auto">
              <a:spcBef>
                <a:spcPts val="0"/>
              </a:spcBef>
              <a:spcAft>
                <a:spcPts val="0"/>
              </a:spcAft>
              <a:defRPr/>
            </a:pPr>
            <a:endParaRPr lang="it-IT" dirty="0"/>
          </a:p>
        </p:txBody>
      </p:sp>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947</TotalTime>
  <Words>911</Words>
  <Application>Microsoft Office PowerPoint</Application>
  <PresentationFormat>Presentazione su schermo (4:3)</PresentationFormat>
  <Paragraphs>55</Paragraphs>
  <Slides>10</Slides>
  <Notes>0</Notes>
  <HiddenSlides>0</HiddenSlides>
  <MMClips>0</MMClips>
  <ScaleCrop>false</ScaleCrop>
  <HeadingPairs>
    <vt:vector size="6" baseType="variant">
      <vt:variant>
        <vt:lpstr>Caratteri utilizzati</vt:lpstr>
      </vt:variant>
      <vt:variant>
        <vt:i4>2</vt:i4>
      </vt:variant>
      <vt:variant>
        <vt:lpstr>Modello struttura</vt:lpstr>
      </vt:variant>
      <vt:variant>
        <vt:i4>1</vt:i4>
      </vt:variant>
      <vt:variant>
        <vt:lpstr>Titoli diapositive</vt:lpstr>
      </vt:variant>
      <vt:variant>
        <vt:i4>10</vt:i4>
      </vt:variant>
    </vt:vector>
  </HeadingPairs>
  <TitlesOfParts>
    <vt:vector size="13" baseType="lpstr">
      <vt:lpstr>Arial</vt:lpstr>
      <vt:lpstr>Calibri</vt:lpstr>
      <vt:lpstr>Tema di Office</vt:lpstr>
      <vt:lpstr>NOTE OPERATIVE IN AMBITO FISCALE </vt:lpstr>
      <vt:lpstr>Diapositiva 2</vt:lpstr>
      <vt:lpstr>Diapositiva 3</vt:lpstr>
      <vt:lpstr>Diapositiva 4</vt:lpstr>
      <vt:lpstr>Diapositiva 5</vt:lpstr>
      <vt:lpstr>Diapositiva 6</vt:lpstr>
      <vt:lpstr>Diapositiva 7</vt:lpstr>
      <vt:lpstr>Diapositiva 8</vt:lpstr>
      <vt:lpstr>Diapositiva 9</vt:lpstr>
      <vt:lpstr>Diapositiva 10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Vademecum per i giovani medici: gli aspetti economico-fiscali della professione</dc:title>
  <dc:creator> LECHI</dc:creator>
  <cp:lastModifiedBy>Marco</cp:lastModifiedBy>
  <cp:revision>135</cp:revision>
  <dcterms:created xsi:type="dcterms:W3CDTF">2010-10-07T17:07:36Z</dcterms:created>
  <dcterms:modified xsi:type="dcterms:W3CDTF">2015-10-02T10:08:22Z</dcterms:modified>
</cp:coreProperties>
</file>