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notesSlides/notesSlide1.xml" ContentType="application/vnd.openxmlformats-officedocument.presentationml.notesSlide+xml"/>
  <Override PartName="/ppt/media/image14.jpeg" ContentType="image/jpeg"/>
  <Override PartName="/ppt/media/image1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Shape 1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Alcune informazioni devono essere riportate obbligatoriamente nella </a:t>
            </a:r>
            <a:r>
              <a:rPr i="1"/>
              <a:t>Scheda Anagrafica </a:t>
            </a:r>
            <a:r>
              <a:t>per poter registrare un nuovo paziente. I campi obbligatori sono contrassegnati da un asterisco rosso. I campi </a:t>
            </a:r>
            <a:r>
              <a:rPr b="1"/>
              <a:t>Cognome, Nome, Sesso, Data di Nascita </a:t>
            </a:r>
            <a:r>
              <a:t>sono </a:t>
            </a:r>
            <a:r>
              <a:rPr b="1"/>
              <a:t>sempre obbligatori </a:t>
            </a:r>
            <a:r>
              <a:t>(di default da programma e tale impostazione non può essere modificata). L’</a:t>
            </a:r>
            <a:r>
              <a:rPr i="1"/>
              <a:t>Amministratore </a:t>
            </a:r>
            <a:r>
              <a:t>può impostare come obbligatori altri campi della </a:t>
            </a:r>
            <a:r>
              <a:rPr i="1"/>
              <a:t>Scheda Anagrafica</a:t>
            </a:r>
            <a:r>
              <a:t>, in aggiunta a quelli di default. Questo garantisce la sicura raccolta di tutte quelle informazioni ritenute indispensabili per la registrazione di un nuovo paziente.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"/>
          <p:cNvSpPr/>
          <p:nvPr/>
        </p:nvSpPr>
        <p:spPr>
          <a:xfrm>
            <a:off x="898595" y="1686560"/>
            <a:ext cx="3761459" cy="31610"/>
          </a:xfrm>
          <a:prstGeom prst="rect">
            <a:avLst/>
          </a:prstGeom>
          <a:solidFill>
            <a:srgbClr val="BCA36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8" name="Rectangle 12"/>
          <p:cNvSpPr/>
          <p:nvPr/>
        </p:nvSpPr>
        <p:spPr>
          <a:xfrm>
            <a:off x="4655537" y="1686560"/>
            <a:ext cx="3761459" cy="31610"/>
          </a:xfrm>
          <a:prstGeom prst="rect">
            <a:avLst/>
          </a:prstGeom>
          <a:solidFill>
            <a:srgbClr val="9690C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9" name="Rectangle 13"/>
          <p:cNvSpPr/>
          <p:nvPr/>
        </p:nvSpPr>
        <p:spPr>
          <a:xfrm>
            <a:off x="8403448" y="1686560"/>
            <a:ext cx="3725335" cy="31610"/>
          </a:xfrm>
          <a:prstGeom prst="rect">
            <a:avLst/>
          </a:prstGeom>
          <a:solidFill>
            <a:srgbClr val="ACB317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0" name="Line 48"/>
          <p:cNvSpPr/>
          <p:nvPr/>
        </p:nvSpPr>
        <p:spPr>
          <a:xfrm>
            <a:off x="903110" y="8624711"/>
            <a:ext cx="11198580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1" name="Titolo Testo"/>
          <p:cNvSpPr txBox="1"/>
          <p:nvPr>
            <p:ph type="title"/>
          </p:nvPr>
        </p:nvSpPr>
        <p:spPr>
          <a:xfrm>
            <a:off x="1898791" y="3066062"/>
            <a:ext cx="9189157" cy="2090703"/>
          </a:xfrm>
          <a:prstGeom prst="rect">
            <a:avLst/>
          </a:prstGeom>
        </p:spPr>
        <p:txBody>
          <a:bodyPr lIns="0" tIns="0" rIns="0" bIns="0" anchor="t"/>
          <a:lstStyle>
            <a:lvl1pPr algn="l" defTabSz="1300480">
              <a:lnSpc>
                <a:spcPct val="90000"/>
              </a:lnSpc>
              <a:defRPr sz="6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22" name="Corpo livello uno…"/>
          <p:cNvSpPr txBox="1"/>
          <p:nvPr>
            <p:ph type="body" sz="quarter" idx="1"/>
          </p:nvPr>
        </p:nvSpPr>
        <p:spPr>
          <a:xfrm>
            <a:off x="1916853" y="5768622"/>
            <a:ext cx="9103362" cy="2492588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1300480">
              <a:spcBef>
                <a:spcPts val="2700"/>
              </a:spcBef>
              <a:buSzTx/>
              <a:buNone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8637" indent="-300037" defTabSz="1300480">
              <a:spcBef>
                <a:spcPts val="2700"/>
              </a:spcBef>
              <a:buSzPct val="100000"/>
              <a:buChar char="●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419100" defTabSz="1300480">
              <a:spcBef>
                <a:spcPts val="2700"/>
              </a:spcBef>
              <a:buSzTx/>
              <a:buNone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77875" indent="-200025" defTabSz="1300480">
              <a:spcBef>
                <a:spcPts val="2700"/>
              </a:spcBef>
              <a:buSzPct val="100000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42975" indent="-200025" defTabSz="1300480">
              <a:spcBef>
                <a:spcPts val="2700"/>
              </a:spcBef>
              <a:buSzPct val="100000"/>
              <a:buChar char="-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Numero diapositiva"/>
          <p:cNvSpPr txBox="1"/>
          <p:nvPr>
            <p:ph type="sldNum" sz="quarter" idx="2"/>
          </p:nvPr>
        </p:nvSpPr>
        <p:spPr>
          <a:xfrm>
            <a:off x="6285653" y="9040142"/>
            <a:ext cx="3034454" cy="520701"/>
          </a:xfrm>
          <a:prstGeom prst="rect">
            <a:avLst/>
          </a:prstGeom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chemeClr val="accent1">
              <a:lumOff val="-13575"/>
            </a:schemeClr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chemeClr val="accent1">
              <a:lumOff val="-13575"/>
            </a:schemeClr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chemeClr val="accent1">
              <a:lumOff val="-13575"/>
            </a:schemeClr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chemeClr val="accent1">
              <a:lumOff val="-13575"/>
            </a:schemeClr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chemeClr val="accent1">
              <a:lumOff val="-13575"/>
            </a:schemeClr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chemeClr val="accent1">
              <a:lumOff val="-13575"/>
            </a:schemeClr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chemeClr val="accent1">
              <a:lumOff val="-13575"/>
            </a:schemeClr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chemeClr val="accent1">
              <a:lumOff val="-13575"/>
            </a:schemeClr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chemeClr val="accent1">
              <a:lumOff val="-13575"/>
            </a:schemeClr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4.png"/><Relationship Id="rId5" Type="http://schemas.openxmlformats.org/officeDocument/2006/relationships/image" Target="../media/image12.jpeg"/><Relationship Id="rId6" Type="http://schemas.openxmlformats.org/officeDocument/2006/relationships/image" Target="../media/image5.png"/><Relationship Id="rId7" Type="http://schemas.openxmlformats.org/officeDocument/2006/relationships/image" Target="../media/image1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a Cartella Clinica Informatizzata in Ospedale: Luci ed Ombre"/>
          <p:cNvSpPr txBox="1"/>
          <p:nvPr>
            <p:ph type="ctrTitle"/>
          </p:nvPr>
        </p:nvSpPr>
        <p:spPr>
          <a:xfrm>
            <a:off x="3122116" y="394890"/>
            <a:ext cx="7634784" cy="2043511"/>
          </a:xfrm>
          <a:prstGeom prst="rect">
            <a:avLst/>
          </a:prstGeom>
        </p:spPr>
        <p:txBody>
          <a:bodyPr/>
          <a:lstStyle>
            <a:lvl1pPr defTabSz="309625">
              <a:defRPr sz="4240"/>
            </a:lvl1pPr>
          </a:lstStyle>
          <a:p>
            <a:pPr/>
            <a:r>
              <a:t>La Cartella Clinica Informatizzata in Ospedale: Luci ed Ombre</a:t>
            </a:r>
          </a:p>
        </p:txBody>
      </p:sp>
      <p:sp>
        <p:nvSpPr>
          <p:cNvPr id="133" name="Stefano Ettori…"/>
          <p:cNvSpPr txBox="1"/>
          <p:nvPr>
            <p:ph type="subTitle" sz="quarter" idx="1"/>
          </p:nvPr>
        </p:nvSpPr>
        <p:spPr>
          <a:xfrm>
            <a:off x="1270000" y="7378700"/>
            <a:ext cx="10464800" cy="1130300"/>
          </a:xfrm>
          <a:prstGeom prst="rect">
            <a:avLst/>
          </a:prstGeom>
        </p:spPr>
        <p:txBody>
          <a:bodyPr/>
          <a:lstStyle/>
          <a:p>
            <a:pPr defTabSz="356362">
              <a:defRPr sz="2257"/>
            </a:pPr>
            <a:r>
              <a:t>Stefano Ettori</a:t>
            </a:r>
          </a:p>
          <a:p>
            <a:pPr defTabSz="356362">
              <a:defRPr sz="2257"/>
            </a:pPr>
            <a:r>
              <a:t>Medicina Interna e Diabetologia</a:t>
            </a:r>
          </a:p>
          <a:p>
            <a:pPr defTabSz="356362">
              <a:defRPr sz="2257"/>
            </a:pPr>
            <a:r>
              <a:t>ASST Franciacorta</a:t>
            </a:r>
          </a:p>
        </p:txBody>
      </p:sp>
      <p:pic>
        <p:nvPicPr>
          <p:cNvPr id="13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427" y="2737545"/>
            <a:ext cx="5554320" cy="3999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2900" y="2737545"/>
            <a:ext cx="5933397" cy="3999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il generatore di referti: una visione parziale e incompleta dell’innovazione elettronica"/>
          <p:cNvSpPr txBox="1"/>
          <p:nvPr>
            <p:ph type="title"/>
          </p:nvPr>
        </p:nvSpPr>
        <p:spPr>
          <a:xfrm>
            <a:off x="1565969" y="241300"/>
            <a:ext cx="10384731" cy="1660575"/>
          </a:xfrm>
          <a:prstGeom prst="rect">
            <a:avLst/>
          </a:prstGeom>
        </p:spPr>
        <p:txBody>
          <a:bodyPr/>
          <a:lstStyle>
            <a:lvl1pPr defTabSz="297941">
              <a:defRPr sz="4080"/>
            </a:lvl1pPr>
          </a:lstStyle>
          <a:p>
            <a:pPr/>
            <a:r>
              <a:t>il generatore di referti: una visione parziale e incompleta dell’innovazione elettronica</a:t>
            </a:r>
          </a:p>
        </p:txBody>
      </p:sp>
      <p:pic>
        <p:nvPicPr>
          <p:cNvPr id="162" name="P0epcGj8SW2b2+YkkQ7Yww_thumb_caa3.jpg" descr="P0epcGj8SW2b2+YkkQ7Yww_thumb_caa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2668" y="2022443"/>
            <a:ext cx="10219464" cy="7435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pproccio discorsivo/clinico"/>
          <p:cNvSpPr txBox="1"/>
          <p:nvPr>
            <p:ph type="title"/>
          </p:nvPr>
        </p:nvSpPr>
        <p:spPr>
          <a:xfrm>
            <a:off x="952500" y="254000"/>
            <a:ext cx="11099800" cy="1450479"/>
          </a:xfrm>
          <a:prstGeom prst="rect">
            <a:avLst/>
          </a:prstGeom>
        </p:spPr>
        <p:txBody>
          <a:bodyPr/>
          <a:lstStyle>
            <a:lvl1pPr defTabSz="479044">
              <a:defRPr sz="6560"/>
            </a:lvl1pPr>
          </a:lstStyle>
          <a:p>
            <a:pPr/>
            <a:r>
              <a:t>Approccio discorsivo/clinico </a:t>
            </a:r>
          </a:p>
        </p:txBody>
      </p:sp>
      <p:pic>
        <p:nvPicPr>
          <p:cNvPr id="165" name="k6PjfeqRRsa6siqx9GoJdg_thumb_ca9b.jpg" descr="k6PjfeqRRsa6siqx9GoJdg_thumb_ca9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904" y="1800960"/>
            <a:ext cx="9909668" cy="7432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raduzione operativo/statistica"/>
          <p:cNvSpPr txBox="1"/>
          <p:nvPr>
            <p:ph type="title"/>
          </p:nvPr>
        </p:nvSpPr>
        <p:spPr>
          <a:xfrm>
            <a:off x="952500" y="254000"/>
            <a:ext cx="11099800" cy="1450479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Traduzione operativo/statistica</a:t>
            </a:r>
          </a:p>
        </p:txBody>
      </p:sp>
      <p:pic>
        <p:nvPicPr>
          <p:cNvPr id="168" name="UNADJUSTEDNONRAW_thumb_ca9c.jpg" descr="UNADJUSTEDNONRAW_thumb_ca9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303" y="1826155"/>
            <a:ext cx="9740194" cy="7305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olo 3"/>
          <p:cNvSpPr txBox="1"/>
          <p:nvPr>
            <p:ph type="title"/>
          </p:nvPr>
        </p:nvSpPr>
        <p:spPr>
          <a:xfrm>
            <a:off x="1561083" y="253999"/>
            <a:ext cx="9882634" cy="1177672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/>
            <a:r>
              <a:t>Ieri…</a:t>
            </a:r>
          </a:p>
        </p:txBody>
      </p:sp>
      <p:sp>
        <p:nvSpPr>
          <p:cNvPr id="171" name="Rectangle 3"/>
          <p:cNvSpPr txBox="1"/>
          <p:nvPr>
            <p:ph type="body" sz="half" idx="1"/>
          </p:nvPr>
        </p:nvSpPr>
        <p:spPr>
          <a:xfrm>
            <a:off x="952500" y="5437088"/>
            <a:ext cx="11099800" cy="3440212"/>
          </a:xfrm>
          <a:prstGeom prst="rect">
            <a:avLst/>
          </a:prstGeom>
        </p:spPr>
        <p:txBody>
          <a:bodyPr/>
          <a:lstStyle/>
          <a:p>
            <a:pPr marL="458419" indent="-458419" defTabSz="549148">
              <a:spcBef>
                <a:spcPts val="1000"/>
              </a:spcBef>
              <a:buSzTx/>
              <a:buNone/>
              <a:defRPr sz="4136"/>
            </a:pPr>
            <a:r>
              <a:t>Cartelle informatizzate comparse da almeno 25 anni, moltissime inizialmente “fai da te”</a:t>
            </a:r>
          </a:p>
          <a:p>
            <a:pPr marL="458419" indent="-458419" defTabSz="549148">
              <a:spcBef>
                <a:spcPts val="1000"/>
              </a:spcBef>
              <a:buSzTx/>
              <a:buNone/>
              <a:defRPr sz="4136"/>
            </a:pPr>
            <a:r>
              <a:t>La tendenza spesso era di usarle come diari in cui convivevano numeri, referti, impressioni, prescrizioni (per lo più a testo libero)</a:t>
            </a:r>
          </a:p>
        </p:txBody>
      </p:sp>
      <p:pic>
        <p:nvPicPr>
          <p:cNvPr id="17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5909" y="1349871"/>
            <a:ext cx="6972982" cy="3889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olo 3"/>
          <p:cNvSpPr txBox="1"/>
          <p:nvPr>
            <p:ph type="title"/>
          </p:nvPr>
        </p:nvSpPr>
        <p:spPr>
          <a:xfrm>
            <a:off x="1987798" y="254000"/>
            <a:ext cx="10064502" cy="1284933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pPr/>
            <a:r>
              <a:t>Oggi e Domani…</a:t>
            </a:r>
          </a:p>
        </p:txBody>
      </p:sp>
      <p:sp>
        <p:nvSpPr>
          <p:cNvPr id="175" name="Rectangle 3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81904" indent="-381904" defTabSz="473201">
              <a:spcBef>
                <a:spcPts val="800"/>
              </a:spcBef>
              <a:defRPr sz="3564"/>
            </a:pPr>
            <a:r>
              <a:t>La cartella per archiviare dati gestibili in forma aggregata</a:t>
            </a:r>
          </a:p>
          <a:p>
            <a:pPr marL="381904" indent="-381904" defTabSz="473201">
              <a:spcBef>
                <a:spcPts val="800"/>
              </a:spcBef>
              <a:defRPr sz="3564"/>
            </a:pPr>
            <a:r>
              <a:t>La cartella per assistere al meglio il singolo paziente</a:t>
            </a:r>
          </a:p>
          <a:p>
            <a:pPr marL="381904" indent="-381904" defTabSz="473201">
              <a:spcBef>
                <a:spcPts val="800"/>
              </a:spcBef>
              <a:defRPr sz="3564"/>
            </a:pPr>
            <a:r>
              <a:t>I dati servono alle strutture diabetologiche ma anche al “mondo esterno”</a:t>
            </a:r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1448" y="2374900"/>
            <a:ext cx="5367704" cy="628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2"/>
          <p:cNvSpPr txBox="1"/>
          <p:nvPr>
            <p:ph type="body" idx="1"/>
          </p:nvPr>
        </p:nvSpPr>
        <p:spPr>
          <a:xfrm>
            <a:off x="1206500" y="508000"/>
            <a:ext cx="11099800" cy="6286500"/>
          </a:xfrm>
          <a:prstGeom prst="rect">
            <a:avLst/>
          </a:prstGeom>
        </p:spPr>
        <p:txBody>
          <a:bodyPr/>
          <a:lstStyle>
            <a:lvl1pPr marL="487680" indent="-487680">
              <a:spcBef>
                <a:spcPts val="1200"/>
              </a:spcBef>
              <a:buSzTx/>
              <a:buNone/>
              <a:defRPr sz="5000"/>
            </a:lvl1pPr>
          </a:lstStyle>
          <a:p>
            <a:pPr/>
            <a:r>
              <a:t>Uso, trasmissione e confronto di una grande quantità di dati</a:t>
            </a:r>
          </a:p>
        </p:txBody>
      </p:sp>
      <p:sp>
        <p:nvSpPr>
          <p:cNvPr id="179" name="Text Box 4"/>
          <p:cNvSpPr txBox="1"/>
          <p:nvPr/>
        </p:nvSpPr>
        <p:spPr>
          <a:xfrm>
            <a:off x="952499" y="6295362"/>
            <a:ext cx="11099801" cy="70025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b="0"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Base della gestione e del controllo della salute</a:t>
            </a:r>
          </a:p>
        </p:txBody>
      </p:sp>
      <p:sp>
        <p:nvSpPr>
          <p:cNvPr id="180" name="Text Box 6"/>
          <p:cNvSpPr txBox="1"/>
          <p:nvPr/>
        </p:nvSpPr>
        <p:spPr>
          <a:xfrm>
            <a:off x="8550205" y="8109119"/>
            <a:ext cx="3686951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spcBef>
                <a:spcPts val="1500"/>
              </a:spcBef>
              <a:defRPr>
                <a:latin typeface="Goudy Old Style"/>
                <a:ea typeface="Goudy Old Style"/>
                <a:cs typeface="Goudy Old Style"/>
                <a:sym typeface="Goudy Old Style"/>
              </a:defRPr>
            </a:lvl1pPr>
          </a:lstStyle>
          <a:p>
            <a:pPr/>
            <a:r>
              <a:t>Angelo Rossi Mori, 2009</a:t>
            </a:r>
          </a:p>
        </p:txBody>
      </p:sp>
      <p:sp>
        <p:nvSpPr>
          <p:cNvPr id="181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800"/>
            </a:pPr>
            <a:r>
              <a:t> </a:t>
            </a:r>
            <a:r>
              <a:rPr sz="5600"/>
              <a:t>La cartella clinica informatizzata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Perché informatizzare la raccolta dati</a:t>
            </a:r>
          </a:p>
        </p:txBody>
      </p:sp>
      <p:sp>
        <p:nvSpPr>
          <p:cNvPr id="184" name="Rectangle 3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87680" indent="-487680">
              <a:spcBef>
                <a:spcPts val="1200"/>
              </a:spcBef>
              <a:buSzTx/>
              <a:buNone/>
              <a:defRPr sz="5000"/>
            </a:pPr>
            <a:r>
              <a:t>Maggiore efficienza nella gestione di:</a:t>
            </a:r>
          </a:p>
          <a:p>
            <a:pPr marL="992187" indent="-992187">
              <a:spcBef>
                <a:spcPts val="1200"/>
              </a:spcBef>
              <a:buSzPct val="100000"/>
              <a:buAutoNum type="alphaUcPeriod" startAt="1"/>
              <a:defRPr sz="5000"/>
            </a:pPr>
            <a:r>
              <a:t>Storia clinica dei pazienti</a:t>
            </a:r>
          </a:p>
          <a:p>
            <a:pPr marL="992187" indent="-992187">
              <a:spcBef>
                <a:spcPts val="1200"/>
              </a:spcBef>
              <a:buSzPct val="100000"/>
              <a:buAutoNum type="alphaUcPeriod" startAt="1"/>
              <a:defRPr sz="5000"/>
            </a:pPr>
            <a:r>
              <a:t>Esami</a:t>
            </a:r>
          </a:p>
          <a:p>
            <a:pPr marL="992187" indent="-992187">
              <a:spcBef>
                <a:spcPts val="1200"/>
              </a:spcBef>
              <a:buSzPct val="100000"/>
              <a:buAutoNum type="alphaUcPeriod" startAt="1"/>
              <a:defRPr sz="5000"/>
            </a:pPr>
            <a:r>
              <a:t>Terapie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Vantaggi: Accuratezza dei dati </a:t>
            </a:r>
          </a:p>
        </p:txBody>
      </p:sp>
      <p:sp>
        <p:nvSpPr>
          <p:cNvPr id="187" name="Rectangle 3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0"/>
              </a:spcBef>
              <a:buSzTx/>
              <a:buNone/>
              <a:defRPr sz="3900"/>
            </a:pPr>
            <a:r>
              <a:t>Possibili controlli al momento stesso dell'immissione dei dati</a:t>
            </a:r>
          </a:p>
          <a:p>
            <a:pPr marL="487680" indent="-487680">
              <a:buSzTx/>
              <a:buNone/>
              <a:defRPr sz="3900"/>
            </a:pPr>
          </a:p>
          <a:p>
            <a:pPr marL="487680" indent="-487680">
              <a:spcBef>
                <a:spcPts val="1000"/>
              </a:spcBef>
              <a:buSzTx/>
              <a:buNone/>
              <a:defRPr sz="3900"/>
            </a:pPr>
            <a:r>
              <a:t>Verifica tempestiva di:</a:t>
            </a:r>
          </a:p>
          <a:p>
            <a:pPr lvl="1" marL="1508125" indent="-873125">
              <a:spcBef>
                <a:spcPts val="1000"/>
              </a:spcBef>
              <a:buSzPct val="100000"/>
              <a:buAutoNum type="alphaUcPeriod" startAt="1"/>
              <a:defRPr sz="3900"/>
            </a:pPr>
            <a:r>
              <a:t>incompletezza</a:t>
            </a:r>
          </a:p>
          <a:p>
            <a:pPr lvl="1" marL="1508125" indent="-873125">
              <a:spcBef>
                <a:spcPts val="1000"/>
              </a:spcBef>
              <a:buSzPct val="100000"/>
              <a:buAutoNum type="alphaUcPeriod" startAt="1"/>
              <a:defRPr sz="3900"/>
            </a:pPr>
            <a:r>
              <a:t>incongruenze</a:t>
            </a:r>
          </a:p>
        </p:txBody>
      </p:sp>
      <p:pic>
        <p:nvPicPr>
          <p:cNvPr id="18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6126" y="3019970"/>
            <a:ext cx="2053948" cy="5990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Vantaggi: Ricerca dati clinici</a:t>
            </a:r>
          </a:p>
        </p:txBody>
      </p:sp>
      <p:sp>
        <p:nvSpPr>
          <p:cNvPr id="191" name="Rectangle 3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87680" indent="-487680">
              <a:lnSpc>
                <a:spcPct val="150000"/>
              </a:lnSpc>
              <a:spcBef>
                <a:spcPts val="1200"/>
              </a:spcBef>
              <a:buSzTx/>
              <a:buNone/>
              <a:defRPr sz="5000"/>
            </a:pPr>
            <a:r>
              <a:t>   </a:t>
            </a:r>
            <a:r>
              <a:rPr sz="4400"/>
              <a:t>Può essere effettuata più rapidamente la ricerca della voce disponibile più appropriata </a:t>
            </a:r>
          </a:p>
        </p:txBody>
      </p:sp>
      <p:pic>
        <p:nvPicPr>
          <p:cNvPr id="19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9383" y="3049444"/>
            <a:ext cx="4494717" cy="5992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Vantaggi: Sicurezza e riservatezza </a:t>
            </a:r>
          </a:p>
        </p:txBody>
      </p:sp>
      <p:sp>
        <p:nvSpPr>
          <p:cNvPr id="195" name="Rectangle 3"/>
          <p:cNvSpPr txBox="1"/>
          <p:nvPr>
            <p:ph type="body" sz="half" idx="1"/>
          </p:nvPr>
        </p:nvSpPr>
        <p:spPr>
          <a:xfrm>
            <a:off x="952500" y="3186906"/>
            <a:ext cx="5334000" cy="5690394"/>
          </a:xfrm>
          <a:prstGeom prst="rect">
            <a:avLst/>
          </a:prstGeom>
        </p:spPr>
        <p:txBody>
          <a:bodyPr/>
          <a:lstStyle/>
          <a:p>
            <a:pPr marL="434035" indent="-434035" defTabSz="519937">
              <a:lnSpc>
                <a:spcPct val="150000"/>
              </a:lnSpc>
              <a:spcBef>
                <a:spcPts val="900"/>
              </a:spcBef>
              <a:buSzTx/>
              <a:buNone/>
              <a:defRPr sz="2492"/>
            </a:pPr>
            <a:r>
              <a:t>	</a:t>
            </a:r>
            <a:r>
              <a:rPr sz="3916"/>
              <a:t>Possibilità di regolare il rapporto tra utenti e dati, a seconda del livello di accesso consentito (gerarchia dei diritti di accesso)</a:t>
            </a:r>
          </a:p>
        </p:txBody>
      </p:sp>
      <p:pic>
        <p:nvPicPr>
          <p:cNvPr id="19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3950" y="3990371"/>
            <a:ext cx="6140500" cy="4083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72516">
              <a:defRPr sz="5684"/>
            </a:pPr>
            <a:r>
              <a:t> </a:t>
            </a:r>
            <a:r>
              <a:rPr sz="5488"/>
              <a:t>La cartella clinica "cartacea" nell’assistenza al paziente cronico</a:t>
            </a:r>
          </a:p>
        </p:txBody>
      </p:sp>
      <p:sp>
        <p:nvSpPr>
          <p:cNvPr id="138" name="Rectangle 3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57175" indent="-257175" defTabSz="438150">
              <a:lnSpc>
                <a:spcPct val="70000"/>
              </a:lnSpc>
              <a:spcBef>
                <a:spcPts val="2400"/>
              </a:spcBef>
              <a:defRPr sz="2100"/>
            </a:pPr>
          </a:p>
          <a:p>
            <a:pPr marL="404132" indent="-404132" defTabSz="438150">
              <a:spcBef>
                <a:spcPts val="700"/>
              </a:spcBef>
              <a:defRPr sz="3300"/>
            </a:pPr>
            <a:r>
              <a:t>Continua crescita di dimensioni</a:t>
            </a:r>
          </a:p>
          <a:p>
            <a:pPr marL="404132" indent="-404132" defTabSz="438150">
              <a:spcBef>
                <a:spcPts val="700"/>
              </a:spcBef>
              <a:defRPr sz="3300"/>
            </a:pPr>
            <a:r>
              <a:t>Dati e documenti provenienti da fonti diverse</a:t>
            </a:r>
          </a:p>
          <a:p>
            <a:pPr marL="404132" indent="-404132" defTabSz="438150">
              <a:spcBef>
                <a:spcPts val="700"/>
              </a:spcBef>
              <a:defRPr sz="3300"/>
            </a:pPr>
            <a:r>
              <a:t>“Narrazione continua”</a:t>
            </a:r>
          </a:p>
          <a:p>
            <a:pPr marL="404132" indent="-404132" defTabSz="438150">
              <a:spcBef>
                <a:spcPts val="700"/>
              </a:spcBef>
              <a:defRPr sz="3300"/>
            </a:pPr>
            <a:r>
              <a:t>Di difficile consultazione (difficile trovare tempestivamente l'informazione necessaria)</a:t>
            </a:r>
          </a:p>
        </p:txBody>
      </p:sp>
      <p:pic>
        <p:nvPicPr>
          <p:cNvPr id="13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2475" y="2375329"/>
            <a:ext cx="4733430" cy="6717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2"/>
          <p:cNvSpPr txBox="1"/>
          <p:nvPr>
            <p:ph type="title"/>
          </p:nvPr>
        </p:nvSpPr>
        <p:spPr>
          <a:xfrm>
            <a:off x="952500" y="804986"/>
            <a:ext cx="11099800" cy="1057028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pPr/>
            <a:r>
              <a:t>(possibili) Svantaggi</a:t>
            </a:r>
          </a:p>
        </p:txBody>
      </p:sp>
      <p:sp>
        <p:nvSpPr>
          <p:cNvPr id="199" name="Rectangle 3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03097">
              <a:lnSpc>
                <a:spcPct val="150000"/>
              </a:lnSpc>
              <a:spcBef>
                <a:spcPts val="700"/>
              </a:spcBef>
              <a:defRPr sz="3036"/>
            </a:pPr>
            <a:r>
              <a:t> Impoverimento dello spirito critico e della capacità di ragionamento del medico </a:t>
            </a:r>
          </a:p>
          <a:p>
            <a:pPr marL="0" indent="0" defTabSz="403097">
              <a:lnSpc>
                <a:spcPct val="150000"/>
              </a:lnSpc>
              <a:spcBef>
                <a:spcPts val="700"/>
              </a:spcBef>
              <a:defRPr sz="3036"/>
            </a:pPr>
            <a:r>
              <a:t> Tendenza a "standardizzare" la cura di un paziente anziché favorire un processo di personalizzazione della stessa</a:t>
            </a:r>
          </a:p>
          <a:p>
            <a:pPr marL="336499" indent="-336499" defTabSz="403097">
              <a:lnSpc>
                <a:spcPct val="90000"/>
              </a:lnSpc>
              <a:spcBef>
                <a:spcPts val="2200"/>
              </a:spcBef>
              <a:buSzTx/>
              <a:buNone/>
              <a:defRPr sz="1932"/>
            </a:pPr>
          </a:p>
        </p:txBody>
      </p:sp>
      <p:pic>
        <p:nvPicPr>
          <p:cNvPr id="20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0812" y="2547537"/>
            <a:ext cx="5694088" cy="3202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4863" y="6139358"/>
            <a:ext cx="5665987" cy="2832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Espace réservé du numéro de diapositive 4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4" name="Rectangle 2"/>
          <p:cNvSpPr txBox="1"/>
          <p:nvPr>
            <p:ph type="ctrTitle"/>
          </p:nvPr>
        </p:nvSpPr>
        <p:spPr>
          <a:xfrm>
            <a:off x="3045693" y="115759"/>
            <a:ext cx="7630221" cy="1995935"/>
          </a:xfrm>
          <a:prstGeom prst="rect">
            <a:avLst/>
          </a:prstGeom>
        </p:spPr>
        <p:txBody>
          <a:bodyPr/>
          <a:lstStyle/>
          <a:p>
            <a:pPr defTabSz="572516">
              <a:defRPr sz="4116">
                <a:solidFill>
                  <a:srgbClr val="A6A6A6"/>
                </a:solidFill>
              </a:defRPr>
            </a:pPr>
            <a:r>
              <a:t>USO DELLA CARTELLA</a:t>
            </a:r>
            <a:br/>
            <a:r>
              <a:t>CLINICA INFORMATIZZATA IN ITALIA</a:t>
            </a:r>
          </a:p>
        </p:txBody>
      </p:sp>
      <p:sp>
        <p:nvSpPr>
          <p:cNvPr id="205" name="Rectangle 1"/>
          <p:cNvSpPr txBox="1"/>
          <p:nvPr/>
        </p:nvSpPr>
        <p:spPr>
          <a:xfrm>
            <a:off x="1253611" y="2240590"/>
            <a:ext cx="1121438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Il </a:t>
            </a:r>
            <a:r>
              <a:rPr b="1"/>
              <a:t>78%</a:t>
            </a:r>
            <a:r>
              <a:t> dei diabetologi dichiara di utilizzare cartelle cliniche informatizzate</a:t>
            </a:r>
          </a:p>
        </p:txBody>
      </p:sp>
      <p:grpSp>
        <p:nvGrpSpPr>
          <p:cNvPr id="208" name="Gruppo 6"/>
          <p:cNvGrpSpPr/>
          <p:nvPr/>
        </p:nvGrpSpPr>
        <p:grpSpPr>
          <a:xfrm>
            <a:off x="2547831" y="2845164"/>
            <a:ext cx="5223511" cy="2801226"/>
            <a:chOff x="-1412027" y="-644653"/>
            <a:chExt cx="5223509" cy="2801224"/>
          </a:xfrm>
        </p:grpSpPr>
        <p:pic>
          <p:nvPicPr>
            <p:cNvPr id="206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12908"/>
              <a:ext cx="3034454" cy="1643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Rettangolo 1"/>
            <p:cNvSpPr txBox="1"/>
            <p:nvPr/>
          </p:nvSpPr>
          <p:spPr>
            <a:xfrm>
              <a:off x="-1412029" y="-644654"/>
              <a:ext cx="5223511" cy="1086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algn="l" defTabSz="1300480">
                <a:defRPr sz="440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22%</a:t>
              </a:r>
            </a:p>
            <a:p>
              <a:pPr algn="l" defTabSz="1300480">
                <a:defRPr b="0" sz="220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Cartelle cliniche cartacee</a:t>
              </a:r>
            </a:p>
          </p:txBody>
        </p:sp>
      </p:grpSp>
      <p:grpSp>
        <p:nvGrpSpPr>
          <p:cNvPr id="211" name="Gruppo 10"/>
          <p:cNvGrpSpPr/>
          <p:nvPr/>
        </p:nvGrpSpPr>
        <p:grpSpPr>
          <a:xfrm>
            <a:off x="6461981" y="3087923"/>
            <a:ext cx="6929004" cy="3189520"/>
            <a:chOff x="0" y="-1032557"/>
            <a:chExt cx="6929002" cy="3189519"/>
          </a:xfrm>
        </p:grpSpPr>
        <p:sp>
          <p:nvSpPr>
            <p:cNvPr id="209" name="Rettangolo 3"/>
            <p:cNvSpPr txBox="1"/>
            <p:nvPr/>
          </p:nvSpPr>
          <p:spPr>
            <a:xfrm>
              <a:off x="2013256" y="-1032558"/>
              <a:ext cx="4915748" cy="1416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algn="l" defTabSz="1300480">
                <a:defRPr sz="4400">
                  <a:solidFill>
                    <a:srgbClr val="E7978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27%</a:t>
              </a:r>
            </a:p>
            <a:p>
              <a:pPr algn="l" defTabSz="1300480">
                <a:defRPr b="0" sz="2200">
                  <a:solidFill>
                    <a:srgbClr val="E7978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Sia cartelle cliniche</a:t>
              </a:r>
            </a:p>
            <a:p>
              <a:pPr algn="l" defTabSz="1300480">
                <a:defRPr b="0" sz="2200">
                  <a:solidFill>
                    <a:srgbClr val="E7978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informatizzate sia cartacee</a:t>
              </a:r>
            </a:p>
          </p:txBody>
        </p:sp>
        <p:pic>
          <p:nvPicPr>
            <p:cNvPr id="210" name="Immagine 5" descr="Immagin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713601" cy="2156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4" name="Gruppo 4"/>
          <p:cNvGrpSpPr/>
          <p:nvPr/>
        </p:nvGrpSpPr>
        <p:grpSpPr>
          <a:xfrm>
            <a:off x="3462302" y="5192043"/>
            <a:ext cx="5490917" cy="3871963"/>
            <a:chOff x="2489200" y="723899"/>
            <a:chExt cx="5490915" cy="3871962"/>
          </a:xfrm>
        </p:grpSpPr>
        <p:sp>
          <p:nvSpPr>
            <p:cNvPr id="212" name="CasellaDiTesto 7"/>
            <p:cNvSpPr txBox="1"/>
            <p:nvPr/>
          </p:nvSpPr>
          <p:spPr>
            <a:xfrm>
              <a:off x="3209534" y="3509754"/>
              <a:ext cx="4608127" cy="1086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algn="l" defTabSz="1300480">
                <a:defRPr sz="4400">
                  <a:solidFill>
                    <a:srgbClr val="44449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51%</a:t>
              </a:r>
            </a:p>
            <a:p>
              <a:pPr algn="l" defTabSz="1300480">
                <a:defRPr b="0" sz="2200">
                  <a:solidFill>
                    <a:srgbClr val="44449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Cartelle cliniche informatizzate</a:t>
              </a:r>
            </a:p>
          </p:txBody>
        </p:sp>
        <p:pic>
          <p:nvPicPr>
            <p:cNvPr id="213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89200" y="723900"/>
              <a:ext cx="5490916" cy="2637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2"/>
      <p:bldP build="whole" bldLvl="1" animBg="1" rev="0" advAuto="0" spid="214" grpId="3"/>
      <p:bldP build="whole" bldLvl="1" animBg="1" rev="0" advAuto="0" spid="20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A6A6A6"/>
                </a:solidFill>
              </a:defRPr>
            </a:pPr>
            <a:r>
              <a:t>LA CARTELLA </a:t>
            </a:r>
            <a:br/>
            <a:r>
              <a:t>CLINICA DIABETOLOGICA</a:t>
            </a:r>
          </a:p>
        </p:txBody>
      </p:sp>
      <p:sp>
        <p:nvSpPr>
          <p:cNvPr id="217" name="Rectangle 3"/>
          <p:cNvSpPr txBox="1"/>
          <p:nvPr>
            <p:ph type="body" sz="half" idx="1"/>
          </p:nvPr>
        </p:nvSpPr>
        <p:spPr>
          <a:xfrm>
            <a:off x="952500" y="4924524"/>
            <a:ext cx="11099800" cy="3012976"/>
          </a:xfrm>
          <a:prstGeom prst="rect">
            <a:avLst/>
          </a:prstGeom>
        </p:spPr>
        <p:txBody>
          <a:bodyPr lIns="0" tIns="0" rIns="0" bIns="0"/>
          <a:lstStyle/>
          <a:p>
            <a:pPr marL="453136" indent="-453136" defTabSz="560831">
              <a:lnSpc>
                <a:spcPct val="50000"/>
              </a:lnSpc>
              <a:spcBef>
                <a:spcPts val="2300"/>
              </a:spcBef>
              <a:buClr>
                <a:srgbClr val="BCA36A"/>
              </a:buClr>
              <a:buFont typeface="Arial"/>
              <a:defRPr b="1" sz="288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carattere clinico </a:t>
            </a:r>
            <a:r>
              <a:rPr b="0"/>
              <a:t>(inseriti dal medico)</a:t>
            </a:r>
          </a:p>
          <a:p>
            <a:pPr marL="453136" indent="-453136" defTabSz="560831">
              <a:lnSpc>
                <a:spcPct val="50000"/>
              </a:lnSpc>
              <a:spcBef>
                <a:spcPts val="2300"/>
              </a:spcBef>
              <a:buClr>
                <a:srgbClr val="BCA36A"/>
              </a:buClr>
              <a:buFont typeface="Arial"/>
              <a:defRPr sz="2880">
                <a:solidFill>
                  <a:srgbClr val="444492"/>
                </a:solidFill>
              </a:defRPr>
            </a:pPr>
            <a:r>
              <a:t>carattere 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educativo e assistenziale </a:t>
            </a:r>
            <a:r>
              <a:t>(inseriti dall’infermiere)</a:t>
            </a:r>
          </a:p>
          <a:p>
            <a:pPr marL="453136" indent="-453136" defTabSz="560831">
              <a:lnSpc>
                <a:spcPct val="50000"/>
              </a:lnSpc>
              <a:spcBef>
                <a:spcPts val="2300"/>
              </a:spcBef>
              <a:buClr>
                <a:srgbClr val="BCA36A"/>
              </a:buClr>
              <a:buFont typeface="Arial"/>
              <a:defRPr sz="2880">
                <a:solidFill>
                  <a:srgbClr val="444492"/>
                </a:solidFill>
              </a:defRPr>
            </a:pPr>
            <a:r>
              <a:t>carattere 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amministrativo e gestionale.</a:t>
            </a:r>
          </a:p>
          <a:p>
            <a:pPr marL="0" indent="0" defTabSz="560831">
              <a:spcBef>
                <a:spcPts val="2300"/>
              </a:spcBef>
              <a:buSzTx/>
              <a:buNone/>
              <a:defRPr sz="2880">
                <a:solidFill>
                  <a:srgbClr val="444492"/>
                </a:solidFill>
              </a:defRPr>
            </a:pPr>
            <a:r>
              <a:t>Ogni attività svolta dagli operatori sanitari relativa alla cura della Persona con diabete viene riportata nella cartella che diventa così lo strumento fondamentale di condivisione del lavoro di gruppo. </a:t>
            </a:r>
          </a:p>
        </p:txBody>
      </p:sp>
      <p:sp>
        <p:nvSpPr>
          <p:cNvPr id="218" name="Rectangle 2"/>
          <p:cNvSpPr txBox="1"/>
          <p:nvPr/>
        </p:nvSpPr>
        <p:spPr>
          <a:xfrm>
            <a:off x="818445" y="3092026"/>
            <a:ext cx="11367910" cy="98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b="0" sz="30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 Cartella Clinica Diabetologica Informatizzata MyStar Connect</a:t>
            </a:r>
            <a:r>
              <a:rPr baseline="30799"/>
              <a:t> ® </a:t>
            </a:r>
            <a:endParaRPr baseline="30799"/>
          </a:p>
          <a:p>
            <a:pPr algn="l" defTabSz="1300480">
              <a:defRPr b="0" sz="30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incorpora elementi di: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221" name="Rectangle 2"/>
          <p:cNvSpPr txBox="1"/>
          <p:nvPr>
            <p:ph type="title"/>
          </p:nvPr>
        </p:nvSpPr>
        <p:spPr>
          <a:xfrm>
            <a:off x="952500" y="-74956"/>
            <a:ext cx="11099800" cy="2159001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A6A6A6"/>
                </a:solidFill>
              </a:defRPr>
            </a:pPr>
            <a:r>
              <a:t>I VANTAGGI DI</a:t>
            </a:r>
            <a:br/>
            <a:r>
              <a:t>MYSTAR CONNECT</a:t>
            </a:r>
            <a:r>
              <a:rPr baseline="30571"/>
              <a:t>®</a:t>
            </a:r>
          </a:p>
        </p:txBody>
      </p:sp>
      <p:sp>
        <p:nvSpPr>
          <p:cNvPr id="222" name="Co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Rectangle 1"/>
          <p:cNvSpPr txBox="1"/>
          <p:nvPr/>
        </p:nvSpPr>
        <p:spPr>
          <a:xfrm>
            <a:off x="869244" y="1803965"/>
            <a:ext cx="11266313" cy="83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E’ un sistema modulare che consente una grande adattabilità</a:t>
            </a:r>
          </a:p>
          <a:p>
            <a:pPr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alle diverse esigenze ed organizzazione dei Centr</a:t>
            </a:r>
            <a:r>
              <a:t>i                     </a:t>
            </a:r>
          </a:p>
        </p:txBody>
      </p:sp>
      <p:sp>
        <p:nvSpPr>
          <p:cNvPr id="224" name="Rettangolo arrotondato 10"/>
          <p:cNvSpPr/>
          <p:nvPr/>
        </p:nvSpPr>
        <p:spPr>
          <a:xfrm>
            <a:off x="869244" y="4775200"/>
            <a:ext cx="5427699" cy="1740747"/>
          </a:xfrm>
          <a:prstGeom prst="roundRect">
            <a:avLst>
              <a:gd name="adj" fmla="val 16667"/>
            </a:avLst>
          </a:prstGeom>
          <a:solidFill>
            <a:srgbClr val="9690C4">
              <a:alpha val="0"/>
            </a:srgbClr>
          </a:solidFill>
          <a:ln w="25400">
            <a:solidFill>
              <a:srgbClr val="6D698F">
                <a:alpha val="50000"/>
              </a:srgbClr>
            </a:solidFill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5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6302" y="4985173"/>
            <a:ext cx="2736428" cy="142691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le 2"/>
          <p:cNvSpPr txBox="1"/>
          <p:nvPr/>
        </p:nvSpPr>
        <p:spPr>
          <a:xfrm>
            <a:off x="3942079" y="5172569"/>
            <a:ext cx="2354865" cy="78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Scarico</a:t>
            </a:r>
          </a:p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t>ati glicemici</a:t>
            </a:r>
          </a:p>
        </p:txBody>
      </p:sp>
      <p:sp>
        <p:nvSpPr>
          <p:cNvPr id="227" name="Rettangolo arrotondato 10"/>
          <p:cNvSpPr/>
          <p:nvPr/>
        </p:nvSpPr>
        <p:spPr>
          <a:xfrm>
            <a:off x="869244" y="6719146"/>
            <a:ext cx="5427699" cy="1743006"/>
          </a:xfrm>
          <a:prstGeom prst="roundRect">
            <a:avLst>
              <a:gd name="adj" fmla="val 16667"/>
            </a:avLst>
          </a:prstGeom>
          <a:solidFill>
            <a:srgbClr val="9690C4">
              <a:alpha val="0"/>
            </a:srgbClr>
          </a:solidFill>
          <a:ln w="25400">
            <a:solidFill>
              <a:srgbClr val="6D698F">
                <a:alpha val="50000"/>
              </a:srgbClr>
            </a:solidFill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6302" y="6823004"/>
            <a:ext cx="1946206" cy="145852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ectangle 26"/>
          <p:cNvSpPr txBox="1"/>
          <p:nvPr/>
        </p:nvSpPr>
        <p:spPr>
          <a:xfrm>
            <a:off x="3942079" y="7130062"/>
            <a:ext cx="2151664" cy="78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Raccolta esami</a:t>
            </a:r>
          </a:p>
        </p:txBody>
      </p:sp>
      <p:sp>
        <p:nvSpPr>
          <p:cNvPr id="230" name="Rettangolo arrotondato 10"/>
          <p:cNvSpPr/>
          <p:nvPr/>
        </p:nvSpPr>
        <p:spPr>
          <a:xfrm>
            <a:off x="6707858" y="6719146"/>
            <a:ext cx="5427699" cy="1743006"/>
          </a:xfrm>
          <a:prstGeom prst="roundRect">
            <a:avLst>
              <a:gd name="adj" fmla="val 16667"/>
            </a:avLst>
          </a:prstGeom>
          <a:solidFill>
            <a:srgbClr val="9690C4">
              <a:alpha val="0"/>
            </a:srgbClr>
          </a:solidFill>
          <a:ln w="25400">
            <a:solidFill>
              <a:srgbClr val="6D698F">
                <a:alpha val="50000"/>
              </a:srgbClr>
            </a:solidFill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1" name="Rettangolo arrotondato 10"/>
          <p:cNvSpPr/>
          <p:nvPr/>
        </p:nvSpPr>
        <p:spPr>
          <a:xfrm>
            <a:off x="6707858" y="4775200"/>
            <a:ext cx="5427699" cy="1740747"/>
          </a:xfrm>
          <a:prstGeom prst="roundRect">
            <a:avLst>
              <a:gd name="adj" fmla="val 16667"/>
            </a:avLst>
          </a:prstGeom>
          <a:solidFill>
            <a:srgbClr val="9690C4">
              <a:alpha val="0"/>
            </a:srgbClr>
          </a:solidFill>
          <a:ln w="25400">
            <a:solidFill>
              <a:srgbClr val="6D698F">
                <a:alpha val="50000"/>
              </a:srgbClr>
            </a:solidFill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2" name="Rettangolo arrotondato 10"/>
          <p:cNvSpPr/>
          <p:nvPr/>
        </p:nvSpPr>
        <p:spPr>
          <a:xfrm>
            <a:off x="6707858" y="2828996"/>
            <a:ext cx="5427699" cy="1740747"/>
          </a:xfrm>
          <a:prstGeom prst="roundRect">
            <a:avLst>
              <a:gd name="adj" fmla="val 16667"/>
            </a:avLst>
          </a:prstGeom>
          <a:solidFill>
            <a:srgbClr val="9690C4">
              <a:alpha val="0"/>
            </a:srgbClr>
          </a:solidFill>
          <a:ln w="25400">
            <a:solidFill>
              <a:srgbClr val="6D698F">
                <a:alpha val="50000"/>
              </a:srgbClr>
            </a:solidFill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3" name="Rettangolo arrotondato 10"/>
          <p:cNvSpPr/>
          <p:nvPr/>
        </p:nvSpPr>
        <p:spPr>
          <a:xfrm>
            <a:off x="869244" y="2828996"/>
            <a:ext cx="5427699" cy="1740747"/>
          </a:xfrm>
          <a:prstGeom prst="roundRect">
            <a:avLst>
              <a:gd name="adj" fmla="val 16667"/>
            </a:avLst>
          </a:prstGeom>
          <a:solidFill>
            <a:srgbClr val="9690C4">
              <a:alpha val="0"/>
            </a:srgbClr>
          </a:solidFill>
          <a:ln w="25400">
            <a:solidFill>
              <a:srgbClr val="6D698F">
                <a:alpha val="50000"/>
              </a:srgbClr>
            </a:solidFill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3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302" y="2982525"/>
            <a:ext cx="2765778" cy="1485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14916" y="6823004"/>
            <a:ext cx="1946205" cy="1447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14916" y="4949048"/>
            <a:ext cx="1946205" cy="1463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14" descr="Picture 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14916" y="3034453"/>
            <a:ext cx="1435947" cy="143369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Rectangle 32"/>
          <p:cNvSpPr txBox="1"/>
          <p:nvPr/>
        </p:nvSpPr>
        <p:spPr>
          <a:xfrm>
            <a:off x="3942079" y="3237653"/>
            <a:ext cx="2354865" cy="78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Anagrafica</a:t>
            </a:r>
          </a:p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del paziente</a:t>
            </a:r>
          </a:p>
        </p:txBody>
      </p:sp>
      <p:sp>
        <p:nvSpPr>
          <p:cNvPr id="239" name="Rectangle 33"/>
          <p:cNvSpPr txBox="1"/>
          <p:nvPr/>
        </p:nvSpPr>
        <p:spPr>
          <a:xfrm>
            <a:off x="9882294" y="5172569"/>
            <a:ext cx="2354861" cy="78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Anamnesi</a:t>
            </a:r>
          </a:p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t>el paziente</a:t>
            </a:r>
          </a:p>
        </p:txBody>
      </p:sp>
      <p:sp>
        <p:nvSpPr>
          <p:cNvPr id="240" name="Rectangle 34"/>
          <p:cNvSpPr txBox="1"/>
          <p:nvPr/>
        </p:nvSpPr>
        <p:spPr>
          <a:xfrm>
            <a:off x="9882294" y="7130062"/>
            <a:ext cx="2149406" cy="78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Screening</a:t>
            </a:r>
          </a:p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complicanze</a:t>
            </a:r>
          </a:p>
        </p:txBody>
      </p:sp>
      <p:sp>
        <p:nvSpPr>
          <p:cNvPr id="241" name="Rectangle 35"/>
          <p:cNvSpPr txBox="1"/>
          <p:nvPr/>
        </p:nvSpPr>
        <p:spPr>
          <a:xfrm>
            <a:off x="9882294" y="3237653"/>
            <a:ext cx="2354861" cy="78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Prescrizione</a:t>
            </a:r>
          </a:p>
          <a:p>
            <a:pPr algn="l" defTabSz="1300480">
              <a:defRPr sz="22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terapia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0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3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6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46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16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59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16" presetID="4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2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6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0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1"/>
      <p:bldP build="whole" bldLvl="1" animBg="1" rev="0" advAuto="0" spid="224" grpId="4"/>
      <p:bldP build="whole" bldLvl="1" animBg="1" rev="0" advAuto="0" spid="239" grpId="15"/>
      <p:bldP build="whole" bldLvl="1" animBg="1" rev="0" advAuto="0" spid="238" grpId="3"/>
      <p:bldP build="whole" bldLvl="1" animBg="1" rev="0" advAuto="0" spid="230" grpId="16"/>
      <p:bldP build="whole" bldLvl="1" animBg="1" rev="0" advAuto="0" spid="231" grpId="13"/>
      <p:bldP build="whole" bldLvl="1" animBg="1" rev="0" advAuto="0" spid="234" grpId="2"/>
      <p:bldP build="whole" bldLvl="1" animBg="1" rev="0" advAuto="0" spid="237" grpId="11"/>
      <p:bldP build="whole" bldLvl="1" animBg="1" rev="0" advAuto="0" spid="227" grpId="7"/>
      <p:bldP build="whole" bldLvl="1" animBg="1" rev="0" advAuto="0" spid="225" grpId="5"/>
      <p:bldP build="whole" bldLvl="1" animBg="1" rev="0" advAuto="0" spid="229" grpId="9"/>
      <p:bldP build="whole" bldLvl="1" animBg="1" rev="0" advAuto="0" spid="236" grpId="14"/>
      <p:bldP build="whole" bldLvl="1" animBg="1" rev="0" advAuto="0" spid="226" grpId="6"/>
      <p:bldP build="whole" bldLvl="1" animBg="1" rev="0" advAuto="0" spid="228" grpId="8"/>
      <p:bldP build="whole" bldLvl="1" animBg="1" rev="0" advAuto="0" spid="232" grpId="10"/>
      <p:bldP build="whole" bldLvl="1" animBg="1" rev="0" advAuto="0" spid="241" grpId="12"/>
      <p:bldP build="whole" bldLvl="1" animBg="1" rev="0" advAuto="0" spid="235" grpId="17"/>
      <p:bldP build="whole" bldLvl="1" animBg="1" rev="0" advAuto="0" spid="240" grpId="18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244" name="Espace réservé du numéro de diapositive 4"/>
          <p:cNvSpPr txBox="1"/>
          <p:nvPr>
            <p:ph type="sldNum" sz="quarter" idx="4294967295"/>
          </p:nvPr>
        </p:nvSpPr>
        <p:spPr>
          <a:xfrm>
            <a:off x="11933600" y="9137227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5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/>
          <a:p>
            <a:pPr defTabSz="1235455">
              <a:defRPr sz="3989">
                <a:solidFill>
                  <a:srgbClr val="A6A6A6"/>
                </a:solidFill>
              </a:defRPr>
            </a:pPr>
            <a:r>
              <a:t>SCHEDA ANAGRAFICA</a:t>
            </a:r>
            <a:br/>
            <a:r>
              <a:t>MYSTAR CONNECT</a:t>
            </a:r>
            <a:r>
              <a:rPr baseline="30496"/>
              <a:t>®</a:t>
            </a:r>
          </a:p>
        </p:txBody>
      </p:sp>
      <p:grpSp>
        <p:nvGrpSpPr>
          <p:cNvPr id="248" name="Picture 3"/>
          <p:cNvGrpSpPr/>
          <p:nvPr/>
        </p:nvGrpSpPr>
        <p:grpSpPr>
          <a:xfrm>
            <a:off x="1688817" y="1803964"/>
            <a:ext cx="9728767" cy="6380482"/>
            <a:chOff x="0" y="0"/>
            <a:chExt cx="9728765" cy="6380480"/>
          </a:xfrm>
        </p:grpSpPr>
        <p:sp>
          <p:nvSpPr>
            <p:cNvPr id="246" name="Rettangolo"/>
            <p:cNvSpPr/>
            <p:nvPr/>
          </p:nvSpPr>
          <p:spPr>
            <a:xfrm>
              <a:off x="0" y="0"/>
              <a:ext cx="9728766" cy="638048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b="0">
                  <a:solidFill>
                    <a:srgbClr val="444492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47" name="image19.jpeg" descr="image19.jpe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0" y="0"/>
              <a:ext cx="9728766" cy="6380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1058" y="2418080"/>
            <a:ext cx="5229014" cy="6123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254" name="Espace réservé du numéro de diapositive 4"/>
          <p:cNvSpPr txBox="1"/>
          <p:nvPr>
            <p:ph type="sldNum" sz="quarter" idx="4294967295"/>
          </p:nvPr>
        </p:nvSpPr>
        <p:spPr>
          <a:xfrm>
            <a:off x="11933600" y="9137227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55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A6A6A6"/>
                </a:solidFill>
              </a:defRPr>
            </a:pPr>
            <a:r>
              <a:t>SCHEDE COMPLICANZE 1/10</a:t>
            </a:r>
            <a:br/>
            <a:r>
              <a:rPr sz="3400" u="sng"/>
              <a:t>Occhio</a:t>
            </a:r>
          </a:p>
        </p:txBody>
      </p:sp>
      <p:pic>
        <p:nvPicPr>
          <p:cNvPr id="2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6283" y="1798155"/>
            <a:ext cx="11471543" cy="6477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uppo 4"/>
          <p:cNvGrpSpPr/>
          <p:nvPr/>
        </p:nvGrpSpPr>
        <p:grpSpPr>
          <a:xfrm>
            <a:off x="5171051" y="3750274"/>
            <a:ext cx="3454401" cy="708943"/>
            <a:chOff x="0" y="0"/>
            <a:chExt cx="3454400" cy="708942"/>
          </a:xfrm>
        </p:grpSpPr>
        <p:pic>
          <p:nvPicPr>
            <p:cNvPr id="257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54401" cy="708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Rectangle 1"/>
            <p:cNvSpPr txBox="1"/>
            <p:nvPr/>
          </p:nvSpPr>
          <p:spPr>
            <a:xfrm>
              <a:off x="559928" y="65476"/>
              <a:ext cx="1955476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Campo libero</a:t>
              </a:r>
            </a:p>
          </p:txBody>
        </p:sp>
      </p:grpSp>
      <p:grpSp>
        <p:nvGrpSpPr>
          <p:cNvPr id="262" name="Gruppo 5"/>
          <p:cNvGrpSpPr/>
          <p:nvPr/>
        </p:nvGrpSpPr>
        <p:grpSpPr>
          <a:xfrm>
            <a:off x="8146062" y="6003431"/>
            <a:ext cx="3452144" cy="706685"/>
            <a:chOff x="0" y="0"/>
            <a:chExt cx="3452143" cy="706683"/>
          </a:xfrm>
        </p:grpSpPr>
        <p:pic>
          <p:nvPicPr>
            <p:cNvPr id="260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52144" cy="706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Rectangle 11"/>
            <p:cNvSpPr txBox="1"/>
            <p:nvPr/>
          </p:nvSpPr>
          <p:spPr>
            <a:xfrm>
              <a:off x="302542" y="79021"/>
              <a:ext cx="2564927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Esami strumentali</a:t>
              </a:r>
            </a:p>
          </p:txBody>
        </p:sp>
      </p:grpSp>
      <p:pic>
        <p:nvPicPr>
          <p:cNvPr id="263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9349" y="6925027"/>
            <a:ext cx="3454401" cy="70668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Rectangle 16"/>
          <p:cNvSpPr txBox="1"/>
          <p:nvPr/>
        </p:nvSpPr>
        <p:spPr>
          <a:xfrm>
            <a:off x="5068711" y="6911058"/>
            <a:ext cx="2073794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Classificazioni</a:t>
            </a:r>
          </a:p>
        </p:txBody>
      </p:sp>
      <p:sp>
        <p:nvSpPr>
          <p:cNvPr id="265" name="Ovale 1"/>
          <p:cNvSpPr/>
          <p:nvPr/>
        </p:nvSpPr>
        <p:spPr>
          <a:xfrm>
            <a:off x="3020412" y="3300341"/>
            <a:ext cx="614117" cy="654758"/>
          </a:xfrm>
          <a:prstGeom prst="ellipse">
            <a:avLst/>
          </a:prstGeom>
          <a:ln w="76200">
            <a:solidFill>
              <a:srgbClr val="444492"/>
            </a:solidFill>
          </a:ln>
        </p:spPr>
        <p:txBody>
          <a:bodyPr lIns="65023" tIns="65023" rIns="65023" bIns="65023" anchor="ctr"/>
          <a:lstStyle/>
          <a:p>
            <a:pPr defTabSz="1300480">
              <a:defRPr b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266" name="Connettore 2 3"/>
          <p:cNvSpPr/>
          <p:nvPr/>
        </p:nvSpPr>
        <p:spPr>
          <a:xfrm flipH="1">
            <a:off x="1277408" y="3859211"/>
            <a:ext cx="1832941" cy="293971"/>
          </a:xfrm>
          <a:prstGeom prst="line">
            <a:avLst/>
          </a:prstGeom>
          <a:ln w="25400">
            <a:solidFill>
              <a:srgbClr val="444492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67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480" y="4070556"/>
            <a:ext cx="1192107" cy="11921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Gruppo 6"/>
          <p:cNvGrpSpPr/>
          <p:nvPr/>
        </p:nvGrpSpPr>
        <p:grpSpPr>
          <a:xfrm>
            <a:off x="3928321" y="5491268"/>
            <a:ext cx="2969931" cy="913924"/>
            <a:chOff x="0" y="0"/>
            <a:chExt cx="2969930" cy="913922"/>
          </a:xfrm>
        </p:grpSpPr>
        <p:pic>
          <p:nvPicPr>
            <p:cNvPr id="268" name="Picture 1" descr="Picture 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-1" y="-1"/>
              <a:ext cx="2819310" cy="913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6" y="0"/>
                    <a:pt x="0" y="4831"/>
                    <a:pt x="0" y="10795"/>
                  </a:cubicBezTo>
                  <a:cubicBezTo>
                    <a:pt x="0" y="16759"/>
                    <a:pt x="4836" y="21600"/>
                    <a:pt x="10800" y="21600"/>
                  </a:cubicBezTo>
                  <a:cubicBezTo>
                    <a:pt x="16764" y="21600"/>
                    <a:pt x="21600" y="16759"/>
                    <a:pt x="21600" y="10795"/>
                  </a:cubicBezTo>
                  <a:cubicBezTo>
                    <a:pt x="21600" y="4831"/>
                    <a:pt x="16764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69" name="Rectangle 9"/>
            <p:cNvSpPr txBox="1"/>
            <p:nvPr/>
          </p:nvSpPr>
          <p:spPr>
            <a:xfrm>
              <a:off x="195626" y="218491"/>
              <a:ext cx="2774305" cy="45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defRPr b="0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Click  nelle righe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9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9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6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44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3"/>
      <p:bldP build="whole" bldLvl="1" animBg="1" rev="0" advAuto="0" spid="266" grpId="2"/>
      <p:bldP build="whole" bldLvl="1" animBg="1" rev="0" advAuto="0" spid="263" grpId="7"/>
      <p:bldP build="whole" bldLvl="1" animBg="1" rev="0" advAuto="0" spid="270" grpId="5"/>
      <p:bldP build="whole" bldLvl="1" animBg="1" rev="0" advAuto="0" spid="265" grpId="1"/>
      <p:bldP build="whole" bldLvl="1" animBg="1" rev="0" advAuto="0" spid="262" grpId="6"/>
      <p:bldP build="whole" bldLvl="1" animBg="1" rev="0" advAuto="0" spid="259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273" name="Espace réservé du numéro de diapositive 4"/>
          <p:cNvSpPr txBox="1"/>
          <p:nvPr>
            <p:ph type="sldNum" sz="quarter" idx="4294967295"/>
          </p:nvPr>
        </p:nvSpPr>
        <p:spPr>
          <a:xfrm>
            <a:off x="11933600" y="9137227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74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A6A6A6"/>
                </a:solidFill>
              </a:defRPr>
            </a:pPr>
            <a:r>
              <a:t>SCHEDE COMPLICANZE 3/10</a:t>
            </a:r>
            <a:br/>
            <a:r>
              <a:rPr sz="3400" u="sng"/>
              <a:t>Esami strumentali occhio</a:t>
            </a:r>
          </a:p>
        </p:txBody>
      </p:sp>
      <p:pic>
        <p:nvPicPr>
          <p:cNvPr id="27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702" y="1826542"/>
            <a:ext cx="11162454" cy="3919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" name="Gruppo 1"/>
          <p:cNvGrpSpPr/>
          <p:nvPr/>
        </p:nvGrpSpPr>
        <p:grpSpPr>
          <a:xfrm>
            <a:off x="255129" y="3136054"/>
            <a:ext cx="2485812" cy="819573"/>
            <a:chOff x="0" y="0"/>
            <a:chExt cx="2485811" cy="819572"/>
          </a:xfrm>
        </p:grpSpPr>
        <p:sp>
          <p:nvSpPr>
            <p:cNvPr id="276" name="Connettore 2 10"/>
            <p:cNvSpPr/>
            <p:nvPr/>
          </p:nvSpPr>
          <p:spPr>
            <a:xfrm>
              <a:off x="0" y="410463"/>
              <a:ext cx="614115" cy="1"/>
            </a:xfrm>
            <a:prstGeom prst="line">
              <a:avLst/>
            </a:prstGeom>
            <a:noFill/>
            <a:ln w="25400" cap="flat">
              <a:solidFill>
                <a:srgbClr val="44449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b="0">
                  <a:solidFill>
                    <a:srgbClr val="444492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Ovale 11"/>
            <p:cNvSpPr/>
            <p:nvPr/>
          </p:nvSpPr>
          <p:spPr>
            <a:xfrm>
              <a:off x="614115" y="-1"/>
              <a:ext cx="1871697" cy="819574"/>
            </a:xfrm>
            <a:prstGeom prst="ellipse">
              <a:avLst/>
            </a:prstGeom>
            <a:noFill/>
            <a:ln w="101600" cap="flat">
              <a:solidFill>
                <a:srgbClr val="444492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b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</a:p>
          </p:txBody>
        </p:sp>
      </p:grpSp>
      <p:grpSp>
        <p:nvGrpSpPr>
          <p:cNvPr id="282" name="Gruppo 8"/>
          <p:cNvGrpSpPr/>
          <p:nvPr/>
        </p:nvGrpSpPr>
        <p:grpSpPr>
          <a:xfrm>
            <a:off x="562187" y="4468142"/>
            <a:ext cx="8398934" cy="3849512"/>
            <a:chOff x="0" y="0"/>
            <a:chExt cx="8398933" cy="3849510"/>
          </a:xfrm>
        </p:grpSpPr>
        <p:pic>
          <p:nvPicPr>
            <p:cNvPr id="279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408657"/>
              <a:ext cx="6156961" cy="3440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Ovale 12"/>
            <p:cNvSpPr/>
            <p:nvPr/>
          </p:nvSpPr>
          <p:spPr>
            <a:xfrm>
              <a:off x="6527235" y="-1"/>
              <a:ext cx="1871699" cy="1740747"/>
            </a:xfrm>
            <a:prstGeom prst="ellipse">
              <a:avLst/>
            </a:prstGeom>
            <a:noFill/>
            <a:ln w="101600" cap="flat">
              <a:solidFill>
                <a:srgbClr val="444492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b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</a:p>
          </p:txBody>
        </p:sp>
        <p:sp>
          <p:nvSpPr>
            <p:cNvPr id="281" name="Connettore 2 10"/>
            <p:cNvSpPr/>
            <p:nvPr/>
          </p:nvSpPr>
          <p:spPr>
            <a:xfrm flipH="1">
              <a:off x="6156959" y="1485617"/>
              <a:ext cx="643468" cy="643467"/>
            </a:xfrm>
            <a:prstGeom prst="line">
              <a:avLst/>
            </a:prstGeom>
            <a:noFill/>
            <a:ln w="25400" cap="flat">
              <a:solidFill>
                <a:srgbClr val="44449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b="0">
                  <a:solidFill>
                    <a:srgbClr val="444492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  <p:bldP build="whole" bldLvl="1" animBg="1" rev="0" advAuto="0" spid="278" grpId="2"/>
      <p:bldP build="whole" bldLvl="1" animBg="1" rev="0" advAuto="0" spid="282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285" name="Espace réservé du numéro de diapositive 4"/>
          <p:cNvSpPr txBox="1"/>
          <p:nvPr>
            <p:ph type="sldNum" sz="quarter" idx="4294967295"/>
          </p:nvPr>
        </p:nvSpPr>
        <p:spPr>
          <a:xfrm>
            <a:off x="11933600" y="9137227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6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A6A6A6"/>
                </a:solidFill>
              </a:defRPr>
            </a:pPr>
            <a:r>
              <a:t>SCHEDE COMPLICANZE 5/10</a:t>
            </a:r>
            <a:br/>
            <a:r>
              <a:rPr sz="3400" u="sng"/>
              <a:t>Modulo arti inferiori</a:t>
            </a:r>
          </a:p>
        </p:txBody>
      </p:sp>
      <p:pic>
        <p:nvPicPr>
          <p:cNvPr id="2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83" y="1877769"/>
            <a:ext cx="11281565" cy="668584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Ovale 1"/>
          <p:cNvSpPr/>
          <p:nvPr/>
        </p:nvSpPr>
        <p:spPr>
          <a:xfrm>
            <a:off x="9852942" y="2264551"/>
            <a:ext cx="555416" cy="591540"/>
          </a:xfrm>
          <a:prstGeom prst="ellipse">
            <a:avLst/>
          </a:prstGeom>
          <a:ln w="76200">
            <a:solidFill>
              <a:srgbClr val="444492"/>
            </a:solidFill>
          </a:ln>
        </p:spPr>
        <p:txBody>
          <a:bodyPr lIns="65023" tIns="65023" rIns="65023" bIns="65023" anchor="ctr"/>
          <a:lstStyle/>
          <a:p>
            <a:pPr defTabSz="1300480">
              <a:defRPr b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289" name="Connettore 2 10"/>
          <p:cNvSpPr/>
          <p:nvPr/>
        </p:nvSpPr>
        <p:spPr>
          <a:xfrm>
            <a:off x="10130650" y="2856089"/>
            <a:ext cx="1492320" cy="1440721"/>
          </a:xfrm>
          <a:prstGeom prst="line">
            <a:avLst/>
          </a:prstGeom>
          <a:ln w="25400">
            <a:solidFill>
              <a:srgbClr val="444492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9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99430" y="4296809"/>
            <a:ext cx="1405509" cy="1067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Picture 2"/>
          <p:cNvGrpSpPr/>
          <p:nvPr/>
        </p:nvGrpSpPr>
        <p:grpSpPr>
          <a:xfrm>
            <a:off x="42903" y="1877769"/>
            <a:ext cx="11281566" cy="6685841"/>
            <a:chOff x="0" y="0"/>
            <a:chExt cx="11281564" cy="6685839"/>
          </a:xfrm>
        </p:grpSpPr>
        <p:sp>
          <p:nvSpPr>
            <p:cNvPr id="291" name="Rettangolo"/>
            <p:cNvSpPr/>
            <p:nvPr/>
          </p:nvSpPr>
          <p:spPr>
            <a:xfrm>
              <a:off x="0" y="0"/>
              <a:ext cx="11281565" cy="6685840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b="0">
                  <a:solidFill>
                    <a:srgbClr val="444492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92" name="image74.png" descr="image74.png"/>
            <p:cNvPicPr>
              <a:picLocks noChangeAspect="1"/>
            </p:cNvPicPr>
            <p:nvPr/>
          </p:nvPicPr>
          <p:blipFill>
            <a:blip r:embed="rId2">
              <a:alphaModFix amt="70000"/>
              <a:extLst/>
            </a:blip>
            <a:stretch>
              <a:fillRect/>
            </a:stretch>
          </p:blipFill>
          <p:spPr>
            <a:xfrm>
              <a:off x="0" y="0"/>
              <a:ext cx="11281565" cy="6685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0058" y="2930983"/>
            <a:ext cx="9513556" cy="6604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Subtype="0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xit" nodeType="afterEffect" presetSubtype="0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xit" nodeType="afterEffect" presetSubtype="0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Class="entr" nodeType="afterEffect" presetSubtype="16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50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4"/>
      <p:bldP build="whole" bldLvl="1" animBg="1" rev="0" advAuto="0" spid="290" grpId="3"/>
      <p:bldP build="whole" bldLvl="1" animBg="1" rev="0" advAuto="0" spid="289" grpId="5"/>
      <p:bldP build="whole" bldLvl="1" animBg="1" rev="0" advAuto="0" spid="290" grpId="6"/>
      <p:bldP build="whole" bldLvl="1" animBg="1" rev="0" advAuto="0" spid="293" grpId="7"/>
      <p:bldP build="whole" bldLvl="1" animBg="1" rev="0" advAuto="0" spid="294" grpId="8"/>
      <p:bldP build="whole" bldLvl="1" animBg="1" rev="0" advAuto="0" spid="288" grpId="1"/>
      <p:bldP build="whole" bldLvl="1" animBg="1" rev="0" advAuto="0" spid="289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297" name="Espace réservé du numéro de diapositive 4"/>
          <p:cNvSpPr txBox="1"/>
          <p:nvPr>
            <p:ph type="sldNum" sz="quarter" idx="4294967295"/>
          </p:nvPr>
        </p:nvSpPr>
        <p:spPr>
          <a:xfrm>
            <a:off x="11933600" y="9137227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8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A6A6A6"/>
                </a:solidFill>
              </a:defRPr>
            </a:pPr>
            <a:r>
              <a:t>SCHEDE COMPLICANZE 6/10</a:t>
            </a:r>
            <a:br/>
            <a:r>
              <a:rPr sz="3400" u="sng"/>
              <a:t>Modulo Neuropatia</a:t>
            </a:r>
          </a:p>
        </p:txBody>
      </p:sp>
      <p:pic>
        <p:nvPicPr>
          <p:cNvPr id="2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09" y="1841227"/>
            <a:ext cx="11281566" cy="668584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Ovale 1"/>
          <p:cNvSpPr/>
          <p:nvPr/>
        </p:nvSpPr>
        <p:spPr>
          <a:xfrm>
            <a:off x="9121739" y="2316515"/>
            <a:ext cx="555416" cy="591540"/>
          </a:xfrm>
          <a:prstGeom prst="ellipse">
            <a:avLst/>
          </a:prstGeom>
          <a:ln w="76200">
            <a:solidFill>
              <a:srgbClr val="444492"/>
            </a:solidFill>
          </a:ln>
        </p:spPr>
        <p:txBody>
          <a:bodyPr lIns="65023" tIns="65023" rIns="65023" bIns="65023" anchor="ctr"/>
          <a:lstStyle/>
          <a:p>
            <a:pPr defTabSz="1300480">
              <a:defRPr b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301" name="Connettore 2 10"/>
          <p:cNvSpPr/>
          <p:nvPr/>
        </p:nvSpPr>
        <p:spPr>
          <a:xfrm>
            <a:off x="9595814" y="2821424"/>
            <a:ext cx="2450238" cy="1320261"/>
          </a:xfrm>
          <a:prstGeom prst="line">
            <a:avLst/>
          </a:prstGeom>
          <a:ln w="25400">
            <a:solidFill>
              <a:srgbClr val="444492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0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9792" y="4124908"/>
            <a:ext cx="1451928" cy="11615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Picture 2"/>
          <p:cNvGrpSpPr/>
          <p:nvPr/>
        </p:nvGrpSpPr>
        <p:grpSpPr>
          <a:xfrm>
            <a:off x="50482" y="1804458"/>
            <a:ext cx="11281566" cy="6685841"/>
            <a:chOff x="0" y="0"/>
            <a:chExt cx="11281564" cy="6685839"/>
          </a:xfrm>
        </p:grpSpPr>
        <p:sp>
          <p:nvSpPr>
            <p:cNvPr id="303" name="Rettangolo"/>
            <p:cNvSpPr/>
            <p:nvPr/>
          </p:nvSpPr>
          <p:spPr>
            <a:xfrm>
              <a:off x="0" y="0"/>
              <a:ext cx="11281565" cy="6685840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b="0">
                  <a:solidFill>
                    <a:srgbClr val="444492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04" name="image74.png" descr="image74.png"/>
            <p:cNvPicPr>
              <a:picLocks noChangeAspect="1"/>
            </p:cNvPicPr>
            <p:nvPr/>
          </p:nvPicPr>
          <p:blipFill>
            <a:blip r:embed="rId2">
              <a:alphaModFix amt="70000"/>
              <a:extLst/>
            </a:blip>
            <a:stretch>
              <a:fillRect/>
            </a:stretch>
          </p:blipFill>
          <p:spPr>
            <a:xfrm>
              <a:off x="0" y="0"/>
              <a:ext cx="11281565" cy="6685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8710" y="1804458"/>
            <a:ext cx="8854082" cy="6777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5984" y="1702047"/>
            <a:ext cx="5272588" cy="3546518"/>
          </a:xfrm>
          <a:prstGeom prst="rect">
            <a:avLst/>
          </a:prstGeom>
          <a:ln w="25400">
            <a:solidFill>
              <a:srgbClr val="444492"/>
            </a:solidFill>
            <a:miter/>
          </a:ln>
        </p:spPr>
      </p:pic>
      <p:pic>
        <p:nvPicPr>
          <p:cNvPr id="30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7093" y="1733430"/>
            <a:ext cx="5287492" cy="3402473"/>
          </a:xfrm>
          <a:prstGeom prst="rect">
            <a:avLst/>
          </a:prstGeom>
          <a:ln w="25400">
            <a:solidFill>
              <a:srgbClr val="444492"/>
            </a:solidFill>
            <a:miter/>
          </a:ln>
        </p:spPr>
      </p:pic>
      <p:pic>
        <p:nvPicPr>
          <p:cNvPr id="309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5305" y="5106776"/>
            <a:ext cx="5287491" cy="3496847"/>
          </a:xfrm>
          <a:prstGeom prst="rect">
            <a:avLst/>
          </a:prstGeom>
          <a:ln w="25400">
            <a:solidFill>
              <a:srgbClr val="444492"/>
            </a:solidFill>
            <a:miter/>
          </a:ln>
        </p:spPr>
      </p:pic>
      <p:pic>
        <p:nvPicPr>
          <p:cNvPr id="310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07093" y="5106776"/>
            <a:ext cx="5287492" cy="3496847"/>
          </a:xfrm>
          <a:prstGeom prst="rect">
            <a:avLst/>
          </a:prstGeom>
          <a:ln w="25400">
            <a:solidFill>
              <a:srgbClr val="444492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Subtype="0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xit" nodeType="afterEffect" presetSubtype="0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xit" nodeType="afterEffect" presetSubtype="0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Class="entr" nodeType="afterEffect" presetSubtype="16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50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4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4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11"/>
      <p:bldP build="whole" bldLvl="1" animBg="1" rev="0" advAuto="0" spid="308" grpId="10"/>
      <p:bldP build="whole" bldLvl="1" animBg="1" rev="0" advAuto="0" spid="302" grpId="3"/>
      <p:bldP build="whole" bldLvl="1" animBg="1" rev="0" advAuto="0" spid="300" grpId="1"/>
      <p:bldP build="whole" bldLvl="1" animBg="1" rev="0" advAuto="0" spid="310" grpId="12"/>
      <p:bldP build="whole" bldLvl="1" animBg="1" rev="0" advAuto="0" spid="302" grpId="6"/>
      <p:bldP build="whole" bldLvl="1" animBg="1" rev="0" advAuto="0" spid="305" grpId="7"/>
      <p:bldP build="whole" bldLvl="1" animBg="1" rev="0" advAuto="0" spid="300" grpId="4"/>
      <p:bldP build="whole" bldLvl="1" animBg="1" rev="0" advAuto="0" spid="301" grpId="2"/>
      <p:bldP build="whole" bldLvl="1" animBg="1" rev="0" advAuto="0" spid="301" grpId="5"/>
      <p:bldP build="whole" bldLvl="1" animBg="1" rev="0" advAuto="0" spid="307" grpId="9"/>
      <p:bldP build="whole" bldLvl="1" animBg="1" rev="0" advAuto="0" spid="306" grpId="8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313" name="Espace réservé du numéro de diapositive 4"/>
          <p:cNvSpPr txBox="1"/>
          <p:nvPr>
            <p:ph type="sldNum" sz="quarter" idx="4294967295"/>
          </p:nvPr>
        </p:nvSpPr>
        <p:spPr>
          <a:xfrm>
            <a:off x="11933600" y="9137227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4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A6A6A6"/>
                </a:solidFill>
              </a:defRPr>
            </a:pPr>
            <a:r>
              <a:t>SCHEDE COMPLICANZE  7/10</a:t>
            </a:r>
            <a:br/>
            <a:r>
              <a:rPr sz="3400" u="sng"/>
              <a:t>Modulo rischio CV</a:t>
            </a:r>
          </a:p>
        </p:txBody>
      </p:sp>
      <p:pic>
        <p:nvPicPr>
          <p:cNvPr id="31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83" y="1809688"/>
            <a:ext cx="11572378" cy="664674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Ovale 1"/>
          <p:cNvSpPr/>
          <p:nvPr/>
        </p:nvSpPr>
        <p:spPr>
          <a:xfrm>
            <a:off x="10800243" y="2267502"/>
            <a:ext cx="543398" cy="508557"/>
          </a:xfrm>
          <a:prstGeom prst="ellipse">
            <a:avLst/>
          </a:prstGeom>
          <a:ln w="76200">
            <a:solidFill>
              <a:srgbClr val="444492"/>
            </a:solidFill>
          </a:ln>
        </p:spPr>
        <p:txBody>
          <a:bodyPr lIns="65023" tIns="65023" rIns="65023" bIns="65023" anchor="ctr"/>
          <a:lstStyle/>
          <a:p>
            <a:pPr defTabSz="1300480">
              <a:defRPr b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323" name="Connettore 2 10"/>
          <p:cNvSpPr/>
          <p:nvPr/>
        </p:nvSpPr>
        <p:spPr>
          <a:xfrm>
            <a:off x="11208226" y="2784579"/>
            <a:ext cx="746172" cy="1438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444492"/>
            </a:solidFill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31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39857" y="4223432"/>
            <a:ext cx="1306736" cy="1306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Picture 2"/>
          <p:cNvGrpSpPr/>
          <p:nvPr/>
        </p:nvGrpSpPr>
        <p:grpSpPr>
          <a:xfrm>
            <a:off x="50592" y="1804458"/>
            <a:ext cx="11572378" cy="6646741"/>
            <a:chOff x="0" y="0"/>
            <a:chExt cx="11572377" cy="6646740"/>
          </a:xfrm>
        </p:grpSpPr>
        <p:sp>
          <p:nvSpPr>
            <p:cNvPr id="319" name="Rettangolo"/>
            <p:cNvSpPr/>
            <p:nvPr/>
          </p:nvSpPr>
          <p:spPr>
            <a:xfrm>
              <a:off x="0" y="0"/>
              <a:ext cx="11572377" cy="664674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b="0">
                  <a:solidFill>
                    <a:srgbClr val="444492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20" name="image81.png" descr="image81.png"/>
            <p:cNvPicPr>
              <a:picLocks noChangeAspect="1"/>
            </p:cNvPicPr>
            <p:nvPr/>
          </p:nvPicPr>
          <p:blipFill>
            <a:blip r:embed="rId2">
              <a:alphaModFix amt="70000"/>
              <a:extLst/>
            </a:blip>
            <a:stretch>
              <a:fillRect/>
            </a:stretch>
          </p:blipFill>
          <p:spPr>
            <a:xfrm>
              <a:off x="0" y="0"/>
              <a:ext cx="11572377" cy="6646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2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1221" y="2214104"/>
            <a:ext cx="7753166" cy="6275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Subtype="0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xit" nodeType="afterEffect" presetSubtype="0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xit" nodeType="afterEffect" presetSubtype="0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Class="entr" nodeType="afterEffect" presetSubtype="16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50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" grpId="8"/>
      <p:bldP build="whole" bldLvl="1" animBg="1" rev="0" advAuto="0" spid="316" grpId="1"/>
      <p:bldP build="whole" bldLvl="1" animBg="1" rev="0" advAuto="0" spid="318" grpId="3"/>
      <p:bldP build="whole" bldLvl="1" animBg="1" rev="0" advAuto="0" spid="316" grpId="4"/>
      <p:bldP build="whole" bldLvl="1" animBg="1" rev="0" advAuto="0" spid="318" grpId="6"/>
      <p:bldP build="whole" bldLvl="1" animBg="1" rev="0" advAuto="0" spid="321" grpId="7"/>
      <p:bldP build="whole" bldLvl="1" animBg="1" rev="0" advAuto="0" spid="323" grpId="2"/>
      <p:bldP build="whole" bldLvl="1" animBg="1" rev="0" advAuto="0" spid="323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a Vecchia cartella della Diabetologia"/>
          <p:cNvSpPr txBox="1"/>
          <p:nvPr>
            <p:ph type="title"/>
          </p:nvPr>
        </p:nvSpPr>
        <p:spPr>
          <a:xfrm>
            <a:off x="952500" y="254000"/>
            <a:ext cx="10775702" cy="1810048"/>
          </a:xfrm>
          <a:prstGeom prst="rect">
            <a:avLst/>
          </a:prstGeom>
        </p:spPr>
        <p:txBody>
          <a:bodyPr/>
          <a:lstStyle>
            <a:lvl1pPr defTabSz="403097">
              <a:defRPr sz="5520"/>
            </a:lvl1pPr>
          </a:lstStyle>
          <a:p>
            <a:pPr/>
            <a:r>
              <a:t>la Vecchia cartella della Diabetologia </a:t>
            </a:r>
          </a:p>
        </p:txBody>
      </p:sp>
      <p:sp>
        <p:nvSpPr>
          <p:cNvPr id="142" name="foglio di anamnesi con dati risalenti all’epoca della diagnosi ( i più vecchi del 1990) aggiornati con cancellature e aggiunte vari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2270" indent="-382270" defTabSz="502412">
              <a:spcBef>
                <a:spcPts val="3600"/>
              </a:spcBef>
              <a:defRPr sz="2752"/>
            </a:pPr>
            <a:r>
              <a:t>foglio di anamnesi con dati risalenti all’epoca della diagnosi ( i più vecchi del 1990) aggiornati con cancellature e aggiunte varie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diario senza evidenziazione di informazioni salienti composto di vari fogli aggiuntivi volanti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copie di innumerevoli piani terapeutici cartacei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copie cartacee di piani terapeutici già compilati online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copie cartacee di vecchi referti e cartellini di dimissione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copie cartacee di referti e cartellini di dimissione già disponibili online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326" name="Espace réservé du numéro de diapositive 4"/>
          <p:cNvSpPr txBox="1"/>
          <p:nvPr>
            <p:ph type="sldNum" sz="quarter" idx="4294967295"/>
          </p:nvPr>
        </p:nvSpPr>
        <p:spPr>
          <a:xfrm>
            <a:off x="11974689" y="9137227"/>
            <a:ext cx="127001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7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A6A6A6"/>
                </a:solidFill>
              </a:defRPr>
            </a:pPr>
            <a:r>
              <a:t>IL DATA MANAGEMENT 1/5</a:t>
            </a:r>
            <a:br/>
            <a:r>
              <a:rPr sz="3400" u="sng"/>
              <a:t>Scarico strumenti</a:t>
            </a:r>
          </a:p>
        </p:txBody>
      </p:sp>
      <p:pic>
        <p:nvPicPr>
          <p:cNvPr id="3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2754" y="1624203"/>
            <a:ext cx="6788800" cy="796352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Connettore 2 3"/>
          <p:cNvSpPr/>
          <p:nvPr/>
        </p:nvSpPr>
        <p:spPr>
          <a:xfrm>
            <a:off x="5746422" y="4656238"/>
            <a:ext cx="3439959" cy="1553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444492"/>
            </a:solidFill>
            <a:tailEnd type="triangle"/>
          </a:ln>
        </p:spPr>
        <p:txBody>
          <a:bodyPr/>
          <a:lstStyle/>
          <a:p>
            <a:pPr/>
          </a:p>
        </p:txBody>
      </p:sp>
      <p:grpSp>
        <p:nvGrpSpPr>
          <p:cNvPr id="332" name="Rettangolo arrotondato 10"/>
          <p:cNvGrpSpPr/>
          <p:nvPr/>
        </p:nvGrpSpPr>
        <p:grpSpPr>
          <a:xfrm>
            <a:off x="767362" y="2009281"/>
            <a:ext cx="5016783" cy="2047806"/>
            <a:chOff x="0" y="0"/>
            <a:chExt cx="5016782" cy="2047805"/>
          </a:xfrm>
        </p:grpSpPr>
        <p:sp>
          <p:nvSpPr>
            <p:cNvPr id="330" name="Rettangolo arrotondato"/>
            <p:cNvSpPr/>
            <p:nvPr/>
          </p:nvSpPr>
          <p:spPr>
            <a:xfrm>
              <a:off x="0" y="0"/>
              <a:ext cx="5016783" cy="2047806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6D698F">
                  <a:alpha val="50000"/>
                </a:srgbClr>
              </a:solidFill>
              <a:prstDash val="solid"/>
              <a:round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b="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Collegare il glucometro al computer con l’apposito cavo…"/>
            <p:cNvSpPr txBox="1"/>
            <p:nvPr/>
          </p:nvSpPr>
          <p:spPr>
            <a:xfrm>
              <a:off x="99965" y="430464"/>
              <a:ext cx="4816853" cy="1186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1300480">
                <a:defRPr b="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Collegare il glucometro al computer con l’apposito cavo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defTabSz="1300480">
                <a:defRPr b="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 cliccare sull’icona</a:t>
              </a:r>
            </a:p>
          </p:txBody>
        </p:sp>
      </p:grpSp>
      <p:grpSp>
        <p:nvGrpSpPr>
          <p:cNvPr id="335" name="Rettangolo arrotondato 10"/>
          <p:cNvGrpSpPr/>
          <p:nvPr/>
        </p:nvGrpSpPr>
        <p:grpSpPr>
          <a:xfrm>
            <a:off x="973102" y="6208888"/>
            <a:ext cx="5016784" cy="2047807"/>
            <a:chOff x="0" y="0"/>
            <a:chExt cx="5016782" cy="2047805"/>
          </a:xfrm>
        </p:grpSpPr>
        <p:sp>
          <p:nvSpPr>
            <p:cNvPr id="333" name="Rettangolo arrotondato"/>
            <p:cNvSpPr/>
            <p:nvPr/>
          </p:nvSpPr>
          <p:spPr>
            <a:xfrm>
              <a:off x="0" y="0"/>
              <a:ext cx="5016783" cy="2047806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6D698F">
                  <a:alpha val="50000"/>
                </a:srgbClr>
              </a:solidFill>
              <a:prstDash val="solid"/>
              <a:round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b="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Selezionare la porta di comunicazione oppure la ricerca automatica"/>
            <p:cNvSpPr txBox="1"/>
            <p:nvPr/>
          </p:nvSpPr>
          <p:spPr>
            <a:xfrm>
              <a:off x="99965" y="430464"/>
              <a:ext cx="4816853" cy="1186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1300480">
                <a:defRPr b="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Selezionare la </a:t>
              </a:r>
              <a:r>
                <a:rPr b="1"/>
                <a:t>porta di comunicazione</a:t>
              </a:r>
              <a:r>
                <a:t> oppure la ricerca automatica</a:t>
              </a:r>
            </a:p>
          </p:txBody>
        </p:sp>
      </p:grpSp>
      <p:pic>
        <p:nvPicPr>
          <p:cNvPr id="336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7193" y="4824731"/>
            <a:ext cx="1002454" cy="66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5753" y="4425372"/>
            <a:ext cx="835379" cy="1325316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Ovale 17"/>
          <p:cNvSpPr/>
          <p:nvPr/>
        </p:nvSpPr>
        <p:spPr>
          <a:xfrm>
            <a:off x="9207588" y="4230806"/>
            <a:ext cx="571976" cy="573382"/>
          </a:xfrm>
          <a:prstGeom prst="ellipse">
            <a:avLst/>
          </a:prstGeom>
          <a:ln w="101600">
            <a:solidFill>
              <a:srgbClr val="444492"/>
            </a:solidFill>
          </a:ln>
        </p:spPr>
        <p:txBody>
          <a:bodyPr lIns="65023" tIns="65023" rIns="65023" bIns="65023" anchor="ctr"/>
          <a:lstStyle/>
          <a:p>
            <a:pPr defTabSz="1300480">
              <a:defRPr b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0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Class="entr" nodeType="afterEffect" presetSubtype="0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" grpId="3"/>
      <p:bldP build="whole" bldLvl="1" animBg="1" rev="0" advAuto="0" spid="338" grpId="4"/>
      <p:bldP build="whole" bldLvl="1" animBg="1" rev="0" advAuto="0" spid="339" grpId="5"/>
      <p:bldP build="whole" bldLvl="1" animBg="1" rev="0" advAuto="0" spid="336" grpId="2"/>
      <p:bldP build="whole" bldLvl="1" animBg="1" rev="0" advAuto="0" spid="335" grpId="6"/>
      <p:bldP build="whole" bldLvl="1" animBg="1" rev="0" advAuto="0" spid="33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342" name="Espace réservé du numéro de diapositive 4"/>
          <p:cNvSpPr txBox="1"/>
          <p:nvPr>
            <p:ph type="sldNum" sz="quarter" idx="4294967295"/>
          </p:nvPr>
        </p:nvSpPr>
        <p:spPr>
          <a:xfrm>
            <a:off x="11933600" y="9137227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3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A6A6A6"/>
                </a:solidFill>
              </a:defRPr>
            </a:lvl1pPr>
          </a:lstStyle>
          <a:p>
            <a:pPr/>
            <a:r>
              <a:t>IL DATA MANAGEMENT 3/5</a:t>
            </a:r>
          </a:p>
        </p:txBody>
      </p:sp>
      <p:sp>
        <p:nvSpPr>
          <p:cNvPr id="344" name="Rectangle 13"/>
          <p:cNvSpPr txBox="1"/>
          <p:nvPr/>
        </p:nvSpPr>
        <p:spPr>
          <a:xfrm>
            <a:off x="357717" y="1702047"/>
            <a:ext cx="12391778" cy="110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0" sz="340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Consente la gestione e la rappresentazione grafica dei dati dell'autocontrollo. La finestra principale è suddivisa in 2 grafici.</a:t>
            </a:r>
          </a:p>
        </p:txBody>
      </p:sp>
      <p:sp>
        <p:nvSpPr>
          <p:cNvPr id="345" name="Rectangle 15"/>
          <p:cNvSpPr txBox="1"/>
          <p:nvPr/>
        </p:nvSpPr>
        <p:spPr>
          <a:xfrm>
            <a:off x="152894" y="3033395"/>
            <a:ext cx="4163133" cy="2787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Questo grafico mostra i valori delle glicemie posizionati in 11 colonne di fasce orarie che corrispondono ai tre pasti principali suddivisi nelle due fasi pre e post pasto, all'alba, merenda, break a metà mattina, notte e prima di coricarsi</a:t>
            </a:r>
            <a:r>
              <a:rPr sz="2400">
                <a:solidFill>
                  <a:srgbClr val="444492"/>
                </a:solidFill>
              </a:rPr>
              <a:t>. </a:t>
            </a:r>
          </a:p>
        </p:txBody>
      </p:sp>
      <p:sp>
        <p:nvSpPr>
          <p:cNvPr id="346" name="Rectangle 7"/>
          <p:cNvSpPr txBox="1"/>
          <p:nvPr/>
        </p:nvSpPr>
        <p:spPr>
          <a:xfrm>
            <a:off x="50482" y="6412088"/>
            <a:ext cx="4504268" cy="1771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Questo grafico rappresenta il profilo glicemico di più giorni consecutivi</a:t>
            </a:r>
          </a:p>
          <a:p>
            <a:pPr algn="l" defTabSz="1300480">
              <a:defRPr b="0" sz="22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300480"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( 3, 5, 7, 14 e 28 giorni. )</a:t>
            </a:r>
          </a:p>
        </p:txBody>
      </p:sp>
      <p:pic>
        <p:nvPicPr>
          <p:cNvPr id="34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6026" y="3033395"/>
            <a:ext cx="8673817" cy="4616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350" name="Espace réservé du numéro de diapositive 4"/>
          <p:cNvSpPr txBox="1"/>
          <p:nvPr>
            <p:ph type="sldNum" sz="quarter" idx="4294967295"/>
          </p:nvPr>
        </p:nvSpPr>
        <p:spPr>
          <a:xfrm>
            <a:off x="11933600" y="9137227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1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/>
          <a:p>
            <a:pPr defTabSz="1235455">
              <a:defRPr sz="3989">
                <a:solidFill>
                  <a:srgbClr val="A6A6A6"/>
                </a:solidFill>
              </a:defRPr>
            </a:pPr>
            <a:r>
              <a:t>CLINICAL REMINDERS</a:t>
            </a:r>
            <a:br/>
          </a:p>
        </p:txBody>
      </p:sp>
      <p:sp>
        <p:nvSpPr>
          <p:cNvPr id="352" name="Rectangle 3"/>
          <p:cNvSpPr txBox="1"/>
          <p:nvPr>
            <p:ph type="body" idx="1"/>
          </p:nvPr>
        </p:nvSpPr>
        <p:spPr>
          <a:xfrm>
            <a:off x="894079" y="2009281"/>
            <a:ext cx="11207611" cy="6353388"/>
          </a:xfrm>
          <a:prstGeom prst="rect">
            <a:avLst/>
          </a:prstGeom>
        </p:spPr>
        <p:txBody>
          <a:bodyPr lIns="0" tIns="0" rIns="0" bIns="0"/>
          <a:lstStyle/>
          <a:p>
            <a:pPr marL="316088" indent="-316088">
              <a:spcBef>
                <a:spcPts val="3800"/>
              </a:spcBef>
              <a:defRPr b="1" sz="3800">
                <a:solidFill>
                  <a:srgbClr val="444492"/>
                </a:solidFill>
              </a:defRPr>
            </a:pPr>
            <a:r>
              <a:t>…</a:t>
            </a:r>
            <a:r>
              <a:t>Perchè i Reminders?</a:t>
            </a:r>
          </a:p>
        </p:txBody>
      </p:sp>
      <p:sp>
        <p:nvSpPr>
          <p:cNvPr id="353" name="Rectangle 1"/>
          <p:cNvSpPr txBox="1"/>
          <p:nvPr/>
        </p:nvSpPr>
        <p:spPr>
          <a:xfrm>
            <a:off x="850335" y="3540195"/>
            <a:ext cx="11266312" cy="2609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 scopo della funzionalità relativa ai Reminder è quello di fornire un promemoria della situazione del paziente durante le operazioni di complicanze, esami e prescrizioni. La finestra sarà sempre davanti ad ogni altra schermata presente e verrà attivata ogni qual volta si entra in una delle gestioni in cui è prevista.</a:t>
            </a:r>
          </a:p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300480">
              <a:defRPr b="0">
                <a:solidFill>
                  <a:srgbClr val="4444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E’ possibile chiuderla tramite l’apposta X ed è possibile riattivarla in qualsiasi momento premendo il tasto          in complicanze, esami o prescrizioni.</a:t>
            </a:r>
          </a:p>
        </p:txBody>
      </p:sp>
      <p:pic>
        <p:nvPicPr>
          <p:cNvPr id="35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6347084"/>
            <a:ext cx="347698" cy="417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3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500"/>
                                        <p:tgtEl>
                                          <p:spTgt spid="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2" grpId="1"/>
      <p:bldP build="p" bldLvl="5" animBg="1" rev="0" advAuto="0" spid="353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Espace réservé du pied de page 3"/>
          <p:cNvSpPr txBox="1"/>
          <p:nvPr/>
        </p:nvSpPr>
        <p:spPr>
          <a:xfrm>
            <a:off x="7317458" y="9141742"/>
            <a:ext cx="411818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300480">
              <a:defRPr b="0"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MYSTAR CONNECT_V2</a:t>
            </a:r>
          </a:p>
        </p:txBody>
      </p:sp>
      <p:sp>
        <p:nvSpPr>
          <p:cNvPr id="357" name="Espace réservé du numéro de diapositive 4"/>
          <p:cNvSpPr txBox="1"/>
          <p:nvPr>
            <p:ph type="sldNum" sz="quarter" idx="4294967295"/>
          </p:nvPr>
        </p:nvSpPr>
        <p:spPr>
          <a:xfrm>
            <a:off x="11933600" y="9137227"/>
            <a:ext cx="168090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30048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8" name="Rectangle 2"/>
          <p:cNvSpPr txBox="1"/>
          <p:nvPr>
            <p:ph type="title"/>
          </p:nvPr>
        </p:nvSpPr>
        <p:spPr>
          <a:xfrm>
            <a:off x="894079" y="379306"/>
            <a:ext cx="11207611" cy="1104055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A6A6A6"/>
                </a:solidFill>
              </a:defRPr>
            </a:lvl1pPr>
          </a:lstStyle>
          <a:p>
            <a:pPr/>
            <a:r>
              <a:t>CLINICAL REMINDERS</a:t>
            </a:r>
          </a:p>
        </p:txBody>
      </p:sp>
      <p:grpSp>
        <p:nvGrpSpPr>
          <p:cNvPr id="361" name="Rettangolo arrotondato 10"/>
          <p:cNvGrpSpPr/>
          <p:nvPr/>
        </p:nvGrpSpPr>
        <p:grpSpPr>
          <a:xfrm>
            <a:off x="869245" y="2009422"/>
            <a:ext cx="7886418" cy="1842347"/>
            <a:chOff x="0" y="0"/>
            <a:chExt cx="7886417" cy="1842346"/>
          </a:xfrm>
        </p:grpSpPr>
        <p:sp>
          <p:nvSpPr>
            <p:cNvPr id="359" name="Rettangolo arrotondato"/>
            <p:cNvSpPr/>
            <p:nvPr/>
          </p:nvSpPr>
          <p:spPr>
            <a:xfrm>
              <a:off x="0" y="0"/>
              <a:ext cx="7886418" cy="1842347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6D698F">
                  <a:alpha val="50000"/>
                </a:srgbClr>
              </a:solidFill>
              <a:prstDash val="solid"/>
              <a:round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b="0" sz="180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CLINICAL  REMINDER…"/>
            <p:cNvSpPr txBox="1"/>
            <p:nvPr/>
          </p:nvSpPr>
          <p:spPr>
            <a:xfrm>
              <a:off x="89935" y="548738"/>
              <a:ext cx="7706547" cy="7448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1300480">
                <a:defRPr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CLINICAL  REMINDER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defTabSz="1300480">
                <a:defRPr b="0" sz="180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Offre una visione di insieme sugli esami clinici del paziente</a:t>
              </a:r>
            </a:p>
          </p:txBody>
        </p:sp>
      </p:grpSp>
      <p:grpSp>
        <p:nvGrpSpPr>
          <p:cNvPr id="364" name="Rettangolo arrotondato 10"/>
          <p:cNvGrpSpPr/>
          <p:nvPr/>
        </p:nvGrpSpPr>
        <p:grpSpPr>
          <a:xfrm>
            <a:off x="869245" y="4262684"/>
            <a:ext cx="7886418" cy="1842348"/>
            <a:chOff x="0" y="0"/>
            <a:chExt cx="7886417" cy="1842346"/>
          </a:xfrm>
        </p:grpSpPr>
        <p:sp>
          <p:nvSpPr>
            <p:cNvPr id="362" name="Rettangolo arrotondato"/>
            <p:cNvSpPr/>
            <p:nvPr/>
          </p:nvSpPr>
          <p:spPr>
            <a:xfrm>
              <a:off x="0" y="0"/>
              <a:ext cx="7886418" cy="1842347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6D698F">
                  <a:alpha val="50000"/>
                </a:srgbClr>
              </a:solidFill>
              <a:prstDash val="solid"/>
              <a:round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b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</a:p>
          </p:txBody>
        </p:sp>
        <p:sp>
          <p:nvSpPr>
            <p:cNvPr id="363" name="FOLLOW UP REMINDER…"/>
            <p:cNvSpPr txBox="1"/>
            <p:nvPr/>
          </p:nvSpPr>
          <p:spPr>
            <a:xfrm>
              <a:off x="89935" y="415388"/>
              <a:ext cx="7706547" cy="1011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1300480">
                <a:defRPr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FOLLOW UP REMINDER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defTabSz="1300480">
                <a:defRPr b="0" sz="180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Mostra un’overview sui prossimi appuntamenti del paziente,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defTabSz="1300480">
                <a:defRPr b="0" sz="180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ed eventuali follow-up scaduti</a:t>
              </a:r>
              <a:r>
                <a:rPr b="1"/>
                <a:t>.</a:t>
              </a:r>
            </a:p>
          </p:txBody>
        </p:sp>
      </p:grpSp>
      <p:grpSp>
        <p:nvGrpSpPr>
          <p:cNvPr id="367" name="Rettangolo arrotondato 10"/>
          <p:cNvGrpSpPr/>
          <p:nvPr/>
        </p:nvGrpSpPr>
        <p:grpSpPr>
          <a:xfrm>
            <a:off x="869245" y="6515946"/>
            <a:ext cx="7886418" cy="1842348"/>
            <a:chOff x="0" y="0"/>
            <a:chExt cx="7886417" cy="1842346"/>
          </a:xfrm>
        </p:grpSpPr>
        <p:sp>
          <p:nvSpPr>
            <p:cNvPr id="365" name="Rettangolo arrotondato"/>
            <p:cNvSpPr/>
            <p:nvPr/>
          </p:nvSpPr>
          <p:spPr>
            <a:xfrm>
              <a:off x="0" y="0"/>
              <a:ext cx="7886418" cy="1842347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6D698F">
                  <a:alpha val="50000"/>
                </a:srgbClr>
              </a:solidFill>
              <a:prstDash val="solid"/>
              <a:round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b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</a:p>
          </p:txBody>
        </p:sp>
        <p:sp>
          <p:nvSpPr>
            <p:cNvPr id="366" name="REMINDER COMPLICANZE…"/>
            <p:cNvSpPr txBox="1"/>
            <p:nvPr/>
          </p:nvSpPr>
          <p:spPr>
            <a:xfrm>
              <a:off x="89935" y="415388"/>
              <a:ext cx="7706547" cy="1011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50800" dir="810000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1300480">
                <a:defRPr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REMINDER COMPLICANZE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defTabSz="1300480">
                <a:defRPr b="0" sz="1800">
                  <a:solidFill>
                    <a:srgbClr val="33336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Mostra gli indicatori degli esiti finali, ed indica la presenza di complicanze non registrate da verificare.</a:t>
              </a:r>
            </a:p>
          </p:txBody>
        </p:sp>
      </p:grpSp>
      <p:pic>
        <p:nvPicPr>
          <p:cNvPr id="36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564" y="57146"/>
            <a:ext cx="2805502" cy="9561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2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7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" grpId="3"/>
      <p:bldP build="whole" bldLvl="1" animBg="1" rev="0" advAuto="0" spid="361" grpId="1"/>
      <p:bldP build="whole" bldLvl="1" animBg="1" rev="0" advAuto="0" spid="36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asellaDiTesto 3"/>
          <p:cNvSpPr txBox="1"/>
          <p:nvPr/>
        </p:nvSpPr>
        <p:spPr>
          <a:xfrm>
            <a:off x="1330960" y="1863533"/>
            <a:ext cx="10342880" cy="4749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algn="l" defTabSz="1300480">
              <a:buSzPct val="100000"/>
              <a:buFont typeface="Arial"/>
              <a:buChar char="•"/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t>Registrazione standardizzata dei dati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1300480">
              <a:buSzPct val="100000"/>
              <a:buFont typeface="Arial"/>
              <a:buChar char="•"/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</a:p>
          <a:p>
            <a:pPr algn="l" defTabSz="1300480">
              <a:buSzPct val="100000"/>
              <a:buFont typeface="Arial"/>
              <a:buChar char="•"/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t>Sintesi risultati clinici ottenuti dal singolo paziente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1300480">
              <a:buSzPct val="100000"/>
              <a:buFont typeface="Arial"/>
              <a:buChar char="•"/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</a:p>
          <a:p>
            <a:pPr algn="l" defTabSz="1300480">
              <a:buSzPct val="100000"/>
              <a:buFont typeface="Arial"/>
              <a:buChar char="•"/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t>Riduzione dell’inerzia clinica del diabetologo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CasellaDiTesto 4"/>
          <p:cNvSpPr txBox="1"/>
          <p:nvPr/>
        </p:nvSpPr>
        <p:spPr>
          <a:xfrm>
            <a:off x="1381830" y="27086"/>
            <a:ext cx="10342880" cy="89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l" defTabSz="1300480">
              <a:defRPr sz="5000">
                <a:solidFill>
                  <a:srgbClr val="FFFFFF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Finalità dei Reminders AMD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pPr/>
            <a:r>
              <a:t>Immissione dei dati clinici </a:t>
            </a:r>
          </a:p>
        </p:txBody>
      </p:sp>
      <p:sp>
        <p:nvSpPr>
          <p:cNvPr id="374" name="Rectangle 3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  <a:solidFill>
            <a:srgbClr val="95B3D7"/>
          </a:solidFill>
        </p:spPr>
        <p:txBody>
          <a:bodyPr/>
          <a:lstStyle>
            <a:lvl1pPr marL="487680" indent="-487680">
              <a:lnSpc>
                <a:spcPct val="150000"/>
              </a:lnSpc>
              <a:spcBef>
                <a:spcPts val="0"/>
              </a:spcBef>
              <a:buSzTx/>
              <a:buNone/>
              <a:defRPr sz="5000"/>
            </a:lvl1pPr>
          </a:lstStyle>
          <a:p>
            <a:pPr/>
            <a:r>
              <a:t>I dati possono essere strutturati o espressi come narrativa libera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Inserimento finalizzato alla produzione di dati aggregati</a:t>
            </a:r>
          </a:p>
        </p:txBody>
      </p:sp>
      <p:sp>
        <p:nvSpPr>
          <p:cNvPr id="377" name="Rectangle 3"/>
          <p:cNvSpPr txBox="1"/>
          <p:nvPr>
            <p:ph type="body" idx="1"/>
          </p:nvPr>
        </p:nvSpPr>
        <p:spPr>
          <a:xfrm>
            <a:off x="1778000" y="2692400"/>
            <a:ext cx="11099800" cy="6286500"/>
          </a:xfrm>
          <a:prstGeom prst="rect">
            <a:avLst/>
          </a:prstGeom>
          <a:solidFill>
            <a:srgbClr val="95B3D7"/>
          </a:solidFill>
        </p:spPr>
        <p:txBody>
          <a:bodyPr/>
          <a:lstStyle/>
          <a:p>
            <a:pPr marL="476250" indent="-476250">
              <a:spcBef>
                <a:spcPts val="1200"/>
              </a:spcBef>
              <a:buClr>
                <a:srgbClr val="000099"/>
              </a:buClr>
              <a:defRPr sz="5000"/>
            </a:pPr>
            <a:r>
              <a:t>Usare voci codificate</a:t>
            </a:r>
          </a:p>
          <a:p>
            <a:pPr marL="476250" indent="-476250">
              <a:buClr>
                <a:srgbClr val="000099"/>
              </a:buClr>
              <a:defRPr sz="5000"/>
            </a:pPr>
          </a:p>
          <a:p>
            <a:pPr marL="476250" indent="-476250">
              <a:spcBef>
                <a:spcPts val="1200"/>
              </a:spcBef>
              <a:buClr>
                <a:srgbClr val="000099"/>
              </a:buClr>
              <a:defRPr sz="5000"/>
            </a:pPr>
            <a:r>
              <a:t>Evitare il testo libero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ttangolo 1"/>
          <p:cNvSpPr txBox="1"/>
          <p:nvPr/>
        </p:nvSpPr>
        <p:spPr>
          <a:xfrm>
            <a:off x="1137285" y="3130782"/>
            <a:ext cx="11054081" cy="4849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algn="l" defTabSz="1300480"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t>Necessità di seguire nel tempo: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1300480">
              <a:spcBef>
                <a:spcPts val="2300"/>
              </a:spcBef>
              <a:buClr>
                <a:srgbClr val="17375E"/>
              </a:buClr>
              <a:buSzPct val="120000"/>
              <a:buFont typeface="Arial"/>
              <a:buChar char="•"/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t> compenso glicometabolico</a:t>
            </a:r>
          </a:p>
          <a:p>
            <a:pPr algn="l" defTabSz="1300480">
              <a:spcBef>
                <a:spcPts val="2300"/>
              </a:spcBef>
              <a:buClr>
                <a:srgbClr val="17375E"/>
              </a:buClr>
              <a:buSzPct val="120000"/>
              <a:buFont typeface="Arial"/>
              <a:buChar char="•"/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t> controllo fattori di rischio CV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1300480">
              <a:spcBef>
                <a:spcPts val="2300"/>
              </a:spcBef>
              <a:buClr>
                <a:srgbClr val="17375E"/>
              </a:buClr>
              <a:buSzPct val="120000"/>
              <a:buFont typeface="Arial"/>
              <a:buChar char="•"/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t> terapie: farmaci scelti, dosaggi, effetti collaterali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1300480">
              <a:spcBef>
                <a:spcPts val="2300"/>
              </a:spcBef>
              <a:buClr>
                <a:srgbClr val="17375E"/>
              </a:buClr>
              <a:buSzPct val="120000"/>
              <a:buFont typeface="Arial"/>
              <a:buChar char="•"/>
              <a:defRPr sz="3800">
                <a:solidFill>
                  <a:srgbClr val="444492"/>
                </a:solidFill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t> evoluzione delle complicanze croniche</a:t>
            </a:r>
          </a:p>
        </p:txBody>
      </p:sp>
      <p:grpSp>
        <p:nvGrpSpPr>
          <p:cNvPr id="382" name="Rectangle 2"/>
          <p:cNvGrpSpPr/>
          <p:nvPr/>
        </p:nvGrpSpPr>
        <p:grpSpPr>
          <a:xfrm>
            <a:off x="596053" y="753917"/>
            <a:ext cx="11812694" cy="1638584"/>
            <a:chOff x="0" y="0"/>
            <a:chExt cx="11812693" cy="1638582"/>
          </a:xfrm>
        </p:grpSpPr>
        <p:sp>
          <p:nvSpPr>
            <p:cNvPr id="380" name="Rettangolo"/>
            <p:cNvSpPr/>
            <p:nvPr/>
          </p:nvSpPr>
          <p:spPr>
            <a:xfrm>
              <a:off x="0" y="-1"/>
              <a:ext cx="11812694" cy="1638584"/>
            </a:xfrm>
            <a:prstGeom prst="rect">
              <a:avLst/>
            </a:prstGeom>
            <a:solidFill>
              <a:srgbClr val="95B3D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4400">
                  <a:solidFill>
                    <a:srgbClr val="FFFFFF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  <p:sp>
          <p:nvSpPr>
            <p:cNvPr id="381" name="Motivazioni per un regolare inserimento dei dati NEL SINGOLO PAZIENTE"/>
            <p:cNvSpPr txBox="1"/>
            <p:nvPr/>
          </p:nvSpPr>
          <p:spPr>
            <a:xfrm>
              <a:off x="0" y="81167"/>
              <a:ext cx="11812694" cy="1476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1300480">
                <a:defRPr sz="4400">
                  <a:solidFill>
                    <a:srgbClr val="FFFFFF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lvl1pPr>
            </a:lstStyle>
            <a:p>
              <a:pPr/>
              <a:r>
                <a:t>Motivazioni per un regolare inserimento dei dati NEL SINGOLO PAZIENTE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127000"/>
            <a:ext cx="9194800" cy="949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0900" y="863600"/>
            <a:ext cx="6223000" cy="802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FVKLw2wSDWckZXstBt%pA_thumb_ca9e.jpg" descr="SFVKLw2wSDWckZXstBt%pA_thumb_ca9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726" y="293182"/>
            <a:ext cx="6145348" cy="9167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582" y="654050"/>
            <a:ext cx="8033636" cy="4123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5550" y="4902200"/>
            <a:ext cx="9842500" cy="398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0040"/>
            <a:ext cx="13004800" cy="9533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iani terapeutici"/>
          <p:cNvSpPr txBox="1"/>
          <p:nvPr>
            <p:ph type="title"/>
          </p:nvPr>
        </p:nvSpPr>
        <p:spPr>
          <a:xfrm>
            <a:off x="1274511" y="254000"/>
            <a:ext cx="10777789" cy="1628875"/>
          </a:xfrm>
          <a:prstGeom prst="rect">
            <a:avLst/>
          </a:prstGeom>
        </p:spPr>
        <p:txBody>
          <a:bodyPr/>
          <a:lstStyle/>
          <a:p>
            <a:pPr/>
            <a:r>
              <a:t>Piani terapeutici</a:t>
            </a:r>
          </a:p>
        </p:txBody>
      </p:sp>
      <p:pic>
        <p:nvPicPr>
          <p:cNvPr id="147" name="eyqsYXs6TvOlIED6+I6oDg_thumb_ca9f.jpg" descr="eyqsYXs6TvOlIED6+I6oDg_thumb_ca9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911" y="2168066"/>
            <a:ext cx="10472989" cy="7144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iario clinico"/>
          <p:cNvSpPr txBox="1"/>
          <p:nvPr>
            <p:ph type="title"/>
          </p:nvPr>
        </p:nvSpPr>
        <p:spPr>
          <a:xfrm>
            <a:off x="952500" y="253999"/>
            <a:ext cx="11099800" cy="1288109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Diario clinico</a:t>
            </a:r>
          </a:p>
        </p:txBody>
      </p:sp>
      <p:pic>
        <p:nvPicPr>
          <p:cNvPr id="150" name="edxPzI+KQJCTKrSoNFms0g_thumb_caa0.jpg" descr="edxPzI+KQJCTKrSoNFms0g_thumb_caa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350" y="1774362"/>
            <a:ext cx="10576100" cy="7932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Diario clinico"/>
          <p:cNvSpPr txBox="1"/>
          <p:nvPr>
            <p:ph type="title"/>
          </p:nvPr>
        </p:nvSpPr>
        <p:spPr>
          <a:xfrm>
            <a:off x="952500" y="254000"/>
            <a:ext cx="11099800" cy="1288108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Diario clinico</a:t>
            </a:r>
          </a:p>
        </p:txBody>
      </p:sp>
      <p:pic>
        <p:nvPicPr>
          <p:cNvPr id="153" name="DDG%Q7y0R3+4uGrBTJlu0w_thumb_caa1.jpg" descr="DDG%Q7y0R3+4uGrBTJlu0w_thumb_caa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973" y="1370050"/>
            <a:ext cx="10965315" cy="8223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iario clinico"/>
          <p:cNvSpPr txBox="1"/>
          <p:nvPr>
            <p:ph type="title"/>
          </p:nvPr>
        </p:nvSpPr>
        <p:spPr>
          <a:xfrm>
            <a:off x="952500" y="254000"/>
            <a:ext cx="11099800" cy="1288108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Diario clinico</a:t>
            </a:r>
          </a:p>
        </p:txBody>
      </p:sp>
      <p:pic>
        <p:nvPicPr>
          <p:cNvPr id="156" name="8L80%T1zTdyWtUV1RtEhAQ_thumb_caa4.jpg" descr="8L80%T1zTdyWtUV1RtEhAQ_thumb_caa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2310" y="1598878"/>
            <a:ext cx="10821390" cy="7990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Documentazione clinic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Documentazione clinica</a:t>
            </a:r>
          </a:p>
        </p:txBody>
      </p:sp>
      <p:pic>
        <p:nvPicPr>
          <p:cNvPr id="159" name="VzmQ%EDNSZGNO6aYysX7ug_thumb_caa2.jpg" descr="VzmQ%EDNSZGNO6aYysX7ug_thumb_caa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653" y="2388123"/>
            <a:ext cx="9829494" cy="5814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