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60" r:id="rId4"/>
    <p:sldId id="266" r:id="rId5"/>
    <p:sldId id="265" r:id="rId6"/>
    <p:sldId id="264" r:id="rId7"/>
    <p:sldId id="267" r:id="rId8"/>
    <p:sldId id="268" r:id="rId9"/>
    <p:sldId id="269" r:id="rId10"/>
    <p:sldId id="270" r:id="rId11"/>
    <p:sldId id="274" r:id="rId12"/>
    <p:sldId id="275" r:id="rId13"/>
    <p:sldId id="262" r:id="rId14"/>
    <p:sldId id="307" r:id="rId15"/>
  </p:sldIdLst>
  <p:sldSz cx="9144000" cy="6858000" type="screen4x3"/>
  <p:notesSz cx="6819900" cy="99314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B2B2B2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23" autoAdjust="0"/>
  </p:normalViewPr>
  <p:slideViewPr>
    <p:cSldViewPr snapToGrid="0" snapToObjects="1">
      <p:cViewPr>
        <p:scale>
          <a:sx n="82" d="100"/>
          <a:sy n="82" d="100"/>
        </p:scale>
        <p:origin x="-8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38034-59B3-E641-839A-F2046F7613F7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D63BB-4F5B-0842-A893-ABDF0FF5D8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314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tx2"/>
                </a:solidFill>
              </a:rPr>
              <a:t>sviluppa insufficienza renale progressiva, prende una serie di farmaci, da 2 mesi inibitore di pompa. Ricovero.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070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68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7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95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029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10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43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857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629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42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4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93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87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71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8656E-AD47-B147-9A41-B4D5773D7B68}" type="datetimeFigureOut">
              <a:rPr lang="it-IT" smtClean="0"/>
              <a:t>30/04/2017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14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10"/>
          <p:cNvPicPr>
            <a:picLocks noChangeAspect="1" noChangeArrowheads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23825"/>
            <a:ext cx="34194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11"/>
          <p:cNvPicPr>
            <a:picLocks noChangeAspect="1" noChangeArrowheads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2217738"/>
            <a:ext cx="62103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tangolo 15"/>
          <p:cNvSpPr/>
          <p:nvPr/>
        </p:nvSpPr>
        <p:spPr>
          <a:xfrm>
            <a:off x="684213" y="3976688"/>
            <a:ext cx="77755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000" b="1" dirty="0">
                <a:solidFill>
                  <a:schemeClr val="accent1"/>
                </a:solidFill>
                <a:latin typeface="Arial" charset="0"/>
              </a:rPr>
              <a:t>IL COLPEVOLE </a:t>
            </a:r>
            <a:r>
              <a:rPr lang="ja-JP" altLang="it-IT" sz="4000" b="1" dirty="0">
                <a:solidFill>
                  <a:schemeClr val="accent1"/>
                </a:solidFill>
                <a:latin typeface="Arial" charset="0"/>
              </a:rPr>
              <a:t>“</a:t>
            </a:r>
            <a:r>
              <a:rPr lang="it-IT" sz="4000" b="1" dirty="0">
                <a:solidFill>
                  <a:schemeClr val="accent1"/>
                </a:solidFill>
                <a:latin typeface="Arial" charset="0"/>
              </a:rPr>
              <a:t>INVISIBILE</a:t>
            </a:r>
            <a:r>
              <a:rPr lang="ja-JP" altLang="it-IT" sz="4000" b="1" dirty="0">
                <a:solidFill>
                  <a:schemeClr val="accent1"/>
                </a:solidFill>
                <a:latin typeface="Arial" charset="0"/>
              </a:rPr>
              <a:t>”</a:t>
            </a:r>
            <a:endParaRPr lang="it-IT" sz="4000" b="1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061106" y="4941913"/>
            <a:ext cx="6783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err="1">
                <a:solidFill>
                  <a:schemeClr val="tx2"/>
                </a:solidFill>
              </a:rPr>
              <a:t>Riferimento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bibliografico</a:t>
            </a:r>
            <a:r>
              <a:rPr lang="en-US" b="1" dirty="0">
                <a:solidFill>
                  <a:schemeClr val="tx2"/>
                </a:solidFill>
              </a:rPr>
              <a:t>:</a:t>
            </a:r>
            <a:r>
              <a:rPr lang="en-US" dirty="0">
                <a:solidFill>
                  <a:schemeClr val="tx2"/>
                </a:solidFill>
              </a:rPr>
              <a:t> Bitter Pills</a:t>
            </a:r>
            <a:endParaRPr lang="it-IT" b="1" dirty="0">
              <a:solidFill>
                <a:schemeClr val="tx2"/>
              </a:solidFill>
            </a:endParaRPr>
          </a:p>
          <a:p>
            <a:pPr fontAlgn="base"/>
            <a:r>
              <a:rPr lang="en-US" dirty="0">
                <a:solidFill>
                  <a:schemeClr val="tx2"/>
                </a:solidFill>
              </a:rPr>
              <a:t>Adam C. Schaffer, M.D., Yonatan Grad, M.D., and John J. Ross, M.D.</a:t>
            </a:r>
            <a:endParaRPr lang="it-IT" dirty="0">
              <a:solidFill>
                <a:schemeClr val="tx2"/>
              </a:solidFill>
            </a:endParaRPr>
          </a:p>
          <a:p>
            <a:pPr fontAlgn="base"/>
            <a:r>
              <a:rPr lang="en-US" dirty="0">
                <a:solidFill>
                  <a:schemeClr val="tx2"/>
                </a:solidFill>
              </a:rPr>
              <a:t>N </a:t>
            </a:r>
            <a:r>
              <a:rPr lang="en-US" dirty="0" err="1">
                <a:solidFill>
                  <a:schemeClr val="tx2"/>
                </a:solidFill>
              </a:rPr>
              <a:t>Engl</a:t>
            </a:r>
            <a:r>
              <a:rPr lang="en-US" dirty="0">
                <a:solidFill>
                  <a:schemeClr val="tx2"/>
                </a:solidFill>
              </a:rPr>
              <a:t> J Med 2010; 363:e26 October 14, 2010 DOI: 10.1056/NEJMimc1004455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4004841" y="6096079"/>
            <a:ext cx="53385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altLang="it-IT" sz="2800" dirty="0">
                <a:latin typeface="+mj-lt"/>
              </a:rPr>
              <a:t>Introduzione: </a:t>
            </a:r>
            <a:r>
              <a:rPr lang="it-IT" altLang="it-IT" sz="2800" dirty="0" smtClean="0">
                <a:latin typeface="+mj-lt"/>
              </a:rPr>
              <a:t>Francesca </a:t>
            </a:r>
            <a:r>
              <a:rPr lang="it-IT" altLang="it-IT" sz="2800" dirty="0" err="1" smtClean="0">
                <a:latin typeface="+mj-lt"/>
              </a:rPr>
              <a:t>Bettoni</a:t>
            </a:r>
            <a:endParaRPr lang="it-IT" altLang="it-IT" sz="2800" dirty="0">
              <a:solidFill>
                <a:schemeClr val="tx1"/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63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962400" y="950446"/>
            <a:ext cx="50409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Stefano si sente stanco da un mesetto,</a:t>
            </a:r>
          </a:p>
          <a:p>
            <a:r>
              <a:rPr lang="it-IT" sz="2400" dirty="0">
                <a:solidFill>
                  <a:schemeClr val="tx2"/>
                </a:solidFill>
              </a:rPr>
              <a:t> </a:t>
            </a:r>
          </a:p>
          <a:p>
            <a:r>
              <a:rPr lang="it-IT" sz="2400" dirty="0">
                <a:solidFill>
                  <a:schemeClr val="tx2"/>
                </a:solidFill>
              </a:rPr>
              <a:t>un martedì sera dopo la partita di bocce accusa un po’ di mal di testa,</a:t>
            </a:r>
          </a:p>
          <a:p>
            <a:r>
              <a:rPr lang="it-IT" sz="2400" dirty="0">
                <a:solidFill>
                  <a:schemeClr val="tx2"/>
                </a:solidFill>
              </a:rPr>
              <a:t>decide di provare la pressione e trova 180/95 </a:t>
            </a:r>
            <a:r>
              <a:rPr lang="it-IT" sz="2400" dirty="0" err="1">
                <a:solidFill>
                  <a:schemeClr val="tx2"/>
                </a:solidFill>
              </a:rPr>
              <a:t>mmHg</a:t>
            </a:r>
            <a:r>
              <a:rPr lang="it-IT" sz="2400" dirty="0">
                <a:solidFill>
                  <a:schemeClr val="tx2"/>
                </a:solidFill>
              </a:rPr>
              <a:t>,  </a:t>
            </a:r>
          </a:p>
          <a:p>
            <a:r>
              <a:rPr lang="it-IT" sz="2400" dirty="0">
                <a:solidFill>
                  <a:schemeClr val="tx2"/>
                </a:solidFill>
              </a:rPr>
              <a:t>Va dal suo medico</a:t>
            </a:r>
          </a:p>
        </p:txBody>
      </p:sp>
      <p:sp>
        <p:nvSpPr>
          <p:cNvPr id="4" name="Rettangolo 3"/>
          <p:cNvSpPr/>
          <p:nvPr/>
        </p:nvSpPr>
        <p:spPr>
          <a:xfrm>
            <a:off x="401932" y="4499540"/>
            <a:ext cx="8472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accent2"/>
                </a:solidFill>
              </a:rPr>
              <a:t>Gli vengono somministrate 15 gocce di </a:t>
            </a:r>
            <a:r>
              <a:rPr lang="it-IT" sz="2400" dirty="0" err="1">
                <a:solidFill>
                  <a:schemeClr val="accent2"/>
                </a:solidFill>
              </a:rPr>
              <a:t>lorazepam</a:t>
            </a:r>
            <a:endParaRPr lang="it-IT" sz="2400" dirty="0">
              <a:solidFill>
                <a:schemeClr val="accent2"/>
              </a:solidFill>
            </a:endParaRPr>
          </a:p>
        </p:txBody>
      </p:sp>
      <p:pic>
        <p:nvPicPr>
          <p:cNvPr id="6" name="Immagine 5" descr="funzioni-degli-sfigmomanometri-aneroidi.jpg"/>
          <p:cNvPicPr>
            <a:picLocks noChangeAspect="1"/>
          </p:cNvPicPr>
          <p:nvPr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32" y="1407601"/>
            <a:ext cx="3429000" cy="29718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962400" y="534947"/>
            <a:ext cx="504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DUE MESI DOPO……</a:t>
            </a:r>
          </a:p>
          <a:p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01932" y="5426839"/>
            <a:ext cx="8472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400" dirty="0">
                <a:solidFill>
                  <a:schemeClr val="tx2"/>
                </a:solidFill>
              </a:rPr>
              <a:t>All’ESAME OBIETTIVO: </a:t>
            </a:r>
            <a:r>
              <a:rPr lang="it-IT" sz="2400" dirty="0" err="1">
                <a:solidFill>
                  <a:schemeClr val="tx2"/>
                </a:solidFill>
              </a:rPr>
              <a:t>ndp</a:t>
            </a:r>
            <a:endParaRPr lang="it-IT" sz="2400" dirty="0">
              <a:solidFill>
                <a:schemeClr val="tx2"/>
              </a:solidFill>
            </a:endParaRPr>
          </a:p>
          <a:p>
            <a:pPr algn="r"/>
            <a:r>
              <a:rPr lang="it-IT" sz="2400" dirty="0">
                <a:solidFill>
                  <a:schemeClr val="tx2"/>
                </a:solidFill>
              </a:rPr>
              <a:t>FC 75 </a:t>
            </a:r>
            <a:r>
              <a:rPr lang="it-IT" sz="2400" dirty="0" err="1">
                <a:solidFill>
                  <a:schemeClr val="tx2"/>
                </a:solidFill>
              </a:rPr>
              <a:t>bpm</a:t>
            </a:r>
            <a:r>
              <a:rPr lang="it-IT" sz="2400" dirty="0">
                <a:solidFill>
                  <a:schemeClr val="tx2"/>
                </a:solidFill>
              </a:rPr>
              <a:t>, SatO2% 99, alvo aperto, diuresi attiva</a:t>
            </a:r>
          </a:p>
        </p:txBody>
      </p:sp>
    </p:spTree>
    <p:extLst>
      <p:ext uri="{BB962C8B-B14F-4D97-AF65-F5344CB8AC3E}">
        <p14:creationId xmlns:p14="http://schemas.microsoft.com/office/powerpoint/2010/main" val="191165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01932" y="781646"/>
            <a:ext cx="8472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C0504D"/>
                </a:solidFill>
              </a:rPr>
              <a:t>dopo 30 minuti </a:t>
            </a:r>
            <a:r>
              <a:rPr lang="it-IT" sz="2400" dirty="0">
                <a:solidFill>
                  <a:schemeClr val="tx2"/>
                </a:solidFill>
              </a:rPr>
              <a:t>la pressione è 185/100 </a:t>
            </a:r>
            <a:r>
              <a:rPr lang="it-IT" sz="2400" dirty="0" err="1">
                <a:solidFill>
                  <a:schemeClr val="tx2"/>
                </a:solidFill>
              </a:rPr>
              <a:t>mmHg</a:t>
            </a:r>
            <a:r>
              <a:rPr lang="it-IT" sz="2400" dirty="0">
                <a:solidFill>
                  <a:schemeClr val="tx2"/>
                </a:solidFill>
              </a:rPr>
              <a:t>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viene quindi inviato in Pronto Soccorso</a:t>
            </a:r>
          </a:p>
        </p:txBody>
      </p:sp>
      <p:pic>
        <p:nvPicPr>
          <p:cNvPr id="2" name="Immagine 1" descr="Pronto-soccorso-ingresso.jpg"/>
          <p:cNvPicPr>
            <a:picLocks noChangeAspect="1"/>
          </p:cNvPicPr>
          <p:nvPr/>
        </p:nvPicPr>
        <p:blipFill>
          <a:blip r:embed="rId2">
            <a:alphaModFix amt="8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180" y="1791367"/>
            <a:ext cx="5488522" cy="469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4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cxnSp>
        <p:nvCxnSpPr>
          <p:cNvPr id="8" name="Connettore 1 7"/>
          <p:cNvCxnSpPr/>
          <p:nvPr/>
        </p:nvCxnSpPr>
        <p:spPr>
          <a:xfrm>
            <a:off x="7604592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7572438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142846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10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203344" y="825300"/>
            <a:ext cx="39846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2017 _ reflusso gastroesofageo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pic>
        <p:nvPicPr>
          <p:cNvPr id="17" name="Immagine 16" descr="punto-di-domanda-cartoon-1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27" l="8462" r="90000">
                        <a14:foregroundMark x1="50615" y1="87705" x2="50615" y2="87705"/>
                        <a14:foregroundMark x1="42308" y1="92623" x2="42308" y2="92623"/>
                        <a14:foregroundMark x1="59231" y1="93169" x2="59231" y2="93169"/>
                        <a14:foregroundMark x1="46308" y1="67486" x2="46308" y2="67486"/>
                        <a14:foregroundMark x1="51538" y1="67213" x2="51538" y2="67213"/>
                        <a14:foregroundMark x1="40769" y1="96995" x2="40769" y2="96995"/>
                        <a14:foregroundMark x1="40769" y1="91803" x2="40769" y2="91803"/>
                        <a14:foregroundMark x1="47385" y1="75956" x2="47385" y2="75956"/>
                        <a14:foregroundMark x1="46923" y1="72678" x2="46923" y2="72678"/>
                        <a14:foregroundMark x1="50308" y1="72678" x2="50308" y2="72678"/>
                        <a14:foregroundMark x1="48154" y1="69945" x2="48154" y2="69945"/>
                        <a14:foregroundMark x1="53385" y1="71311" x2="53385" y2="71311"/>
                        <a14:foregroundMark x1="59385" y1="96448" x2="59385" y2="96448"/>
                        <a14:backgroundMark x1="59077" y1="84153" x2="59077" y2="84153"/>
                        <a14:backgroundMark x1="38923" y1="91257" x2="38923" y2="9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16" r="28157"/>
          <a:stretch/>
        </p:blipFill>
        <p:spPr>
          <a:xfrm>
            <a:off x="6656028" y="3410623"/>
            <a:ext cx="2315140" cy="3036803"/>
          </a:xfrm>
          <a:prstGeom prst="rect">
            <a:avLst/>
          </a:prstGeom>
        </p:spPr>
      </p:pic>
      <p:sp>
        <p:nvSpPr>
          <p:cNvPr id="18" name="Rettangolo 17"/>
          <p:cNvSpPr/>
          <p:nvPr/>
        </p:nvSpPr>
        <p:spPr>
          <a:xfrm>
            <a:off x="203344" y="3410623"/>
            <a:ext cx="6452684" cy="31801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	</a:t>
            </a:r>
            <a:r>
              <a:rPr lang="it-IT" sz="2400" dirty="0"/>
              <a:t>In Pronto Soccorso…..</a:t>
            </a:r>
          </a:p>
          <a:p>
            <a:endParaRPr lang="it-IT" sz="2400" dirty="0"/>
          </a:p>
          <a:p>
            <a:r>
              <a:rPr lang="it-IT" sz="2400" dirty="0"/>
              <a:t>	ESAME OBIETTIVO negativo, </a:t>
            </a:r>
          </a:p>
          <a:p>
            <a:r>
              <a:rPr lang="it-IT" sz="2400" dirty="0"/>
              <a:t>						eccetto rialzo pressorio</a:t>
            </a:r>
          </a:p>
          <a:p>
            <a:r>
              <a:rPr lang="it-IT" sz="2400" dirty="0"/>
              <a:t>	</a:t>
            </a:r>
          </a:p>
          <a:p>
            <a:r>
              <a:rPr lang="it-IT" sz="2400" dirty="0"/>
              <a:t>	ECG negativo</a:t>
            </a:r>
          </a:p>
          <a:p>
            <a:pPr algn="ctr"/>
            <a:endParaRPr lang="it-IT" dirty="0"/>
          </a:p>
        </p:txBody>
      </p:sp>
      <p:cxnSp>
        <p:nvCxnSpPr>
          <p:cNvPr id="15" name="Connettore 1 14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8685963" y="674993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4429124" y="941433"/>
            <a:ext cx="3973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OMEPRAZOLO 20 mg (nota 48)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</p:spTree>
    <p:extLst>
      <p:ext uri="{BB962C8B-B14F-4D97-AF65-F5344CB8AC3E}">
        <p14:creationId xmlns:p14="http://schemas.microsoft.com/office/powerpoint/2010/main" val="182062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 rotWithShape="1">
          <a:blip r:embed="rId2"/>
          <a:srcRect l="31438" t="23271" r="33855" b="38805"/>
          <a:stretch/>
        </p:blipFill>
        <p:spPr bwMode="auto">
          <a:xfrm>
            <a:off x="113089" y="436274"/>
            <a:ext cx="8693770" cy="5980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28836" y="4982522"/>
            <a:ext cx="8693770" cy="628387"/>
          </a:xfrm>
          <a:prstGeom prst="rect">
            <a:avLst/>
          </a:prstGeom>
          <a:noFill/>
          <a:ln w="57150" cmpd="sng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50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ccia destra 2"/>
          <p:cNvSpPr/>
          <p:nvPr/>
        </p:nvSpPr>
        <p:spPr>
          <a:xfrm>
            <a:off x="829733" y="2480732"/>
            <a:ext cx="2861734" cy="165946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3673033" y="1543933"/>
            <a:ext cx="4453467" cy="286173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Viene chiesta una consulenza nefrologica</a:t>
            </a:r>
          </a:p>
        </p:txBody>
      </p:sp>
    </p:spTree>
    <p:extLst>
      <p:ext uri="{BB962C8B-B14F-4D97-AF65-F5344CB8AC3E}">
        <p14:creationId xmlns:p14="http://schemas.microsoft.com/office/powerpoint/2010/main" val="152986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22816_bocce1.jpg"/>
          <p:cNvPicPr>
            <a:picLocks noChangeAspect="1"/>
          </p:cNvPicPr>
          <p:nvPr/>
        </p:nvPicPr>
        <p:blipFill rotWithShape="1">
          <a:blip r:embed="rId3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r="32954"/>
          <a:stretch/>
        </p:blipFill>
        <p:spPr>
          <a:xfrm>
            <a:off x="5603874" y="296298"/>
            <a:ext cx="3540125" cy="4922595"/>
          </a:xfrm>
          <a:prstGeom prst="rect">
            <a:avLst/>
          </a:prstGeom>
        </p:spPr>
      </p:pic>
      <p:pic>
        <p:nvPicPr>
          <p:cNvPr id="5" name="Immagine 4" descr="Whiskey1-2.jpg"/>
          <p:cNvPicPr>
            <a:picLocks noChangeAspect="1"/>
          </p:cNvPicPr>
          <p:nvPr/>
        </p:nvPicPr>
        <p:blipFill>
          <a:blip r:embed="rId4">
            <a:alphaModFix amt="7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394" y="4601821"/>
            <a:ext cx="3635606" cy="2272254"/>
          </a:xfrm>
          <a:prstGeom prst="rect">
            <a:avLst/>
          </a:prstGeom>
        </p:spPr>
      </p:pic>
      <p:pic>
        <p:nvPicPr>
          <p:cNvPr id="6" name="Immagine 5" descr="No_fumo.gif"/>
          <p:cNvPicPr>
            <a:picLocks noChangeAspect="1"/>
          </p:cNvPicPr>
          <p:nvPr/>
        </p:nvPicPr>
        <p:blipFill>
          <a:blip r:embed="rId5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746"/>
            <a:ext cx="2430218" cy="2272254"/>
          </a:xfrm>
          <a:prstGeom prst="rect">
            <a:avLst/>
          </a:prstGeom>
        </p:spPr>
      </p:pic>
      <p:pic>
        <p:nvPicPr>
          <p:cNvPr id="4" name="Immagine 3" descr="caffe.jpg"/>
          <p:cNvPicPr>
            <a:picLocks noChangeAspect="1"/>
          </p:cNvPicPr>
          <p:nvPr/>
        </p:nvPicPr>
        <p:blipFill>
          <a:blip r:embed="rId6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218" y="4601821"/>
            <a:ext cx="3408381" cy="2272254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84170" y="856536"/>
            <a:ext cx="56991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Stefano anni 70,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alterata glicemia a digiuno,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ama organizzare tornei di bocce in paese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Sposato,</a:t>
            </a:r>
          </a:p>
          <a:p>
            <a:r>
              <a:rPr lang="it-IT" sz="2400" dirty="0">
                <a:solidFill>
                  <a:schemeClr val="tx2"/>
                </a:solidFill>
              </a:rPr>
              <a:t>Ha lavorato come professore al liceo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Non fuma</a:t>
            </a:r>
          </a:p>
          <a:p>
            <a:r>
              <a:rPr lang="it-IT" sz="2400" dirty="0">
                <a:solidFill>
                  <a:schemeClr val="tx2"/>
                </a:solidFill>
              </a:rPr>
              <a:t>Assume due caffè al giorno</a:t>
            </a:r>
          </a:p>
          <a:p>
            <a:r>
              <a:rPr lang="it-IT" sz="2400" dirty="0">
                <a:solidFill>
                  <a:schemeClr val="tx2"/>
                </a:solidFill>
              </a:rPr>
              <a:t>E due dita di whiskey tutte le sere 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endParaRPr lang="it-IT" sz="2400" dirty="0">
              <a:solidFill>
                <a:schemeClr val="tx2"/>
              </a:solidFill>
            </a:endParaRPr>
          </a:p>
          <a:p>
            <a:endParaRPr lang="it-IT" dirty="0">
              <a:solidFill>
                <a:schemeClr val="tx2"/>
              </a:solidFill>
            </a:endParaRPr>
          </a:p>
          <a:p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9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" accel="10000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7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" accel="100000" fill="hold">
                                          <p:stCondLst>
                                            <p:cond delay="2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7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" accel="100000" fill="hold">
                                          <p:stCondLst>
                                            <p:cond delay="2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AN100525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2"/>
          <a:stretch/>
        </p:blipFill>
        <p:spPr>
          <a:xfrm>
            <a:off x="369778" y="629340"/>
            <a:ext cx="3592621" cy="407822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962400" y="581115"/>
            <a:ext cx="51816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Da qualche giorno </a:t>
            </a:r>
          </a:p>
          <a:p>
            <a:r>
              <a:rPr lang="it-IT" sz="2400" dirty="0">
                <a:solidFill>
                  <a:schemeClr val="tx2"/>
                </a:solidFill>
              </a:rPr>
              <a:t>quando si sdraia sul divano </a:t>
            </a:r>
          </a:p>
          <a:p>
            <a:r>
              <a:rPr lang="it-IT" sz="2400" dirty="0">
                <a:solidFill>
                  <a:schemeClr val="tx2"/>
                </a:solidFill>
              </a:rPr>
              <a:t>per il pisolino pomeridiano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sente un po’ di “fastidio” allo stomaco,</a:t>
            </a:r>
          </a:p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e martedì scorso, avendo riposato male</a:t>
            </a:r>
          </a:p>
          <a:p>
            <a:r>
              <a:rPr lang="it-IT" sz="2400" dirty="0">
                <a:solidFill>
                  <a:schemeClr val="tx2"/>
                </a:solidFill>
              </a:rPr>
              <a:t>anche di notte per lo stesso motivo, </a:t>
            </a:r>
          </a:p>
          <a:p>
            <a:r>
              <a:rPr lang="it-IT" sz="2400" dirty="0">
                <a:solidFill>
                  <a:schemeClr val="tx2"/>
                </a:solidFill>
              </a:rPr>
              <a:t>ha preferito stare a casa e non andare alla solita partita al circolo anziani.</a:t>
            </a:r>
          </a:p>
          <a:p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01932" y="5223978"/>
            <a:ext cx="8472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</a:rPr>
              <a:t>Per questo decide di chiedere consiglio al suo medico di famiglia</a:t>
            </a:r>
          </a:p>
        </p:txBody>
      </p:sp>
    </p:spTree>
    <p:extLst>
      <p:ext uri="{BB962C8B-B14F-4D97-AF65-F5344CB8AC3E}">
        <p14:creationId xmlns:p14="http://schemas.microsoft.com/office/powerpoint/2010/main" val="294866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624645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82883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21045" y="3624155"/>
            <a:ext cx="398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Padre morto di infarto a 50 anni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505298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r>
                        <a:rPr lang="it-IT" sz="1400" dirty="0"/>
                        <a:t>ECG holter 24 h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Ecocardiografia </a:t>
                      </a:r>
                      <a:r>
                        <a:rPr lang="it-IT" sz="1400" dirty="0" err="1"/>
                        <a:t>colordoppler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TSH-reflex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/>
                        <a:t>Omocisteina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Test</a:t>
                      </a:r>
                      <a:r>
                        <a:rPr lang="it-IT" sz="1400" baseline="0" dirty="0"/>
                        <a:t> da sforzo cardiovascolare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 del 12 maggio 2016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sp>
        <p:nvSpPr>
          <p:cNvPr id="4" name="Ovale 3"/>
          <p:cNvSpPr/>
          <p:nvPr/>
        </p:nvSpPr>
        <p:spPr>
          <a:xfrm>
            <a:off x="7701057" y="36241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7701057" y="3961337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>
            <a:off x="7701057" y="43147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172804" y="941433"/>
            <a:ext cx="4111625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27"/>
          <p:cNvSpPr/>
          <p:nvPr/>
        </p:nvSpPr>
        <p:spPr>
          <a:xfrm>
            <a:off x="4429124" y="1033342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32" name="Ovale 31"/>
          <p:cNvSpPr/>
          <p:nvPr/>
        </p:nvSpPr>
        <p:spPr>
          <a:xfrm>
            <a:off x="7701057" y="4652938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/>
          <p:cNvSpPr/>
          <p:nvPr/>
        </p:nvSpPr>
        <p:spPr>
          <a:xfrm>
            <a:off x="7701057" y="4975654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50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21045" y="3624155"/>
            <a:ext cx="398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Dal 1998 non più attacchi di panico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386553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sp>
        <p:nvSpPr>
          <p:cNvPr id="26" name="Rettangolo arrotondato 25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30" name="Connettore 1 29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34" name="Rettangolo 33"/>
          <p:cNvSpPr/>
          <p:nvPr/>
        </p:nvSpPr>
        <p:spPr>
          <a:xfrm>
            <a:off x="4429124" y="211036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5" name="Connettore 1 34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37" name="Rettangolo 36"/>
          <p:cNvSpPr/>
          <p:nvPr/>
        </p:nvSpPr>
        <p:spPr>
          <a:xfrm>
            <a:off x="178890" y="120181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ttangolo 37"/>
          <p:cNvSpPr/>
          <p:nvPr/>
        </p:nvSpPr>
        <p:spPr>
          <a:xfrm>
            <a:off x="4429123" y="2374560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Rettangolo 38"/>
          <p:cNvSpPr/>
          <p:nvPr/>
        </p:nvSpPr>
        <p:spPr>
          <a:xfrm>
            <a:off x="4436831" y="184481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62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491776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r>
                        <a:rPr lang="it-IT" sz="1400" dirty="0"/>
                        <a:t>CPK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Colesterolo</a:t>
                      </a:r>
                      <a:r>
                        <a:rPr lang="it-IT" sz="1400" baseline="0" dirty="0"/>
                        <a:t> totale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215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Trigliceridi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Colesterolo HDL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Colesterolo LDL (</a:t>
                      </a:r>
                      <a:r>
                        <a:rPr lang="it-IT" sz="1400" dirty="0" err="1"/>
                        <a:t>calc.indiretto</a:t>
                      </a:r>
                      <a:r>
                        <a:rPr lang="it-IT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144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 del 19 marzo 2016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178890" y="145901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Rettangolo 29"/>
          <p:cNvSpPr/>
          <p:nvPr/>
        </p:nvSpPr>
        <p:spPr>
          <a:xfrm>
            <a:off x="4436831" y="129826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/>
          <p:cNvSpPr/>
          <p:nvPr/>
        </p:nvSpPr>
        <p:spPr>
          <a:xfrm>
            <a:off x="7701057" y="36241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/>
          <p:cNvSpPr/>
          <p:nvPr/>
        </p:nvSpPr>
        <p:spPr>
          <a:xfrm>
            <a:off x="7701057" y="3961337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Ovale 33"/>
          <p:cNvSpPr/>
          <p:nvPr/>
        </p:nvSpPr>
        <p:spPr>
          <a:xfrm>
            <a:off x="7701057" y="43147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Ovale 34"/>
          <p:cNvSpPr/>
          <p:nvPr/>
        </p:nvSpPr>
        <p:spPr>
          <a:xfrm>
            <a:off x="7701057" y="4652938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Ovale 35"/>
          <p:cNvSpPr/>
          <p:nvPr/>
        </p:nvSpPr>
        <p:spPr>
          <a:xfrm>
            <a:off x="7701057" y="4975654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/>
          <p:cNvSpPr txBox="1"/>
          <p:nvPr/>
        </p:nvSpPr>
        <p:spPr>
          <a:xfrm>
            <a:off x="221045" y="3624155"/>
            <a:ext cx="398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mangia 3 noci al giorno</a:t>
            </a:r>
          </a:p>
        </p:txBody>
      </p:sp>
    </p:spTree>
    <p:extLst>
      <p:ext uri="{BB962C8B-B14F-4D97-AF65-F5344CB8AC3E}">
        <p14:creationId xmlns:p14="http://schemas.microsoft.com/office/powerpoint/2010/main" val="118438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20669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151065"/>
              </p:ext>
            </p:extLst>
          </p:nvPr>
        </p:nvGraphicFramePr>
        <p:xfrm>
          <a:off x="4429125" y="3290261"/>
          <a:ext cx="4542042" cy="280569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Emoglobina</a:t>
                      </a:r>
                      <a:r>
                        <a:rPr lang="it-IT" sz="1400" baseline="0" dirty="0"/>
                        <a:t> </a:t>
                      </a:r>
                      <a:r>
                        <a:rPr lang="it-IT" sz="1400" baseline="0" dirty="0" err="1"/>
                        <a:t>Glicata</a:t>
                      </a:r>
                      <a:r>
                        <a:rPr lang="it-IT" sz="1400" baseline="0" dirty="0"/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(</a:t>
                      </a:r>
                      <a:r>
                        <a:rPr lang="it-IT" sz="1400" baseline="0" dirty="0" err="1"/>
                        <a:t>mmol</a:t>
                      </a:r>
                      <a:r>
                        <a:rPr lang="it-IT" sz="1400" baseline="0" dirty="0"/>
                        <a:t>/</a:t>
                      </a:r>
                      <a:r>
                        <a:rPr lang="it-IT" sz="1400" baseline="0" dirty="0" err="1"/>
                        <a:t>mol</a:t>
                      </a:r>
                      <a:r>
                        <a:rPr lang="it-IT" sz="1400" baseline="0" dirty="0"/>
                        <a:t>)</a:t>
                      </a: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Glucosio (mg/</a:t>
                      </a:r>
                      <a:r>
                        <a:rPr lang="it-IT" sz="1400" dirty="0" err="1"/>
                        <a:t>dL</a:t>
                      </a:r>
                      <a:r>
                        <a:rPr lang="it-IT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112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429124" y="3242036"/>
            <a:ext cx="4714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 del 19 marzo 2016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685963" y="674993"/>
            <a:ext cx="570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178890" y="203771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/>
          <p:cNvSpPr/>
          <p:nvPr/>
        </p:nvSpPr>
        <p:spPr>
          <a:xfrm>
            <a:off x="7701057" y="3624155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/>
          <p:cNvSpPr txBox="1"/>
          <p:nvPr/>
        </p:nvSpPr>
        <p:spPr>
          <a:xfrm>
            <a:off x="221045" y="3624155"/>
            <a:ext cx="3984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cammina 3 volte a settimana per almeno 40 minuti, </a:t>
            </a:r>
          </a:p>
          <a:p>
            <a:r>
              <a:rPr lang="it-IT" dirty="0"/>
              <a:t>gioca a bocce 3 volte alla settimana, </a:t>
            </a:r>
          </a:p>
          <a:p>
            <a:r>
              <a:rPr lang="it-IT" dirty="0"/>
              <a:t>porta il cane a spasso almeno 1 volta al giorno</a:t>
            </a:r>
          </a:p>
        </p:txBody>
      </p:sp>
      <p:sp>
        <p:nvSpPr>
          <p:cNvPr id="33" name="Ovale 32"/>
          <p:cNvSpPr/>
          <p:nvPr/>
        </p:nvSpPr>
        <p:spPr>
          <a:xfrm>
            <a:off x="7708764" y="4178430"/>
            <a:ext cx="241161" cy="2342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5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arrotondato 2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2017 _ reflusso gastroesofageo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29124" y="941433"/>
            <a:ext cx="3973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OMEPRAZOLO 20 mg (nota 48)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7604592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7572438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142846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10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21045" y="362415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Riferisce pirosi post prandiale,</a:t>
            </a:r>
          </a:p>
          <a:p>
            <a:r>
              <a:rPr lang="it-IT" dirty="0"/>
              <a:t>Si consiglia di attendere 2 ore prima di coricarsi, prova con </a:t>
            </a:r>
            <a:r>
              <a:rPr lang="it-IT" dirty="0" err="1"/>
              <a:t>omeprazolo</a:t>
            </a:r>
            <a:r>
              <a:rPr lang="it-IT" dirty="0"/>
              <a:t> da 20 per due mesi, </a:t>
            </a:r>
          </a:p>
          <a:p>
            <a:r>
              <a:rPr lang="it-IT" dirty="0"/>
              <a:t>già precedenti episodi 3-4 anni fa risolti dopo calo ponderale,</a:t>
            </a:r>
          </a:p>
          <a:p>
            <a:r>
              <a:rPr lang="it-IT" dirty="0"/>
              <a:t>introdotto discorso sulla EGDS ma per ora rifiuta.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178890" y="2543767"/>
            <a:ext cx="4105539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/>
        </p:nvSpPr>
        <p:spPr>
          <a:xfrm>
            <a:off x="4429124" y="2110367"/>
            <a:ext cx="4542044" cy="2481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42000"/>
                </a:schemeClr>
              </a:gs>
              <a:gs pos="100000">
                <a:schemeClr val="accent2">
                  <a:tint val="50000"/>
                  <a:shade val="100000"/>
                  <a:satMod val="350000"/>
                  <a:alpha val="42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0" name="Tabel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30075"/>
              </p:ext>
            </p:extLst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1" name="CasellaDiTesto 30"/>
          <p:cNvSpPr txBox="1"/>
          <p:nvPr/>
        </p:nvSpPr>
        <p:spPr>
          <a:xfrm>
            <a:off x="4429124" y="324203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</a:t>
            </a:r>
          </a:p>
        </p:txBody>
      </p:sp>
      <p:cxnSp>
        <p:nvCxnSpPr>
          <p:cNvPr id="23" name="Connettore 1 22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8685963" y="674993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6903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1093</Words>
  <Application>Microsoft Office PowerPoint</Application>
  <PresentationFormat>Presentazione su schermo (4:3)</PresentationFormat>
  <Paragraphs>357</Paragraphs>
  <Slides>14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Giulia</dc:creator>
  <cp:lastModifiedBy>Francesca</cp:lastModifiedBy>
  <cp:revision>53</cp:revision>
  <cp:lastPrinted>2017-04-05T15:14:28Z</cp:lastPrinted>
  <dcterms:created xsi:type="dcterms:W3CDTF">2017-04-03T05:14:01Z</dcterms:created>
  <dcterms:modified xsi:type="dcterms:W3CDTF">2017-04-30T14:24:11Z</dcterms:modified>
</cp:coreProperties>
</file>