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774" r:id="rId3"/>
    <p:sldId id="778" r:id="rId4"/>
    <p:sldId id="777" r:id="rId5"/>
    <p:sldId id="727" r:id="rId6"/>
    <p:sldId id="767" r:id="rId7"/>
    <p:sldId id="768" r:id="rId8"/>
    <p:sldId id="769" r:id="rId9"/>
    <p:sldId id="734" r:id="rId10"/>
    <p:sldId id="730" r:id="rId11"/>
    <p:sldId id="766" r:id="rId12"/>
    <p:sldId id="731" r:id="rId13"/>
    <p:sldId id="733" r:id="rId14"/>
    <p:sldId id="772" r:id="rId15"/>
    <p:sldId id="773" r:id="rId16"/>
    <p:sldId id="735" r:id="rId17"/>
    <p:sldId id="771" r:id="rId18"/>
    <p:sldId id="736" r:id="rId19"/>
  </p:sldIdLst>
  <p:sldSz cx="9144000" cy="6858000" type="screen4x3"/>
  <p:notesSz cx="7099300" cy="10234613"/>
  <p:defaultTextStyle>
    <a:defPPr>
      <a:defRPr lang="it-IT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CC"/>
    <a:srgbClr val="6600CC"/>
    <a:srgbClr val="0000FF"/>
    <a:srgbClr val="3333CC"/>
    <a:srgbClr val="006600"/>
    <a:srgbClr val="660066"/>
    <a:srgbClr val="663300"/>
    <a:srgbClr val="339933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michele.bortignon\Desktop\2017_groundzero\Autismo%202016\Table_03.xlsx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TEMP\Desktop\2017_groundzero\Autismo%202016\Table_03.xlsx" TargetMode="External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724622611247319E-2"/>
          <c:y val="7.4548702245552628E-2"/>
          <c:w val="0.93181085895583116"/>
          <c:h val="0.8520866141732284"/>
        </c:manualLayout>
      </c:layout>
      <c:bar3DChart>
        <c:barDir val="col"/>
        <c:grouping val="stacked"/>
        <c:varyColors val="0"/>
        <c:ser>
          <c:idx val="2"/>
          <c:order val="0"/>
          <c:tx>
            <c:strRef>
              <c:f>'Tutti (teste)'!$L$1075</c:f>
              <c:strCache>
                <c:ptCount val="1"/>
                <c:pt idx="0">
                  <c:v>Maschi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cat>
            <c:numRef>
              <c:f>'Tutti (teste)'!$K$1076:$K$1106</c:f>
              <c:numCache>
                <c:formatCode>General</c:formatCode>
                <c:ptCount val="3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</c:numCache>
            </c:numRef>
          </c:cat>
          <c:val>
            <c:numRef>
              <c:f>'Tutti (teste)'!$L$1076:$L$1106</c:f>
              <c:numCache>
                <c:formatCode>General</c:formatCode>
                <c:ptCount val="31"/>
                <c:pt idx="0">
                  <c:v>0</c:v>
                </c:pt>
                <c:pt idx="1">
                  <c:v>0</c:v>
                </c:pt>
                <c:pt idx="2">
                  <c:v>5</c:v>
                </c:pt>
                <c:pt idx="3">
                  <c:v>42</c:v>
                </c:pt>
                <c:pt idx="4">
                  <c:v>51</c:v>
                </c:pt>
                <c:pt idx="5">
                  <c:v>48</c:v>
                </c:pt>
                <c:pt idx="6">
                  <c:v>42</c:v>
                </c:pt>
                <c:pt idx="7">
                  <c:v>49</c:v>
                </c:pt>
                <c:pt idx="8">
                  <c:v>47</c:v>
                </c:pt>
                <c:pt idx="9">
                  <c:v>47</c:v>
                </c:pt>
                <c:pt idx="10">
                  <c:v>48</c:v>
                </c:pt>
                <c:pt idx="11">
                  <c:v>52</c:v>
                </c:pt>
                <c:pt idx="12">
                  <c:v>39</c:v>
                </c:pt>
                <c:pt idx="13">
                  <c:v>34</c:v>
                </c:pt>
                <c:pt idx="14">
                  <c:v>39</c:v>
                </c:pt>
                <c:pt idx="15">
                  <c:v>33</c:v>
                </c:pt>
                <c:pt idx="16">
                  <c:v>26</c:v>
                </c:pt>
                <c:pt idx="17">
                  <c:v>24</c:v>
                </c:pt>
                <c:pt idx="18">
                  <c:v>17</c:v>
                </c:pt>
                <c:pt idx="19">
                  <c:v>16</c:v>
                </c:pt>
                <c:pt idx="20">
                  <c:v>18</c:v>
                </c:pt>
                <c:pt idx="21">
                  <c:v>18</c:v>
                </c:pt>
                <c:pt idx="22">
                  <c:v>16</c:v>
                </c:pt>
                <c:pt idx="23">
                  <c:v>10</c:v>
                </c:pt>
                <c:pt idx="24">
                  <c:v>10</c:v>
                </c:pt>
                <c:pt idx="25">
                  <c:v>13</c:v>
                </c:pt>
                <c:pt idx="26">
                  <c:v>7</c:v>
                </c:pt>
                <c:pt idx="27">
                  <c:v>7</c:v>
                </c:pt>
                <c:pt idx="28">
                  <c:v>1</c:v>
                </c:pt>
                <c:pt idx="29">
                  <c:v>2</c:v>
                </c:pt>
                <c:pt idx="30">
                  <c:v>5</c:v>
                </c:pt>
              </c:numCache>
            </c:numRef>
          </c:val>
        </c:ser>
        <c:ser>
          <c:idx val="0"/>
          <c:order val="1"/>
          <c:tx>
            <c:strRef>
              <c:f>'Tutti (teste)'!$M$1075</c:f>
              <c:strCache>
                <c:ptCount val="1"/>
                <c:pt idx="0">
                  <c:v>Femmine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26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28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29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30"/>
              <c:delete val="1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>
                    <a:solidFill>
                      <a:schemeClr val="bg1"/>
                    </a:solidFill>
                    <a:latin typeface="Segoe UI Light" panose="020B0502040204020203" pitchFamily="34" charset="0"/>
                    <a:cs typeface="Segoe UI Light" panose="020B0502040204020203" pitchFamily="34" charset="0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'Tutti (teste)'!$K$1076:$K$1106</c:f>
              <c:numCache>
                <c:formatCode>General</c:formatCode>
                <c:ptCount val="3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</c:numCache>
            </c:numRef>
          </c:cat>
          <c:val>
            <c:numRef>
              <c:f>'Tutti (teste)'!$M$1076:$M$1106</c:f>
              <c:numCache>
                <c:formatCode>General</c:formatCode>
                <c:ptCount val="3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9</c:v>
                </c:pt>
                <c:pt idx="4">
                  <c:v>17</c:v>
                </c:pt>
                <c:pt idx="5">
                  <c:v>9</c:v>
                </c:pt>
                <c:pt idx="6">
                  <c:v>10</c:v>
                </c:pt>
                <c:pt idx="7">
                  <c:v>17</c:v>
                </c:pt>
                <c:pt idx="8">
                  <c:v>7</c:v>
                </c:pt>
                <c:pt idx="9">
                  <c:v>12</c:v>
                </c:pt>
                <c:pt idx="10">
                  <c:v>15</c:v>
                </c:pt>
                <c:pt idx="11">
                  <c:v>10</c:v>
                </c:pt>
                <c:pt idx="12">
                  <c:v>6</c:v>
                </c:pt>
                <c:pt idx="13">
                  <c:v>13</c:v>
                </c:pt>
                <c:pt idx="14">
                  <c:v>6</c:v>
                </c:pt>
                <c:pt idx="15">
                  <c:v>7</c:v>
                </c:pt>
                <c:pt idx="16">
                  <c:v>11</c:v>
                </c:pt>
                <c:pt idx="17">
                  <c:v>10</c:v>
                </c:pt>
                <c:pt idx="18">
                  <c:v>6</c:v>
                </c:pt>
                <c:pt idx="19">
                  <c:v>2</c:v>
                </c:pt>
                <c:pt idx="20">
                  <c:v>2</c:v>
                </c:pt>
                <c:pt idx="21">
                  <c:v>5</c:v>
                </c:pt>
                <c:pt idx="22">
                  <c:v>7</c:v>
                </c:pt>
                <c:pt idx="23">
                  <c:v>7</c:v>
                </c:pt>
                <c:pt idx="24">
                  <c:v>3</c:v>
                </c:pt>
                <c:pt idx="25">
                  <c:v>3</c:v>
                </c:pt>
                <c:pt idx="26">
                  <c:v>0</c:v>
                </c:pt>
                <c:pt idx="27">
                  <c:v>3</c:v>
                </c:pt>
                <c:pt idx="28">
                  <c:v>1</c:v>
                </c:pt>
                <c:pt idx="29">
                  <c:v>1</c:v>
                </c:pt>
                <c:pt idx="30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4"/>
        <c:shape val="box"/>
        <c:axId val="1468619984"/>
        <c:axId val="1468625968"/>
        <c:axId val="0"/>
      </c:bar3DChart>
      <c:catAx>
        <c:axId val="14686199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700" b="1">
                <a:solidFill>
                  <a:srgbClr val="FF0000"/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pPr>
            <a:endParaRPr lang="it-IT"/>
          </a:p>
        </c:txPr>
        <c:crossAx val="1468625968"/>
        <c:crosses val="autoZero"/>
        <c:auto val="1"/>
        <c:lblAlgn val="ctr"/>
        <c:lblOffset val="100"/>
        <c:noMultiLvlLbl val="0"/>
      </c:catAx>
      <c:valAx>
        <c:axId val="146862596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46861998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496388645863713"/>
          <c:y val="8.1684494548453002E-2"/>
          <c:w val="0.11739525614853699"/>
          <c:h val="0.116925834347298"/>
        </c:manualLayout>
      </c:layout>
      <c:overlay val="0"/>
    </c:legend>
    <c:plotVisOnly val="1"/>
    <c:dispBlanksAs val="gap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spPr>
            <a:solidFill>
              <a:srgbClr val="FFC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latin typeface="Segoe UI Light" panose="020B0502040204020203" pitchFamily="34" charset="0"/>
                    <a:cs typeface="Segoe UI Light" panose="020B0502040204020203" pitchFamily="34" charset="0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'Tutti (teste)'!$O$1051:$S$1051</c:f>
              <c:strCache>
                <c:ptCount val="5"/>
                <c:pt idx="0">
                  <c:v>da 0 a 5 anni</c:v>
                </c:pt>
                <c:pt idx="1">
                  <c:v>da 6 a 10 anni</c:v>
                </c:pt>
                <c:pt idx="2">
                  <c:v>da 11 a 14 anni</c:v>
                </c:pt>
                <c:pt idx="3">
                  <c:v>da 15 a 18 anni</c:v>
                </c:pt>
                <c:pt idx="4">
                  <c:v>da 19 a 90 anni</c:v>
                </c:pt>
              </c:strCache>
            </c:strRef>
          </c:cat>
          <c:val>
            <c:numRef>
              <c:f>'Tutti (teste)'!$O$1052:$S$1052</c:f>
              <c:numCache>
                <c:formatCode>0</c:formatCode>
                <c:ptCount val="5"/>
                <c:pt idx="0">
                  <c:v>124</c:v>
                </c:pt>
                <c:pt idx="1">
                  <c:v>288</c:v>
                </c:pt>
                <c:pt idx="2">
                  <c:v>217</c:v>
                </c:pt>
                <c:pt idx="3">
                  <c:v>156</c:v>
                </c:pt>
                <c:pt idx="4">
                  <c:v>254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68621616"/>
        <c:axId val="1468622160"/>
        <c:axId val="0"/>
      </c:bar3DChart>
      <c:catAx>
        <c:axId val="146862161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900">
                <a:latin typeface="Segoe UI Light" panose="020B0502040204020203" pitchFamily="34" charset="0"/>
                <a:cs typeface="Segoe UI Light" panose="020B0502040204020203" pitchFamily="34" charset="0"/>
              </a:defRPr>
            </a:pPr>
            <a:endParaRPr lang="it-IT"/>
          </a:p>
        </c:txPr>
        <c:crossAx val="1468622160"/>
        <c:crosses val="autoZero"/>
        <c:auto val="1"/>
        <c:lblAlgn val="ctr"/>
        <c:lblOffset val="100"/>
        <c:noMultiLvlLbl val="0"/>
      </c:catAx>
      <c:valAx>
        <c:axId val="1468622160"/>
        <c:scaling>
          <c:orientation val="minMax"/>
        </c:scaling>
        <c:delete val="0"/>
        <c:axPos val="l"/>
        <c:majorGridlines/>
        <c:numFmt formatCode="0" sourceLinked="1"/>
        <c:majorTickMark val="out"/>
        <c:minorTickMark val="none"/>
        <c:tickLblPos val="nextTo"/>
        <c:crossAx val="1468621616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5273" cy="5122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827" tIns="47619" rIns="96827" bIns="47619" numCol="1" anchor="t" anchorCtr="0" compatLnSpc="1">
            <a:prstTxWarp prst="textNoShape">
              <a:avLst/>
            </a:prstTxWarp>
          </a:bodyPr>
          <a:lstStyle>
            <a:lvl1pPr defTabSz="960330" eaLnBrk="1" hangingPunct="1">
              <a:defRPr sz="1200"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4028" y="0"/>
            <a:ext cx="3075273" cy="5122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827" tIns="47619" rIns="96827" bIns="47619" numCol="1" anchor="t" anchorCtr="0" compatLnSpc="1">
            <a:prstTxWarp prst="textNoShape">
              <a:avLst/>
            </a:prstTxWarp>
          </a:bodyPr>
          <a:lstStyle>
            <a:lvl1pPr algn="r" defTabSz="960330" eaLnBrk="1" hangingPunct="1">
              <a:defRPr sz="1200"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2315"/>
            <a:ext cx="3075273" cy="5122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827" tIns="47619" rIns="96827" bIns="47619" numCol="1" anchor="b" anchorCtr="0" compatLnSpc="1">
            <a:prstTxWarp prst="textNoShape">
              <a:avLst/>
            </a:prstTxWarp>
          </a:bodyPr>
          <a:lstStyle>
            <a:lvl1pPr defTabSz="960330" eaLnBrk="1" hangingPunct="1">
              <a:defRPr sz="1300"/>
            </a:lvl1pPr>
          </a:lstStyle>
          <a:p>
            <a:pPr>
              <a:defRPr/>
            </a:pPr>
            <a:r>
              <a:rPr lang="it-IT" altLang="it-IT"/>
              <a:t>modello ASL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4028" y="9722315"/>
            <a:ext cx="3075273" cy="5122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827" tIns="47619" rIns="96827" bIns="47619" numCol="1" anchor="b" anchorCtr="0" compatLnSpc="1">
            <a:prstTxWarp prst="textNoShape">
              <a:avLst/>
            </a:prstTxWarp>
          </a:bodyPr>
          <a:lstStyle>
            <a:lvl1pPr algn="r" defTabSz="960330" eaLnBrk="1" hangingPunct="1">
              <a:defRPr sz="1300"/>
            </a:lvl1pPr>
          </a:lstStyle>
          <a:p>
            <a:pPr>
              <a:defRPr/>
            </a:pPr>
            <a:fld id="{4EDBA998-2BED-414C-8152-0059883C6619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0937847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104717" cy="5495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40" tIns="47619" rIns="95240" bIns="47619" numCol="1" anchor="t" anchorCtr="0" compatLnSpc="1">
            <a:prstTxWarp prst="textNoShape">
              <a:avLst/>
            </a:prstTxWarp>
          </a:bodyPr>
          <a:lstStyle>
            <a:lvl1pPr defTabSz="953981" eaLnBrk="1" hangingPunct="1">
              <a:defRPr sz="1200"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60015" y="1"/>
            <a:ext cx="3021292" cy="5495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40" tIns="47619" rIns="95240" bIns="47619" numCol="1" anchor="t" anchorCtr="0" compatLnSpc="1">
            <a:prstTxWarp prst="textNoShape">
              <a:avLst/>
            </a:prstTxWarp>
          </a:bodyPr>
          <a:lstStyle>
            <a:lvl1pPr algn="r" defTabSz="953981" eaLnBrk="1" hangingPunct="1">
              <a:defRPr sz="1200"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77900" y="787400"/>
            <a:ext cx="5127625" cy="3846513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53662" y="4870075"/>
            <a:ext cx="5173983" cy="4635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40" tIns="47619" rIns="95240" bIns="4761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noProof="0" smtClean="0"/>
              <a:t>Fare clic per modificare gli stili del testo dello schema</a:t>
            </a:r>
          </a:p>
          <a:p>
            <a:pPr lvl="1"/>
            <a:r>
              <a:rPr lang="it-IT" altLang="it-IT" noProof="0" smtClean="0"/>
              <a:t>Secondo livello</a:t>
            </a:r>
          </a:p>
          <a:p>
            <a:pPr lvl="2"/>
            <a:r>
              <a:rPr lang="it-IT" altLang="it-IT" noProof="0" smtClean="0"/>
              <a:t>Terzo livello</a:t>
            </a:r>
          </a:p>
          <a:p>
            <a:pPr lvl="3"/>
            <a:r>
              <a:rPr lang="it-IT" altLang="it-IT" noProof="0" smtClean="0"/>
              <a:t>Quarto livello</a:t>
            </a:r>
          </a:p>
          <a:p>
            <a:pPr lvl="4"/>
            <a:r>
              <a:rPr lang="it-IT" altLang="it-IT" noProof="0" smtClean="0"/>
              <a:t>Quinto livello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740149"/>
            <a:ext cx="3104717" cy="4717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40" tIns="47619" rIns="95240" bIns="47619" numCol="1" anchor="b" anchorCtr="0" compatLnSpc="1">
            <a:prstTxWarp prst="textNoShape">
              <a:avLst/>
            </a:prstTxWarp>
          </a:bodyPr>
          <a:lstStyle>
            <a:lvl1pPr defTabSz="953981" eaLnBrk="1" hangingPunct="1">
              <a:defRPr sz="1200"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60015" y="9740149"/>
            <a:ext cx="3021292" cy="4717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40" tIns="47619" rIns="95240" bIns="47619" numCol="1" anchor="b" anchorCtr="0" compatLnSpc="1">
            <a:prstTxWarp prst="textNoShape">
              <a:avLst/>
            </a:prstTxWarp>
          </a:bodyPr>
          <a:lstStyle>
            <a:lvl1pPr algn="r" defTabSz="953981" eaLnBrk="1" hangingPunct="1">
              <a:defRPr sz="1300"/>
            </a:lvl1pPr>
          </a:lstStyle>
          <a:p>
            <a:pPr>
              <a:defRPr/>
            </a:pPr>
            <a:fld id="{454BDF46-B491-4346-A8CA-E67594415845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27409275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it-IT" altLang="it-IT" smtClean="0"/>
          </a:p>
        </p:txBody>
      </p:sp>
    </p:spTree>
    <p:extLst>
      <p:ext uri="{BB962C8B-B14F-4D97-AF65-F5344CB8AC3E}">
        <p14:creationId xmlns:p14="http://schemas.microsoft.com/office/powerpoint/2010/main" val="291677572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4060015" y="9740149"/>
            <a:ext cx="3021292" cy="4717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5240" tIns="47619" rIns="95240" bIns="47619" anchor="b"/>
          <a:lstStyle>
            <a:lvl1pPr defTabSz="954088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1363" indent="-284163" defTabSz="954088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1413" indent="-227013" defTabSz="954088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8613" indent="-227013" defTabSz="954088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5813" indent="-227013" defTabSz="954088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3013" indent="-227013" defTabSz="954088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0213" indent="-227013" defTabSz="954088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7413" indent="-227013" defTabSz="954088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4613" indent="-227013" defTabSz="954088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fld id="{52F4CFA5-B77E-4BAC-B7F0-C6F6554F6FD5}" type="slidenum">
              <a:rPr lang="it-IT" altLang="it-IT" sz="1300"/>
              <a:pPr algn="r" eaLnBrk="1" hangingPunct="1"/>
              <a:t>13</a:t>
            </a:fld>
            <a:endParaRPr lang="it-IT" altLang="it-IT" sz="1300"/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4060015" y="9741770"/>
            <a:ext cx="3016385" cy="4685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3653" tIns="49207" rIns="93653" bIns="49207" anchor="b"/>
          <a:lstStyle>
            <a:lvl1pPr defTabSz="449263">
              <a:tabLst>
                <a:tab pos="0" algn="l"/>
                <a:tab pos="447675" algn="l"/>
                <a:tab pos="895350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49263">
              <a:tabLst>
                <a:tab pos="0" algn="l"/>
                <a:tab pos="447675" algn="l"/>
                <a:tab pos="895350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49263">
              <a:tabLst>
                <a:tab pos="0" algn="l"/>
                <a:tab pos="447675" algn="l"/>
                <a:tab pos="895350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49263">
              <a:tabLst>
                <a:tab pos="0" algn="l"/>
                <a:tab pos="447675" algn="l"/>
                <a:tab pos="895350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49263">
              <a:tabLst>
                <a:tab pos="0" algn="l"/>
                <a:tab pos="447675" algn="l"/>
                <a:tab pos="895350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5350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5350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5350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5350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fld id="{69589843-28DB-4908-A90A-EFE009A7E716}" type="slidenum">
              <a:rPr lang="it-IT" altLang="it-IT" sz="1200"/>
              <a:pPr algn="r" eaLnBrk="1" hangingPunct="1"/>
              <a:t>13</a:t>
            </a:fld>
            <a:endParaRPr lang="it-IT" altLang="it-IT" sz="1200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76313" y="787400"/>
            <a:ext cx="5127625" cy="3846513"/>
          </a:xfrm>
          <a:ln cap="flat"/>
        </p:spPr>
      </p:sp>
      <p:sp>
        <p:nvSpPr>
          <p:cNvPr id="1946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955297" y="4870074"/>
            <a:ext cx="5170712" cy="4636622"/>
          </a:xfrm>
          <a:noFill/>
        </p:spPr>
        <p:txBody>
          <a:bodyPr wrap="none" lIns="93653" tIns="49207" rIns="93653" bIns="49207" anchor="ctr"/>
          <a:lstStyle/>
          <a:p>
            <a:pPr defTabSz="447431" eaLnBrk="1" hangingPunct="1"/>
            <a:endParaRPr lang="it-IT" altLang="it-IT" smtClean="0"/>
          </a:p>
        </p:txBody>
      </p:sp>
    </p:spTree>
    <p:extLst>
      <p:ext uri="{BB962C8B-B14F-4D97-AF65-F5344CB8AC3E}">
        <p14:creationId xmlns:p14="http://schemas.microsoft.com/office/powerpoint/2010/main" val="116121244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ChangeArrowheads="1"/>
          </p:cNvSpPr>
          <p:nvPr/>
        </p:nvSpPr>
        <p:spPr bwMode="auto">
          <a:xfrm>
            <a:off x="4060015" y="9740149"/>
            <a:ext cx="3021292" cy="4717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5240" tIns="47619" rIns="95240" bIns="47619" anchor="b"/>
          <a:lstStyle>
            <a:lvl1pPr defTabSz="954088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1363" indent="-284163" defTabSz="954088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1413" indent="-227013" defTabSz="954088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8613" indent="-227013" defTabSz="954088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5813" indent="-227013" defTabSz="954088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3013" indent="-227013" defTabSz="954088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0213" indent="-227013" defTabSz="954088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7413" indent="-227013" defTabSz="954088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4613" indent="-227013" defTabSz="954088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fld id="{16F6ED0B-3BCF-4249-BC39-8701C0725D2D}" type="slidenum">
              <a:rPr lang="it-IT" altLang="it-IT" sz="1300"/>
              <a:pPr algn="r" eaLnBrk="1" hangingPunct="1"/>
              <a:t>14</a:t>
            </a:fld>
            <a:endParaRPr lang="it-IT" altLang="it-IT" sz="1300"/>
          </a:p>
        </p:txBody>
      </p:sp>
      <p:sp>
        <p:nvSpPr>
          <p:cNvPr id="111619" name="Rectangle 3"/>
          <p:cNvSpPr>
            <a:spLocks noChangeArrowheads="1"/>
          </p:cNvSpPr>
          <p:nvPr/>
        </p:nvSpPr>
        <p:spPr bwMode="auto">
          <a:xfrm>
            <a:off x="4020756" y="9722315"/>
            <a:ext cx="3026199" cy="4652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3653" tIns="49207" rIns="93653" bIns="49207" anchor="b"/>
          <a:lstStyle>
            <a:lvl1pPr defTabSz="449263">
              <a:tabLst>
                <a:tab pos="0" algn="l"/>
                <a:tab pos="447675" algn="l"/>
                <a:tab pos="895350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49263">
              <a:tabLst>
                <a:tab pos="0" algn="l"/>
                <a:tab pos="447675" algn="l"/>
                <a:tab pos="895350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49263">
              <a:tabLst>
                <a:tab pos="0" algn="l"/>
                <a:tab pos="447675" algn="l"/>
                <a:tab pos="895350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49263">
              <a:tabLst>
                <a:tab pos="0" algn="l"/>
                <a:tab pos="447675" algn="l"/>
                <a:tab pos="895350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49263">
              <a:tabLst>
                <a:tab pos="0" algn="l"/>
                <a:tab pos="447675" algn="l"/>
                <a:tab pos="895350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5350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5350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5350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5350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fld id="{5CCF8DC9-EF3F-4042-977B-3FC37CDAD1F3}" type="slidenum">
              <a:rPr lang="it-IT" altLang="it-IT" sz="1200"/>
              <a:pPr algn="r" eaLnBrk="1" hangingPunct="1"/>
              <a:t>14</a:t>
            </a:fld>
            <a:endParaRPr lang="it-IT" altLang="it-IT" sz="1200"/>
          </a:p>
        </p:txBody>
      </p:sp>
      <p:sp>
        <p:nvSpPr>
          <p:cNvPr id="111620" name="Rectangle 4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8538" y="768350"/>
            <a:ext cx="5051425" cy="3789363"/>
          </a:xfrm>
          <a:ln cap="flat"/>
        </p:spPr>
      </p:sp>
      <p:sp>
        <p:nvSpPr>
          <p:cNvPr id="11162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709931" y="4861969"/>
            <a:ext cx="5630366" cy="4562047"/>
          </a:xfrm>
          <a:noFill/>
        </p:spPr>
        <p:txBody>
          <a:bodyPr wrap="none" lIns="0" tIns="0" rIns="0" bIns="0" anchor="ctr"/>
          <a:lstStyle/>
          <a:p>
            <a:pPr defTabSz="447431" eaLnBrk="1" hangingPunct="1"/>
            <a:endParaRPr lang="it-IT" altLang="it-IT" smtClean="0"/>
          </a:p>
        </p:txBody>
      </p:sp>
    </p:spTree>
    <p:extLst>
      <p:ext uri="{BB962C8B-B14F-4D97-AF65-F5344CB8AC3E}">
        <p14:creationId xmlns:p14="http://schemas.microsoft.com/office/powerpoint/2010/main" val="331245888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ChangeArrowheads="1"/>
          </p:cNvSpPr>
          <p:nvPr/>
        </p:nvSpPr>
        <p:spPr bwMode="auto">
          <a:xfrm>
            <a:off x="4060015" y="9740149"/>
            <a:ext cx="3021292" cy="4717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5240" tIns="47619" rIns="95240" bIns="47619" anchor="b"/>
          <a:lstStyle>
            <a:lvl1pPr defTabSz="954088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1363" indent="-284163" defTabSz="954088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1413" indent="-227013" defTabSz="954088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8613" indent="-227013" defTabSz="954088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5813" indent="-227013" defTabSz="954088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3013" indent="-227013" defTabSz="954088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0213" indent="-227013" defTabSz="954088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7413" indent="-227013" defTabSz="954088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4613" indent="-227013" defTabSz="954088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fld id="{DB748024-5C21-40BB-A7F3-4FEBB6865D73}" type="slidenum">
              <a:rPr lang="it-IT" altLang="it-IT" sz="1300"/>
              <a:pPr algn="r" eaLnBrk="1" hangingPunct="1"/>
              <a:t>15</a:t>
            </a:fld>
            <a:endParaRPr lang="it-IT" altLang="it-IT" sz="1300"/>
          </a:p>
        </p:txBody>
      </p:sp>
      <p:sp>
        <p:nvSpPr>
          <p:cNvPr id="113667" name="Rectangle 3"/>
          <p:cNvSpPr>
            <a:spLocks noChangeArrowheads="1"/>
          </p:cNvSpPr>
          <p:nvPr/>
        </p:nvSpPr>
        <p:spPr bwMode="auto">
          <a:xfrm>
            <a:off x="4020756" y="9722315"/>
            <a:ext cx="3026199" cy="4652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3653" tIns="49207" rIns="93653" bIns="49207" anchor="b"/>
          <a:lstStyle>
            <a:lvl1pPr defTabSz="449263">
              <a:tabLst>
                <a:tab pos="0" algn="l"/>
                <a:tab pos="447675" algn="l"/>
                <a:tab pos="895350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49263">
              <a:tabLst>
                <a:tab pos="0" algn="l"/>
                <a:tab pos="447675" algn="l"/>
                <a:tab pos="895350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49263">
              <a:tabLst>
                <a:tab pos="0" algn="l"/>
                <a:tab pos="447675" algn="l"/>
                <a:tab pos="895350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49263">
              <a:tabLst>
                <a:tab pos="0" algn="l"/>
                <a:tab pos="447675" algn="l"/>
                <a:tab pos="895350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49263">
              <a:tabLst>
                <a:tab pos="0" algn="l"/>
                <a:tab pos="447675" algn="l"/>
                <a:tab pos="895350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5350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5350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5350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5350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fld id="{E7CC2288-69DF-4045-A203-5621EB05DA69}" type="slidenum">
              <a:rPr lang="it-IT" altLang="it-IT" sz="1200"/>
              <a:pPr algn="r" eaLnBrk="1" hangingPunct="1"/>
              <a:t>15</a:t>
            </a:fld>
            <a:endParaRPr lang="it-IT" altLang="it-IT" sz="1200"/>
          </a:p>
        </p:txBody>
      </p:sp>
      <p:sp>
        <p:nvSpPr>
          <p:cNvPr id="113668" name="Rectangle 4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8538" y="768350"/>
            <a:ext cx="5051425" cy="3789363"/>
          </a:xfrm>
          <a:ln cap="flat"/>
        </p:spPr>
      </p:sp>
      <p:sp>
        <p:nvSpPr>
          <p:cNvPr id="11366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709931" y="4861969"/>
            <a:ext cx="5630366" cy="4562047"/>
          </a:xfrm>
          <a:noFill/>
        </p:spPr>
        <p:txBody>
          <a:bodyPr wrap="none" lIns="0" tIns="0" rIns="0" bIns="0" anchor="ctr"/>
          <a:lstStyle/>
          <a:p>
            <a:pPr defTabSz="447431" eaLnBrk="1" hangingPunct="1"/>
            <a:endParaRPr lang="it-IT" altLang="it-IT" smtClean="0"/>
          </a:p>
        </p:txBody>
      </p:sp>
    </p:spTree>
    <p:extLst>
      <p:ext uri="{BB962C8B-B14F-4D97-AF65-F5344CB8AC3E}">
        <p14:creationId xmlns:p14="http://schemas.microsoft.com/office/powerpoint/2010/main" val="273166081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it-IT" altLang="it-IT" smtClean="0"/>
          </a:p>
        </p:txBody>
      </p:sp>
    </p:spTree>
    <p:extLst>
      <p:ext uri="{BB962C8B-B14F-4D97-AF65-F5344CB8AC3E}">
        <p14:creationId xmlns:p14="http://schemas.microsoft.com/office/powerpoint/2010/main" val="302348921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it-IT" altLang="it-IT" smtClean="0"/>
          </a:p>
        </p:txBody>
      </p:sp>
    </p:spTree>
    <p:extLst>
      <p:ext uri="{BB962C8B-B14F-4D97-AF65-F5344CB8AC3E}">
        <p14:creationId xmlns:p14="http://schemas.microsoft.com/office/powerpoint/2010/main" val="115795627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it-IT" altLang="it-IT" smtClean="0"/>
          </a:p>
        </p:txBody>
      </p:sp>
    </p:spTree>
    <p:extLst>
      <p:ext uri="{BB962C8B-B14F-4D97-AF65-F5344CB8AC3E}">
        <p14:creationId xmlns:p14="http://schemas.microsoft.com/office/powerpoint/2010/main" val="22498587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it-IT" altLang="it-IT" smtClean="0"/>
          </a:p>
        </p:txBody>
      </p:sp>
    </p:spTree>
    <p:extLst>
      <p:ext uri="{BB962C8B-B14F-4D97-AF65-F5344CB8AC3E}">
        <p14:creationId xmlns:p14="http://schemas.microsoft.com/office/powerpoint/2010/main" val="13544475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8"/>
          <p:cNvSpPr txBox="1">
            <a:spLocks noGrp="1" noChangeArrowheads="1"/>
          </p:cNvSpPr>
          <p:nvPr/>
        </p:nvSpPr>
        <p:spPr bwMode="auto">
          <a:xfrm>
            <a:off x="4058380" y="9741770"/>
            <a:ext cx="3019656" cy="4685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3992" tIns="48876" rIns="93992" bIns="48876" anchor="b"/>
          <a:lstStyle>
            <a:lvl1pPr defTabSz="449263">
              <a:spcBef>
                <a:spcPct val="30000"/>
              </a:spcBef>
              <a:tabLst>
                <a:tab pos="0" algn="l"/>
                <a:tab pos="450850" algn="l"/>
                <a:tab pos="903288" algn="l"/>
                <a:tab pos="1355725" algn="l"/>
                <a:tab pos="1808163" algn="l"/>
                <a:tab pos="2260600" algn="l"/>
                <a:tab pos="2714625" algn="l"/>
                <a:tab pos="3167063" algn="l"/>
                <a:tab pos="3619500" algn="l"/>
                <a:tab pos="4071938" algn="l"/>
                <a:tab pos="4524375" algn="l"/>
                <a:tab pos="4976813" algn="l"/>
                <a:tab pos="5430838" algn="l"/>
                <a:tab pos="5883275" algn="l"/>
                <a:tab pos="6335713" algn="l"/>
                <a:tab pos="6788150" algn="l"/>
                <a:tab pos="7240588" algn="l"/>
                <a:tab pos="7694613" algn="l"/>
                <a:tab pos="8147050" algn="l"/>
                <a:tab pos="8599488" algn="l"/>
                <a:tab pos="9051925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49263">
              <a:spcBef>
                <a:spcPct val="30000"/>
              </a:spcBef>
              <a:tabLst>
                <a:tab pos="0" algn="l"/>
                <a:tab pos="450850" algn="l"/>
                <a:tab pos="903288" algn="l"/>
                <a:tab pos="1355725" algn="l"/>
                <a:tab pos="1808163" algn="l"/>
                <a:tab pos="2260600" algn="l"/>
                <a:tab pos="2714625" algn="l"/>
                <a:tab pos="3167063" algn="l"/>
                <a:tab pos="3619500" algn="l"/>
                <a:tab pos="4071938" algn="l"/>
                <a:tab pos="4524375" algn="l"/>
                <a:tab pos="4976813" algn="l"/>
                <a:tab pos="5430838" algn="l"/>
                <a:tab pos="5883275" algn="l"/>
                <a:tab pos="6335713" algn="l"/>
                <a:tab pos="6788150" algn="l"/>
                <a:tab pos="7240588" algn="l"/>
                <a:tab pos="7694613" algn="l"/>
                <a:tab pos="8147050" algn="l"/>
                <a:tab pos="8599488" algn="l"/>
                <a:tab pos="9051925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49263">
              <a:spcBef>
                <a:spcPct val="30000"/>
              </a:spcBef>
              <a:tabLst>
                <a:tab pos="0" algn="l"/>
                <a:tab pos="450850" algn="l"/>
                <a:tab pos="903288" algn="l"/>
                <a:tab pos="1355725" algn="l"/>
                <a:tab pos="1808163" algn="l"/>
                <a:tab pos="2260600" algn="l"/>
                <a:tab pos="2714625" algn="l"/>
                <a:tab pos="3167063" algn="l"/>
                <a:tab pos="3619500" algn="l"/>
                <a:tab pos="4071938" algn="l"/>
                <a:tab pos="4524375" algn="l"/>
                <a:tab pos="4976813" algn="l"/>
                <a:tab pos="5430838" algn="l"/>
                <a:tab pos="5883275" algn="l"/>
                <a:tab pos="6335713" algn="l"/>
                <a:tab pos="6788150" algn="l"/>
                <a:tab pos="7240588" algn="l"/>
                <a:tab pos="7694613" algn="l"/>
                <a:tab pos="8147050" algn="l"/>
                <a:tab pos="8599488" algn="l"/>
                <a:tab pos="9051925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49263">
              <a:spcBef>
                <a:spcPct val="30000"/>
              </a:spcBef>
              <a:tabLst>
                <a:tab pos="0" algn="l"/>
                <a:tab pos="450850" algn="l"/>
                <a:tab pos="903288" algn="l"/>
                <a:tab pos="1355725" algn="l"/>
                <a:tab pos="1808163" algn="l"/>
                <a:tab pos="2260600" algn="l"/>
                <a:tab pos="2714625" algn="l"/>
                <a:tab pos="3167063" algn="l"/>
                <a:tab pos="3619500" algn="l"/>
                <a:tab pos="4071938" algn="l"/>
                <a:tab pos="4524375" algn="l"/>
                <a:tab pos="4976813" algn="l"/>
                <a:tab pos="5430838" algn="l"/>
                <a:tab pos="5883275" algn="l"/>
                <a:tab pos="6335713" algn="l"/>
                <a:tab pos="6788150" algn="l"/>
                <a:tab pos="7240588" algn="l"/>
                <a:tab pos="7694613" algn="l"/>
                <a:tab pos="8147050" algn="l"/>
                <a:tab pos="8599488" algn="l"/>
                <a:tab pos="9051925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49263">
              <a:spcBef>
                <a:spcPct val="30000"/>
              </a:spcBef>
              <a:tabLst>
                <a:tab pos="0" algn="l"/>
                <a:tab pos="450850" algn="l"/>
                <a:tab pos="903288" algn="l"/>
                <a:tab pos="1355725" algn="l"/>
                <a:tab pos="1808163" algn="l"/>
                <a:tab pos="2260600" algn="l"/>
                <a:tab pos="2714625" algn="l"/>
                <a:tab pos="3167063" algn="l"/>
                <a:tab pos="3619500" algn="l"/>
                <a:tab pos="4071938" algn="l"/>
                <a:tab pos="4524375" algn="l"/>
                <a:tab pos="4976813" algn="l"/>
                <a:tab pos="5430838" algn="l"/>
                <a:tab pos="5883275" algn="l"/>
                <a:tab pos="6335713" algn="l"/>
                <a:tab pos="6788150" algn="l"/>
                <a:tab pos="7240588" algn="l"/>
                <a:tab pos="7694613" algn="l"/>
                <a:tab pos="8147050" algn="l"/>
                <a:tab pos="8599488" algn="l"/>
                <a:tab pos="9051925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50850" algn="l"/>
                <a:tab pos="903288" algn="l"/>
                <a:tab pos="1355725" algn="l"/>
                <a:tab pos="1808163" algn="l"/>
                <a:tab pos="2260600" algn="l"/>
                <a:tab pos="2714625" algn="l"/>
                <a:tab pos="3167063" algn="l"/>
                <a:tab pos="3619500" algn="l"/>
                <a:tab pos="4071938" algn="l"/>
                <a:tab pos="4524375" algn="l"/>
                <a:tab pos="4976813" algn="l"/>
                <a:tab pos="5430838" algn="l"/>
                <a:tab pos="5883275" algn="l"/>
                <a:tab pos="6335713" algn="l"/>
                <a:tab pos="6788150" algn="l"/>
                <a:tab pos="7240588" algn="l"/>
                <a:tab pos="7694613" algn="l"/>
                <a:tab pos="8147050" algn="l"/>
                <a:tab pos="8599488" algn="l"/>
                <a:tab pos="9051925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50850" algn="l"/>
                <a:tab pos="903288" algn="l"/>
                <a:tab pos="1355725" algn="l"/>
                <a:tab pos="1808163" algn="l"/>
                <a:tab pos="2260600" algn="l"/>
                <a:tab pos="2714625" algn="l"/>
                <a:tab pos="3167063" algn="l"/>
                <a:tab pos="3619500" algn="l"/>
                <a:tab pos="4071938" algn="l"/>
                <a:tab pos="4524375" algn="l"/>
                <a:tab pos="4976813" algn="l"/>
                <a:tab pos="5430838" algn="l"/>
                <a:tab pos="5883275" algn="l"/>
                <a:tab pos="6335713" algn="l"/>
                <a:tab pos="6788150" algn="l"/>
                <a:tab pos="7240588" algn="l"/>
                <a:tab pos="7694613" algn="l"/>
                <a:tab pos="8147050" algn="l"/>
                <a:tab pos="8599488" algn="l"/>
                <a:tab pos="9051925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50850" algn="l"/>
                <a:tab pos="903288" algn="l"/>
                <a:tab pos="1355725" algn="l"/>
                <a:tab pos="1808163" algn="l"/>
                <a:tab pos="2260600" algn="l"/>
                <a:tab pos="2714625" algn="l"/>
                <a:tab pos="3167063" algn="l"/>
                <a:tab pos="3619500" algn="l"/>
                <a:tab pos="4071938" algn="l"/>
                <a:tab pos="4524375" algn="l"/>
                <a:tab pos="4976813" algn="l"/>
                <a:tab pos="5430838" algn="l"/>
                <a:tab pos="5883275" algn="l"/>
                <a:tab pos="6335713" algn="l"/>
                <a:tab pos="6788150" algn="l"/>
                <a:tab pos="7240588" algn="l"/>
                <a:tab pos="7694613" algn="l"/>
                <a:tab pos="8147050" algn="l"/>
                <a:tab pos="8599488" algn="l"/>
                <a:tab pos="9051925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50850" algn="l"/>
                <a:tab pos="903288" algn="l"/>
                <a:tab pos="1355725" algn="l"/>
                <a:tab pos="1808163" algn="l"/>
                <a:tab pos="2260600" algn="l"/>
                <a:tab pos="2714625" algn="l"/>
                <a:tab pos="3167063" algn="l"/>
                <a:tab pos="3619500" algn="l"/>
                <a:tab pos="4071938" algn="l"/>
                <a:tab pos="4524375" algn="l"/>
                <a:tab pos="4976813" algn="l"/>
                <a:tab pos="5430838" algn="l"/>
                <a:tab pos="5883275" algn="l"/>
                <a:tab pos="6335713" algn="l"/>
                <a:tab pos="6788150" algn="l"/>
                <a:tab pos="7240588" algn="l"/>
                <a:tab pos="7694613" algn="l"/>
                <a:tab pos="8147050" algn="l"/>
                <a:tab pos="8599488" algn="l"/>
                <a:tab pos="9051925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E60F5BF2-5035-4E98-9BC3-34262FF7D89F}" type="slidenum">
              <a:rPr lang="it-IT" altLang="it-IT">
                <a:ea typeface="Microsoft YaHei" panose="020B0503020204020204" pitchFamily="34" charset="-122"/>
              </a:rPr>
              <a:pPr algn="r" eaLnBrk="1" hangingPunct="1">
                <a:spcBef>
                  <a:spcPct val="0"/>
                </a:spcBef>
              </a:pPr>
              <a:t>6</a:t>
            </a:fld>
            <a:endParaRPr lang="it-IT" altLang="it-IT">
              <a:ea typeface="Microsoft YaHei" panose="020B0503020204020204" pitchFamily="34" charset="-122"/>
            </a:endParaRPr>
          </a:p>
        </p:txBody>
      </p:sp>
      <p:sp>
        <p:nvSpPr>
          <p:cNvPr id="9216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74725" y="785813"/>
            <a:ext cx="5133975" cy="3849687"/>
          </a:xfrm>
          <a:ln/>
        </p:spPr>
      </p:sp>
      <p:sp>
        <p:nvSpPr>
          <p:cNvPr id="9216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55297" y="4871696"/>
            <a:ext cx="5170712" cy="46350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3992" tIns="48876" rIns="93992" bIns="48876" anchor="ctr"/>
          <a:lstStyle/>
          <a:p>
            <a:pPr defTabSz="460448"/>
            <a:endParaRPr lang="it-IT" altLang="it-IT" smtClean="0"/>
          </a:p>
        </p:txBody>
      </p:sp>
    </p:spTree>
    <p:extLst>
      <p:ext uri="{BB962C8B-B14F-4D97-AF65-F5344CB8AC3E}">
        <p14:creationId xmlns:p14="http://schemas.microsoft.com/office/powerpoint/2010/main" val="9033100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8"/>
          <p:cNvSpPr txBox="1">
            <a:spLocks noGrp="1" noChangeArrowheads="1"/>
          </p:cNvSpPr>
          <p:nvPr/>
        </p:nvSpPr>
        <p:spPr bwMode="auto">
          <a:xfrm>
            <a:off x="4058380" y="9741770"/>
            <a:ext cx="3019656" cy="4685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3992" tIns="48876" rIns="93992" bIns="48876" anchor="b"/>
          <a:lstStyle>
            <a:lvl1pPr defTabSz="449263">
              <a:spcBef>
                <a:spcPct val="300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49263">
              <a:spcBef>
                <a:spcPct val="300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49263">
              <a:spcBef>
                <a:spcPct val="300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49263">
              <a:spcBef>
                <a:spcPct val="300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49263">
              <a:spcBef>
                <a:spcPct val="300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75CFEA9E-5E31-415D-AD59-F3C137A290A8}" type="slidenum">
              <a:rPr lang="it-IT" altLang="it-IT">
                <a:ea typeface="Microsoft YaHei" panose="020B0503020204020204" pitchFamily="34" charset="-122"/>
              </a:rPr>
              <a:pPr algn="r" eaLnBrk="1" hangingPunct="1">
                <a:spcBef>
                  <a:spcPct val="0"/>
                </a:spcBef>
              </a:pPr>
              <a:t>7</a:t>
            </a:fld>
            <a:endParaRPr lang="it-IT" altLang="it-IT">
              <a:ea typeface="Microsoft YaHei" panose="020B0503020204020204" pitchFamily="34" charset="-122"/>
            </a:endParaRPr>
          </a:p>
        </p:txBody>
      </p:sp>
      <p:sp>
        <p:nvSpPr>
          <p:cNvPr id="942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74725" y="785813"/>
            <a:ext cx="5133975" cy="3849687"/>
          </a:xfrm>
          <a:ln/>
        </p:spPr>
      </p:sp>
      <p:sp>
        <p:nvSpPr>
          <p:cNvPr id="942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55297" y="4871696"/>
            <a:ext cx="5170712" cy="46350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3992" tIns="48876" rIns="93992" bIns="48876" anchor="ctr"/>
          <a:lstStyle/>
          <a:p>
            <a:pPr defTabSz="460448"/>
            <a:endParaRPr lang="it-IT" altLang="it-IT" smtClean="0"/>
          </a:p>
        </p:txBody>
      </p:sp>
    </p:spTree>
    <p:extLst>
      <p:ext uri="{BB962C8B-B14F-4D97-AF65-F5344CB8AC3E}">
        <p14:creationId xmlns:p14="http://schemas.microsoft.com/office/powerpoint/2010/main" val="2027385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8"/>
          <p:cNvSpPr txBox="1">
            <a:spLocks noGrp="1" noChangeArrowheads="1"/>
          </p:cNvSpPr>
          <p:nvPr/>
        </p:nvSpPr>
        <p:spPr bwMode="auto">
          <a:xfrm>
            <a:off x="4058380" y="9741770"/>
            <a:ext cx="3019656" cy="4685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3992" tIns="48876" rIns="93992" bIns="48876" anchor="b"/>
          <a:lstStyle>
            <a:lvl1pPr defTabSz="449263">
              <a:spcBef>
                <a:spcPct val="300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49263">
              <a:spcBef>
                <a:spcPct val="300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49263">
              <a:spcBef>
                <a:spcPct val="300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49263">
              <a:spcBef>
                <a:spcPct val="300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49263">
              <a:spcBef>
                <a:spcPct val="300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A21AC349-06A0-4242-B8BA-0CB13D645B3E}" type="slidenum">
              <a:rPr lang="it-IT" altLang="it-IT">
                <a:ea typeface="Microsoft YaHei" panose="020B0503020204020204" pitchFamily="34" charset="-122"/>
              </a:rPr>
              <a:pPr algn="r" eaLnBrk="1" hangingPunct="1">
                <a:spcBef>
                  <a:spcPct val="0"/>
                </a:spcBef>
              </a:pPr>
              <a:t>8</a:t>
            </a:fld>
            <a:endParaRPr lang="it-IT" altLang="it-IT">
              <a:ea typeface="Microsoft YaHei" panose="020B0503020204020204" pitchFamily="34" charset="-122"/>
            </a:endParaRPr>
          </a:p>
        </p:txBody>
      </p:sp>
      <p:sp>
        <p:nvSpPr>
          <p:cNvPr id="9625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74725" y="785813"/>
            <a:ext cx="5133975" cy="3849687"/>
          </a:xfrm>
          <a:ln/>
        </p:spPr>
      </p:sp>
      <p:sp>
        <p:nvSpPr>
          <p:cNvPr id="9626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55297" y="4871696"/>
            <a:ext cx="5170712" cy="46350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3992" tIns="48876" rIns="93992" bIns="48876" anchor="ctr"/>
          <a:lstStyle/>
          <a:p>
            <a:pPr defTabSz="460448"/>
            <a:endParaRPr lang="it-IT" altLang="it-IT" smtClean="0"/>
          </a:p>
        </p:txBody>
      </p:sp>
    </p:spTree>
    <p:extLst>
      <p:ext uri="{BB962C8B-B14F-4D97-AF65-F5344CB8AC3E}">
        <p14:creationId xmlns:p14="http://schemas.microsoft.com/office/powerpoint/2010/main" val="16979078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it-IT" altLang="it-IT" smtClean="0"/>
          </a:p>
        </p:txBody>
      </p:sp>
    </p:spTree>
    <p:extLst>
      <p:ext uri="{BB962C8B-B14F-4D97-AF65-F5344CB8AC3E}">
        <p14:creationId xmlns:p14="http://schemas.microsoft.com/office/powerpoint/2010/main" val="15308040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it-IT" altLang="it-IT" smtClean="0"/>
          </a:p>
        </p:txBody>
      </p:sp>
    </p:spTree>
    <p:extLst>
      <p:ext uri="{BB962C8B-B14F-4D97-AF65-F5344CB8AC3E}">
        <p14:creationId xmlns:p14="http://schemas.microsoft.com/office/powerpoint/2010/main" val="206501434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8"/>
          <p:cNvSpPr txBox="1">
            <a:spLocks noGrp="1" noChangeArrowheads="1"/>
          </p:cNvSpPr>
          <p:nvPr/>
        </p:nvSpPr>
        <p:spPr bwMode="auto">
          <a:xfrm>
            <a:off x="4058380" y="9741770"/>
            <a:ext cx="3019656" cy="4685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3992" tIns="48876" rIns="93992" bIns="48876" anchor="b"/>
          <a:lstStyle>
            <a:lvl1pPr defTabSz="449263">
              <a:spcBef>
                <a:spcPct val="300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49263">
              <a:spcBef>
                <a:spcPct val="300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49263">
              <a:spcBef>
                <a:spcPct val="300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49263">
              <a:spcBef>
                <a:spcPct val="300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49263">
              <a:spcBef>
                <a:spcPct val="300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9901A072-B05F-4314-AFC9-9708720039DA}" type="slidenum">
              <a:rPr lang="it-IT" altLang="it-IT">
                <a:ea typeface="Microsoft YaHei" panose="020B0503020204020204" pitchFamily="34" charset="-122"/>
              </a:rPr>
              <a:pPr algn="r" eaLnBrk="1" hangingPunct="1">
                <a:spcBef>
                  <a:spcPct val="0"/>
                </a:spcBef>
              </a:pPr>
              <a:t>11</a:t>
            </a:fld>
            <a:endParaRPr lang="it-IT" altLang="it-IT">
              <a:ea typeface="Microsoft YaHei" panose="020B0503020204020204" pitchFamily="34" charset="-122"/>
            </a:endParaRPr>
          </a:p>
        </p:txBody>
      </p:sp>
      <p:sp>
        <p:nvSpPr>
          <p:cNvPr id="9011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74725" y="785813"/>
            <a:ext cx="5133975" cy="3849687"/>
          </a:xfrm>
          <a:ln/>
        </p:spPr>
      </p:sp>
      <p:sp>
        <p:nvSpPr>
          <p:cNvPr id="9011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55297" y="4871696"/>
            <a:ext cx="5170712" cy="46350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3992" tIns="48876" rIns="93992" bIns="48876" anchor="ctr"/>
          <a:lstStyle/>
          <a:p>
            <a:pPr defTabSz="460448"/>
            <a:endParaRPr lang="it-IT" altLang="it-IT" smtClean="0"/>
          </a:p>
        </p:txBody>
      </p:sp>
    </p:spTree>
    <p:extLst>
      <p:ext uri="{BB962C8B-B14F-4D97-AF65-F5344CB8AC3E}">
        <p14:creationId xmlns:p14="http://schemas.microsoft.com/office/powerpoint/2010/main" val="382195357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4060015" y="9740149"/>
            <a:ext cx="3021292" cy="4717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5240" tIns="47619" rIns="95240" bIns="47619" anchor="b"/>
          <a:lstStyle>
            <a:lvl1pPr defTabSz="954088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1363" indent="-284163" defTabSz="954088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1413" indent="-227013" defTabSz="954088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8613" indent="-227013" defTabSz="954088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5813" indent="-227013" defTabSz="954088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3013" indent="-227013" defTabSz="954088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0213" indent="-227013" defTabSz="954088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7413" indent="-227013" defTabSz="954088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4613" indent="-227013" defTabSz="954088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fld id="{54F2DA6A-1A6C-48B7-8117-57EE5D2A2492}" type="slidenum">
              <a:rPr lang="it-IT" altLang="it-IT" sz="1300"/>
              <a:pPr algn="r" eaLnBrk="1" hangingPunct="1"/>
              <a:t>12</a:t>
            </a:fld>
            <a:endParaRPr lang="it-IT" altLang="it-IT" sz="1300"/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4060015" y="9741770"/>
            <a:ext cx="3016385" cy="4685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3653" tIns="49207" rIns="93653" bIns="49207" anchor="b"/>
          <a:lstStyle>
            <a:lvl1pPr defTabSz="449263">
              <a:tabLst>
                <a:tab pos="0" algn="l"/>
                <a:tab pos="447675" algn="l"/>
                <a:tab pos="895350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49263">
              <a:tabLst>
                <a:tab pos="0" algn="l"/>
                <a:tab pos="447675" algn="l"/>
                <a:tab pos="895350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49263">
              <a:tabLst>
                <a:tab pos="0" algn="l"/>
                <a:tab pos="447675" algn="l"/>
                <a:tab pos="895350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49263">
              <a:tabLst>
                <a:tab pos="0" algn="l"/>
                <a:tab pos="447675" algn="l"/>
                <a:tab pos="895350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49263">
              <a:tabLst>
                <a:tab pos="0" algn="l"/>
                <a:tab pos="447675" algn="l"/>
                <a:tab pos="895350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5350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5350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5350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5350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fld id="{03F7971E-6BB4-4D78-A9C3-36F48EE53882}" type="slidenum">
              <a:rPr lang="it-IT" altLang="it-IT" sz="1200"/>
              <a:pPr algn="r" eaLnBrk="1" hangingPunct="1"/>
              <a:t>12</a:t>
            </a:fld>
            <a:endParaRPr lang="it-IT" altLang="it-IT" sz="1200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76313" y="787400"/>
            <a:ext cx="5127625" cy="3846513"/>
          </a:xfrm>
          <a:ln cap="flat"/>
        </p:spPr>
      </p:sp>
      <p:sp>
        <p:nvSpPr>
          <p:cNvPr id="1741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955297" y="4870074"/>
            <a:ext cx="5170712" cy="4636622"/>
          </a:xfrm>
          <a:noFill/>
        </p:spPr>
        <p:txBody>
          <a:bodyPr wrap="none" lIns="93653" tIns="49207" rIns="93653" bIns="49207" anchor="ctr"/>
          <a:lstStyle/>
          <a:p>
            <a:pPr defTabSz="447431" eaLnBrk="1" hangingPunct="1"/>
            <a:endParaRPr lang="it-IT" altLang="it-IT" smtClean="0"/>
          </a:p>
        </p:txBody>
      </p:sp>
    </p:spTree>
    <p:extLst>
      <p:ext uri="{BB962C8B-B14F-4D97-AF65-F5344CB8AC3E}">
        <p14:creationId xmlns:p14="http://schemas.microsoft.com/office/powerpoint/2010/main" val="20573933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E6CDCA-466D-4F30-82CE-250E9C2AEE83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932760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CAD525-18D2-41D8-B267-8B74A77A60B5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6453381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759874-3EBD-4396-A0C2-48AB5C182E7D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5428209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D1C8FC-351B-4E1C-8D5F-18B35642C0BC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2883514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4B3C60-FD5E-4F50-9A87-0ED9A58F9113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7359620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DA512A-08CF-456B-B68B-30D4A51A4BAD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0921792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09F0F7-3D09-46A2-9801-FAF8FE631299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516614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76E223-1EB4-40ED-B063-CD091DCA62C7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5817502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A755AE-8FF9-4DCC-96B6-D65F37D2FA32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1557042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5AF3C7-0FA6-4490-88A7-F62836BC7E5A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205120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F94A7B-232F-4206-BF37-CB1916FAB292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284290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52950"/>
            <a:ext cx="2374900" cy="2317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lo stile del titolo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gli stili del testo dello schema</a:t>
            </a:r>
          </a:p>
          <a:p>
            <a:pPr lvl="1"/>
            <a:r>
              <a:rPr lang="it-IT" altLang="it-IT" smtClean="0"/>
              <a:t>Secondo livello</a:t>
            </a:r>
          </a:p>
          <a:p>
            <a:pPr lvl="2"/>
            <a:r>
              <a:rPr lang="it-IT" altLang="it-IT" smtClean="0"/>
              <a:t>Terzo livello</a:t>
            </a:r>
          </a:p>
          <a:p>
            <a:pPr lvl="3"/>
            <a:r>
              <a:rPr lang="it-IT" altLang="it-IT" smtClean="0"/>
              <a:t>Quarto livello</a:t>
            </a:r>
          </a:p>
          <a:p>
            <a:pPr lvl="4"/>
            <a:r>
              <a:rPr lang="it-IT" altLang="it-IT" smtClean="0"/>
              <a:t>Quinto livello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75479FBC-2FD4-4AE2-9062-BCDDE7554332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0" y="609600"/>
            <a:ext cx="9067800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b="1">
                <a:solidFill>
                  <a:srgbClr val="0000CC"/>
                </a:solidFill>
              </a:rPr>
              <a:t/>
            </a:r>
            <a:br>
              <a:rPr lang="it-IT" altLang="it-IT" b="1">
                <a:solidFill>
                  <a:srgbClr val="0000CC"/>
                </a:solidFill>
              </a:rPr>
            </a:br>
            <a:endParaRPr lang="it-IT" altLang="it-IT" b="1">
              <a:solidFill>
                <a:srgbClr val="0000CC"/>
              </a:solidFill>
            </a:endParaRP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2438400" y="4953000"/>
            <a:ext cx="441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it-IT" altLang="it-IT" sz="1800" i="1" dirty="0">
                <a:solidFill>
                  <a:srgbClr val="9900CC"/>
                </a:solidFill>
              </a:rPr>
              <a:t>Brescia – 18 Marzo 2017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228600" y="3048000"/>
            <a:ext cx="8458200" cy="506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it-IT" altLang="it-IT">
                <a:solidFill>
                  <a:srgbClr val="FF3300"/>
                </a:solidFill>
                <a:latin typeface="Trebuchet MS" panose="020B0603020202020204" pitchFamily="34" charset="0"/>
              </a:rPr>
              <a:t> </a:t>
            </a:r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2124075" y="5876925"/>
            <a:ext cx="583247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400" b="1" i="1" dirty="0">
                <a:solidFill>
                  <a:srgbClr val="9900CC"/>
                </a:solidFill>
              </a:rPr>
              <a:t>Mariarosaria Venturini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400" b="1" i="1" dirty="0">
                <a:solidFill>
                  <a:srgbClr val="9900CC"/>
                </a:solidFill>
              </a:rPr>
              <a:t>Responsabile U.O. Disabilità e Protezione </a:t>
            </a:r>
            <a:r>
              <a:rPr lang="it-IT" altLang="it-IT" sz="1400" b="1" i="1" dirty="0" smtClean="0">
                <a:solidFill>
                  <a:srgbClr val="9900CC"/>
                </a:solidFill>
              </a:rPr>
              <a:t>giuridica</a:t>
            </a:r>
            <a:endParaRPr lang="it-IT" altLang="it-IT" sz="1400" b="1" i="1" dirty="0">
              <a:solidFill>
                <a:srgbClr val="9900CC"/>
              </a:solidFill>
            </a:endParaRPr>
          </a:p>
        </p:txBody>
      </p:sp>
      <p:sp>
        <p:nvSpPr>
          <p:cNvPr id="4103" name="Oval 7"/>
          <p:cNvSpPr>
            <a:spLocks noChangeArrowheads="1"/>
          </p:cNvSpPr>
          <p:nvPr/>
        </p:nvSpPr>
        <p:spPr bwMode="auto">
          <a:xfrm>
            <a:off x="687388" y="2997200"/>
            <a:ext cx="7921625" cy="1655763"/>
          </a:xfrm>
          <a:prstGeom prst="ellipse">
            <a:avLst/>
          </a:prstGeom>
          <a:noFill/>
          <a:ln w="12700">
            <a:solidFill>
              <a:srgbClr val="9900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1800"/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900113" y="1412875"/>
            <a:ext cx="7239000" cy="11701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6038" rIns="90488" bIns="46038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2000" b="1" i="1" dirty="0">
                <a:solidFill>
                  <a:srgbClr val="9900CC"/>
                </a:solidFill>
                <a:latin typeface="Trebuchet MS" panose="020B0603020202020204" pitchFamily="34" charset="0"/>
              </a:rPr>
              <a:t>Convegno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it-IT" altLang="it-IT" sz="1000" b="1" i="1" dirty="0">
              <a:solidFill>
                <a:srgbClr val="9900CC"/>
              </a:solidFill>
              <a:latin typeface="Trebuchet MS" panose="020B0603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2000" b="1" i="1" dirty="0">
                <a:solidFill>
                  <a:srgbClr val="9900CC"/>
                </a:solidFill>
                <a:latin typeface="Trebuchet MS" panose="020B0603020202020204" pitchFamily="34" charset="0"/>
              </a:rPr>
              <a:t>I DISTURBI DELLO SPETTRO AUTISTICO: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2000" b="1" i="1" dirty="0">
                <a:solidFill>
                  <a:srgbClr val="9900CC"/>
                </a:solidFill>
                <a:latin typeface="Trebuchet MS" panose="020B0603020202020204" pitchFamily="34" charset="0"/>
              </a:rPr>
              <a:t>LO STATO DELL’ARTE</a:t>
            </a:r>
          </a:p>
        </p:txBody>
      </p:sp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1066800" y="990600"/>
            <a:ext cx="6858000" cy="793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6038" rIns="90488" bIns="46038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it-IT" altLang="it-IT" sz="1800">
              <a:solidFill>
                <a:srgbClr val="339933"/>
              </a:solidFill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it-IT" altLang="it-IT" sz="2800"/>
          </a:p>
        </p:txBody>
      </p:sp>
      <p:pic>
        <p:nvPicPr>
          <p:cNvPr id="4106" name="Picture 10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152400"/>
            <a:ext cx="1778000" cy="95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107" name="Text Box 11"/>
          <p:cNvSpPr txBox="1">
            <a:spLocks noChangeArrowheads="1"/>
          </p:cNvSpPr>
          <p:nvPr/>
        </p:nvSpPr>
        <p:spPr bwMode="auto">
          <a:xfrm>
            <a:off x="1476375" y="3357563"/>
            <a:ext cx="6335713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50195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it-IT" altLang="it-IT" sz="2400" b="1" dirty="0">
                <a:solidFill>
                  <a:srgbClr val="6600CC"/>
                </a:solidFill>
              </a:rPr>
              <a:t>Autismo in Provincia di  Brescia :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it-IT" altLang="it-IT" sz="2400" b="1" dirty="0">
                <a:solidFill>
                  <a:srgbClr val="6600CC"/>
                </a:solidFill>
              </a:rPr>
              <a:t>Punti di Forza e Criticità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sz="2400" b="1" dirty="0" smtClean="0">
                <a:solidFill>
                  <a:srgbClr val="6600CC"/>
                </a:solidFill>
              </a:rPr>
              <a:t>L’ATTIVAZIONE DEI  PROGETTI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41438"/>
            <a:ext cx="8229600" cy="4784725"/>
          </a:xfrm>
        </p:spPr>
        <p:txBody>
          <a:bodyPr/>
          <a:lstStyle/>
          <a:p>
            <a:pPr marL="0" indent="0">
              <a:lnSpc>
                <a:spcPct val="80000"/>
              </a:lnSpc>
            </a:pPr>
            <a:r>
              <a:rPr lang="it-IT" altLang="it-IT" sz="2000" b="1" dirty="0" smtClean="0">
                <a:solidFill>
                  <a:srgbClr val="FF0000"/>
                </a:solidFill>
              </a:rPr>
              <a:t>Tutti i Progetti hanno origine da DGR e sono finanziati da Fondi regionali:</a:t>
            </a:r>
          </a:p>
          <a:p>
            <a:pPr marL="533400" lvl="1" indent="-354013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it-IT" altLang="it-IT" sz="1800" dirty="0" smtClean="0"/>
              <a:t>Ambulatori e interventi consulenza /sostegno: da </a:t>
            </a:r>
            <a:r>
              <a:rPr lang="it-IT" altLang="it-IT" sz="1800" b="1" dirty="0" smtClean="0">
                <a:solidFill>
                  <a:srgbClr val="006600"/>
                </a:solidFill>
              </a:rPr>
              <a:t>fondo sociosanitario</a:t>
            </a:r>
          </a:p>
          <a:p>
            <a:pPr marL="533400" lvl="1" indent="-354013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it-IT" altLang="it-IT" sz="1800" dirty="0" smtClean="0"/>
              <a:t>Progetto riduzione liste d’attesa NPIA: da </a:t>
            </a:r>
            <a:r>
              <a:rPr lang="it-IT" altLang="it-IT" sz="1800" b="1" dirty="0" smtClean="0">
                <a:solidFill>
                  <a:srgbClr val="3333CC"/>
                </a:solidFill>
              </a:rPr>
              <a:t>fondo sanitario</a:t>
            </a:r>
          </a:p>
          <a:p>
            <a:pPr marL="533400" lvl="1" indent="-354013">
              <a:lnSpc>
                <a:spcPct val="80000"/>
              </a:lnSpc>
              <a:buFont typeface="Wingdings" panose="05000000000000000000" pitchFamily="2" charset="2"/>
              <a:buNone/>
            </a:pPr>
            <a:endParaRPr lang="it-IT" altLang="it-IT" sz="1800" dirty="0" smtClean="0"/>
          </a:p>
          <a:p>
            <a:pPr marL="533400" lvl="1" indent="-354013">
              <a:lnSpc>
                <a:spcPct val="80000"/>
              </a:lnSpc>
              <a:buFont typeface="Wingdings" panose="05000000000000000000" pitchFamily="2" charset="2"/>
              <a:buNone/>
            </a:pPr>
            <a:endParaRPr lang="it-IT" altLang="it-IT" sz="1800" dirty="0" smtClean="0"/>
          </a:p>
          <a:p>
            <a:pPr marL="0" indent="0">
              <a:lnSpc>
                <a:spcPct val="80000"/>
              </a:lnSpc>
            </a:pPr>
            <a:r>
              <a:rPr lang="it-IT" altLang="it-IT" sz="2000" dirty="0" smtClean="0"/>
              <a:t> </a:t>
            </a:r>
            <a:r>
              <a:rPr lang="it-IT" altLang="it-IT" sz="2000" b="1" dirty="0" smtClean="0">
                <a:solidFill>
                  <a:srgbClr val="FF0000"/>
                </a:solidFill>
              </a:rPr>
              <a:t>Titolare dei Progetti:</a:t>
            </a:r>
          </a:p>
          <a:p>
            <a:pPr marL="0" indent="0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it-IT" altLang="it-IT" sz="1800" dirty="0" smtClean="0"/>
              <a:t> </a:t>
            </a:r>
            <a:r>
              <a:rPr lang="it-IT" altLang="it-IT" sz="1800" b="1" dirty="0" smtClean="0"/>
              <a:t>Ambulatori :</a:t>
            </a:r>
            <a:r>
              <a:rPr lang="it-IT" altLang="it-IT" sz="1800" dirty="0" smtClean="0"/>
              <a:t> </a:t>
            </a:r>
          </a:p>
          <a:p>
            <a:pPr marL="0" indent="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it-IT" altLang="it-IT" sz="1800" b="1" dirty="0" smtClean="0">
                <a:solidFill>
                  <a:srgbClr val="FF0000"/>
                </a:solidFill>
              </a:rPr>
              <a:t>         Enti del Terzo settore </a:t>
            </a:r>
            <a:r>
              <a:rPr lang="it-IT" altLang="it-IT" sz="1800" dirty="0" smtClean="0"/>
              <a:t>(</a:t>
            </a:r>
            <a:r>
              <a:rPr lang="it-IT" altLang="it-IT" sz="1800" dirty="0" err="1" smtClean="0"/>
              <a:t>Fobap</a:t>
            </a:r>
            <a:r>
              <a:rPr lang="it-IT" altLang="it-IT" sz="1800" dirty="0" smtClean="0"/>
              <a:t> – La Nuvola )</a:t>
            </a:r>
          </a:p>
          <a:p>
            <a:pPr marL="0" indent="0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it-IT" altLang="it-IT" sz="1800" dirty="0" smtClean="0"/>
              <a:t> </a:t>
            </a:r>
            <a:r>
              <a:rPr lang="it-IT" altLang="it-IT" sz="1800" b="1" dirty="0" smtClean="0"/>
              <a:t>Interventi consulenza /sostegno</a:t>
            </a:r>
            <a:r>
              <a:rPr lang="it-IT" altLang="it-IT" sz="1800" dirty="0" smtClean="0"/>
              <a:t>: </a:t>
            </a:r>
          </a:p>
          <a:p>
            <a:pPr marL="0" indent="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it-IT" altLang="it-IT" sz="1800" b="1" dirty="0" smtClean="0">
                <a:solidFill>
                  <a:srgbClr val="FF0000"/>
                </a:solidFill>
              </a:rPr>
              <a:t>         ex ASL/ATS</a:t>
            </a:r>
            <a:r>
              <a:rPr lang="it-IT" altLang="it-IT" sz="1800" dirty="0" smtClean="0"/>
              <a:t> </a:t>
            </a:r>
            <a:r>
              <a:rPr lang="it-IT" altLang="it-IT" sz="1800" dirty="0" smtClean="0">
                <a:solidFill>
                  <a:srgbClr val="FF0000"/>
                </a:solidFill>
              </a:rPr>
              <a:t>con la collaborazione di Enti del Terzo Settore con specifica  	esperienza </a:t>
            </a:r>
            <a:r>
              <a:rPr lang="it-IT" altLang="it-IT" sz="1800" dirty="0" smtClean="0"/>
              <a:t>(</a:t>
            </a:r>
            <a:r>
              <a:rPr lang="it-IT" altLang="it-IT" sz="1800" dirty="0" err="1" smtClean="0"/>
              <a:t>Fobap</a:t>
            </a:r>
            <a:r>
              <a:rPr lang="it-IT" altLang="it-IT" sz="1800" dirty="0" smtClean="0"/>
              <a:t> – La Nuvola – la Rondine)</a:t>
            </a:r>
          </a:p>
          <a:p>
            <a:pPr marL="0" indent="0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it-IT" altLang="it-IT" sz="1800" dirty="0" smtClean="0"/>
              <a:t> </a:t>
            </a:r>
            <a:r>
              <a:rPr lang="it-IT" altLang="it-IT" sz="1800" b="1" dirty="0" smtClean="0"/>
              <a:t>Progetto riduzione liste d’attesa</a:t>
            </a:r>
            <a:r>
              <a:rPr lang="it-IT" altLang="it-IT" sz="1800" dirty="0" smtClean="0"/>
              <a:t>: </a:t>
            </a:r>
          </a:p>
          <a:p>
            <a:pPr marL="0" indent="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it-IT" altLang="it-IT" sz="1800" b="1" dirty="0" smtClean="0">
                <a:solidFill>
                  <a:srgbClr val="FF0000"/>
                </a:solidFill>
              </a:rPr>
              <a:t>        ATS per il progetto quadro </a:t>
            </a:r>
            <a:r>
              <a:rPr lang="it-IT" altLang="it-IT" sz="1800" dirty="0" smtClean="0"/>
              <a:t>a valere su tutto il territorio, </a:t>
            </a:r>
          </a:p>
          <a:p>
            <a:pPr marL="0" indent="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it-IT" altLang="it-IT" sz="1800" dirty="0" smtClean="0"/>
              <a:t>        </a:t>
            </a:r>
            <a:r>
              <a:rPr lang="it-IT" altLang="it-IT" sz="1800" b="1" dirty="0" smtClean="0">
                <a:solidFill>
                  <a:srgbClr val="3333CC"/>
                </a:solidFill>
              </a:rPr>
              <a:t>ASST per i singoli progetti attuativi </a:t>
            </a:r>
            <a:r>
              <a:rPr lang="it-IT" altLang="it-IT" sz="1800" dirty="0" smtClean="0">
                <a:solidFill>
                  <a:srgbClr val="3333CC"/>
                </a:solidFill>
              </a:rPr>
              <a:t> con la collaborazione di </a:t>
            </a:r>
            <a:r>
              <a:rPr lang="it-IT" altLang="it-IT" sz="1800" b="1" dirty="0" smtClean="0">
                <a:solidFill>
                  <a:srgbClr val="3333CC"/>
                </a:solidFill>
              </a:rPr>
              <a:t>Enti del    	   Terzo Settore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188913"/>
            <a:ext cx="8218487" cy="1008062"/>
          </a:xfrm>
        </p:spPr>
        <p:txBody>
          <a:bodyPr lIns="90000" tIns="46800" rIns="90000" bIns="46800"/>
          <a:lstStyle/>
          <a:p>
            <a:pPr defTabSz="449263"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it-IT" altLang="it-IT" sz="2400" b="1" dirty="0" smtClean="0">
                <a:solidFill>
                  <a:srgbClr val="6600CC"/>
                </a:solidFill>
              </a:rPr>
              <a:t>CARATTERISTICHE INNOVATIVE</a:t>
            </a:r>
            <a:endParaRPr lang="it-IT" altLang="it-IT" sz="2400" dirty="0" smtClean="0">
              <a:solidFill>
                <a:srgbClr val="6600CC"/>
              </a:solidFill>
            </a:endParaRPr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125538"/>
            <a:ext cx="8229600" cy="5229225"/>
          </a:xfrm>
        </p:spPr>
        <p:txBody>
          <a:bodyPr lIns="90000" tIns="46800" rIns="90000" bIns="46800"/>
          <a:lstStyle/>
          <a:p>
            <a:pPr marL="739775" lvl="1" indent="-282575" defTabSz="449263" eaLnBrk="1" hangingPunct="1">
              <a:lnSpc>
                <a:spcPct val="90000"/>
              </a:lnSpc>
              <a:spcBef>
                <a:spcPts val="500"/>
              </a:spcBef>
              <a:buClr>
                <a:srgbClr val="FF3300"/>
              </a:buClr>
              <a:buFont typeface="Arial" panose="020B0604020202020204" pitchFamily="34" charset="0"/>
              <a:buChar char="-"/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</a:tabLst>
            </a:pPr>
            <a:endParaRPr lang="it-IT" altLang="it-IT" sz="2000" b="1" smtClean="0">
              <a:solidFill>
                <a:srgbClr val="FF3300"/>
              </a:solidFill>
            </a:endParaRPr>
          </a:p>
          <a:p>
            <a:pPr marL="739775" lvl="1" indent="-282575" defTabSz="449263" eaLnBrk="1" hangingPunct="1">
              <a:lnSpc>
                <a:spcPct val="90000"/>
              </a:lnSpc>
              <a:spcBef>
                <a:spcPts val="500"/>
              </a:spcBef>
              <a:buFontTx/>
              <a:buChar char="-"/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</a:tabLst>
            </a:pPr>
            <a:r>
              <a:rPr lang="it-IT" altLang="it-IT" sz="2000" b="1" smtClean="0">
                <a:solidFill>
                  <a:srgbClr val="FF0000"/>
                </a:solidFill>
              </a:rPr>
              <a:t>Superamento dell’approccio riabilitativo tradizionale</a:t>
            </a:r>
            <a:r>
              <a:rPr lang="it-IT" altLang="it-IT" sz="2000" smtClean="0"/>
              <a:t>: di pari importanza ai trattamenti tradizionali presso l’ambulatorio, sono gli interventi di natura abilitativa/educativa nei contesti di vita </a:t>
            </a:r>
          </a:p>
          <a:p>
            <a:pPr marL="739775" lvl="1" indent="-282575" defTabSz="449263" eaLnBrk="1" hangingPunct="1">
              <a:lnSpc>
                <a:spcPct val="90000"/>
              </a:lnSpc>
              <a:spcBef>
                <a:spcPts val="500"/>
              </a:spcBef>
              <a:buFontTx/>
              <a:buChar char="-"/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</a:tabLst>
            </a:pPr>
            <a:r>
              <a:rPr lang="it-IT" altLang="it-IT" sz="2000" b="1" smtClean="0">
                <a:solidFill>
                  <a:srgbClr val="FF0000"/>
                </a:solidFill>
              </a:rPr>
              <a:t>Trattamento intensivo e condiviso </a:t>
            </a:r>
            <a:r>
              <a:rPr lang="it-IT" altLang="it-IT" sz="2000" smtClean="0"/>
              <a:t>rivolto al minore con il coinvolgimento della famiglia e della scuola</a:t>
            </a:r>
          </a:p>
          <a:p>
            <a:pPr marL="739775" lvl="1" indent="-282575" defTabSz="449263" eaLnBrk="1" hangingPunct="1">
              <a:lnSpc>
                <a:spcPct val="90000"/>
              </a:lnSpc>
              <a:spcBef>
                <a:spcPts val="500"/>
              </a:spcBef>
              <a:buFontTx/>
              <a:buChar char="-"/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</a:tabLst>
            </a:pPr>
            <a:r>
              <a:rPr lang="it-IT" altLang="it-IT" sz="2000" b="1" smtClean="0">
                <a:solidFill>
                  <a:srgbClr val="FF0000"/>
                </a:solidFill>
              </a:rPr>
              <a:t>Intervento modulare</a:t>
            </a:r>
            <a:r>
              <a:rPr lang="it-IT" altLang="it-IT" sz="2000" smtClean="0"/>
              <a:t>: l’intensità dei trattamenti è in relazione all’età e alla situazione più complessiva del minore</a:t>
            </a:r>
          </a:p>
          <a:p>
            <a:pPr marL="739775" lvl="1" indent="-282575" defTabSz="449263" eaLnBrk="1" hangingPunct="1">
              <a:lnSpc>
                <a:spcPct val="90000"/>
              </a:lnSpc>
              <a:spcBef>
                <a:spcPts val="500"/>
              </a:spcBef>
              <a:buFontTx/>
              <a:buChar char="-"/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</a:tabLst>
            </a:pPr>
            <a:r>
              <a:rPr lang="it-IT" altLang="it-IT" sz="2000" b="1" smtClean="0">
                <a:solidFill>
                  <a:srgbClr val="FF0000"/>
                </a:solidFill>
              </a:rPr>
              <a:t>Lavoro di rete </a:t>
            </a:r>
            <a:r>
              <a:rPr lang="it-IT" altLang="it-IT" sz="2000" smtClean="0"/>
              <a:t>(NPIA –EOH – Scuola – Famiglia – Territorio) per una presa in carico condivisa</a:t>
            </a:r>
          </a:p>
          <a:p>
            <a:pPr marL="739775" lvl="1" indent="-282575" defTabSz="449263" eaLnBrk="1" hangingPunct="1">
              <a:lnSpc>
                <a:spcPct val="90000"/>
              </a:lnSpc>
              <a:spcBef>
                <a:spcPts val="500"/>
              </a:spcBef>
              <a:buFontTx/>
              <a:buChar char="-"/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</a:tabLst>
            </a:pPr>
            <a:r>
              <a:rPr lang="it-IT" altLang="it-IT" sz="2000" b="1" smtClean="0">
                <a:solidFill>
                  <a:srgbClr val="FF0000"/>
                </a:solidFill>
              </a:rPr>
              <a:t>Interventi  basati sul principio dell’evidenza </a:t>
            </a:r>
            <a:r>
              <a:rPr lang="it-IT" altLang="it-IT" sz="2000" smtClean="0"/>
              <a:t>(rilevazione dati, monitoraggio risultati,  livello di soddisfazione della famiglia e della scuola) </a:t>
            </a:r>
          </a:p>
          <a:p>
            <a:pPr marL="739775" lvl="1" indent="-282575" defTabSz="449263" eaLnBrk="1" hangingPunct="1">
              <a:lnSpc>
                <a:spcPct val="90000"/>
              </a:lnSpc>
              <a:spcBef>
                <a:spcPts val="500"/>
              </a:spcBef>
              <a:buFontTx/>
              <a:buChar char="-"/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</a:tabLst>
            </a:pPr>
            <a:r>
              <a:rPr lang="it-IT" altLang="it-IT" sz="2000" b="1" smtClean="0">
                <a:solidFill>
                  <a:srgbClr val="FF0000"/>
                </a:solidFill>
              </a:rPr>
              <a:t>Attività di case management</a:t>
            </a:r>
            <a:r>
              <a:rPr lang="it-IT" altLang="it-IT" sz="2000" smtClean="0"/>
              <a:t>: accompagnamento, consulenza a genitori ed operatori della rete</a:t>
            </a:r>
            <a:endParaRPr lang="it-IT" altLang="it-IT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6558124" y="6525344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endParaRPr lang="it-IT" altLang="it-IT" sz="1400" dirty="0"/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469900" y="276225"/>
            <a:ext cx="8215313" cy="86518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6038" rIns="90488" bIns="46038" anchor="ctr"/>
          <a:lstStyle>
            <a:lvl1pPr defTabSz="449263">
              <a:spcBef>
                <a:spcPct val="20000"/>
              </a:spcBef>
              <a:buChar char="•"/>
              <a:tabLst>
                <a:tab pos="0" algn="l"/>
                <a:tab pos="447675" algn="l"/>
                <a:tab pos="895350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49263">
              <a:spcBef>
                <a:spcPct val="20000"/>
              </a:spcBef>
              <a:buChar char="–"/>
              <a:tabLst>
                <a:tab pos="0" algn="l"/>
                <a:tab pos="447675" algn="l"/>
                <a:tab pos="895350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49263">
              <a:spcBef>
                <a:spcPct val="20000"/>
              </a:spcBef>
              <a:buChar char="•"/>
              <a:tabLst>
                <a:tab pos="0" algn="l"/>
                <a:tab pos="447675" algn="l"/>
                <a:tab pos="895350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49263">
              <a:spcBef>
                <a:spcPct val="20000"/>
              </a:spcBef>
              <a:buChar char="–"/>
              <a:tabLst>
                <a:tab pos="0" algn="l"/>
                <a:tab pos="447675" algn="l"/>
                <a:tab pos="895350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49263">
              <a:spcBef>
                <a:spcPct val="20000"/>
              </a:spcBef>
              <a:buChar char="»"/>
              <a:tabLst>
                <a:tab pos="0" algn="l"/>
                <a:tab pos="447675" algn="l"/>
                <a:tab pos="895350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47675" algn="l"/>
                <a:tab pos="895350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47675" algn="l"/>
                <a:tab pos="895350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47675" algn="l"/>
                <a:tab pos="895350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47675" algn="l"/>
                <a:tab pos="895350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2400" b="1" dirty="0">
                <a:solidFill>
                  <a:srgbClr val="6600CC"/>
                </a:solidFill>
              </a:rPr>
              <a:t>PUNTI FORZA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2400" b="1" dirty="0">
                <a:solidFill>
                  <a:srgbClr val="6600CC"/>
                </a:solidFill>
              </a:rPr>
              <a:t>DEI PROGETTI ATTIVATI</a:t>
            </a: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458788" y="1198563"/>
            <a:ext cx="8226425" cy="5154612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6038" rIns="90488" bIns="46038"/>
          <a:lstStyle>
            <a:lvl1pPr marL="339725" indent="-339725" defTabSz="449263">
              <a:spcBef>
                <a:spcPct val="20000"/>
              </a:spcBef>
              <a:buChar char="•"/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6275" algn="l"/>
                <a:tab pos="4937125" algn="l"/>
                <a:tab pos="5386388" algn="l"/>
                <a:tab pos="5834063" algn="l"/>
                <a:tab pos="6284913" algn="l"/>
                <a:tab pos="6734175" algn="l"/>
                <a:tab pos="7181850" algn="l"/>
                <a:tab pos="7632700" algn="l"/>
                <a:tab pos="8081963" algn="l"/>
                <a:tab pos="8531225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9775" indent="-282575" defTabSz="449263">
              <a:spcBef>
                <a:spcPct val="20000"/>
              </a:spcBef>
              <a:buChar char="–"/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6275" algn="l"/>
                <a:tab pos="4937125" algn="l"/>
                <a:tab pos="5386388" algn="l"/>
                <a:tab pos="5834063" algn="l"/>
                <a:tab pos="6284913" algn="l"/>
                <a:tab pos="6734175" algn="l"/>
                <a:tab pos="7181850" algn="l"/>
                <a:tab pos="7632700" algn="l"/>
                <a:tab pos="8081963" algn="l"/>
                <a:tab pos="8531225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49263">
              <a:spcBef>
                <a:spcPct val="20000"/>
              </a:spcBef>
              <a:buChar char="•"/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6275" algn="l"/>
                <a:tab pos="4937125" algn="l"/>
                <a:tab pos="5386388" algn="l"/>
                <a:tab pos="5834063" algn="l"/>
                <a:tab pos="6284913" algn="l"/>
                <a:tab pos="6734175" algn="l"/>
                <a:tab pos="7181850" algn="l"/>
                <a:tab pos="7632700" algn="l"/>
                <a:tab pos="8081963" algn="l"/>
                <a:tab pos="8531225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49263">
              <a:spcBef>
                <a:spcPct val="20000"/>
              </a:spcBef>
              <a:buChar char="–"/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6275" algn="l"/>
                <a:tab pos="4937125" algn="l"/>
                <a:tab pos="5386388" algn="l"/>
                <a:tab pos="5834063" algn="l"/>
                <a:tab pos="6284913" algn="l"/>
                <a:tab pos="6734175" algn="l"/>
                <a:tab pos="7181850" algn="l"/>
                <a:tab pos="7632700" algn="l"/>
                <a:tab pos="8081963" algn="l"/>
                <a:tab pos="85312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49263">
              <a:spcBef>
                <a:spcPct val="20000"/>
              </a:spcBef>
              <a:buChar char="»"/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6275" algn="l"/>
                <a:tab pos="4937125" algn="l"/>
                <a:tab pos="5386388" algn="l"/>
                <a:tab pos="5834063" algn="l"/>
                <a:tab pos="6284913" algn="l"/>
                <a:tab pos="6734175" algn="l"/>
                <a:tab pos="7181850" algn="l"/>
                <a:tab pos="7632700" algn="l"/>
                <a:tab pos="8081963" algn="l"/>
                <a:tab pos="85312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6275" algn="l"/>
                <a:tab pos="4937125" algn="l"/>
                <a:tab pos="5386388" algn="l"/>
                <a:tab pos="5834063" algn="l"/>
                <a:tab pos="6284913" algn="l"/>
                <a:tab pos="6734175" algn="l"/>
                <a:tab pos="7181850" algn="l"/>
                <a:tab pos="7632700" algn="l"/>
                <a:tab pos="8081963" algn="l"/>
                <a:tab pos="85312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6275" algn="l"/>
                <a:tab pos="4937125" algn="l"/>
                <a:tab pos="5386388" algn="l"/>
                <a:tab pos="5834063" algn="l"/>
                <a:tab pos="6284913" algn="l"/>
                <a:tab pos="6734175" algn="l"/>
                <a:tab pos="7181850" algn="l"/>
                <a:tab pos="7632700" algn="l"/>
                <a:tab pos="8081963" algn="l"/>
                <a:tab pos="85312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6275" algn="l"/>
                <a:tab pos="4937125" algn="l"/>
                <a:tab pos="5386388" algn="l"/>
                <a:tab pos="5834063" algn="l"/>
                <a:tab pos="6284913" algn="l"/>
                <a:tab pos="6734175" algn="l"/>
                <a:tab pos="7181850" algn="l"/>
                <a:tab pos="7632700" algn="l"/>
                <a:tab pos="8081963" algn="l"/>
                <a:tab pos="85312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6275" algn="l"/>
                <a:tab pos="4937125" algn="l"/>
                <a:tab pos="5386388" algn="l"/>
                <a:tab pos="5834063" algn="l"/>
                <a:tab pos="6284913" algn="l"/>
                <a:tab pos="6734175" algn="l"/>
                <a:tab pos="7181850" algn="l"/>
                <a:tab pos="7632700" algn="l"/>
                <a:tab pos="8081963" algn="l"/>
                <a:tab pos="85312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eaLnBrk="1" hangingPunct="1">
              <a:lnSpc>
                <a:spcPct val="90000"/>
              </a:lnSpc>
              <a:spcBef>
                <a:spcPts val="500"/>
              </a:spcBef>
              <a:buFontTx/>
              <a:buNone/>
            </a:pPr>
            <a:endParaRPr lang="it-IT" altLang="it-IT" sz="2000" b="1" dirty="0">
              <a:solidFill>
                <a:srgbClr val="FF3300"/>
              </a:solidFill>
            </a:endParaRPr>
          </a:p>
          <a:p>
            <a:pPr lvl="1" eaLnBrk="1" hangingPunct="1">
              <a:lnSpc>
                <a:spcPct val="90000"/>
              </a:lnSpc>
              <a:spcBef>
                <a:spcPts val="500"/>
              </a:spcBef>
              <a:buClr>
                <a:srgbClr val="FF3300"/>
              </a:buClr>
              <a:buFontTx/>
              <a:buChar char="-"/>
            </a:pPr>
            <a:r>
              <a:rPr lang="it-IT" altLang="it-IT" sz="2000" b="1" dirty="0">
                <a:solidFill>
                  <a:srgbClr val="FF0000"/>
                </a:solidFill>
              </a:rPr>
              <a:t>NPIA mantiene la titolarità presa in carico </a:t>
            </a:r>
            <a:r>
              <a:rPr lang="it-IT" altLang="it-IT" sz="2000" dirty="0"/>
              <a:t>anche quando, avuto l’assenso della famiglia, invia ad altri Enti per interventi specifici</a:t>
            </a:r>
            <a:r>
              <a:rPr lang="it-IT" altLang="it-IT" sz="2000" b="1" dirty="0">
                <a:solidFill>
                  <a:srgbClr val="FF3300"/>
                </a:solidFill>
              </a:rPr>
              <a:t> </a:t>
            </a:r>
          </a:p>
          <a:p>
            <a:pPr lvl="1" eaLnBrk="1" hangingPunct="1">
              <a:lnSpc>
                <a:spcPct val="90000"/>
              </a:lnSpc>
              <a:spcBef>
                <a:spcPts val="500"/>
              </a:spcBef>
              <a:buClr>
                <a:srgbClr val="FF3300"/>
              </a:buClr>
              <a:buFontTx/>
              <a:buChar char="-"/>
            </a:pPr>
            <a:r>
              <a:rPr lang="it-IT" altLang="it-IT" sz="2000" b="1" dirty="0">
                <a:solidFill>
                  <a:srgbClr val="FF0000"/>
                </a:solidFill>
              </a:rPr>
              <a:t>Diagnosi, valutazione e monitoraggio del progetto è in capo alla NPIA </a:t>
            </a:r>
          </a:p>
          <a:p>
            <a:pPr lvl="1" eaLnBrk="1" hangingPunct="1">
              <a:lnSpc>
                <a:spcPct val="90000"/>
              </a:lnSpc>
              <a:spcBef>
                <a:spcPts val="500"/>
              </a:spcBef>
              <a:buClr>
                <a:srgbClr val="FF3300"/>
              </a:buClr>
              <a:buFontTx/>
              <a:buChar char="-"/>
            </a:pPr>
            <a:r>
              <a:rPr lang="it-IT" altLang="it-IT" sz="2000" b="1" dirty="0">
                <a:solidFill>
                  <a:srgbClr val="FF0000"/>
                </a:solidFill>
              </a:rPr>
              <a:t>Percorsi abilitativi personalizzati</a:t>
            </a:r>
          </a:p>
          <a:p>
            <a:pPr lvl="1" eaLnBrk="1" hangingPunct="1">
              <a:lnSpc>
                <a:spcPct val="90000"/>
              </a:lnSpc>
              <a:spcBef>
                <a:spcPts val="500"/>
              </a:spcBef>
              <a:buClr>
                <a:srgbClr val="FF3300"/>
              </a:buClr>
              <a:buFontTx/>
              <a:buChar char="-"/>
            </a:pPr>
            <a:r>
              <a:rPr lang="it-IT" altLang="it-IT" sz="2000" b="1" dirty="0">
                <a:solidFill>
                  <a:srgbClr val="FF0000"/>
                </a:solidFill>
              </a:rPr>
              <a:t>Approccio metodologico</a:t>
            </a:r>
            <a:r>
              <a:rPr lang="it-IT" altLang="it-IT" sz="2000" dirty="0">
                <a:solidFill>
                  <a:srgbClr val="FF0000"/>
                </a:solidFill>
              </a:rPr>
              <a:t> </a:t>
            </a:r>
            <a:r>
              <a:rPr lang="it-IT" altLang="it-IT" sz="2000" dirty="0"/>
              <a:t>approvato dalla comunità scientifica  a livello internazionale</a:t>
            </a:r>
            <a:endParaRPr lang="it-IT" altLang="it-IT" sz="2000" b="1" dirty="0">
              <a:solidFill>
                <a:srgbClr val="FF3300"/>
              </a:solidFill>
            </a:endParaRPr>
          </a:p>
          <a:p>
            <a:pPr lvl="1" eaLnBrk="1" hangingPunct="1">
              <a:lnSpc>
                <a:spcPct val="90000"/>
              </a:lnSpc>
              <a:spcBef>
                <a:spcPts val="500"/>
              </a:spcBef>
              <a:buFontTx/>
              <a:buChar char="-"/>
            </a:pPr>
            <a:r>
              <a:rPr lang="it-IT" altLang="it-IT" sz="2000" b="1" dirty="0">
                <a:solidFill>
                  <a:srgbClr val="FF0000"/>
                </a:solidFill>
              </a:rPr>
              <a:t>Condivisione del progetto</a:t>
            </a:r>
            <a:r>
              <a:rPr lang="it-IT" altLang="it-IT" sz="2000" dirty="0">
                <a:solidFill>
                  <a:srgbClr val="FF0000"/>
                </a:solidFill>
              </a:rPr>
              <a:t> </a:t>
            </a:r>
            <a:r>
              <a:rPr lang="it-IT" altLang="it-IT" sz="2000" b="1" dirty="0">
                <a:solidFill>
                  <a:srgbClr val="FF0000"/>
                </a:solidFill>
              </a:rPr>
              <a:t>abilitativo tra tutti  gli attori</a:t>
            </a:r>
            <a:r>
              <a:rPr lang="it-IT" altLang="it-IT" sz="2000" dirty="0">
                <a:solidFill>
                  <a:srgbClr val="FF0000"/>
                </a:solidFill>
              </a:rPr>
              <a:t>: </a:t>
            </a:r>
            <a:r>
              <a:rPr lang="it-IT" altLang="it-IT" sz="2000" dirty="0"/>
              <a:t>ASST </a:t>
            </a:r>
          </a:p>
          <a:p>
            <a:pPr lvl="1" eaLnBrk="1" hangingPunct="1">
              <a:lnSpc>
                <a:spcPct val="90000"/>
              </a:lnSpc>
              <a:spcBef>
                <a:spcPts val="500"/>
              </a:spcBef>
              <a:buFontTx/>
              <a:buNone/>
            </a:pPr>
            <a:r>
              <a:rPr lang="it-IT" altLang="it-IT" sz="2000" dirty="0"/>
              <a:t>    ( NPIA, Operatori Area Disabilità),operatori Enti, Scuola, Famiglia… </a:t>
            </a:r>
          </a:p>
          <a:p>
            <a:pPr lvl="1" eaLnBrk="1" hangingPunct="1">
              <a:lnSpc>
                <a:spcPct val="90000"/>
              </a:lnSpc>
              <a:spcBef>
                <a:spcPts val="500"/>
              </a:spcBef>
              <a:buFontTx/>
              <a:buChar char="-"/>
            </a:pPr>
            <a:r>
              <a:rPr lang="it-IT" altLang="it-IT" sz="2000" b="1" dirty="0">
                <a:solidFill>
                  <a:srgbClr val="FF0000"/>
                </a:solidFill>
              </a:rPr>
              <a:t>Coinvolgimento della scuola</a:t>
            </a:r>
            <a:r>
              <a:rPr lang="it-IT" altLang="it-IT" sz="2000" dirty="0">
                <a:solidFill>
                  <a:srgbClr val="FF0000"/>
                </a:solidFill>
              </a:rPr>
              <a:t>  </a:t>
            </a:r>
            <a:r>
              <a:rPr lang="it-IT" altLang="it-IT" sz="2000" dirty="0"/>
              <a:t>per un progetto educativo in sinergia con il progetto abilitativo </a:t>
            </a:r>
          </a:p>
          <a:p>
            <a:pPr lvl="1" eaLnBrk="1" hangingPunct="1">
              <a:lnSpc>
                <a:spcPct val="90000"/>
              </a:lnSpc>
              <a:spcBef>
                <a:spcPts val="500"/>
              </a:spcBef>
              <a:buFontTx/>
              <a:buChar char="-"/>
            </a:pPr>
            <a:r>
              <a:rPr lang="it-IT" altLang="it-IT" sz="2000" b="1" dirty="0">
                <a:solidFill>
                  <a:srgbClr val="FF0000"/>
                </a:solidFill>
              </a:rPr>
              <a:t>Azioni  di sostegno ai genitori</a:t>
            </a:r>
          </a:p>
          <a:p>
            <a:pPr lvl="1" eaLnBrk="1" hangingPunct="1">
              <a:lnSpc>
                <a:spcPct val="90000"/>
              </a:lnSpc>
              <a:spcBef>
                <a:spcPts val="500"/>
              </a:spcBef>
              <a:buFontTx/>
              <a:buChar char="-"/>
            </a:pPr>
            <a:r>
              <a:rPr lang="it-IT" altLang="it-IT" sz="2000" b="1" dirty="0">
                <a:solidFill>
                  <a:srgbClr val="FF0000"/>
                </a:solidFill>
              </a:rPr>
              <a:t>Azioni formative e informative</a:t>
            </a:r>
            <a:endParaRPr lang="it-IT" altLang="it-IT" sz="2000" dirty="0">
              <a:solidFill>
                <a:srgbClr val="FF0000"/>
              </a:solidFill>
            </a:endParaRPr>
          </a:p>
          <a:p>
            <a:pPr eaLnBrk="1" hangingPunct="1">
              <a:lnSpc>
                <a:spcPct val="90000"/>
              </a:lnSpc>
              <a:spcBef>
                <a:spcPts val="500"/>
              </a:spcBef>
              <a:buFontTx/>
              <a:buChar char="-"/>
            </a:pPr>
            <a:endParaRPr lang="it-IT" altLang="it-IT" sz="2000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EE03058B-167B-4026-ACE5-FA77EC32A014}" type="slidenum">
              <a:rPr lang="it-IT" altLang="it-IT" sz="1400"/>
              <a:pPr algn="r" eaLnBrk="1" hangingPunct="1">
                <a:spcBef>
                  <a:spcPct val="0"/>
                </a:spcBef>
                <a:buFontTx/>
                <a:buNone/>
              </a:pPr>
              <a:t>13</a:t>
            </a:fld>
            <a:endParaRPr lang="it-IT" altLang="it-IT" sz="1400"/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469900" y="476250"/>
            <a:ext cx="8215313" cy="4318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6038" rIns="90488" bIns="46038" anchor="ctr"/>
          <a:lstStyle>
            <a:lvl1pPr defTabSz="449263">
              <a:spcBef>
                <a:spcPct val="20000"/>
              </a:spcBef>
              <a:buChar char="•"/>
              <a:tabLst>
                <a:tab pos="0" algn="l"/>
                <a:tab pos="447675" algn="l"/>
                <a:tab pos="895350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49263">
              <a:spcBef>
                <a:spcPct val="20000"/>
              </a:spcBef>
              <a:buChar char="–"/>
              <a:tabLst>
                <a:tab pos="0" algn="l"/>
                <a:tab pos="447675" algn="l"/>
                <a:tab pos="895350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49263">
              <a:spcBef>
                <a:spcPct val="20000"/>
              </a:spcBef>
              <a:buChar char="•"/>
              <a:tabLst>
                <a:tab pos="0" algn="l"/>
                <a:tab pos="447675" algn="l"/>
                <a:tab pos="895350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49263">
              <a:spcBef>
                <a:spcPct val="20000"/>
              </a:spcBef>
              <a:buChar char="–"/>
              <a:tabLst>
                <a:tab pos="0" algn="l"/>
                <a:tab pos="447675" algn="l"/>
                <a:tab pos="895350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49263">
              <a:spcBef>
                <a:spcPct val="20000"/>
              </a:spcBef>
              <a:buChar char="»"/>
              <a:tabLst>
                <a:tab pos="0" algn="l"/>
                <a:tab pos="447675" algn="l"/>
                <a:tab pos="895350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47675" algn="l"/>
                <a:tab pos="895350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47675" algn="l"/>
                <a:tab pos="895350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47675" algn="l"/>
                <a:tab pos="895350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47675" algn="l"/>
                <a:tab pos="895350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it-IT" altLang="it-IT" sz="2400" b="1" dirty="0">
              <a:solidFill>
                <a:srgbClr val="6600CC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2400" b="1" dirty="0">
                <a:solidFill>
                  <a:srgbClr val="6600CC"/>
                </a:solidFill>
              </a:rPr>
              <a:t>CRITICITA’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it-IT" altLang="it-IT" sz="2400" b="1" dirty="0">
              <a:solidFill>
                <a:srgbClr val="6600CC"/>
              </a:solidFill>
            </a:endParaRPr>
          </a:p>
        </p:txBody>
      </p:sp>
      <p:sp>
        <p:nvSpPr>
          <p:cNvPr id="69636" name="Rectangle 4"/>
          <p:cNvSpPr>
            <a:spLocks noChangeArrowheads="1"/>
          </p:cNvSpPr>
          <p:nvPr/>
        </p:nvSpPr>
        <p:spPr bwMode="auto">
          <a:xfrm>
            <a:off x="468313" y="1125538"/>
            <a:ext cx="8215312" cy="53086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6038" rIns="90488" bIns="46038"/>
          <a:lstStyle>
            <a:lvl1pPr marL="339725" indent="-339725" defTabSz="449263"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6275" algn="l"/>
                <a:tab pos="4937125" algn="l"/>
                <a:tab pos="5386388" algn="l"/>
                <a:tab pos="5834063" algn="l"/>
                <a:tab pos="6284913" algn="l"/>
                <a:tab pos="6734175" algn="l"/>
                <a:tab pos="7181850" algn="l"/>
                <a:tab pos="7632700" algn="l"/>
                <a:tab pos="8081963" algn="l"/>
                <a:tab pos="85312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9775" indent="-282575" defTabSz="449263"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6275" algn="l"/>
                <a:tab pos="4937125" algn="l"/>
                <a:tab pos="5386388" algn="l"/>
                <a:tab pos="5834063" algn="l"/>
                <a:tab pos="6284913" algn="l"/>
                <a:tab pos="6734175" algn="l"/>
                <a:tab pos="7181850" algn="l"/>
                <a:tab pos="7632700" algn="l"/>
                <a:tab pos="8081963" algn="l"/>
                <a:tab pos="85312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49263"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6275" algn="l"/>
                <a:tab pos="4937125" algn="l"/>
                <a:tab pos="5386388" algn="l"/>
                <a:tab pos="5834063" algn="l"/>
                <a:tab pos="6284913" algn="l"/>
                <a:tab pos="6734175" algn="l"/>
                <a:tab pos="7181850" algn="l"/>
                <a:tab pos="7632700" algn="l"/>
                <a:tab pos="8081963" algn="l"/>
                <a:tab pos="85312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49263"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6275" algn="l"/>
                <a:tab pos="4937125" algn="l"/>
                <a:tab pos="5386388" algn="l"/>
                <a:tab pos="5834063" algn="l"/>
                <a:tab pos="6284913" algn="l"/>
                <a:tab pos="6734175" algn="l"/>
                <a:tab pos="7181850" algn="l"/>
                <a:tab pos="7632700" algn="l"/>
                <a:tab pos="8081963" algn="l"/>
                <a:tab pos="85312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49263"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6275" algn="l"/>
                <a:tab pos="4937125" algn="l"/>
                <a:tab pos="5386388" algn="l"/>
                <a:tab pos="5834063" algn="l"/>
                <a:tab pos="6284913" algn="l"/>
                <a:tab pos="6734175" algn="l"/>
                <a:tab pos="7181850" algn="l"/>
                <a:tab pos="7632700" algn="l"/>
                <a:tab pos="8081963" algn="l"/>
                <a:tab pos="85312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6275" algn="l"/>
                <a:tab pos="4937125" algn="l"/>
                <a:tab pos="5386388" algn="l"/>
                <a:tab pos="5834063" algn="l"/>
                <a:tab pos="6284913" algn="l"/>
                <a:tab pos="6734175" algn="l"/>
                <a:tab pos="7181850" algn="l"/>
                <a:tab pos="7632700" algn="l"/>
                <a:tab pos="8081963" algn="l"/>
                <a:tab pos="85312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6275" algn="l"/>
                <a:tab pos="4937125" algn="l"/>
                <a:tab pos="5386388" algn="l"/>
                <a:tab pos="5834063" algn="l"/>
                <a:tab pos="6284913" algn="l"/>
                <a:tab pos="6734175" algn="l"/>
                <a:tab pos="7181850" algn="l"/>
                <a:tab pos="7632700" algn="l"/>
                <a:tab pos="8081963" algn="l"/>
                <a:tab pos="85312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6275" algn="l"/>
                <a:tab pos="4937125" algn="l"/>
                <a:tab pos="5386388" algn="l"/>
                <a:tab pos="5834063" algn="l"/>
                <a:tab pos="6284913" algn="l"/>
                <a:tab pos="6734175" algn="l"/>
                <a:tab pos="7181850" algn="l"/>
                <a:tab pos="7632700" algn="l"/>
                <a:tab pos="8081963" algn="l"/>
                <a:tab pos="85312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6275" algn="l"/>
                <a:tab pos="4937125" algn="l"/>
                <a:tab pos="5386388" algn="l"/>
                <a:tab pos="5834063" algn="l"/>
                <a:tab pos="6284913" algn="l"/>
                <a:tab pos="6734175" algn="l"/>
                <a:tab pos="7181850" algn="l"/>
                <a:tab pos="7632700" algn="l"/>
                <a:tab pos="8081963" algn="l"/>
                <a:tab pos="85312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eaLnBrk="1" hangingPunct="1">
              <a:lnSpc>
                <a:spcPct val="90000"/>
              </a:lnSpc>
              <a:spcBef>
                <a:spcPts val="500"/>
              </a:spcBef>
              <a:defRPr/>
            </a:pPr>
            <a:endParaRPr lang="it-IT" altLang="it-IT" sz="2000" b="1" dirty="0" smtClean="0">
              <a:solidFill>
                <a:srgbClr val="FF3300"/>
              </a:solidFill>
            </a:endParaRPr>
          </a:p>
          <a:p>
            <a:pPr lvl="1" eaLnBrk="1" hangingPunct="1">
              <a:lnSpc>
                <a:spcPct val="90000"/>
              </a:lnSpc>
              <a:spcBef>
                <a:spcPts val="500"/>
              </a:spcBef>
              <a:buClr>
                <a:srgbClr val="FF3300"/>
              </a:buClr>
              <a:buFontTx/>
              <a:buChar char="-"/>
              <a:defRPr/>
            </a:pPr>
            <a:r>
              <a:rPr lang="it-IT" altLang="it-IT" sz="2000" b="1" u="sng" dirty="0" smtClean="0">
                <a:solidFill>
                  <a:srgbClr val="3333CC"/>
                </a:solidFill>
              </a:rPr>
              <a:t>I progetti e i finanziamenti sono ad oggi annuali</a:t>
            </a:r>
            <a:r>
              <a:rPr lang="it-IT" altLang="it-IT" sz="2000" b="1" dirty="0" smtClean="0">
                <a:solidFill>
                  <a:srgbClr val="3333CC"/>
                </a:solidFill>
              </a:rPr>
              <a:t> a fronte di aree di bisogno che a priori necessitano di interventi a lungo termine</a:t>
            </a:r>
          </a:p>
          <a:p>
            <a:pPr marL="457200" lvl="1" indent="0" eaLnBrk="1" hangingPunct="1">
              <a:lnSpc>
                <a:spcPct val="90000"/>
              </a:lnSpc>
              <a:spcBef>
                <a:spcPts val="500"/>
              </a:spcBef>
              <a:buClr>
                <a:srgbClr val="FF3300"/>
              </a:buClr>
              <a:defRPr/>
            </a:pPr>
            <a:r>
              <a:rPr lang="it-IT" altLang="it-IT" sz="2000" b="1" dirty="0" smtClean="0">
                <a:solidFill>
                  <a:srgbClr val="3333CC"/>
                </a:solidFill>
              </a:rPr>
              <a:t> </a:t>
            </a:r>
          </a:p>
          <a:p>
            <a:pPr lvl="1" eaLnBrk="1" hangingPunct="1">
              <a:lnSpc>
                <a:spcPct val="90000"/>
              </a:lnSpc>
              <a:spcBef>
                <a:spcPts val="500"/>
              </a:spcBef>
              <a:buClr>
                <a:srgbClr val="FF3300"/>
              </a:buClr>
              <a:buFontTx/>
              <a:buChar char="-"/>
              <a:defRPr/>
            </a:pPr>
            <a:r>
              <a:rPr lang="it-IT" altLang="it-IT" sz="2000" b="1" dirty="0" smtClean="0">
                <a:solidFill>
                  <a:srgbClr val="FF3300"/>
                </a:solidFill>
              </a:rPr>
              <a:t>Le proroghe annuali  dal 2012/2013 di progetti sperimentali hanno </a:t>
            </a:r>
            <a:r>
              <a:rPr lang="it-IT" altLang="it-IT" sz="2000" b="1" u="sng" dirty="0" smtClean="0">
                <a:solidFill>
                  <a:srgbClr val="FF3300"/>
                </a:solidFill>
              </a:rPr>
              <a:t>impedito di ampliare la risposta e di coinvolgere altri soggetti del Terzo settor</a:t>
            </a:r>
            <a:r>
              <a:rPr lang="it-IT" altLang="it-IT" sz="2000" b="1" dirty="0" smtClean="0">
                <a:solidFill>
                  <a:srgbClr val="FF3300"/>
                </a:solidFill>
              </a:rPr>
              <a:t>e per una estensione di buone prassi  su tutto il territorio</a:t>
            </a:r>
          </a:p>
          <a:p>
            <a:pPr marL="457200" lvl="1" indent="0" eaLnBrk="1" hangingPunct="1">
              <a:lnSpc>
                <a:spcPct val="90000"/>
              </a:lnSpc>
              <a:spcBef>
                <a:spcPts val="500"/>
              </a:spcBef>
              <a:buClr>
                <a:srgbClr val="FF3300"/>
              </a:buClr>
              <a:defRPr/>
            </a:pPr>
            <a:endParaRPr lang="it-IT" altLang="it-IT" sz="900" b="1" dirty="0" smtClean="0">
              <a:solidFill>
                <a:srgbClr val="FF3300"/>
              </a:solidFill>
            </a:endParaRPr>
          </a:p>
          <a:p>
            <a:pPr lvl="1" eaLnBrk="1" hangingPunct="1">
              <a:lnSpc>
                <a:spcPct val="90000"/>
              </a:lnSpc>
              <a:spcBef>
                <a:spcPts val="500"/>
              </a:spcBef>
              <a:buClr>
                <a:srgbClr val="FF3300"/>
              </a:buClr>
              <a:buFontTx/>
              <a:buChar char="-"/>
              <a:defRPr/>
            </a:pPr>
            <a:r>
              <a:rPr lang="it-IT" altLang="it-IT" sz="2000" b="1" dirty="0" smtClean="0">
                <a:solidFill>
                  <a:srgbClr val="3333CC"/>
                </a:solidFill>
              </a:rPr>
              <a:t>La mancanza  di sicurezza  dei finanziamenti </a:t>
            </a:r>
            <a:r>
              <a:rPr lang="it-IT" altLang="it-IT" sz="2000" b="1" u="sng" dirty="0" smtClean="0">
                <a:solidFill>
                  <a:srgbClr val="3333CC"/>
                </a:solidFill>
              </a:rPr>
              <a:t>non consente di assumere personale stabile</a:t>
            </a:r>
          </a:p>
          <a:p>
            <a:pPr marL="457200" lvl="1" indent="0" eaLnBrk="1" hangingPunct="1">
              <a:lnSpc>
                <a:spcPct val="90000"/>
              </a:lnSpc>
              <a:spcBef>
                <a:spcPts val="500"/>
              </a:spcBef>
              <a:buClr>
                <a:srgbClr val="FF3300"/>
              </a:buClr>
              <a:defRPr/>
            </a:pPr>
            <a:endParaRPr lang="it-IT" altLang="it-IT" sz="900" b="1" dirty="0" smtClean="0">
              <a:solidFill>
                <a:srgbClr val="FF3300"/>
              </a:solidFill>
            </a:endParaRPr>
          </a:p>
          <a:p>
            <a:pPr lvl="1" eaLnBrk="1" hangingPunct="1">
              <a:lnSpc>
                <a:spcPct val="90000"/>
              </a:lnSpc>
              <a:spcBef>
                <a:spcPts val="500"/>
              </a:spcBef>
              <a:buClr>
                <a:srgbClr val="FF3300"/>
              </a:buClr>
              <a:buFontTx/>
              <a:buChar char="-"/>
              <a:defRPr/>
            </a:pPr>
            <a:r>
              <a:rPr lang="it-IT" altLang="it-IT" sz="2000" b="1" dirty="0" smtClean="0">
                <a:solidFill>
                  <a:srgbClr val="FF3300"/>
                </a:solidFill>
              </a:rPr>
              <a:t>Interventi prioritariamente rivolti  a minori fino ai  18 anni </a:t>
            </a:r>
            <a:r>
              <a:rPr lang="it-IT" altLang="it-IT" sz="2000" b="1" u="sng" dirty="0" smtClean="0">
                <a:solidFill>
                  <a:srgbClr val="FF3300"/>
                </a:solidFill>
              </a:rPr>
              <a:t>con incerte prospettive nel passaggio all’età adulta </a:t>
            </a:r>
          </a:p>
          <a:p>
            <a:pPr marL="457200" lvl="1" indent="0" eaLnBrk="1" hangingPunct="1">
              <a:lnSpc>
                <a:spcPct val="90000"/>
              </a:lnSpc>
              <a:spcBef>
                <a:spcPts val="500"/>
              </a:spcBef>
              <a:buClr>
                <a:srgbClr val="FF3300"/>
              </a:buClr>
              <a:defRPr/>
            </a:pPr>
            <a:endParaRPr lang="it-IT" altLang="it-IT" sz="900" b="1" dirty="0" smtClean="0">
              <a:solidFill>
                <a:srgbClr val="FF3300"/>
              </a:solidFill>
            </a:endParaRPr>
          </a:p>
          <a:p>
            <a:pPr lvl="1" eaLnBrk="1" hangingPunct="1">
              <a:lnSpc>
                <a:spcPct val="90000"/>
              </a:lnSpc>
              <a:spcBef>
                <a:spcPts val="500"/>
              </a:spcBef>
              <a:buClr>
                <a:srgbClr val="FF3300"/>
              </a:buClr>
              <a:buFontTx/>
              <a:buChar char="-"/>
              <a:defRPr/>
            </a:pPr>
            <a:r>
              <a:rPr lang="it-IT" altLang="it-IT" sz="2000" b="1" u="sng" dirty="0" smtClean="0">
                <a:solidFill>
                  <a:srgbClr val="3333CC"/>
                </a:solidFill>
              </a:rPr>
              <a:t>Scarso coinvolgimento dei comuni</a:t>
            </a:r>
          </a:p>
          <a:p>
            <a:pPr lvl="1" eaLnBrk="1" hangingPunct="1">
              <a:lnSpc>
                <a:spcPct val="90000"/>
              </a:lnSpc>
              <a:spcBef>
                <a:spcPts val="500"/>
              </a:spcBef>
              <a:buClr>
                <a:srgbClr val="FF3300"/>
              </a:buClr>
              <a:defRPr/>
            </a:pPr>
            <a:r>
              <a:rPr lang="it-IT" altLang="it-IT" sz="2000" b="1" dirty="0" smtClean="0">
                <a:solidFill>
                  <a:srgbClr val="FF3300"/>
                </a:solidFill>
              </a:rPr>
              <a:t> 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ChangeArrowheads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endParaRPr lang="it-IT" altLang="it-IT" sz="1400" dirty="0"/>
          </a:p>
        </p:txBody>
      </p:sp>
      <p:sp>
        <p:nvSpPr>
          <p:cNvPr id="110595" name="Rectangle 3"/>
          <p:cNvSpPr>
            <a:spLocks noChangeArrowheads="1"/>
          </p:cNvSpPr>
          <p:nvPr/>
        </p:nvSpPr>
        <p:spPr bwMode="auto">
          <a:xfrm>
            <a:off x="395288" y="304800"/>
            <a:ext cx="8367712" cy="1323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>
            <a:lvl1pPr defTabSz="449263">
              <a:spcBef>
                <a:spcPct val="20000"/>
              </a:spcBef>
              <a:buChar char="•"/>
              <a:tabLst>
                <a:tab pos="0" algn="l"/>
                <a:tab pos="447675" algn="l"/>
                <a:tab pos="895350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49263">
              <a:spcBef>
                <a:spcPct val="20000"/>
              </a:spcBef>
              <a:buChar char="–"/>
              <a:tabLst>
                <a:tab pos="0" algn="l"/>
                <a:tab pos="447675" algn="l"/>
                <a:tab pos="895350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49263">
              <a:spcBef>
                <a:spcPct val="20000"/>
              </a:spcBef>
              <a:buChar char="•"/>
              <a:tabLst>
                <a:tab pos="0" algn="l"/>
                <a:tab pos="447675" algn="l"/>
                <a:tab pos="895350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49263">
              <a:spcBef>
                <a:spcPct val="20000"/>
              </a:spcBef>
              <a:buChar char="–"/>
              <a:tabLst>
                <a:tab pos="0" algn="l"/>
                <a:tab pos="447675" algn="l"/>
                <a:tab pos="895350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49263">
              <a:spcBef>
                <a:spcPct val="20000"/>
              </a:spcBef>
              <a:buChar char="»"/>
              <a:tabLst>
                <a:tab pos="0" algn="l"/>
                <a:tab pos="447675" algn="l"/>
                <a:tab pos="895350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47675" algn="l"/>
                <a:tab pos="895350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47675" algn="l"/>
                <a:tab pos="895350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47675" algn="l"/>
                <a:tab pos="895350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47675" algn="l"/>
                <a:tab pos="895350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2400" b="1" dirty="0">
                <a:solidFill>
                  <a:srgbClr val="6600CC"/>
                </a:solidFill>
              </a:rPr>
              <a:t>NELLE L. R.  n.23/2015 e n.15/2016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2400" b="1" dirty="0">
                <a:solidFill>
                  <a:srgbClr val="6600CC"/>
                </a:solidFill>
              </a:rPr>
              <a:t>SINTETIZZANDO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it-IT" altLang="it-IT" sz="2400" b="1" dirty="0">
              <a:solidFill>
                <a:srgbClr val="6600CC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it-IT" altLang="it-IT" sz="2400" b="1" dirty="0">
              <a:solidFill>
                <a:srgbClr val="6600CC"/>
              </a:solidFill>
            </a:endParaRPr>
          </a:p>
        </p:txBody>
      </p:sp>
      <p:sp>
        <p:nvSpPr>
          <p:cNvPr id="110596" name="Rectangle 4"/>
          <p:cNvSpPr>
            <a:spLocks noChangeArrowheads="1"/>
          </p:cNvSpPr>
          <p:nvPr/>
        </p:nvSpPr>
        <p:spPr bwMode="auto">
          <a:xfrm>
            <a:off x="179388" y="1844675"/>
            <a:ext cx="8734425" cy="3240088"/>
          </a:xfrm>
          <a:prstGeom prst="rect">
            <a:avLst/>
          </a:prstGeom>
          <a:noFill/>
          <a:ln w="127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>
            <a:lvl1pPr marL="342900" indent="-341313" defTabSz="449263">
              <a:spcBef>
                <a:spcPct val="20000"/>
              </a:spcBef>
              <a:buChar char="•"/>
              <a:tabLst>
                <a:tab pos="342900" algn="l"/>
                <a:tab pos="447675" algn="l"/>
                <a:tab pos="895350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49263">
              <a:spcBef>
                <a:spcPct val="20000"/>
              </a:spcBef>
              <a:buChar char="–"/>
              <a:tabLst>
                <a:tab pos="342900" algn="l"/>
                <a:tab pos="447675" algn="l"/>
                <a:tab pos="895350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49263">
              <a:spcBef>
                <a:spcPct val="20000"/>
              </a:spcBef>
              <a:buChar char="•"/>
              <a:tabLst>
                <a:tab pos="342900" algn="l"/>
                <a:tab pos="447675" algn="l"/>
                <a:tab pos="895350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49263">
              <a:spcBef>
                <a:spcPct val="20000"/>
              </a:spcBef>
              <a:buChar char="–"/>
              <a:tabLst>
                <a:tab pos="342900" algn="l"/>
                <a:tab pos="447675" algn="l"/>
                <a:tab pos="895350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49263">
              <a:spcBef>
                <a:spcPct val="20000"/>
              </a:spcBef>
              <a:buChar char="»"/>
              <a:tabLst>
                <a:tab pos="342900" algn="l"/>
                <a:tab pos="447675" algn="l"/>
                <a:tab pos="895350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42900" algn="l"/>
                <a:tab pos="447675" algn="l"/>
                <a:tab pos="895350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42900" algn="l"/>
                <a:tab pos="447675" algn="l"/>
                <a:tab pos="895350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42900" algn="l"/>
                <a:tab pos="447675" algn="l"/>
                <a:tab pos="895350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42900" algn="l"/>
                <a:tab pos="447675" algn="l"/>
                <a:tab pos="895350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ts val="600"/>
              </a:spcBef>
              <a:spcAft>
                <a:spcPts val="600"/>
              </a:spcAft>
              <a:buSzPct val="45000"/>
              <a:buFontTx/>
              <a:buNone/>
            </a:pPr>
            <a:r>
              <a:rPr lang="it-IT" altLang="it-IT" sz="2400" b="1" dirty="0">
                <a:solidFill>
                  <a:srgbClr val="FF0000"/>
                </a:solidFill>
              </a:rPr>
              <a:t>  </a:t>
            </a:r>
          </a:p>
          <a:p>
            <a:pPr algn="ctr" eaLnBrk="1" hangingPunct="1">
              <a:spcBef>
                <a:spcPts val="600"/>
              </a:spcBef>
              <a:spcAft>
                <a:spcPts val="600"/>
              </a:spcAft>
              <a:buSzPct val="45000"/>
              <a:buFontTx/>
              <a:buNone/>
            </a:pPr>
            <a:r>
              <a:rPr lang="it-IT" altLang="it-IT" sz="2000" b="1" dirty="0">
                <a:solidFill>
                  <a:srgbClr val="FF0000"/>
                </a:solidFill>
              </a:rPr>
              <a:t>LA PERSONA AL CENTRO </a:t>
            </a:r>
          </a:p>
          <a:p>
            <a:pPr algn="ctr" eaLnBrk="1" hangingPunct="1">
              <a:spcBef>
                <a:spcPts val="600"/>
              </a:spcBef>
              <a:spcAft>
                <a:spcPts val="600"/>
              </a:spcAft>
              <a:buSzPct val="45000"/>
              <a:buFontTx/>
              <a:buNone/>
            </a:pPr>
            <a:r>
              <a:rPr lang="it-IT" altLang="it-IT" sz="2000" b="1" dirty="0">
                <a:solidFill>
                  <a:srgbClr val="FF0000"/>
                </a:solidFill>
              </a:rPr>
              <a:t>I SERVIZI IN RETE</a:t>
            </a:r>
          </a:p>
          <a:p>
            <a:pPr algn="ctr" eaLnBrk="1" hangingPunct="1">
              <a:spcBef>
                <a:spcPts val="600"/>
              </a:spcBef>
              <a:spcAft>
                <a:spcPts val="600"/>
              </a:spcAft>
              <a:buSzPct val="45000"/>
              <a:buFontTx/>
              <a:buNone/>
            </a:pPr>
            <a:r>
              <a:rPr lang="it-IT" altLang="it-IT" sz="2000" b="1" dirty="0">
                <a:solidFill>
                  <a:srgbClr val="FF0000"/>
                </a:solidFill>
              </a:rPr>
              <a:t>per una valutazione multidimensionale</a:t>
            </a:r>
          </a:p>
          <a:p>
            <a:pPr algn="ctr" eaLnBrk="1" hangingPunct="1">
              <a:spcBef>
                <a:spcPts val="600"/>
              </a:spcBef>
              <a:spcAft>
                <a:spcPts val="600"/>
              </a:spcAft>
              <a:buSzPct val="45000"/>
              <a:buFontTx/>
              <a:buNone/>
            </a:pPr>
            <a:r>
              <a:rPr lang="it-IT" altLang="it-IT" sz="2000" b="1" dirty="0">
                <a:solidFill>
                  <a:srgbClr val="FF0000"/>
                </a:solidFill>
              </a:rPr>
              <a:t>la costruzione di un progetto individualizzato integrato e</a:t>
            </a:r>
          </a:p>
          <a:p>
            <a:pPr algn="ctr" eaLnBrk="1" hangingPunct="1">
              <a:spcBef>
                <a:spcPts val="600"/>
              </a:spcBef>
              <a:spcAft>
                <a:spcPts val="600"/>
              </a:spcAft>
              <a:buSzPct val="45000"/>
              <a:buFontTx/>
              <a:buNone/>
            </a:pPr>
            <a:r>
              <a:rPr lang="it-IT" altLang="it-IT" sz="2000" b="1" dirty="0">
                <a:solidFill>
                  <a:srgbClr val="FF0000"/>
                </a:solidFill>
              </a:rPr>
              <a:t>la continuità delle cure</a:t>
            </a:r>
            <a:r>
              <a:rPr lang="it-IT" altLang="it-IT" sz="2000" b="1" dirty="0"/>
              <a:t>  </a:t>
            </a:r>
            <a:endParaRPr lang="it-IT" altLang="it-IT" sz="2000" b="1" dirty="0">
              <a:solidFill>
                <a:srgbClr val="CC0000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ChangeArrowheads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5C57CE04-3BD1-400D-8998-4D0F7A4AF0FE}" type="slidenum">
              <a:rPr lang="it-IT" altLang="it-IT" sz="1400"/>
              <a:pPr algn="r" eaLnBrk="1" hangingPunct="1">
                <a:spcBef>
                  <a:spcPct val="0"/>
                </a:spcBef>
                <a:buFontTx/>
                <a:buNone/>
              </a:pPr>
              <a:t>15</a:t>
            </a:fld>
            <a:endParaRPr lang="it-IT" altLang="it-IT" sz="1400"/>
          </a:p>
        </p:txBody>
      </p:sp>
      <p:sp>
        <p:nvSpPr>
          <p:cNvPr id="112643" name="Rectangle 3"/>
          <p:cNvSpPr>
            <a:spLocks noChangeArrowheads="1"/>
          </p:cNvSpPr>
          <p:nvPr/>
        </p:nvSpPr>
        <p:spPr bwMode="auto">
          <a:xfrm>
            <a:off x="533400" y="304800"/>
            <a:ext cx="8229600" cy="881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>
            <a:lvl1pPr defTabSz="449263">
              <a:spcBef>
                <a:spcPct val="20000"/>
              </a:spcBef>
              <a:buChar char="•"/>
              <a:tabLst>
                <a:tab pos="0" algn="l"/>
                <a:tab pos="447675" algn="l"/>
                <a:tab pos="895350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49263">
              <a:spcBef>
                <a:spcPct val="20000"/>
              </a:spcBef>
              <a:buChar char="–"/>
              <a:tabLst>
                <a:tab pos="0" algn="l"/>
                <a:tab pos="447675" algn="l"/>
                <a:tab pos="895350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49263">
              <a:spcBef>
                <a:spcPct val="20000"/>
              </a:spcBef>
              <a:buChar char="•"/>
              <a:tabLst>
                <a:tab pos="0" algn="l"/>
                <a:tab pos="447675" algn="l"/>
                <a:tab pos="895350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49263">
              <a:spcBef>
                <a:spcPct val="20000"/>
              </a:spcBef>
              <a:buChar char="–"/>
              <a:tabLst>
                <a:tab pos="0" algn="l"/>
                <a:tab pos="447675" algn="l"/>
                <a:tab pos="895350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49263">
              <a:spcBef>
                <a:spcPct val="20000"/>
              </a:spcBef>
              <a:buChar char="»"/>
              <a:tabLst>
                <a:tab pos="0" algn="l"/>
                <a:tab pos="447675" algn="l"/>
                <a:tab pos="895350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47675" algn="l"/>
                <a:tab pos="895350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47675" algn="l"/>
                <a:tab pos="895350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47675" algn="l"/>
                <a:tab pos="895350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47675" algn="l"/>
                <a:tab pos="895350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2400" b="1" dirty="0">
                <a:solidFill>
                  <a:srgbClr val="6600CC"/>
                </a:solidFill>
              </a:rPr>
              <a:t>ACUNE PAROLE CHIAVE 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2400" b="1" dirty="0">
                <a:solidFill>
                  <a:srgbClr val="6600CC"/>
                </a:solidFill>
              </a:rPr>
              <a:t>NELLE L. R.  n.23/2015 e n.15/2016</a:t>
            </a:r>
          </a:p>
        </p:txBody>
      </p:sp>
      <p:sp>
        <p:nvSpPr>
          <p:cNvPr id="112644" name="Rectangle 4"/>
          <p:cNvSpPr>
            <a:spLocks noChangeArrowheads="1"/>
          </p:cNvSpPr>
          <p:nvPr/>
        </p:nvSpPr>
        <p:spPr bwMode="auto">
          <a:xfrm>
            <a:off x="179388" y="1406525"/>
            <a:ext cx="8734425" cy="5227638"/>
          </a:xfrm>
          <a:prstGeom prst="rect">
            <a:avLst/>
          </a:prstGeom>
          <a:noFill/>
          <a:ln w="127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>
            <a:lvl1pPr marL="342900" indent="-341313" defTabSz="449263">
              <a:spcBef>
                <a:spcPct val="20000"/>
              </a:spcBef>
              <a:buChar char="•"/>
              <a:tabLst>
                <a:tab pos="342900" algn="l"/>
                <a:tab pos="447675" algn="l"/>
                <a:tab pos="895350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49263">
              <a:spcBef>
                <a:spcPct val="20000"/>
              </a:spcBef>
              <a:buChar char="–"/>
              <a:tabLst>
                <a:tab pos="342900" algn="l"/>
                <a:tab pos="447675" algn="l"/>
                <a:tab pos="895350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49263">
              <a:spcBef>
                <a:spcPct val="20000"/>
              </a:spcBef>
              <a:buChar char="•"/>
              <a:tabLst>
                <a:tab pos="342900" algn="l"/>
                <a:tab pos="447675" algn="l"/>
                <a:tab pos="895350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49263">
              <a:spcBef>
                <a:spcPct val="20000"/>
              </a:spcBef>
              <a:buChar char="–"/>
              <a:tabLst>
                <a:tab pos="342900" algn="l"/>
                <a:tab pos="447675" algn="l"/>
                <a:tab pos="895350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49263">
              <a:spcBef>
                <a:spcPct val="20000"/>
              </a:spcBef>
              <a:buChar char="»"/>
              <a:tabLst>
                <a:tab pos="342900" algn="l"/>
                <a:tab pos="447675" algn="l"/>
                <a:tab pos="895350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42900" algn="l"/>
                <a:tab pos="447675" algn="l"/>
                <a:tab pos="895350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42900" algn="l"/>
                <a:tab pos="447675" algn="l"/>
                <a:tab pos="895350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42900" algn="l"/>
                <a:tab pos="447675" algn="l"/>
                <a:tab pos="895350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42900" algn="l"/>
                <a:tab pos="447675" algn="l"/>
                <a:tab pos="895350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600"/>
              </a:spcBef>
              <a:spcAft>
                <a:spcPts val="600"/>
              </a:spcAft>
              <a:buSzPct val="45000"/>
              <a:buFontTx/>
              <a:buNone/>
            </a:pPr>
            <a:r>
              <a:rPr lang="it-IT" altLang="it-IT" sz="2400" b="1" dirty="0">
                <a:solidFill>
                  <a:srgbClr val="FF0000"/>
                </a:solidFill>
              </a:rPr>
              <a:t>    </a:t>
            </a:r>
            <a:r>
              <a:rPr lang="it-IT" altLang="it-IT" sz="2000" b="1" dirty="0">
                <a:solidFill>
                  <a:srgbClr val="FF0000"/>
                </a:solidFill>
              </a:rPr>
              <a:t>PROMOZIONE DELLA SALUTE : obiettivi</a:t>
            </a:r>
            <a:r>
              <a:rPr lang="it-IT" altLang="it-IT" sz="2000" b="1" dirty="0"/>
              <a:t> 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SzPct val="45000"/>
              <a:buFontTx/>
              <a:buNone/>
            </a:pPr>
            <a:r>
              <a:rPr lang="it-IT" altLang="it-IT" sz="2400" b="1" dirty="0"/>
              <a:t>    </a:t>
            </a:r>
            <a:r>
              <a:rPr lang="it-IT" altLang="it-IT" sz="2000" b="1" i="1" u="sng" dirty="0">
                <a:solidFill>
                  <a:srgbClr val="339933"/>
                </a:solidFill>
              </a:rPr>
              <a:t>Presa in carico globale e complessiva della persona</a:t>
            </a:r>
            <a:r>
              <a:rPr lang="it-IT" altLang="it-IT" sz="2000" b="1" dirty="0">
                <a:solidFill>
                  <a:srgbClr val="339933"/>
                </a:solidFill>
              </a:rPr>
              <a:t>: reale integrazione tra sanitario  sociosanitario e sociale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SzPct val="45000"/>
            </a:pPr>
            <a:r>
              <a:rPr lang="it-IT" altLang="it-IT" sz="2000" b="1" i="1" dirty="0">
                <a:solidFill>
                  <a:srgbClr val="663300"/>
                </a:solidFill>
              </a:rPr>
              <a:t>Valorizzazione della </a:t>
            </a:r>
            <a:r>
              <a:rPr lang="it-IT" altLang="it-IT" sz="2000" b="1" i="1" u="sng" dirty="0">
                <a:solidFill>
                  <a:srgbClr val="663300"/>
                </a:solidFill>
              </a:rPr>
              <a:t>risposta integrata e interdisciplinare </a:t>
            </a:r>
            <a:r>
              <a:rPr lang="it-IT" altLang="it-IT" sz="2000" b="1" i="1" dirty="0">
                <a:solidFill>
                  <a:srgbClr val="663300"/>
                </a:solidFill>
              </a:rPr>
              <a:t>al bisogno di salute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SzPct val="45000"/>
            </a:pPr>
            <a:r>
              <a:rPr lang="it-IT" altLang="it-IT" sz="2000" b="1" i="1" u="sng" dirty="0">
                <a:solidFill>
                  <a:srgbClr val="CC0000"/>
                </a:solidFill>
              </a:rPr>
              <a:t>Percorsi individualizzati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SzPct val="45000"/>
            </a:pPr>
            <a:r>
              <a:rPr lang="it-IT" altLang="it-IT" sz="2000" b="1" i="1" u="sng" dirty="0">
                <a:solidFill>
                  <a:srgbClr val="7030A0"/>
                </a:solidFill>
              </a:rPr>
              <a:t>Continuità dei percorsi clinici</a:t>
            </a:r>
          </a:p>
          <a:p>
            <a:pPr algn="ctr" eaLnBrk="1" hangingPunct="1">
              <a:spcBef>
                <a:spcPts val="600"/>
              </a:spcBef>
              <a:spcAft>
                <a:spcPts val="1400"/>
              </a:spcAft>
              <a:buSzPct val="45000"/>
              <a:buFontTx/>
              <a:buNone/>
            </a:pPr>
            <a:r>
              <a:rPr lang="it-IT" altLang="it-IT" sz="2400" b="1" dirty="0">
                <a:solidFill>
                  <a:srgbClr val="CC0000"/>
                </a:solidFill>
              </a:rPr>
              <a:t>   </a:t>
            </a:r>
            <a:r>
              <a:rPr lang="it-IT" altLang="it-IT" sz="2000" b="1" dirty="0">
                <a:solidFill>
                  <a:srgbClr val="CC0000"/>
                </a:solidFill>
              </a:rPr>
              <a:t>ATTRAVERSO IL </a:t>
            </a:r>
            <a:r>
              <a:rPr lang="it-IT" altLang="it-IT" sz="2000" b="1" i="1" dirty="0">
                <a:solidFill>
                  <a:srgbClr val="CC0000"/>
                </a:solidFill>
              </a:rPr>
              <a:t>COLLEGAMENTO OPERATIVO ED ORGANICO DI TUTTI GLI ATTORI </a:t>
            </a:r>
            <a:r>
              <a:rPr lang="it-IT" altLang="it-IT" sz="2000" b="1" dirty="0">
                <a:solidFill>
                  <a:srgbClr val="CC0000"/>
                </a:solidFill>
              </a:rPr>
              <a:t>(sanitari -sociosanitari - sociali - educativi – culturali) pubblici, privati, terzo settore, reti formali e informali </a:t>
            </a:r>
          </a:p>
          <a:p>
            <a:pPr eaLnBrk="1" hangingPunct="1">
              <a:spcBef>
                <a:spcPts val="600"/>
              </a:spcBef>
              <a:spcAft>
                <a:spcPts val="1400"/>
              </a:spcAft>
              <a:buSzPct val="45000"/>
            </a:pPr>
            <a:r>
              <a:rPr lang="it-IT" altLang="it-IT" sz="2000" b="1" dirty="0">
                <a:solidFill>
                  <a:srgbClr val="3333CC"/>
                </a:solidFill>
              </a:rPr>
              <a:t>Particolare attenzione ai DISTURBI DELLO SPETTRO AUTISTICO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2CA506FF-D2EF-4251-83DC-97B17B20EA7A}" type="slidenum">
              <a:rPr lang="it-IT" altLang="it-IT" sz="1400"/>
              <a:pPr algn="r" eaLnBrk="1" hangingPunct="1">
                <a:spcBef>
                  <a:spcPct val="0"/>
                </a:spcBef>
                <a:buFontTx/>
                <a:buNone/>
              </a:pPr>
              <a:t>16</a:t>
            </a:fld>
            <a:endParaRPr lang="it-IT" altLang="it-IT" sz="1400"/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469900" y="190500"/>
            <a:ext cx="8223250" cy="84613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6038" rIns="90488" bIns="46038" anchor="ctr"/>
          <a:lstStyle>
            <a:lvl1pPr defTabSz="449263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49263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49263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49263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49263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2400" b="1" dirty="0">
                <a:solidFill>
                  <a:srgbClr val="6600CC"/>
                </a:solidFill>
              </a:rPr>
              <a:t>QUALI AZIONI PROMUOVERE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323850" y="1844675"/>
            <a:ext cx="8297863" cy="446405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6038" rIns="90488" bIns="46038"/>
          <a:lstStyle>
            <a:lvl1pPr defTabSz="449263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49263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49263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49263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49263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Char char="-"/>
            </a:pPr>
            <a:r>
              <a:rPr lang="it-IT" altLang="it-IT" sz="2000" b="1">
                <a:solidFill>
                  <a:srgbClr val="0066FF"/>
                </a:solidFill>
              </a:rPr>
              <a:t> </a:t>
            </a:r>
            <a:r>
              <a:rPr lang="it-IT" altLang="it-IT" sz="2000">
                <a:solidFill>
                  <a:srgbClr val="006600"/>
                </a:solidFill>
              </a:rPr>
              <a:t>Favorire la </a:t>
            </a:r>
            <a:r>
              <a:rPr lang="it-IT" altLang="it-IT" sz="2000" b="1" i="1" u="sng">
                <a:solidFill>
                  <a:srgbClr val="006600"/>
                </a:solidFill>
              </a:rPr>
              <a:t>condivisione e continuità dell’intervento </a:t>
            </a:r>
          </a:p>
          <a:p>
            <a:pPr eaLnBrk="1" hangingPunct="1">
              <a:buFontTx/>
              <a:buNone/>
            </a:pPr>
            <a:r>
              <a:rPr lang="it-IT" altLang="it-IT" sz="2000" b="1" i="1">
                <a:solidFill>
                  <a:srgbClr val="006600"/>
                </a:solidFill>
              </a:rPr>
              <a:t>  </a:t>
            </a:r>
            <a:r>
              <a:rPr lang="it-IT" altLang="it-IT" sz="2000" b="1">
                <a:solidFill>
                  <a:srgbClr val="006600"/>
                </a:solidFill>
              </a:rPr>
              <a:t>abilitativo/educativo fra tutti gli attori in campo </a:t>
            </a:r>
            <a:r>
              <a:rPr lang="it-IT" altLang="it-IT" sz="2000" b="1" i="1" u="sng">
                <a:solidFill>
                  <a:srgbClr val="006600"/>
                </a:solidFill>
              </a:rPr>
              <a:t>nell’arco della vita</a:t>
            </a:r>
          </a:p>
          <a:p>
            <a:pPr eaLnBrk="1" hangingPunct="1">
              <a:buFontTx/>
              <a:buNone/>
            </a:pPr>
            <a:endParaRPr lang="it-IT" altLang="it-IT" sz="800" b="1" i="1" u="sng">
              <a:solidFill>
                <a:srgbClr val="0066FF"/>
              </a:solidFill>
            </a:endParaRPr>
          </a:p>
          <a:p>
            <a:pPr eaLnBrk="1" hangingPunct="1">
              <a:buFontTx/>
              <a:buChar char="-"/>
            </a:pPr>
            <a:r>
              <a:rPr lang="it-IT" altLang="it-IT" sz="2000" b="1" i="1">
                <a:solidFill>
                  <a:srgbClr val="0066FF"/>
                </a:solidFill>
              </a:rPr>
              <a:t> </a:t>
            </a:r>
            <a:r>
              <a:rPr lang="it-IT" altLang="it-IT" sz="2000">
                <a:solidFill>
                  <a:srgbClr val="0066FF"/>
                </a:solidFill>
              </a:rPr>
              <a:t>Garantire </a:t>
            </a:r>
            <a:r>
              <a:rPr lang="it-IT" altLang="it-IT" sz="2000" b="1" i="1" u="sng">
                <a:solidFill>
                  <a:srgbClr val="0066FF"/>
                </a:solidFill>
              </a:rPr>
              <a:t>continuità nel passaggio all’età adulta </a:t>
            </a:r>
          </a:p>
          <a:p>
            <a:pPr eaLnBrk="1" hangingPunct="1">
              <a:buFontTx/>
              <a:buChar char="-"/>
            </a:pPr>
            <a:endParaRPr lang="it-IT" altLang="it-IT" sz="800" b="1" i="1">
              <a:solidFill>
                <a:srgbClr val="0066FF"/>
              </a:solidFill>
            </a:endParaRPr>
          </a:p>
          <a:p>
            <a:pPr eaLnBrk="1" hangingPunct="1">
              <a:buFontTx/>
              <a:buChar char="-"/>
            </a:pPr>
            <a:r>
              <a:rPr lang="it-IT" altLang="it-IT" sz="2000" b="1">
                <a:solidFill>
                  <a:srgbClr val="663300"/>
                </a:solidFill>
              </a:rPr>
              <a:t> </a:t>
            </a:r>
            <a:r>
              <a:rPr lang="it-IT" altLang="it-IT" sz="2000">
                <a:solidFill>
                  <a:srgbClr val="663300"/>
                </a:solidFill>
              </a:rPr>
              <a:t>Potenziare </a:t>
            </a:r>
            <a:r>
              <a:rPr lang="it-IT" altLang="it-IT" sz="2000" b="1" i="1" u="sng">
                <a:solidFill>
                  <a:srgbClr val="663300"/>
                </a:solidFill>
              </a:rPr>
              <a:t>interventi di natura sociale</a:t>
            </a:r>
            <a:r>
              <a:rPr lang="it-IT" altLang="it-IT" sz="2000" b="1" u="sng">
                <a:solidFill>
                  <a:srgbClr val="663300"/>
                </a:solidFill>
              </a:rPr>
              <a:t>, </a:t>
            </a:r>
            <a:r>
              <a:rPr lang="it-IT" altLang="it-IT" sz="2000" b="1" i="1" u="sng">
                <a:solidFill>
                  <a:srgbClr val="663300"/>
                </a:solidFill>
              </a:rPr>
              <a:t>inclusione sociale</a:t>
            </a:r>
            <a:r>
              <a:rPr lang="it-IT" altLang="it-IT" sz="2000" b="1" u="sng">
                <a:solidFill>
                  <a:srgbClr val="663300"/>
                </a:solidFill>
              </a:rPr>
              <a:t>, </a:t>
            </a:r>
            <a:r>
              <a:rPr lang="it-IT" altLang="it-IT" sz="2000" b="1" i="1" u="sng">
                <a:solidFill>
                  <a:srgbClr val="663300"/>
                </a:solidFill>
              </a:rPr>
              <a:t>        facilitazione delle relazioni</a:t>
            </a:r>
            <a:r>
              <a:rPr lang="it-IT" altLang="it-IT" sz="2000" b="1" u="sng">
                <a:solidFill>
                  <a:srgbClr val="663300"/>
                </a:solidFill>
              </a:rPr>
              <a:t>, </a:t>
            </a:r>
            <a:r>
              <a:rPr lang="it-IT" altLang="it-IT" sz="2000" b="1" i="1" u="sng">
                <a:solidFill>
                  <a:srgbClr val="663300"/>
                </a:solidFill>
              </a:rPr>
              <a:t>supporto tra famiglie</a:t>
            </a:r>
          </a:p>
          <a:p>
            <a:pPr eaLnBrk="1" hangingPunct="1">
              <a:buFontTx/>
              <a:buChar char="-"/>
            </a:pPr>
            <a:endParaRPr lang="it-IT" altLang="it-IT" sz="800" b="1" i="1">
              <a:solidFill>
                <a:srgbClr val="663300"/>
              </a:solidFill>
            </a:endParaRPr>
          </a:p>
          <a:p>
            <a:pPr eaLnBrk="1" hangingPunct="1">
              <a:buFontTx/>
              <a:buChar char="-"/>
            </a:pPr>
            <a:r>
              <a:rPr lang="it-IT" altLang="it-IT" sz="2000">
                <a:solidFill>
                  <a:srgbClr val="FF0066"/>
                </a:solidFill>
              </a:rPr>
              <a:t> Introdurre </a:t>
            </a:r>
            <a:r>
              <a:rPr lang="it-IT" altLang="it-IT" sz="2000" b="1" i="1" u="sng">
                <a:solidFill>
                  <a:srgbClr val="FF0066"/>
                </a:solidFill>
              </a:rPr>
              <a:t>interventi  centrati nel contesto di vita o sul territorio, o di sostegno al contesto</a:t>
            </a:r>
            <a:r>
              <a:rPr lang="it-IT" altLang="it-IT" sz="2000" b="1" i="1">
                <a:solidFill>
                  <a:srgbClr val="FF0066"/>
                </a:solidFill>
              </a:rPr>
              <a:t> </a:t>
            </a:r>
            <a:r>
              <a:rPr lang="it-IT" altLang="it-IT" sz="2000"/>
              <a:t>(sostegno ai cargivers, insegnanti, genitori) </a:t>
            </a:r>
          </a:p>
          <a:p>
            <a:pPr eaLnBrk="1" hangingPunct="1">
              <a:buFontTx/>
              <a:buChar char="-"/>
            </a:pPr>
            <a:endParaRPr lang="it-IT" altLang="it-IT" sz="800"/>
          </a:p>
          <a:p>
            <a:pPr eaLnBrk="1" hangingPunct="1">
              <a:buFontTx/>
              <a:buChar char="-"/>
            </a:pPr>
            <a:r>
              <a:rPr lang="it-IT" altLang="it-IT" sz="2000"/>
              <a:t> </a:t>
            </a:r>
            <a:r>
              <a:rPr lang="it-IT" altLang="it-IT" sz="2000">
                <a:solidFill>
                  <a:srgbClr val="6600CC"/>
                </a:solidFill>
              </a:rPr>
              <a:t>Favorire </a:t>
            </a:r>
            <a:r>
              <a:rPr lang="it-IT" altLang="it-IT" sz="2000" b="1" i="1" u="sng">
                <a:solidFill>
                  <a:srgbClr val="6600CC"/>
                </a:solidFill>
              </a:rPr>
              <a:t>i migliori percorsi di cura </a:t>
            </a:r>
            <a:r>
              <a:rPr lang="it-IT" altLang="it-IT" sz="2000">
                <a:solidFill>
                  <a:srgbClr val="6600CC"/>
                </a:solidFill>
              </a:rPr>
              <a:t>attraverso un </a:t>
            </a:r>
            <a:r>
              <a:rPr lang="it-IT" altLang="it-IT" sz="2000" b="1" i="1" u="sng">
                <a:solidFill>
                  <a:srgbClr val="6600CC"/>
                </a:solidFill>
              </a:rPr>
              <a:t>utilizzo integrato ed appropriato delle risorse</a:t>
            </a:r>
            <a:r>
              <a:rPr lang="it-IT" altLang="it-IT" sz="2000">
                <a:solidFill>
                  <a:srgbClr val="6600CC"/>
                </a:solidFill>
              </a:rPr>
              <a:t> e il </a:t>
            </a:r>
            <a:r>
              <a:rPr lang="it-IT" altLang="it-IT" sz="2000" b="1" i="1" u="sng">
                <a:solidFill>
                  <a:srgbClr val="6600CC"/>
                </a:solidFill>
              </a:rPr>
              <a:t>monitoraggio degli esiti</a:t>
            </a:r>
          </a:p>
          <a:p>
            <a:pPr eaLnBrk="1" hangingPunct="1">
              <a:buFontTx/>
              <a:buNone/>
            </a:pPr>
            <a:endParaRPr lang="it-IT" altLang="it-IT" sz="1000" b="1" i="1" u="sng">
              <a:solidFill>
                <a:srgbClr val="6600CC"/>
              </a:solidFill>
            </a:endParaRPr>
          </a:p>
          <a:p>
            <a:pPr>
              <a:buFontTx/>
              <a:buChar char="-"/>
            </a:pPr>
            <a:r>
              <a:rPr lang="it-IT" altLang="it-IT" sz="2000" b="1">
                <a:solidFill>
                  <a:srgbClr val="9900FF"/>
                </a:solidFill>
              </a:rPr>
              <a:t> Potenziare la figura del </a:t>
            </a:r>
            <a:r>
              <a:rPr lang="it-IT" altLang="it-IT" sz="2000" b="1" i="1">
                <a:solidFill>
                  <a:srgbClr val="9900FF"/>
                </a:solidFill>
              </a:rPr>
              <a:t>case manager</a:t>
            </a:r>
          </a:p>
        </p:txBody>
      </p:sp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323850" y="1052513"/>
            <a:ext cx="84963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5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 sz="1800">
                <a:solidFill>
                  <a:srgbClr val="FF0000"/>
                </a:solidFill>
              </a:rPr>
              <a:t>Alla luce  anche degli «</a:t>
            </a:r>
            <a:r>
              <a:rPr lang="it-IT" altLang="it-IT" sz="1800" b="1" i="1">
                <a:solidFill>
                  <a:srgbClr val="FF0000"/>
                </a:solidFill>
              </a:rPr>
              <a:t>Indirizzi quadro per la presa in carico integrata dei minori affetti da disturbi dello spettro autistico</a:t>
            </a:r>
            <a:r>
              <a:rPr lang="it-IT" altLang="it-IT" sz="1800">
                <a:solidFill>
                  <a:srgbClr val="FF0000"/>
                </a:solidFill>
              </a:rPr>
              <a:t>» (</a:t>
            </a:r>
            <a:r>
              <a:rPr lang="it-IT" altLang="it-IT" sz="1800" b="1">
                <a:solidFill>
                  <a:srgbClr val="FF0000"/>
                </a:solidFill>
              </a:rPr>
              <a:t>DGR  n. 3371 del 1.04.2015)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ChangeArrowheads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C696CC33-1B8C-4763-8433-85057B736E2C}" type="slidenum">
              <a:rPr lang="it-IT" altLang="it-IT" sz="1400"/>
              <a:pPr algn="r" eaLnBrk="1" hangingPunct="1">
                <a:spcBef>
                  <a:spcPct val="0"/>
                </a:spcBef>
                <a:buFontTx/>
                <a:buNone/>
              </a:pPr>
              <a:t>17</a:t>
            </a:fld>
            <a:endParaRPr lang="it-IT" altLang="it-IT" sz="1400"/>
          </a:p>
        </p:txBody>
      </p:sp>
      <p:sp>
        <p:nvSpPr>
          <p:cNvPr id="106499" name="Rectangle 3"/>
          <p:cNvSpPr>
            <a:spLocks noChangeArrowheads="1"/>
          </p:cNvSpPr>
          <p:nvPr/>
        </p:nvSpPr>
        <p:spPr bwMode="auto">
          <a:xfrm>
            <a:off x="469900" y="190500"/>
            <a:ext cx="8223250" cy="84613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6038" rIns="90488" bIns="46038" anchor="ctr"/>
          <a:lstStyle>
            <a:lvl1pPr defTabSz="449263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49263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49263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49263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49263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2400" b="1" dirty="0">
                <a:solidFill>
                  <a:srgbClr val="6600CC"/>
                </a:solidFill>
              </a:rPr>
              <a:t>COSA AUSPICARE </a:t>
            </a:r>
          </a:p>
        </p:txBody>
      </p:sp>
      <p:sp>
        <p:nvSpPr>
          <p:cNvPr id="106500" name="Rectangle 4"/>
          <p:cNvSpPr>
            <a:spLocks noChangeArrowheads="1"/>
          </p:cNvSpPr>
          <p:nvPr/>
        </p:nvSpPr>
        <p:spPr bwMode="auto">
          <a:xfrm>
            <a:off x="395288" y="1125538"/>
            <a:ext cx="8297862" cy="532765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6038" rIns="90488" bIns="46038"/>
          <a:lstStyle>
            <a:lvl1pPr defTabSz="449263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49263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49263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49263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49263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Char char="-"/>
            </a:pPr>
            <a:endParaRPr lang="it-IT" altLang="it-IT" sz="2000" b="1">
              <a:solidFill>
                <a:srgbClr val="FF0000"/>
              </a:solidFill>
            </a:endParaRPr>
          </a:p>
          <a:p>
            <a:pPr algn="ctr" eaLnBrk="1" hangingPunct="1">
              <a:buFontTx/>
              <a:buNone/>
            </a:pPr>
            <a:r>
              <a:rPr lang="it-IT" altLang="it-IT" sz="2400" b="1">
                <a:solidFill>
                  <a:srgbClr val="FF0000"/>
                </a:solidFill>
              </a:rPr>
              <a:t>Stabilizzazione dei progetti sperimentali/innovativi risultati efficaci sulla base degli esiti</a:t>
            </a:r>
          </a:p>
          <a:p>
            <a:pPr algn="ctr" eaLnBrk="1" hangingPunct="1">
              <a:buFontTx/>
              <a:buNone/>
            </a:pPr>
            <a:endParaRPr lang="it-IT" altLang="it-IT" sz="800" b="1">
              <a:solidFill>
                <a:srgbClr val="FF0000"/>
              </a:solidFill>
            </a:endParaRPr>
          </a:p>
          <a:p>
            <a:pPr algn="ctr" eaLnBrk="1" hangingPunct="1">
              <a:buFontTx/>
              <a:buNone/>
            </a:pPr>
            <a:r>
              <a:rPr lang="it-IT" altLang="it-IT" sz="2400" b="1">
                <a:solidFill>
                  <a:srgbClr val="FF0000"/>
                </a:solidFill>
              </a:rPr>
              <a:t>Maggiore disponibilità di risposta </a:t>
            </a:r>
          </a:p>
          <a:p>
            <a:pPr algn="ctr" eaLnBrk="1" hangingPunct="1">
              <a:buFontTx/>
              <a:buNone/>
            </a:pPr>
            <a:r>
              <a:rPr lang="it-IT" altLang="it-IT" sz="2400" b="1">
                <a:solidFill>
                  <a:srgbClr val="FF0000"/>
                </a:solidFill>
              </a:rPr>
              <a:t>abilitativa/riabilitativa </a:t>
            </a:r>
          </a:p>
          <a:p>
            <a:pPr algn="ctr" eaLnBrk="1" hangingPunct="1">
              <a:buFontTx/>
              <a:buNone/>
            </a:pPr>
            <a:endParaRPr lang="it-IT" altLang="it-IT" sz="2400" b="1">
              <a:solidFill>
                <a:srgbClr val="FF0000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2400"/>
              <a:t> </a:t>
            </a:r>
            <a:r>
              <a:rPr lang="it-IT" altLang="it-IT" sz="2400" b="1">
                <a:solidFill>
                  <a:srgbClr val="3333CC"/>
                </a:solidFill>
              </a:rPr>
              <a:t>Maggior contaminazione tra sanitario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2400" b="1">
                <a:solidFill>
                  <a:srgbClr val="3333CC"/>
                </a:solidFill>
              </a:rPr>
              <a:t>sociosanitario e sociale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2400" b="1">
                <a:solidFill>
                  <a:srgbClr val="3333CC"/>
                </a:solidFill>
              </a:rPr>
              <a:t>per una progettualità individualizzata </a:t>
            </a:r>
          </a:p>
          <a:p>
            <a:pPr algn="ctr" eaLnBrk="1" hangingPunct="1">
              <a:buFontTx/>
              <a:buNone/>
            </a:pPr>
            <a:endParaRPr lang="it-IT" altLang="it-IT" sz="800" b="1">
              <a:solidFill>
                <a:srgbClr val="3333CC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2400" b="1">
                <a:solidFill>
                  <a:srgbClr val="9900CC"/>
                </a:solidFill>
              </a:rPr>
              <a:t>Valutazione accurata e sistematica degli esiti dei singoli progetti  per l’individuazione di percorsi diversificati e più appropriati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r" eaLnBrk="1" hangingPunct="1">
              <a:defRPr/>
            </a:pPr>
            <a:fld id="{5ABFE234-763D-4654-8CDD-3D323EBD189E}" type="slidenum">
              <a:rPr lang="it-IT" altLang="it-IT" sz="1400">
                <a:latin typeface="+mn-lt"/>
              </a:rPr>
              <a:pPr algn="r" eaLnBrk="1" hangingPunct="1">
                <a:defRPr/>
              </a:pPr>
              <a:t>18</a:t>
            </a:fld>
            <a:endParaRPr lang="it-IT" altLang="it-IT" sz="1400">
              <a:latin typeface="+mn-lt"/>
            </a:endParaRPr>
          </a:p>
        </p:txBody>
      </p:sp>
      <p:sp>
        <p:nvSpPr>
          <p:cNvPr id="22532" name="Rectangle 2"/>
          <p:cNvSpPr txBox="1">
            <a:spLocks noChangeArrowheads="1"/>
          </p:cNvSpPr>
          <p:nvPr/>
        </p:nvSpPr>
        <p:spPr bwMode="auto">
          <a:xfrm>
            <a:off x="6156176" y="5499021"/>
            <a:ext cx="2057400" cy="500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it-IT" sz="2800" b="1" dirty="0">
                <a:solidFill>
                  <a:srgbClr val="6600CC"/>
                </a:solidFill>
                <a:latin typeface="Comic Sans MS" panose="030F0702030302020204" pitchFamily="66" charset="0"/>
                <a:ea typeface="Microsoft YaHei" panose="020B0503020204020204" pitchFamily="34" charset="-122"/>
              </a:rPr>
              <a:t>GRAZIE</a:t>
            </a:r>
          </a:p>
        </p:txBody>
      </p:sp>
      <p:sp>
        <p:nvSpPr>
          <p:cNvPr id="22533" name="Text Box 6"/>
          <p:cNvSpPr txBox="1">
            <a:spLocks noChangeArrowheads="1"/>
          </p:cNvSpPr>
          <p:nvPr/>
        </p:nvSpPr>
        <p:spPr bwMode="auto">
          <a:xfrm>
            <a:off x="2286000" y="6613525"/>
            <a:ext cx="67056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>
                <a:srgbClr val="FFCC00"/>
              </a:buClr>
              <a:buFontTx/>
              <a:buNone/>
            </a:pPr>
            <a:r>
              <a:rPr lang="it-IT" altLang="it-IT" sz="1000" b="1" dirty="0" smtClean="0">
                <a:latin typeface="Tahoma" panose="020B0604030504040204" pitchFamily="34" charset="0"/>
              </a:rPr>
              <a:t>Mariarosaria </a:t>
            </a:r>
            <a:r>
              <a:rPr lang="it-IT" altLang="it-IT" sz="1000" b="1" dirty="0">
                <a:latin typeface="Tahoma" panose="020B0604030504040204" pitchFamily="34" charset="0"/>
              </a:rPr>
              <a:t>Venturini  Responsabile U.O. Disabilità e Protezione Giuridica- A.T.S BRESCIA</a:t>
            </a: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548680"/>
            <a:ext cx="5329237" cy="4643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6476854"/>
              </p:ext>
            </p:extLst>
          </p:nvPr>
        </p:nvGraphicFramePr>
        <p:xfrm>
          <a:off x="1485900" y="4907392"/>
          <a:ext cx="6248400" cy="1163320"/>
        </p:xfrm>
        <a:graphic>
          <a:graphicData uri="http://schemas.openxmlformats.org/drawingml/2006/table">
            <a:tbl>
              <a:tblPr firstRow="1" bandRow="1"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tableStyleId>{46F890A9-2807-4EBB-B81D-B2AA78EC7F39}</a:tableStyleId>
              </a:tblPr>
              <a:tblGrid>
                <a:gridCol w="2222004"/>
                <a:gridCol w="1206996"/>
                <a:gridCol w="1371600"/>
                <a:gridCol w="1447800"/>
              </a:tblGrid>
              <a:tr h="370840">
                <a:tc>
                  <a:txBody>
                    <a:bodyPr/>
                    <a:lstStyle/>
                    <a:p>
                      <a:r>
                        <a:rPr lang="it-IT" sz="1600" dirty="0" smtClean="0">
                          <a:solidFill>
                            <a:srgbClr val="FF0000"/>
                          </a:solidFill>
                          <a:effectLst/>
                          <a:latin typeface="+mj-lt"/>
                          <a:cs typeface="Segoe UI Light" panose="020B0502040204020203" pitchFamily="34" charset="0"/>
                        </a:rPr>
                        <a:t>III censimento (2016)</a:t>
                      </a:r>
                      <a:endParaRPr lang="it-IT" sz="1600" dirty="0">
                        <a:solidFill>
                          <a:srgbClr val="FF0000"/>
                        </a:solidFill>
                        <a:effectLst/>
                        <a:latin typeface="+mj-lt"/>
                        <a:cs typeface="Segoe UI Light" panose="020B0502040204020203" pitchFamily="34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>
                          <a:solidFill>
                            <a:srgbClr val="FFFFD9"/>
                          </a:solidFill>
                          <a:effectLst/>
                          <a:latin typeface="+mj-lt"/>
                          <a:cs typeface="Segoe UI Light" panose="020B0502040204020203" pitchFamily="34" charset="0"/>
                        </a:rPr>
                        <a:t>Maschi</a:t>
                      </a:r>
                      <a:endParaRPr lang="it-IT" sz="1600" dirty="0">
                        <a:solidFill>
                          <a:srgbClr val="FFFFD9"/>
                        </a:solidFill>
                        <a:effectLst/>
                        <a:latin typeface="+mj-lt"/>
                        <a:cs typeface="Segoe UI Light" panose="020B0502040204020203" pitchFamily="34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>
                          <a:solidFill>
                            <a:srgbClr val="FFFFD9"/>
                          </a:solidFill>
                          <a:effectLst/>
                          <a:latin typeface="+mj-lt"/>
                          <a:cs typeface="Segoe UI Light" panose="020B0502040204020203" pitchFamily="34" charset="0"/>
                        </a:rPr>
                        <a:t>Femmine</a:t>
                      </a:r>
                      <a:endParaRPr lang="it-IT" sz="1600" dirty="0">
                        <a:solidFill>
                          <a:srgbClr val="FFFFD9"/>
                        </a:solidFill>
                        <a:effectLst/>
                        <a:latin typeface="+mj-lt"/>
                        <a:cs typeface="Segoe UI Light" panose="020B0502040204020203" pitchFamily="34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>
                          <a:solidFill>
                            <a:srgbClr val="FFFFD9"/>
                          </a:solidFill>
                          <a:effectLst/>
                          <a:latin typeface="+mj-lt"/>
                          <a:cs typeface="Segoe UI Light" panose="020B0502040204020203" pitchFamily="34" charset="0"/>
                        </a:rPr>
                        <a:t>Totale</a:t>
                      </a:r>
                      <a:endParaRPr lang="it-IT" sz="1600" dirty="0">
                        <a:solidFill>
                          <a:srgbClr val="FFFFD9"/>
                        </a:solidFill>
                        <a:effectLst/>
                        <a:latin typeface="+mj-lt"/>
                        <a:cs typeface="Segoe UI Light" panose="020B0502040204020203" pitchFamily="34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sz="1600" b="1" dirty="0" smtClean="0">
                          <a:solidFill>
                            <a:srgbClr val="0070C0"/>
                          </a:solidFill>
                          <a:latin typeface="+mj-lt"/>
                          <a:cs typeface="Segoe UI Light" panose="020B0502040204020203" pitchFamily="34" charset="0"/>
                        </a:rPr>
                        <a:t>n. persone</a:t>
                      </a:r>
                      <a:r>
                        <a:rPr lang="it-IT" sz="1600" b="1" baseline="0" dirty="0" smtClean="0">
                          <a:solidFill>
                            <a:srgbClr val="0070C0"/>
                          </a:solidFill>
                          <a:latin typeface="+mj-lt"/>
                          <a:cs typeface="Segoe UI Light" panose="020B0502040204020203" pitchFamily="34" charset="0"/>
                        </a:rPr>
                        <a:t> </a:t>
                      </a:r>
                      <a:endParaRPr lang="it-IT" sz="1600" b="1" dirty="0">
                        <a:solidFill>
                          <a:srgbClr val="0070C0"/>
                        </a:solidFill>
                        <a:latin typeface="+mj-lt"/>
                        <a:cs typeface="Segoe UI Ligh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>
                          <a:effectLst/>
                          <a:latin typeface="+mj-lt"/>
                          <a:cs typeface="Segoe UI Light" panose="020B0502040204020203" pitchFamily="34" charset="0"/>
                        </a:rPr>
                        <a:t>820</a:t>
                      </a:r>
                      <a:endParaRPr lang="it-IT" sz="2000" dirty="0">
                        <a:effectLst/>
                        <a:latin typeface="+mj-lt"/>
                        <a:cs typeface="Segoe UI Ligh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>
                          <a:effectLst/>
                          <a:latin typeface="+mj-lt"/>
                          <a:cs typeface="Segoe UI Light" panose="020B0502040204020203" pitchFamily="34" charset="0"/>
                        </a:rPr>
                        <a:t>219</a:t>
                      </a:r>
                      <a:endParaRPr lang="it-IT" sz="2000" dirty="0">
                        <a:effectLst/>
                        <a:latin typeface="+mj-lt"/>
                        <a:cs typeface="Segoe UI Ligh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b="1" dirty="0" smtClean="0">
                          <a:solidFill>
                            <a:srgbClr val="FF0000"/>
                          </a:solidFill>
                          <a:effectLst/>
                          <a:latin typeface="+mj-lt"/>
                          <a:cs typeface="Segoe UI Light" panose="020B0502040204020203" pitchFamily="34" charset="0"/>
                        </a:rPr>
                        <a:t>1039</a:t>
                      </a:r>
                      <a:endParaRPr lang="it-IT" sz="2000" b="1" dirty="0">
                        <a:solidFill>
                          <a:srgbClr val="FF0000"/>
                        </a:solidFill>
                        <a:effectLst/>
                        <a:latin typeface="+mj-lt"/>
                        <a:cs typeface="Segoe UI Light" panose="020B0502040204020203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sz="1600" b="1" dirty="0" smtClean="0">
                          <a:solidFill>
                            <a:srgbClr val="0070C0"/>
                          </a:solidFill>
                          <a:latin typeface="+mj-lt"/>
                          <a:cs typeface="Segoe UI Light" panose="020B0502040204020203" pitchFamily="34" charset="0"/>
                        </a:rPr>
                        <a:t>%</a:t>
                      </a:r>
                      <a:endParaRPr lang="it-IT" sz="1600" b="1" dirty="0">
                        <a:solidFill>
                          <a:srgbClr val="0070C0"/>
                        </a:solidFill>
                        <a:latin typeface="+mj-lt"/>
                        <a:cs typeface="Segoe UI Ligh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>
                          <a:effectLst/>
                          <a:latin typeface="+mj-lt"/>
                          <a:cs typeface="Segoe UI Light" panose="020B0502040204020203" pitchFamily="34" charset="0"/>
                        </a:rPr>
                        <a:t>78,9%</a:t>
                      </a:r>
                      <a:endParaRPr lang="it-IT" sz="2000" dirty="0">
                        <a:effectLst/>
                        <a:latin typeface="+mj-lt"/>
                        <a:cs typeface="Segoe UI Ligh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>
                          <a:effectLst/>
                          <a:latin typeface="+mj-lt"/>
                          <a:cs typeface="Segoe UI Light" panose="020B0502040204020203" pitchFamily="34" charset="0"/>
                        </a:rPr>
                        <a:t>21,1%</a:t>
                      </a:r>
                      <a:endParaRPr lang="it-IT" sz="2000" dirty="0">
                        <a:effectLst/>
                        <a:latin typeface="+mj-lt"/>
                        <a:cs typeface="Segoe UI Ligh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2000" dirty="0">
                        <a:effectLst/>
                        <a:latin typeface="+mj-lt"/>
                        <a:cs typeface="Segoe UI Light" panose="020B0502040204020203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CasellaDiTesto 4"/>
          <p:cNvSpPr txBox="1"/>
          <p:nvPr/>
        </p:nvSpPr>
        <p:spPr>
          <a:xfrm>
            <a:off x="152400" y="1219200"/>
            <a:ext cx="8915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b="1" dirty="0" smtClean="0">
                <a:solidFill>
                  <a:srgbClr val="0000FF"/>
                </a:solidFill>
                <a:latin typeface="Segoe UI Light" panose="020B0502040204020203" pitchFamily="34" charset="0"/>
                <a:ea typeface="DejaVu Sans Light" panose="020B0203030804020204" pitchFamily="34" charset="0"/>
                <a:cs typeface="Segoe UI Light" panose="020B0502040204020203" pitchFamily="34" charset="0"/>
              </a:rPr>
              <a:t>I dati relativi alle persone autistiche provengono dai censimenti svolti sul territorio dell’ATS di Brescia</a:t>
            </a:r>
            <a:endParaRPr lang="it-IT" sz="1600" b="1" dirty="0">
              <a:solidFill>
                <a:srgbClr val="0000FF"/>
              </a:solidFill>
              <a:latin typeface="Segoe UI Light" panose="020B0502040204020203" pitchFamily="34" charset="0"/>
              <a:ea typeface="DejaVu Sans Light" panose="020B0203030804020204" pitchFamily="34" charset="0"/>
              <a:cs typeface="Segoe UI Light" panose="020B0502040204020203" pitchFamily="34" charset="0"/>
            </a:endParaRPr>
          </a:p>
        </p:txBody>
      </p:sp>
      <p:graphicFrame>
        <p:nvGraphicFramePr>
          <p:cNvPr id="6" name="Segnaposto contenut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33810931"/>
              </p:ext>
            </p:extLst>
          </p:nvPr>
        </p:nvGraphicFramePr>
        <p:xfrm>
          <a:off x="1524000" y="3360868"/>
          <a:ext cx="6248400" cy="1127760"/>
        </p:xfrm>
        <a:graphic>
          <a:graphicData uri="http://schemas.openxmlformats.org/drawingml/2006/table">
            <a:tbl>
              <a:tblPr firstRow="1" bandRow="1"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tableStyleId>{46F890A9-2807-4EBB-B81D-B2AA78EC7F39}</a:tableStyleId>
              </a:tblPr>
              <a:tblGrid>
                <a:gridCol w="2133600"/>
                <a:gridCol w="1295400"/>
                <a:gridCol w="1257300"/>
                <a:gridCol w="1562100"/>
              </a:tblGrid>
              <a:tr h="14643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 smtClean="0">
                          <a:solidFill>
                            <a:srgbClr val="FF0000"/>
                          </a:solidFill>
                          <a:effectLst/>
                          <a:latin typeface="+mj-lt"/>
                          <a:cs typeface="Segoe UI Light" panose="020B0502040204020203" pitchFamily="34" charset="0"/>
                        </a:rPr>
                        <a:t>II</a:t>
                      </a:r>
                      <a:r>
                        <a:rPr lang="it-IT" sz="1600" baseline="0" dirty="0" smtClean="0">
                          <a:solidFill>
                            <a:srgbClr val="FF0000"/>
                          </a:solidFill>
                          <a:effectLst/>
                          <a:latin typeface="+mj-lt"/>
                          <a:cs typeface="Segoe UI Light" panose="020B0502040204020203" pitchFamily="34" charset="0"/>
                        </a:rPr>
                        <a:t> </a:t>
                      </a:r>
                      <a:r>
                        <a:rPr lang="it-IT" sz="1600" dirty="0" smtClean="0">
                          <a:solidFill>
                            <a:srgbClr val="FF0000"/>
                          </a:solidFill>
                          <a:effectLst/>
                          <a:latin typeface="+mj-lt"/>
                          <a:cs typeface="Segoe UI Light" panose="020B0502040204020203" pitchFamily="34" charset="0"/>
                        </a:rPr>
                        <a:t>censimento (2015)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>
                          <a:solidFill>
                            <a:srgbClr val="FFFFD9"/>
                          </a:solidFill>
                          <a:effectLst/>
                          <a:latin typeface="+mj-lt"/>
                          <a:cs typeface="Segoe UI Light" panose="020B0502040204020203" pitchFamily="34" charset="0"/>
                        </a:rPr>
                        <a:t>Maschi</a:t>
                      </a:r>
                      <a:endParaRPr lang="it-IT" sz="1600" dirty="0">
                        <a:solidFill>
                          <a:srgbClr val="FFFFD9"/>
                        </a:solidFill>
                        <a:effectLst/>
                        <a:latin typeface="+mj-lt"/>
                        <a:cs typeface="Segoe UI Light" panose="020B0502040204020203" pitchFamily="34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>
                          <a:solidFill>
                            <a:srgbClr val="FFFFD9"/>
                          </a:solidFill>
                          <a:effectLst/>
                          <a:latin typeface="+mj-lt"/>
                          <a:cs typeface="Segoe UI Light" panose="020B0502040204020203" pitchFamily="34" charset="0"/>
                        </a:rPr>
                        <a:t>Femmine</a:t>
                      </a:r>
                      <a:endParaRPr lang="it-IT" sz="1600" dirty="0">
                        <a:solidFill>
                          <a:srgbClr val="FFFFD9"/>
                        </a:solidFill>
                        <a:effectLst/>
                        <a:latin typeface="+mj-lt"/>
                        <a:cs typeface="Segoe UI Light" panose="020B0502040204020203" pitchFamily="34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>
                          <a:solidFill>
                            <a:srgbClr val="FFFFD9"/>
                          </a:solidFill>
                          <a:effectLst/>
                          <a:latin typeface="+mj-lt"/>
                          <a:cs typeface="Segoe UI Light" panose="020B0502040204020203" pitchFamily="34" charset="0"/>
                        </a:rPr>
                        <a:t>Totale</a:t>
                      </a:r>
                      <a:endParaRPr lang="it-IT" sz="1600" dirty="0">
                        <a:solidFill>
                          <a:srgbClr val="FFFFD9"/>
                        </a:solidFill>
                        <a:effectLst/>
                        <a:latin typeface="+mj-lt"/>
                        <a:cs typeface="Segoe UI Light" panose="020B0502040204020203" pitchFamily="34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sz="1600" b="1" dirty="0" smtClean="0">
                          <a:solidFill>
                            <a:srgbClr val="0070C0"/>
                          </a:solidFill>
                          <a:latin typeface="+mj-lt"/>
                          <a:cs typeface="Segoe UI Light" panose="020B0502040204020203" pitchFamily="34" charset="0"/>
                        </a:rPr>
                        <a:t>n. persone</a:t>
                      </a:r>
                      <a:r>
                        <a:rPr lang="it-IT" sz="1600" b="1" baseline="0" dirty="0" smtClean="0">
                          <a:solidFill>
                            <a:srgbClr val="0070C0"/>
                          </a:solidFill>
                          <a:latin typeface="+mj-lt"/>
                          <a:cs typeface="Segoe UI Light" panose="020B0502040204020203" pitchFamily="34" charset="0"/>
                        </a:rPr>
                        <a:t> </a:t>
                      </a:r>
                      <a:endParaRPr lang="it-IT" sz="1600" b="1" dirty="0">
                        <a:solidFill>
                          <a:srgbClr val="0070C0"/>
                        </a:solidFill>
                        <a:latin typeface="+mj-lt"/>
                        <a:cs typeface="Segoe UI Ligh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>
                          <a:effectLst/>
                          <a:latin typeface="+mj-lt"/>
                          <a:cs typeface="Segoe UI Light" panose="020B0502040204020203" pitchFamily="34" charset="0"/>
                        </a:rPr>
                        <a:t>690</a:t>
                      </a:r>
                      <a:endParaRPr lang="it-IT" sz="2000" dirty="0">
                        <a:effectLst/>
                        <a:latin typeface="+mj-lt"/>
                        <a:cs typeface="Segoe UI Ligh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>
                          <a:effectLst/>
                          <a:latin typeface="+mj-lt"/>
                          <a:cs typeface="Segoe UI Light" panose="020B0502040204020203" pitchFamily="34" charset="0"/>
                        </a:rPr>
                        <a:t>172</a:t>
                      </a:r>
                      <a:endParaRPr lang="it-IT" sz="2000" dirty="0">
                        <a:effectLst/>
                        <a:latin typeface="+mj-lt"/>
                        <a:cs typeface="Segoe UI Ligh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b="1" dirty="0" smtClean="0">
                          <a:solidFill>
                            <a:srgbClr val="FF0000"/>
                          </a:solidFill>
                          <a:effectLst/>
                          <a:latin typeface="+mj-lt"/>
                          <a:cs typeface="Segoe UI Light" panose="020B0502040204020203" pitchFamily="34" charset="0"/>
                        </a:rPr>
                        <a:t>862</a:t>
                      </a:r>
                      <a:endParaRPr lang="it-IT" sz="2000" b="1" dirty="0">
                        <a:solidFill>
                          <a:srgbClr val="FF0000"/>
                        </a:solidFill>
                        <a:effectLst/>
                        <a:latin typeface="+mj-lt"/>
                        <a:cs typeface="Segoe UI Light" panose="020B0502040204020203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sz="1600" b="1" dirty="0" smtClean="0">
                          <a:solidFill>
                            <a:srgbClr val="0070C0"/>
                          </a:solidFill>
                          <a:latin typeface="+mj-lt"/>
                          <a:cs typeface="Segoe UI Light" panose="020B0502040204020203" pitchFamily="34" charset="0"/>
                        </a:rPr>
                        <a:t>%</a:t>
                      </a:r>
                      <a:endParaRPr lang="it-IT" sz="1600" b="1" dirty="0">
                        <a:solidFill>
                          <a:srgbClr val="0070C0"/>
                        </a:solidFill>
                        <a:latin typeface="+mj-lt"/>
                        <a:cs typeface="Segoe UI Ligh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>
                          <a:effectLst/>
                          <a:latin typeface="+mj-lt"/>
                          <a:cs typeface="Segoe UI Light" panose="020B0502040204020203" pitchFamily="34" charset="0"/>
                        </a:rPr>
                        <a:t>80,0%</a:t>
                      </a:r>
                      <a:endParaRPr lang="it-IT" sz="2000" dirty="0">
                        <a:effectLst/>
                        <a:latin typeface="+mj-lt"/>
                        <a:cs typeface="Segoe UI Ligh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>
                          <a:effectLst/>
                          <a:latin typeface="+mj-lt"/>
                          <a:cs typeface="Segoe UI Light" panose="020B0502040204020203" pitchFamily="34" charset="0"/>
                        </a:rPr>
                        <a:t>20,0%</a:t>
                      </a:r>
                      <a:endParaRPr lang="it-IT" sz="2000" dirty="0">
                        <a:effectLst/>
                        <a:latin typeface="+mj-lt"/>
                        <a:cs typeface="Segoe UI Ligh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2000" dirty="0">
                        <a:effectLst/>
                        <a:latin typeface="+mj-lt"/>
                        <a:cs typeface="Segoe UI Light" panose="020B0502040204020203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Segnaposto contenut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35991713"/>
              </p:ext>
            </p:extLst>
          </p:nvPr>
        </p:nvGraphicFramePr>
        <p:xfrm>
          <a:off x="1524000" y="1844824"/>
          <a:ext cx="6248400" cy="1127760"/>
        </p:xfrm>
        <a:graphic>
          <a:graphicData uri="http://schemas.openxmlformats.org/drawingml/2006/table">
            <a:tbl>
              <a:tblPr firstRow="1" bandRow="1"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tableStyleId>{46F890A9-2807-4EBB-B81D-B2AA78EC7F39}</a:tableStyleId>
              </a:tblPr>
              <a:tblGrid>
                <a:gridCol w="2111896"/>
                <a:gridCol w="1240904"/>
                <a:gridCol w="1351384"/>
                <a:gridCol w="1544216"/>
              </a:tblGrid>
              <a:tr h="20241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 smtClean="0">
                          <a:solidFill>
                            <a:srgbClr val="FF0000"/>
                          </a:solidFill>
                          <a:effectLst/>
                          <a:latin typeface="+mj-lt"/>
                          <a:cs typeface="Segoe UI Light" panose="020B0502040204020203" pitchFamily="34" charset="0"/>
                        </a:rPr>
                        <a:t>I</a:t>
                      </a:r>
                      <a:r>
                        <a:rPr lang="it-IT" sz="1600" baseline="0" dirty="0" smtClean="0">
                          <a:solidFill>
                            <a:srgbClr val="FF0000"/>
                          </a:solidFill>
                          <a:effectLst/>
                          <a:latin typeface="+mj-lt"/>
                          <a:cs typeface="Segoe UI Light" panose="020B0502040204020203" pitchFamily="34" charset="0"/>
                        </a:rPr>
                        <a:t> </a:t>
                      </a:r>
                      <a:r>
                        <a:rPr lang="it-IT" sz="1600" dirty="0" smtClean="0">
                          <a:solidFill>
                            <a:srgbClr val="FF0000"/>
                          </a:solidFill>
                          <a:effectLst/>
                          <a:latin typeface="+mj-lt"/>
                          <a:cs typeface="Segoe UI Light" panose="020B0502040204020203" pitchFamily="34" charset="0"/>
                        </a:rPr>
                        <a:t>censimento (2014)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>
                          <a:solidFill>
                            <a:srgbClr val="FFFFD9"/>
                          </a:solidFill>
                          <a:effectLst/>
                          <a:latin typeface="+mj-lt"/>
                          <a:cs typeface="Segoe UI Light" panose="020B0502040204020203" pitchFamily="34" charset="0"/>
                        </a:rPr>
                        <a:t>Maschi</a:t>
                      </a:r>
                      <a:endParaRPr lang="it-IT" sz="1600" dirty="0">
                        <a:solidFill>
                          <a:srgbClr val="FFFFD9"/>
                        </a:solidFill>
                        <a:effectLst/>
                        <a:latin typeface="+mj-lt"/>
                        <a:cs typeface="Segoe UI Light" panose="020B0502040204020203" pitchFamily="34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>
                          <a:solidFill>
                            <a:srgbClr val="FFFFD9"/>
                          </a:solidFill>
                          <a:effectLst/>
                          <a:latin typeface="+mj-lt"/>
                          <a:cs typeface="Segoe UI Light" panose="020B0502040204020203" pitchFamily="34" charset="0"/>
                        </a:rPr>
                        <a:t>Femmine</a:t>
                      </a:r>
                      <a:endParaRPr lang="it-IT" sz="1600" dirty="0">
                        <a:solidFill>
                          <a:srgbClr val="FFFFD9"/>
                        </a:solidFill>
                        <a:effectLst/>
                        <a:latin typeface="+mj-lt"/>
                        <a:cs typeface="Segoe UI Light" panose="020B0502040204020203" pitchFamily="34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>
                          <a:solidFill>
                            <a:srgbClr val="FFFFD9"/>
                          </a:solidFill>
                          <a:effectLst/>
                          <a:latin typeface="+mj-lt"/>
                          <a:cs typeface="Segoe UI Light" panose="020B0502040204020203" pitchFamily="34" charset="0"/>
                        </a:rPr>
                        <a:t>Totale</a:t>
                      </a:r>
                      <a:endParaRPr lang="it-IT" sz="1600" dirty="0">
                        <a:solidFill>
                          <a:srgbClr val="FFFFD9"/>
                        </a:solidFill>
                        <a:effectLst/>
                        <a:latin typeface="+mj-lt"/>
                        <a:cs typeface="Segoe UI Light" panose="020B0502040204020203" pitchFamily="34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sz="1600" b="1" u="none" dirty="0" smtClean="0">
                          <a:solidFill>
                            <a:srgbClr val="0070C0"/>
                          </a:solidFill>
                          <a:effectLst/>
                          <a:latin typeface="+mj-lt"/>
                          <a:cs typeface="Segoe UI Light" panose="020B0502040204020203" pitchFamily="34" charset="0"/>
                        </a:rPr>
                        <a:t>n. persone</a:t>
                      </a:r>
                      <a:r>
                        <a:rPr lang="it-IT" sz="1600" b="1" u="none" baseline="0" dirty="0" smtClean="0">
                          <a:solidFill>
                            <a:srgbClr val="0070C0"/>
                          </a:solidFill>
                          <a:effectLst/>
                          <a:latin typeface="+mj-lt"/>
                          <a:cs typeface="Segoe UI Light" panose="020B0502040204020203" pitchFamily="34" charset="0"/>
                        </a:rPr>
                        <a:t> </a:t>
                      </a:r>
                      <a:endParaRPr lang="it-IT" sz="1600" b="1" u="none" dirty="0">
                        <a:solidFill>
                          <a:srgbClr val="0070C0"/>
                        </a:solidFill>
                        <a:effectLst/>
                        <a:latin typeface="+mj-lt"/>
                        <a:cs typeface="Segoe UI Ligh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b="0" dirty="0" smtClean="0">
                          <a:effectLst/>
                          <a:latin typeface="+mj-lt"/>
                          <a:cs typeface="Segoe UI Light" panose="020B0502040204020203" pitchFamily="34" charset="0"/>
                        </a:rPr>
                        <a:t>471</a:t>
                      </a:r>
                      <a:endParaRPr lang="it-IT" sz="2000" b="0" dirty="0">
                        <a:effectLst/>
                        <a:latin typeface="+mj-lt"/>
                        <a:cs typeface="Segoe UI Ligh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b="0" dirty="0" smtClean="0">
                          <a:effectLst/>
                          <a:latin typeface="+mj-lt"/>
                          <a:cs typeface="Segoe UI Light" panose="020B0502040204020203" pitchFamily="34" charset="0"/>
                        </a:rPr>
                        <a:t>129</a:t>
                      </a:r>
                      <a:endParaRPr lang="it-IT" sz="2000" b="0" dirty="0">
                        <a:effectLst/>
                        <a:latin typeface="+mj-lt"/>
                        <a:cs typeface="Segoe UI Ligh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b="1" dirty="0" smtClean="0">
                          <a:solidFill>
                            <a:srgbClr val="FF0000"/>
                          </a:solidFill>
                          <a:effectLst/>
                          <a:latin typeface="+mj-lt"/>
                          <a:cs typeface="Segoe UI Light" panose="020B0502040204020203" pitchFamily="34" charset="0"/>
                        </a:rPr>
                        <a:t>600</a:t>
                      </a:r>
                      <a:endParaRPr lang="it-IT" sz="2000" b="1" dirty="0">
                        <a:solidFill>
                          <a:srgbClr val="FF0000"/>
                        </a:solidFill>
                        <a:effectLst/>
                        <a:latin typeface="+mj-lt"/>
                        <a:cs typeface="Segoe UI Light" panose="020B0502040204020203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sz="1600" b="1" u="none" dirty="0" smtClean="0">
                          <a:solidFill>
                            <a:srgbClr val="0070C0"/>
                          </a:solidFill>
                          <a:effectLst/>
                          <a:latin typeface="+mj-lt"/>
                          <a:cs typeface="Segoe UI Light" panose="020B0502040204020203" pitchFamily="34" charset="0"/>
                        </a:rPr>
                        <a:t>%</a:t>
                      </a:r>
                      <a:endParaRPr lang="it-IT" sz="1600" b="1" u="none" dirty="0">
                        <a:solidFill>
                          <a:srgbClr val="0070C0"/>
                        </a:solidFill>
                        <a:effectLst/>
                        <a:latin typeface="+mj-lt"/>
                        <a:cs typeface="Segoe UI Ligh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b="0" dirty="0" smtClean="0">
                          <a:effectLst/>
                          <a:latin typeface="+mj-lt"/>
                          <a:cs typeface="Segoe UI Light" panose="020B0502040204020203" pitchFamily="34" charset="0"/>
                        </a:rPr>
                        <a:t>78,5%</a:t>
                      </a:r>
                      <a:endParaRPr lang="it-IT" sz="2000" b="0" dirty="0">
                        <a:effectLst/>
                        <a:latin typeface="+mj-lt"/>
                        <a:cs typeface="Segoe UI Ligh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b="0" dirty="0" smtClean="0">
                          <a:effectLst/>
                          <a:latin typeface="+mj-lt"/>
                          <a:cs typeface="Segoe UI Light" panose="020B0502040204020203" pitchFamily="34" charset="0"/>
                        </a:rPr>
                        <a:t>21,5%</a:t>
                      </a:r>
                      <a:endParaRPr lang="it-IT" sz="2000" b="0" dirty="0">
                        <a:effectLst/>
                        <a:latin typeface="+mj-lt"/>
                        <a:cs typeface="Segoe UI Ligh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  <a:cs typeface="Segoe UI Light" panose="020B0502040204020203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itolo 1"/>
          <p:cNvSpPr>
            <a:spLocks noGrp="1"/>
          </p:cNvSpPr>
          <p:nvPr>
            <p:ph type="title"/>
          </p:nvPr>
        </p:nvSpPr>
        <p:spPr>
          <a:xfrm>
            <a:off x="533400" y="368405"/>
            <a:ext cx="8229600" cy="1143000"/>
          </a:xfrm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449263"/>
            <a:r>
              <a:rPr lang="it-IT" altLang="it-IT" sz="2800" b="1" dirty="0" smtClean="0">
                <a:solidFill>
                  <a:srgbClr val="6600CC"/>
                </a:solidFill>
              </a:rPr>
              <a:t>Quante le persone con autismo a Brescia?</a:t>
            </a:r>
            <a:br>
              <a:rPr lang="it-IT" altLang="it-IT" sz="2800" b="1" dirty="0" smtClean="0">
                <a:solidFill>
                  <a:srgbClr val="6600CC"/>
                </a:solidFill>
              </a:rPr>
            </a:br>
            <a:r>
              <a:rPr lang="it-IT" altLang="it-IT" sz="2800" b="1" dirty="0" smtClean="0">
                <a:solidFill>
                  <a:srgbClr val="6600CC"/>
                </a:solidFill>
              </a:rPr>
              <a:t>Un percorso in via di sviluppo </a:t>
            </a:r>
            <a:br>
              <a:rPr lang="it-IT" altLang="it-IT" sz="2800" b="1" dirty="0" smtClean="0">
                <a:solidFill>
                  <a:srgbClr val="6600CC"/>
                </a:solidFill>
              </a:rPr>
            </a:br>
            <a:endParaRPr lang="it-IT" altLang="it-IT" sz="2800" b="1" dirty="0" smtClean="0">
              <a:solidFill>
                <a:srgbClr val="66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7626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/>
          </p:nvPr>
        </p:nvGraphicFramePr>
        <p:xfrm>
          <a:off x="533400" y="2154126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 Box 15"/>
          <p:cNvSpPr txBox="1">
            <a:spLocks noChangeArrowheads="1"/>
          </p:cNvSpPr>
          <p:nvPr/>
        </p:nvSpPr>
        <p:spPr bwMode="auto">
          <a:xfrm>
            <a:off x="1066800" y="1066800"/>
            <a:ext cx="7467600" cy="7639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9pPr>
          </a:lstStyle>
          <a:p>
            <a:pPr algn="ctr">
              <a:spcBef>
                <a:spcPts val="875"/>
              </a:spcBef>
              <a:buClrTx/>
              <a:buFontTx/>
              <a:buNone/>
            </a:pPr>
            <a:r>
              <a:rPr lang="it-IT" altLang="it-IT" sz="1600" b="1" dirty="0" smtClean="0">
                <a:latin typeface="+mj-lt"/>
                <a:cs typeface="Segoe UI Light" panose="020B0502040204020203" pitchFamily="34" charset="0"/>
              </a:rPr>
              <a:t>Persone con diagnosi di autismo suddivise per età</a:t>
            </a:r>
          </a:p>
          <a:p>
            <a:pPr algn="ctr">
              <a:spcBef>
                <a:spcPts val="875"/>
              </a:spcBef>
              <a:buClrTx/>
              <a:buFontTx/>
              <a:buNone/>
            </a:pPr>
            <a:r>
              <a:rPr lang="it-IT" altLang="it-IT" sz="1400" b="1" dirty="0" smtClean="0">
                <a:latin typeface="+mj-lt"/>
                <a:cs typeface="Segoe UI Light" panose="020B0502040204020203" pitchFamily="34" charset="0"/>
              </a:rPr>
              <a:t>(1-30 anni) = </a:t>
            </a:r>
            <a:r>
              <a:rPr lang="it-IT" altLang="it-IT" sz="2000" b="1" dirty="0" smtClean="0">
                <a:solidFill>
                  <a:srgbClr val="FF0000"/>
                </a:solidFill>
                <a:latin typeface="+mj-lt"/>
                <a:cs typeface="Segoe UI Light" panose="020B0502040204020203" pitchFamily="34" charset="0"/>
              </a:rPr>
              <a:t>965</a:t>
            </a:r>
            <a:r>
              <a:rPr lang="it-IT" altLang="it-IT" sz="1400" b="1" dirty="0" smtClean="0">
                <a:latin typeface="+mj-lt"/>
                <a:cs typeface="Segoe UI Light" panose="020B0502040204020203" pitchFamily="34" charset="0"/>
              </a:rPr>
              <a:t> soggetti su </a:t>
            </a:r>
            <a:r>
              <a:rPr lang="it-IT" altLang="it-IT" sz="2000" b="1" dirty="0" smtClean="0">
                <a:solidFill>
                  <a:srgbClr val="0000FF"/>
                </a:solidFill>
                <a:latin typeface="+mj-lt"/>
                <a:cs typeface="Segoe UI Light" panose="020B0502040204020203" pitchFamily="34" charset="0"/>
              </a:rPr>
              <a:t>1039</a:t>
            </a:r>
            <a:r>
              <a:rPr lang="it-IT" altLang="it-IT" sz="2000" b="1" dirty="0" smtClean="0">
                <a:latin typeface="+mj-lt"/>
                <a:cs typeface="Segoe UI Light" panose="020B0502040204020203" pitchFamily="34" charset="0"/>
              </a:rPr>
              <a:t> </a:t>
            </a:r>
            <a:r>
              <a:rPr lang="it-IT" altLang="it-IT" sz="1400" b="1" dirty="0" smtClean="0">
                <a:latin typeface="+mj-lt"/>
                <a:cs typeface="Segoe UI Light" panose="020B0502040204020203" pitchFamily="34" charset="0"/>
              </a:rPr>
              <a:t>censiti (92,9%)</a:t>
            </a: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533400" y="33752"/>
            <a:ext cx="8431088" cy="1166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9pPr>
          </a:lstStyle>
          <a:p>
            <a:pPr algn="ctr"/>
            <a:r>
              <a:rPr lang="it-IT" b="1" dirty="0">
                <a:solidFill>
                  <a:srgbClr val="6600CC"/>
                </a:solidFill>
                <a:latin typeface="+mj-lt"/>
                <a:ea typeface="DejaVu Sans Light" panose="020B0203030804020204" pitchFamily="34" charset="0"/>
                <a:cs typeface="Segoe UI Light" panose="020B0502040204020203" pitchFamily="34" charset="0"/>
              </a:rPr>
              <a:t>La situazione attuale sull’autismo a Brescia</a:t>
            </a:r>
            <a:br>
              <a:rPr lang="it-IT" b="1" dirty="0">
                <a:solidFill>
                  <a:srgbClr val="6600CC"/>
                </a:solidFill>
                <a:latin typeface="+mj-lt"/>
                <a:ea typeface="DejaVu Sans Light" panose="020B0203030804020204" pitchFamily="34" charset="0"/>
                <a:cs typeface="Segoe UI Light" panose="020B0502040204020203" pitchFamily="34" charset="0"/>
              </a:rPr>
            </a:br>
            <a:r>
              <a:rPr lang="it-IT" sz="1800" b="1" dirty="0">
                <a:solidFill>
                  <a:srgbClr val="6600CC"/>
                </a:solidFill>
                <a:latin typeface="+mj-lt"/>
                <a:ea typeface="DejaVu Sans Light" panose="020B0203030804020204" pitchFamily="34" charset="0"/>
                <a:cs typeface="Segoe UI Light" panose="020B0502040204020203" pitchFamily="34" charset="0"/>
              </a:rPr>
              <a:t>Censimento al </a:t>
            </a:r>
            <a:r>
              <a:rPr lang="it-IT" sz="1800" b="1" dirty="0" smtClean="0">
                <a:solidFill>
                  <a:srgbClr val="6600CC"/>
                </a:solidFill>
                <a:latin typeface="+mj-lt"/>
                <a:ea typeface="DejaVu Sans Light" panose="020B0203030804020204" pitchFamily="34" charset="0"/>
                <a:cs typeface="Segoe UI Light" panose="020B0502040204020203" pitchFamily="34" charset="0"/>
              </a:rPr>
              <a:t>31 dicembre 2016</a:t>
            </a:r>
            <a:endParaRPr lang="it-IT" altLang="it-IT" sz="1800" b="1" i="1" dirty="0">
              <a:solidFill>
                <a:srgbClr val="6600CC"/>
              </a:solidFill>
              <a:latin typeface="+mj-lt"/>
              <a:cs typeface="Segoe UI Light" panose="020B0502040204020203" pitchFamily="34" charset="0"/>
            </a:endParaRP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3290711" y="1889374"/>
            <a:ext cx="914400" cy="5295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9pPr>
          </a:lstStyle>
          <a:p>
            <a:pPr>
              <a:spcBef>
                <a:spcPts val="750"/>
              </a:spcBef>
              <a:buClrTx/>
              <a:buFontTx/>
              <a:buNone/>
            </a:pPr>
            <a:r>
              <a:rPr lang="it-IT" altLang="it-IT" sz="1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Mediana </a:t>
            </a:r>
          </a:p>
          <a:p>
            <a:pPr>
              <a:spcBef>
                <a:spcPts val="750"/>
              </a:spcBef>
              <a:buClrTx/>
              <a:buFontTx/>
              <a:buNone/>
            </a:pPr>
            <a:r>
              <a:rPr lang="it-IT" altLang="it-IT" sz="1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(10 anni)</a:t>
            </a:r>
            <a:endParaRPr lang="it-IT" altLang="it-IT" sz="1200" b="1" dirty="0">
              <a:solidFill>
                <a:srgbClr val="0070C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</a:endParaRP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1828800" y="1756495"/>
            <a:ext cx="914400" cy="5295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9pPr>
          </a:lstStyle>
          <a:p>
            <a:pPr>
              <a:spcBef>
                <a:spcPts val="750"/>
              </a:spcBef>
              <a:buClrTx/>
              <a:buFontTx/>
              <a:buNone/>
            </a:pPr>
            <a:r>
              <a:rPr lang="it-IT" altLang="it-IT" sz="1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Moda </a:t>
            </a:r>
          </a:p>
          <a:p>
            <a:pPr>
              <a:spcBef>
                <a:spcPts val="750"/>
              </a:spcBef>
              <a:buClrTx/>
              <a:buFontTx/>
              <a:buNone/>
            </a:pPr>
            <a:r>
              <a:rPr lang="it-IT" altLang="it-IT" sz="1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(4 anni)</a:t>
            </a:r>
            <a:endParaRPr lang="it-IT" altLang="it-IT" sz="1200" b="1" dirty="0">
              <a:solidFill>
                <a:srgbClr val="0070C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</a:endParaRPr>
          </a:p>
        </p:txBody>
      </p:sp>
      <p:cxnSp>
        <p:nvCxnSpPr>
          <p:cNvPr id="10" name="Connettore 2 9"/>
          <p:cNvCxnSpPr/>
          <p:nvPr/>
        </p:nvCxnSpPr>
        <p:spPr bwMode="auto">
          <a:xfrm>
            <a:off x="3739444" y="2418879"/>
            <a:ext cx="0" cy="487985"/>
          </a:xfrm>
          <a:prstGeom prst="straightConnector1">
            <a:avLst/>
          </a:prstGeom>
          <a:noFill/>
          <a:ln w="25400" cap="flat" cmpd="sng" algn="ctr">
            <a:solidFill>
              <a:srgbClr val="0070C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" name="Connettore 2 11"/>
          <p:cNvCxnSpPr/>
          <p:nvPr/>
        </p:nvCxnSpPr>
        <p:spPr bwMode="auto">
          <a:xfrm>
            <a:off x="2286000" y="2310118"/>
            <a:ext cx="0" cy="356882"/>
          </a:xfrm>
          <a:prstGeom prst="straightConnector1">
            <a:avLst/>
          </a:prstGeom>
          <a:noFill/>
          <a:ln w="25400" cap="flat" cmpd="sng" algn="ctr">
            <a:solidFill>
              <a:srgbClr val="0070C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880581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a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79506962"/>
              </p:ext>
            </p:extLst>
          </p:nvPr>
        </p:nvGraphicFramePr>
        <p:xfrm>
          <a:off x="1619672" y="2057400"/>
          <a:ext cx="5866978" cy="32438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-38100" y="217487"/>
            <a:ext cx="9144000" cy="1166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9pPr>
          </a:lstStyle>
          <a:p>
            <a:pPr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it-IT" altLang="it-IT" sz="2000" b="1" i="1" dirty="0">
              <a:solidFill>
                <a:srgbClr val="CC3300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8" name="Rettangolo 7"/>
          <p:cNvSpPr/>
          <p:nvPr/>
        </p:nvSpPr>
        <p:spPr>
          <a:xfrm>
            <a:off x="685800" y="1143000"/>
            <a:ext cx="7696200" cy="7063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lnSpc>
                <a:spcPct val="90000"/>
              </a:lnSpc>
              <a:spcBef>
                <a:spcPts val="875"/>
              </a:spcBef>
              <a:spcAft>
                <a:spcPct val="0"/>
              </a:spcAft>
            </a:pPr>
            <a:r>
              <a:rPr lang="it-IT" altLang="it-IT" sz="1600" b="1" dirty="0">
                <a:solidFill>
                  <a:srgbClr val="000000"/>
                </a:solidFill>
                <a:latin typeface="+mj-lt"/>
                <a:cs typeface="Segoe UI Light" panose="020B0502040204020203" pitchFamily="34" charset="0"/>
              </a:rPr>
              <a:t>Persone con diagnosi di autismo suddivise fascia di età</a:t>
            </a:r>
          </a:p>
          <a:p>
            <a:pPr algn="ctr" fontAlgn="base">
              <a:lnSpc>
                <a:spcPct val="90000"/>
              </a:lnSpc>
              <a:spcBef>
                <a:spcPts val="875"/>
              </a:spcBef>
              <a:spcAft>
                <a:spcPct val="0"/>
              </a:spcAft>
            </a:pPr>
            <a:r>
              <a:rPr lang="it-IT" altLang="it-IT" sz="1600" b="1" dirty="0">
                <a:solidFill>
                  <a:srgbClr val="000000"/>
                </a:solidFill>
                <a:latin typeface="+mj-lt"/>
                <a:cs typeface="Segoe UI Light" panose="020B0502040204020203" pitchFamily="34" charset="0"/>
              </a:rPr>
              <a:t>soggetti censiti </a:t>
            </a:r>
            <a:r>
              <a:rPr lang="it-IT" altLang="it-IT" sz="2000" b="1" dirty="0">
                <a:solidFill>
                  <a:srgbClr val="0000FF"/>
                </a:solidFill>
                <a:latin typeface="+mj-lt"/>
                <a:cs typeface="Segoe UI Light" panose="020B0502040204020203" pitchFamily="34" charset="0"/>
              </a:rPr>
              <a:t>1039</a:t>
            </a:r>
            <a:r>
              <a:rPr lang="it-IT" altLang="it-IT" sz="1600" b="1" dirty="0">
                <a:solidFill>
                  <a:srgbClr val="0070C0"/>
                </a:solidFill>
                <a:latin typeface="+mj-lt"/>
                <a:cs typeface="Segoe UI Light" panose="020B0502040204020203" pitchFamily="34" charset="0"/>
              </a:rPr>
              <a:t> </a:t>
            </a:r>
            <a:endParaRPr lang="it-IT" altLang="it-IT" sz="1600" b="1" dirty="0">
              <a:solidFill>
                <a:srgbClr val="000000"/>
              </a:solidFill>
              <a:latin typeface="+mj-lt"/>
              <a:cs typeface="Segoe UI Light" panose="020B0502040204020203" pitchFamily="34" charset="0"/>
            </a:endParaRPr>
          </a:p>
        </p:txBody>
      </p:sp>
      <p:sp>
        <p:nvSpPr>
          <p:cNvPr id="2" name="Rettangolo 1"/>
          <p:cNvSpPr/>
          <p:nvPr/>
        </p:nvSpPr>
        <p:spPr>
          <a:xfrm>
            <a:off x="657859" y="217487"/>
            <a:ext cx="820668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b="1" dirty="0">
                <a:solidFill>
                  <a:srgbClr val="6600CC"/>
                </a:solidFill>
                <a:ea typeface="DejaVu Sans Light" panose="020B0203030804020204" pitchFamily="34" charset="0"/>
                <a:cs typeface="Segoe UI Light" panose="020B0502040204020203" pitchFamily="34" charset="0"/>
              </a:rPr>
              <a:t>La situazione attuale sull’autismo a Brescia</a:t>
            </a:r>
            <a:br>
              <a:rPr lang="it-IT" b="1" dirty="0">
                <a:solidFill>
                  <a:srgbClr val="6600CC"/>
                </a:solidFill>
                <a:ea typeface="DejaVu Sans Light" panose="020B0203030804020204" pitchFamily="34" charset="0"/>
                <a:cs typeface="Segoe UI Light" panose="020B0502040204020203" pitchFamily="34" charset="0"/>
              </a:rPr>
            </a:br>
            <a:r>
              <a:rPr lang="it-IT" sz="1800" b="1" dirty="0">
                <a:solidFill>
                  <a:srgbClr val="6600CC"/>
                </a:solidFill>
                <a:ea typeface="DejaVu Sans Light" panose="020B0203030804020204" pitchFamily="34" charset="0"/>
                <a:cs typeface="Segoe UI Light" panose="020B0502040204020203" pitchFamily="34" charset="0"/>
              </a:rPr>
              <a:t>Censimento al 31 dicembre 2016</a:t>
            </a:r>
            <a:endParaRPr lang="it-IT" altLang="it-IT" sz="1800" b="1" i="1" dirty="0">
              <a:solidFill>
                <a:srgbClr val="6600CC"/>
              </a:solidFill>
              <a:cs typeface="Segoe UI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2440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274638"/>
            <a:ext cx="8147050" cy="706437"/>
          </a:xfrm>
        </p:spPr>
        <p:txBody>
          <a:bodyPr/>
          <a:lstStyle/>
          <a:p>
            <a:r>
              <a:rPr lang="it-IT" altLang="it-IT" sz="2400" b="1" dirty="0" smtClean="0">
                <a:solidFill>
                  <a:srgbClr val="6600CC"/>
                </a:solidFill>
              </a:rPr>
              <a:t>ALCUNI PROGETTI IN CORSO</a:t>
            </a:r>
            <a:br>
              <a:rPr lang="it-IT" altLang="it-IT" sz="2400" b="1" dirty="0" smtClean="0">
                <a:solidFill>
                  <a:srgbClr val="6600CC"/>
                </a:solidFill>
              </a:rPr>
            </a:br>
            <a:endParaRPr lang="it-IT" altLang="it-IT" sz="2400" b="1" dirty="0" smtClean="0">
              <a:solidFill>
                <a:srgbClr val="6600CC"/>
              </a:solidFill>
            </a:endParaRPr>
          </a:p>
        </p:txBody>
      </p:sp>
      <p:sp>
        <p:nvSpPr>
          <p:cNvPr id="10243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35975" cy="1871663"/>
          </a:xfrm>
          <a:noFill/>
          <a:ln w="12700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pPr marL="177800" indent="-177800" defTabSz="449263">
              <a:tabLst>
                <a:tab pos="447675" algn="l"/>
                <a:tab pos="812800" algn="l"/>
                <a:tab pos="895350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</a:tabLst>
            </a:pPr>
            <a:r>
              <a:rPr lang="it-IT" altLang="it-IT" sz="2000" b="1" i="1" u="sng" dirty="0" smtClean="0">
                <a:solidFill>
                  <a:srgbClr val="3333CC"/>
                </a:solidFill>
              </a:rPr>
              <a:t>Interventi riabilitativi ambulatoriali </a:t>
            </a:r>
            <a:r>
              <a:rPr lang="it-IT" altLang="it-IT" sz="1800" b="1" i="1" dirty="0" smtClean="0">
                <a:solidFill>
                  <a:srgbClr val="3333CC"/>
                </a:solidFill>
              </a:rPr>
              <a:t>per minori con gravi disabilità e in particolare rivolti a minori  con autismo (ex DGR 499/2012</a:t>
            </a:r>
            <a:r>
              <a:rPr lang="it-IT" altLang="it-IT" sz="2000" b="1" i="1" dirty="0" smtClean="0">
                <a:solidFill>
                  <a:srgbClr val="3333CC"/>
                </a:solidFill>
              </a:rPr>
              <a:t>)</a:t>
            </a:r>
          </a:p>
          <a:p>
            <a:pPr marL="177800" indent="-177800" defTabSz="449263">
              <a:buFontTx/>
              <a:buNone/>
              <a:tabLst>
                <a:tab pos="447675" algn="l"/>
                <a:tab pos="812800" algn="l"/>
                <a:tab pos="895350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</a:tabLst>
            </a:pPr>
            <a:endParaRPr lang="it-IT" altLang="it-IT" sz="800" b="1" i="1" dirty="0" smtClean="0">
              <a:solidFill>
                <a:srgbClr val="3333CC"/>
              </a:solidFill>
            </a:endParaRPr>
          </a:p>
          <a:p>
            <a:pPr marL="177800" indent="-177800" defTabSz="449263">
              <a:tabLst>
                <a:tab pos="447675" algn="l"/>
                <a:tab pos="812800" algn="l"/>
                <a:tab pos="895350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</a:tabLst>
            </a:pPr>
            <a:r>
              <a:rPr lang="it-IT" altLang="it-IT" sz="2000" b="1" i="1" u="sng" dirty="0" smtClean="0">
                <a:solidFill>
                  <a:srgbClr val="660066"/>
                </a:solidFill>
              </a:rPr>
              <a:t>Interventi </a:t>
            </a:r>
            <a:r>
              <a:rPr lang="it-IT" altLang="it-IT" sz="2000" b="1" i="1" u="sng" dirty="0" err="1" smtClean="0">
                <a:solidFill>
                  <a:srgbClr val="660066"/>
                </a:solidFill>
              </a:rPr>
              <a:t>consulenziali</a:t>
            </a:r>
            <a:r>
              <a:rPr lang="it-IT" altLang="it-IT" sz="2000" b="1" i="1" u="sng" dirty="0" smtClean="0">
                <a:solidFill>
                  <a:srgbClr val="660066"/>
                </a:solidFill>
              </a:rPr>
              <a:t> e di sostegno </a:t>
            </a:r>
            <a:r>
              <a:rPr lang="it-IT" altLang="it-IT" sz="1800" b="1" i="1" dirty="0" smtClean="0">
                <a:solidFill>
                  <a:srgbClr val="660066"/>
                </a:solidFill>
              </a:rPr>
              <a:t>alle famiglie e agli operatori  con particolare </a:t>
            </a:r>
            <a:r>
              <a:rPr lang="it-IT" altLang="it-IT" sz="1800" b="1" i="1" dirty="0" err="1" smtClean="0">
                <a:solidFill>
                  <a:srgbClr val="660066"/>
                </a:solidFill>
              </a:rPr>
              <a:t>rigiuardo</a:t>
            </a:r>
            <a:r>
              <a:rPr lang="it-IT" altLang="it-IT" sz="1800" b="1" i="1" dirty="0" smtClean="0">
                <a:solidFill>
                  <a:srgbClr val="660066"/>
                </a:solidFill>
              </a:rPr>
              <a:t> ai disturbi dello spettro autistico (ex DGR 392/2013)</a:t>
            </a: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539750" y="5700713"/>
            <a:ext cx="405288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5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it-IT" altLang="it-IT"/>
          </a:p>
        </p:txBody>
      </p:sp>
      <p:sp>
        <p:nvSpPr>
          <p:cNvPr id="10246" name="Rectangle 4"/>
          <p:cNvSpPr>
            <a:spLocks noChangeArrowheads="1"/>
          </p:cNvSpPr>
          <p:nvPr/>
        </p:nvSpPr>
        <p:spPr bwMode="auto">
          <a:xfrm>
            <a:off x="395288" y="2997200"/>
            <a:ext cx="8353425" cy="1439863"/>
          </a:xfrm>
          <a:prstGeom prst="rect">
            <a:avLst/>
          </a:prstGeom>
          <a:noFill/>
          <a:ln w="127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177800" indent="-177800" defTabSz="449263">
              <a:spcBef>
                <a:spcPct val="20000"/>
              </a:spcBef>
              <a:buChar char="•"/>
              <a:tabLst>
                <a:tab pos="447675" algn="l"/>
                <a:tab pos="812800" algn="l"/>
                <a:tab pos="895350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49263">
              <a:spcBef>
                <a:spcPct val="20000"/>
              </a:spcBef>
              <a:buChar char="–"/>
              <a:tabLst>
                <a:tab pos="447675" algn="l"/>
                <a:tab pos="812800" algn="l"/>
                <a:tab pos="895350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49263">
              <a:spcBef>
                <a:spcPct val="20000"/>
              </a:spcBef>
              <a:buChar char="•"/>
              <a:tabLst>
                <a:tab pos="447675" algn="l"/>
                <a:tab pos="812800" algn="l"/>
                <a:tab pos="895350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49263">
              <a:spcBef>
                <a:spcPct val="20000"/>
              </a:spcBef>
              <a:buChar char="–"/>
              <a:tabLst>
                <a:tab pos="447675" algn="l"/>
                <a:tab pos="812800" algn="l"/>
                <a:tab pos="895350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49263">
              <a:spcBef>
                <a:spcPct val="20000"/>
              </a:spcBef>
              <a:buChar char="»"/>
              <a:tabLst>
                <a:tab pos="447675" algn="l"/>
                <a:tab pos="812800" algn="l"/>
                <a:tab pos="895350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447675" algn="l"/>
                <a:tab pos="812800" algn="l"/>
                <a:tab pos="895350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447675" algn="l"/>
                <a:tab pos="812800" algn="l"/>
                <a:tab pos="895350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447675" algn="l"/>
                <a:tab pos="812800" algn="l"/>
                <a:tab pos="895350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447675" algn="l"/>
                <a:tab pos="812800" algn="l"/>
                <a:tab pos="895350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it-IT" altLang="it-IT" sz="2000" b="1" i="1" dirty="0">
                <a:solidFill>
                  <a:srgbClr val="006600"/>
                </a:solidFill>
              </a:rPr>
              <a:t>Progetto finalizzato alla </a:t>
            </a:r>
            <a:r>
              <a:rPr lang="it-IT" altLang="it-IT" sz="2000" b="1" i="1" u="sng" dirty="0">
                <a:solidFill>
                  <a:srgbClr val="006600"/>
                </a:solidFill>
              </a:rPr>
              <a:t>riduzione delle liste d’attesa in NPIA </a:t>
            </a:r>
            <a:r>
              <a:rPr lang="it-IT" altLang="it-IT" sz="1800" b="1" i="1" dirty="0">
                <a:solidFill>
                  <a:srgbClr val="006600"/>
                </a:solidFill>
              </a:rPr>
              <a:t>relative a prestazioni di logopedia e/o rivolte a minori affetti da sindrome dello spettro autistico o disabilità complessa (DGR 4981/2016) :  avviato</a:t>
            </a:r>
            <a:r>
              <a:rPr lang="it-IT" altLang="it-IT" sz="1800" dirty="0">
                <a:solidFill>
                  <a:srgbClr val="006600"/>
                </a:solidFill>
              </a:rPr>
              <a:t> </a:t>
            </a:r>
            <a:r>
              <a:rPr lang="it-IT" altLang="it-IT" sz="1800" b="1" dirty="0">
                <a:solidFill>
                  <a:srgbClr val="006600"/>
                </a:solidFill>
              </a:rPr>
              <a:t>tra ottobre/novembre </a:t>
            </a:r>
            <a:r>
              <a:rPr lang="it-IT" altLang="it-IT" sz="1800" b="1" dirty="0" smtClean="0">
                <a:solidFill>
                  <a:srgbClr val="006600"/>
                </a:solidFill>
              </a:rPr>
              <a:t>2016</a:t>
            </a:r>
            <a:endParaRPr lang="it-IT" altLang="it-IT" sz="2000" b="1" i="1" dirty="0">
              <a:solidFill>
                <a:srgbClr val="006600"/>
              </a:solidFill>
            </a:endParaRPr>
          </a:p>
        </p:txBody>
      </p:sp>
      <p:sp>
        <p:nvSpPr>
          <p:cNvPr id="10248" name="Rectangle 4"/>
          <p:cNvSpPr>
            <a:spLocks noChangeArrowheads="1"/>
          </p:cNvSpPr>
          <p:nvPr/>
        </p:nvSpPr>
        <p:spPr bwMode="auto">
          <a:xfrm>
            <a:off x="395288" y="4581525"/>
            <a:ext cx="8424862" cy="1871663"/>
          </a:xfrm>
          <a:prstGeom prst="rect">
            <a:avLst/>
          </a:prstGeom>
          <a:solidFill>
            <a:schemeClr val="bg1"/>
          </a:solidFill>
          <a:ln w="12700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177800" indent="-177800" defTabSz="449263">
              <a:spcBef>
                <a:spcPct val="20000"/>
              </a:spcBef>
              <a:buChar char="•"/>
              <a:tabLst>
                <a:tab pos="447675" algn="l"/>
                <a:tab pos="812800" algn="l"/>
                <a:tab pos="895350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49263">
              <a:spcBef>
                <a:spcPct val="20000"/>
              </a:spcBef>
              <a:buChar char="–"/>
              <a:tabLst>
                <a:tab pos="447675" algn="l"/>
                <a:tab pos="812800" algn="l"/>
                <a:tab pos="895350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49263">
              <a:spcBef>
                <a:spcPct val="20000"/>
              </a:spcBef>
              <a:buChar char="•"/>
              <a:tabLst>
                <a:tab pos="447675" algn="l"/>
                <a:tab pos="812800" algn="l"/>
                <a:tab pos="895350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49263">
              <a:spcBef>
                <a:spcPct val="20000"/>
              </a:spcBef>
              <a:buChar char="–"/>
              <a:tabLst>
                <a:tab pos="447675" algn="l"/>
                <a:tab pos="812800" algn="l"/>
                <a:tab pos="895350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49263">
              <a:spcBef>
                <a:spcPct val="20000"/>
              </a:spcBef>
              <a:buChar char="»"/>
              <a:tabLst>
                <a:tab pos="447675" algn="l"/>
                <a:tab pos="812800" algn="l"/>
                <a:tab pos="895350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447675" algn="l"/>
                <a:tab pos="812800" algn="l"/>
                <a:tab pos="895350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447675" algn="l"/>
                <a:tab pos="812800" algn="l"/>
                <a:tab pos="895350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447675" algn="l"/>
                <a:tab pos="812800" algn="l"/>
                <a:tab pos="895350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447675" algn="l"/>
                <a:tab pos="812800" algn="l"/>
                <a:tab pos="895350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it-IT" altLang="it-IT" sz="2000" b="1" i="1" u="sng" dirty="0">
                <a:solidFill>
                  <a:srgbClr val="9900CC"/>
                </a:solidFill>
              </a:rPr>
              <a:t>Misura B1</a:t>
            </a:r>
            <a:r>
              <a:rPr lang="it-IT" altLang="it-IT" sz="2000" b="1" i="1" dirty="0">
                <a:solidFill>
                  <a:srgbClr val="9900CC"/>
                </a:solidFill>
              </a:rPr>
              <a:t> (DGR 4981/2016): nel 2017 viene previsto </a:t>
            </a:r>
            <a:r>
              <a:rPr lang="it-IT" altLang="it-IT" sz="2000" b="1" u="sng" dirty="0">
                <a:solidFill>
                  <a:srgbClr val="99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Buono</a:t>
            </a:r>
            <a:r>
              <a:rPr lang="it-IT" altLang="it-IT" sz="2000" b="1" u="sng" dirty="0">
                <a:solidFill>
                  <a:srgbClr val="9900CC"/>
                </a:solidFill>
              </a:rPr>
              <a:t> </a:t>
            </a:r>
            <a:r>
              <a:rPr lang="it-IT" altLang="it-IT" sz="2000" b="1" i="1" dirty="0">
                <a:solidFill>
                  <a:srgbClr val="9900CC"/>
                </a:solidFill>
              </a:rPr>
              <a:t>di Euro 1000,00 mensili (a sostegno del </a:t>
            </a:r>
            <a:r>
              <a:rPr lang="it-IT" altLang="it-IT" sz="2000" b="1" i="1" dirty="0" err="1">
                <a:solidFill>
                  <a:srgbClr val="9900CC"/>
                </a:solidFill>
              </a:rPr>
              <a:t>caregiver</a:t>
            </a:r>
            <a:r>
              <a:rPr lang="it-IT" altLang="it-IT" sz="2000" b="1" i="1" dirty="0">
                <a:solidFill>
                  <a:srgbClr val="9900CC"/>
                </a:solidFill>
              </a:rPr>
              <a:t>) e </a:t>
            </a:r>
            <a:r>
              <a:rPr lang="it-IT" altLang="it-IT" sz="2000" b="1" u="sng" dirty="0" smtClean="0">
                <a:solidFill>
                  <a:srgbClr val="9900CC"/>
                </a:solidFill>
              </a:rPr>
              <a:t>Voucher</a:t>
            </a:r>
            <a:r>
              <a:rPr lang="it-IT" altLang="it-IT" sz="2000" b="1" i="1" dirty="0" smtClean="0">
                <a:solidFill>
                  <a:srgbClr val="9900CC"/>
                </a:solidFill>
              </a:rPr>
              <a:t>  </a:t>
            </a:r>
            <a:r>
              <a:rPr lang="it-IT" altLang="it-IT" sz="2000" b="1" i="1" dirty="0">
                <a:solidFill>
                  <a:srgbClr val="9900CC"/>
                </a:solidFill>
              </a:rPr>
              <a:t>fino a </a:t>
            </a:r>
            <a:r>
              <a:rPr lang="it-IT" altLang="it-IT" sz="2000" b="1" i="1" dirty="0" err="1">
                <a:solidFill>
                  <a:srgbClr val="9900CC"/>
                </a:solidFill>
              </a:rPr>
              <a:t>max</a:t>
            </a:r>
            <a:r>
              <a:rPr lang="it-IT" altLang="it-IT" sz="2000" b="1" i="1" dirty="0">
                <a:solidFill>
                  <a:srgbClr val="9900CC"/>
                </a:solidFill>
              </a:rPr>
              <a:t> Euro 360,00 per adulti ed Euro 500,00 per minori </a:t>
            </a:r>
            <a:r>
              <a:rPr lang="it-IT" altLang="it-IT" sz="1800" b="1" dirty="0">
                <a:solidFill>
                  <a:srgbClr val="9900CC"/>
                </a:solidFill>
              </a:rPr>
              <a:t>(per interventi a sostegno dell’inclusione sociale o interventi di sollievo): persone con gravissima disabilità comportamentale dello spettro autistico (livello 3 della classificazione del DSM – 5)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274638"/>
            <a:ext cx="8569325" cy="1714500"/>
          </a:xfrm>
        </p:spPr>
        <p:txBody>
          <a:bodyPr lIns="90000" tIns="46800" rIns="90000" bIns="46800"/>
          <a:lstStyle/>
          <a:p>
            <a:pPr defTabSz="449263"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it-IT" altLang="it-IT" sz="2400" b="1" dirty="0" smtClean="0">
                <a:solidFill>
                  <a:srgbClr val="6600CC"/>
                </a:solidFill>
              </a:rPr>
              <a:t>AMBULATORI RIABILITATIVI PER MINORI</a:t>
            </a:r>
            <a:br>
              <a:rPr lang="it-IT" altLang="it-IT" sz="2400" b="1" dirty="0" smtClean="0">
                <a:solidFill>
                  <a:srgbClr val="6600CC"/>
                </a:solidFill>
              </a:rPr>
            </a:br>
            <a:r>
              <a:rPr lang="it-IT" altLang="it-IT" sz="2000" b="1" dirty="0" smtClean="0">
                <a:solidFill>
                  <a:srgbClr val="6600CC"/>
                </a:solidFill>
              </a:rPr>
              <a:t>DGR 3239 del 4.04.2012</a:t>
            </a:r>
            <a:br>
              <a:rPr lang="it-IT" altLang="it-IT" sz="2000" b="1" dirty="0" smtClean="0">
                <a:solidFill>
                  <a:srgbClr val="6600CC"/>
                </a:solidFill>
              </a:rPr>
            </a:br>
            <a:r>
              <a:rPr lang="it-IT" altLang="it-IT" sz="2000" b="1" dirty="0" smtClean="0">
                <a:solidFill>
                  <a:srgbClr val="6600CC"/>
                </a:solidFill>
              </a:rPr>
              <a:t>e seguenti </a:t>
            </a:r>
            <a:br>
              <a:rPr lang="it-IT" altLang="it-IT" sz="2000" b="1" dirty="0" smtClean="0">
                <a:solidFill>
                  <a:srgbClr val="6600CC"/>
                </a:solidFill>
              </a:rPr>
            </a:br>
            <a:r>
              <a:rPr lang="it-IT" altLang="it-IT" sz="2000" dirty="0" smtClean="0">
                <a:solidFill>
                  <a:srgbClr val="3333FF"/>
                </a:solidFill>
              </a:rPr>
              <a:t>Linee guida per l’attivazione di sperimentazioni </a:t>
            </a:r>
            <a:br>
              <a:rPr lang="it-IT" altLang="it-IT" sz="2000" dirty="0" smtClean="0">
                <a:solidFill>
                  <a:srgbClr val="3333FF"/>
                </a:solidFill>
              </a:rPr>
            </a:br>
            <a:r>
              <a:rPr lang="it-IT" altLang="it-IT" sz="2000" dirty="0" smtClean="0">
                <a:solidFill>
                  <a:srgbClr val="3333FF"/>
                </a:solidFill>
              </a:rPr>
              <a:t>nell’ambito delle politiche di welfare</a:t>
            </a:r>
            <a:br>
              <a:rPr lang="it-IT" altLang="it-IT" sz="2000" dirty="0" smtClean="0">
                <a:solidFill>
                  <a:srgbClr val="3333FF"/>
                </a:solidFill>
              </a:rPr>
            </a:br>
            <a:endParaRPr lang="it-IT" altLang="it-IT" sz="2000" dirty="0" smtClean="0">
              <a:solidFill>
                <a:srgbClr val="3333FF"/>
              </a:solidFill>
            </a:endParaRPr>
          </a:p>
        </p:txBody>
      </p:sp>
      <p:sp>
        <p:nvSpPr>
          <p:cNvPr id="91140" name="Text Box 5"/>
          <p:cNvSpPr txBox="1">
            <a:spLocks noChangeArrowheads="1"/>
          </p:cNvSpPr>
          <p:nvPr/>
        </p:nvSpPr>
        <p:spPr bwMode="auto">
          <a:xfrm>
            <a:off x="539750" y="1916113"/>
            <a:ext cx="8339138" cy="2952750"/>
          </a:xfrm>
          <a:prstGeom prst="rect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39725" defTabSz="449263">
              <a:spcBef>
                <a:spcPct val="20000"/>
              </a:spcBef>
              <a:buChar char="•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49263">
              <a:spcBef>
                <a:spcPct val="20000"/>
              </a:spcBef>
              <a:buChar char="–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49263">
              <a:spcBef>
                <a:spcPct val="20000"/>
              </a:spcBef>
              <a:buChar char="•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49263">
              <a:spcBef>
                <a:spcPct val="20000"/>
              </a:spcBef>
              <a:buChar char="–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49263">
              <a:spcBef>
                <a:spcPct val="20000"/>
              </a:spcBef>
              <a:buChar char="»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600"/>
              </a:spcBef>
              <a:buFontTx/>
              <a:buNone/>
            </a:pPr>
            <a:r>
              <a:rPr lang="it-IT" altLang="it-IT" sz="2800"/>
              <a:t>   </a:t>
            </a:r>
            <a:r>
              <a:rPr lang="it-IT" altLang="it-IT" sz="1800"/>
              <a:t>Tra i vari progetti sperimentali, con successivi decreti, sono approvati </a:t>
            </a:r>
            <a:r>
              <a:rPr lang="it-IT" altLang="it-IT" sz="1800" b="1" i="1"/>
              <a:t>interventi riabilitativi ambulatoriali per minori con gravi disabilità e in particolare rivolti a minori  con disturbi generalizzati dello sviluppo</a:t>
            </a:r>
            <a:r>
              <a:rPr lang="it-IT" altLang="it-IT" sz="1800"/>
              <a:t>:</a:t>
            </a:r>
          </a:p>
          <a:p>
            <a:pPr eaLnBrk="1" hangingPunct="1">
              <a:spcBef>
                <a:spcPts val="600"/>
              </a:spcBef>
              <a:buFontTx/>
              <a:buNone/>
            </a:pPr>
            <a:endParaRPr lang="it-IT" altLang="it-IT" sz="1000"/>
          </a:p>
          <a:p>
            <a:pPr eaLnBrk="1" hangingPunct="1">
              <a:spcBef>
                <a:spcPts val="600"/>
              </a:spcBef>
              <a:buClr>
                <a:srgbClr val="FF3300"/>
              </a:buClr>
            </a:pPr>
            <a:r>
              <a:rPr lang="it-IT" altLang="it-IT" sz="2000" b="1">
                <a:solidFill>
                  <a:srgbClr val="FF0000"/>
                </a:solidFill>
              </a:rPr>
              <a:t>Centro abilitativo  Faroni gestito da Fobap</a:t>
            </a:r>
            <a:r>
              <a:rPr lang="it-IT" altLang="it-IT" sz="2000">
                <a:solidFill>
                  <a:srgbClr val="FF0000"/>
                </a:solidFill>
              </a:rPr>
              <a:t> </a:t>
            </a:r>
            <a:r>
              <a:rPr lang="it-IT" altLang="it-IT" sz="2000"/>
              <a:t>(BS)</a:t>
            </a:r>
          </a:p>
          <a:p>
            <a:pPr eaLnBrk="1" hangingPunct="1">
              <a:spcBef>
                <a:spcPts val="600"/>
              </a:spcBef>
              <a:buFontTx/>
              <a:buNone/>
            </a:pPr>
            <a:r>
              <a:rPr lang="it-IT" altLang="it-IT" sz="2000"/>
              <a:t>   (accoglie minori prioritariamente inviati </a:t>
            </a:r>
            <a:r>
              <a:rPr lang="it-IT" altLang="it-IT" sz="2000" b="1"/>
              <a:t>da NPIA  A.O. di Brescia</a:t>
            </a:r>
            <a:r>
              <a:rPr lang="it-IT" altLang="it-IT" sz="2000"/>
              <a:t>)</a:t>
            </a:r>
          </a:p>
          <a:p>
            <a:pPr eaLnBrk="1" hangingPunct="1">
              <a:spcBef>
                <a:spcPts val="600"/>
              </a:spcBef>
              <a:buClr>
                <a:srgbClr val="FF3300"/>
              </a:buClr>
            </a:pPr>
            <a:r>
              <a:rPr lang="it-IT" altLang="it-IT" sz="2000" b="1">
                <a:solidFill>
                  <a:srgbClr val="FF0000"/>
                </a:solidFill>
              </a:rPr>
              <a:t>Progetto BIOS gestito da Coop. La Nuvola</a:t>
            </a:r>
            <a:r>
              <a:rPr lang="it-IT" altLang="it-IT" sz="2000">
                <a:solidFill>
                  <a:srgbClr val="FF0000"/>
                </a:solidFill>
              </a:rPr>
              <a:t> </a:t>
            </a:r>
            <a:r>
              <a:rPr lang="it-IT" altLang="it-IT" sz="2000"/>
              <a:t>(Orzinuovi)</a:t>
            </a:r>
          </a:p>
          <a:p>
            <a:pPr eaLnBrk="1" hangingPunct="1">
              <a:spcBef>
                <a:spcPts val="600"/>
              </a:spcBef>
              <a:buFontTx/>
              <a:buNone/>
            </a:pPr>
            <a:r>
              <a:rPr lang="it-IT" altLang="it-IT" sz="2000"/>
              <a:t>   (accoglie minori prioritariamente inviati </a:t>
            </a:r>
            <a:r>
              <a:rPr lang="it-IT" altLang="it-IT" sz="2000" b="1"/>
              <a:t>dalla NPIA A.O. di Chiari</a:t>
            </a:r>
            <a:r>
              <a:rPr lang="it-IT" altLang="it-IT" sz="2000"/>
              <a:t>)</a:t>
            </a:r>
          </a:p>
        </p:txBody>
      </p:sp>
      <p:sp>
        <p:nvSpPr>
          <p:cNvPr id="91142" name="Text Box 6"/>
          <p:cNvSpPr txBox="1">
            <a:spLocks noChangeArrowheads="1"/>
          </p:cNvSpPr>
          <p:nvPr/>
        </p:nvSpPr>
        <p:spPr bwMode="auto">
          <a:xfrm>
            <a:off x="2124075" y="5084763"/>
            <a:ext cx="6551613" cy="1323975"/>
          </a:xfrm>
          <a:prstGeom prst="rect">
            <a:avLst/>
          </a:prstGeom>
          <a:noFill/>
          <a:ln w="12700">
            <a:solidFill>
              <a:srgbClr val="3333CC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50000"/>
                  </a:scheme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 sz="2000">
                <a:solidFill>
                  <a:srgbClr val="3333CC"/>
                </a:solidFill>
              </a:rPr>
              <a:t>ATTUANO un </a:t>
            </a:r>
            <a:r>
              <a:rPr lang="it-IT" altLang="it-IT" sz="2000" b="1">
                <a:solidFill>
                  <a:srgbClr val="3333CC"/>
                </a:solidFill>
              </a:rPr>
              <a:t>progetto abilitativo/riabilitativo</a:t>
            </a:r>
            <a:r>
              <a:rPr lang="it-IT" altLang="it-IT" sz="2000">
                <a:solidFill>
                  <a:srgbClr val="3333CC"/>
                </a:solidFill>
              </a:rPr>
              <a:t> </a:t>
            </a:r>
          </a:p>
          <a:p>
            <a:r>
              <a:rPr lang="it-IT" altLang="it-IT" sz="2000">
                <a:solidFill>
                  <a:srgbClr val="3333CC"/>
                </a:solidFill>
              </a:rPr>
              <a:t>con </a:t>
            </a:r>
            <a:r>
              <a:rPr lang="it-IT" altLang="it-IT" sz="2000" b="1">
                <a:solidFill>
                  <a:srgbClr val="3333CC"/>
                </a:solidFill>
              </a:rPr>
              <a:t>moduli di intervento di diversa intensità</a:t>
            </a:r>
            <a:r>
              <a:rPr lang="it-IT" altLang="it-IT" sz="2000">
                <a:solidFill>
                  <a:srgbClr val="3333CC"/>
                </a:solidFill>
              </a:rPr>
              <a:t>, </a:t>
            </a:r>
          </a:p>
          <a:p>
            <a:r>
              <a:rPr lang="it-IT" altLang="it-IT" sz="2000">
                <a:solidFill>
                  <a:srgbClr val="3333CC"/>
                </a:solidFill>
              </a:rPr>
              <a:t>in </a:t>
            </a:r>
            <a:r>
              <a:rPr lang="it-IT" altLang="it-IT" sz="2000" b="1">
                <a:solidFill>
                  <a:srgbClr val="3333CC"/>
                </a:solidFill>
              </a:rPr>
              <a:t>collaborazione con il NPI di riferimento, la scuola e la famiglia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23850" y="333375"/>
            <a:ext cx="8351838" cy="1425575"/>
          </a:xfrm>
        </p:spPr>
        <p:txBody>
          <a:bodyPr lIns="90000" tIns="46800" rIns="90000" bIns="46800"/>
          <a:lstStyle/>
          <a:p>
            <a:pPr defTabSz="449263"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it-IT" altLang="it-IT" sz="2400" b="1" dirty="0" smtClean="0">
                <a:solidFill>
                  <a:srgbClr val="6600CC"/>
                </a:solidFill>
              </a:rPr>
              <a:t>PROGETTO CASE MANAGEMENT</a:t>
            </a:r>
            <a:br>
              <a:rPr lang="it-IT" altLang="it-IT" sz="2400" b="1" dirty="0" smtClean="0">
                <a:solidFill>
                  <a:srgbClr val="6600CC"/>
                </a:solidFill>
              </a:rPr>
            </a:br>
            <a:r>
              <a:rPr lang="it-IT" altLang="it-IT" sz="2000" b="1" dirty="0" smtClean="0">
                <a:solidFill>
                  <a:srgbClr val="6600CC"/>
                </a:solidFill>
              </a:rPr>
              <a:t>DGR 392 del 12.07.2013</a:t>
            </a:r>
            <a:br>
              <a:rPr lang="it-IT" altLang="it-IT" sz="2000" b="1" dirty="0" smtClean="0">
                <a:solidFill>
                  <a:srgbClr val="6600CC"/>
                </a:solidFill>
              </a:rPr>
            </a:br>
            <a:r>
              <a:rPr lang="it-IT" altLang="it-IT" sz="1800" dirty="0" smtClean="0"/>
              <a:t>Attivazione di interventi a sostegno delle famiglie con la presenza di persone con disabilità, con particolare riguardo ai disturbi pervasivi dello sviluppo e dello spettro autistico</a:t>
            </a:r>
            <a:r>
              <a:rPr lang="it-IT" altLang="it-IT" sz="2000" dirty="0" smtClean="0"/>
              <a:t>  </a:t>
            </a:r>
            <a:r>
              <a:rPr lang="it-IT" altLang="it-IT" sz="1800" dirty="0" smtClean="0"/>
              <a:t>(minori ed adulti) </a:t>
            </a:r>
          </a:p>
        </p:txBody>
      </p:sp>
      <p:sp>
        <p:nvSpPr>
          <p:cNvPr id="93187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395288" y="2492375"/>
            <a:ext cx="8229600" cy="1584325"/>
          </a:xfrm>
          <a:ln w="158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2"/>
                </a:solidFill>
              </a14:hiddenFill>
            </a:ext>
          </a:extLst>
        </p:spPr>
        <p:txBody>
          <a:bodyPr lIns="90000" tIns="46800" rIns="90000" bIns="46800"/>
          <a:lstStyle/>
          <a:p>
            <a:pPr indent="-339725" defTabSz="449263" eaLnBrk="1" hangingPunct="1">
              <a:lnSpc>
                <a:spcPct val="80000"/>
              </a:lnSpc>
              <a:spcBef>
                <a:spcPts val="500"/>
              </a:spcBef>
              <a:buClr>
                <a:schemeClr val="accent2"/>
              </a:buClr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it-IT" altLang="it-IT" sz="1800" smtClean="0">
                <a:solidFill>
                  <a:schemeClr val="accent2"/>
                </a:solidFill>
              </a:rPr>
              <a:t>i</a:t>
            </a:r>
            <a:r>
              <a:rPr lang="it-IT" altLang="it-IT" sz="1800" b="1" smtClean="0">
                <a:solidFill>
                  <a:schemeClr val="accent2"/>
                </a:solidFill>
              </a:rPr>
              <a:t>nformare</a:t>
            </a:r>
            <a:r>
              <a:rPr lang="it-IT" altLang="it-IT" sz="1800" smtClean="0"/>
              <a:t> sulle normative, sui diritti, sui vari benefici, sui servizi presenti sul territorio;</a:t>
            </a:r>
          </a:p>
          <a:p>
            <a:pPr indent="-339725" defTabSz="449263" eaLnBrk="1" hangingPunct="1">
              <a:lnSpc>
                <a:spcPct val="80000"/>
              </a:lnSpc>
              <a:spcBef>
                <a:spcPts val="500"/>
              </a:spcBef>
              <a:buClr>
                <a:schemeClr val="accent2"/>
              </a:buClr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it-IT" altLang="it-IT" sz="1800" b="1" smtClean="0">
                <a:solidFill>
                  <a:schemeClr val="accent2"/>
                </a:solidFill>
              </a:rPr>
              <a:t>orientare</a:t>
            </a:r>
            <a:r>
              <a:rPr lang="it-IT" altLang="it-IT" sz="1800" smtClean="0"/>
              <a:t> la persona nella rete delle unità d'offerta;</a:t>
            </a:r>
          </a:p>
          <a:p>
            <a:pPr indent="-339725" defTabSz="449263" eaLnBrk="1" hangingPunct="1">
              <a:lnSpc>
                <a:spcPct val="80000"/>
              </a:lnSpc>
              <a:spcBef>
                <a:spcPts val="500"/>
              </a:spcBef>
              <a:buClr>
                <a:schemeClr val="accent2"/>
              </a:buClr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it-IT" altLang="it-IT" sz="1800" b="1" smtClean="0">
                <a:solidFill>
                  <a:schemeClr val="accent2"/>
                </a:solidFill>
              </a:rPr>
              <a:t>mantenere il raccordo e il coordinamento</a:t>
            </a:r>
            <a:r>
              <a:rPr lang="it-IT" altLang="it-IT" sz="1800" b="1" smtClean="0"/>
              <a:t> </a:t>
            </a:r>
            <a:r>
              <a:rPr lang="it-IT" altLang="it-IT" sz="1800" smtClean="0"/>
              <a:t>con i servizi del territorio;</a:t>
            </a:r>
          </a:p>
          <a:p>
            <a:pPr indent="-339725" defTabSz="449263" eaLnBrk="1" hangingPunct="1">
              <a:lnSpc>
                <a:spcPct val="80000"/>
              </a:lnSpc>
              <a:spcBef>
                <a:spcPts val="500"/>
              </a:spcBef>
              <a:buClr>
                <a:schemeClr val="accent2"/>
              </a:buClr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it-IT" altLang="it-IT" sz="1800" b="1" smtClean="0">
                <a:solidFill>
                  <a:schemeClr val="accent2"/>
                </a:solidFill>
              </a:rPr>
              <a:t>accompagnare nella formulazione e realizzazione del progetto individuale</a:t>
            </a:r>
            <a:r>
              <a:rPr lang="it-IT" altLang="it-IT" sz="1800" b="1" smtClean="0">
                <a:solidFill>
                  <a:srgbClr val="FF3300"/>
                </a:solidFill>
              </a:rPr>
              <a:t> </a:t>
            </a:r>
          </a:p>
        </p:txBody>
      </p:sp>
      <p:sp>
        <p:nvSpPr>
          <p:cNvPr id="93189" name="Rectangle 2"/>
          <p:cNvSpPr>
            <a:spLocks noChangeArrowheads="1"/>
          </p:cNvSpPr>
          <p:nvPr/>
        </p:nvSpPr>
        <p:spPr bwMode="auto">
          <a:xfrm>
            <a:off x="539750" y="4941888"/>
            <a:ext cx="8135938" cy="936625"/>
          </a:xfrm>
          <a:prstGeom prst="rect">
            <a:avLst/>
          </a:prstGeom>
          <a:noFill/>
          <a:ln w="15875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39725" defTabSz="449263">
              <a:spcBef>
                <a:spcPct val="20000"/>
              </a:spcBef>
              <a:buChar char="•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49263">
              <a:spcBef>
                <a:spcPct val="20000"/>
              </a:spcBef>
              <a:buChar char="–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49263">
              <a:spcBef>
                <a:spcPct val="20000"/>
              </a:spcBef>
              <a:buChar char="•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49263">
              <a:spcBef>
                <a:spcPct val="20000"/>
              </a:spcBef>
              <a:buChar char="–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49263">
              <a:spcBef>
                <a:spcPct val="20000"/>
              </a:spcBef>
              <a:buChar char="»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ts val="750"/>
              </a:spcBef>
              <a:buFontTx/>
              <a:buNone/>
            </a:pPr>
            <a:r>
              <a:rPr lang="it-IT" altLang="it-IT" sz="1200"/>
              <a:t>    </a:t>
            </a:r>
            <a:endParaRPr lang="it-IT" altLang="it-IT" sz="1600">
              <a:solidFill>
                <a:srgbClr val="FF3300"/>
              </a:solidFill>
            </a:endParaRPr>
          </a:p>
          <a:p>
            <a:pPr eaLnBrk="1" hangingPunct="1">
              <a:lnSpc>
                <a:spcPct val="80000"/>
              </a:lnSpc>
              <a:spcBef>
                <a:spcPts val="500"/>
              </a:spcBef>
              <a:buClr>
                <a:srgbClr val="009900"/>
              </a:buClr>
            </a:pPr>
            <a:r>
              <a:rPr lang="it-IT" altLang="it-IT" sz="1800" b="1">
                <a:solidFill>
                  <a:srgbClr val="008000"/>
                </a:solidFill>
              </a:rPr>
              <a:t>dare consulenza a famiglie ed operatori della rete per la disabilità</a:t>
            </a:r>
          </a:p>
          <a:p>
            <a:pPr eaLnBrk="1" hangingPunct="1">
              <a:lnSpc>
                <a:spcPct val="80000"/>
              </a:lnSpc>
              <a:spcBef>
                <a:spcPts val="500"/>
              </a:spcBef>
              <a:buClr>
                <a:srgbClr val="009900"/>
              </a:buClr>
            </a:pPr>
            <a:r>
              <a:rPr lang="it-IT" altLang="it-IT" sz="1800" b="1">
                <a:solidFill>
                  <a:srgbClr val="008000"/>
                </a:solidFill>
              </a:rPr>
              <a:t>dare sostegno alle relazioni familiari</a:t>
            </a:r>
          </a:p>
          <a:p>
            <a:pPr eaLnBrk="1" hangingPunct="1">
              <a:lnSpc>
                <a:spcPct val="80000"/>
              </a:lnSpc>
              <a:spcBef>
                <a:spcPts val="500"/>
              </a:spcBef>
              <a:buFontTx/>
              <a:buNone/>
            </a:pPr>
            <a:r>
              <a:rPr lang="it-IT" altLang="it-IT" sz="1600"/>
              <a:t>  	</a:t>
            </a:r>
            <a:endParaRPr lang="it-IT" altLang="it-IT" sz="1600" b="1">
              <a:solidFill>
                <a:srgbClr val="FF3300"/>
              </a:solidFill>
            </a:endParaRPr>
          </a:p>
        </p:txBody>
      </p:sp>
      <p:sp>
        <p:nvSpPr>
          <p:cNvPr id="93190" name="Rectangle 2"/>
          <p:cNvSpPr>
            <a:spLocks noChangeArrowheads="1"/>
          </p:cNvSpPr>
          <p:nvPr/>
        </p:nvSpPr>
        <p:spPr bwMode="auto">
          <a:xfrm>
            <a:off x="395288" y="4221163"/>
            <a:ext cx="8208962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39725" defTabSz="449263">
              <a:spcBef>
                <a:spcPct val="20000"/>
              </a:spcBef>
              <a:buChar char="•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49263">
              <a:spcBef>
                <a:spcPct val="20000"/>
              </a:spcBef>
              <a:buChar char="–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49263">
              <a:spcBef>
                <a:spcPct val="20000"/>
              </a:spcBef>
              <a:buChar char="•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49263">
              <a:spcBef>
                <a:spcPct val="20000"/>
              </a:spcBef>
              <a:buChar char="–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49263">
              <a:spcBef>
                <a:spcPct val="20000"/>
              </a:spcBef>
              <a:buChar char="»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ts val="750"/>
              </a:spcBef>
              <a:buFontTx/>
              <a:buNone/>
            </a:pPr>
            <a:r>
              <a:rPr lang="it-IT" altLang="it-IT" sz="1400"/>
              <a:t>          </a:t>
            </a:r>
            <a:r>
              <a:rPr lang="it-IT" altLang="it-IT" sz="1800"/>
              <a:t>	</a:t>
            </a:r>
            <a:r>
              <a:rPr lang="it-IT" altLang="it-IT" sz="1800" b="1">
                <a:solidFill>
                  <a:srgbClr val="008000"/>
                </a:solidFill>
              </a:rPr>
              <a:t>e si avvale della collaborazione </a:t>
            </a:r>
          </a:p>
          <a:p>
            <a:pPr algn="ctr" eaLnBrk="1" hangingPunct="1">
              <a:lnSpc>
                <a:spcPct val="80000"/>
              </a:lnSpc>
              <a:spcBef>
                <a:spcPts val="750"/>
              </a:spcBef>
              <a:buFontTx/>
              <a:buNone/>
            </a:pPr>
            <a:r>
              <a:rPr lang="it-IT" altLang="it-IT" sz="1800" b="1">
                <a:solidFill>
                  <a:srgbClr val="FF3300"/>
                </a:solidFill>
              </a:rPr>
              <a:t>di soggetti con esperienze specifiche in atto  nell’ambito dell’autismo  </a:t>
            </a:r>
          </a:p>
        </p:txBody>
      </p:sp>
      <p:sp>
        <p:nvSpPr>
          <p:cNvPr id="93191" name="Rectangle 2"/>
          <p:cNvSpPr>
            <a:spLocks noChangeArrowheads="1"/>
          </p:cNvSpPr>
          <p:nvPr/>
        </p:nvSpPr>
        <p:spPr bwMode="auto">
          <a:xfrm>
            <a:off x="539750" y="1989138"/>
            <a:ext cx="8229600" cy="439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39725" defTabSz="449263">
              <a:spcBef>
                <a:spcPct val="20000"/>
              </a:spcBef>
              <a:buChar char="•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49263">
              <a:spcBef>
                <a:spcPct val="20000"/>
              </a:spcBef>
              <a:buChar char="–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49263">
              <a:spcBef>
                <a:spcPct val="20000"/>
              </a:spcBef>
              <a:buChar char="•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49263">
              <a:spcBef>
                <a:spcPct val="20000"/>
              </a:spcBef>
              <a:buChar char="–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49263">
              <a:spcBef>
                <a:spcPct val="20000"/>
              </a:spcBef>
              <a:buChar char="»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ts val="750"/>
              </a:spcBef>
              <a:buFontTx/>
              <a:buNone/>
            </a:pPr>
            <a:r>
              <a:rPr lang="it-IT" altLang="it-IT" sz="1400"/>
              <a:t>                        </a:t>
            </a:r>
            <a:r>
              <a:rPr lang="it-IT" altLang="it-IT" sz="2000" b="1">
                <a:solidFill>
                  <a:srgbClr val="FF3300"/>
                </a:solidFill>
              </a:rPr>
              <a:t>All’ ASST</a:t>
            </a:r>
            <a:r>
              <a:rPr lang="it-IT" altLang="it-IT" sz="2000"/>
              <a:t> competono funzioni di </a:t>
            </a:r>
            <a:r>
              <a:rPr lang="it-IT" altLang="it-IT" sz="2000" b="1">
                <a:solidFill>
                  <a:srgbClr val="FF3300"/>
                </a:solidFill>
              </a:rPr>
              <a:t>case management</a:t>
            </a:r>
            <a:r>
              <a:rPr lang="it-IT" altLang="it-IT" sz="2000"/>
              <a:t>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1763713" y="346075"/>
            <a:ext cx="6051550" cy="1069975"/>
          </a:xfrm>
        </p:spPr>
        <p:txBody>
          <a:bodyPr lIns="90000" tIns="46800" rIns="90000" bIns="46800"/>
          <a:lstStyle/>
          <a:p>
            <a:pPr defTabSz="449263"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it-IT" altLang="it-IT" sz="2400" b="1" dirty="0" smtClean="0">
                <a:solidFill>
                  <a:srgbClr val="6600CC"/>
                </a:solidFill>
              </a:rPr>
              <a:t>PROGETTO CASE MANAGEMENT</a:t>
            </a:r>
            <a:br>
              <a:rPr lang="it-IT" altLang="it-IT" sz="2400" b="1" dirty="0" smtClean="0">
                <a:solidFill>
                  <a:srgbClr val="6600CC"/>
                </a:solidFill>
              </a:rPr>
            </a:br>
            <a:r>
              <a:rPr lang="it-IT" altLang="it-IT" sz="2000" b="1" dirty="0" smtClean="0">
                <a:solidFill>
                  <a:srgbClr val="6600CC"/>
                </a:solidFill>
              </a:rPr>
              <a:t>DGR 392 del 12.07.2013</a:t>
            </a:r>
            <a:br>
              <a:rPr lang="it-IT" altLang="it-IT" sz="2000" b="1" dirty="0" smtClean="0">
                <a:solidFill>
                  <a:srgbClr val="6600CC"/>
                </a:solidFill>
              </a:rPr>
            </a:br>
            <a:endParaRPr lang="it-IT" altLang="it-IT" sz="2000" dirty="0" smtClean="0">
              <a:solidFill>
                <a:srgbClr val="6600CC"/>
              </a:solidFill>
            </a:endParaRPr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395288" y="2349500"/>
            <a:ext cx="8266112" cy="3382963"/>
          </a:xfrm>
          <a:ln w="158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2"/>
                </a:solidFill>
              </a14:hiddenFill>
            </a:ext>
          </a:extLst>
        </p:spPr>
        <p:txBody>
          <a:bodyPr lIns="90000" tIns="46800" rIns="90000" bIns="46800"/>
          <a:lstStyle/>
          <a:p>
            <a:pPr indent="-339725" defTabSz="449263" eaLnBrk="1" hangingPunct="1">
              <a:lnSpc>
                <a:spcPct val="80000"/>
              </a:lnSpc>
              <a:spcBef>
                <a:spcPts val="500"/>
              </a:spcBef>
              <a:buClr>
                <a:schemeClr val="accent2"/>
              </a:buClr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it-IT" altLang="it-IT" sz="2000" b="1" smtClean="0">
              <a:solidFill>
                <a:schemeClr val="accent2"/>
              </a:solidFill>
            </a:endParaRPr>
          </a:p>
          <a:p>
            <a:pPr indent="-339725" defTabSz="449263" eaLnBrk="1" hangingPunct="1">
              <a:lnSpc>
                <a:spcPct val="80000"/>
              </a:lnSpc>
              <a:spcBef>
                <a:spcPts val="500"/>
              </a:spcBef>
              <a:buClr>
                <a:schemeClr val="accent2"/>
              </a:buClr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it-IT" altLang="it-IT" sz="2000" b="1" smtClean="0">
                <a:solidFill>
                  <a:schemeClr val="accent2"/>
                </a:solidFill>
              </a:rPr>
              <a:t>FOBAP –  CENTRO FARONI -  sede  </a:t>
            </a:r>
            <a:r>
              <a:rPr lang="it-IT" altLang="it-IT" sz="2000" b="1" smtClean="0">
                <a:solidFill>
                  <a:schemeClr val="accent2"/>
                </a:solidFill>
                <a:latin typeface="Constantia" panose="02030602050306030303" pitchFamily="18" charset="0"/>
              </a:rPr>
              <a:t>Brescia, per i territori di Brescia – Valle Trompia – Gussago – Rezzato - Montichiari</a:t>
            </a:r>
          </a:p>
          <a:p>
            <a:pPr indent="-339725" defTabSz="449263" eaLnBrk="1" hangingPunct="1">
              <a:lnSpc>
                <a:spcPct val="80000"/>
              </a:lnSpc>
              <a:spcBef>
                <a:spcPts val="500"/>
              </a:spcBef>
              <a:buClr>
                <a:schemeClr val="accent2"/>
              </a:buClr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it-IT" altLang="it-IT" sz="2000" b="1" smtClean="0">
              <a:solidFill>
                <a:schemeClr val="accent2"/>
              </a:solidFill>
            </a:endParaRPr>
          </a:p>
          <a:p>
            <a:pPr indent="-339725" defTabSz="449263" eaLnBrk="1" hangingPunct="1">
              <a:lnSpc>
                <a:spcPct val="80000"/>
              </a:lnSpc>
              <a:spcBef>
                <a:spcPts val="500"/>
              </a:spcBef>
              <a:buClr>
                <a:schemeClr val="accent2"/>
              </a:buClr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it-IT" altLang="it-IT" sz="2000" b="1" smtClean="0">
                <a:solidFill>
                  <a:srgbClr val="008000"/>
                </a:solidFill>
              </a:rPr>
              <a:t>Coop. LA NUVOLA –  CENTRO BIOS – sede  </a:t>
            </a:r>
            <a:r>
              <a:rPr lang="it-IT" altLang="it-IT" sz="2000" b="1" smtClean="0">
                <a:solidFill>
                  <a:srgbClr val="008000"/>
                </a:solidFill>
                <a:latin typeface="Constantia" panose="02030602050306030303" pitchFamily="18" charset="0"/>
              </a:rPr>
              <a:t>Orzinuovi, per i territori di  Leno – Orzinuovi – Chiari – Palazzolo - Iseo</a:t>
            </a:r>
          </a:p>
          <a:p>
            <a:pPr indent="-339725" defTabSz="449263" eaLnBrk="1" hangingPunct="1">
              <a:lnSpc>
                <a:spcPct val="80000"/>
              </a:lnSpc>
              <a:spcBef>
                <a:spcPts val="500"/>
              </a:spcBef>
              <a:buClr>
                <a:schemeClr val="accent2"/>
              </a:buClr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it-IT" altLang="it-IT" sz="2000" b="1" smtClean="0">
              <a:solidFill>
                <a:srgbClr val="008000"/>
              </a:solidFill>
            </a:endParaRPr>
          </a:p>
          <a:p>
            <a:pPr indent="-339725" defTabSz="449263" hangingPunct="1"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it-IT" altLang="it-IT" sz="2000" b="1" smtClean="0">
                <a:solidFill>
                  <a:srgbClr val="7030A0"/>
                </a:solidFill>
              </a:rPr>
              <a:t>Coop. LA RONDINE- CENTRO ABILITATIVO </a:t>
            </a:r>
            <a:r>
              <a:rPr lang="it-IT" altLang="it-IT" sz="2000" b="1" smtClean="0">
                <a:solidFill>
                  <a:srgbClr val="7030A0"/>
                </a:solidFill>
                <a:latin typeface="Constantia" panose="02030602050306030303" pitchFamily="18" charset="0"/>
              </a:rPr>
              <a:t>“GIOC- </a:t>
            </a:r>
            <a:r>
              <a:rPr lang="it-IT" altLang="it-IT" sz="2000" b="1" i="1" smtClean="0">
                <a:solidFill>
                  <a:srgbClr val="7030A0"/>
                </a:solidFill>
                <a:latin typeface="Constantia" panose="02030602050306030303" pitchFamily="18" charset="0"/>
              </a:rPr>
              <a:t>ABILE” – sede Manerba del Garda, per i territori di Garda – Valle Sabbia</a:t>
            </a:r>
          </a:p>
        </p:txBody>
      </p:sp>
      <p:sp>
        <p:nvSpPr>
          <p:cNvPr id="95237" name="Rectangle 2"/>
          <p:cNvSpPr>
            <a:spLocks noChangeArrowheads="1"/>
          </p:cNvSpPr>
          <p:nvPr/>
        </p:nvSpPr>
        <p:spPr bwMode="auto">
          <a:xfrm>
            <a:off x="561975" y="1412875"/>
            <a:ext cx="8229600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39725" defTabSz="449263">
              <a:spcBef>
                <a:spcPct val="20000"/>
              </a:spcBef>
              <a:buChar char="•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49263">
              <a:spcBef>
                <a:spcPct val="20000"/>
              </a:spcBef>
              <a:buChar char="–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49263">
              <a:spcBef>
                <a:spcPct val="20000"/>
              </a:spcBef>
              <a:buChar char="•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49263">
              <a:spcBef>
                <a:spcPct val="20000"/>
              </a:spcBef>
              <a:buChar char="–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49263">
              <a:spcBef>
                <a:spcPct val="20000"/>
              </a:spcBef>
              <a:buChar char="»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ts val="750"/>
              </a:spcBef>
            </a:pPr>
            <a:r>
              <a:rPr lang="it-IT" altLang="it-IT" sz="2400" b="1">
                <a:solidFill>
                  <a:srgbClr val="FF0000"/>
                </a:solidFill>
              </a:rPr>
              <a:t>Enti coivolti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6599238" y="624543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endParaRPr lang="it-IT" altLang="it-IT" sz="1400" dirty="0"/>
          </a:p>
        </p:txBody>
      </p:sp>
      <p:grpSp>
        <p:nvGrpSpPr>
          <p:cNvPr id="12291" name="Group 3"/>
          <p:cNvGrpSpPr>
            <a:grpSpLocks/>
          </p:cNvGrpSpPr>
          <p:nvPr/>
        </p:nvGrpSpPr>
        <p:grpSpPr bwMode="auto">
          <a:xfrm>
            <a:off x="533400" y="1554163"/>
            <a:ext cx="5334000" cy="2012950"/>
            <a:chOff x="336" y="979"/>
            <a:chExt cx="3360" cy="1268"/>
          </a:xfrm>
        </p:grpSpPr>
        <p:sp>
          <p:nvSpPr>
            <p:cNvPr id="71684" name="Rectangle 4"/>
            <p:cNvSpPr>
              <a:spLocks noChangeArrowheads="1"/>
            </p:cNvSpPr>
            <p:nvPr/>
          </p:nvSpPr>
          <p:spPr bwMode="auto">
            <a:xfrm>
              <a:off x="336" y="979"/>
              <a:ext cx="1536" cy="23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75" tIns="46038" rIns="92075" bIns="46038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r>
                <a:rPr lang="it-IT" altLang="it-IT" sz="1800" b="1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Enti</a:t>
              </a:r>
            </a:p>
          </p:txBody>
        </p:sp>
        <p:sp>
          <p:nvSpPr>
            <p:cNvPr id="71685" name="Rectangle 5"/>
            <p:cNvSpPr>
              <a:spLocks noChangeArrowheads="1"/>
            </p:cNvSpPr>
            <p:nvPr/>
          </p:nvSpPr>
          <p:spPr bwMode="auto">
            <a:xfrm>
              <a:off x="1872" y="979"/>
              <a:ext cx="1824" cy="23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75" tIns="46038" rIns="92075" bIns="46038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r>
                <a:rPr lang="it-IT" altLang="it-IT" sz="1800" b="1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n. persone</a:t>
              </a:r>
            </a:p>
          </p:txBody>
        </p:sp>
        <p:sp>
          <p:nvSpPr>
            <p:cNvPr id="12313" name="Rectangle 6"/>
            <p:cNvSpPr>
              <a:spLocks noChangeArrowheads="1"/>
            </p:cNvSpPr>
            <p:nvPr/>
          </p:nvSpPr>
          <p:spPr bwMode="auto">
            <a:xfrm>
              <a:off x="336" y="1209"/>
              <a:ext cx="1536" cy="250"/>
            </a:xfrm>
            <a:prstGeom prst="rect">
              <a:avLst/>
            </a:prstGeom>
            <a:solidFill>
              <a:srgbClr val="CBECDE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75" tIns="46038" rIns="92075" bIns="46038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600"/>
                <a:t>Fo.Ba.p.</a:t>
              </a:r>
            </a:p>
          </p:txBody>
        </p:sp>
        <p:sp>
          <p:nvSpPr>
            <p:cNvPr id="71687" name="Rectangle 7"/>
            <p:cNvSpPr>
              <a:spLocks noChangeArrowheads="1"/>
            </p:cNvSpPr>
            <p:nvPr/>
          </p:nvSpPr>
          <p:spPr bwMode="auto">
            <a:xfrm>
              <a:off x="1872" y="1209"/>
              <a:ext cx="1824" cy="250"/>
            </a:xfrm>
            <a:prstGeom prst="rect">
              <a:avLst/>
            </a:prstGeom>
            <a:solidFill>
              <a:srgbClr val="CBECDE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75" tIns="46038" rIns="92075" bIns="46038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r>
                <a:rPr lang="it-IT" altLang="it-IT" sz="2000" smtClean="0">
                  <a:solidFill>
                    <a:srgbClr val="0066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35</a:t>
              </a:r>
              <a:r>
                <a:rPr lang="it-IT" altLang="it-IT" sz="1800" smtClean="0"/>
                <a:t> (di cui 5 adulti)</a:t>
              </a:r>
            </a:p>
          </p:txBody>
        </p:sp>
        <p:sp>
          <p:nvSpPr>
            <p:cNvPr id="12315" name="Rectangle 8"/>
            <p:cNvSpPr>
              <a:spLocks noChangeArrowheads="1"/>
            </p:cNvSpPr>
            <p:nvPr/>
          </p:nvSpPr>
          <p:spPr bwMode="auto">
            <a:xfrm>
              <a:off x="336" y="1459"/>
              <a:ext cx="1536" cy="250"/>
            </a:xfrm>
            <a:prstGeom prst="rect">
              <a:avLst/>
            </a:prstGeom>
            <a:solidFill>
              <a:srgbClr val="E7F6E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75" tIns="46038" rIns="92075" bIns="46038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600"/>
                <a:t>Coop. La Nuvola </a:t>
              </a:r>
            </a:p>
          </p:txBody>
        </p:sp>
        <p:sp>
          <p:nvSpPr>
            <p:cNvPr id="71689" name="Rectangle 9"/>
            <p:cNvSpPr>
              <a:spLocks noChangeArrowheads="1"/>
            </p:cNvSpPr>
            <p:nvPr/>
          </p:nvSpPr>
          <p:spPr bwMode="auto">
            <a:xfrm>
              <a:off x="1872" y="1459"/>
              <a:ext cx="1824" cy="250"/>
            </a:xfrm>
            <a:prstGeom prst="rect">
              <a:avLst/>
            </a:prstGeom>
            <a:solidFill>
              <a:srgbClr val="E7F6E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75" tIns="46038" rIns="92075" bIns="46038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r>
                <a:rPr lang="it-IT" altLang="it-IT" sz="2000" smtClean="0">
                  <a:solidFill>
                    <a:srgbClr val="0066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31</a:t>
              </a:r>
              <a:r>
                <a:rPr lang="it-IT" altLang="it-IT" sz="1800" smtClean="0"/>
                <a:t> (di cui 4 adulti)</a:t>
              </a:r>
            </a:p>
          </p:txBody>
        </p:sp>
        <p:sp>
          <p:nvSpPr>
            <p:cNvPr id="12317" name="Rectangle 10"/>
            <p:cNvSpPr>
              <a:spLocks noChangeArrowheads="1"/>
            </p:cNvSpPr>
            <p:nvPr/>
          </p:nvSpPr>
          <p:spPr bwMode="auto">
            <a:xfrm>
              <a:off x="336" y="1709"/>
              <a:ext cx="1536" cy="250"/>
            </a:xfrm>
            <a:prstGeom prst="rect">
              <a:avLst/>
            </a:prstGeom>
            <a:solidFill>
              <a:srgbClr val="CBECDE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75" tIns="46038" rIns="92075" bIns="46038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600"/>
                <a:t>Copp. La Rondine</a:t>
              </a:r>
            </a:p>
          </p:txBody>
        </p:sp>
        <p:sp>
          <p:nvSpPr>
            <p:cNvPr id="71691" name="Rectangle 11"/>
            <p:cNvSpPr>
              <a:spLocks noChangeArrowheads="1"/>
            </p:cNvSpPr>
            <p:nvPr/>
          </p:nvSpPr>
          <p:spPr bwMode="auto">
            <a:xfrm>
              <a:off x="1872" y="1709"/>
              <a:ext cx="1824" cy="250"/>
            </a:xfrm>
            <a:prstGeom prst="rect">
              <a:avLst/>
            </a:prstGeom>
            <a:solidFill>
              <a:srgbClr val="CBECDE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75" tIns="46038" rIns="92075" bIns="46038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r>
                <a:rPr lang="it-IT" altLang="it-IT" sz="2000" smtClean="0">
                  <a:solidFill>
                    <a:srgbClr val="0066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37</a:t>
              </a:r>
            </a:p>
          </p:txBody>
        </p:sp>
        <p:sp>
          <p:nvSpPr>
            <p:cNvPr id="71692" name="Rectangle 12"/>
            <p:cNvSpPr>
              <a:spLocks noChangeArrowheads="1"/>
            </p:cNvSpPr>
            <p:nvPr/>
          </p:nvSpPr>
          <p:spPr bwMode="auto">
            <a:xfrm>
              <a:off x="336" y="1959"/>
              <a:ext cx="1536" cy="288"/>
            </a:xfrm>
            <a:prstGeom prst="rect">
              <a:avLst/>
            </a:prstGeom>
            <a:solidFill>
              <a:srgbClr val="E7F6E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75" tIns="46038" rIns="92075" bIns="46038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r" eaLnBrk="1" hangingPunct="1">
                <a:defRPr/>
              </a:pPr>
              <a:r>
                <a:rPr lang="it-IT" altLang="it-IT" sz="180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Totale</a:t>
              </a:r>
            </a:p>
          </p:txBody>
        </p:sp>
        <p:sp>
          <p:nvSpPr>
            <p:cNvPr id="12320" name="Rectangle 13"/>
            <p:cNvSpPr>
              <a:spLocks noChangeArrowheads="1"/>
            </p:cNvSpPr>
            <p:nvPr/>
          </p:nvSpPr>
          <p:spPr bwMode="auto">
            <a:xfrm>
              <a:off x="1872" y="1959"/>
              <a:ext cx="1824" cy="288"/>
            </a:xfrm>
            <a:prstGeom prst="rect">
              <a:avLst/>
            </a:prstGeom>
            <a:solidFill>
              <a:srgbClr val="E7F6E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75" tIns="46038" rIns="92075" bIns="46038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2400" b="1">
                  <a:solidFill>
                    <a:srgbClr val="0066FF"/>
                  </a:solidFill>
                </a:rPr>
                <a:t>103</a:t>
              </a:r>
            </a:p>
          </p:txBody>
        </p:sp>
      </p:grpSp>
      <p:sp>
        <p:nvSpPr>
          <p:cNvPr id="12292" name="AutoShape 14"/>
          <p:cNvSpPr>
            <a:spLocks noChangeArrowheads="1"/>
          </p:cNvSpPr>
          <p:nvPr/>
        </p:nvSpPr>
        <p:spPr bwMode="auto">
          <a:xfrm>
            <a:off x="1373188" y="4748213"/>
            <a:ext cx="1673225" cy="866775"/>
          </a:xfrm>
          <a:prstGeom prst="rightArrow">
            <a:avLst>
              <a:gd name="adj1" fmla="val 50000"/>
              <a:gd name="adj2" fmla="val 50110"/>
            </a:avLst>
          </a:prstGeom>
          <a:solidFill>
            <a:srgbClr val="D6ECEE"/>
          </a:solidFill>
          <a:ln w="12700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it-IT" altLang="it-IT" sz="1800"/>
          </a:p>
        </p:txBody>
      </p:sp>
      <p:sp>
        <p:nvSpPr>
          <p:cNvPr id="12293" name="AutoShape 15"/>
          <p:cNvSpPr>
            <a:spLocks noChangeArrowheads="1"/>
          </p:cNvSpPr>
          <p:nvPr/>
        </p:nvSpPr>
        <p:spPr bwMode="auto">
          <a:xfrm>
            <a:off x="5564188" y="2363788"/>
            <a:ext cx="1674812" cy="866775"/>
          </a:xfrm>
          <a:prstGeom prst="leftArrow">
            <a:avLst>
              <a:gd name="adj1" fmla="val 50000"/>
              <a:gd name="adj2" fmla="val 65875"/>
            </a:avLst>
          </a:prstGeom>
          <a:solidFill>
            <a:srgbClr val="FFFF00"/>
          </a:solidFill>
          <a:ln w="12700">
            <a:solidFill>
              <a:srgbClr val="FF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0"/>
              </a:spcBef>
            </a:pPr>
            <a:endParaRPr lang="it-IT" altLang="it-IT" sz="1800"/>
          </a:p>
        </p:txBody>
      </p:sp>
      <p:sp>
        <p:nvSpPr>
          <p:cNvPr id="12294" name="Rectangle 16"/>
          <p:cNvSpPr>
            <a:spLocks noChangeArrowheads="1"/>
          </p:cNvSpPr>
          <p:nvPr/>
        </p:nvSpPr>
        <p:spPr bwMode="auto">
          <a:xfrm>
            <a:off x="541338" y="190500"/>
            <a:ext cx="8226425" cy="133667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6038" rIns="90488" bIns="46038" anchor="ctr"/>
          <a:lstStyle>
            <a:lvl1pPr defTabSz="449263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49263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49263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49263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49263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2400" b="1" dirty="0">
                <a:solidFill>
                  <a:srgbClr val="6600CC"/>
                </a:solidFill>
              </a:rPr>
              <a:t>PROGETTI INDIVIDUALI ATTIVATI </a:t>
            </a:r>
            <a:br>
              <a:rPr lang="it-IT" altLang="it-IT" sz="2400" b="1" dirty="0">
                <a:solidFill>
                  <a:srgbClr val="6600CC"/>
                </a:solidFill>
              </a:rPr>
            </a:br>
            <a:r>
              <a:rPr lang="it-IT" altLang="it-IT" sz="2400" b="1" dirty="0">
                <a:solidFill>
                  <a:srgbClr val="6600CC"/>
                </a:solidFill>
              </a:rPr>
              <a:t>fino al 31 </a:t>
            </a:r>
            <a:r>
              <a:rPr lang="it-IT" altLang="it-IT" sz="2400" b="1" dirty="0" smtClean="0">
                <a:solidFill>
                  <a:srgbClr val="6600CC"/>
                </a:solidFill>
              </a:rPr>
              <a:t>dicembre </a:t>
            </a:r>
            <a:r>
              <a:rPr lang="it-IT" altLang="it-IT" sz="2400" b="1" dirty="0">
                <a:solidFill>
                  <a:srgbClr val="6600CC"/>
                </a:solidFill>
              </a:rPr>
              <a:t>2016</a:t>
            </a:r>
          </a:p>
        </p:txBody>
      </p:sp>
      <p:sp>
        <p:nvSpPr>
          <p:cNvPr id="71708" name="Rectangle 28"/>
          <p:cNvSpPr>
            <a:spLocks noChangeArrowheads="1"/>
          </p:cNvSpPr>
          <p:nvPr/>
        </p:nvSpPr>
        <p:spPr bwMode="auto">
          <a:xfrm rot="19380000">
            <a:off x="5746750" y="2338388"/>
            <a:ext cx="2265363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it-IT" altLang="it-IT" sz="1800" b="1" smtClean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Progetti 392 consulenze</a:t>
            </a:r>
          </a:p>
        </p:txBody>
      </p:sp>
      <p:sp>
        <p:nvSpPr>
          <p:cNvPr id="71709" name="Rectangle 29"/>
          <p:cNvSpPr>
            <a:spLocks noChangeArrowheads="1"/>
          </p:cNvSpPr>
          <p:nvPr/>
        </p:nvSpPr>
        <p:spPr bwMode="auto">
          <a:xfrm rot="19440000">
            <a:off x="1147763" y="4773613"/>
            <a:ext cx="2401887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it-IT" altLang="it-IT" sz="1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Progetti 499 ambulatori</a:t>
            </a:r>
          </a:p>
        </p:txBody>
      </p:sp>
      <p:sp>
        <p:nvSpPr>
          <p:cNvPr id="12298" name="Oval 30"/>
          <p:cNvSpPr>
            <a:spLocks noChangeArrowheads="1"/>
          </p:cNvSpPr>
          <p:nvPr/>
        </p:nvSpPr>
        <p:spPr bwMode="auto">
          <a:xfrm>
            <a:off x="6661150" y="5792788"/>
            <a:ext cx="1004888" cy="442912"/>
          </a:xfrm>
          <a:prstGeom prst="ellipse">
            <a:avLst/>
          </a:prstGeom>
          <a:noFill/>
          <a:ln w="127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1800"/>
          </a:p>
        </p:txBody>
      </p:sp>
      <p:sp>
        <p:nvSpPr>
          <p:cNvPr id="12299" name="Oval 31"/>
          <p:cNvSpPr>
            <a:spLocks noChangeArrowheads="1"/>
          </p:cNvSpPr>
          <p:nvPr/>
        </p:nvSpPr>
        <p:spPr bwMode="auto">
          <a:xfrm>
            <a:off x="3971925" y="3070225"/>
            <a:ext cx="911225" cy="573088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1800"/>
          </a:p>
        </p:txBody>
      </p:sp>
      <p:graphicFrame>
        <p:nvGraphicFramePr>
          <p:cNvPr id="32" name="Segnaposto contenut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56966034"/>
              </p:ext>
            </p:extLst>
          </p:nvPr>
        </p:nvGraphicFramePr>
        <p:xfrm>
          <a:off x="3543300" y="4485505"/>
          <a:ext cx="4648200" cy="1730002"/>
        </p:xfrm>
        <a:graphic>
          <a:graphicData uri="http://schemas.openxmlformats.org/drawingml/2006/table">
            <a:tbl>
              <a:tblPr firstRow="1" bandRow="1">
                <a:tableStyleId>{0660B408-B3CF-4A94-85FC-2B1E0A45F4A2}</a:tableStyleId>
              </a:tblPr>
              <a:tblGrid>
                <a:gridCol w="2640178"/>
                <a:gridCol w="2008022"/>
              </a:tblGrid>
              <a:tr h="479830">
                <a:tc>
                  <a:txBody>
                    <a:bodyPr/>
                    <a:lstStyle/>
                    <a:p>
                      <a:pPr algn="ctr"/>
                      <a:r>
                        <a:rPr lang="it-IT" sz="1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Enti</a:t>
                      </a:r>
                      <a:endParaRPr lang="it-IT" sz="1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T="45731" marB="45731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n. Persone</a:t>
                      </a:r>
                      <a:endParaRPr lang="it-IT" sz="1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T="45731" marB="45731">
                    <a:solidFill>
                      <a:srgbClr val="00B0F0"/>
                    </a:solidFill>
                  </a:tcPr>
                </a:tc>
              </a:tr>
              <a:tr h="396395">
                <a:tc>
                  <a:txBody>
                    <a:bodyPr/>
                    <a:lstStyle/>
                    <a:p>
                      <a:r>
                        <a:rPr lang="it-IT" sz="1600" dirty="0" err="1" smtClean="0"/>
                        <a:t>Fo.Ba.p</a:t>
                      </a:r>
                      <a:r>
                        <a:rPr lang="it-IT" sz="1600" dirty="0" smtClean="0"/>
                        <a:t>.</a:t>
                      </a:r>
                      <a:endParaRPr lang="it-IT" sz="1600" dirty="0"/>
                    </a:p>
                  </a:txBody>
                  <a:tcPr marT="45731" marB="4573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64</a:t>
                      </a:r>
                      <a:endParaRPr lang="it-IT" sz="20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T="45731" marB="45731"/>
                </a:tc>
              </a:tr>
              <a:tr h="396395">
                <a:tc>
                  <a:txBody>
                    <a:bodyPr/>
                    <a:lstStyle/>
                    <a:p>
                      <a:r>
                        <a:rPr lang="it-IT" sz="1600" dirty="0" smtClean="0"/>
                        <a:t>Coop. La Nuvola </a:t>
                      </a:r>
                      <a:endParaRPr lang="it-IT" sz="1600" dirty="0"/>
                    </a:p>
                  </a:txBody>
                  <a:tcPr marT="45731" marB="4573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60</a:t>
                      </a:r>
                      <a:endParaRPr lang="it-IT" sz="20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T="45731" marB="45731"/>
                </a:tc>
              </a:tr>
              <a:tr h="457382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Totale</a:t>
                      </a:r>
                    </a:p>
                  </a:txBody>
                  <a:tcPr marT="45731" marB="4573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b="1" dirty="0" smtClean="0">
                          <a:solidFill>
                            <a:srgbClr val="FF0000"/>
                          </a:solidFill>
                          <a:effectLst/>
                        </a:rPr>
                        <a:t>124</a:t>
                      </a:r>
                      <a:endParaRPr lang="it-IT" sz="2400" b="1" dirty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 marT="45731" marB="45731"/>
                </a:tc>
              </a:tr>
            </a:tbl>
          </a:graphicData>
        </a:graphic>
      </p:graphicFrame>
      <p:sp>
        <p:nvSpPr>
          <p:cNvPr id="33" name="Oval 30"/>
          <p:cNvSpPr>
            <a:spLocks noChangeArrowheads="1"/>
          </p:cNvSpPr>
          <p:nvPr/>
        </p:nvSpPr>
        <p:spPr bwMode="auto">
          <a:xfrm>
            <a:off x="6675102" y="5789507"/>
            <a:ext cx="1004888" cy="442912"/>
          </a:xfrm>
          <a:prstGeom prst="ellipse">
            <a:avLst/>
          </a:prstGeom>
          <a:noFill/>
          <a:ln w="127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ruttura predefinita">
  <a:themeElements>
    <a:clrScheme name="Struttura predefinit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ruttura predefinit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>
            <a:alpha val="50000"/>
          </a:schemeClr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altLang="it-IT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>
            <a:alpha val="50000"/>
          </a:schemeClr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altLang="it-IT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3797</TotalTime>
  <Words>1337</Words>
  <Application>Microsoft Office PowerPoint</Application>
  <PresentationFormat>Presentazione su schermo (4:3)</PresentationFormat>
  <Paragraphs>222</Paragraphs>
  <Slides>18</Slides>
  <Notes>15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10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18</vt:i4>
      </vt:variant>
    </vt:vector>
  </HeadingPairs>
  <TitlesOfParts>
    <vt:vector size="29" baseType="lpstr">
      <vt:lpstr>Microsoft YaHei</vt:lpstr>
      <vt:lpstr>Arial</vt:lpstr>
      <vt:lpstr>Comic Sans MS</vt:lpstr>
      <vt:lpstr>Constantia</vt:lpstr>
      <vt:lpstr>DejaVu Sans Light</vt:lpstr>
      <vt:lpstr>Lucida Sans Unicode</vt:lpstr>
      <vt:lpstr>Segoe UI Light</vt:lpstr>
      <vt:lpstr>Tahoma</vt:lpstr>
      <vt:lpstr>Trebuchet MS</vt:lpstr>
      <vt:lpstr>Wingdings</vt:lpstr>
      <vt:lpstr>Struttura predefinita</vt:lpstr>
      <vt:lpstr>Presentazione standard di PowerPoint</vt:lpstr>
      <vt:lpstr>Quante le persone con autismo a Brescia? Un percorso in via di sviluppo  </vt:lpstr>
      <vt:lpstr>Presentazione standard di PowerPoint</vt:lpstr>
      <vt:lpstr>Presentazione standard di PowerPoint</vt:lpstr>
      <vt:lpstr>ALCUNI PROGETTI IN CORSO </vt:lpstr>
      <vt:lpstr>AMBULATORI RIABILITATIVI PER MINORI DGR 3239 del 4.04.2012 e seguenti  Linee guida per l’attivazione di sperimentazioni  nell’ambito delle politiche di welfare </vt:lpstr>
      <vt:lpstr>PROGETTO CASE MANAGEMENT DGR 392 del 12.07.2013 Attivazione di interventi a sostegno delle famiglie con la presenza di persone con disabilità, con particolare riguardo ai disturbi pervasivi dello sviluppo e dello spettro autistico  (minori ed adulti) </vt:lpstr>
      <vt:lpstr>PROGETTO CASE MANAGEMENT DGR 392 del 12.07.2013 </vt:lpstr>
      <vt:lpstr>Presentazione standard di PowerPoint</vt:lpstr>
      <vt:lpstr>L’ATTIVAZIONE DEI  PROGETTI</vt:lpstr>
      <vt:lpstr>CARATTERISTICHE INNOVATIVE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Rosaria Venturini</dc:creator>
  <cp:lastModifiedBy>Rosaria Venturini</cp:lastModifiedBy>
  <cp:revision>516</cp:revision>
  <cp:lastPrinted>2017-03-17T18:03:23Z</cp:lastPrinted>
  <dcterms:created xsi:type="dcterms:W3CDTF">2016-10-17T20:22:12Z</dcterms:created>
  <dcterms:modified xsi:type="dcterms:W3CDTF">2017-03-17T18:06:02Z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