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383" r:id="rId3"/>
    <p:sldId id="384" r:id="rId4"/>
    <p:sldId id="367" r:id="rId5"/>
    <p:sldId id="368" r:id="rId6"/>
    <p:sldId id="369" r:id="rId7"/>
    <p:sldId id="385" r:id="rId8"/>
    <p:sldId id="371" r:id="rId9"/>
    <p:sldId id="372" r:id="rId10"/>
    <p:sldId id="373" r:id="rId11"/>
    <p:sldId id="386" r:id="rId12"/>
    <p:sldId id="379" r:id="rId13"/>
    <p:sldId id="380" r:id="rId14"/>
    <p:sldId id="381" r:id="rId15"/>
    <p:sldId id="387" r:id="rId16"/>
    <p:sldId id="382" r:id="rId17"/>
    <p:sldId id="388" r:id="rId18"/>
    <p:sldId id="359" r:id="rId19"/>
    <p:sldId id="360" r:id="rId20"/>
    <p:sldId id="389" r:id="rId21"/>
    <p:sldId id="260" r:id="rId22"/>
    <p:sldId id="390" r:id="rId23"/>
    <p:sldId id="259" r:id="rId24"/>
    <p:sldId id="261" r:id="rId25"/>
    <p:sldId id="307" r:id="rId26"/>
    <p:sldId id="263" r:id="rId27"/>
    <p:sldId id="264" r:id="rId28"/>
    <p:sldId id="265" r:id="rId29"/>
    <p:sldId id="267" r:id="rId30"/>
    <p:sldId id="268" r:id="rId31"/>
    <p:sldId id="349" r:id="rId32"/>
    <p:sldId id="351" r:id="rId33"/>
    <p:sldId id="262" r:id="rId34"/>
    <p:sldId id="320" r:id="rId35"/>
    <p:sldId id="270" r:id="rId36"/>
    <p:sldId id="314" r:id="rId37"/>
    <p:sldId id="391" r:id="rId38"/>
    <p:sldId id="258" r:id="rId39"/>
    <p:sldId id="392" r:id="rId40"/>
    <p:sldId id="374" r:id="rId41"/>
    <p:sldId id="375" r:id="rId42"/>
    <p:sldId id="376" r:id="rId43"/>
    <p:sldId id="377" r:id="rId44"/>
    <p:sldId id="393" r:id="rId45"/>
    <p:sldId id="378" r:id="rId4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sorterViewPr>
    <p:cViewPr>
      <p:scale>
        <a:sx n="100" d="100"/>
        <a:sy n="100" d="100"/>
      </p:scale>
      <p:origin x="0" y="-6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5A445-C897-4009-B665-92A3C8E801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AA1BE19B-27ED-42D1-A9CB-E8080866C804}">
      <dgm:prSet phldrT="[Testo]" custT="1"/>
      <dgm:spPr>
        <a:solidFill>
          <a:srgbClr val="C5E2FF"/>
        </a:solidFill>
        <a:ln>
          <a:solidFill>
            <a:srgbClr val="000099"/>
          </a:solidFill>
        </a:ln>
      </dgm:spPr>
      <dgm:t>
        <a:bodyPr/>
        <a:lstStyle/>
        <a:p>
          <a:r>
            <a:rPr lang="it-IT" sz="2000" b="1" dirty="0" smtClean="0">
              <a:solidFill>
                <a:schemeClr val="tx1"/>
              </a:solidFill>
            </a:rPr>
            <a:t>Pattern di cura</a:t>
          </a:r>
          <a:endParaRPr lang="it-IT" sz="2000" b="1" dirty="0">
            <a:solidFill>
              <a:schemeClr val="tx1"/>
            </a:solidFill>
          </a:endParaRPr>
        </a:p>
      </dgm:t>
    </dgm:pt>
    <dgm:pt modelId="{D4EB939A-F812-403B-BDE3-1C202994876E}" type="parTrans" cxnId="{DBBA680F-BFFA-4BE4-9B22-65C9F21DD1D8}">
      <dgm:prSet/>
      <dgm:spPr/>
      <dgm:t>
        <a:bodyPr/>
        <a:lstStyle/>
        <a:p>
          <a:endParaRPr lang="it-IT" sz="1600"/>
        </a:p>
      </dgm:t>
    </dgm:pt>
    <dgm:pt modelId="{CB000A87-69F3-43C9-8683-4CBA749A65F0}" type="sibTrans" cxnId="{DBBA680F-BFFA-4BE4-9B22-65C9F21DD1D8}">
      <dgm:prSet/>
      <dgm:spPr/>
      <dgm:t>
        <a:bodyPr/>
        <a:lstStyle/>
        <a:p>
          <a:endParaRPr lang="it-IT" sz="1600"/>
        </a:p>
      </dgm:t>
    </dgm:pt>
    <dgm:pt modelId="{9922CBEA-8897-4EFE-9791-7A7DE8ACF89F}">
      <dgm:prSet phldrT="[Testo]" custT="1"/>
      <dgm:spPr>
        <a:solidFill>
          <a:schemeClr val="accent2"/>
        </a:solidFill>
      </dgm:spPr>
      <dgm:t>
        <a:bodyPr/>
        <a:lstStyle/>
        <a:p>
          <a:r>
            <a:rPr lang="it-IT" sz="2000" b="1" dirty="0" smtClean="0"/>
            <a:t>Intensivo</a:t>
          </a:r>
          <a:endParaRPr lang="it-IT" sz="2000" b="1" dirty="0"/>
        </a:p>
      </dgm:t>
    </dgm:pt>
    <dgm:pt modelId="{034584B7-A4AC-4457-8B66-2E6EDA9D3F14}" type="parTrans" cxnId="{5F1AAC93-D735-48FB-801C-65151140A39E}">
      <dgm:prSet/>
      <dgm:spPr/>
      <dgm:t>
        <a:bodyPr/>
        <a:lstStyle/>
        <a:p>
          <a:endParaRPr lang="it-IT" sz="1600" b="1"/>
        </a:p>
      </dgm:t>
    </dgm:pt>
    <dgm:pt modelId="{1FE77E58-5334-4ADB-976E-5A1ACA1C02AF}" type="sibTrans" cxnId="{5F1AAC93-D735-48FB-801C-65151140A39E}">
      <dgm:prSet/>
      <dgm:spPr/>
      <dgm:t>
        <a:bodyPr/>
        <a:lstStyle/>
        <a:p>
          <a:endParaRPr lang="it-IT" sz="1600"/>
        </a:p>
      </dgm:t>
    </dgm:pt>
    <dgm:pt modelId="{1D32193B-146A-4A4F-8A5C-1A72ACF25D8E}">
      <dgm:prSet phldrT="[Testo]" custT="1"/>
      <dgm:spPr>
        <a:solidFill>
          <a:schemeClr val="accent2"/>
        </a:solidFill>
      </dgm:spPr>
      <dgm:t>
        <a:bodyPr/>
        <a:lstStyle/>
        <a:p>
          <a:r>
            <a:rPr lang="it-IT" sz="2000" b="1" dirty="0" smtClean="0"/>
            <a:t>Estensivo</a:t>
          </a:r>
          <a:endParaRPr lang="it-IT" sz="2000" b="1" dirty="0"/>
        </a:p>
      </dgm:t>
    </dgm:pt>
    <dgm:pt modelId="{5C5BD6E5-9F4C-49DC-99BB-747EFF085A73}" type="parTrans" cxnId="{729D4600-050F-4C54-B9D8-ABBA03179A21}">
      <dgm:prSet/>
      <dgm:spPr/>
      <dgm:t>
        <a:bodyPr/>
        <a:lstStyle/>
        <a:p>
          <a:endParaRPr lang="it-IT" sz="1600" b="1"/>
        </a:p>
      </dgm:t>
    </dgm:pt>
    <dgm:pt modelId="{76CCD446-FBD2-4AF7-A106-3648882F72CC}" type="sibTrans" cxnId="{729D4600-050F-4C54-B9D8-ABBA03179A21}">
      <dgm:prSet/>
      <dgm:spPr/>
      <dgm:t>
        <a:bodyPr/>
        <a:lstStyle/>
        <a:p>
          <a:endParaRPr lang="it-IT" sz="1600"/>
        </a:p>
      </dgm:t>
    </dgm:pt>
    <dgm:pt modelId="{37912ECC-9888-465E-BAE0-064FF84F46FD}">
      <dgm:prSet phldrT="[Testo]" custT="1"/>
      <dgm:spPr>
        <a:solidFill>
          <a:schemeClr val="accent2"/>
        </a:solidFill>
      </dgm:spPr>
      <dgm:t>
        <a:bodyPr/>
        <a:lstStyle/>
        <a:p>
          <a:r>
            <a:rPr lang="it-IT" sz="2000" b="1" dirty="0" smtClean="0"/>
            <a:t>Di base</a:t>
          </a:r>
          <a:endParaRPr lang="it-IT" sz="2000" b="1" dirty="0"/>
        </a:p>
      </dgm:t>
    </dgm:pt>
    <dgm:pt modelId="{A9A3570C-367F-4C6D-A854-B9DAD43F3AE6}" type="parTrans" cxnId="{0BBAA186-87EA-4CBB-A02D-0D977F4485DE}">
      <dgm:prSet/>
      <dgm:spPr/>
      <dgm:t>
        <a:bodyPr/>
        <a:lstStyle/>
        <a:p>
          <a:endParaRPr lang="it-IT" sz="1600" b="1"/>
        </a:p>
      </dgm:t>
    </dgm:pt>
    <dgm:pt modelId="{9170285E-D578-4829-ABE3-08225E587E06}" type="sibTrans" cxnId="{0BBAA186-87EA-4CBB-A02D-0D977F4485DE}">
      <dgm:prSet/>
      <dgm:spPr/>
      <dgm:t>
        <a:bodyPr/>
        <a:lstStyle/>
        <a:p>
          <a:endParaRPr lang="it-IT" sz="1600"/>
        </a:p>
      </dgm:t>
    </dgm:pt>
    <dgm:pt modelId="{12ACD1C8-4DB5-417F-A21F-F2B205D18D08}">
      <dgm:prSet phldrT="[Testo]" custT="1"/>
      <dgm:spPr>
        <a:solidFill>
          <a:schemeClr val="accent2"/>
        </a:solidFill>
      </dgm:spPr>
      <dgm:t>
        <a:bodyPr/>
        <a:lstStyle/>
        <a:p>
          <a:r>
            <a:rPr lang="it-IT" sz="2000" b="1" dirty="0" smtClean="0"/>
            <a:t>Palliativo</a:t>
          </a:r>
          <a:endParaRPr lang="it-IT" sz="2000" b="1" dirty="0"/>
        </a:p>
      </dgm:t>
    </dgm:pt>
    <dgm:pt modelId="{FB38CAE3-75B4-4EE4-B4B3-DE96DB382D81}" type="parTrans" cxnId="{925E4682-D845-4747-A36A-F7EF6261318C}">
      <dgm:prSet/>
      <dgm:spPr/>
      <dgm:t>
        <a:bodyPr/>
        <a:lstStyle/>
        <a:p>
          <a:endParaRPr lang="it-IT" sz="1600" b="1"/>
        </a:p>
      </dgm:t>
    </dgm:pt>
    <dgm:pt modelId="{11351764-1832-4658-8B69-6CCE51F26023}" type="sibTrans" cxnId="{925E4682-D845-4747-A36A-F7EF6261318C}">
      <dgm:prSet/>
      <dgm:spPr/>
      <dgm:t>
        <a:bodyPr/>
        <a:lstStyle/>
        <a:p>
          <a:endParaRPr lang="it-IT" sz="1600"/>
        </a:p>
      </dgm:t>
    </dgm:pt>
    <dgm:pt modelId="{7E61B46A-B3B6-4E76-A136-EAFC43B4C2DF}">
      <dgm:prSet phldrT="[Testo]" custT="1"/>
      <dgm:spPr>
        <a:solidFill>
          <a:schemeClr val="accent2"/>
        </a:solidFill>
      </dgm:spPr>
      <dgm:t>
        <a:bodyPr/>
        <a:lstStyle/>
        <a:p>
          <a:r>
            <a:rPr lang="it-IT" sz="2000" b="1" dirty="0" smtClean="0"/>
            <a:t>Solo comfort</a:t>
          </a:r>
          <a:endParaRPr lang="it-IT" sz="2000" b="1" dirty="0"/>
        </a:p>
      </dgm:t>
    </dgm:pt>
    <dgm:pt modelId="{BAA4016A-F171-42D1-B1C4-A1299DEBAC97}" type="parTrans" cxnId="{94430362-6606-48E9-A70F-07CAB00AB940}">
      <dgm:prSet/>
      <dgm:spPr/>
      <dgm:t>
        <a:bodyPr/>
        <a:lstStyle/>
        <a:p>
          <a:endParaRPr lang="it-IT" sz="1600"/>
        </a:p>
      </dgm:t>
    </dgm:pt>
    <dgm:pt modelId="{E032E0F0-43B6-45A4-BA1D-0F5AB0BBD595}" type="sibTrans" cxnId="{94430362-6606-48E9-A70F-07CAB00AB940}">
      <dgm:prSet/>
      <dgm:spPr/>
      <dgm:t>
        <a:bodyPr/>
        <a:lstStyle/>
        <a:p>
          <a:endParaRPr lang="it-IT" sz="1600"/>
        </a:p>
      </dgm:t>
    </dgm:pt>
    <dgm:pt modelId="{DDDC34AC-2969-4AAA-B616-D234115F2F74}" type="pres">
      <dgm:prSet presAssocID="{1745A445-C897-4009-B665-92A3C8E80126}" presName="hierChild1" presStyleCnt="0">
        <dgm:presLayoutVars>
          <dgm:orgChart val="1"/>
          <dgm:chPref val="1"/>
          <dgm:dir/>
          <dgm:animOne val="branch"/>
          <dgm:animLvl val="lvl"/>
          <dgm:resizeHandles/>
        </dgm:presLayoutVars>
      </dgm:prSet>
      <dgm:spPr/>
      <dgm:t>
        <a:bodyPr/>
        <a:lstStyle/>
        <a:p>
          <a:endParaRPr lang="it-IT"/>
        </a:p>
      </dgm:t>
    </dgm:pt>
    <dgm:pt modelId="{A65C15FE-BA4A-4D6F-98E4-5BD98A57F5E8}" type="pres">
      <dgm:prSet presAssocID="{AA1BE19B-27ED-42D1-A9CB-E8080866C804}" presName="hierRoot1" presStyleCnt="0">
        <dgm:presLayoutVars>
          <dgm:hierBranch val="init"/>
        </dgm:presLayoutVars>
      </dgm:prSet>
      <dgm:spPr/>
      <dgm:t>
        <a:bodyPr/>
        <a:lstStyle/>
        <a:p>
          <a:endParaRPr lang="it-IT"/>
        </a:p>
      </dgm:t>
    </dgm:pt>
    <dgm:pt modelId="{5B883C19-31E4-4BF9-8183-1793F347F3E6}" type="pres">
      <dgm:prSet presAssocID="{AA1BE19B-27ED-42D1-A9CB-E8080866C804}" presName="rootComposite1" presStyleCnt="0"/>
      <dgm:spPr/>
      <dgm:t>
        <a:bodyPr/>
        <a:lstStyle/>
        <a:p>
          <a:endParaRPr lang="it-IT"/>
        </a:p>
      </dgm:t>
    </dgm:pt>
    <dgm:pt modelId="{8C6862C3-AA3B-45F1-9EA6-B17E6F9B777D}" type="pres">
      <dgm:prSet presAssocID="{AA1BE19B-27ED-42D1-A9CB-E8080866C804}" presName="rootText1" presStyleLbl="node0" presStyleIdx="0" presStyleCnt="1" custScaleX="180540" custLinFactNeighborX="-5310" custLinFactNeighborY="-32990">
        <dgm:presLayoutVars>
          <dgm:chPref val="3"/>
        </dgm:presLayoutVars>
      </dgm:prSet>
      <dgm:spPr/>
      <dgm:t>
        <a:bodyPr/>
        <a:lstStyle/>
        <a:p>
          <a:endParaRPr lang="it-IT"/>
        </a:p>
      </dgm:t>
    </dgm:pt>
    <dgm:pt modelId="{7AB4C99B-E904-44DF-B485-3C019506EE3C}" type="pres">
      <dgm:prSet presAssocID="{AA1BE19B-27ED-42D1-A9CB-E8080866C804}" presName="rootConnector1" presStyleLbl="node1" presStyleIdx="0" presStyleCnt="0"/>
      <dgm:spPr/>
      <dgm:t>
        <a:bodyPr/>
        <a:lstStyle/>
        <a:p>
          <a:endParaRPr lang="it-IT"/>
        </a:p>
      </dgm:t>
    </dgm:pt>
    <dgm:pt modelId="{2AED2D19-3926-4E3C-900B-2D9DA1683A16}" type="pres">
      <dgm:prSet presAssocID="{AA1BE19B-27ED-42D1-A9CB-E8080866C804}" presName="hierChild2" presStyleCnt="0"/>
      <dgm:spPr/>
      <dgm:t>
        <a:bodyPr/>
        <a:lstStyle/>
        <a:p>
          <a:endParaRPr lang="it-IT"/>
        </a:p>
      </dgm:t>
    </dgm:pt>
    <dgm:pt modelId="{A3BA3AB2-8DD9-4E23-9ABF-E285ADE6CB4E}" type="pres">
      <dgm:prSet presAssocID="{034584B7-A4AC-4457-8B66-2E6EDA9D3F14}" presName="Name37" presStyleLbl="parChTrans1D2" presStyleIdx="0" presStyleCnt="5"/>
      <dgm:spPr/>
      <dgm:t>
        <a:bodyPr/>
        <a:lstStyle/>
        <a:p>
          <a:endParaRPr lang="it-IT"/>
        </a:p>
      </dgm:t>
    </dgm:pt>
    <dgm:pt modelId="{3DB74D4F-DD96-4CCE-B808-3A46771FBA2F}" type="pres">
      <dgm:prSet presAssocID="{9922CBEA-8897-4EFE-9791-7A7DE8ACF89F}" presName="hierRoot2" presStyleCnt="0">
        <dgm:presLayoutVars>
          <dgm:hierBranch val="init"/>
        </dgm:presLayoutVars>
      </dgm:prSet>
      <dgm:spPr/>
      <dgm:t>
        <a:bodyPr/>
        <a:lstStyle/>
        <a:p>
          <a:endParaRPr lang="it-IT"/>
        </a:p>
      </dgm:t>
    </dgm:pt>
    <dgm:pt modelId="{7951DC04-159C-4407-A073-B4D7ADD088F1}" type="pres">
      <dgm:prSet presAssocID="{9922CBEA-8897-4EFE-9791-7A7DE8ACF89F}" presName="rootComposite" presStyleCnt="0"/>
      <dgm:spPr/>
      <dgm:t>
        <a:bodyPr/>
        <a:lstStyle/>
        <a:p>
          <a:endParaRPr lang="it-IT"/>
        </a:p>
      </dgm:t>
    </dgm:pt>
    <dgm:pt modelId="{7E051BBE-7786-4FE8-8ADE-185D7B22CB69}" type="pres">
      <dgm:prSet presAssocID="{9922CBEA-8897-4EFE-9791-7A7DE8ACF89F}" presName="rootText" presStyleLbl="node2" presStyleIdx="0" presStyleCnt="5">
        <dgm:presLayoutVars>
          <dgm:chPref val="3"/>
        </dgm:presLayoutVars>
      </dgm:prSet>
      <dgm:spPr/>
      <dgm:t>
        <a:bodyPr/>
        <a:lstStyle/>
        <a:p>
          <a:endParaRPr lang="it-IT"/>
        </a:p>
      </dgm:t>
    </dgm:pt>
    <dgm:pt modelId="{6ABEACFE-9892-49FB-99FA-5547A64FBDD2}" type="pres">
      <dgm:prSet presAssocID="{9922CBEA-8897-4EFE-9791-7A7DE8ACF89F}" presName="rootConnector" presStyleLbl="node2" presStyleIdx="0" presStyleCnt="5"/>
      <dgm:spPr/>
      <dgm:t>
        <a:bodyPr/>
        <a:lstStyle/>
        <a:p>
          <a:endParaRPr lang="it-IT"/>
        </a:p>
      </dgm:t>
    </dgm:pt>
    <dgm:pt modelId="{D10E9A00-2493-4CC1-9136-444728B5D74B}" type="pres">
      <dgm:prSet presAssocID="{9922CBEA-8897-4EFE-9791-7A7DE8ACF89F}" presName="hierChild4" presStyleCnt="0"/>
      <dgm:spPr/>
      <dgm:t>
        <a:bodyPr/>
        <a:lstStyle/>
        <a:p>
          <a:endParaRPr lang="it-IT"/>
        </a:p>
      </dgm:t>
    </dgm:pt>
    <dgm:pt modelId="{0E794B60-2F50-4073-B970-884B2F09DB3B}" type="pres">
      <dgm:prSet presAssocID="{9922CBEA-8897-4EFE-9791-7A7DE8ACF89F}" presName="hierChild5" presStyleCnt="0"/>
      <dgm:spPr/>
      <dgm:t>
        <a:bodyPr/>
        <a:lstStyle/>
        <a:p>
          <a:endParaRPr lang="it-IT"/>
        </a:p>
      </dgm:t>
    </dgm:pt>
    <dgm:pt modelId="{E3F96F5C-76D1-4FA2-8D31-163F629AA609}" type="pres">
      <dgm:prSet presAssocID="{5C5BD6E5-9F4C-49DC-99BB-747EFF085A73}" presName="Name37" presStyleLbl="parChTrans1D2" presStyleIdx="1" presStyleCnt="5"/>
      <dgm:spPr/>
      <dgm:t>
        <a:bodyPr/>
        <a:lstStyle/>
        <a:p>
          <a:endParaRPr lang="it-IT"/>
        </a:p>
      </dgm:t>
    </dgm:pt>
    <dgm:pt modelId="{6FAC9CAC-7805-40BE-BEE9-B98072A289D5}" type="pres">
      <dgm:prSet presAssocID="{1D32193B-146A-4A4F-8A5C-1A72ACF25D8E}" presName="hierRoot2" presStyleCnt="0">
        <dgm:presLayoutVars>
          <dgm:hierBranch val="init"/>
        </dgm:presLayoutVars>
      </dgm:prSet>
      <dgm:spPr/>
      <dgm:t>
        <a:bodyPr/>
        <a:lstStyle/>
        <a:p>
          <a:endParaRPr lang="it-IT"/>
        </a:p>
      </dgm:t>
    </dgm:pt>
    <dgm:pt modelId="{F1985530-CC7D-41F4-8DD9-72057C1CE208}" type="pres">
      <dgm:prSet presAssocID="{1D32193B-146A-4A4F-8A5C-1A72ACF25D8E}" presName="rootComposite" presStyleCnt="0"/>
      <dgm:spPr/>
      <dgm:t>
        <a:bodyPr/>
        <a:lstStyle/>
        <a:p>
          <a:endParaRPr lang="it-IT"/>
        </a:p>
      </dgm:t>
    </dgm:pt>
    <dgm:pt modelId="{7296EFF3-7249-4FA1-BD6F-CA737AFCC5D1}" type="pres">
      <dgm:prSet presAssocID="{1D32193B-146A-4A4F-8A5C-1A72ACF25D8E}" presName="rootText" presStyleLbl="node2" presStyleIdx="1" presStyleCnt="5" custScaleX="121693">
        <dgm:presLayoutVars>
          <dgm:chPref val="3"/>
        </dgm:presLayoutVars>
      </dgm:prSet>
      <dgm:spPr/>
      <dgm:t>
        <a:bodyPr/>
        <a:lstStyle/>
        <a:p>
          <a:endParaRPr lang="it-IT"/>
        </a:p>
      </dgm:t>
    </dgm:pt>
    <dgm:pt modelId="{1866CAD8-3521-4221-A61C-B18822CCD443}" type="pres">
      <dgm:prSet presAssocID="{1D32193B-146A-4A4F-8A5C-1A72ACF25D8E}" presName="rootConnector" presStyleLbl="node2" presStyleIdx="1" presStyleCnt="5"/>
      <dgm:spPr/>
      <dgm:t>
        <a:bodyPr/>
        <a:lstStyle/>
        <a:p>
          <a:endParaRPr lang="it-IT"/>
        </a:p>
      </dgm:t>
    </dgm:pt>
    <dgm:pt modelId="{D6876C89-2268-463D-946A-1ECCBC446B41}" type="pres">
      <dgm:prSet presAssocID="{1D32193B-146A-4A4F-8A5C-1A72ACF25D8E}" presName="hierChild4" presStyleCnt="0"/>
      <dgm:spPr/>
      <dgm:t>
        <a:bodyPr/>
        <a:lstStyle/>
        <a:p>
          <a:endParaRPr lang="it-IT"/>
        </a:p>
      </dgm:t>
    </dgm:pt>
    <dgm:pt modelId="{0CD04C59-1918-430D-B2C3-641C1605631B}" type="pres">
      <dgm:prSet presAssocID="{1D32193B-146A-4A4F-8A5C-1A72ACF25D8E}" presName="hierChild5" presStyleCnt="0"/>
      <dgm:spPr/>
      <dgm:t>
        <a:bodyPr/>
        <a:lstStyle/>
        <a:p>
          <a:endParaRPr lang="it-IT"/>
        </a:p>
      </dgm:t>
    </dgm:pt>
    <dgm:pt modelId="{09C2FD3C-9B09-4EEE-B158-7071569C5151}" type="pres">
      <dgm:prSet presAssocID="{A9A3570C-367F-4C6D-A854-B9DAD43F3AE6}" presName="Name37" presStyleLbl="parChTrans1D2" presStyleIdx="2" presStyleCnt="5"/>
      <dgm:spPr/>
      <dgm:t>
        <a:bodyPr/>
        <a:lstStyle/>
        <a:p>
          <a:endParaRPr lang="it-IT"/>
        </a:p>
      </dgm:t>
    </dgm:pt>
    <dgm:pt modelId="{CB91B19B-C14C-4CFB-B205-022F9A24EA06}" type="pres">
      <dgm:prSet presAssocID="{37912ECC-9888-465E-BAE0-064FF84F46FD}" presName="hierRoot2" presStyleCnt="0">
        <dgm:presLayoutVars>
          <dgm:hierBranch val="init"/>
        </dgm:presLayoutVars>
      </dgm:prSet>
      <dgm:spPr/>
      <dgm:t>
        <a:bodyPr/>
        <a:lstStyle/>
        <a:p>
          <a:endParaRPr lang="it-IT"/>
        </a:p>
      </dgm:t>
    </dgm:pt>
    <dgm:pt modelId="{EC4A99F0-279D-4F9B-82F7-DB1485A24543}" type="pres">
      <dgm:prSet presAssocID="{37912ECC-9888-465E-BAE0-064FF84F46FD}" presName="rootComposite" presStyleCnt="0"/>
      <dgm:spPr/>
      <dgm:t>
        <a:bodyPr/>
        <a:lstStyle/>
        <a:p>
          <a:endParaRPr lang="it-IT"/>
        </a:p>
      </dgm:t>
    </dgm:pt>
    <dgm:pt modelId="{ADEBAA0A-BCA2-43FF-835C-44B3425D95F5}" type="pres">
      <dgm:prSet presAssocID="{37912ECC-9888-465E-BAE0-064FF84F46FD}" presName="rootText" presStyleLbl="node2" presStyleIdx="2" presStyleCnt="5" custScaleX="116820">
        <dgm:presLayoutVars>
          <dgm:chPref val="3"/>
        </dgm:presLayoutVars>
      </dgm:prSet>
      <dgm:spPr/>
      <dgm:t>
        <a:bodyPr/>
        <a:lstStyle/>
        <a:p>
          <a:endParaRPr lang="it-IT"/>
        </a:p>
      </dgm:t>
    </dgm:pt>
    <dgm:pt modelId="{F81989A6-9B30-493B-8608-A482B5FFE03A}" type="pres">
      <dgm:prSet presAssocID="{37912ECC-9888-465E-BAE0-064FF84F46FD}" presName="rootConnector" presStyleLbl="node2" presStyleIdx="2" presStyleCnt="5"/>
      <dgm:spPr/>
      <dgm:t>
        <a:bodyPr/>
        <a:lstStyle/>
        <a:p>
          <a:endParaRPr lang="it-IT"/>
        </a:p>
      </dgm:t>
    </dgm:pt>
    <dgm:pt modelId="{EEAF6C2B-0E98-4C22-84D4-B6D59BD1BAB2}" type="pres">
      <dgm:prSet presAssocID="{37912ECC-9888-465E-BAE0-064FF84F46FD}" presName="hierChild4" presStyleCnt="0"/>
      <dgm:spPr/>
      <dgm:t>
        <a:bodyPr/>
        <a:lstStyle/>
        <a:p>
          <a:endParaRPr lang="it-IT"/>
        </a:p>
      </dgm:t>
    </dgm:pt>
    <dgm:pt modelId="{E0BAB2B5-9568-4E40-BE59-F3C6BFF29B89}" type="pres">
      <dgm:prSet presAssocID="{37912ECC-9888-465E-BAE0-064FF84F46FD}" presName="hierChild5" presStyleCnt="0"/>
      <dgm:spPr/>
      <dgm:t>
        <a:bodyPr/>
        <a:lstStyle/>
        <a:p>
          <a:endParaRPr lang="it-IT"/>
        </a:p>
      </dgm:t>
    </dgm:pt>
    <dgm:pt modelId="{07286D18-21F5-4EE6-914F-E0F43F9D8810}" type="pres">
      <dgm:prSet presAssocID="{FB38CAE3-75B4-4EE4-B4B3-DE96DB382D81}" presName="Name37" presStyleLbl="parChTrans1D2" presStyleIdx="3" presStyleCnt="5"/>
      <dgm:spPr/>
      <dgm:t>
        <a:bodyPr/>
        <a:lstStyle/>
        <a:p>
          <a:endParaRPr lang="it-IT"/>
        </a:p>
      </dgm:t>
    </dgm:pt>
    <dgm:pt modelId="{25BB3626-D245-485A-B38E-CF1B7CD90B49}" type="pres">
      <dgm:prSet presAssocID="{12ACD1C8-4DB5-417F-A21F-F2B205D18D08}" presName="hierRoot2" presStyleCnt="0">
        <dgm:presLayoutVars>
          <dgm:hierBranch val="init"/>
        </dgm:presLayoutVars>
      </dgm:prSet>
      <dgm:spPr/>
      <dgm:t>
        <a:bodyPr/>
        <a:lstStyle/>
        <a:p>
          <a:endParaRPr lang="it-IT"/>
        </a:p>
      </dgm:t>
    </dgm:pt>
    <dgm:pt modelId="{EDDCA1C9-B3C0-49D1-942B-686949B52FAE}" type="pres">
      <dgm:prSet presAssocID="{12ACD1C8-4DB5-417F-A21F-F2B205D18D08}" presName="rootComposite" presStyleCnt="0"/>
      <dgm:spPr/>
      <dgm:t>
        <a:bodyPr/>
        <a:lstStyle/>
        <a:p>
          <a:endParaRPr lang="it-IT"/>
        </a:p>
      </dgm:t>
    </dgm:pt>
    <dgm:pt modelId="{57724838-9D95-4CC8-9449-5BB54B1C6B90}" type="pres">
      <dgm:prSet presAssocID="{12ACD1C8-4DB5-417F-A21F-F2B205D18D08}" presName="rootText" presStyleLbl="node2" presStyleIdx="3" presStyleCnt="5">
        <dgm:presLayoutVars>
          <dgm:chPref val="3"/>
        </dgm:presLayoutVars>
      </dgm:prSet>
      <dgm:spPr/>
      <dgm:t>
        <a:bodyPr/>
        <a:lstStyle/>
        <a:p>
          <a:endParaRPr lang="it-IT"/>
        </a:p>
      </dgm:t>
    </dgm:pt>
    <dgm:pt modelId="{175B8DFD-A0DE-44F3-A0A5-6AEE08C4FBC9}" type="pres">
      <dgm:prSet presAssocID="{12ACD1C8-4DB5-417F-A21F-F2B205D18D08}" presName="rootConnector" presStyleLbl="node2" presStyleIdx="3" presStyleCnt="5"/>
      <dgm:spPr/>
      <dgm:t>
        <a:bodyPr/>
        <a:lstStyle/>
        <a:p>
          <a:endParaRPr lang="it-IT"/>
        </a:p>
      </dgm:t>
    </dgm:pt>
    <dgm:pt modelId="{309EF934-7322-43F6-BF33-95EB66BA851D}" type="pres">
      <dgm:prSet presAssocID="{12ACD1C8-4DB5-417F-A21F-F2B205D18D08}" presName="hierChild4" presStyleCnt="0"/>
      <dgm:spPr/>
      <dgm:t>
        <a:bodyPr/>
        <a:lstStyle/>
        <a:p>
          <a:endParaRPr lang="it-IT"/>
        </a:p>
      </dgm:t>
    </dgm:pt>
    <dgm:pt modelId="{7FAD6B16-23DC-45FA-A458-4BBE28A4692C}" type="pres">
      <dgm:prSet presAssocID="{12ACD1C8-4DB5-417F-A21F-F2B205D18D08}" presName="hierChild5" presStyleCnt="0"/>
      <dgm:spPr/>
      <dgm:t>
        <a:bodyPr/>
        <a:lstStyle/>
        <a:p>
          <a:endParaRPr lang="it-IT"/>
        </a:p>
      </dgm:t>
    </dgm:pt>
    <dgm:pt modelId="{73F0114F-5FD2-4C0C-90B1-3FF8715311F2}" type="pres">
      <dgm:prSet presAssocID="{BAA4016A-F171-42D1-B1C4-A1299DEBAC97}" presName="Name37" presStyleLbl="parChTrans1D2" presStyleIdx="4" presStyleCnt="5"/>
      <dgm:spPr/>
      <dgm:t>
        <a:bodyPr/>
        <a:lstStyle/>
        <a:p>
          <a:endParaRPr lang="it-IT"/>
        </a:p>
      </dgm:t>
    </dgm:pt>
    <dgm:pt modelId="{8F8540DC-CB86-400E-8CF2-73A13AAB2D42}" type="pres">
      <dgm:prSet presAssocID="{7E61B46A-B3B6-4E76-A136-EAFC43B4C2DF}" presName="hierRoot2" presStyleCnt="0">
        <dgm:presLayoutVars>
          <dgm:hierBranch val="init"/>
        </dgm:presLayoutVars>
      </dgm:prSet>
      <dgm:spPr/>
      <dgm:t>
        <a:bodyPr/>
        <a:lstStyle/>
        <a:p>
          <a:endParaRPr lang="it-IT"/>
        </a:p>
      </dgm:t>
    </dgm:pt>
    <dgm:pt modelId="{E3A3FE5A-A545-47AC-89E0-A6C295F0F25E}" type="pres">
      <dgm:prSet presAssocID="{7E61B46A-B3B6-4E76-A136-EAFC43B4C2DF}" presName="rootComposite" presStyleCnt="0"/>
      <dgm:spPr/>
      <dgm:t>
        <a:bodyPr/>
        <a:lstStyle/>
        <a:p>
          <a:endParaRPr lang="it-IT"/>
        </a:p>
      </dgm:t>
    </dgm:pt>
    <dgm:pt modelId="{E28DBF9C-0FD6-47FF-8DF5-B35D94BC3D79}" type="pres">
      <dgm:prSet presAssocID="{7E61B46A-B3B6-4E76-A136-EAFC43B4C2DF}" presName="rootText" presStyleLbl="node2" presStyleIdx="4" presStyleCnt="5">
        <dgm:presLayoutVars>
          <dgm:chPref val="3"/>
        </dgm:presLayoutVars>
      </dgm:prSet>
      <dgm:spPr/>
      <dgm:t>
        <a:bodyPr/>
        <a:lstStyle/>
        <a:p>
          <a:endParaRPr lang="it-IT"/>
        </a:p>
      </dgm:t>
    </dgm:pt>
    <dgm:pt modelId="{9EBAFBC6-0234-49C1-A96C-D8817E86363F}" type="pres">
      <dgm:prSet presAssocID="{7E61B46A-B3B6-4E76-A136-EAFC43B4C2DF}" presName="rootConnector" presStyleLbl="node2" presStyleIdx="4" presStyleCnt="5"/>
      <dgm:spPr/>
      <dgm:t>
        <a:bodyPr/>
        <a:lstStyle/>
        <a:p>
          <a:endParaRPr lang="it-IT"/>
        </a:p>
      </dgm:t>
    </dgm:pt>
    <dgm:pt modelId="{0BAC450E-DA40-43C6-BE59-ACDAACB14B01}" type="pres">
      <dgm:prSet presAssocID="{7E61B46A-B3B6-4E76-A136-EAFC43B4C2DF}" presName="hierChild4" presStyleCnt="0"/>
      <dgm:spPr/>
      <dgm:t>
        <a:bodyPr/>
        <a:lstStyle/>
        <a:p>
          <a:endParaRPr lang="it-IT"/>
        </a:p>
      </dgm:t>
    </dgm:pt>
    <dgm:pt modelId="{D656BCFC-9BE9-4C56-90C7-66468B953A2C}" type="pres">
      <dgm:prSet presAssocID="{7E61B46A-B3B6-4E76-A136-EAFC43B4C2DF}" presName="hierChild5" presStyleCnt="0"/>
      <dgm:spPr/>
      <dgm:t>
        <a:bodyPr/>
        <a:lstStyle/>
        <a:p>
          <a:endParaRPr lang="it-IT"/>
        </a:p>
      </dgm:t>
    </dgm:pt>
    <dgm:pt modelId="{36BFA0F8-8942-4FE5-A377-D0ACF2ACD0B9}" type="pres">
      <dgm:prSet presAssocID="{AA1BE19B-27ED-42D1-A9CB-E8080866C804}" presName="hierChild3" presStyleCnt="0"/>
      <dgm:spPr/>
      <dgm:t>
        <a:bodyPr/>
        <a:lstStyle/>
        <a:p>
          <a:endParaRPr lang="it-IT"/>
        </a:p>
      </dgm:t>
    </dgm:pt>
  </dgm:ptLst>
  <dgm:cxnLst>
    <dgm:cxn modelId="{60E5A2CA-EB61-42B9-A863-E74DF423E6C2}" type="presOf" srcId="{7E61B46A-B3B6-4E76-A136-EAFC43B4C2DF}" destId="{9EBAFBC6-0234-49C1-A96C-D8817E86363F}" srcOrd="1" destOrd="0" presId="urn:microsoft.com/office/officeart/2005/8/layout/orgChart1"/>
    <dgm:cxn modelId="{606E7AE2-3C95-403F-B25A-6AF753F3AE38}" type="presOf" srcId="{7E61B46A-B3B6-4E76-A136-EAFC43B4C2DF}" destId="{E28DBF9C-0FD6-47FF-8DF5-B35D94BC3D79}" srcOrd="0" destOrd="0" presId="urn:microsoft.com/office/officeart/2005/8/layout/orgChart1"/>
    <dgm:cxn modelId="{729D4600-050F-4C54-B9D8-ABBA03179A21}" srcId="{AA1BE19B-27ED-42D1-A9CB-E8080866C804}" destId="{1D32193B-146A-4A4F-8A5C-1A72ACF25D8E}" srcOrd="1" destOrd="0" parTransId="{5C5BD6E5-9F4C-49DC-99BB-747EFF085A73}" sibTransId="{76CCD446-FBD2-4AF7-A106-3648882F72CC}"/>
    <dgm:cxn modelId="{7E5CDAEC-9660-414F-9BA8-E04EE9598AE6}" type="presOf" srcId="{37912ECC-9888-465E-BAE0-064FF84F46FD}" destId="{ADEBAA0A-BCA2-43FF-835C-44B3425D95F5}" srcOrd="0" destOrd="0" presId="urn:microsoft.com/office/officeart/2005/8/layout/orgChart1"/>
    <dgm:cxn modelId="{82198639-4160-4657-8975-0002CF1891C7}" type="presOf" srcId="{A9A3570C-367F-4C6D-A854-B9DAD43F3AE6}" destId="{09C2FD3C-9B09-4EEE-B158-7071569C5151}" srcOrd="0" destOrd="0" presId="urn:microsoft.com/office/officeart/2005/8/layout/orgChart1"/>
    <dgm:cxn modelId="{0BBAA186-87EA-4CBB-A02D-0D977F4485DE}" srcId="{AA1BE19B-27ED-42D1-A9CB-E8080866C804}" destId="{37912ECC-9888-465E-BAE0-064FF84F46FD}" srcOrd="2" destOrd="0" parTransId="{A9A3570C-367F-4C6D-A854-B9DAD43F3AE6}" sibTransId="{9170285E-D578-4829-ABE3-08225E587E06}"/>
    <dgm:cxn modelId="{80DE6B24-07EA-4391-A2A0-74F4B40DE24F}" type="presOf" srcId="{1745A445-C897-4009-B665-92A3C8E80126}" destId="{DDDC34AC-2969-4AAA-B616-D234115F2F74}" srcOrd="0" destOrd="0" presId="urn:microsoft.com/office/officeart/2005/8/layout/orgChart1"/>
    <dgm:cxn modelId="{ABD206DA-E989-45B4-8009-980086590A8C}" type="presOf" srcId="{12ACD1C8-4DB5-417F-A21F-F2B205D18D08}" destId="{175B8DFD-A0DE-44F3-A0A5-6AEE08C4FBC9}" srcOrd="1" destOrd="0" presId="urn:microsoft.com/office/officeart/2005/8/layout/orgChart1"/>
    <dgm:cxn modelId="{E47E0B02-C731-40F4-8A38-9237D8618F3C}" type="presOf" srcId="{1D32193B-146A-4A4F-8A5C-1A72ACF25D8E}" destId="{7296EFF3-7249-4FA1-BD6F-CA737AFCC5D1}" srcOrd="0" destOrd="0" presId="urn:microsoft.com/office/officeart/2005/8/layout/orgChart1"/>
    <dgm:cxn modelId="{D68CDF6A-34FF-4FC8-9D71-F2F762B51B6D}" type="presOf" srcId="{FB38CAE3-75B4-4EE4-B4B3-DE96DB382D81}" destId="{07286D18-21F5-4EE6-914F-E0F43F9D8810}" srcOrd="0" destOrd="0" presId="urn:microsoft.com/office/officeart/2005/8/layout/orgChart1"/>
    <dgm:cxn modelId="{70C3DB43-9EF9-4AEE-9BEE-C56EECFFDF10}" type="presOf" srcId="{AA1BE19B-27ED-42D1-A9CB-E8080866C804}" destId="{8C6862C3-AA3B-45F1-9EA6-B17E6F9B777D}" srcOrd="0" destOrd="0" presId="urn:microsoft.com/office/officeart/2005/8/layout/orgChart1"/>
    <dgm:cxn modelId="{16A0776D-3DE9-48EA-BDED-22F14CE3713B}" type="presOf" srcId="{9922CBEA-8897-4EFE-9791-7A7DE8ACF89F}" destId="{6ABEACFE-9892-49FB-99FA-5547A64FBDD2}" srcOrd="1" destOrd="0" presId="urn:microsoft.com/office/officeart/2005/8/layout/orgChart1"/>
    <dgm:cxn modelId="{EA9A7C2E-2967-445C-AEBC-3C5F60851EFF}" type="presOf" srcId="{034584B7-A4AC-4457-8B66-2E6EDA9D3F14}" destId="{A3BA3AB2-8DD9-4E23-9ABF-E285ADE6CB4E}" srcOrd="0" destOrd="0" presId="urn:microsoft.com/office/officeart/2005/8/layout/orgChart1"/>
    <dgm:cxn modelId="{925E4682-D845-4747-A36A-F7EF6261318C}" srcId="{AA1BE19B-27ED-42D1-A9CB-E8080866C804}" destId="{12ACD1C8-4DB5-417F-A21F-F2B205D18D08}" srcOrd="3" destOrd="0" parTransId="{FB38CAE3-75B4-4EE4-B4B3-DE96DB382D81}" sibTransId="{11351764-1832-4658-8B69-6CCE51F26023}"/>
    <dgm:cxn modelId="{E372A299-CE57-4810-9BFE-3ED40BFEF86B}" type="presOf" srcId="{5C5BD6E5-9F4C-49DC-99BB-747EFF085A73}" destId="{E3F96F5C-76D1-4FA2-8D31-163F629AA609}" srcOrd="0" destOrd="0" presId="urn:microsoft.com/office/officeart/2005/8/layout/orgChart1"/>
    <dgm:cxn modelId="{AD9D76DD-8722-4EA1-B544-4839EF9AEF3F}" type="presOf" srcId="{37912ECC-9888-465E-BAE0-064FF84F46FD}" destId="{F81989A6-9B30-493B-8608-A482B5FFE03A}" srcOrd="1" destOrd="0" presId="urn:microsoft.com/office/officeart/2005/8/layout/orgChart1"/>
    <dgm:cxn modelId="{EDA3283A-1362-46DA-8811-5DC0B936C898}" type="presOf" srcId="{AA1BE19B-27ED-42D1-A9CB-E8080866C804}" destId="{7AB4C99B-E904-44DF-B485-3C019506EE3C}" srcOrd="1" destOrd="0" presId="urn:microsoft.com/office/officeart/2005/8/layout/orgChart1"/>
    <dgm:cxn modelId="{747C7665-F257-404D-AB8D-A38E7CFF0A5B}" type="presOf" srcId="{1D32193B-146A-4A4F-8A5C-1A72ACF25D8E}" destId="{1866CAD8-3521-4221-A61C-B18822CCD443}" srcOrd="1" destOrd="0" presId="urn:microsoft.com/office/officeart/2005/8/layout/orgChart1"/>
    <dgm:cxn modelId="{FC60D927-D327-4E97-A123-CAEA5104340E}" type="presOf" srcId="{BAA4016A-F171-42D1-B1C4-A1299DEBAC97}" destId="{73F0114F-5FD2-4C0C-90B1-3FF8715311F2}" srcOrd="0" destOrd="0" presId="urn:microsoft.com/office/officeart/2005/8/layout/orgChart1"/>
    <dgm:cxn modelId="{94430362-6606-48E9-A70F-07CAB00AB940}" srcId="{AA1BE19B-27ED-42D1-A9CB-E8080866C804}" destId="{7E61B46A-B3B6-4E76-A136-EAFC43B4C2DF}" srcOrd="4" destOrd="0" parTransId="{BAA4016A-F171-42D1-B1C4-A1299DEBAC97}" sibTransId="{E032E0F0-43B6-45A4-BA1D-0F5AB0BBD595}"/>
    <dgm:cxn modelId="{F22EDD67-371E-4382-8728-12C3D9029DA5}" type="presOf" srcId="{9922CBEA-8897-4EFE-9791-7A7DE8ACF89F}" destId="{7E051BBE-7786-4FE8-8ADE-185D7B22CB69}" srcOrd="0" destOrd="0" presId="urn:microsoft.com/office/officeart/2005/8/layout/orgChart1"/>
    <dgm:cxn modelId="{5F1AAC93-D735-48FB-801C-65151140A39E}" srcId="{AA1BE19B-27ED-42D1-A9CB-E8080866C804}" destId="{9922CBEA-8897-4EFE-9791-7A7DE8ACF89F}" srcOrd="0" destOrd="0" parTransId="{034584B7-A4AC-4457-8B66-2E6EDA9D3F14}" sibTransId="{1FE77E58-5334-4ADB-976E-5A1ACA1C02AF}"/>
    <dgm:cxn modelId="{DBBA680F-BFFA-4BE4-9B22-65C9F21DD1D8}" srcId="{1745A445-C897-4009-B665-92A3C8E80126}" destId="{AA1BE19B-27ED-42D1-A9CB-E8080866C804}" srcOrd="0" destOrd="0" parTransId="{D4EB939A-F812-403B-BDE3-1C202994876E}" sibTransId="{CB000A87-69F3-43C9-8683-4CBA749A65F0}"/>
    <dgm:cxn modelId="{DC55EB19-A176-4740-B86B-0715BA1629DB}" type="presOf" srcId="{12ACD1C8-4DB5-417F-A21F-F2B205D18D08}" destId="{57724838-9D95-4CC8-9449-5BB54B1C6B90}" srcOrd="0" destOrd="0" presId="urn:microsoft.com/office/officeart/2005/8/layout/orgChart1"/>
    <dgm:cxn modelId="{E194E944-1FA7-497F-8B6E-2B73F1DD20B3}" type="presParOf" srcId="{DDDC34AC-2969-4AAA-B616-D234115F2F74}" destId="{A65C15FE-BA4A-4D6F-98E4-5BD98A57F5E8}" srcOrd="0" destOrd="0" presId="urn:microsoft.com/office/officeart/2005/8/layout/orgChart1"/>
    <dgm:cxn modelId="{3E29ADFE-C2B1-447C-B2AB-8E0DBE18A7D7}" type="presParOf" srcId="{A65C15FE-BA4A-4D6F-98E4-5BD98A57F5E8}" destId="{5B883C19-31E4-4BF9-8183-1793F347F3E6}" srcOrd="0" destOrd="0" presId="urn:microsoft.com/office/officeart/2005/8/layout/orgChart1"/>
    <dgm:cxn modelId="{B5860F13-2F79-42BC-8B5D-5122F8ADA107}" type="presParOf" srcId="{5B883C19-31E4-4BF9-8183-1793F347F3E6}" destId="{8C6862C3-AA3B-45F1-9EA6-B17E6F9B777D}" srcOrd="0" destOrd="0" presId="urn:microsoft.com/office/officeart/2005/8/layout/orgChart1"/>
    <dgm:cxn modelId="{7C3FAA15-B6FD-4414-BF87-B897DC250269}" type="presParOf" srcId="{5B883C19-31E4-4BF9-8183-1793F347F3E6}" destId="{7AB4C99B-E904-44DF-B485-3C019506EE3C}" srcOrd="1" destOrd="0" presId="urn:microsoft.com/office/officeart/2005/8/layout/orgChart1"/>
    <dgm:cxn modelId="{EE1B57E7-3D80-4207-A5C4-AA89D3B06A8F}" type="presParOf" srcId="{A65C15FE-BA4A-4D6F-98E4-5BD98A57F5E8}" destId="{2AED2D19-3926-4E3C-900B-2D9DA1683A16}" srcOrd="1" destOrd="0" presId="urn:microsoft.com/office/officeart/2005/8/layout/orgChart1"/>
    <dgm:cxn modelId="{0F7A8A39-D2C0-43A8-BC6F-CCDBF90757AC}" type="presParOf" srcId="{2AED2D19-3926-4E3C-900B-2D9DA1683A16}" destId="{A3BA3AB2-8DD9-4E23-9ABF-E285ADE6CB4E}" srcOrd="0" destOrd="0" presId="urn:microsoft.com/office/officeart/2005/8/layout/orgChart1"/>
    <dgm:cxn modelId="{FF5E47A0-8B3C-4E28-A0A0-3C444FE38CB5}" type="presParOf" srcId="{2AED2D19-3926-4E3C-900B-2D9DA1683A16}" destId="{3DB74D4F-DD96-4CCE-B808-3A46771FBA2F}" srcOrd="1" destOrd="0" presId="urn:microsoft.com/office/officeart/2005/8/layout/orgChart1"/>
    <dgm:cxn modelId="{CD2BAED9-3741-4ABF-B650-DBF0C78ECB17}" type="presParOf" srcId="{3DB74D4F-DD96-4CCE-B808-3A46771FBA2F}" destId="{7951DC04-159C-4407-A073-B4D7ADD088F1}" srcOrd="0" destOrd="0" presId="urn:microsoft.com/office/officeart/2005/8/layout/orgChart1"/>
    <dgm:cxn modelId="{F221E72F-E44B-415C-B406-F535744E0314}" type="presParOf" srcId="{7951DC04-159C-4407-A073-B4D7ADD088F1}" destId="{7E051BBE-7786-4FE8-8ADE-185D7B22CB69}" srcOrd="0" destOrd="0" presId="urn:microsoft.com/office/officeart/2005/8/layout/orgChart1"/>
    <dgm:cxn modelId="{BAF30BE8-0EDC-418F-8295-AA7FA5590EF0}" type="presParOf" srcId="{7951DC04-159C-4407-A073-B4D7ADD088F1}" destId="{6ABEACFE-9892-49FB-99FA-5547A64FBDD2}" srcOrd="1" destOrd="0" presId="urn:microsoft.com/office/officeart/2005/8/layout/orgChart1"/>
    <dgm:cxn modelId="{E120C966-0239-48E8-818C-26F5A0AAE097}" type="presParOf" srcId="{3DB74D4F-DD96-4CCE-B808-3A46771FBA2F}" destId="{D10E9A00-2493-4CC1-9136-444728B5D74B}" srcOrd="1" destOrd="0" presId="urn:microsoft.com/office/officeart/2005/8/layout/orgChart1"/>
    <dgm:cxn modelId="{DCBF78F9-8D7B-4E54-B731-239BD8595874}" type="presParOf" srcId="{3DB74D4F-DD96-4CCE-B808-3A46771FBA2F}" destId="{0E794B60-2F50-4073-B970-884B2F09DB3B}" srcOrd="2" destOrd="0" presId="urn:microsoft.com/office/officeart/2005/8/layout/orgChart1"/>
    <dgm:cxn modelId="{3BC2E9AC-0219-4BF7-A0FA-31FA3F770A57}" type="presParOf" srcId="{2AED2D19-3926-4E3C-900B-2D9DA1683A16}" destId="{E3F96F5C-76D1-4FA2-8D31-163F629AA609}" srcOrd="2" destOrd="0" presId="urn:microsoft.com/office/officeart/2005/8/layout/orgChart1"/>
    <dgm:cxn modelId="{590A862A-96D2-40A4-B7F2-B0E4EC9D883D}" type="presParOf" srcId="{2AED2D19-3926-4E3C-900B-2D9DA1683A16}" destId="{6FAC9CAC-7805-40BE-BEE9-B98072A289D5}" srcOrd="3" destOrd="0" presId="urn:microsoft.com/office/officeart/2005/8/layout/orgChart1"/>
    <dgm:cxn modelId="{B31E5D58-A484-47B4-8122-5E2E4BAEA5F1}" type="presParOf" srcId="{6FAC9CAC-7805-40BE-BEE9-B98072A289D5}" destId="{F1985530-CC7D-41F4-8DD9-72057C1CE208}" srcOrd="0" destOrd="0" presId="urn:microsoft.com/office/officeart/2005/8/layout/orgChart1"/>
    <dgm:cxn modelId="{E632F7C6-3245-4C74-8A3E-B2B5D4AAB0FC}" type="presParOf" srcId="{F1985530-CC7D-41F4-8DD9-72057C1CE208}" destId="{7296EFF3-7249-4FA1-BD6F-CA737AFCC5D1}" srcOrd="0" destOrd="0" presId="urn:microsoft.com/office/officeart/2005/8/layout/orgChart1"/>
    <dgm:cxn modelId="{F473BEE5-BBB6-40A3-BCCD-388B358FD6B6}" type="presParOf" srcId="{F1985530-CC7D-41F4-8DD9-72057C1CE208}" destId="{1866CAD8-3521-4221-A61C-B18822CCD443}" srcOrd="1" destOrd="0" presId="urn:microsoft.com/office/officeart/2005/8/layout/orgChart1"/>
    <dgm:cxn modelId="{DA415289-9AF0-4B65-8314-BDF4F4E18941}" type="presParOf" srcId="{6FAC9CAC-7805-40BE-BEE9-B98072A289D5}" destId="{D6876C89-2268-463D-946A-1ECCBC446B41}" srcOrd="1" destOrd="0" presId="urn:microsoft.com/office/officeart/2005/8/layout/orgChart1"/>
    <dgm:cxn modelId="{0504FAC0-E779-49C5-96FD-5041B3CBF948}" type="presParOf" srcId="{6FAC9CAC-7805-40BE-BEE9-B98072A289D5}" destId="{0CD04C59-1918-430D-B2C3-641C1605631B}" srcOrd="2" destOrd="0" presId="urn:microsoft.com/office/officeart/2005/8/layout/orgChart1"/>
    <dgm:cxn modelId="{24DF83C9-289A-4B7B-964E-A244579B9B5E}" type="presParOf" srcId="{2AED2D19-3926-4E3C-900B-2D9DA1683A16}" destId="{09C2FD3C-9B09-4EEE-B158-7071569C5151}" srcOrd="4" destOrd="0" presId="urn:microsoft.com/office/officeart/2005/8/layout/orgChart1"/>
    <dgm:cxn modelId="{E94560CA-FE2A-4D3D-94DD-356640682500}" type="presParOf" srcId="{2AED2D19-3926-4E3C-900B-2D9DA1683A16}" destId="{CB91B19B-C14C-4CFB-B205-022F9A24EA06}" srcOrd="5" destOrd="0" presId="urn:microsoft.com/office/officeart/2005/8/layout/orgChart1"/>
    <dgm:cxn modelId="{7CA82C47-C8B0-4BB5-9415-1CFBC5DB0A11}" type="presParOf" srcId="{CB91B19B-C14C-4CFB-B205-022F9A24EA06}" destId="{EC4A99F0-279D-4F9B-82F7-DB1485A24543}" srcOrd="0" destOrd="0" presId="urn:microsoft.com/office/officeart/2005/8/layout/orgChart1"/>
    <dgm:cxn modelId="{09E2F43D-85AD-40FC-9474-DE77237E6FE9}" type="presParOf" srcId="{EC4A99F0-279D-4F9B-82F7-DB1485A24543}" destId="{ADEBAA0A-BCA2-43FF-835C-44B3425D95F5}" srcOrd="0" destOrd="0" presId="urn:microsoft.com/office/officeart/2005/8/layout/orgChart1"/>
    <dgm:cxn modelId="{E33652EB-6CBB-4A63-B563-A09B8E61DD4B}" type="presParOf" srcId="{EC4A99F0-279D-4F9B-82F7-DB1485A24543}" destId="{F81989A6-9B30-493B-8608-A482B5FFE03A}" srcOrd="1" destOrd="0" presId="urn:microsoft.com/office/officeart/2005/8/layout/orgChart1"/>
    <dgm:cxn modelId="{093ADC94-4C0F-40B1-AA71-C144F00FEF66}" type="presParOf" srcId="{CB91B19B-C14C-4CFB-B205-022F9A24EA06}" destId="{EEAF6C2B-0E98-4C22-84D4-B6D59BD1BAB2}" srcOrd="1" destOrd="0" presId="urn:microsoft.com/office/officeart/2005/8/layout/orgChart1"/>
    <dgm:cxn modelId="{774F9764-67D9-4481-9846-2801A4A39A96}" type="presParOf" srcId="{CB91B19B-C14C-4CFB-B205-022F9A24EA06}" destId="{E0BAB2B5-9568-4E40-BE59-F3C6BFF29B89}" srcOrd="2" destOrd="0" presId="urn:microsoft.com/office/officeart/2005/8/layout/orgChart1"/>
    <dgm:cxn modelId="{203EB02A-0D0F-443F-9CCD-7054FF5E38C1}" type="presParOf" srcId="{2AED2D19-3926-4E3C-900B-2D9DA1683A16}" destId="{07286D18-21F5-4EE6-914F-E0F43F9D8810}" srcOrd="6" destOrd="0" presId="urn:microsoft.com/office/officeart/2005/8/layout/orgChart1"/>
    <dgm:cxn modelId="{C426FAAC-BA59-48C9-87C7-5275B7E2EE90}" type="presParOf" srcId="{2AED2D19-3926-4E3C-900B-2D9DA1683A16}" destId="{25BB3626-D245-485A-B38E-CF1B7CD90B49}" srcOrd="7" destOrd="0" presId="urn:microsoft.com/office/officeart/2005/8/layout/orgChart1"/>
    <dgm:cxn modelId="{354553AA-C345-4647-925F-0782D6CE25F5}" type="presParOf" srcId="{25BB3626-D245-485A-B38E-CF1B7CD90B49}" destId="{EDDCA1C9-B3C0-49D1-942B-686949B52FAE}" srcOrd="0" destOrd="0" presId="urn:microsoft.com/office/officeart/2005/8/layout/orgChart1"/>
    <dgm:cxn modelId="{A8936B30-35D5-4DBB-BC7A-408AAF785301}" type="presParOf" srcId="{EDDCA1C9-B3C0-49D1-942B-686949B52FAE}" destId="{57724838-9D95-4CC8-9449-5BB54B1C6B90}" srcOrd="0" destOrd="0" presId="urn:microsoft.com/office/officeart/2005/8/layout/orgChart1"/>
    <dgm:cxn modelId="{4450680E-C556-4986-B50F-C9D4050EFF74}" type="presParOf" srcId="{EDDCA1C9-B3C0-49D1-942B-686949B52FAE}" destId="{175B8DFD-A0DE-44F3-A0A5-6AEE08C4FBC9}" srcOrd="1" destOrd="0" presId="urn:microsoft.com/office/officeart/2005/8/layout/orgChart1"/>
    <dgm:cxn modelId="{2347D1EC-D91E-4158-8650-711B2951823C}" type="presParOf" srcId="{25BB3626-D245-485A-B38E-CF1B7CD90B49}" destId="{309EF934-7322-43F6-BF33-95EB66BA851D}" srcOrd="1" destOrd="0" presId="urn:microsoft.com/office/officeart/2005/8/layout/orgChart1"/>
    <dgm:cxn modelId="{205EE4BA-4FAE-4836-8D00-3B32575182A0}" type="presParOf" srcId="{25BB3626-D245-485A-B38E-CF1B7CD90B49}" destId="{7FAD6B16-23DC-45FA-A458-4BBE28A4692C}" srcOrd="2" destOrd="0" presId="urn:microsoft.com/office/officeart/2005/8/layout/orgChart1"/>
    <dgm:cxn modelId="{13C3AC89-ABD7-4A94-8C7E-8CDD6809CABC}" type="presParOf" srcId="{2AED2D19-3926-4E3C-900B-2D9DA1683A16}" destId="{73F0114F-5FD2-4C0C-90B1-3FF8715311F2}" srcOrd="8" destOrd="0" presId="urn:microsoft.com/office/officeart/2005/8/layout/orgChart1"/>
    <dgm:cxn modelId="{8396242A-7633-45EC-85FC-BF37D495C28A}" type="presParOf" srcId="{2AED2D19-3926-4E3C-900B-2D9DA1683A16}" destId="{8F8540DC-CB86-400E-8CF2-73A13AAB2D42}" srcOrd="9" destOrd="0" presId="urn:microsoft.com/office/officeart/2005/8/layout/orgChart1"/>
    <dgm:cxn modelId="{C384D99E-D098-46C4-9419-9EE3ACFA3016}" type="presParOf" srcId="{8F8540DC-CB86-400E-8CF2-73A13AAB2D42}" destId="{E3A3FE5A-A545-47AC-89E0-A6C295F0F25E}" srcOrd="0" destOrd="0" presId="urn:microsoft.com/office/officeart/2005/8/layout/orgChart1"/>
    <dgm:cxn modelId="{449659F8-B672-4281-975A-33D8246CDC49}" type="presParOf" srcId="{E3A3FE5A-A545-47AC-89E0-A6C295F0F25E}" destId="{E28DBF9C-0FD6-47FF-8DF5-B35D94BC3D79}" srcOrd="0" destOrd="0" presId="urn:microsoft.com/office/officeart/2005/8/layout/orgChart1"/>
    <dgm:cxn modelId="{671AF540-8E00-48E6-90FA-0B5AC060F636}" type="presParOf" srcId="{E3A3FE5A-A545-47AC-89E0-A6C295F0F25E}" destId="{9EBAFBC6-0234-49C1-A96C-D8817E86363F}" srcOrd="1" destOrd="0" presId="urn:microsoft.com/office/officeart/2005/8/layout/orgChart1"/>
    <dgm:cxn modelId="{F310CFD8-5275-4528-BA6E-FDAA9389E9A4}" type="presParOf" srcId="{8F8540DC-CB86-400E-8CF2-73A13AAB2D42}" destId="{0BAC450E-DA40-43C6-BE59-ACDAACB14B01}" srcOrd="1" destOrd="0" presId="urn:microsoft.com/office/officeart/2005/8/layout/orgChart1"/>
    <dgm:cxn modelId="{AE94251C-FC29-4618-AAF0-952C2AB39B73}" type="presParOf" srcId="{8F8540DC-CB86-400E-8CF2-73A13AAB2D42}" destId="{D656BCFC-9BE9-4C56-90C7-66468B953A2C}" srcOrd="2" destOrd="0" presId="urn:microsoft.com/office/officeart/2005/8/layout/orgChart1"/>
    <dgm:cxn modelId="{FB3EE178-3C9E-4CA7-AFEB-8BE9B22A2835}" type="presParOf" srcId="{A65C15FE-BA4A-4D6F-98E4-5BD98A57F5E8}" destId="{36BFA0F8-8942-4FE5-A377-D0ACF2ACD0B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114F-5FD2-4C0C-90B1-3FF8715311F2}">
      <dsp:nvSpPr>
        <dsp:cNvPr id="0" name=""/>
        <dsp:cNvSpPr/>
      </dsp:nvSpPr>
      <dsp:spPr>
        <a:xfrm>
          <a:off x="4211436" y="1248861"/>
          <a:ext cx="3666646" cy="515747"/>
        </a:xfrm>
        <a:custGeom>
          <a:avLst/>
          <a:gdLst/>
          <a:ahLst/>
          <a:cxnLst/>
          <a:rect l="0" t="0" r="0" b="0"/>
          <a:pathLst>
            <a:path>
              <a:moveTo>
                <a:pt x="0" y="0"/>
              </a:moveTo>
              <a:lnTo>
                <a:pt x="0" y="371318"/>
              </a:lnTo>
              <a:lnTo>
                <a:pt x="3666646" y="371318"/>
              </a:lnTo>
              <a:lnTo>
                <a:pt x="3666646" y="51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86D18-21F5-4EE6-914F-E0F43F9D8810}">
      <dsp:nvSpPr>
        <dsp:cNvPr id="0" name=""/>
        <dsp:cNvSpPr/>
      </dsp:nvSpPr>
      <dsp:spPr>
        <a:xfrm>
          <a:off x="4211436" y="1248861"/>
          <a:ext cx="2002280" cy="515747"/>
        </a:xfrm>
        <a:custGeom>
          <a:avLst/>
          <a:gdLst/>
          <a:ahLst/>
          <a:cxnLst/>
          <a:rect l="0" t="0" r="0" b="0"/>
          <a:pathLst>
            <a:path>
              <a:moveTo>
                <a:pt x="0" y="0"/>
              </a:moveTo>
              <a:lnTo>
                <a:pt x="0" y="371318"/>
              </a:lnTo>
              <a:lnTo>
                <a:pt x="2002280" y="371318"/>
              </a:lnTo>
              <a:lnTo>
                <a:pt x="2002280" y="51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2FD3C-9B09-4EEE-B158-7071569C5151}">
      <dsp:nvSpPr>
        <dsp:cNvPr id="0" name=""/>
        <dsp:cNvSpPr/>
      </dsp:nvSpPr>
      <dsp:spPr>
        <a:xfrm>
          <a:off x="4211436" y="1248861"/>
          <a:ext cx="222234" cy="515747"/>
        </a:xfrm>
        <a:custGeom>
          <a:avLst/>
          <a:gdLst/>
          <a:ahLst/>
          <a:cxnLst/>
          <a:rect l="0" t="0" r="0" b="0"/>
          <a:pathLst>
            <a:path>
              <a:moveTo>
                <a:pt x="0" y="0"/>
              </a:moveTo>
              <a:lnTo>
                <a:pt x="0" y="371318"/>
              </a:lnTo>
              <a:lnTo>
                <a:pt x="222234" y="371318"/>
              </a:lnTo>
              <a:lnTo>
                <a:pt x="222234" y="51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96F5C-76D1-4FA2-8D31-163F629AA609}">
      <dsp:nvSpPr>
        <dsp:cNvPr id="0" name=""/>
        <dsp:cNvSpPr/>
      </dsp:nvSpPr>
      <dsp:spPr>
        <a:xfrm>
          <a:off x="2504429" y="1248861"/>
          <a:ext cx="1707006" cy="515747"/>
        </a:xfrm>
        <a:custGeom>
          <a:avLst/>
          <a:gdLst/>
          <a:ahLst/>
          <a:cxnLst/>
          <a:rect l="0" t="0" r="0" b="0"/>
          <a:pathLst>
            <a:path>
              <a:moveTo>
                <a:pt x="1707006" y="0"/>
              </a:moveTo>
              <a:lnTo>
                <a:pt x="1707006" y="371318"/>
              </a:lnTo>
              <a:lnTo>
                <a:pt x="0" y="371318"/>
              </a:lnTo>
              <a:lnTo>
                <a:pt x="0" y="51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A3AB2-8DD9-4E23-9ABF-E285ADE6CB4E}">
      <dsp:nvSpPr>
        <dsp:cNvPr id="0" name=""/>
        <dsp:cNvSpPr/>
      </dsp:nvSpPr>
      <dsp:spPr>
        <a:xfrm>
          <a:off x="690868" y="1248861"/>
          <a:ext cx="3520567" cy="515747"/>
        </a:xfrm>
        <a:custGeom>
          <a:avLst/>
          <a:gdLst/>
          <a:ahLst/>
          <a:cxnLst/>
          <a:rect l="0" t="0" r="0" b="0"/>
          <a:pathLst>
            <a:path>
              <a:moveTo>
                <a:pt x="3520567" y="0"/>
              </a:moveTo>
              <a:lnTo>
                <a:pt x="3520567" y="371318"/>
              </a:lnTo>
              <a:lnTo>
                <a:pt x="0" y="371318"/>
              </a:lnTo>
              <a:lnTo>
                <a:pt x="0" y="51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6862C3-AA3B-45F1-9EA6-B17E6F9B777D}">
      <dsp:nvSpPr>
        <dsp:cNvPr id="0" name=""/>
        <dsp:cNvSpPr/>
      </dsp:nvSpPr>
      <dsp:spPr>
        <a:xfrm>
          <a:off x="2969764" y="561106"/>
          <a:ext cx="2483344" cy="687754"/>
        </a:xfrm>
        <a:prstGeom prst="rect">
          <a:avLst/>
        </a:prstGeom>
        <a:solidFill>
          <a:srgbClr val="C5E2FF"/>
        </a:solidFill>
        <a:ln w="12700" cap="flat" cmpd="sng" algn="ctr">
          <a:solidFill>
            <a:srgbClr val="0000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1"/>
              </a:solidFill>
            </a:rPr>
            <a:t>Pattern di cura</a:t>
          </a:r>
          <a:endParaRPr lang="it-IT" sz="2000" b="1" kern="1200" dirty="0">
            <a:solidFill>
              <a:schemeClr val="tx1"/>
            </a:solidFill>
          </a:endParaRPr>
        </a:p>
      </dsp:txBody>
      <dsp:txXfrm>
        <a:off x="2969764" y="561106"/>
        <a:ext cx="2483344" cy="687754"/>
      </dsp:txXfrm>
    </dsp:sp>
    <dsp:sp modelId="{7E051BBE-7786-4FE8-8ADE-185D7B22CB69}">
      <dsp:nvSpPr>
        <dsp:cNvPr id="0" name=""/>
        <dsp:cNvSpPr/>
      </dsp:nvSpPr>
      <dsp:spPr>
        <a:xfrm>
          <a:off x="3114" y="1764608"/>
          <a:ext cx="1375509" cy="687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Intensivo</a:t>
          </a:r>
          <a:endParaRPr lang="it-IT" sz="2000" b="1" kern="1200" dirty="0"/>
        </a:p>
      </dsp:txBody>
      <dsp:txXfrm>
        <a:off x="3114" y="1764608"/>
        <a:ext cx="1375509" cy="687754"/>
      </dsp:txXfrm>
    </dsp:sp>
    <dsp:sp modelId="{7296EFF3-7249-4FA1-BD6F-CA737AFCC5D1}">
      <dsp:nvSpPr>
        <dsp:cNvPr id="0" name=""/>
        <dsp:cNvSpPr/>
      </dsp:nvSpPr>
      <dsp:spPr>
        <a:xfrm>
          <a:off x="1667480" y="1764608"/>
          <a:ext cx="1673898" cy="687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Estensivo</a:t>
          </a:r>
          <a:endParaRPr lang="it-IT" sz="2000" b="1" kern="1200" dirty="0"/>
        </a:p>
      </dsp:txBody>
      <dsp:txXfrm>
        <a:off x="1667480" y="1764608"/>
        <a:ext cx="1673898" cy="687754"/>
      </dsp:txXfrm>
    </dsp:sp>
    <dsp:sp modelId="{ADEBAA0A-BCA2-43FF-835C-44B3425D95F5}">
      <dsp:nvSpPr>
        <dsp:cNvPr id="0" name=""/>
        <dsp:cNvSpPr/>
      </dsp:nvSpPr>
      <dsp:spPr>
        <a:xfrm>
          <a:off x="3630235" y="1764608"/>
          <a:ext cx="1606869" cy="687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Di base</a:t>
          </a:r>
          <a:endParaRPr lang="it-IT" sz="2000" b="1" kern="1200" dirty="0"/>
        </a:p>
      </dsp:txBody>
      <dsp:txXfrm>
        <a:off x="3630235" y="1764608"/>
        <a:ext cx="1606869" cy="687754"/>
      </dsp:txXfrm>
    </dsp:sp>
    <dsp:sp modelId="{57724838-9D95-4CC8-9449-5BB54B1C6B90}">
      <dsp:nvSpPr>
        <dsp:cNvPr id="0" name=""/>
        <dsp:cNvSpPr/>
      </dsp:nvSpPr>
      <dsp:spPr>
        <a:xfrm>
          <a:off x="5525962" y="1764608"/>
          <a:ext cx="1375509" cy="687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Palliativo</a:t>
          </a:r>
          <a:endParaRPr lang="it-IT" sz="2000" b="1" kern="1200" dirty="0"/>
        </a:p>
      </dsp:txBody>
      <dsp:txXfrm>
        <a:off x="5525962" y="1764608"/>
        <a:ext cx="1375509" cy="687754"/>
      </dsp:txXfrm>
    </dsp:sp>
    <dsp:sp modelId="{E28DBF9C-0FD6-47FF-8DF5-B35D94BC3D79}">
      <dsp:nvSpPr>
        <dsp:cNvPr id="0" name=""/>
        <dsp:cNvSpPr/>
      </dsp:nvSpPr>
      <dsp:spPr>
        <a:xfrm>
          <a:off x="7190328" y="1764608"/>
          <a:ext cx="1375509" cy="68775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Solo comfort</a:t>
          </a:r>
          <a:endParaRPr lang="it-IT" sz="2000" b="1" kern="1200" dirty="0"/>
        </a:p>
      </dsp:txBody>
      <dsp:txXfrm>
        <a:off x="7190328" y="1764608"/>
        <a:ext cx="1375509" cy="6877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8C770E-76F0-477A-80A8-13BE039881BF}" type="datetimeFigureOut">
              <a:rPr lang="it-IT" smtClean="0"/>
              <a:t>18/12/2017</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A84FBB-B4BA-4002-A82D-3B5B842F0EFB}" type="slidenum">
              <a:rPr lang="it-IT" smtClean="0"/>
              <a:t>‹N›</a:t>
            </a:fld>
            <a:endParaRPr lang="it-IT"/>
          </a:p>
        </p:txBody>
      </p:sp>
    </p:spTree>
    <p:extLst>
      <p:ext uri="{BB962C8B-B14F-4D97-AF65-F5344CB8AC3E}">
        <p14:creationId xmlns:p14="http://schemas.microsoft.com/office/powerpoint/2010/main" val="3972589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9D3959-C033-4499-8EEC-FBB7ED9EBA30}" type="datetimeFigureOut">
              <a:rPr lang="it-IT" smtClean="0"/>
              <a:t>18/12/2017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5C0EB6-57A2-4CF4-9753-A633677608DD}" type="slidenum">
              <a:rPr lang="it-IT" smtClean="0"/>
              <a:t>‹N›</a:t>
            </a:fld>
            <a:endParaRPr lang="it-IT"/>
          </a:p>
        </p:txBody>
      </p:sp>
    </p:spTree>
    <p:extLst>
      <p:ext uri="{BB962C8B-B14F-4D97-AF65-F5344CB8AC3E}">
        <p14:creationId xmlns:p14="http://schemas.microsoft.com/office/powerpoint/2010/main" val="140879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Possibile collegamento</a:t>
            </a:r>
            <a:r>
              <a:rPr lang="it-IT" baseline="0" dirty="0" smtClean="0"/>
              <a:t> con il discorso della </a:t>
            </a:r>
            <a:r>
              <a:rPr lang="it-IT" baseline="0" dirty="0" err="1" smtClean="0"/>
              <a:t>comorbidità</a:t>
            </a:r>
            <a:r>
              <a:rPr lang="it-IT" baseline="0" dirty="0" smtClean="0"/>
              <a:t> dei pazienti nefropatici anziani e/o con l’appropriatezza prescrittiva (</a:t>
            </a:r>
            <a:r>
              <a:rPr lang="it-IT" baseline="0" dirty="0" err="1" smtClean="0"/>
              <a:t>Metformina</a:t>
            </a:r>
            <a:r>
              <a:rPr lang="it-IT" baseline="0" dirty="0" smtClean="0"/>
              <a:t> in paziente con GFR&lt; 30ml/</a:t>
            </a:r>
            <a:r>
              <a:rPr lang="it-IT" baseline="0" dirty="0" err="1" smtClean="0"/>
              <a:t>min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DD07D97-8A20-412C-9A33-884A790CF7E2}" type="slidenum">
              <a:rPr lang="it-IT" smtClean="0"/>
              <a:pPr/>
              <a:t>18</a:t>
            </a:fld>
            <a:endParaRPr lang="it-IT"/>
          </a:p>
        </p:txBody>
      </p:sp>
    </p:spTree>
    <p:extLst>
      <p:ext uri="{BB962C8B-B14F-4D97-AF65-F5344CB8AC3E}">
        <p14:creationId xmlns:p14="http://schemas.microsoft.com/office/powerpoint/2010/main" val="128299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Possibile collegamento</a:t>
            </a:r>
            <a:r>
              <a:rPr lang="it-IT" baseline="0" dirty="0" smtClean="0"/>
              <a:t> con il discorso della </a:t>
            </a:r>
            <a:r>
              <a:rPr lang="it-IT" baseline="0" dirty="0" err="1" smtClean="0"/>
              <a:t>comorbidità</a:t>
            </a:r>
            <a:r>
              <a:rPr lang="it-IT" baseline="0" dirty="0" smtClean="0"/>
              <a:t> dei pazienti nefropatici anziani</a:t>
            </a:r>
            <a:endParaRPr lang="it-IT" dirty="0"/>
          </a:p>
        </p:txBody>
      </p:sp>
      <p:sp>
        <p:nvSpPr>
          <p:cNvPr id="4" name="Segnaposto numero diapositiva 3"/>
          <p:cNvSpPr>
            <a:spLocks noGrp="1"/>
          </p:cNvSpPr>
          <p:nvPr>
            <p:ph type="sldNum" sz="quarter" idx="10"/>
          </p:nvPr>
        </p:nvSpPr>
        <p:spPr/>
        <p:txBody>
          <a:bodyPr/>
          <a:lstStyle/>
          <a:p>
            <a:fld id="{7DD07D97-8A20-412C-9A33-884A790CF7E2}" type="slidenum">
              <a:rPr lang="it-IT" smtClean="0"/>
              <a:pPr/>
              <a:t>19</a:t>
            </a:fld>
            <a:endParaRPr lang="it-IT"/>
          </a:p>
        </p:txBody>
      </p:sp>
    </p:spTree>
    <p:extLst>
      <p:ext uri="{BB962C8B-B14F-4D97-AF65-F5344CB8AC3E}">
        <p14:creationId xmlns:p14="http://schemas.microsoft.com/office/powerpoint/2010/main" val="213704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2DF01-86D7-488C-969A-62D4D58ED073}" type="slidenum">
              <a:rPr lang="en-US" altLang="it-IT">
                <a:ea typeface="MS PGothic" panose="020B0600070205080204" pitchFamily="34" charset="-128"/>
              </a:rPr>
              <a:pPr>
                <a:spcBef>
                  <a:spcPct val="0"/>
                </a:spcBef>
              </a:pPr>
              <a:t>30</a:t>
            </a:fld>
            <a:endParaRPr lang="en-US" altLang="it-IT">
              <a:ea typeface="MS PGothic" panose="020B0600070205080204"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109921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46038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FAECDD3-08C8-4C0A-A0AD-DDFE594A600A}" type="slidenum">
              <a:rPr lang="it-IT" smtClean="0">
                <a:solidFill>
                  <a:srgbClr val="000000"/>
                </a:solidFill>
                <a:latin typeface="Arial" panose="020B0604020202020204" pitchFamily="34" charset="0"/>
              </a:rPr>
              <a:pPr/>
              <a:t>38</a:t>
            </a:fld>
            <a:endParaRPr lang="it-IT" smtClean="0">
              <a:solidFill>
                <a:srgbClr val="000000"/>
              </a:solidFill>
              <a:latin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smtClean="0">
              <a:ea typeface="ＭＳ Ｐゴシック" panose="020B0600070205080204" pitchFamily="34" charset="-128"/>
              <a:cs typeface="+mn-cs"/>
            </a:endParaRPr>
          </a:p>
        </p:txBody>
      </p:sp>
    </p:spTree>
    <p:extLst>
      <p:ext uri="{BB962C8B-B14F-4D97-AF65-F5344CB8AC3E}">
        <p14:creationId xmlns:p14="http://schemas.microsoft.com/office/powerpoint/2010/main" val="86610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BECF063-36D9-400D-A367-F90B04403F8E}" type="datetimeFigureOut">
              <a:rPr lang="it-IT" smtClean="0"/>
              <a:t>18/12/2017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333151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ECF063-36D9-400D-A367-F90B04403F8E}" type="datetimeFigureOut">
              <a:rPr lang="it-IT" smtClean="0"/>
              <a:t>18/12/2017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138105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ECF063-36D9-400D-A367-F90B04403F8E}" type="datetimeFigureOut">
              <a:rPr lang="it-IT" smtClean="0"/>
              <a:t>18/12/2017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128087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ECF063-36D9-400D-A367-F90B04403F8E}" type="datetimeFigureOut">
              <a:rPr lang="it-IT" smtClean="0"/>
              <a:t>18/12/2017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9259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ECF063-36D9-400D-A367-F90B04403F8E}" type="datetimeFigureOut">
              <a:rPr lang="it-IT" smtClean="0"/>
              <a:t>18/12/2017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184728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BECF063-36D9-400D-A367-F90B04403F8E}" type="datetimeFigureOut">
              <a:rPr lang="it-IT" smtClean="0"/>
              <a:t>18/12/2017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308401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BECF063-36D9-400D-A367-F90B04403F8E}" type="datetimeFigureOut">
              <a:rPr lang="it-IT" smtClean="0"/>
              <a:t>18/12/2017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5901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BECF063-36D9-400D-A367-F90B04403F8E}" type="datetimeFigureOut">
              <a:rPr lang="it-IT" smtClean="0"/>
              <a:t>18/12/2017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36669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ECF063-36D9-400D-A367-F90B04403F8E}" type="datetimeFigureOut">
              <a:rPr lang="it-IT" smtClean="0"/>
              <a:t>18/12/2017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310101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ECF063-36D9-400D-A367-F90B04403F8E}" type="datetimeFigureOut">
              <a:rPr lang="it-IT" smtClean="0"/>
              <a:t>18/12/2017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245728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ECF063-36D9-400D-A367-F90B04403F8E}" type="datetimeFigureOut">
              <a:rPr lang="it-IT" smtClean="0"/>
              <a:t>18/12/2017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73B081-A6DE-4203-B911-92F97A4B2249}" type="slidenum">
              <a:rPr lang="it-IT" smtClean="0"/>
              <a:t>‹N›</a:t>
            </a:fld>
            <a:endParaRPr lang="it-IT"/>
          </a:p>
        </p:txBody>
      </p:sp>
    </p:spTree>
    <p:extLst>
      <p:ext uri="{BB962C8B-B14F-4D97-AF65-F5344CB8AC3E}">
        <p14:creationId xmlns:p14="http://schemas.microsoft.com/office/powerpoint/2010/main" val="215351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CF063-36D9-400D-A367-F90B04403F8E}" type="datetimeFigureOut">
              <a:rPr lang="it-IT" smtClean="0"/>
              <a:t>18/12/2017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3B081-A6DE-4203-B911-92F97A4B2249}" type="slidenum">
              <a:rPr lang="it-IT" smtClean="0"/>
              <a:t>‹N›</a:t>
            </a:fld>
            <a:endParaRPr lang="it-IT"/>
          </a:p>
        </p:txBody>
      </p:sp>
    </p:spTree>
    <p:extLst>
      <p:ext uri="{BB962C8B-B14F-4D97-AF65-F5344CB8AC3E}">
        <p14:creationId xmlns:p14="http://schemas.microsoft.com/office/powerpoint/2010/main" val="6046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620405" y="315009"/>
            <a:ext cx="4346728" cy="1991223"/>
          </a:xfrm>
          <a:prstGeom prst="rect">
            <a:avLst/>
          </a:prstGeom>
        </p:spPr>
      </p:pic>
      <p:sp>
        <p:nvSpPr>
          <p:cNvPr id="3" name="Rettangolo 2"/>
          <p:cNvSpPr/>
          <p:nvPr/>
        </p:nvSpPr>
        <p:spPr>
          <a:xfrm>
            <a:off x="550334" y="3457139"/>
            <a:ext cx="11218333" cy="2308324"/>
          </a:xfrm>
          <a:prstGeom prst="rect">
            <a:avLst/>
          </a:prstGeom>
        </p:spPr>
        <p:txBody>
          <a:bodyPr wrap="square">
            <a:spAutoFit/>
          </a:bodyPr>
          <a:lstStyle/>
          <a:p>
            <a:r>
              <a:rPr lang="it-IT" sz="2400" dirty="0" smtClean="0"/>
              <a:t>I° caso clinico: </a:t>
            </a:r>
            <a:r>
              <a:rPr lang="it-IT" sz="2400" b="1" dirty="0" smtClean="0"/>
              <a:t>Paziente con elevata comorbilità e insufficienza renale terminale</a:t>
            </a:r>
          </a:p>
          <a:p>
            <a:r>
              <a:rPr lang="it-IT" sz="2400" dirty="0" smtClean="0"/>
              <a:t>Conduce: Prof. Giovanni CANCARINI</a:t>
            </a:r>
          </a:p>
          <a:p>
            <a:r>
              <a:rPr lang="it-IT" sz="2400" dirty="0" smtClean="0"/>
              <a:t>Presentazione del caso clinico: Dott.ssa Diana BERTONI</a:t>
            </a:r>
          </a:p>
          <a:p>
            <a:endParaRPr lang="it-IT" sz="2400" dirty="0" smtClean="0"/>
          </a:p>
          <a:p>
            <a:r>
              <a:rPr lang="it-IT" sz="2400" dirty="0" smtClean="0"/>
              <a:t>Discussione: </a:t>
            </a:r>
            <a:r>
              <a:rPr lang="it-IT" sz="2400" b="1" dirty="0" smtClean="0"/>
              <a:t>Definizione della prognosi e delle priorità cliniche nel paziente </a:t>
            </a:r>
            <a:r>
              <a:rPr lang="it-IT" sz="2400" b="1" dirty="0" err="1" smtClean="0"/>
              <a:t>comorbido</a:t>
            </a:r>
            <a:endParaRPr lang="it-IT" sz="2400" b="1" dirty="0" smtClean="0"/>
          </a:p>
          <a:p>
            <a:r>
              <a:rPr lang="it-IT" sz="2400" dirty="0" smtClean="0"/>
              <a:t>Dott. Renzo ROZZINI (Fondazione Poliambulanza – Istituto Ospedaliero)</a:t>
            </a:r>
            <a:endParaRPr lang="it-IT" sz="2400" dirty="0"/>
          </a:p>
        </p:txBody>
      </p:sp>
    </p:spTree>
    <p:extLst>
      <p:ext uri="{BB962C8B-B14F-4D97-AF65-F5344CB8AC3E}">
        <p14:creationId xmlns:p14="http://schemas.microsoft.com/office/powerpoint/2010/main" val="386358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2209800" y="1052514"/>
            <a:ext cx="77724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None/>
            </a:pPr>
            <a:r>
              <a:rPr lang="en-US" altLang="it-IT" sz="1600" dirty="0">
                <a:solidFill>
                  <a:srgbClr val="000000"/>
                </a:solidFill>
                <a:latin typeface="Calibri" panose="020F0502020204030204" pitchFamily="34" charset="0"/>
              </a:rPr>
              <a:t>The powerful metaphor of physician as prophet complements a</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view of </a:t>
            </a:r>
            <a:r>
              <a:rPr lang="en-US" altLang="it-IT" sz="1600" dirty="0">
                <a:solidFill>
                  <a:srgbClr val="008000"/>
                </a:solidFill>
                <a:latin typeface="Calibri" panose="020F0502020204030204" pitchFamily="34" charset="0"/>
              </a:rPr>
              <a:t>prognosis</a:t>
            </a:r>
            <a:r>
              <a:rPr lang="en-US" altLang="it-IT" sz="1600" dirty="0">
                <a:solidFill>
                  <a:srgbClr val="F26A0E"/>
                </a:solidFill>
                <a:latin typeface="Calibri" panose="020F0502020204030204" pitchFamily="34" charset="0"/>
              </a:rPr>
              <a:t> </a:t>
            </a:r>
            <a:r>
              <a:rPr lang="en-US" altLang="it-IT" sz="1600" dirty="0">
                <a:solidFill>
                  <a:srgbClr val="000000"/>
                </a:solidFill>
                <a:latin typeface="Calibri" panose="020F0502020204030204" pitchFamily="34" charset="0"/>
              </a:rPr>
              <a:t>as</a:t>
            </a:r>
            <a:r>
              <a:rPr lang="en-US" altLang="it-IT" sz="1600" dirty="0">
                <a:solidFill>
                  <a:srgbClr val="F26A0E"/>
                </a:solidFill>
                <a:latin typeface="Calibri" panose="020F0502020204030204" pitchFamily="34" charset="0"/>
              </a:rPr>
              <a:t> </a:t>
            </a:r>
            <a:r>
              <a:rPr lang="en-US" altLang="it-IT" sz="1600" dirty="0">
                <a:solidFill>
                  <a:srgbClr val="008000"/>
                </a:solidFill>
                <a:latin typeface="Calibri" panose="020F0502020204030204" pitchFamily="34" charset="0"/>
              </a:rPr>
              <a:t>"meaningful, mysterious, and influential."</a:t>
            </a:r>
            <a:r>
              <a:rPr lang="en-US" altLang="it-IT" sz="1600" baseline="30000" dirty="0">
                <a:solidFill>
                  <a:srgbClr val="008000"/>
                </a:solidFill>
                <a:latin typeface="Calibri" panose="020F0502020204030204" pitchFamily="34" charset="0"/>
              </a:rPr>
              <a:t> </a:t>
            </a:r>
          </a:p>
          <a:p>
            <a:pPr>
              <a:spcBef>
                <a:spcPts val="500"/>
              </a:spcBef>
              <a:spcAft>
                <a:spcPts val="500"/>
              </a:spcAft>
              <a:buNone/>
            </a:pPr>
            <a:r>
              <a:rPr lang="en-US" altLang="it-IT" sz="1600" dirty="0">
                <a:solidFill>
                  <a:srgbClr val="008000"/>
                </a:solidFill>
                <a:latin typeface="Calibri" panose="020F0502020204030204" pitchFamily="34" charset="0"/>
              </a:rPr>
              <a:t>Prophets, </a:t>
            </a:r>
            <a:r>
              <a:rPr lang="en-US" altLang="it-IT" sz="1600" dirty="0">
                <a:solidFill>
                  <a:srgbClr val="000000"/>
                </a:solidFill>
                <a:latin typeface="Calibri" panose="020F0502020204030204" pitchFamily="34" charset="0"/>
              </a:rPr>
              <a:t>through divine inspiration, foretell the future and</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yet are frequently unpopular. They are obligated to continue</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their prophecies for the good of those who prefer not to hear</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the message. </a:t>
            </a:r>
          </a:p>
          <a:p>
            <a:pPr>
              <a:spcBef>
                <a:spcPts val="500"/>
              </a:spcBef>
              <a:spcAft>
                <a:spcPts val="500"/>
              </a:spcAft>
              <a:buNone/>
            </a:pPr>
            <a:r>
              <a:rPr lang="en-US" altLang="it-IT" sz="1600" dirty="0">
                <a:solidFill>
                  <a:srgbClr val="008000"/>
                </a:solidFill>
                <a:latin typeface="Calibri" panose="020F0502020204030204" pitchFamily="34" charset="0"/>
              </a:rPr>
              <a:t>Prognostication</a:t>
            </a:r>
            <a:r>
              <a:rPr lang="en-US" altLang="it-IT" sz="1600" dirty="0">
                <a:solidFill>
                  <a:srgbClr val="000000"/>
                </a:solidFill>
                <a:latin typeface="Calibri" panose="020F0502020204030204" pitchFamily="34" charset="0"/>
              </a:rPr>
              <a:t> is</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one of the most important and difficult tasks physicians perform.</a:t>
            </a:r>
            <a:r>
              <a:rPr lang="en-US" altLang="it-IT" sz="1600" baseline="30000" dirty="0">
                <a:solidFill>
                  <a:srgbClr val="000000"/>
                </a:solidFill>
                <a:latin typeface="Calibri" panose="020F0502020204030204" pitchFamily="34" charset="0"/>
              </a:rPr>
              <a:t> </a:t>
            </a:r>
            <a:endParaRPr lang="en-US" altLang="it-IT" sz="1600" dirty="0">
              <a:solidFill>
                <a:srgbClr val="000000"/>
              </a:solidFill>
              <a:latin typeface="Calibri" panose="020F0502020204030204" pitchFamily="34" charset="0"/>
            </a:endParaRPr>
          </a:p>
          <a:p>
            <a:pPr>
              <a:spcBef>
                <a:spcPts val="500"/>
              </a:spcBef>
              <a:spcAft>
                <a:spcPts val="500"/>
              </a:spcAft>
              <a:buNone/>
            </a:pPr>
            <a:r>
              <a:rPr lang="en-US" altLang="it-IT" sz="1600" dirty="0">
                <a:solidFill>
                  <a:srgbClr val="008000"/>
                </a:solidFill>
                <a:latin typeface="Calibri" panose="020F0502020204030204" pitchFamily="34" charset="0"/>
              </a:rPr>
              <a:t>Physicians —</a:t>
            </a:r>
            <a:r>
              <a:rPr lang="en-US" altLang="it-IT" sz="1600" baseline="30000" dirty="0">
                <a:solidFill>
                  <a:srgbClr val="008000"/>
                </a:solidFill>
                <a:latin typeface="Calibri" panose="020F0502020204030204" pitchFamily="34" charset="0"/>
              </a:rPr>
              <a:t> </a:t>
            </a:r>
            <a:r>
              <a:rPr lang="en-US" altLang="it-IT" sz="1600" dirty="0">
                <a:solidFill>
                  <a:srgbClr val="008000"/>
                </a:solidFill>
                <a:latin typeface="Calibri" panose="020F0502020204030204" pitchFamily="34" charset="0"/>
              </a:rPr>
              <a:t>like prophets — have a moral duty to predict the future</a:t>
            </a:r>
            <a:r>
              <a:rPr lang="en-US" altLang="it-IT" sz="1600" baseline="30000" dirty="0">
                <a:solidFill>
                  <a:srgbClr val="008000"/>
                </a:solidFill>
                <a:latin typeface="Calibri" panose="020F0502020204030204" pitchFamily="34" charset="0"/>
              </a:rPr>
              <a:t> </a:t>
            </a:r>
            <a:r>
              <a:rPr lang="en-US" altLang="it-IT" sz="1600" dirty="0">
                <a:solidFill>
                  <a:srgbClr val="008000"/>
                </a:solidFill>
                <a:latin typeface="Calibri" panose="020F0502020204030204" pitchFamily="34" charset="0"/>
              </a:rPr>
              <a:t>and must find appropriate ways to do so.</a:t>
            </a:r>
          </a:p>
          <a:p>
            <a:pPr>
              <a:spcBef>
                <a:spcPts val="500"/>
              </a:spcBef>
              <a:spcAft>
                <a:spcPts val="500"/>
              </a:spcAft>
              <a:buNone/>
            </a:pPr>
            <a:r>
              <a:rPr lang="en-US" altLang="it-IT" sz="1600" dirty="0">
                <a:solidFill>
                  <a:srgbClr val="000000"/>
                </a:solidFill>
                <a:latin typeface="Calibri" panose="020F0502020204030204" pitchFamily="34" charset="0"/>
              </a:rPr>
              <a:t/>
            </a:r>
            <a:br>
              <a:rPr lang="en-US" altLang="it-IT" sz="1600" dirty="0">
                <a:solidFill>
                  <a:srgbClr val="000000"/>
                </a:solidFill>
                <a:latin typeface="Calibri" panose="020F0502020204030204" pitchFamily="34" charset="0"/>
              </a:rPr>
            </a:br>
            <a:r>
              <a:rPr lang="en-US" altLang="it-IT" sz="1600" dirty="0">
                <a:solidFill>
                  <a:srgbClr val="000000"/>
                </a:solidFill>
                <a:latin typeface="Calibri" panose="020F0502020204030204" pitchFamily="34" charset="0"/>
              </a:rPr>
              <a:t>James </a:t>
            </a:r>
            <a:r>
              <a:rPr lang="en-US" altLang="it-IT" sz="1600" dirty="0" err="1">
                <a:solidFill>
                  <a:srgbClr val="000000"/>
                </a:solidFill>
                <a:latin typeface="Calibri" panose="020F0502020204030204" pitchFamily="34" charset="0"/>
              </a:rPr>
              <a:t>Tulsky</a:t>
            </a:r>
            <a:r>
              <a:rPr lang="en-US" altLang="it-IT" sz="1600" dirty="0">
                <a:solidFill>
                  <a:srgbClr val="000000"/>
                </a:solidFill>
                <a:latin typeface="Calibri" panose="020F0502020204030204" pitchFamily="34" charset="0"/>
              </a:rPr>
              <a:t>, M.D. </a:t>
            </a:r>
            <a:br>
              <a:rPr lang="en-US" altLang="it-IT" sz="1600" dirty="0">
                <a:solidFill>
                  <a:srgbClr val="000000"/>
                </a:solidFill>
                <a:latin typeface="Calibri" panose="020F0502020204030204" pitchFamily="34" charset="0"/>
              </a:rPr>
            </a:br>
            <a:r>
              <a:rPr lang="en-US" altLang="it-IT" sz="1600" i="1" dirty="0">
                <a:solidFill>
                  <a:srgbClr val="000000"/>
                </a:solidFill>
                <a:latin typeface="Calibri" panose="020F0502020204030204" pitchFamily="34" charset="0"/>
              </a:rPr>
              <a:t>Veterans Affairs Medical Center</a:t>
            </a:r>
            <a:r>
              <a:rPr lang="en-US" altLang="it-IT" sz="1600" dirty="0">
                <a:solidFill>
                  <a:srgbClr val="000000"/>
                </a:solidFill>
                <a:latin typeface="Calibri" panose="020F0502020204030204" pitchFamily="34" charset="0"/>
              </a:rPr>
              <a:t/>
            </a:r>
            <a:br>
              <a:rPr lang="en-US" altLang="it-IT" sz="1600" dirty="0">
                <a:solidFill>
                  <a:srgbClr val="000000"/>
                </a:solidFill>
                <a:latin typeface="Calibri" panose="020F0502020204030204" pitchFamily="34" charset="0"/>
              </a:rPr>
            </a:br>
            <a:r>
              <a:rPr lang="en-US" altLang="it-IT" sz="1600" i="1" dirty="0">
                <a:solidFill>
                  <a:srgbClr val="000000"/>
                </a:solidFill>
                <a:latin typeface="Calibri" panose="020F0502020204030204" pitchFamily="34" charset="0"/>
              </a:rPr>
              <a:t>Durham, NC</a:t>
            </a:r>
            <a:r>
              <a:rPr lang="en-US" altLang="it-IT" sz="1600" i="1" baseline="30000" dirty="0">
                <a:solidFill>
                  <a:srgbClr val="000000"/>
                </a:solidFill>
                <a:latin typeface="Calibri" panose="020F0502020204030204" pitchFamily="34" charset="0"/>
              </a:rPr>
              <a:t> </a:t>
            </a:r>
            <a:r>
              <a:rPr lang="en-US" altLang="it-IT" sz="1600" i="1" dirty="0">
                <a:solidFill>
                  <a:srgbClr val="000000"/>
                </a:solidFill>
                <a:latin typeface="Calibri" panose="020F0502020204030204" pitchFamily="34" charset="0"/>
              </a:rPr>
              <a:t>27705</a:t>
            </a:r>
            <a:r>
              <a:rPr lang="en-US" altLang="it-IT" sz="1400" baseline="30000" dirty="0">
                <a:solidFill>
                  <a:srgbClr val="000000"/>
                </a:solidFill>
                <a:latin typeface="Calibri" panose="020F0502020204030204" pitchFamily="34" charset="0"/>
              </a:rPr>
              <a:t> </a:t>
            </a:r>
          </a:p>
        </p:txBody>
      </p:sp>
      <p:pic>
        <p:nvPicPr>
          <p:cNvPr id="167939" name="Picture 4" descr="http://cache2.bdcdn.net/assets/images/book/large/9780/2261/9780226104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39" y="3860801"/>
            <a:ext cx="24780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1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266922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olo 1"/>
          <p:cNvSpPr>
            <a:spLocks noGrp="1"/>
          </p:cNvSpPr>
          <p:nvPr>
            <p:ph type="ctrTitle"/>
          </p:nvPr>
        </p:nvSpPr>
        <p:spPr/>
        <p:txBody>
          <a:bodyPr/>
          <a:lstStyle/>
          <a:p>
            <a:pPr eaLnBrk="1" hangingPunct="1"/>
            <a:endParaRPr lang="it-IT" altLang="it-IT" smtClean="0"/>
          </a:p>
        </p:txBody>
      </p:sp>
      <p:sp>
        <p:nvSpPr>
          <p:cNvPr id="3" name="Sottotitolo 2"/>
          <p:cNvSpPr>
            <a:spLocks noGrp="1"/>
          </p:cNvSpPr>
          <p:nvPr>
            <p:ph type="subTitle" idx="1"/>
          </p:nvPr>
        </p:nvSpPr>
        <p:spPr/>
        <p:txBody>
          <a:bodyPr rtlCol="0">
            <a:normAutofit/>
          </a:bodyPr>
          <a:lstStyle/>
          <a:p>
            <a:pPr>
              <a:defRPr/>
            </a:pPr>
            <a:endParaRPr lang="it-IT" smtClean="0"/>
          </a:p>
        </p:txBody>
      </p:sp>
      <p:pic>
        <p:nvPicPr>
          <p:cNvPr id="182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926"/>
            <a:ext cx="9037638" cy="663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89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5" y="301625"/>
            <a:ext cx="8642350"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29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476251"/>
            <a:ext cx="903605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29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latin typeface="+mj-lt"/>
              </a:rPr>
              <a:t>Fattori di </a:t>
            </a:r>
            <a:r>
              <a:rPr lang="it-IT" dirty="0" smtClean="0">
                <a:latin typeface="+mj-lt"/>
                <a:cs typeface="Arial"/>
              </a:rPr>
              <a:t>"</a:t>
            </a:r>
            <a:r>
              <a:rPr lang="it-IT" dirty="0" smtClean="0">
                <a:latin typeface="+mj-lt"/>
              </a:rPr>
              <a:t>confondimento</a:t>
            </a:r>
            <a:r>
              <a:rPr lang="it-IT" dirty="0" smtClean="0">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405400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247137" y="3358641"/>
            <a:ext cx="5767347" cy="2432835"/>
          </a:xfrm>
          <a:prstGeom prst="rect">
            <a:avLst/>
          </a:prstGeom>
        </p:spPr>
      </p:pic>
      <p:pic>
        <p:nvPicPr>
          <p:cNvPr id="6" name="Immagine 5"/>
          <p:cNvPicPr>
            <a:picLocks noChangeAspect="1"/>
          </p:cNvPicPr>
          <p:nvPr/>
        </p:nvPicPr>
        <p:blipFill>
          <a:blip r:embed="rId3" cstate="print"/>
          <a:stretch>
            <a:fillRect/>
          </a:stretch>
        </p:blipFill>
        <p:spPr>
          <a:xfrm>
            <a:off x="337515" y="6248098"/>
            <a:ext cx="4381640" cy="371209"/>
          </a:xfrm>
          <a:prstGeom prst="rect">
            <a:avLst/>
          </a:prstGeom>
        </p:spPr>
      </p:pic>
      <p:pic>
        <p:nvPicPr>
          <p:cNvPr id="4" name="Immagine 3"/>
          <p:cNvPicPr>
            <a:picLocks noChangeAspect="1"/>
          </p:cNvPicPr>
          <p:nvPr/>
        </p:nvPicPr>
        <p:blipFill>
          <a:blip r:embed="rId4" cstate="print"/>
          <a:stretch>
            <a:fillRect/>
          </a:stretch>
        </p:blipFill>
        <p:spPr>
          <a:xfrm>
            <a:off x="204610" y="460083"/>
            <a:ext cx="5843545" cy="1409303"/>
          </a:xfrm>
          <a:prstGeom prst="rect">
            <a:avLst/>
          </a:prstGeom>
        </p:spPr>
      </p:pic>
      <p:pic>
        <p:nvPicPr>
          <p:cNvPr id="5" name="Immagine 4"/>
          <p:cNvPicPr>
            <a:picLocks noChangeAspect="1"/>
          </p:cNvPicPr>
          <p:nvPr/>
        </p:nvPicPr>
        <p:blipFill>
          <a:blip r:embed="rId5" cstate="print"/>
          <a:stretch>
            <a:fillRect/>
          </a:stretch>
        </p:blipFill>
        <p:spPr>
          <a:xfrm>
            <a:off x="6316135" y="332492"/>
            <a:ext cx="5698067" cy="6335832"/>
          </a:xfrm>
          <a:prstGeom prst="rect">
            <a:avLst/>
          </a:prstGeom>
        </p:spPr>
      </p:pic>
      <p:sp>
        <p:nvSpPr>
          <p:cNvPr id="3" name="Rettangolo 2"/>
          <p:cNvSpPr/>
          <p:nvPr/>
        </p:nvSpPr>
        <p:spPr>
          <a:xfrm>
            <a:off x="6316135" y="1938868"/>
            <a:ext cx="5698067" cy="24984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sz="2400"/>
          </a:p>
        </p:txBody>
      </p:sp>
      <p:sp>
        <p:nvSpPr>
          <p:cNvPr id="8" name="Rettangolo 7"/>
          <p:cNvSpPr/>
          <p:nvPr/>
        </p:nvSpPr>
        <p:spPr>
          <a:xfrm>
            <a:off x="6316135" y="5537201"/>
            <a:ext cx="5698067" cy="10975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sz="2400"/>
          </a:p>
        </p:txBody>
      </p:sp>
    </p:spTree>
    <p:extLst>
      <p:ext uri="{BB962C8B-B14F-4D97-AF65-F5344CB8AC3E}">
        <p14:creationId xmlns:p14="http://schemas.microsoft.com/office/powerpoint/2010/main" val="420532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398937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68854" y="1531630"/>
            <a:ext cx="9888612" cy="3575274"/>
          </a:xfrm>
          <a:prstGeom prst="rect">
            <a:avLst/>
          </a:prstGeom>
        </p:spPr>
        <p:txBody>
          <a:bodyPr wrap="square">
            <a:spAutoFit/>
          </a:bodyPr>
          <a:lstStyle/>
          <a:p>
            <a:pPr>
              <a:lnSpc>
                <a:spcPct val="107000"/>
              </a:lnSpc>
              <a:spcAft>
                <a:spcPts val="600"/>
              </a:spcAft>
            </a:pPr>
            <a:r>
              <a:rPr lang="it-IT" sz="2600" dirty="0">
                <a:latin typeface="+mj-lt"/>
                <a:ea typeface="Calibri" panose="020F0502020204030204" pitchFamily="34" charset="0"/>
                <a:cs typeface="Times New Roman" panose="02020603050405020304" pitchFamily="18" charset="0"/>
              </a:rPr>
              <a:t>Sig.ra “Rosina” di 86 anni, affetta da:</a:t>
            </a: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IRC V stadio secondaria a nefropatia non indagata istologicamente (prima diagnosi nel </a:t>
            </a:r>
            <a:r>
              <a:rPr lang="it-IT" sz="2600" dirty="0" smtClean="0">
                <a:latin typeface="+mj-lt"/>
                <a:ea typeface="Calibri" panose="020F0502020204030204" pitchFamily="34" charset="0"/>
                <a:cs typeface="Times New Roman" panose="02020603050405020304" pitchFamily="18" charset="0"/>
              </a:rPr>
              <a:t>1999, verosimile genesi vascolare- diabetica)</a:t>
            </a:r>
            <a:endParaRPr lang="it-IT" sz="2600" dirty="0">
              <a:latin typeface="+mj-lt"/>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Ipertensione arteriosa</a:t>
            </a: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DM </a:t>
            </a:r>
            <a:r>
              <a:rPr lang="it-IT" sz="2600" dirty="0" smtClean="0">
                <a:latin typeface="+mj-lt"/>
                <a:ea typeface="Calibri" panose="020F0502020204030204" pitchFamily="34" charset="0"/>
                <a:cs typeface="Times New Roman" panose="02020603050405020304" pitchFamily="18" charset="0"/>
              </a:rPr>
              <a:t>2 </a:t>
            </a:r>
            <a:r>
              <a:rPr lang="it-IT" sz="2600" dirty="0">
                <a:latin typeface="+mj-lt"/>
                <a:ea typeface="Calibri" panose="020F0502020204030204" pitchFamily="34" charset="0"/>
                <a:cs typeface="Times New Roman" panose="02020603050405020304" pitchFamily="18" charset="0"/>
              </a:rPr>
              <a:t>in terapia con </a:t>
            </a:r>
            <a:r>
              <a:rPr lang="it-IT" sz="2600" dirty="0" err="1" smtClean="0">
                <a:latin typeface="+mj-lt"/>
                <a:ea typeface="Calibri" panose="020F0502020204030204" pitchFamily="34" charset="0"/>
                <a:cs typeface="Times New Roman" panose="02020603050405020304" pitchFamily="18" charset="0"/>
              </a:rPr>
              <a:t>metformina</a:t>
            </a:r>
            <a:endParaRPr lang="it-IT" sz="2600" dirty="0">
              <a:latin typeface="+mj-lt"/>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it-IT" sz="2600" dirty="0">
                <a:solidFill>
                  <a:srgbClr val="00B0F0"/>
                </a:solidFill>
                <a:latin typeface="+mj-lt"/>
                <a:ea typeface="Calibri" panose="020F0502020204030204" pitchFamily="34" charset="0"/>
                <a:cs typeface="Times New Roman" panose="02020603050405020304" pitchFamily="18" charset="0"/>
              </a:rPr>
              <a:t>Pregresso ictus cerebri</a:t>
            </a:r>
          </a:p>
          <a:p>
            <a:pPr marL="257175" indent="-257175">
              <a:lnSpc>
                <a:spcPct val="107000"/>
              </a:lnSpc>
              <a:buFont typeface="Calibri" panose="020F0502020204030204" pitchFamily="34" charset="0"/>
              <a:buChar char="-"/>
            </a:pPr>
            <a:r>
              <a:rPr lang="it-IT" sz="2600" dirty="0">
                <a:solidFill>
                  <a:srgbClr val="00B0F0"/>
                </a:solidFill>
                <a:latin typeface="+mj-lt"/>
                <a:ea typeface="Calibri" panose="020F0502020204030204" pitchFamily="34" charset="0"/>
                <a:cs typeface="Times New Roman" panose="02020603050405020304" pitchFamily="18" charset="0"/>
              </a:rPr>
              <a:t>Encefalopatia a corpi di </a:t>
            </a:r>
            <a:r>
              <a:rPr lang="it-IT" sz="2600" dirty="0" err="1" smtClean="0">
                <a:solidFill>
                  <a:srgbClr val="00B0F0"/>
                </a:solidFill>
                <a:latin typeface="+mj-lt"/>
                <a:ea typeface="Calibri" panose="020F0502020204030204" pitchFamily="34" charset="0"/>
                <a:cs typeface="Times New Roman" panose="02020603050405020304" pitchFamily="18" charset="0"/>
              </a:rPr>
              <a:t>Lewy</a:t>
            </a:r>
            <a:endParaRPr lang="it-IT" sz="2600" dirty="0">
              <a:solidFill>
                <a:srgbClr val="00B0F0"/>
              </a:solidFill>
              <a:latin typeface="+mj-lt"/>
              <a:ea typeface="Calibri" panose="020F0502020204030204" pitchFamily="34" charset="0"/>
              <a:cs typeface="Times New Roman" panose="02020603050405020304" pitchFamily="18" charset="0"/>
            </a:endParaRPr>
          </a:p>
          <a:p>
            <a:pPr>
              <a:lnSpc>
                <a:spcPct val="107000"/>
              </a:lnSpc>
            </a:pPr>
            <a:r>
              <a:rPr lang="it-IT" sz="2600" dirty="0" smtClean="0">
                <a:latin typeface="+mj-lt"/>
                <a:ea typeface="Calibri" panose="020F0502020204030204" pitchFamily="34" charset="0"/>
                <a:cs typeface="Times New Roman" panose="02020603050405020304" pitchFamily="18" charset="0"/>
              </a:rPr>
              <a:t>- Positività per </a:t>
            </a:r>
            <a:r>
              <a:rPr lang="it-IT" sz="2600" dirty="0" err="1" smtClean="0">
                <a:latin typeface="+mj-lt"/>
                <a:ea typeface="Calibri" panose="020F0502020204030204" pitchFamily="34" charset="0"/>
                <a:cs typeface="Times New Roman" panose="02020603050405020304" pitchFamily="18" charset="0"/>
              </a:rPr>
              <a:t>HBcAb</a:t>
            </a:r>
            <a:endParaRPr lang="it-IT" sz="2600" dirty="0" smtClean="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84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55964" y="597644"/>
            <a:ext cx="10820400" cy="5306837"/>
          </a:xfrm>
          <a:prstGeom prst="rect">
            <a:avLst/>
          </a:prstGeom>
        </p:spPr>
        <p:txBody>
          <a:bodyPr wrap="square">
            <a:spAutoFit/>
          </a:bodyPr>
          <a:lstStyle/>
          <a:p>
            <a:pPr>
              <a:lnSpc>
                <a:spcPct val="107000"/>
              </a:lnSpc>
              <a:spcAft>
                <a:spcPts val="600"/>
              </a:spcAft>
            </a:pPr>
            <a:r>
              <a:rPr lang="it-IT" sz="2600" dirty="0" smtClean="0">
                <a:latin typeface="+mj-lt"/>
                <a:ea typeface="Calibri" panose="020F0502020204030204" pitchFamily="34" charset="0"/>
                <a:cs typeface="Times New Roman" panose="02020603050405020304" pitchFamily="18" charset="0"/>
              </a:rPr>
              <a:t>Sig. “Mario” </a:t>
            </a:r>
            <a:r>
              <a:rPr lang="it-IT" sz="2600" dirty="0">
                <a:latin typeface="+mj-lt"/>
                <a:ea typeface="Calibri" panose="020F0502020204030204" pitchFamily="34" charset="0"/>
                <a:cs typeface="Times New Roman" panose="02020603050405020304" pitchFamily="18" charset="0"/>
              </a:rPr>
              <a:t>di </a:t>
            </a:r>
            <a:r>
              <a:rPr lang="it-IT" sz="2600" dirty="0" smtClean="0">
                <a:latin typeface="+mj-lt"/>
                <a:ea typeface="Calibri" panose="020F0502020204030204" pitchFamily="34" charset="0"/>
                <a:cs typeface="Times New Roman" panose="02020603050405020304" pitchFamily="18" charset="0"/>
              </a:rPr>
              <a:t>76 </a:t>
            </a:r>
            <a:r>
              <a:rPr lang="it-IT" sz="2600" dirty="0">
                <a:latin typeface="+mj-lt"/>
                <a:ea typeface="Calibri" panose="020F0502020204030204" pitchFamily="34" charset="0"/>
                <a:cs typeface="Times New Roman" panose="02020603050405020304" pitchFamily="18" charset="0"/>
              </a:rPr>
              <a:t>anni, </a:t>
            </a:r>
            <a:r>
              <a:rPr lang="it-IT" sz="2600" dirty="0" smtClean="0">
                <a:latin typeface="+mj-lt"/>
                <a:ea typeface="Calibri" panose="020F0502020204030204" pitchFamily="34" charset="0"/>
                <a:cs typeface="Times New Roman" panose="02020603050405020304" pitchFamily="18" charset="0"/>
              </a:rPr>
              <a:t>affetto </a:t>
            </a:r>
            <a:r>
              <a:rPr lang="it-IT" sz="2600" dirty="0">
                <a:latin typeface="+mj-lt"/>
                <a:ea typeface="Calibri" panose="020F0502020204030204" pitchFamily="34" charset="0"/>
                <a:cs typeface="Times New Roman" panose="02020603050405020304" pitchFamily="18" charset="0"/>
              </a:rPr>
              <a:t>da:</a:t>
            </a: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IRC V stadio secondaria a nefropatia non indagata istologicamente (prima diagnosi nel </a:t>
            </a:r>
            <a:r>
              <a:rPr lang="it-IT" sz="2600" dirty="0" smtClean="0">
                <a:latin typeface="+mj-lt"/>
                <a:ea typeface="Calibri" panose="020F0502020204030204" pitchFamily="34" charset="0"/>
                <a:cs typeface="Times New Roman" panose="02020603050405020304" pitchFamily="18" charset="0"/>
              </a:rPr>
              <a:t>2010)</a:t>
            </a:r>
            <a:endParaRPr lang="it-IT" sz="2600" dirty="0">
              <a:latin typeface="+mj-lt"/>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Ipertensione arteriosa</a:t>
            </a:r>
          </a:p>
          <a:p>
            <a:pPr marL="257175" indent="-257175">
              <a:lnSpc>
                <a:spcPct val="107000"/>
              </a:lnSpc>
              <a:buFont typeface="Calibri" panose="020F0502020204030204" pitchFamily="34" charset="0"/>
              <a:buChar char="-"/>
            </a:pPr>
            <a:r>
              <a:rPr lang="it-IT" sz="2600" dirty="0">
                <a:latin typeface="+mj-lt"/>
                <a:ea typeface="Calibri" panose="020F0502020204030204" pitchFamily="34" charset="0"/>
                <a:cs typeface="Times New Roman" panose="02020603050405020304" pitchFamily="18" charset="0"/>
              </a:rPr>
              <a:t>DM </a:t>
            </a:r>
            <a:r>
              <a:rPr lang="it-IT" sz="2600" dirty="0" smtClean="0">
                <a:latin typeface="+mj-lt"/>
                <a:ea typeface="Calibri" panose="020F0502020204030204" pitchFamily="34" charset="0"/>
                <a:cs typeface="Times New Roman" panose="02020603050405020304" pitchFamily="18" charset="0"/>
              </a:rPr>
              <a:t>2 </a:t>
            </a:r>
            <a:r>
              <a:rPr lang="it-IT" sz="2600" dirty="0">
                <a:latin typeface="+mj-lt"/>
                <a:ea typeface="Calibri" panose="020F0502020204030204" pitchFamily="34" charset="0"/>
                <a:cs typeface="Times New Roman" panose="02020603050405020304" pitchFamily="18" charset="0"/>
              </a:rPr>
              <a:t>in terapia </a:t>
            </a:r>
            <a:r>
              <a:rPr lang="it-IT" sz="2600" dirty="0" smtClean="0">
                <a:latin typeface="+mj-lt"/>
                <a:ea typeface="Calibri" panose="020F0502020204030204" pitchFamily="34" charset="0"/>
                <a:cs typeface="Times New Roman" panose="02020603050405020304" pitchFamily="18" charset="0"/>
              </a:rPr>
              <a:t>insulinica</a:t>
            </a:r>
          </a:p>
          <a:p>
            <a:pPr marL="257175" indent="-257175">
              <a:lnSpc>
                <a:spcPct val="107000"/>
              </a:lnSpc>
              <a:buFont typeface="Calibri" panose="020F0502020204030204" pitchFamily="34" charset="0"/>
              <a:buChar char="-"/>
            </a:pPr>
            <a:r>
              <a:rPr lang="it-IT" sz="2600" dirty="0" err="1" smtClean="0">
                <a:solidFill>
                  <a:srgbClr val="00B0F0"/>
                </a:solidFill>
                <a:latin typeface="+mj-lt"/>
                <a:ea typeface="Calibri" panose="020F0502020204030204" pitchFamily="34" charset="0"/>
                <a:cs typeface="Times New Roman" panose="02020603050405020304" pitchFamily="18" charset="0"/>
              </a:rPr>
              <a:t>Vasculopatia</a:t>
            </a:r>
            <a:r>
              <a:rPr lang="it-IT" sz="2600" dirty="0" smtClean="0">
                <a:solidFill>
                  <a:srgbClr val="00B0F0"/>
                </a:solidFill>
                <a:latin typeface="+mj-lt"/>
                <a:ea typeface="Calibri" panose="020F0502020204030204" pitchFamily="34" charset="0"/>
                <a:cs typeface="Times New Roman" panose="02020603050405020304" pitchFamily="18" charset="0"/>
              </a:rPr>
              <a:t> </a:t>
            </a:r>
            <a:r>
              <a:rPr lang="it-IT" sz="2600" dirty="0" err="1" smtClean="0">
                <a:solidFill>
                  <a:srgbClr val="00B0F0"/>
                </a:solidFill>
                <a:latin typeface="+mj-lt"/>
                <a:ea typeface="Calibri" panose="020F0502020204030204" pitchFamily="34" charset="0"/>
                <a:cs typeface="Times New Roman" panose="02020603050405020304" pitchFamily="18" charset="0"/>
              </a:rPr>
              <a:t>multidistrettuale</a:t>
            </a:r>
            <a:r>
              <a:rPr lang="it-IT" sz="2600" dirty="0" smtClean="0">
                <a:solidFill>
                  <a:srgbClr val="00B0F0"/>
                </a:solidFill>
                <a:latin typeface="+mj-lt"/>
                <a:ea typeface="Calibri" panose="020F0502020204030204" pitchFamily="34" charset="0"/>
                <a:cs typeface="Times New Roman" panose="02020603050405020304" pitchFamily="18" charset="0"/>
              </a:rPr>
              <a:t> (AOAI e TSA)</a:t>
            </a:r>
          </a:p>
          <a:p>
            <a:pPr marL="257175" indent="-257175">
              <a:lnSpc>
                <a:spcPct val="107000"/>
              </a:lnSpc>
              <a:buFont typeface="Calibri" panose="020F0502020204030204" pitchFamily="34" charset="0"/>
              <a:buChar char="-"/>
            </a:pPr>
            <a:r>
              <a:rPr lang="it-IT" sz="2600" dirty="0" smtClean="0">
                <a:solidFill>
                  <a:srgbClr val="00B0F0"/>
                </a:solidFill>
                <a:latin typeface="+mj-lt"/>
                <a:ea typeface="Calibri" panose="020F0502020204030204" pitchFamily="34" charset="0"/>
                <a:cs typeface="Times New Roman" panose="02020603050405020304" pitchFamily="18" charset="0"/>
              </a:rPr>
              <a:t>Cecità occhio sinistro (trauma giovanile)</a:t>
            </a:r>
          </a:p>
          <a:p>
            <a:pPr marL="257175" indent="-257175">
              <a:lnSpc>
                <a:spcPct val="107000"/>
              </a:lnSpc>
              <a:buFont typeface="Calibri" panose="020F0502020204030204" pitchFamily="34" charset="0"/>
              <a:buChar char="-"/>
            </a:pPr>
            <a:r>
              <a:rPr lang="it-IT" sz="2600" dirty="0" smtClean="0">
                <a:latin typeface="+mj-lt"/>
                <a:ea typeface="Calibri" panose="020F0502020204030204" pitchFamily="34" charset="0"/>
                <a:cs typeface="Times New Roman" panose="02020603050405020304" pitchFamily="18" charset="0"/>
              </a:rPr>
              <a:t>Pregresso NSTEMI (2016) con </a:t>
            </a:r>
            <a:r>
              <a:rPr lang="it-IT" sz="2600" dirty="0" err="1" smtClean="0">
                <a:latin typeface="+mj-lt"/>
                <a:ea typeface="Calibri" panose="020F0502020204030204" pitchFamily="34" charset="0"/>
                <a:cs typeface="Times New Roman" panose="02020603050405020304" pitchFamily="18" charset="0"/>
              </a:rPr>
              <a:t>PTCA+stent</a:t>
            </a:r>
            <a:r>
              <a:rPr lang="it-IT" sz="2600" dirty="0" smtClean="0">
                <a:latin typeface="+mj-lt"/>
                <a:ea typeface="Calibri" panose="020F0502020204030204" pitchFamily="34" charset="0"/>
                <a:cs typeface="Times New Roman" panose="02020603050405020304" pitchFamily="18" charset="0"/>
              </a:rPr>
              <a:t> su IVA e </a:t>
            </a:r>
            <a:r>
              <a:rPr lang="it-IT" sz="2600" dirty="0" err="1" smtClean="0">
                <a:latin typeface="+mj-lt"/>
                <a:ea typeface="Calibri" panose="020F0502020204030204" pitchFamily="34" charset="0"/>
                <a:cs typeface="Times New Roman" panose="02020603050405020304" pitchFamily="18" charset="0"/>
              </a:rPr>
              <a:t>Cdx</a:t>
            </a:r>
            <a:endParaRPr lang="it-IT" sz="2600" dirty="0" smtClean="0">
              <a:latin typeface="+mj-lt"/>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it-IT" sz="2600" dirty="0" smtClean="0">
                <a:latin typeface="+mj-lt"/>
                <a:ea typeface="Calibri" panose="020F0502020204030204" pitchFamily="34" charset="0"/>
                <a:cs typeface="Times New Roman" panose="02020603050405020304" pitchFamily="18" charset="0"/>
              </a:rPr>
              <a:t>Recidiva di NSTEMI (9/2017)</a:t>
            </a:r>
          </a:p>
          <a:p>
            <a:pPr marL="257175" indent="-257175">
              <a:lnSpc>
                <a:spcPct val="107000"/>
              </a:lnSpc>
              <a:buFont typeface="Calibri" panose="020F0502020204030204" pitchFamily="34" charset="0"/>
              <a:buChar char="-"/>
            </a:pPr>
            <a:r>
              <a:rPr lang="it-IT" sz="2600" dirty="0" smtClean="0">
                <a:latin typeface="+mj-lt"/>
                <a:ea typeface="Calibri" panose="020F0502020204030204" pitchFamily="34" charset="0"/>
                <a:cs typeface="Times New Roman" panose="02020603050405020304" pitchFamily="18" charset="0"/>
              </a:rPr>
              <a:t>Pace Maker per BAV II grado</a:t>
            </a:r>
          </a:p>
          <a:p>
            <a:pPr marL="257175" indent="-257175">
              <a:lnSpc>
                <a:spcPct val="107000"/>
              </a:lnSpc>
              <a:buFont typeface="Calibri" panose="020F0502020204030204" pitchFamily="34" charset="0"/>
              <a:buChar char="-"/>
            </a:pPr>
            <a:r>
              <a:rPr lang="it-IT" sz="2600" dirty="0" smtClean="0">
                <a:latin typeface="+mj-lt"/>
                <a:ea typeface="Calibri" panose="020F0502020204030204" pitchFamily="34" charset="0"/>
                <a:cs typeface="Times New Roman" panose="02020603050405020304" pitchFamily="18" charset="0"/>
              </a:rPr>
              <a:t>Pregressa amputazione III e IV dito piede destro</a:t>
            </a:r>
          </a:p>
          <a:p>
            <a:pPr marL="257175" indent="-257175">
              <a:lnSpc>
                <a:spcPct val="107000"/>
              </a:lnSpc>
              <a:buFont typeface="Calibri" panose="020F0502020204030204" pitchFamily="34" charset="0"/>
              <a:buChar char="-"/>
            </a:pPr>
            <a:r>
              <a:rPr lang="it-IT" sz="2600" dirty="0" smtClean="0">
                <a:latin typeface="+mj-lt"/>
                <a:ea typeface="Calibri" panose="020F0502020204030204" pitchFamily="34" charset="0"/>
                <a:cs typeface="Times New Roman" panose="02020603050405020304" pitchFamily="18" charset="0"/>
              </a:rPr>
              <a:t>Recente episodio di scompenso cardiaco e insufficienza respiratoria</a:t>
            </a:r>
            <a:endParaRPr lang="it-IT" sz="2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16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latin typeface="+mj-lt"/>
              </a:rPr>
              <a:t>Definizione di prognosi</a:t>
            </a:r>
          </a:p>
          <a:p>
            <a:r>
              <a:rPr lang="it-IT" dirty="0" smtClean="0">
                <a:latin typeface="+mj-lt"/>
              </a:rPr>
              <a:t>Profezia e prognosi in medicina</a:t>
            </a:r>
          </a:p>
          <a:p>
            <a:r>
              <a:rPr lang="it-IT" dirty="0" smtClean="0">
                <a:latin typeface="+mj-lt"/>
              </a:rPr>
              <a:t>Tabelle di sopravvivenza</a:t>
            </a:r>
          </a:p>
          <a:p>
            <a:r>
              <a:rPr lang="it-IT" dirty="0" smtClean="0">
                <a:latin typeface="+mj-lt"/>
              </a:rPr>
              <a:t>Fattori di </a:t>
            </a:r>
            <a:r>
              <a:rPr lang="it-IT" dirty="0" smtClean="0">
                <a:latin typeface="+mj-lt"/>
                <a:cs typeface="Arial"/>
              </a:rPr>
              <a:t>"</a:t>
            </a:r>
            <a:r>
              <a:rPr lang="it-IT" dirty="0" smtClean="0">
                <a:latin typeface="+mj-lt"/>
              </a:rPr>
              <a:t>confondimento</a:t>
            </a:r>
            <a:r>
              <a:rPr lang="it-IT" dirty="0" smtClean="0">
                <a:latin typeface="+mj-lt"/>
                <a:cs typeface="Arial"/>
              </a:rPr>
              <a:t>"</a:t>
            </a:r>
          </a:p>
          <a:p>
            <a:r>
              <a:rPr lang="it-IT" dirty="0" smtClean="0">
                <a:latin typeface="+mj-lt"/>
              </a:rPr>
              <a:t>I casi clinici</a:t>
            </a:r>
          </a:p>
          <a:p>
            <a:r>
              <a:rPr lang="it-IT" dirty="0" smtClean="0">
                <a:latin typeface="+mj-lt"/>
              </a:rPr>
              <a:t>Finalità delle </a:t>
            </a:r>
            <a:r>
              <a:rPr lang="it-IT" dirty="0" smtClean="0">
                <a:latin typeface="+mj-lt"/>
              </a:rPr>
              <a:t>cure	</a:t>
            </a:r>
          </a:p>
          <a:p>
            <a:pPr lvl="1"/>
            <a:r>
              <a:rPr lang="it-IT" dirty="0" smtClean="0">
                <a:latin typeface="+mj-lt"/>
              </a:rPr>
              <a:t>Comorbilità, fragilità, disabilità, demenza</a:t>
            </a:r>
          </a:p>
          <a:p>
            <a:pPr lvl="1"/>
            <a:r>
              <a:rPr lang="it-IT" dirty="0" smtClean="0">
                <a:latin typeface="+mj-lt"/>
              </a:rPr>
              <a:t>Proporzionalità terapeutica</a:t>
            </a:r>
            <a:endParaRPr lang="it-IT" dirty="0" smtClean="0">
              <a:latin typeface="+mj-lt"/>
            </a:endParaRPr>
          </a:p>
          <a:p>
            <a:r>
              <a:rPr lang="it-IT" dirty="0" smtClean="0">
                <a:latin typeface="+mj-lt"/>
              </a:rPr>
              <a:t>La </a:t>
            </a:r>
            <a:r>
              <a:rPr lang="it-IT" dirty="0" smtClean="0">
                <a:latin typeface="+mj-lt"/>
              </a:rPr>
              <a:t>comunicazione della prognosi</a:t>
            </a:r>
          </a:p>
          <a:p>
            <a:r>
              <a:rPr lang="it-IT" dirty="0" smtClean="0">
                <a:latin typeface="+mj-lt"/>
              </a:rPr>
              <a:t>Conclusioni</a:t>
            </a:r>
            <a:endParaRPr lang="it-IT" dirty="0">
              <a:latin typeface="+mj-lt"/>
            </a:endParaRPr>
          </a:p>
        </p:txBody>
      </p:sp>
    </p:spTree>
    <p:extLst>
      <p:ext uri="{BB962C8B-B14F-4D97-AF65-F5344CB8AC3E}">
        <p14:creationId xmlns:p14="http://schemas.microsoft.com/office/powerpoint/2010/main" val="163910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latin typeface="+mj-lt"/>
              </a:rPr>
              <a:t>Finalità delle </a:t>
            </a:r>
            <a:r>
              <a:rPr lang="it-IT" dirty="0" smtClean="0">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428822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txBox="1">
            <a:spLocks/>
          </p:cNvSpPr>
          <p:nvPr/>
        </p:nvSpPr>
        <p:spPr>
          <a:xfrm>
            <a:off x="2387599" y="0"/>
            <a:ext cx="6595533" cy="1236134"/>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solidFill>
                  <a:schemeClr val="bg1"/>
                </a:solidFill>
              </a:rPr>
              <a:t>Finalità </a:t>
            </a:r>
            <a:r>
              <a:rPr lang="it-IT" sz="2800" dirty="0" smtClean="0">
                <a:solidFill>
                  <a:schemeClr val="bg1"/>
                </a:solidFill>
              </a:rPr>
              <a:t>delle cure in geriatria</a:t>
            </a:r>
            <a:r>
              <a:rPr lang="it-IT" sz="2800" dirty="0">
                <a:solidFill>
                  <a:schemeClr val="bg1"/>
                </a:solidFill>
              </a:rPr>
              <a:t/>
            </a:r>
            <a:br>
              <a:rPr lang="it-IT" sz="2800" dirty="0">
                <a:solidFill>
                  <a:schemeClr val="bg1"/>
                </a:solidFill>
              </a:rPr>
            </a:br>
            <a:r>
              <a:rPr lang="it-IT" sz="2800" dirty="0">
                <a:solidFill>
                  <a:schemeClr val="bg1"/>
                </a:solidFill>
              </a:rPr>
              <a:t>(da condividere con paziente e famiglia)</a:t>
            </a:r>
          </a:p>
        </p:txBody>
      </p:sp>
      <p:sp>
        <p:nvSpPr>
          <p:cNvPr id="7" name="Sottotitolo 4"/>
          <p:cNvSpPr txBox="1">
            <a:spLocks/>
          </p:cNvSpPr>
          <p:nvPr/>
        </p:nvSpPr>
        <p:spPr>
          <a:xfrm>
            <a:off x="2387599" y="1629267"/>
            <a:ext cx="6595533" cy="31552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71463" indent="-249238" algn="l">
              <a:buFont typeface="Arial" panose="020B0604020202020204" pitchFamily="34" charset="0"/>
              <a:buChar char="•"/>
            </a:pPr>
            <a:r>
              <a:rPr lang="it-IT" sz="2800" dirty="0">
                <a:latin typeface="+mj-lt"/>
              </a:rPr>
              <a:t>Prolungamento della vita</a:t>
            </a:r>
          </a:p>
          <a:p>
            <a:pPr marL="271463" indent="-249238" algn="l">
              <a:buFont typeface="Arial" panose="020B0604020202020204" pitchFamily="34" charset="0"/>
              <a:buChar char="•"/>
            </a:pPr>
            <a:r>
              <a:rPr lang="it-IT" sz="2800" dirty="0">
                <a:latin typeface="+mj-lt"/>
              </a:rPr>
              <a:t>Miglioramento dello stato funzionale e dell’autonomia</a:t>
            </a:r>
          </a:p>
          <a:p>
            <a:pPr marL="271463" indent="-249238" algn="l">
              <a:buFont typeface="Arial" panose="020B0604020202020204" pitchFamily="34" charset="0"/>
              <a:buChar char="•"/>
            </a:pPr>
            <a:r>
              <a:rPr lang="it-IT" sz="2800" dirty="0">
                <a:latin typeface="+mj-lt"/>
              </a:rPr>
              <a:t>Mantenimento dell’integrità dello stato mentale</a:t>
            </a:r>
          </a:p>
          <a:p>
            <a:pPr marL="271463" indent="-249238" algn="l">
              <a:buFont typeface="Arial" panose="020B0604020202020204" pitchFamily="34" charset="0"/>
              <a:buChar char="•"/>
            </a:pPr>
            <a:r>
              <a:rPr lang="it-IT" sz="2800" dirty="0">
                <a:latin typeface="+mj-lt"/>
              </a:rPr>
              <a:t>Comfort</a:t>
            </a:r>
          </a:p>
        </p:txBody>
      </p:sp>
    </p:spTree>
    <p:extLst>
      <p:ext uri="{BB962C8B-B14F-4D97-AF65-F5344CB8AC3E}">
        <p14:creationId xmlns:p14="http://schemas.microsoft.com/office/powerpoint/2010/main" val="130161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latin typeface="+mj-lt"/>
              </a:rPr>
              <a:t>Finalità delle </a:t>
            </a:r>
            <a:r>
              <a:rPr lang="it-IT" dirty="0" smtClean="0">
                <a:latin typeface="+mj-lt"/>
              </a:rPr>
              <a:t>cure	</a:t>
            </a:r>
          </a:p>
          <a:p>
            <a:pPr lvl="1"/>
            <a:r>
              <a:rPr lang="it-IT" dirty="0" smtClean="0">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323735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ottotitolo 4"/>
          <p:cNvSpPr>
            <a:spLocks noGrp="1"/>
          </p:cNvSpPr>
          <p:nvPr>
            <p:ph type="subTitle" idx="1"/>
          </p:nvPr>
        </p:nvSpPr>
        <p:spPr>
          <a:xfrm>
            <a:off x="2279650" y="1057275"/>
            <a:ext cx="7958138" cy="4895850"/>
          </a:xfrm>
        </p:spPr>
        <p:txBody>
          <a:bodyPr>
            <a:normAutofit lnSpcReduction="10000"/>
          </a:bodyPr>
          <a:lstStyle/>
          <a:p>
            <a:pPr marL="447675" indent="-447675" algn="l">
              <a:buFontTx/>
              <a:buAutoNum type="arabicPeriod"/>
            </a:pPr>
            <a:r>
              <a:rPr lang="it-IT" sz="1800" dirty="0">
                <a:latin typeface="+mj-lt"/>
              </a:rPr>
              <a:t>Definizione del motivo di accesso al medico (perché?)</a:t>
            </a:r>
          </a:p>
          <a:p>
            <a:pPr marL="447675" indent="-447675" algn="l">
              <a:buFontTx/>
              <a:buAutoNum type="arabicPeriod"/>
            </a:pPr>
            <a:r>
              <a:rPr lang="it-IT" sz="1800" dirty="0">
                <a:solidFill>
                  <a:srgbClr val="0070C0"/>
                </a:solidFill>
                <a:latin typeface="+mj-lt"/>
              </a:rPr>
              <a:t>Assessment</a:t>
            </a:r>
          </a:p>
          <a:p>
            <a:pPr marL="447675" indent="-447675" algn="l">
              <a:buFontTx/>
              <a:buAutoNum type="arabicPeriod"/>
            </a:pPr>
            <a:r>
              <a:rPr lang="it-IT" sz="1800" dirty="0">
                <a:latin typeface="+mj-lt"/>
              </a:rPr>
              <a:t>Valutazione clinica </a:t>
            </a:r>
            <a:r>
              <a:rPr lang="it-IT" altLang="it-IT" sz="1800" dirty="0">
                <a:latin typeface="+mj-lt"/>
              </a:rPr>
              <a:t>“</a:t>
            </a:r>
            <a:r>
              <a:rPr lang="it-IT" sz="1800" dirty="0">
                <a:latin typeface="+mj-lt"/>
              </a:rPr>
              <a:t>classica</a:t>
            </a:r>
            <a:r>
              <a:rPr lang="it-IT" altLang="it-IT" sz="1800" dirty="0">
                <a:latin typeface="+mj-lt"/>
              </a:rPr>
              <a:t>”</a:t>
            </a:r>
            <a:endParaRPr lang="it-IT" sz="1800" dirty="0">
              <a:latin typeface="+mj-lt"/>
            </a:endParaRPr>
          </a:p>
          <a:p>
            <a:pPr marL="447675" indent="-447675" algn="l">
              <a:buFontTx/>
              <a:buAutoNum type="arabicPeriod"/>
            </a:pPr>
            <a:r>
              <a:rPr lang="it-IT" sz="1800" dirty="0">
                <a:solidFill>
                  <a:srgbClr val="0070C0"/>
                </a:solidFill>
                <a:latin typeface="+mj-lt"/>
              </a:rPr>
              <a:t>Formulazione della diagnosi (patologia indice + comorbilità, </a:t>
            </a:r>
            <a:r>
              <a:rPr lang="it-IT" sz="1800" dirty="0" err="1">
                <a:solidFill>
                  <a:srgbClr val="0070C0"/>
                </a:solidFill>
                <a:latin typeface="+mj-lt"/>
              </a:rPr>
              <a:t>multimorbilità</a:t>
            </a:r>
            <a:r>
              <a:rPr lang="it-IT" sz="1800" dirty="0">
                <a:solidFill>
                  <a:srgbClr val="0070C0"/>
                </a:solidFill>
                <a:latin typeface="+mj-lt"/>
              </a:rPr>
              <a:t>)</a:t>
            </a:r>
          </a:p>
          <a:p>
            <a:pPr marL="447675" indent="-447675" algn="l">
              <a:buFontTx/>
              <a:buAutoNum type="arabicPeriod"/>
            </a:pPr>
            <a:r>
              <a:rPr lang="it-IT" sz="1800" dirty="0">
                <a:latin typeface="+mj-lt"/>
              </a:rPr>
              <a:t>Aspettative del paziente e della famiglia</a:t>
            </a:r>
          </a:p>
          <a:p>
            <a:pPr marL="447675" indent="-447675" algn="l">
              <a:buFontTx/>
              <a:buAutoNum type="arabicPeriod"/>
            </a:pPr>
            <a:r>
              <a:rPr lang="it-IT" sz="1800" dirty="0">
                <a:latin typeface="+mj-lt"/>
              </a:rPr>
              <a:t>Confronto con i fondamenti teorici e scientifici della medicina</a:t>
            </a:r>
          </a:p>
          <a:p>
            <a:pPr marL="447675" indent="-447675" algn="l">
              <a:buFontTx/>
              <a:buAutoNum type="arabicPeriod"/>
            </a:pPr>
            <a:r>
              <a:rPr lang="it-IT" sz="1800" dirty="0">
                <a:solidFill>
                  <a:srgbClr val="0070C0"/>
                </a:solidFill>
                <a:latin typeface="+mj-lt"/>
              </a:rPr>
              <a:t>Prognosi</a:t>
            </a:r>
          </a:p>
          <a:p>
            <a:pPr marL="447675" indent="-447675" algn="l">
              <a:buFontTx/>
              <a:buAutoNum type="arabicPeriod"/>
            </a:pPr>
            <a:r>
              <a:rPr lang="it-IT" sz="1800" dirty="0">
                <a:latin typeface="+mj-lt"/>
              </a:rPr>
              <a:t>Piani di intervento secondo una scala di priorità e definizione degli end </a:t>
            </a:r>
            <a:r>
              <a:rPr lang="it-IT" sz="1800" dirty="0" err="1">
                <a:latin typeface="+mj-lt"/>
              </a:rPr>
              <a:t>point</a:t>
            </a:r>
            <a:endParaRPr lang="it-IT" sz="1800" dirty="0">
              <a:latin typeface="+mj-lt"/>
            </a:endParaRPr>
          </a:p>
          <a:p>
            <a:pPr marL="447675" indent="-447675" algn="l">
              <a:buFontTx/>
              <a:buAutoNum type="arabicPeriod"/>
            </a:pPr>
            <a:r>
              <a:rPr lang="it-IT" sz="1800" dirty="0">
                <a:latin typeface="+mj-lt"/>
              </a:rPr>
              <a:t>Valutazione rischio-beneficio</a:t>
            </a:r>
          </a:p>
          <a:p>
            <a:pPr marL="447675" indent="-447675" algn="l">
              <a:buFontTx/>
              <a:buAutoNum type="arabicPeriod"/>
            </a:pPr>
            <a:r>
              <a:rPr lang="it-IT" sz="1800" dirty="0">
                <a:latin typeface="+mj-lt"/>
              </a:rPr>
              <a:t>Definizione dei luoghi e dei tempi della cura</a:t>
            </a:r>
          </a:p>
          <a:p>
            <a:pPr marL="447675" indent="-447675" algn="l">
              <a:buFontTx/>
              <a:buAutoNum type="arabicPeriod"/>
            </a:pPr>
            <a:r>
              <a:rPr lang="it-IT" sz="1800" dirty="0">
                <a:latin typeface="+mj-lt"/>
              </a:rPr>
              <a:t>Sostenibilità psicologica, organizzativa ed economica</a:t>
            </a:r>
          </a:p>
          <a:p>
            <a:pPr marL="447675" indent="-447675" algn="l">
              <a:buFontTx/>
              <a:buAutoNum type="arabicPeriod"/>
            </a:pPr>
            <a:r>
              <a:rPr lang="it-IT" sz="1800" dirty="0">
                <a:latin typeface="+mj-lt"/>
              </a:rPr>
              <a:t>Terapia (acuta o prolungata)</a:t>
            </a:r>
          </a:p>
          <a:p>
            <a:pPr marL="447675" indent="-447675" algn="l">
              <a:buFontTx/>
              <a:buAutoNum type="arabicPeriod"/>
            </a:pPr>
            <a:r>
              <a:rPr lang="it-IT" sz="1800" dirty="0">
                <a:latin typeface="+mj-lt"/>
              </a:rPr>
              <a:t>Controllo dei risultati</a:t>
            </a:r>
          </a:p>
          <a:p>
            <a:pPr marL="447675" indent="-447675" algn="l">
              <a:buFontTx/>
              <a:buAutoNum type="arabicPeriod"/>
            </a:pPr>
            <a:r>
              <a:rPr lang="it-IT" sz="1800" dirty="0">
                <a:latin typeface="+mj-lt"/>
              </a:rPr>
              <a:t>Adeguamento e proseguimento degli interventi</a:t>
            </a:r>
          </a:p>
          <a:p>
            <a:pPr marL="447675" indent="-447675" algn="l"/>
            <a:endParaRPr lang="it-IT" sz="1800" dirty="0">
              <a:latin typeface="+mj-lt"/>
            </a:endParaRPr>
          </a:p>
        </p:txBody>
      </p:sp>
      <p:sp>
        <p:nvSpPr>
          <p:cNvPr id="6" name="Titolo 1"/>
          <p:cNvSpPr txBox="1">
            <a:spLocks/>
          </p:cNvSpPr>
          <p:nvPr/>
        </p:nvSpPr>
        <p:spPr>
          <a:xfrm>
            <a:off x="2279650" y="10583"/>
            <a:ext cx="7772400" cy="649288"/>
          </a:xfrm>
          <a:prstGeom prst="rect">
            <a:avLst/>
          </a:prstGeom>
          <a:solidFill>
            <a:schemeClr val="accent1">
              <a:lumMod val="60000"/>
              <a:lumOff val="40000"/>
            </a:schemeClr>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3600" dirty="0">
                <a:solidFill>
                  <a:schemeClr val="bg1"/>
                </a:solidFill>
              </a:rPr>
              <a:t>Il percorso diagnostico-terapeutico</a:t>
            </a:r>
          </a:p>
        </p:txBody>
      </p:sp>
    </p:spTree>
    <p:extLst>
      <p:ext uri="{BB962C8B-B14F-4D97-AF65-F5344CB8AC3E}">
        <p14:creationId xmlns:p14="http://schemas.microsoft.com/office/powerpoint/2010/main" val="3105325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6801" y="41395"/>
            <a:ext cx="8796866" cy="523220"/>
          </a:xfrm>
          <a:prstGeom prst="rect">
            <a:avLst/>
          </a:prstGeom>
          <a:solidFill>
            <a:schemeClr val="accent2"/>
          </a:solidFill>
        </p:spPr>
        <p:txBody>
          <a:bodyPr wrap="square" rtlCol="0">
            <a:spAutoFit/>
          </a:bodyPr>
          <a:lstStyle/>
          <a:p>
            <a:pPr algn="ctr"/>
            <a:r>
              <a:rPr lang="it-IT" sz="2800" b="1" dirty="0" smtClean="0">
                <a:solidFill>
                  <a:schemeClr val="bg1"/>
                </a:solidFill>
              </a:rPr>
              <a:t>I costrutti della comorbilità</a:t>
            </a:r>
            <a:endParaRPr lang="it-IT" sz="2800" b="1" dirty="0">
              <a:solidFill>
                <a:schemeClr val="bg1"/>
              </a:solidFill>
            </a:endParaRPr>
          </a:p>
        </p:txBody>
      </p:sp>
      <p:sp>
        <p:nvSpPr>
          <p:cNvPr id="8" name="CasellaDiTesto 7"/>
          <p:cNvSpPr txBox="1"/>
          <p:nvPr/>
        </p:nvSpPr>
        <p:spPr>
          <a:xfrm>
            <a:off x="2627982" y="1211029"/>
            <a:ext cx="2218621" cy="400110"/>
          </a:xfrm>
          <a:prstGeom prst="rect">
            <a:avLst/>
          </a:prstGeom>
          <a:noFill/>
          <a:ln w="28575">
            <a:solidFill>
              <a:schemeClr val="accent1"/>
            </a:solidFill>
          </a:ln>
        </p:spPr>
        <p:txBody>
          <a:bodyPr wrap="none" rtlCol="0">
            <a:spAutoFit/>
          </a:bodyPr>
          <a:lstStyle/>
          <a:p>
            <a:r>
              <a:rPr lang="it-IT" sz="2000" b="1" dirty="0" smtClean="0"/>
              <a:t>Patologia 1 (indice)</a:t>
            </a:r>
            <a:endParaRPr lang="it-IT" sz="2000" b="1" dirty="0"/>
          </a:p>
        </p:txBody>
      </p:sp>
      <p:sp>
        <p:nvSpPr>
          <p:cNvPr id="9" name="CasellaDiTesto 8"/>
          <p:cNvSpPr txBox="1"/>
          <p:nvPr/>
        </p:nvSpPr>
        <p:spPr>
          <a:xfrm>
            <a:off x="8279479" y="1210796"/>
            <a:ext cx="1370632" cy="400110"/>
          </a:xfrm>
          <a:prstGeom prst="rect">
            <a:avLst/>
          </a:prstGeom>
          <a:noFill/>
          <a:ln w="28575">
            <a:solidFill>
              <a:schemeClr val="accent1"/>
            </a:solidFill>
          </a:ln>
        </p:spPr>
        <p:txBody>
          <a:bodyPr wrap="none" rtlCol="0">
            <a:spAutoFit/>
          </a:bodyPr>
          <a:lstStyle/>
          <a:p>
            <a:r>
              <a:rPr lang="it-IT" sz="2000" b="1" dirty="0" smtClean="0"/>
              <a:t>Patologia n</a:t>
            </a:r>
            <a:endParaRPr lang="it-IT" sz="2000" b="1" dirty="0"/>
          </a:p>
        </p:txBody>
      </p:sp>
      <p:sp>
        <p:nvSpPr>
          <p:cNvPr id="10" name="CasellaDiTesto 9"/>
          <p:cNvSpPr txBox="1"/>
          <p:nvPr/>
        </p:nvSpPr>
        <p:spPr>
          <a:xfrm>
            <a:off x="5142897" y="1202562"/>
            <a:ext cx="1362617" cy="400110"/>
          </a:xfrm>
          <a:prstGeom prst="rect">
            <a:avLst/>
          </a:prstGeom>
          <a:noFill/>
          <a:ln w="28575">
            <a:solidFill>
              <a:schemeClr val="accent1"/>
            </a:solidFill>
          </a:ln>
        </p:spPr>
        <p:txBody>
          <a:bodyPr wrap="none" rtlCol="0">
            <a:spAutoFit/>
          </a:bodyPr>
          <a:lstStyle/>
          <a:p>
            <a:r>
              <a:rPr lang="it-IT" sz="2000" b="1" dirty="0" smtClean="0"/>
              <a:t>Patologia 2</a:t>
            </a:r>
            <a:endParaRPr lang="it-IT" sz="2000" b="1" dirty="0"/>
          </a:p>
        </p:txBody>
      </p:sp>
      <p:sp>
        <p:nvSpPr>
          <p:cNvPr id="11" name="Rettangolo 10"/>
          <p:cNvSpPr/>
          <p:nvPr/>
        </p:nvSpPr>
        <p:spPr>
          <a:xfrm>
            <a:off x="5436799" y="1780839"/>
            <a:ext cx="3921907" cy="400110"/>
          </a:xfrm>
          <a:prstGeom prst="rect">
            <a:avLst/>
          </a:prstGeom>
          <a:noFill/>
          <a:ln w="28575">
            <a:solidFill>
              <a:schemeClr val="accent1"/>
            </a:solidFill>
          </a:ln>
        </p:spPr>
        <p:txBody>
          <a:bodyPr wrap="none">
            <a:spAutoFit/>
          </a:bodyPr>
          <a:lstStyle/>
          <a:p>
            <a:r>
              <a:rPr lang="it-IT" sz="2000" b="1" dirty="0" smtClean="0"/>
              <a:t>Comorbilità (della patologia indice)</a:t>
            </a:r>
            <a:endParaRPr lang="it-IT" sz="2000" b="1" dirty="0"/>
          </a:p>
        </p:txBody>
      </p:sp>
      <p:sp>
        <p:nvSpPr>
          <p:cNvPr id="12" name="CasellaDiTesto 11"/>
          <p:cNvSpPr txBox="1"/>
          <p:nvPr/>
        </p:nvSpPr>
        <p:spPr>
          <a:xfrm>
            <a:off x="2616782" y="2105838"/>
            <a:ext cx="1735475" cy="400110"/>
          </a:xfrm>
          <a:prstGeom prst="rect">
            <a:avLst/>
          </a:prstGeom>
          <a:solidFill>
            <a:schemeClr val="accent2"/>
          </a:solidFill>
        </p:spPr>
        <p:txBody>
          <a:bodyPr wrap="none" rtlCol="0">
            <a:spAutoFit/>
          </a:bodyPr>
          <a:lstStyle/>
          <a:p>
            <a:r>
              <a:rPr lang="it-IT" sz="2000" b="1" dirty="0" smtClean="0">
                <a:solidFill>
                  <a:schemeClr val="bg1"/>
                </a:solidFill>
              </a:rPr>
              <a:t>Multimorbilità</a:t>
            </a:r>
            <a:endParaRPr lang="it-IT" sz="2000" b="1" dirty="0">
              <a:solidFill>
                <a:schemeClr val="bg1"/>
              </a:solidFill>
            </a:endParaRPr>
          </a:p>
        </p:txBody>
      </p:sp>
      <p:sp>
        <p:nvSpPr>
          <p:cNvPr id="13" name="CasellaDiTesto 12"/>
          <p:cNvSpPr txBox="1"/>
          <p:nvPr/>
        </p:nvSpPr>
        <p:spPr>
          <a:xfrm>
            <a:off x="3362847" y="2825809"/>
            <a:ext cx="779381" cy="400110"/>
          </a:xfrm>
          <a:prstGeom prst="rect">
            <a:avLst/>
          </a:prstGeom>
          <a:noFill/>
          <a:ln w="28575">
            <a:solidFill>
              <a:schemeClr val="accent1"/>
            </a:solidFill>
          </a:ln>
        </p:spPr>
        <p:txBody>
          <a:bodyPr wrap="none" rtlCol="0">
            <a:spAutoFit/>
          </a:bodyPr>
          <a:lstStyle/>
          <a:p>
            <a:r>
              <a:rPr lang="it-IT" sz="2000" b="1" dirty="0" smtClean="0"/>
              <a:t>Sesso</a:t>
            </a:r>
            <a:endParaRPr lang="it-IT" sz="2000" b="1" dirty="0"/>
          </a:p>
        </p:txBody>
      </p:sp>
      <p:sp>
        <p:nvSpPr>
          <p:cNvPr id="14" name="CasellaDiTesto 13"/>
          <p:cNvSpPr txBox="1"/>
          <p:nvPr/>
        </p:nvSpPr>
        <p:spPr>
          <a:xfrm>
            <a:off x="5863282" y="2825809"/>
            <a:ext cx="518219" cy="400110"/>
          </a:xfrm>
          <a:prstGeom prst="rect">
            <a:avLst/>
          </a:prstGeom>
          <a:noFill/>
          <a:ln w="28575">
            <a:solidFill>
              <a:schemeClr val="accent1"/>
            </a:solidFill>
          </a:ln>
        </p:spPr>
        <p:txBody>
          <a:bodyPr wrap="none" rtlCol="0">
            <a:spAutoFit/>
          </a:bodyPr>
          <a:lstStyle/>
          <a:p>
            <a:r>
              <a:rPr lang="it-IT" sz="2000" b="1" dirty="0" smtClean="0"/>
              <a:t>Età</a:t>
            </a:r>
            <a:endParaRPr lang="it-IT" sz="2000" b="1" dirty="0"/>
          </a:p>
        </p:txBody>
      </p:sp>
      <p:sp>
        <p:nvSpPr>
          <p:cNvPr id="15" name="CasellaDiTesto 14"/>
          <p:cNvSpPr txBox="1"/>
          <p:nvPr/>
        </p:nvSpPr>
        <p:spPr>
          <a:xfrm>
            <a:off x="7977897" y="2844083"/>
            <a:ext cx="1035733" cy="400110"/>
          </a:xfrm>
          <a:prstGeom prst="rect">
            <a:avLst/>
          </a:prstGeom>
          <a:noFill/>
          <a:ln w="28575">
            <a:solidFill>
              <a:schemeClr val="accent1"/>
            </a:solidFill>
          </a:ln>
        </p:spPr>
        <p:txBody>
          <a:bodyPr wrap="none" rtlCol="0">
            <a:spAutoFit/>
          </a:bodyPr>
          <a:lstStyle/>
          <a:p>
            <a:r>
              <a:rPr lang="it-IT" sz="2000" b="1" dirty="0" smtClean="0"/>
              <a:t>Fragilità</a:t>
            </a:r>
            <a:endParaRPr lang="it-IT" sz="2000" b="1" dirty="0"/>
          </a:p>
        </p:txBody>
      </p:sp>
      <p:sp>
        <p:nvSpPr>
          <p:cNvPr id="16" name="CasellaDiTesto 15"/>
          <p:cNvSpPr txBox="1"/>
          <p:nvPr/>
        </p:nvSpPr>
        <p:spPr>
          <a:xfrm>
            <a:off x="3361257" y="3387897"/>
            <a:ext cx="5667953" cy="400110"/>
          </a:xfrm>
          <a:prstGeom prst="rect">
            <a:avLst/>
          </a:prstGeom>
          <a:noFill/>
          <a:ln w="28575">
            <a:solidFill>
              <a:schemeClr val="accent1"/>
            </a:solidFill>
          </a:ln>
        </p:spPr>
        <p:txBody>
          <a:bodyPr wrap="square" rtlCol="0">
            <a:spAutoFit/>
          </a:bodyPr>
          <a:lstStyle/>
          <a:p>
            <a:pPr algn="ctr"/>
            <a:r>
              <a:rPr lang="it-IT" sz="2000" b="1" dirty="0" smtClean="0"/>
              <a:t>Altre condizioni correlate alla salute del paziente</a:t>
            </a:r>
            <a:endParaRPr lang="it-IT" sz="2000" b="1" dirty="0"/>
          </a:p>
        </p:txBody>
      </p:sp>
      <p:sp>
        <p:nvSpPr>
          <p:cNvPr id="17" name="CasellaDiTesto 16"/>
          <p:cNvSpPr txBox="1"/>
          <p:nvPr/>
        </p:nvSpPr>
        <p:spPr>
          <a:xfrm>
            <a:off x="2626683" y="3963130"/>
            <a:ext cx="2251707" cy="400110"/>
          </a:xfrm>
          <a:prstGeom prst="rect">
            <a:avLst/>
          </a:prstGeom>
          <a:solidFill>
            <a:schemeClr val="accent2"/>
          </a:solidFill>
        </p:spPr>
        <p:txBody>
          <a:bodyPr wrap="none" rtlCol="0">
            <a:spAutoFit/>
          </a:bodyPr>
          <a:lstStyle/>
          <a:p>
            <a:r>
              <a:rPr lang="it-IT" sz="2000" b="1" dirty="0" smtClean="0">
                <a:solidFill>
                  <a:schemeClr val="bg1"/>
                </a:solidFill>
              </a:rPr>
              <a:t>Burden di morbilità</a:t>
            </a:r>
            <a:endParaRPr lang="it-IT" sz="2000" b="1" dirty="0">
              <a:solidFill>
                <a:schemeClr val="bg1"/>
              </a:solidFill>
            </a:endParaRPr>
          </a:p>
        </p:txBody>
      </p:sp>
      <p:sp>
        <p:nvSpPr>
          <p:cNvPr id="18" name="CasellaDiTesto 17"/>
          <p:cNvSpPr txBox="1"/>
          <p:nvPr/>
        </p:nvSpPr>
        <p:spPr>
          <a:xfrm>
            <a:off x="3892216" y="4688103"/>
            <a:ext cx="5278304" cy="400110"/>
          </a:xfrm>
          <a:prstGeom prst="rect">
            <a:avLst/>
          </a:prstGeom>
          <a:noFill/>
          <a:ln w="28575">
            <a:solidFill>
              <a:schemeClr val="accent1"/>
            </a:solidFill>
          </a:ln>
        </p:spPr>
        <p:txBody>
          <a:bodyPr wrap="none" rtlCol="0">
            <a:spAutoFit/>
          </a:bodyPr>
          <a:lstStyle/>
          <a:p>
            <a:r>
              <a:rPr lang="it-IT" sz="2000" b="1" dirty="0"/>
              <a:t>C</a:t>
            </a:r>
            <a:r>
              <a:rPr lang="it-IT" sz="2000" b="1" dirty="0" smtClean="0"/>
              <a:t>ondizioni non correlate alla salute del paziente</a:t>
            </a:r>
            <a:endParaRPr lang="it-IT" sz="2000" b="1" dirty="0"/>
          </a:p>
        </p:txBody>
      </p:sp>
      <p:sp>
        <p:nvSpPr>
          <p:cNvPr id="19" name="CasellaDiTesto 18"/>
          <p:cNvSpPr txBox="1"/>
          <p:nvPr/>
        </p:nvSpPr>
        <p:spPr>
          <a:xfrm>
            <a:off x="2626683" y="5243100"/>
            <a:ext cx="2832827" cy="400110"/>
          </a:xfrm>
          <a:prstGeom prst="rect">
            <a:avLst/>
          </a:prstGeom>
          <a:solidFill>
            <a:schemeClr val="accent2"/>
          </a:solidFill>
        </p:spPr>
        <p:txBody>
          <a:bodyPr wrap="none" rtlCol="0">
            <a:spAutoFit/>
          </a:bodyPr>
          <a:lstStyle/>
          <a:p>
            <a:r>
              <a:rPr lang="it-IT" sz="2000" b="1" dirty="0" smtClean="0">
                <a:solidFill>
                  <a:schemeClr val="bg1"/>
                </a:solidFill>
              </a:rPr>
              <a:t>Complessità del paziente</a:t>
            </a:r>
            <a:endParaRPr lang="it-IT" sz="2000" b="1" dirty="0">
              <a:solidFill>
                <a:schemeClr val="bg1"/>
              </a:solidFill>
            </a:endParaRPr>
          </a:p>
        </p:txBody>
      </p:sp>
      <p:sp>
        <p:nvSpPr>
          <p:cNvPr id="20" name="CasellaDiTesto 19"/>
          <p:cNvSpPr txBox="1"/>
          <p:nvPr/>
        </p:nvSpPr>
        <p:spPr>
          <a:xfrm>
            <a:off x="1714489" y="5939917"/>
            <a:ext cx="9794604" cy="830997"/>
          </a:xfrm>
          <a:prstGeom prst="rect">
            <a:avLst/>
          </a:prstGeom>
          <a:noFill/>
        </p:spPr>
        <p:txBody>
          <a:bodyPr wrap="none" rtlCol="0">
            <a:spAutoFit/>
          </a:bodyPr>
          <a:lstStyle/>
          <a:p>
            <a:r>
              <a:rPr lang="it-IT" sz="1200" b="1" u="sng" dirty="0" smtClean="0"/>
              <a:t>Comorbilità</a:t>
            </a:r>
            <a:r>
              <a:rPr lang="it-IT" sz="1200" b="1" dirty="0" smtClean="0"/>
              <a:t>: presenza di una patologia aggiuntiva rispetto a una patologia indice</a:t>
            </a:r>
          </a:p>
          <a:p>
            <a:r>
              <a:rPr lang="it-IT" sz="1200" b="1" u="sng" dirty="0" smtClean="0"/>
              <a:t>Multimorbilità</a:t>
            </a:r>
            <a:r>
              <a:rPr lang="it-IT" sz="1200" b="1" dirty="0" smtClean="0"/>
              <a:t>: presenza di più patologie in uno stesso paziente</a:t>
            </a:r>
          </a:p>
          <a:p>
            <a:r>
              <a:rPr lang="it-IT" sz="1200" b="1" u="sng" dirty="0" smtClean="0"/>
              <a:t>Burden di morbilità</a:t>
            </a:r>
            <a:r>
              <a:rPr lang="it-IT" sz="1200" b="1" dirty="0" smtClean="0"/>
              <a:t>: impatto complessivo di diverse patologie in un paziente che tiene in conto la loro gravità</a:t>
            </a:r>
          </a:p>
          <a:p>
            <a:r>
              <a:rPr lang="it-IT" sz="1200" b="1" u="sng" dirty="0" smtClean="0"/>
              <a:t>Complessità del paziente</a:t>
            </a:r>
            <a:r>
              <a:rPr lang="it-IT" sz="1200" b="1" dirty="0" smtClean="0"/>
              <a:t>: impatto complessivo di diverse patologie in un paziente che tiene conto della loro gravità e di altri fattori correlati alla salute</a:t>
            </a:r>
            <a:endParaRPr lang="it-IT" sz="1200" b="1" dirty="0"/>
          </a:p>
        </p:txBody>
      </p:sp>
      <p:sp>
        <p:nvSpPr>
          <p:cNvPr id="21" name="Rettangolo 20"/>
          <p:cNvSpPr/>
          <p:nvPr/>
        </p:nvSpPr>
        <p:spPr>
          <a:xfrm>
            <a:off x="1796801" y="636359"/>
            <a:ext cx="8796866" cy="5154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a:solidFill>
                <a:schemeClr val="tx1"/>
              </a:solidFill>
            </a:endParaRPr>
          </a:p>
        </p:txBody>
      </p:sp>
      <p:sp>
        <p:nvSpPr>
          <p:cNvPr id="22" name="Rettangolo 21"/>
          <p:cNvSpPr/>
          <p:nvPr/>
        </p:nvSpPr>
        <p:spPr>
          <a:xfrm>
            <a:off x="5010785" y="1058342"/>
            <a:ext cx="4903682" cy="128470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Rettangolo 22"/>
          <p:cNvSpPr/>
          <p:nvPr/>
        </p:nvSpPr>
        <p:spPr>
          <a:xfrm>
            <a:off x="2463800" y="882701"/>
            <a:ext cx="7713133" cy="1767985"/>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Rettangolo 23"/>
          <p:cNvSpPr/>
          <p:nvPr/>
        </p:nvSpPr>
        <p:spPr>
          <a:xfrm>
            <a:off x="2218267" y="753542"/>
            <a:ext cx="8170333" cy="3776134"/>
          </a:xfrm>
          <a:prstGeom prst="rect">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CasellaDiTesto 24"/>
          <p:cNvSpPr txBox="1"/>
          <p:nvPr/>
        </p:nvSpPr>
        <p:spPr>
          <a:xfrm>
            <a:off x="6710449" y="1202558"/>
            <a:ext cx="1362617" cy="400110"/>
          </a:xfrm>
          <a:prstGeom prst="rect">
            <a:avLst/>
          </a:prstGeom>
          <a:noFill/>
          <a:ln w="28575">
            <a:solidFill>
              <a:schemeClr val="accent1"/>
            </a:solidFill>
          </a:ln>
        </p:spPr>
        <p:txBody>
          <a:bodyPr wrap="none" rtlCol="0">
            <a:spAutoFit/>
          </a:bodyPr>
          <a:lstStyle/>
          <a:p>
            <a:r>
              <a:rPr lang="it-IT" sz="2000" b="1" dirty="0" smtClean="0"/>
              <a:t>Patologia 3</a:t>
            </a:r>
            <a:endParaRPr lang="it-IT" sz="2000" b="1" dirty="0"/>
          </a:p>
        </p:txBody>
      </p:sp>
    </p:spTree>
    <p:extLst>
      <p:ext uri="{BB962C8B-B14F-4D97-AF65-F5344CB8AC3E}">
        <p14:creationId xmlns:p14="http://schemas.microsoft.com/office/powerpoint/2010/main" val="784806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773238"/>
            <a:ext cx="5948362"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94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125539"/>
            <a:ext cx="80645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7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549276"/>
            <a:ext cx="773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6381750"/>
            <a:ext cx="230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7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260351"/>
            <a:ext cx="65532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6381750"/>
            <a:ext cx="230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9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404814"/>
            <a:ext cx="46418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6381750"/>
            <a:ext cx="230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43250" y="3644901"/>
            <a:ext cx="5113338" cy="1368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Tree>
    <p:extLst>
      <p:ext uri="{BB962C8B-B14F-4D97-AF65-F5344CB8AC3E}">
        <p14:creationId xmlns:p14="http://schemas.microsoft.com/office/powerpoint/2010/main" val="269352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3672511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8213" y="1125539"/>
            <a:ext cx="7632700" cy="4391025"/>
          </a:xfrm>
          <a:prstGeom prst="rect">
            <a:avLst/>
          </a:prstGeom>
          <a:solidFill>
            <a:schemeClr val="accent1">
              <a:lumMod val="60000"/>
              <a:lumOff val="40000"/>
            </a:schemeClr>
          </a:solidFill>
          <a:ln w="12700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1168400" algn="l"/>
                <a:tab pos="1973263" algn="l"/>
                <a:tab pos="2692400" algn="l"/>
                <a:tab pos="3589338" algn="l"/>
                <a:tab pos="4749800" algn="l"/>
              </a:tabLst>
              <a:defRPr/>
            </a:pPr>
            <a:r>
              <a:rPr lang="it-IT" sz="4800" kern="400" dirty="0">
                <a:solidFill>
                  <a:schemeClr val="bg1"/>
                </a:solidFill>
                <a:cs typeface="Times New Roman" panose="02020603050405020304" pitchFamily="18" charset="0"/>
              </a:rPr>
              <a:t>Fare il bagno </a:t>
            </a:r>
            <a:br>
              <a:rPr lang="it-IT" sz="4800" kern="400" dirty="0">
                <a:solidFill>
                  <a:schemeClr val="bg1"/>
                </a:solidFill>
                <a:cs typeface="Times New Roman" panose="02020603050405020304" pitchFamily="18" charset="0"/>
              </a:rPr>
            </a:br>
            <a:r>
              <a:rPr lang="it-IT" sz="4800" kern="400" dirty="0">
                <a:solidFill>
                  <a:schemeClr val="bg1"/>
                </a:solidFill>
                <a:cs typeface="Times New Roman" panose="02020603050405020304" pitchFamily="18" charset="0"/>
              </a:rPr>
              <a:t>	Vestirsi</a:t>
            </a:r>
            <a:br>
              <a:rPr lang="it-IT" sz="4800" kern="400" dirty="0">
                <a:solidFill>
                  <a:schemeClr val="bg1"/>
                </a:solidFill>
                <a:cs typeface="Times New Roman" panose="02020603050405020304" pitchFamily="18" charset="0"/>
              </a:rPr>
            </a:br>
            <a:r>
              <a:rPr lang="it-IT" sz="4800" kern="400" dirty="0">
                <a:solidFill>
                  <a:schemeClr val="bg1"/>
                </a:solidFill>
                <a:cs typeface="Times New Roman" panose="02020603050405020304" pitchFamily="18" charset="0"/>
              </a:rPr>
              <a:t>		Toilette</a:t>
            </a:r>
            <a:br>
              <a:rPr lang="it-IT" sz="4800" kern="400" dirty="0">
                <a:solidFill>
                  <a:schemeClr val="bg1"/>
                </a:solidFill>
                <a:cs typeface="Times New Roman" panose="02020603050405020304" pitchFamily="18" charset="0"/>
              </a:rPr>
            </a:br>
            <a:r>
              <a:rPr lang="it-IT" sz="4800" kern="400" dirty="0">
                <a:solidFill>
                  <a:schemeClr val="bg1"/>
                </a:solidFill>
                <a:cs typeface="Times New Roman" panose="02020603050405020304" pitchFamily="18" charset="0"/>
              </a:rPr>
              <a:t>			Continenza</a:t>
            </a:r>
            <a:br>
              <a:rPr lang="it-IT" sz="4800" kern="400" dirty="0">
                <a:solidFill>
                  <a:schemeClr val="bg1"/>
                </a:solidFill>
                <a:cs typeface="Times New Roman" panose="02020603050405020304" pitchFamily="18" charset="0"/>
              </a:rPr>
            </a:br>
            <a:r>
              <a:rPr lang="it-IT" sz="4800" kern="400" dirty="0">
                <a:solidFill>
                  <a:schemeClr val="bg1"/>
                </a:solidFill>
                <a:cs typeface="Times New Roman" panose="02020603050405020304" pitchFamily="18" charset="0"/>
              </a:rPr>
              <a:t>				Camminare</a:t>
            </a:r>
            <a:br>
              <a:rPr lang="it-IT" sz="4800" kern="400" dirty="0">
                <a:solidFill>
                  <a:schemeClr val="bg1"/>
                </a:solidFill>
                <a:cs typeface="Times New Roman" panose="02020603050405020304" pitchFamily="18" charset="0"/>
              </a:rPr>
            </a:br>
            <a:r>
              <a:rPr lang="it-IT" sz="4800" kern="400" dirty="0">
                <a:solidFill>
                  <a:schemeClr val="bg1"/>
                </a:solidFill>
                <a:cs typeface="Times New Roman" panose="02020603050405020304" pitchFamily="18" charset="0"/>
              </a:rPr>
              <a:t>					Mangiare</a:t>
            </a:r>
            <a:endParaRPr lang="en-US" sz="4800" kern="400" dirty="0">
              <a:solidFill>
                <a:schemeClr val="bg1"/>
              </a:solidFill>
              <a:cs typeface="Times New Roman" panose="02020603050405020304" pitchFamily="18" charset="0"/>
            </a:endParaRPr>
          </a:p>
        </p:txBody>
      </p:sp>
      <p:sp>
        <p:nvSpPr>
          <p:cNvPr id="2" name="Freccia in giù 1"/>
          <p:cNvSpPr/>
          <p:nvPr/>
        </p:nvSpPr>
        <p:spPr>
          <a:xfrm>
            <a:off x="2407180" y="1837265"/>
            <a:ext cx="1008062" cy="314166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52198555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67438" y="3716339"/>
            <a:ext cx="2665412" cy="302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2385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6989" y="4764"/>
            <a:ext cx="6372225"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6383338" y="3860801"/>
            <a:ext cx="2736850" cy="2881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Tree>
    <p:extLst>
      <p:ext uri="{BB962C8B-B14F-4D97-AF65-F5344CB8AC3E}">
        <p14:creationId xmlns:p14="http://schemas.microsoft.com/office/powerpoint/2010/main" val="803229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88914"/>
            <a:ext cx="6811962"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17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8032" y="2446775"/>
            <a:ext cx="10535923" cy="4411225"/>
          </a:xfrm>
          <a:prstGeom prst="rect">
            <a:avLst/>
          </a:prstGeom>
        </p:spPr>
      </p:pic>
      <p:pic>
        <p:nvPicPr>
          <p:cNvPr id="3" name="Immagine 2"/>
          <p:cNvPicPr>
            <a:picLocks noChangeAspect="1"/>
          </p:cNvPicPr>
          <p:nvPr/>
        </p:nvPicPr>
        <p:blipFill>
          <a:blip r:embed="rId3"/>
          <a:stretch>
            <a:fillRect/>
          </a:stretch>
        </p:blipFill>
        <p:spPr>
          <a:xfrm>
            <a:off x="618032" y="246448"/>
            <a:ext cx="6922212" cy="2200327"/>
          </a:xfrm>
          <a:prstGeom prst="rect">
            <a:avLst/>
          </a:prstGeom>
        </p:spPr>
      </p:pic>
      <p:pic>
        <p:nvPicPr>
          <p:cNvPr id="4" name="Immagine 3"/>
          <p:cNvPicPr>
            <a:picLocks noChangeAspect="1"/>
          </p:cNvPicPr>
          <p:nvPr/>
        </p:nvPicPr>
        <p:blipFill>
          <a:blip r:embed="rId4"/>
          <a:stretch>
            <a:fillRect/>
          </a:stretch>
        </p:blipFill>
        <p:spPr>
          <a:xfrm>
            <a:off x="8560181" y="306956"/>
            <a:ext cx="3119984" cy="285008"/>
          </a:xfrm>
          <a:prstGeom prst="rect">
            <a:avLst/>
          </a:prstGeom>
        </p:spPr>
      </p:pic>
    </p:spTree>
    <p:extLst>
      <p:ext uri="{BB962C8B-B14F-4D97-AF65-F5344CB8AC3E}">
        <p14:creationId xmlns:p14="http://schemas.microsoft.com/office/powerpoint/2010/main" val="2813717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905000" y="609600"/>
            <a:ext cx="8229600" cy="5562600"/>
          </a:xfrm>
        </p:spPr>
        <p:txBody>
          <a:bodyPr/>
          <a:lstStyle/>
          <a:p>
            <a:pPr algn="l"/>
            <a:r>
              <a:rPr lang="en-US" altLang="it-IT" sz="2000" dirty="0">
                <a:solidFill>
                  <a:srgbClr val="000000"/>
                </a:solidFill>
                <a:ea typeface="Calibri" panose="020F0502020204030204" pitchFamily="34" charset="0"/>
                <a:cs typeface="Calibri" panose="020F0502020204030204" pitchFamily="34" charset="0"/>
              </a:rPr>
              <a:t>Using the Medicare Current Beneficiary Survey, </a:t>
            </a:r>
            <a:r>
              <a:rPr lang="en-US" altLang="it-IT" sz="2000" dirty="0">
                <a:ea typeface="Calibri" panose="020F0502020204030204" pitchFamily="34" charset="0"/>
                <a:cs typeface="Calibri" panose="020F0502020204030204" pitchFamily="34" charset="0"/>
              </a:rPr>
              <a:t>the ACOVE Investigators</a:t>
            </a:r>
            <a:r>
              <a:rPr lang="en-US" altLang="it-IT" sz="2000" dirty="0">
                <a:solidFill>
                  <a:srgbClr val="000000"/>
                </a:solidFill>
                <a:ea typeface="Calibri" panose="020F0502020204030204" pitchFamily="34" charset="0"/>
                <a:cs typeface="Calibri" panose="020F0502020204030204" pitchFamily="34" charset="0"/>
              </a:rPr>
              <a:t> determined that </a:t>
            </a:r>
            <a:r>
              <a:rPr lang="en-US" altLang="it-IT" sz="2000" u="sng" dirty="0">
                <a:solidFill>
                  <a:srgbClr val="008000"/>
                </a:solidFill>
                <a:ea typeface="Calibri" panose="020F0502020204030204" pitchFamily="34" charset="0"/>
                <a:cs typeface="Calibri" panose="020F0502020204030204" pitchFamily="34" charset="0"/>
              </a:rPr>
              <a:t>functional status </a:t>
            </a:r>
            <a:r>
              <a:rPr lang="en-US" altLang="it-IT" sz="2000" dirty="0">
                <a:solidFill>
                  <a:srgbClr val="008000"/>
                </a:solidFill>
                <a:ea typeface="Calibri" panose="020F0502020204030204" pitchFamily="34" charset="0"/>
                <a:cs typeface="Calibri" panose="020F0502020204030204" pitchFamily="34" charset="0"/>
              </a:rPr>
              <a:t>is a more important predictor of death and functional decline than are specific clinical conditions. </a:t>
            </a:r>
            <a:br>
              <a:rPr lang="en-US" altLang="it-IT" sz="2000" dirty="0">
                <a:solidFill>
                  <a:srgbClr val="008000"/>
                </a:solidFill>
                <a:ea typeface="Calibri" panose="020F0502020204030204" pitchFamily="34" charset="0"/>
                <a:cs typeface="Calibri" panose="020F0502020204030204" pitchFamily="34" charset="0"/>
              </a:rPr>
            </a:br>
            <a:r>
              <a:rPr lang="en-US" altLang="it-IT" sz="2000" dirty="0">
                <a:solidFill>
                  <a:srgbClr val="3399FF"/>
                </a:solidFill>
                <a:ea typeface="Calibri" panose="020F0502020204030204" pitchFamily="34" charset="0"/>
                <a:cs typeface="Calibri" panose="020F0502020204030204" pitchFamily="34" charset="0"/>
              </a:rPr>
              <a:t/>
            </a:r>
            <a:br>
              <a:rPr lang="en-US" altLang="it-IT" sz="2000" dirty="0">
                <a:solidFill>
                  <a:srgbClr val="3399FF"/>
                </a:solidFill>
                <a:ea typeface="Calibri" panose="020F0502020204030204" pitchFamily="34" charset="0"/>
                <a:cs typeface="Calibri" panose="020F0502020204030204" pitchFamily="34" charset="0"/>
              </a:rPr>
            </a:br>
            <a:r>
              <a:rPr lang="en-US" altLang="it-IT" sz="2000" dirty="0">
                <a:ea typeface="Calibri" panose="020F0502020204030204" pitchFamily="34" charset="0"/>
                <a:cs typeface="Calibri" panose="020F0502020204030204" pitchFamily="34" charset="0"/>
              </a:rPr>
              <a:t>A parsimonious set of factors that could be asked about in a brief interview, including age, self-rated health, and functional disabilities and limitations, predicted functional decline and death. </a:t>
            </a:r>
            <a:br>
              <a:rPr lang="en-US" altLang="it-IT" sz="2000" dirty="0">
                <a:ea typeface="Calibri" panose="020F0502020204030204" pitchFamily="34" charset="0"/>
                <a:cs typeface="Calibri" panose="020F0502020204030204" pitchFamily="34" charset="0"/>
              </a:rPr>
            </a:br>
            <a:r>
              <a:rPr lang="en-US" altLang="it-IT" sz="2000" dirty="0">
                <a:ea typeface="Calibri" panose="020F0502020204030204" pitchFamily="34" charset="0"/>
                <a:cs typeface="Calibri" panose="020F0502020204030204" pitchFamily="34" charset="0"/>
              </a:rPr>
              <a:t/>
            </a:r>
            <a:br>
              <a:rPr lang="en-US" altLang="it-IT" sz="2000" dirty="0">
                <a:ea typeface="Calibri" panose="020F0502020204030204" pitchFamily="34" charset="0"/>
                <a:cs typeface="Calibri" panose="020F0502020204030204" pitchFamily="34" charset="0"/>
              </a:rPr>
            </a:br>
            <a:r>
              <a:rPr lang="en-US" altLang="it-IT" sz="2000" dirty="0">
                <a:ea typeface="Calibri" panose="020F0502020204030204" pitchFamily="34" charset="0"/>
                <a:cs typeface="Calibri" panose="020F0502020204030204" pitchFamily="34" charset="0"/>
              </a:rPr>
              <a:t>Using these factors, it was developed a scoring system that identified 32% of a nationally representative sample as vulnerable.</a:t>
            </a:r>
            <a:br>
              <a:rPr lang="en-US" altLang="it-IT" sz="2000" dirty="0">
                <a:ea typeface="Calibri" panose="020F0502020204030204" pitchFamily="34" charset="0"/>
                <a:cs typeface="Calibri" panose="020F0502020204030204" pitchFamily="34" charset="0"/>
              </a:rPr>
            </a:br>
            <a:r>
              <a:rPr lang="en-US" altLang="it-IT" sz="2000" dirty="0">
                <a:ea typeface="Calibri" panose="020F0502020204030204" pitchFamily="34" charset="0"/>
                <a:cs typeface="Calibri" panose="020F0502020204030204" pitchFamily="34" charset="0"/>
              </a:rPr>
              <a:t/>
            </a:r>
            <a:br>
              <a:rPr lang="en-US" altLang="it-IT" sz="2000" dirty="0">
                <a:ea typeface="Calibri" panose="020F0502020204030204" pitchFamily="34" charset="0"/>
                <a:cs typeface="Calibri" panose="020F0502020204030204" pitchFamily="34" charset="0"/>
              </a:rPr>
            </a:br>
            <a:r>
              <a:rPr lang="en-US" altLang="it-IT" sz="2000" dirty="0">
                <a:ea typeface="Calibri" panose="020F0502020204030204" pitchFamily="34" charset="0"/>
                <a:cs typeface="Calibri" panose="020F0502020204030204" pitchFamily="34" charset="0"/>
              </a:rPr>
              <a:t>This group had more than</a:t>
            </a:r>
            <a:r>
              <a:rPr lang="en-US" altLang="it-IT" sz="2000" dirty="0">
                <a:solidFill>
                  <a:srgbClr val="FF3300"/>
                </a:solidFill>
                <a:ea typeface="Calibri" panose="020F0502020204030204" pitchFamily="34" charset="0"/>
                <a:cs typeface="Calibri" panose="020F0502020204030204" pitchFamily="34" charset="0"/>
              </a:rPr>
              <a:t> </a:t>
            </a:r>
            <a:r>
              <a:rPr lang="en-US" altLang="it-IT" sz="2000" dirty="0">
                <a:solidFill>
                  <a:srgbClr val="008000"/>
                </a:solidFill>
                <a:ea typeface="Calibri" panose="020F0502020204030204" pitchFamily="34" charset="0"/>
                <a:cs typeface="Calibri" panose="020F0502020204030204" pitchFamily="34" charset="0"/>
              </a:rPr>
              <a:t>four times </a:t>
            </a:r>
            <a:r>
              <a:rPr lang="en-US" altLang="it-IT" sz="2000" dirty="0">
                <a:ea typeface="Calibri" panose="020F0502020204030204" pitchFamily="34" charset="0"/>
                <a:cs typeface="Calibri" panose="020F0502020204030204" pitchFamily="34" charset="0"/>
              </a:rPr>
              <a:t>the risk for death or functional decline over a 2-year period compared to the lower-scoring majority of the sample.</a:t>
            </a:r>
            <a:r>
              <a:rPr lang="en-US" altLang="it-IT" sz="2000" dirty="0">
                <a:solidFill>
                  <a:srgbClr val="FF3300"/>
                </a:solidFill>
                <a:ea typeface="Calibri" panose="020F0502020204030204" pitchFamily="34" charset="0"/>
                <a:cs typeface="Calibri" panose="020F0502020204030204" pitchFamily="34" charset="0"/>
              </a:rPr>
              <a:t> </a:t>
            </a:r>
            <a:endParaRPr lang="it-IT" altLang="it-IT" sz="2000" dirty="0">
              <a:solidFill>
                <a:srgbClr val="3399FF"/>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6444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52400"/>
            <a:ext cx="514826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70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ttangolo 2"/>
          <p:cNvSpPr>
            <a:spLocks noChangeArrowheads="1"/>
          </p:cNvSpPr>
          <p:nvPr/>
        </p:nvSpPr>
        <p:spPr bwMode="auto">
          <a:xfrm>
            <a:off x="3287714" y="3198813"/>
            <a:ext cx="5400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800" b="1" dirty="0">
                <a:solidFill>
                  <a:srgbClr val="0066FF"/>
                </a:solidFill>
                <a:latin typeface="Calibri" panose="020F0502020204030204" pitchFamily="34" charset="0"/>
              </a:rPr>
              <a:t>http://eprognosis.ucsf.edu/</a:t>
            </a:r>
          </a:p>
        </p:txBody>
      </p:sp>
    </p:spTree>
    <p:extLst>
      <p:ext uri="{BB962C8B-B14F-4D97-AF65-F5344CB8AC3E}">
        <p14:creationId xmlns:p14="http://schemas.microsoft.com/office/powerpoint/2010/main" val="1972761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latin typeface="+mj-lt"/>
              </a:rPr>
              <a:t>Finalità delle </a:t>
            </a:r>
            <a:r>
              <a:rPr lang="it-IT" dirty="0" smtClean="0">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latin typeface="+mj-lt"/>
              </a:rPr>
              <a:t>Proporzionalità terapeutica</a:t>
            </a:r>
            <a:endParaRPr lang="it-IT" dirty="0" smtClean="0">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2779839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1724239" y="260648"/>
          <a:ext cx="856895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715" name="Rectangle 3"/>
          <p:cNvSpPr txBox="1">
            <a:spLocks noChangeArrowheads="1"/>
          </p:cNvSpPr>
          <p:nvPr/>
        </p:nvSpPr>
        <p:spPr bwMode="auto">
          <a:xfrm>
            <a:off x="1695451" y="3652839"/>
            <a:ext cx="2168525" cy="1144587"/>
          </a:xfrm>
          <a:prstGeom prst="rect">
            <a:avLst/>
          </a:prstGeom>
          <a:solidFill>
            <a:srgbClr val="C5E2FF"/>
          </a:solidFill>
          <a:ln w="38100">
            <a:solidFill>
              <a:srgbClr val="6699FF"/>
            </a:solidFill>
            <a:miter lim="800000"/>
            <a:headEnd/>
            <a:tailEnd/>
          </a:ln>
        </p:spPr>
        <p:txBody>
          <a:bodyPr/>
          <a:lstStyle>
            <a:lvl1pPr marL="176213" indent="-1762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en-US" sz="1200" b="1">
                <a:solidFill>
                  <a:srgbClr val="000000"/>
                </a:solidFill>
                <a:latin typeface="Calibri" panose="020F0502020204030204" pitchFamily="34" charset="0"/>
              </a:rPr>
              <a:t>Inclusione: ogni tipo di terapia disponibile</a:t>
            </a:r>
          </a:p>
          <a:p>
            <a:r>
              <a:rPr lang="en-US" sz="1200" b="1">
                <a:solidFill>
                  <a:srgbClr val="000000"/>
                </a:solidFill>
                <a:latin typeface="Calibri" panose="020F0502020204030204" pitchFamily="34" charset="0"/>
              </a:rPr>
              <a:t>Esclusione: nessuna</a:t>
            </a:r>
          </a:p>
          <a:p>
            <a:r>
              <a:rPr lang="en-US" sz="1200" b="1">
                <a:solidFill>
                  <a:srgbClr val="000000"/>
                </a:solidFill>
                <a:latin typeface="Calibri" panose="020F0502020204030204" pitchFamily="34" charset="0"/>
              </a:rPr>
              <a:t>Razionale: la finalità è il prolungamento della vita</a:t>
            </a:r>
          </a:p>
        </p:txBody>
      </p:sp>
      <p:sp>
        <p:nvSpPr>
          <p:cNvPr id="115716" name="Rectangle 3"/>
          <p:cNvSpPr txBox="1">
            <a:spLocks noChangeArrowheads="1"/>
          </p:cNvSpPr>
          <p:nvPr/>
        </p:nvSpPr>
        <p:spPr bwMode="auto">
          <a:xfrm>
            <a:off x="1724025" y="5013325"/>
            <a:ext cx="3563938" cy="1612900"/>
          </a:xfrm>
          <a:prstGeom prst="rect">
            <a:avLst/>
          </a:prstGeom>
          <a:solidFill>
            <a:srgbClr val="C5E2FF"/>
          </a:solidFill>
          <a:ln w="38100">
            <a:solidFill>
              <a:srgbClr val="6699FF"/>
            </a:solidFill>
            <a:miter lim="800000"/>
            <a:headEnd/>
            <a:tailEnd/>
          </a:ln>
        </p:spPr>
        <p:txBody>
          <a:bodyPr/>
          <a:lstStyle>
            <a:lvl1pPr marL="176213" indent="-1746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it-IT" sz="1200" b="1" dirty="0">
                <a:solidFill>
                  <a:srgbClr val="000000"/>
                </a:solidFill>
                <a:latin typeface="Calibri" panose="020F0502020204030204" pitchFamily="34" charset="0"/>
              </a:rPr>
              <a:t>Inclusione: è indicata </a:t>
            </a:r>
            <a:r>
              <a:rPr lang="it-IT" sz="1200" b="1" dirty="0" smtClean="0">
                <a:solidFill>
                  <a:srgbClr val="000000"/>
                </a:solidFill>
                <a:latin typeface="Calibri" panose="020F0502020204030204" pitchFamily="34" charset="0"/>
              </a:rPr>
              <a:t>l’</a:t>
            </a:r>
            <a:r>
              <a:rPr lang="it-IT" altLang="ja-JP" sz="1200" b="1" dirty="0" smtClean="0">
                <a:solidFill>
                  <a:srgbClr val="000000"/>
                </a:solidFill>
                <a:latin typeface="Calibri" panose="020F0502020204030204" pitchFamily="34" charset="0"/>
              </a:rPr>
              <a:t>ospedalizzazione </a:t>
            </a:r>
            <a:r>
              <a:rPr lang="it-IT" altLang="ja-JP" sz="1200" b="1" dirty="0">
                <a:solidFill>
                  <a:srgbClr val="000000"/>
                </a:solidFill>
                <a:latin typeface="Calibri" panose="020F0502020204030204" pitchFamily="34" charset="0"/>
              </a:rPr>
              <a:t>in corsia ordinaria</a:t>
            </a:r>
          </a:p>
          <a:p>
            <a:r>
              <a:rPr lang="it-IT" sz="1200" b="1" dirty="0">
                <a:solidFill>
                  <a:srgbClr val="000000"/>
                </a:solidFill>
                <a:latin typeface="Calibri" panose="020F0502020204030204" pitchFamily="34" charset="0"/>
              </a:rPr>
              <a:t>Esclusione: rianimazione cardiopolmonare, Unità di Terapia Intensiva</a:t>
            </a:r>
          </a:p>
          <a:p>
            <a:r>
              <a:rPr lang="it-IT" sz="1200" b="1" dirty="0">
                <a:solidFill>
                  <a:srgbClr val="000000"/>
                </a:solidFill>
                <a:latin typeface="Calibri" panose="020F0502020204030204" pitchFamily="34" charset="0"/>
              </a:rPr>
              <a:t>Razionale: a seguito della rianimazione cardiopolmonare o del ricovero in Unità di Terapia Intensiva si assiste a un irreversibile declino funzionale</a:t>
            </a:r>
          </a:p>
        </p:txBody>
      </p:sp>
      <p:sp>
        <p:nvSpPr>
          <p:cNvPr id="115717" name="Rectangle 3"/>
          <p:cNvSpPr txBox="1">
            <a:spLocks noChangeArrowheads="1"/>
          </p:cNvSpPr>
          <p:nvPr/>
        </p:nvSpPr>
        <p:spPr bwMode="auto">
          <a:xfrm>
            <a:off x="4334933" y="3098800"/>
            <a:ext cx="3416830" cy="1670050"/>
          </a:xfrm>
          <a:prstGeom prst="rect">
            <a:avLst/>
          </a:prstGeom>
          <a:solidFill>
            <a:srgbClr val="C5E2FF"/>
          </a:solidFill>
          <a:ln w="38100">
            <a:solidFill>
              <a:srgbClr val="6699FF"/>
            </a:solidFill>
            <a:miter lim="800000"/>
            <a:headEnd/>
            <a:tailEnd/>
          </a:ln>
        </p:spPr>
        <p:txBody>
          <a:bodyPr/>
          <a:lstStyle>
            <a:lvl1pPr marL="174625" indent="-166688">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it-IT" sz="1200" b="1">
                <a:solidFill>
                  <a:srgbClr val="000000"/>
                </a:solidFill>
                <a:latin typeface="Calibri" panose="020F0502020204030204" pitchFamily="34" charset="0"/>
              </a:rPr>
              <a:t>Inclusione: la cura è domiciliare (compresa RSA)</a:t>
            </a:r>
          </a:p>
          <a:p>
            <a:r>
              <a:rPr lang="it-IT" sz="1200" b="1">
                <a:solidFill>
                  <a:srgbClr val="000000"/>
                </a:solidFill>
                <a:latin typeface="Calibri" panose="020F0502020204030204" pitchFamily="34" charset="0"/>
              </a:rPr>
              <a:t>Esclusione: rianimazione cardiopolmonare, Unità di Terapia Intensiva (è ammessa la subacuzie, se disponibile)</a:t>
            </a:r>
          </a:p>
          <a:p>
            <a:r>
              <a:rPr lang="it-IT" sz="1200" b="1">
                <a:solidFill>
                  <a:srgbClr val="000000"/>
                </a:solidFill>
                <a:latin typeface="Calibri" panose="020F0502020204030204" pitchFamily="34" charset="0"/>
              </a:rPr>
              <a:t>Razionale: l</a:t>
            </a:r>
            <a:r>
              <a:rPr lang="ja-JP" altLang="it-IT" sz="1200" b="1">
                <a:solidFill>
                  <a:srgbClr val="000000"/>
                </a:solidFill>
                <a:latin typeface="Calibri" panose="020F0502020204030204" pitchFamily="34" charset="0"/>
              </a:rPr>
              <a:t>’</a:t>
            </a:r>
            <a:r>
              <a:rPr lang="it-IT" altLang="ja-JP" sz="1200" b="1">
                <a:solidFill>
                  <a:srgbClr val="000000"/>
                </a:solidFill>
                <a:latin typeface="Calibri" panose="020F0502020204030204" pitchFamily="34" charset="0"/>
              </a:rPr>
              <a:t>ospedalizzazione spesso interferisce negativamente con lo stato funzionale e con il comfort del paziente</a:t>
            </a:r>
            <a:endParaRPr lang="it-IT" sz="1200" b="1">
              <a:solidFill>
                <a:srgbClr val="000000"/>
              </a:solidFill>
              <a:latin typeface="Calibri" panose="020F0502020204030204" pitchFamily="34" charset="0"/>
            </a:endParaRPr>
          </a:p>
        </p:txBody>
      </p:sp>
      <p:sp>
        <p:nvSpPr>
          <p:cNvPr id="115718" name="Rectangle 3"/>
          <p:cNvSpPr txBox="1">
            <a:spLocks noChangeArrowheads="1"/>
          </p:cNvSpPr>
          <p:nvPr/>
        </p:nvSpPr>
        <p:spPr bwMode="auto">
          <a:xfrm>
            <a:off x="6438900" y="5351464"/>
            <a:ext cx="4071938" cy="1271587"/>
          </a:xfrm>
          <a:prstGeom prst="rect">
            <a:avLst/>
          </a:prstGeom>
          <a:solidFill>
            <a:srgbClr val="C5E2FF"/>
          </a:solidFill>
          <a:ln w="38100">
            <a:solidFill>
              <a:srgbClr val="6699FF"/>
            </a:solidFill>
            <a:miter lim="800000"/>
            <a:headEnd/>
            <a:tailEnd/>
          </a:ln>
        </p:spPr>
        <p:txBody>
          <a:bodyPr/>
          <a:lstStyle>
            <a:lvl1pPr marL="177800" indent="-1778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it-IT" sz="1200" b="1">
                <a:solidFill>
                  <a:srgbClr val="000000"/>
                </a:solidFill>
                <a:latin typeface="Calibri" panose="020F0502020204030204" pitchFamily="34" charset="0"/>
              </a:rPr>
              <a:t>Inclusione: interventi di comfort, terapia antibiotica, esami semplici</a:t>
            </a:r>
          </a:p>
          <a:p>
            <a:r>
              <a:rPr lang="it-IT" sz="1200" b="1">
                <a:solidFill>
                  <a:srgbClr val="000000"/>
                </a:solidFill>
                <a:latin typeface="Calibri" panose="020F0502020204030204" pitchFamily="34" charset="0"/>
              </a:rPr>
              <a:t>Esclusione: rianimazione cardiopolmonare, Unità di Terapia Intensiva, esami invasivi</a:t>
            </a:r>
          </a:p>
          <a:p>
            <a:r>
              <a:rPr lang="it-IT" sz="1200" b="1">
                <a:solidFill>
                  <a:srgbClr val="000000"/>
                </a:solidFill>
                <a:latin typeface="Calibri" panose="020F0502020204030204" pitchFamily="34" charset="0"/>
              </a:rPr>
              <a:t>Razionale: la finalità del trattamento è il comfort, la funzione</a:t>
            </a:r>
          </a:p>
        </p:txBody>
      </p:sp>
      <p:sp>
        <p:nvSpPr>
          <p:cNvPr id="115719" name="Rectangle 3"/>
          <p:cNvSpPr txBox="1">
            <a:spLocks noChangeArrowheads="1"/>
          </p:cNvSpPr>
          <p:nvPr/>
        </p:nvSpPr>
        <p:spPr bwMode="auto">
          <a:xfrm>
            <a:off x="8134351" y="3068639"/>
            <a:ext cx="2354263" cy="1512887"/>
          </a:xfrm>
          <a:prstGeom prst="rect">
            <a:avLst/>
          </a:prstGeom>
          <a:solidFill>
            <a:srgbClr val="C5E2FF"/>
          </a:solidFill>
          <a:ln w="38100">
            <a:solidFill>
              <a:srgbClr val="6699FF"/>
            </a:solidFill>
            <a:miter lim="800000"/>
            <a:headEnd/>
            <a:tailEnd/>
          </a:ln>
        </p:spPr>
        <p:txBody>
          <a:bodyPr/>
          <a:lstStyle>
            <a:lvl1pPr marL="174625" indent="-166688">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it-IT" sz="1200" b="1">
                <a:solidFill>
                  <a:srgbClr val="000000"/>
                </a:solidFill>
                <a:latin typeface="Calibri" panose="020F0502020204030204" pitchFamily="34" charset="0"/>
              </a:rPr>
              <a:t>Inclusione: ossigenoterapia, terapia del dolore (analgesici), anti-emetici, lassativi</a:t>
            </a:r>
          </a:p>
          <a:p>
            <a:r>
              <a:rPr lang="it-IT" sz="1200" b="1">
                <a:solidFill>
                  <a:srgbClr val="000000"/>
                </a:solidFill>
                <a:latin typeface="Calibri" panose="020F0502020204030204" pitchFamily="34" charset="0"/>
              </a:rPr>
              <a:t>Esclusione: trattamenti curativi</a:t>
            </a:r>
          </a:p>
          <a:p>
            <a:r>
              <a:rPr lang="it-IT" sz="1200" b="1">
                <a:solidFill>
                  <a:srgbClr val="000000"/>
                </a:solidFill>
                <a:latin typeface="Calibri" panose="020F0502020204030204" pitchFamily="34" charset="0"/>
              </a:rPr>
              <a:t>Razionale: il prolungamento della vita non è un obiettivo ragionevole</a:t>
            </a:r>
          </a:p>
        </p:txBody>
      </p:sp>
      <p:sp>
        <p:nvSpPr>
          <p:cNvPr id="8" name="Freccia in giù 7"/>
          <p:cNvSpPr/>
          <p:nvPr/>
        </p:nvSpPr>
        <p:spPr>
          <a:xfrm>
            <a:off x="2351088" y="2708275"/>
            <a:ext cx="144462" cy="865188"/>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it-IT">
              <a:solidFill>
                <a:srgbClr val="FFFFFF"/>
              </a:solidFill>
              <a:latin typeface="Arial" panose="020B0604020202020204" pitchFamily="34" charset="0"/>
            </a:endParaRPr>
          </a:p>
        </p:txBody>
      </p:sp>
      <p:sp>
        <p:nvSpPr>
          <p:cNvPr id="9" name="Freccia in giù 8"/>
          <p:cNvSpPr/>
          <p:nvPr/>
        </p:nvSpPr>
        <p:spPr>
          <a:xfrm>
            <a:off x="4008438" y="2717800"/>
            <a:ext cx="215900" cy="2224088"/>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it-IT">
              <a:solidFill>
                <a:srgbClr val="FFFFFF"/>
              </a:solidFill>
              <a:latin typeface="Arial" panose="020B0604020202020204" pitchFamily="34" charset="0"/>
            </a:endParaRPr>
          </a:p>
        </p:txBody>
      </p:sp>
      <p:sp>
        <p:nvSpPr>
          <p:cNvPr id="10" name="Freccia in giù 9"/>
          <p:cNvSpPr/>
          <p:nvPr/>
        </p:nvSpPr>
        <p:spPr>
          <a:xfrm>
            <a:off x="6024563" y="2717800"/>
            <a:ext cx="163512" cy="350838"/>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it-IT">
              <a:solidFill>
                <a:srgbClr val="FFFFFF"/>
              </a:solidFill>
              <a:latin typeface="Arial" panose="020B0604020202020204" pitchFamily="34" charset="0"/>
            </a:endParaRPr>
          </a:p>
        </p:txBody>
      </p:sp>
      <p:sp>
        <p:nvSpPr>
          <p:cNvPr id="12" name="Freccia in giù 11"/>
          <p:cNvSpPr/>
          <p:nvPr/>
        </p:nvSpPr>
        <p:spPr>
          <a:xfrm flipH="1">
            <a:off x="7824788" y="2717801"/>
            <a:ext cx="176212" cy="2582863"/>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it-IT">
              <a:solidFill>
                <a:srgbClr val="FFFFFF"/>
              </a:solidFill>
              <a:latin typeface="Arial" panose="020B0604020202020204" pitchFamily="34" charset="0"/>
            </a:endParaRPr>
          </a:p>
        </p:txBody>
      </p:sp>
      <p:sp>
        <p:nvSpPr>
          <p:cNvPr id="13" name="Freccia in giù 12"/>
          <p:cNvSpPr/>
          <p:nvPr/>
        </p:nvSpPr>
        <p:spPr>
          <a:xfrm>
            <a:off x="9480551" y="2717800"/>
            <a:ext cx="176213" cy="350838"/>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it-IT">
              <a:solidFill>
                <a:srgbClr val="FFFFFF"/>
              </a:solidFill>
              <a:latin typeface="Arial" panose="020B0604020202020204" pitchFamily="34" charset="0"/>
            </a:endParaRPr>
          </a:p>
        </p:txBody>
      </p:sp>
      <p:sp>
        <p:nvSpPr>
          <p:cNvPr id="3" name="CasellaDiTesto 2"/>
          <p:cNvSpPr txBox="1"/>
          <p:nvPr/>
        </p:nvSpPr>
        <p:spPr>
          <a:xfrm>
            <a:off x="8149433" y="217899"/>
            <a:ext cx="3699934" cy="461665"/>
          </a:xfrm>
          <a:prstGeom prst="rect">
            <a:avLst/>
          </a:prstGeom>
          <a:solidFill>
            <a:schemeClr val="accent1">
              <a:lumMod val="60000"/>
              <a:lumOff val="40000"/>
            </a:schemeClr>
          </a:solidFill>
        </p:spPr>
        <p:txBody>
          <a:bodyPr wrap="square" rtlCol="0">
            <a:spAutoFit/>
          </a:bodyPr>
          <a:lstStyle/>
          <a:p>
            <a:r>
              <a:rPr lang="it-IT" sz="2400" b="1" dirty="0" smtClean="0">
                <a:solidFill>
                  <a:schemeClr val="bg1"/>
                </a:solidFill>
              </a:rPr>
              <a:t>Proporzionalità delle cure</a:t>
            </a:r>
            <a:endParaRPr lang="it-IT" sz="2400" b="1" dirty="0">
              <a:solidFill>
                <a:schemeClr val="bg1"/>
              </a:solidFill>
            </a:endParaRPr>
          </a:p>
        </p:txBody>
      </p:sp>
    </p:spTree>
    <p:extLst>
      <p:ext uri="{BB962C8B-B14F-4D97-AF65-F5344CB8AC3E}">
        <p14:creationId xmlns:p14="http://schemas.microsoft.com/office/powerpoint/2010/main" val="261981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latin typeface="+mj-lt"/>
              </a:rPr>
              <a:t>La </a:t>
            </a:r>
            <a:r>
              <a:rPr lang="it-IT" dirty="0" smtClean="0">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158908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2419880" y="1616605"/>
            <a:ext cx="7772400" cy="4114800"/>
          </a:xfrm>
        </p:spPr>
        <p:txBody>
          <a:bodyPr/>
          <a:lstStyle/>
          <a:p>
            <a:pPr eaLnBrk="1" hangingPunct="1"/>
            <a:r>
              <a:rPr lang="it-IT" altLang="it-IT" dirty="0" smtClean="0">
                <a:solidFill>
                  <a:srgbClr val="0070C0"/>
                </a:solidFill>
                <a:latin typeface="+mj-lt"/>
                <a:ea typeface="Calibri" panose="020F0502020204030204" pitchFamily="34" charset="0"/>
                <a:cs typeface="Calibri" panose="020F0502020204030204" pitchFamily="34" charset="0"/>
              </a:rPr>
              <a:t>PROGNOSI</a:t>
            </a:r>
          </a:p>
          <a:p>
            <a:pPr lvl="1" eaLnBrk="1" hangingPunct="1"/>
            <a:r>
              <a:rPr lang="it-IT" altLang="it-IT" dirty="0" smtClean="0">
                <a:latin typeface="+mj-lt"/>
                <a:ea typeface="Calibri" panose="020F0502020204030204" pitchFamily="34" charset="0"/>
                <a:cs typeface="Calibri" panose="020F0502020204030204" pitchFamily="34" charset="0"/>
              </a:rPr>
              <a:t>Dal greco </a:t>
            </a:r>
            <a:r>
              <a:rPr lang="it-IT" altLang="it-IT" i="1" dirty="0" err="1" smtClean="0">
                <a:latin typeface="+mj-lt"/>
                <a:ea typeface="Calibri" panose="020F0502020204030204" pitchFamily="34" charset="0"/>
                <a:cs typeface="Calibri" panose="020F0502020204030204" pitchFamily="34" charset="0"/>
              </a:rPr>
              <a:t>pr</a:t>
            </a:r>
            <a:r>
              <a:rPr lang="en-US" altLang="it-IT" i="1" dirty="0" smtClean="0">
                <a:latin typeface="+mj-lt"/>
                <a:ea typeface="Arial Unicode MS" panose="020B0604020202020204" pitchFamily="34" charset="-128"/>
                <a:cs typeface="Calibri" panose="020F0502020204030204" pitchFamily="34" charset="0"/>
              </a:rPr>
              <a:t>ó</a:t>
            </a:r>
            <a:r>
              <a:rPr lang="it-IT" altLang="it-IT" i="1" dirty="0" err="1" smtClean="0">
                <a:latin typeface="+mj-lt"/>
                <a:ea typeface="Calibri" panose="020F0502020204030204" pitchFamily="34" charset="0"/>
                <a:cs typeface="Calibri" panose="020F0502020204030204" pitchFamily="34" charset="0"/>
              </a:rPr>
              <a:t>gn</a:t>
            </a:r>
            <a:r>
              <a:rPr lang="en-US" altLang="it-IT" i="1" dirty="0" smtClean="0">
                <a:latin typeface="+mj-lt"/>
                <a:ea typeface="Arial Unicode MS" panose="020B0604020202020204" pitchFamily="34" charset="-128"/>
                <a:cs typeface="Arial Unicode MS" panose="020B0604020202020204" pitchFamily="34" charset="-128"/>
              </a:rPr>
              <a:t>ō</a:t>
            </a:r>
            <a:r>
              <a:rPr lang="it-IT" altLang="it-IT" i="1" dirty="0" err="1" smtClean="0">
                <a:latin typeface="+mj-lt"/>
                <a:ea typeface="Calibri" panose="020F0502020204030204" pitchFamily="34" charset="0"/>
                <a:cs typeface="Calibri" panose="020F0502020204030204" pitchFamily="34" charset="0"/>
              </a:rPr>
              <a:t>sis</a:t>
            </a:r>
            <a:r>
              <a:rPr lang="it-IT" altLang="it-IT" dirty="0" smtClean="0">
                <a:latin typeface="+mj-lt"/>
                <a:ea typeface="Calibri" panose="020F0502020204030204" pitchFamily="34" charset="0"/>
                <a:cs typeface="Calibri" panose="020F0502020204030204" pitchFamily="34" charset="0"/>
              </a:rPr>
              <a:t> = previsione </a:t>
            </a:r>
          </a:p>
          <a:p>
            <a:pPr eaLnBrk="1" hangingPunct="1"/>
            <a:r>
              <a:rPr lang="it-IT" altLang="it-IT" dirty="0" smtClean="0">
                <a:solidFill>
                  <a:srgbClr val="0070C0"/>
                </a:solidFill>
                <a:latin typeface="+mj-lt"/>
                <a:ea typeface="Calibri" panose="020F0502020204030204" pitchFamily="34" charset="0"/>
                <a:cs typeface="Calibri" panose="020F0502020204030204" pitchFamily="34" charset="0"/>
              </a:rPr>
              <a:t>PROGNOSTICO</a:t>
            </a:r>
          </a:p>
          <a:p>
            <a:pPr lvl="1" eaLnBrk="1" hangingPunct="1"/>
            <a:r>
              <a:rPr lang="it-IT" altLang="it-IT" dirty="0" smtClean="0">
                <a:latin typeface="+mj-lt"/>
                <a:ea typeface="Calibri" panose="020F0502020204030204" pitchFamily="34" charset="0"/>
                <a:cs typeface="Calibri" panose="020F0502020204030204" pitchFamily="34" charset="0"/>
              </a:rPr>
              <a:t>Dal greco </a:t>
            </a:r>
            <a:r>
              <a:rPr lang="it-IT" altLang="it-IT" i="1" dirty="0" err="1" smtClean="0">
                <a:latin typeface="+mj-lt"/>
                <a:ea typeface="Calibri" panose="020F0502020204030204" pitchFamily="34" charset="0"/>
                <a:cs typeface="Calibri" panose="020F0502020204030204" pitchFamily="34" charset="0"/>
              </a:rPr>
              <a:t>pr</a:t>
            </a:r>
            <a:r>
              <a:rPr lang="en-US" altLang="it-IT" i="1" dirty="0" smtClean="0">
                <a:latin typeface="+mj-lt"/>
                <a:ea typeface="Arial Unicode MS" panose="020B0604020202020204" pitchFamily="34" charset="-128"/>
                <a:cs typeface="Arial Unicode MS" panose="020B0604020202020204" pitchFamily="34" charset="-128"/>
              </a:rPr>
              <a:t>o</a:t>
            </a:r>
            <a:r>
              <a:rPr lang="it-IT" altLang="it-IT" i="1" dirty="0" err="1" smtClean="0">
                <a:latin typeface="+mj-lt"/>
                <a:ea typeface="Calibri" panose="020F0502020204030204" pitchFamily="34" charset="0"/>
                <a:cs typeface="Calibri" panose="020F0502020204030204" pitchFamily="34" charset="0"/>
              </a:rPr>
              <a:t>gn</a:t>
            </a:r>
            <a:r>
              <a:rPr lang="en-US" altLang="it-IT" i="1" dirty="0" smtClean="0">
                <a:latin typeface="+mj-lt"/>
                <a:ea typeface="Arial Unicode MS" panose="020B0604020202020204" pitchFamily="34" charset="-128"/>
                <a:cs typeface="Arial Unicode MS" panose="020B0604020202020204" pitchFamily="34" charset="-128"/>
              </a:rPr>
              <a:t>ō</a:t>
            </a:r>
            <a:r>
              <a:rPr lang="it-IT" altLang="it-IT" i="1" dirty="0" err="1" smtClean="0">
                <a:latin typeface="+mj-lt"/>
                <a:ea typeface="Calibri" panose="020F0502020204030204" pitchFamily="34" charset="0"/>
                <a:cs typeface="Calibri" panose="020F0502020204030204" pitchFamily="34" charset="0"/>
              </a:rPr>
              <a:t>stik</a:t>
            </a:r>
            <a:r>
              <a:rPr lang="en-US" altLang="it-IT" i="1" dirty="0" smtClean="0">
                <a:latin typeface="+mj-lt"/>
                <a:ea typeface="Arial Unicode MS" panose="020B0604020202020204" pitchFamily="34" charset="-128"/>
                <a:cs typeface="Arial Unicode MS" panose="020B0604020202020204" pitchFamily="34" charset="-128"/>
              </a:rPr>
              <a:t>ó</a:t>
            </a:r>
            <a:r>
              <a:rPr lang="it-IT" altLang="it-IT" i="1" dirty="0" smtClean="0">
                <a:latin typeface="+mj-lt"/>
                <a:ea typeface="Calibri" panose="020F0502020204030204" pitchFamily="34" charset="0"/>
                <a:cs typeface="Calibri" panose="020F0502020204030204" pitchFamily="34" charset="0"/>
              </a:rPr>
              <a:t>s </a:t>
            </a:r>
            <a:r>
              <a:rPr lang="it-IT" altLang="it-IT" dirty="0" smtClean="0">
                <a:latin typeface="+mj-lt"/>
                <a:ea typeface="Calibri" panose="020F0502020204030204" pitchFamily="34" charset="0"/>
                <a:cs typeface="Calibri" panose="020F0502020204030204" pitchFamily="34" charset="0"/>
              </a:rPr>
              <a:t>= atto a conoscere prima  </a:t>
            </a:r>
          </a:p>
        </p:txBody>
      </p:sp>
      <p:sp>
        <p:nvSpPr>
          <p:cNvPr id="160771" name="Text Box 3"/>
          <p:cNvSpPr txBox="1">
            <a:spLocks noChangeArrowheads="1"/>
          </p:cNvSpPr>
          <p:nvPr/>
        </p:nvSpPr>
        <p:spPr bwMode="auto">
          <a:xfrm>
            <a:off x="2351089" y="4724401"/>
            <a:ext cx="763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it-IT" altLang="it-IT" sz="1800" dirty="0">
                <a:solidFill>
                  <a:srgbClr val="000000"/>
                </a:solidFill>
                <a:latin typeface="+mj-lt"/>
                <a:ea typeface="Calibri" panose="020F0502020204030204" pitchFamily="34" charset="0"/>
                <a:cs typeface="Calibri" panose="020F0502020204030204" pitchFamily="34" charset="0"/>
              </a:rPr>
              <a:t>Dizionario della lingua Italiana Sabatini Coletti, 2004</a:t>
            </a:r>
          </a:p>
        </p:txBody>
      </p:sp>
    </p:spTree>
    <p:extLst>
      <p:ext uri="{BB962C8B-B14F-4D97-AF65-F5344CB8AC3E}">
        <p14:creationId xmlns:p14="http://schemas.microsoft.com/office/powerpoint/2010/main" val="23357286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ttangolo 1"/>
          <p:cNvSpPr>
            <a:spLocks noChangeArrowheads="1"/>
          </p:cNvSpPr>
          <p:nvPr/>
        </p:nvSpPr>
        <p:spPr bwMode="auto">
          <a:xfrm>
            <a:off x="1855789" y="2276475"/>
            <a:ext cx="8135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it-IT" sz="2400" b="1" dirty="0">
                <a:solidFill>
                  <a:srgbClr val="000000"/>
                </a:solidFill>
                <a:latin typeface="Calibri" panose="020F0502020204030204" pitchFamily="34" charset="0"/>
              </a:rPr>
              <a:t>We propose a framework of three central tasks that clinicians can perform to help patients and families manage uncertainty.</a:t>
            </a:r>
            <a:endParaRPr lang="it-IT" altLang="it-IT" sz="2400" b="1" dirty="0">
              <a:solidFill>
                <a:srgbClr val="000000"/>
              </a:solidFill>
              <a:latin typeface="Calibri" panose="020F0502020204030204" pitchFamily="34" charset="0"/>
            </a:endParaRPr>
          </a:p>
        </p:txBody>
      </p:sp>
      <p:pic>
        <p:nvPicPr>
          <p:cNvPr id="243715"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0"/>
            <a:ext cx="8255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6237289"/>
            <a:ext cx="4527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48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olo 1"/>
          <p:cNvSpPr>
            <a:spLocks noGrp="1"/>
          </p:cNvSpPr>
          <p:nvPr>
            <p:ph type="ctrTitle"/>
          </p:nvPr>
        </p:nvSpPr>
        <p:spPr>
          <a:xfrm>
            <a:off x="2063750" y="0"/>
            <a:ext cx="7772400" cy="792163"/>
          </a:xfrm>
          <a:solidFill>
            <a:schemeClr val="accent1">
              <a:lumMod val="60000"/>
              <a:lumOff val="40000"/>
            </a:schemeClr>
          </a:solidFill>
        </p:spPr>
        <p:txBody>
          <a:bodyPr>
            <a:normAutofit/>
          </a:bodyPr>
          <a:lstStyle/>
          <a:p>
            <a:pPr>
              <a:defRPr/>
            </a:pPr>
            <a:r>
              <a:rPr lang="it-IT" altLang="it-IT" sz="4800" dirty="0" smtClean="0">
                <a:solidFill>
                  <a:schemeClr val="bg1"/>
                </a:solidFill>
              </a:rPr>
              <a:t>First</a:t>
            </a:r>
          </a:p>
        </p:txBody>
      </p:sp>
      <p:sp>
        <p:nvSpPr>
          <p:cNvPr id="244739" name="Sottotitolo 2"/>
          <p:cNvSpPr>
            <a:spLocks noGrp="1"/>
          </p:cNvSpPr>
          <p:nvPr>
            <p:ph type="subTitle" idx="1"/>
          </p:nvPr>
        </p:nvSpPr>
        <p:spPr>
          <a:xfrm>
            <a:off x="2087563" y="1700214"/>
            <a:ext cx="8208962" cy="4249737"/>
          </a:xfrm>
        </p:spPr>
        <p:txBody>
          <a:bodyPr/>
          <a:lstStyle/>
          <a:p>
            <a:pPr algn="l"/>
            <a:r>
              <a:rPr lang="en-US" altLang="it-IT">
                <a:latin typeface="+mj-lt"/>
              </a:rPr>
              <a:t>The first task is to normalize the uncertainty of prognosis.</a:t>
            </a:r>
          </a:p>
          <a:p>
            <a:pPr algn="l"/>
            <a:r>
              <a:rPr lang="en-US" altLang="it-IT">
                <a:latin typeface="+mj-lt"/>
              </a:rPr>
              <a:t>We believe this step is important because it seeks to reset expectations. Patients are bombarded in the lay media with the notion that high-tech advances in imaging and genomics have resulted in definitive answers to clinical questions such as prognosis. Clinicians should be honest with patients about the boundaries of knowledge, saying, for example, “I understand that you want more accurate information about the future. The reality is that it’s like predicting the weather — we can never be absolutely certain about the future. I wish I could be more certain.”</a:t>
            </a:r>
            <a:endParaRPr lang="it-IT" altLang="it-IT">
              <a:latin typeface="+mj-lt"/>
            </a:endParaRPr>
          </a:p>
        </p:txBody>
      </p:sp>
      <p:pic>
        <p:nvPicPr>
          <p:cNvPr id="24474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6237289"/>
            <a:ext cx="4527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15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olo 1"/>
          <p:cNvSpPr>
            <a:spLocks noGrp="1"/>
          </p:cNvSpPr>
          <p:nvPr>
            <p:ph type="ctrTitle"/>
          </p:nvPr>
        </p:nvSpPr>
        <p:spPr>
          <a:xfrm>
            <a:off x="2330450" y="0"/>
            <a:ext cx="7772400" cy="720725"/>
          </a:xfrm>
          <a:solidFill>
            <a:schemeClr val="accent1">
              <a:lumMod val="60000"/>
              <a:lumOff val="40000"/>
            </a:schemeClr>
          </a:solidFill>
        </p:spPr>
        <p:txBody>
          <a:bodyPr>
            <a:noAutofit/>
          </a:bodyPr>
          <a:lstStyle/>
          <a:p>
            <a:pPr>
              <a:defRPr/>
            </a:pPr>
            <a:r>
              <a:rPr lang="it-IT" altLang="it-IT" sz="4800" smtClean="0">
                <a:solidFill>
                  <a:schemeClr val="bg1"/>
                </a:solidFill>
              </a:rPr>
              <a:t>Second</a:t>
            </a:r>
          </a:p>
        </p:txBody>
      </p:sp>
      <p:sp>
        <p:nvSpPr>
          <p:cNvPr id="245763" name="Sottotitolo 2"/>
          <p:cNvSpPr>
            <a:spLocks noGrp="1"/>
          </p:cNvSpPr>
          <p:nvPr>
            <p:ph type="subTitle" idx="1"/>
          </p:nvPr>
        </p:nvSpPr>
        <p:spPr>
          <a:xfrm>
            <a:off x="2268538" y="1557338"/>
            <a:ext cx="7993062" cy="4679950"/>
          </a:xfrm>
        </p:spPr>
        <p:txBody>
          <a:bodyPr/>
          <a:lstStyle/>
          <a:p>
            <a:pPr algn="l"/>
            <a:r>
              <a:rPr lang="en-US" altLang="it-IT" dirty="0">
                <a:latin typeface="+mj-lt"/>
              </a:rPr>
              <a:t>The second task is to address patients’ and surrogates’ emotions about uncertainty, acknowledging how difficult it may be for them not to know. Responding to emotional distress is an important goal in itself, but it may also have important consequences for medical decision making. Studies suggest that patients make poor decisions when they are anxious or experiencing strong emotions.</a:t>
            </a:r>
          </a:p>
          <a:p>
            <a:pPr algn="l"/>
            <a:r>
              <a:rPr lang="en-US" altLang="it-IT" dirty="0">
                <a:latin typeface="+mj-lt"/>
              </a:rPr>
              <a:t>Clinicians can invite patients to </a:t>
            </a:r>
            <a:r>
              <a:rPr lang="it-IT" altLang="it-IT" dirty="0" err="1">
                <a:latin typeface="+mj-lt"/>
              </a:rPr>
              <a:t>discuss</a:t>
            </a:r>
            <a:r>
              <a:rPr lang="it-IT" altLang="it-IT" dirty="0">
                <a:latin typeface="+mj-lt"/>
              </a:rPr>
              <a:t> </a:t>
            </a:r>
            <a:r>
              <a:rPr lang="it-IT" altLang="it-IT" dirty="0" err="1">
                <a:latin typeface="+mj-lt"/>
              </a:rPr>
              <a:t>these</a:t>
            </a:r>
            <a:r>
              <a:rPr lang="it-IT" altLang="it-IT" dirty="0">
                <a:latin typeface="+mj-lt"/>
              </a:rPr>
              <a:t> </a:t>
            </a:r>
            <a:r>
              <a:rPr lang="it-IT" altLang="it-IT" dirty="0" err="1">
                <a:latin typeface="+mj-lt"/>
              </a:rPr>
              <a:t>emotional</a:t>
            </a:r>
            <a:r>
              <a:rPr lang="it-IT" altLang="it-IT" dirty="0">
                <a:latin typeface="+mj-lt"/>
              </a:rPr>
              <a:t> </a:t>
            </a:r>
            <a:r>
              <a:rPr lang="it-IT" altLang="it-IT" dirty="0" err="1">
                <a:latin typeface="+mj-lt"/>
              </a:rPr>
              <a:t>reactions</a:t>
            </a:r>
            <a:r>
              <a:rPr lang="it-IT" altLang="it-IT" dirty="0">
                <a:latin typeface="+mj-lt"/>
              </a:rPr>
              <a:t>, </a:t>
            </a:r>
            <a:r>
              <a:rPr lang="en-US" altLang="it-IT" dirty="0">
                <a:latin typeface="+mj-lt"/>
              </a:rPr>
              <a:t>saying for example, “It is tough not knowing what the future </a:t>
            </a:r>
            <a:r>
              <a:rPr lang="it-IT" altLang="it-IT" dirty="0" err="1">
                <a:latin typeface="+mj-lt"/>
              </a:rPr>
              <a:t>is</a:t>
            </a:r>
            <a:r>
              <a:rPr lang="it-IT" altLang="it-IT" dirty="0">
                <a:latin typeface="+mj-lt"/>
              </a:rPr>
              <a:t> </a:t>
            </a:r>
            <a:r>
              <a:rPr lang="it-IT" altLang="it-IT" dirty="0" err="1">
                <a:latin typeface="+mj-lt"/>
              </a:rPr>
              <a:t>going</a:t>
            </a:r>
            <a:r>
              <a:rPr lang="it-IT" altLang="it-IT" dirty="0">
                <a:latin typeface="+mj-lt"/>
              </a:rPr>
              <a:t> to </a:t>
            </a:r>
            <a:r>
              <a:rPr lang="it-IT" altLang="it-IT" dirty="0" err="1">
                <a:latin typeface="+mj-lt"/>
              </a:rPr>
              <a:t>bring</a:t>
            </a:r>
            <a:r>
              <a:rPr lang="it-IT" altLang="it-IT" dirty="0">
                <a:latin typeface="+mj-lt"/>
              </a:rPr>
              <a:t>.” </a:t>
            </a:r>
            <a:endParaRPr lang="en-US" altLang="it-IT" dirty="0">
              <a:latin typeface="+mj-lt"/>
            </a:endParaRPr>
          </a:p>
          <a:p>
            <a:pPr algn="l"/>
            <a:endParaRPr lang="en-US" altLang="it-IT" dirty="0">
              <a:latin typeface="+mj-lt"/>
            </a:endParaRPr>
          </a:p>
          <a:p>
            <a:pPr algn="l"/>
            <a:endParaRPr lang="en-US" altLang="it-IT" dirty="0">
              <a:latin typeface="+mj-lt"/>
            </a:endParaRPr>
          </a:p>
          <a:p>
            <a:pPr algn="l"/>
            <a:endParaRPr lang="en-US" altLang="it-IT" dirty="0">
              <a:latin typeface="+mj-lt"/>
            </a:endParaRPr>
          </a:p>
        </p:txBody>
      </p:sp>
      <p:pic>
        <p:nvPicPr>
          <p:cNvPr id="24576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6237289"/>
            <a:ext cx="4527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000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olo 3"/>
          <p:cNvSpPr>
            <a:spLocks noGrp="1"/>
          </p:cNvSpPr>
          <p:nvPr>
            <p:ph type="ctrTitle"/>
          </p:nvPr>
        </p:nvSpPr>
        <p:spPr>
          <a:xfrm>
            <a:off x="2313517" y="0"/>
            <a:ext cx="7854950" cy="647700"/>
          </a:xfrm>
          <a:solidFill>
            <a:schemeClr val="accent1">
              <a:lumMod val="60000"/>
              <a:lumOff val="40000"/>
            </a:schemeClr>
          </a:solidFill>
        </p:spPr>
        <p:txBody>
          <a:bodyPr>
            <a:noAutofit/>
          </a:bodyPr>
          <a:lstStyle/>
          <a:p>
            <a:pPr>
              <a:defRPr/>
            </a:pPr>
            <a:r>
              <a:rPr lang="it-IT" altLang="it-IT" sz="4400" dirty="0" smtClean="0">
                <a:solidFill>
                  <a:schemeClr val="bg1"/>
                </a:solidFill>
              </a:rPr>
              <a:t>Third</a:t>
            </a:r>
          </a:p>
        </p:txBody>
      </p:sp>
      <p:sp>
        <p:nvSpPr>
          <p:cNvPr id="246787" name="Sottotitolo 4"/>
          <p:cNvSpPr>
            <a:spLocks noGrp="1"/>
          </p:cNvSpPr>
          <p:nvPr>
            <p:ph type="subTitle" idx="1"/>
          </p:nvPr>
        </p:nvSpPr>
        <p:spPr>
          <a:xfrm>
            <a:off x="1992313" y="1484313"/>
            <a:ext cx="8280400" cy="2449512"/>
          </a:xfrm>
        </p:spPr>
        <p:txBody>
          <a:bodyPr/>
          <a:lstStyle/>
          <a:p>
            <a:pPr algn="l"/>
            <a:endParaRPr lang="en-US" altLang="it-IT" dirty="0">
              <a:latin typeface="+mj-lt"/>
            </a:endParaRPr>
          </a:p>
          <a:p>
            <a:pPr algn="l"/>
            <a:r>
              <a:rPr lang="en-US" altLang="it-IT" dirty="0">
                <a:latin typeface="+mj-lt"/>
              </a:rPr>
              <a:t>The third task is to help patients and families manage the</a:t>
            </a:r>
          </a:p>
          <a:p>
            <a:pPr algn="l"/>
            <a:r>
              <a:rPr lang="en-US" altLang="it-IT" dirty="0">
                <a:latin typeface="+mj-lt"/>
              </a:rPr>
              <a:t>effect of uncertainty on their ability to live in the here and</a:t>
            </a:r>
          </a:p>
          <a:p>
            <a:pPr algn="l"/>
            <a:r>
              <a:rPr lang="en-US" altLang="it-IT" dirty="0">
                <a:latin typeface="+mj-lt"/>
              </a:rPr>
              <a:t>now. The search for certainty may impede the ability of patients and family caregivers to live in the present.</a:t>
            </a:r>
          </a:p>
          <a:p>
            <a:pPr algn="l"/>
            <a:endParaRPr lang="it-IT" altLang="it-IT" dirty="0">
              <a:latin typeface="+mj-lt"/>
            </a:endParaRPr>
          </a:p>
        </p:txBody>
      </p:sp>
      <p:pic>
        <p:nvPicPr>
          <p:cNvPr id="246788"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6237289"/>
            <a:ext cx="4527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71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solidFill>
                  <a:schemeClr val="bg1">
                    <a:lumMod val="75000"/>
                  </a:schemeClr>
                </a:solidFill>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latin typeface="+mj-lt"/>
              </a:rPr>
              <a:t>Conclusioni</a:t>
            </a:r>
            <a:endParaRPr lang="it-IT" dirty="0">
              <a:latin typeface="+mj-lt"/>
            </a:endParaRPr>
          </a:p>
        </p:txBody>
      </p:sp>
    </p:spTree>
    <p:extLst>
      <p:ext uri="{BB962C8B-B14F-4D97-AF65-F5344CB8AC3E}">
        <p14:creationId xmlns:p14="http://schemas.microsoft.com/office/powerpoint/2010/main" val="4170187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ottotitolo 4"/>
          <p:cNvSpPr>
            <a:spLocks noGrp="1"/>
          </p:cNvSpPr>
          <p:nvPr>
            <p:ph type="subTitle" idx="1"/>
          </p:nvPr>
        </p:nvSpPr>
        <p:spPr>
          <a:xfrm>
            <a:off x="1992314" y="692151"/>
            <a:ext cx="7775575" cy="4968875"/>
          </a:xfrm>
        </p:spPr>
        <p:txBody>
          <a:bodyPr/>
          <a:lstStyle/>
          <a:p>
            <a:pPr algn="l"/>
            <a:r>
              <a:rPr lang="en-US" altLang="it-IT" sz="1800" dirty="0">
                <a:latin typeface="+mj-lt"/>
              </a:rPr>
              <a:t>Although more time brings greater prognostic certainty in some cases, in other cases the hoped-for clarity never emerges and decisions are pushed off to an ever-more-distant future. The time spent waiting may be dear to patients and their families. Patients may miss important opportunities to spend time with family because they’re focused on the future and unable to enjoy the present.  To help a patient refocus on the here and now, the clinician might ask, “What can we do to help you now, given that we are unsure of exactly what the future will bring?”</a:t>
            </a:r>
          </a:p>
          <a:p>
            <a:pPr algn="l"/>
            <a:endParaRPr lang="en-US" altLang="it-IT" sz="1800" dirty="0">
              <a:latin typeface="+mj-lt"/>
            </a:endParaRPr>
          </a:p>
          <a:p>
            <a:pPr algn="l"/>
            <a:r>
              <a:rPr lang="en-US" altLang="it-IT" sz="1800" dirty="0">
                <a:latin typeface="+mj-lt"/>
              </a:rPr>
              <a:t>Uncertainty may represent hope for some, an escape from the present for others. </a:t>
            </a:r>
          </a:p>
          <a:p>
            <a:pPr algn="l"/>
            <a:endParaRPr lang="en-US" altLang="it-IT" sz="1800" dirty="0">
              <a:latin typeface="+mj-lt"/>
            </a:endParaRPr>
          </a:p>
          <a:p>
            <a:pPr algn="l"/>
            <a:r>
              <a:rPr lang="en-US" altLang="it-IT" sz="1800" dirty="0">
                <a:latin typeface="+mj-lt"/>
              </a:rPr>
              <a:t>Prognosis, and prognostic uncertainty, have a profound influence on physicians, as well as on patients and families. Physicians’ generally optimistic bias is well documented. In one study, physicians overestimated the likely duration of survival of terminally ill patients by a factor of </a:t>
            </a:r>
            <a:r>
              <a:rPr lang="en-US" altLang="it-IT" sz="1800" dirty="0" smtClean="0">
                <a:latin typeface="+mj-lt"/>
              </a:rPr>
              <a:t>five</a:t>
            </a:r>
            <a:r>
              <a:rPr lang="en-US" altLang="it-IT" sz="1800" dirty="0">
                <a:latin typeface="+mj-lt"/>
              </a:rPr>
              <a:t>.</a:t>
            </a:r>
          </a:p>
          <a:p>
            <a:pPr algn="l"/>
            <a:endParaRPr lang="it-IT" altLang="it-IT" sz="1800" dirty="0">
              <a:latin typeface="+mj-lt"/>
            </a:endParaRPr>
          </a:p>
        </p:txBody>
      </p:sp>
      <p:pic>
        <p:nvPicPr>
          <p:cNvPr id="247811"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6237289"/>
            <a:ext cx="4527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24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135188" y="692151"/>
            <a:ext cx="7772400" cy="792163"/>
          </a:xfrm>
          <a:solidFill>
            <a:schemeClr val="accent1">
              <a:lumMod val="60000"/>
              <a:lumOff val="40000"/>
            </a:schemeClr>
          </a:solidFill>
        </p:spPr>
        <p:txBody>
          <a:bodyPr/>
          <a:lstStyle/>
          <a:p>
            <a:pPr eaLnBrk="1" hangingPunct="1"/>
            <a:r>
              <a:rPr lang="it-IT" altLang="it-IT" sz="3600" dirty="0">
                <a:solidFill>
                  <a:schemeClr val="bg1"/>
                </a:solidFill>
                <a:ea typeface="Calibri" panose="020F0502020204030204" pitchFamily="34" charset="0"/>
                <a:cs typeface="Calibri" panose="020F0502020204030204" pitchFamily="34" charset="0"/>
              </a:rPr>
              <a:t>Prognosi</a:t>
            </a:r>
          </a:p>
        </p:txBody>
      </p:sp>
      <p:sp>
        <p:nvSpPr>
          <p:cNvPr id="161795" name="Rectangle 3"/>
          <p:cNvSpPr>
            <a:spLocks noGrp="1" noChangeArrowheads="1"/>
          </p:cNvSpPr>
          <p:nvPr>
            <p:ph type="body" idx="1"/>
          </p:nvPr>
        </p:nvSpPr>
        <p:spPr>
          <a:xfrm>
            <a:off x="1847851" y="1916114"/>
            <a:ext cx="8367713" cy="2935287"/>
          </a:xfrm>
        </p:spPr>
        <p:txBody>
          <a:bodyPr/>
          <a:lstStyle/>
          <a:p>
            <a:pPr eaLnBrk="1" hangingPunct="1"/>
            <a:r>
              <a:rPr lang="it-IT" altLang="ko-KR" dirty="0">
                <a:latin typeface="+mj-lt"/>
                <a:ea typeface="Gulim" panose="020B0600000101010101" pitchFamily="34" charset="-127"/>
                <a:cs typeface="Calibri" panose="020F0502020204030204" pitchFamily="34" charset="0"/>
              </a:rPr>
              <a:t>Valutazione del medico sul decorso di una malattia in un determinato paziente.</a:t>
            </a:r>
          </a:p>
          <a:p>
            <a:pPr eaLnBrk="1" hangingPunct="1"/>
            <a:r>
              <a:rPr lang="it-IT" altLang="ko-KR" dirty="0">
                <a:latin typeface="+mj-lt"/>
                <a:ea typeface="Gulim" panose="020B0600000101010101" pitchFamily="34" charset="-127"/>
                <a:cs typeface="Calibri" panose="020F0502020204030204" pitchFamily="34" charset="0"/>
              </a:rPr>
              <a:t>La prognosi presenta un carattere di  probabilità.</a:t>
            </a:r>
          </a:p>
          <a:p>
            <a:pPr eaLnBrk="1" hangingPunct="1"/>
            <a:r>
              <a:rPr lang="it-IT" altLang="ko-KR" dirty="0">
                <a:latin typeface="+mj-lt"/>
                <a:ea typeface="Gulim" panose="020B0600000101010101" pitchFamily="34" charset="-127"/>
                <a:cs typeface="Calibri" panose="020F0502020204030204" pitchFamily="34" charset="0"/>
              </a:rPr>
              <a:t>La prognosi può riguardare la vita del paziente o le condizioni di salute nelle quali questi verrà a trovarsi quando la fase acuta della malattia sarà terminata.</a:t>
            </a:r>
          </a:p>
          <a:p>
            <a:pPr eaLnBrk="1" hangingPunct="1"/>
            <a:endParaRPr lang="it-IT" altLang="ko-KR" dirty="0">
              <a:latin typeface="+mj-lt"/>
              <a:ea typeface="Gulim" panose="020B0600000101010101" pitchFamily="34" charset="-127"/>
              <a:cs typeface="Calibri" panose="020F0502020204030204" pitchFamily="34" charset="0"/>
            </a:endParaRPr>
          </a:p>
        </p:txBody>
      </p:sp>
      <p:sp>
        <p:nvSpPr>
          <p:cNvPr id="161796" name="Text Box 4"/>
          <p:cNvSpPr txBox="1">
            <a:spLocks noChangeArrowheads="1"/>
          </p:cNvSpPr>
          <p:nvPr/>
        </p:nvSpPr>
        <p:spPr bwMode="auto">
          <a:xfrm>
            <a:off x="2351089" y="5013326"/>
            <a:ext cx="76358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it-IT" altLang="it-IT" sz="1400" dirty="0">
                <a:solidFill>
                  <a:srgbClr val="000000"/>
                </a:solidFill>
                <a:latin typeface="+mj-lt"/>
                <a:ea typeface="Calibri" panose="020F0502020204030204" pitchFamily="34" charset="0"/>
                <a:cs typeface="Calibri" panose="020F0502020204030204" pitchFamily="34" charset="0"/>
              </a:rPr>
              <a:t>Dizionario del Benessere e della Salute, (a cura di) Saccomani R, UTET, 2004</a:t>
            </a:r>
          </a:p>
        </p:txBody>
      </p:sp>
    </p:spTree>
    <p:extLst>
      <p:ext uri="{BB962C8B-B14F-4D97-AF65-F5344CB8AC3E}">
        <p14:creationId xmlns:p14="http://schemas.microsoft.com/office/powerpoint/2010/main" val="37612413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a:xfrm>
            <a:off x="2159000" y="1642532"/>
            <a:ext cx="7772400" cy="4501621"/>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l" eaLnBrk="1" hangingPunct="1"/>
            <a:r>
              <a:rPr lang="it-IT" altLang="it-IT" sz="1800" dirty="0" smtClean="0">
                <a:ea typeface="Calibri" panose="020F0502020204030204" pitchFamily="34" charset="0"/>
                <a:cs typeface="Calibri" panose="020F0502020204030204" pitchFamily="34" charset="0"/>
              </a:rPr>
              <a:t>Consiste </a:t>
            </a:r>
            <a:r>
              <a:rPr lang="it-IT" altLang="it-IT" sz="1800" dirty="0">
                <a:ea typeface="Calibri" panose="020F0502020204030204" pitchFamily="34" charset="0"/>
                <a:cs typeface="Calibri" panose="020F0502020204030204" pitchFamily="34" charset="0"/>
              </a:rPr>
              <a:t>nel prevedere l'ulteriore evoluzione morbosa di ogni singolo caso; si fonda sulla conoscenza della natura clinica e della gravità della malattia. La prognosi può riferirsi a una determinata lesione (</a:t>
            </a:r>
            <a:r>
              <a:rPr lang="it-IT" altLang="it-IT" sz="1800" u="sng" dirty="0" err="1">
                <a:ea typeface="Calibri" panose="020F0502020204030204" pitchFamily="34" charset="0"/>
                <a:cs typeface="Calibri" panose="020F0502020204030204" pitchFamily="34" charset="0"/>
              </a:rPr>
              <a:t>quoad</a:t>
            </a:r>
            <a:r>
              <a:rPr lang="it-IT" altLang="it-IT" sz="1800" u="sng" dirty="0">
                <a:ea typeface="Calibri" panose="020F0502020204030204" pitchFamily="34" charset="0"/>
                <a:cs typeface="Calibri" panose="020F0502020204030204" pitchFamily="34" charset="0"/>
              </a:rPr>
              <a:t> </a:t>
            </a:r>
            <a:r>
              <a:rPr lang="it-IT" altLang="it-IT" sz="1800" u="sng" dirty="0" err="1">
                <a:ea typeface="Calibri" panose="020F0502020204030204" pitchFamily="34" charset="0"/>
                <a:cs typeface="Calibri" panose="020F0502020204030204" pitchFamily="34" charset="0"/>
              </a:rPr>
              <a:t>valetudinem</a:t>
            </a:r>
            <a:r>
              <a:rPr lang="it-IT" altLang="it-IT" sz="1800" dirty="0">
                <a:ea typeface="Calibri" panose="020F0502020204030204" pitchFamily="34" charset="0"/>
                <a:cs typeface="Calibri" panose="020F0502020204030204" pitchFamily="34" charset="0"/>
              </a:rPr>
              <a:t>) o alla vita (</a:t>
            </a:r>
            <a:r>
              <a:rPr lang="it-IT" altLang="it-IT" sz="1800" u="sng" dirty="0" err="1">
                <a:ea typeface="Calibri" panose="020F0502020204030204" pitchFamily="34" charset="0"/>
                <a:cs typeface="Calibri" panose="020F0502020204030204" pitchFamily="34" charset="0"/>
              </a:rPr>
              <a:t>quoad</a:t>
            </a:r>
            <a:r>
              <a:rPr lang="it-IT" altLang="it-IT" sz="1800" u="sng" dirty="0">
                <a:ea typeface="Calibri" panose="020F0502020204030204" pitchFamily="34" charset="0"/>
                <a:cs typeface="Calibri" panose="020F0502020204030204" pitchFamily="34" charset="0"/>
              </a:rPr>
              <a:t> </a:t>
            </a:r>
            <a:r>
              <a:rPr lang="it-IT" altLang="it-IT" sz="1800" u="sng" dirty="0" err="1">
                <a:ea typeface="Calibri" panose="020F0502020204030204" pitchFamily="34" charset="0"/>
                <a:cs typeface="Calibri" panose="020F0502020204030204" pitchFamily="34" charset="0"/>
              </a:rPr>
              <a:t>vitam</a:t>
            </a:r>
            <a:r>
              <a:rPr lang="it-IT" altLang="it-IT" sz="1800" dirty="0">
                <a:ea typeface="Calibri" panose="020F0502020204030204" pitchFamily="34" charset="0"/>
                <a:cs typeface="Calibri" panose="020F0502020204030204" pitchFamily="34" charset="0"/>
              </a:rPr>
              <a:t>). Rientra nel giudizio prognostico la previsione di eventuali recidive, del grado di </a:t>
            </a:r>
            <a:r>
              <a:rPr lang="it-IT" altLang="it-IT" sz="1800" dirty="0" err="1">
                <a:ea typeface="Calibri" panose="020F0502020204030204" pitchFamily="34" charset="0"/>
                <a:cs typeface="Calibri" panose="020F0502020204030204" pitchFamily="34" charset="0"/>
              </a:rPr>
              <a:t>restitutio</a:t>
            </a:r>
            <a:r>
              <a:rPr lang="it-IT" altLang="it-IT" sz="1800" dirty="0">
                <a:ea typeface="Calibri" panose="020F0502020204030204" pitchFamily="34" charset="0"/>
                <a:cs typeface="Calibri" panose="020F0502020204030204" pitchFamily="34" charset="0"/>
              </a:rPr>
              <a:t> ad </a:t>
            </a:r>
            <a:r>
              <a:rPr lang="it-IT" altLang="it-IT" sz="1800" dirty="0" err="1">
                <a:ea typeface="Calibri" panose="020F0502020204030204" pitchFamily="34" charset="0"/>
                <a:cs typeface="Calibri" panose="020F0502020204030204" pitchFamily="34" charset="0"/>
              </a:rPr>
              <a:t>integrum</a:t>
            </a:r>
            <a:r>
              <a:rPr lang="it-IT" altLang="it-IT" sz="1800" dirty="0">
                <a:ea typeface="Calibri" panose="020F0502020204030204" pitchFamily="34" charset="0"/>
                <a:cs typeface="Calibri" panose="020F0502020204030204" pitchFamily="34" charset="0"/>
              </a:rPr>
              <a:t> che sarà dato di ottenere, spontaneamente o per effetto delle cure, della durata della malattia. Gli elementi essenziali della prognosi risiedono nella nozione della natura del processo morboso, dello stato attuale dell'infermo, delle possibilità di complicanze in avvenire, del carattere evolutivo del quadro morboso, dell'esistenza di tare organiche o funzionali negli antecedenti personali e familiari del paziente, dell'età di esso e dello stato fisiologico che attraversa, del regime abituale di vita che segue, delle condizioni di ambiente in cui si trova, delle possibilità di risorse curative e soprattutto della costituzione individuale del soggetto, la quale domina l'intero decorso e quindi anche il suo esito finale. </a:t>
            </a:r>
            <a:br>
              <a:rPr lang="it-IT" altLang="it-IT" sz="1800" dirty="0">
                <a:ea typeface="Calibri" panose="020F0502020204030204" pitchFamily="34" charset="0"/>
                <a:cs typeface="Calibri" panose="020F0502020204030204" pitchFamily="34" charset="0"/>
              </a:rPr>
            </a:br>
            <a:r>
              <a:rPr lang="it-IT" altLang="it-IT" sz="1000" dirty="0">
                <a:ea typeface="Calibri" panose="020F0502020204030204" pitchFamily="34" charset="0"/>
                <a:cs typeface="Calibri" panose="020F0502020204030204" pitchFamily="34" charset="0"/>
              </a:rPr>
              <a:t/>
            </a:r>
            <a:br>
              <a:rPr lang="it-IT" altLang="it-IT" sz="1000" dirty="0">
                <a:ea typeface="Calibri" panose="020F0502020204030204" pitchFamily="34" charset="0"/>
                <a:cs typeface="Calibri" panose="020F0502020204030204" pitchFamily="34" charset="0"/>
              </a:rPr>
            </a:br>
            <a:r>
              <a:rPr lang="it-IT" altLang="it-IT" sz="1400" dirty="0">
                <a:ea typeface="Calibri" panose="020F0502020204030204" pitchFamily="34" charset="0"/>
                <a:cs typeface="Calibri" panose="020F0502020204030204" pitchFamily="34" charset="0"/>
              </a:rPr>
              <a:t>ENCICLOPEDIA ITALIANA</a:t>
            </a:r>
            <a:endParaRPr lang="it-IT" altLang="it-IT" dirty="0" smtClean="0">
              <a:solidFill>
                <a:schemeClr val="tx1"/>
              </a:solidFill>
              <a:ea typeface="Calibri" panose="020F0502020204030204" pitchFamily="34" charset="0"/>
              <a:cs typeface="Calibri" panose="020F0502020204030204" pitchFamily="34" charset="0"/>
            </a:endParaRPr>
          </a:p>
        </p:txBody>
      </p:sp>
      <p:sp>
        <p:nvSpPr>
          <p:cNvPr id="3" name="Rectangle 2"/>
          <p:cNvSpPr txBox="1">
            <a:spLocks noChangeArrowheads="1"/>
          </p:cNvSpPr>
          <p:nvPr/>
        </p:nvSpPr>
        <p:spPr>
          <a:xfrm>
            <a:off x="2135188" y="692151"/>
            <a:ext cx="7772400" cy="7921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3600" smtClean="0">
                <a:solidFill>
                  <a:schemeClr val="bg1"/>
                </a:solidFill>
                <a:ea typeface="Calibri" panose="020F0502020204030204" pitchFamily="34" charset="0"/>
                <a:cs typeface="Calibri" panose="020F0502020204030204" pitchFamily="34" charset="0"/>
              </a:rPr>
              <a:t>Prognosi</a:t>
            </a:r>
            <a:endParaRPr lang="it-IT" altLang="it-IT" sz="360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42196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28675"/>
          </a:xfrm>
          <a:solidFill>
            <a:schemeClr val="accent1">
              <a:lumMod val="60000"/>
              <a:lumOff val="40000"/>
            </a:schemeClr>
          </a:solidFill>
        </p:spPr>
        <p:txBody>
          <a:bodyPr>
            <a:normAutofit/>
          </a:bodyPr>
          <a:lstStyle/>
          <a:p>
            <a:pPr algn="ctr"/>
            <a:r>
              <a:rPr lang="it-IT" sz="3600" dirty="0" smtClean="0">
                <a:solidFill>
                  <a:schemeClr val="bg1"/>
                </a:solidFill>
              </a:rPr>
              <a:t>Prognosi e priorità cliniche</a:t>
            </a:r>
            <a:endParaRPr lang="it-IT" sz="3600" dirty="0">
              <a:solidFill>
                <a:schemeClr val="bg1"/>
              </a:solidFill>
            </a:endParaRPr>
          </a:p>
        </p:txBody>
      </p:sp>
      <p:sp>
        <p:nvSpPr>
          <p:cNvPr id="5" name="Segnaposto contenuto 4"/>
          <p:cNvSpPr>
            <a:spLocks noGrp="1"/>
          </p:cNvSpPr>
          <p:nvPr>
            <p:ph idx="1"/>
          </p:nvPr>
        </p:nvSpPr>
        <p:spPr>
          <a:xfrm>
            <a:off x="838200" y="1622425"/>
            <a:ext cx="10515600" cy="4351338"/>
          </a:xfrm>
        </p:spPr>
        <p:txBody>
          <a:bodyPr>
            <a:normAutofit fontScale="92500" lnSpcReduction="10000"/>
          </a:bodyPr>
          <a:lstStyle/>
          <a:p>
            <a:r>
              <a:rPr lang="it-IT" dirty="0" smtClean="0">
                <a:solidFill>
                  <a:schemeClr val="bg1">
                    <a:lumMod val="75000"/>
                  </a:schemeClr>
                </a:solidFill>
                <a:latin typeface="+mj-lt"/>
              </a:rPr>
              <a:t>Definizione di prognosi</a:t>
            </a:r>
          </a:p>
          <a:p>
            <a:r>
              <a:rPr lang="it-IT" dirty="0" smtClean="0">
                <a:latin typeface="+mj-lt"/>
              </a:rPr>
              <a:t>Profezia e prognosi in medicina</a:t>
            </a:r>
          </a:p>
          <a:p>
            <a:r>
              <a:rPr lang="it-IT" dirty="0" smtClean="0">
                <a:solidFill>
                  <a:schemeClr val="bg1">
                    <a:lumMod val="75000"/>
                  </a:schemeClr>
                </a:solidFill>
                <a:latin typeface="+mj-lt"/>
              </a:rPr>
              <a:t>Tabelle di sopravvivenza</a:t>
            </a:r>
          </a:p>
          <a:p>
            <a:r>
              <a:rPr lang="it-IT" dirty="0" smtClean="0">
                <a:solidFill>
                  <a:schemeClr val="bg1">
                    <a:lumMod val="75000"/>
                  </a:schemeClr>
                </a:solidFill>
                <a:latin typeface="+mj-lt"/>
              </a:rPr>
              <a:t>Fattori di </a:t>
            </a:r>
            <a:r>
              <a:rPr lang="it-IT" dirty="0" smtClean="0">
                <a:solidFill>
                  <a:schemeClr val="bg1">
                    <a:lumMod val="75000"/>
                  </a:schemeClr>
                </a:solidFill>
                <a:latin typeface="+mj-lt"/>
                <a:cs typeface="Arial"/>
              </a:rPr>
              <a:t>"</a:t>
            </a:r>
            <a:r>
              <a:rPr lang="it-IT" dirty="0" smtClean="0">
                <a:solidFill>
                  <a:schemeClr val="bg1">
                    <a:lumMod val="75000"/>
                  </a:schemeClr>
                </a:solidFill>
                <a:latin typeface="+mj-lt"/>
              </a:rPr>
              <a:t>confondimento</a:t>
            </a:r>
            <a:r>
              <a:rPr lang="it-IT" dirty="0" smtClean="0">
                <a:solidFill>
                  <a:schemeClr val="bg1">
                    <a:lumMod val="75000"/>
                  </a:schemeClr>
                </a:solidFill>
                <a:latin typeface="+mj-lt"/>
                <a:cs typeface="Arial"/>
              </a:rPr>
              <a:t>"</a:t>
            </a:r>
          </a:p>
          <a:p>
            <a:r>
              <a:rPr lang="it-IT" dirty="0" smtClean="0">
                <a:solidFill>
                  <a:schemeClr val="bg1">
                    <a:lumMod val="75000"/>
                  </a:schemeClr>
                </a:solidFill>
                <a:latin typeface="+mj-lt"/>
              </a:rPr>
              <a:t>I casi clinici</a:t>
            </a:r>
          </a:p>
          <a:p>
            <a:r>
              <a:rPr lang="it-IT" dirty="0" smtClean="0">
                <a:solidFill>
                  <a:schemeClr val="bg1">
                    <a:lumMod val="75000"/>
                  </a:schemeClr>
                </a:solidFill>
                <a:latin typeface="+mj-lt"/>
              </a:rPr>
              <a:t>Finalità delle </a:t>
            </a:r>
            <a:r>
              <a:rPr lang="it-IT" dirty="0" smtClean="0">
                <a:solidFill>
                  <a:schemeClr val="bg1">
                    <a:lumMod val="75000"/>
                  </a:schemeClr>
                </a:solidFill>
                <a:latin typeface="+mj-lt"/>
              </a:rPr>
              <a:t>cure	</a:t>
            </a:r>
          </a:p>
          <a:p>
            <a:pPr lvl="1"/>
            <a:r>
              <a:rPr lang="it-IT" dirty="0" smtClean="0">
                <a:solidFill>
                  <a:schemeClr val="bg1">
                    <a:lumMod val="75000"/>
                  </a:schemeClr>
                </a:solidFill>
                <a:latin typeface="+mj-lt"/>
              </a:rPr>
              <a:t>Comorbilità, fragilità, disabilità, demenza</a:t>
            </a:r>
          </a:p>
          <a:p>
            <a:pPr lvl="1"/>
            <a:r>
              <a:rPr lang="it-IT" dirty="0" smtClean="0">
                <a:solidFill>
                  <a:schemeClr val="bg1">
                    <a:lumMod val="75000"/>
                  </a:schemeClr>
                </a:solidFill>
                <a:latin typeface="+mj-lt"/>
              </a:rPr>
              <a:t>Proporzionalità terapeutica</a:t>
            </a:r>
            <a:endParaRPr lang="it-IT" dirty="0" smtClean="0">
              <a:solidFill>
                <a:schemeClr val="bg1">
                  <a:lumMod val="75000"/>
                </a:schemeClr>
              </a:solidFill>
              <a:latin typeface="+mj-lt"/>
            </a:endParaRPr>
          </a:p>
          <a:p>
            <a:r>
              <a:rPr lang="it-IT" dirty="0" smtClean="0">
                <a:solidFill>
                  <a:schemeClr val="bg1">
                    <a:lumMod val="75000"/>
                  </a:schemeClr>
                </a:solidFill>
                <a:latin typeface="+mj-lt"/>
              </a:rPr>
              <a:t>La </a:t>
            </a:r>
            <a:r>
              <a:rPr lang="it-IT" dirty="0" smtClean="0">
                <a:solidFill>
                  <a:schemeClr val="bg1">
                    <a:lumMod val="75000"/>
                  </a:schemeClr>
                </a:solidFill>
                <a:latin typeface="+mj-lt"/>
              </a:rPr>
              <a:t>comunicazione della prognosi</a:t>
            </a:r>
          </a:p>
          <a:p>
            <a:r>
              <a:rPr lang="it-IT" dirty="0" smtClean="0">
                <a:solidFill>
                  <a:schemeClr val="bg1">
                    <a:lumMod val="75000"/>
                  </a:schemeClr>
                </a:solidFill>
                <a:latin typeface="+mj-lt"/>
              </a:rPr>
              <a:t>Conclusioni</a:t>
            </a:r>
            <a:endParaRPr lang="it-IT" dirty="0">
              <a:solidFill>
                <a:schemeClr val="bg1">
                  <a:lumMod val="75000"/>
                </a:schemeClr>
              </a:solidFill>
              <a:latin typeface="+mj-lt"/>
            </a:endParaRPr>
          </a:p>
        </p:txBody>
      </p:sp>
    </p:spTree>
    <p:extLst>
      <p:ext uri="{BB962C8B-B14F-4D97-AF65-F5344CB8AC3E}">
        <p14:creationId xmlns:p14="http://schemas.microsoft.com/office/powerpoint/2010/main" val="2960303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703388" y="261938"/>
            <a:ext cx="6297612"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None/>
            </a:pPr>
            <a:r>
              <a:rPr lang="en-US" altLang="it-IT" sz="1800" dirty="0">
                <a:solidFill>
                  <a:srgbClr val="008000"/>
                </a:solidFill>
                <a:latin typeface="+mj-lt"/>
              </a:rPr>
              <a:t>Death Foretold: Prophecy and prognosis in medical care</a:t>
            </a:r>
            <a:r>
              <a:rPr lang="en-US" altLang="it-IT" sz="1200" dirty="0">
                <a:solidFill>
                  <a:srgbClr val="008000"/>
                </a:solidFill>
                <a:latin typeface="+mj-lt"/>
              </a:rPr>
              <a:t> </a:t>
            </a:r>
          </a:p>
          <a:p>
            <a:pPr>
              <a:spcBef>
                <a:spcPts val="500"/>
              </a:spcBef>
              <a:spcAft>
                <a:spcPts val="500"/>
              </a:spcAft>
              <a:buNone/>
            </a:pPr>
            <a:r>
              <a:rPr lang="en-US" altLang="it-IT" sz="1200" dirty="0">
                <a:solidFill>
                  <a:srgbClr val="000000"/>
                </a:solidFill>
                <a:latin typeface="+mj-lt"/>
              </a:rPr>
              <a:t>New England Journal of Medicine- Volume 342:522, February 17, 2000,Number 7</a:t>
            </a:r>
          </a:p>
          <a:p>
            <a:pPr>
              <a:spcBef>
                <a:spcPts val="500"/>
              </a:spcBef>
              <a:spcAft>
                <a:spcPts val="500"/>
              </a:spcAft>
              <a:buNone/>
            </a:pPr>
            <a:r>
              <a:rPr lang="en-US" altLang="it-IT" sz="1200" dirty="0">
                <a:solidFill>
                  <a:srgbClr val="008000"/>
                </a:solidFill>
                <a:latin typeface="+mj-lt"/>
              </a:rPr>
              <a:t> By Nicholas Christakis. </a:t>
            </a:r>
          </a:p>
          <a:p>
            <a:pPr>
              <a:spcBef>
                <a:spcPts val="500"/>
              </a:spcBef>
              <a:spcAft>
                <a:spcPts val="500"/>
              </a:spcAft>
              <a:buNone/>
            </a:pPr>
            <a:r>
              <a:rPr lang="en-US" altLang="it-IT" sz="1200" i="1" dirty="0">
                <a:solidFill>
                  <a:srgbClr val="000000"/>
                </a:solidFill>
                <a:latin typeface="+mj-lt"/>
              </a:rPr>
              <a:t>"</a:t>
            </a:r>
            <a:r>
              <a:rPr lang="en-US" altLang="it-IT" sz="1400" i="1" dirty="0">
                <a:solidFill>
                  <a:srgbClr val="000000"/>
                </a:solidFill>
                <a:latin typeface="+mj-lt"/>
              </a:rPr>
              <a:t>Will my congestive heart failure ever go away?" "Just what</a:t>
            </a:r>
            <a:r>
              <a:rPr lang="en-US" altLang="it-IT" sz="1400" i="1" baseline="30000" dirty="0">
                <a:solidFill>
                  <a:srgbClr val="000000"/>
                </a:solidFill>
                <a:latin typeface="+mj-lt"/>
              </a:rPr>
              <a:t> </a:t>
            </a:r>
            <a:r>
              <a:rPr lang="en-US" altLang="it-IT" sz="1400" i="1" dirty="0">
                <a:solidFill>
                  <a:srgbClr val="000000"/>
                </a:solidFill>
                <a:latin typeface="+mj-lt"/>
              </a:rPr>
              <a:t>will the diabetes do to me?" "Does this cancer mean I'm going</a:t>
            </a:r>
            <a:r>
              <a:rPr lang="en-US" altLang="it-IT" sz="1400" i="1" baseline="30000" dirty="0">
                <a:solidFill>
                  <a:srgbClr val="000000"/>
                </a:solidFill>
                <a:latin typeface="+mj-lt"/>
              </a:rPr>
              <a:t> </a:t>
            </a:r>
            <a:r>
              <a:rPr lang="en-US" altLang="it-IT" sz="1400" i="1" dirty="0">
                <a:solidFill>
                  <a:srgbClr val="000000"/>
                </a:solidFill>
                <a:latin typeface="+mj-lt"/>
              </a:rPr>
              <a:t>to die?"</a:t>
            </a:r>
            <a:r>
              <a:rPr lang="en-US" altLang="it-IT" sz="1400" baseline="30000" dirty="0">
                <a:solidFill>
                  <a:srgbClr val="000000"/>
                </a:solidFill>
                <a:latin typeface="+mj-lt"/>
              </a:rPr>
              <a:t> </a:t>
            </a:r>
            <a:endParaRPr lang="en-US" altLang="it-IT" sz="1400" dirty="0">
              <a:solidFill>
                <a:srgbClr val="000000"/>
              </a:solidFill>
              <a:latin typeface="+mj-lt"/>
            </a:endParaRPr>
          </a:p>
          <a:p>
            <a:pPr>
              <a:spcBef>
                <a:spcPts val="500"/>
              </a:spcBef>
              <a:spcAft>
                <a:spcPts val="500"/>
              </a:spcAft>
              <a:buNone/>
            </a:pPr>
            <a:r>
              <a:rPr lang="en-US" altLang="it-IT" sz="1600" dirty="0">
                <a:solidFill>
                  <a:srgbClr val="000000"/>
                </a:solidFill>
                <a:latin typeface="+mj-lt"/>
              </a:rPr>
              <a:t>These questions demand answers that will shape how patients</a:t>
            </a:r>
            <a:r>
              <a:rPr lang="en-US" altLang="it-IT" sz="1600" baseline="30000" dirty="0">
                <a:solidFill>
                  <a:srgbClr val="000000"/>
                </a:solidFill>
                <a:latin typeface="+mj-lt"/>
              </a:rPr>
              <a:t> </a:t>
            </a:r>
            <a:r>
              <a:rPr lang="en-US" altLang="it-IT" sz="1600" dirty="0">
                <a:solidFill>
                  <a:srgbClr val="000000"/>
                </a:solidFill>
                <a:latin typeface="+mj-lt"/>
              </a:rPr>
              <a:t>relate to their illnesses. </a:t>
            </a:r>
          </a:p>
          <a:p>
            <a:pPr>
              <a:spcBef>
                <a:spcPts val="500"/>
              </a:spcBef>
              <a:spcAft>
                <a:spcPts val="500"/>
              </a:spcAft>
              <a:buNone/>
            </a:pPr>
            <a:r>
              <a:rPr lang="en-US" altLang="it-IT" sz="1600" dirty="0">
                <a:solidFill>
                  <a:srgbClr val="000000"/>
                </a:solidFill>
                <a:latin typeface="+mj-lt"/>
              </a:rPr>
              <a:t>Prognosis affects their lifestyle</a:t>
            </a:r>
            <a:r>
              <a:rPr lang="en-US" altLang="it-IT" sz="1600" baseline="30000" dirty="0">
                <a:solidFill>
                  <a:srgbClr val="000000"/>
                </a:solidFill>
                <a:latin typeface="+mj-lt"/>
              </a:rPr>
              <a:t> </a:t>
            </a:r>
            <a:r>
              <a:rPr lang="en-US" altLang="it-IT" sz="1600" dirty="0">
                <a:solidFill>
                  <a:srgbClr val="000000"/>
                </a:solidFill>
                <a:latin typeface="+mj-lt"/>
              </a:rPr>
              <a:t>choices, health care decisions, and overall outlook. Yet, many</a:t>
            </a:r>
            <a:r>
              <a:rPr lang="en-US" altLang="it-IT" sz="1600" baseline="30000" dirty="0">
                <a:solidFill>
                  <a:srgbClr val="000000"/>
                </a:solidFill>
                <a:latin typeface="+mj-lt"/>
              </a:rPr>
              <a:t> </a:t>
            </a:r>
            <a:r>
              <a:rPr lang="en-US" altLang="it-IT" sz="1600" dirty="0">
                <a:solidFill>
                  <a:srgbClr val="000000"/>
                </a:solidFill>
                <a:latin typeface="+mj-lt"/>
              </a:rPr>
              <a:t>physicians dread responding to such questions. What underlies</a:t>
            </a:r>
            <a:r>
              <a:rPr lang="en-US" altLang="it-IT" sz="1600" baseline="30000" dirty="0">
                <a:solidFill>
                  <a:srgbClr val="000000"/>
                </a:solidFill>
                <a:latin typeface="+mj-lt"/>
              </a:rPr>
              <a:t> </a:t>
            </a:r>
            <a:r>
              <a:rPr lang="en-US" altLang="it-IT" sz="1600" dirty="0">
                <a:solidFill>
                  <a:srgbClr val="000000"/>
                </a:solidFill>
                <a:latin typeface="+mj-lt"/>
              </a:rPr>
              <a:t>this fear, and what are its consequences?</a:t>
            </a:r>
            <a:r>
              <a:rPr lang="en-US" altLang="it-IT" sz="1600" baseline="30000" dirty="0">
                <a:solidFill>
                  <a:srgbClr val="000000"/>
                </a:solidFill>
                <a:latin typeface="+mj-lt"/>
              </a:rPr>
              <a:t> </a:t>
            </a:r>
            <a:endParaRPr lang="en-US" altLang="it-IT" sz="1600" dirty="0">
              <a:solidFill>
                <a:srgbClr val="000000"/>
              </a:solidFill>
              <a:latin typeface="+mj-lt"/>
            </a:endParaRPr>
          </a:p>
          <a:p>
            <a:pPr>
              <a:spcBef>
                <a:spcPts val="500"/>
              </a:spcBef>
              <a:spcAft>
                <a:spcPts val="500"/>
              </a:spcAft>
              <a:buNone/>
            </a:pPr>
            <a:r>
              <a:rPr lang="en-US" altLang="it-IT" sz="1600" dirty="0">
                <a:solidFill>
                  <a:srgbClr val="000000"/>
                </a:solidFill>
                <a:latin typeface="+mj-lt"/>
              </a:rPr>
              <a:t>It seems natural that we should wish to avoid sharing bad news.</a:t>
            </a:r>
            <a:r>
              <a:rPr lang="en-US" altLang="it-IT" sz="1600" baseline="30000" dirty="0">
                <a:solidFill>
                  <a:srgbClr val="000000"/>
                </a:solidFill>
                <a:latin typeface="+mj-lt"/>
              </a:rPr>
              <a:t> </a:t>
            </a:r>
            <a:r>
              <a:rPr lang="en-US" altLang="it-IT" sz="1600" dirty="0">
                <a:solidFill>
                  <a:srgbClr val="000000"/>
                </a:solidFill>
                <a:latin typeface="+mj-lt"/>
              </a:rPr>
              <a:t>Offering a grim prognosis forces us as physicians to deal with</a:t>
            </a:r>
            <a:r>
              <a:rPr lang="en-US" altLang="it-IT" sz="1600" baseline="30000" dirty="0">
                <a:solidFill>
                  <a:srgbClr val="000000"/>
                </a:solidFill>
                <a:latin typeface="+mj-lt"/>
              </a:rPr>
              <a:t> </a:t>
            </a:r>
            <a:r>
              <a:rPr lang="en-US" altLang="it-IT" sz="1600" dirty="0">
                <a:solidFill>
                  <a:srgbClr val="000000"/>
                </a:solidFill>
                <a:latin typeface="+mj-lt"/>
              </a:rPr>
              <a:t>a patient's grief and confront our own sense of futility. </a:t>
            </a:r>
          </a:p>
          <a:p>
            <a:pPr>
              <a:spcBef>
                <a:spcPts val="500"/>
              </a:spcBef>
              <a:spcAft>
                <a:spcPts val="500"/>
              </a:spcAft>
              <a:buNone/>
            </a:pPr>
            <a:r>
              <a:rPr lang="en-US" altLang="it-IT" sz="1600" dirty="0">
                <a:solidFill>
                  <a:srgbClr val="000000"/>
                </a:solidFill>
                <a:latin typeface="+mj-lt"/>
              </a:rPr>
              <a:t>Furthermore,</a:t>
            </a:r>
            <a:r>
              <a:rPr lang="en-US" altLang="it-IT" sz="1600" baseline="30000" dirty="0">
                <a:solidFill>
                  <a:srgbClr val="000000"/>
                </a:solidFill>
                <a:latin typeface="+mj-lt"/>
              </a:rPr>
              <a:t> </a:t>
            </a:r>
            <a:r>
              <a:rPr lang="en-US" altLang="it-IT" sz="1600" dirty="0">
                <a:solidFill>
                  <a:srgbClr val="000000"/>
                </a:solidFill>
                <a:latin typeface="+mj-lt"/>
              </a:rPr>
              <a:t>patients may not wish to hear what we have to tell them. Yet,</a:t>
            </a:r>
            <a:r>
              <a:rPr lang="en-US" altLang="it-IT" sz="1600" baseline="30000" dirty="0">
                <a:solidFill>
                  <a:srgbClr val="000000"/>
                </a:solidFill>
                <a:latin typeface="+mj-lt"/>
              </a:rPr>
              <a:t> </a:t>
            </a:r>
            <a:r>
              <a:rPr lang="en-US" altLang="it-IT" sz="1600" dirty="0">
                <a:solidFill>
                  <a:srgbClr val="000000"/>
                </a:solidFill>
                <a:latin typeface="+mj-lt"/>
              </a:rPr>
              <a:t>even when the outlook is optimistic, discussing an uncertain</a:t>
            </a:r>
            <a:r>
              <a:rPr lang="en-US" altLang="it-IT" sz="1600" baseline="30000" dirty="0">
                <a:solidFill>
                  <a:srgbClr val="000000"/>
                </a:solidFill>
                <a:latin typeface="+mj-lt"/>
              </a:rPr>
              <a:t> </a:t>
            </a:r>
            <a:r>
              <a:rPr lang="en-US" altLang="it-IT" sz="1600" dirty="0">
                <a:solidFill>
                  <a:srgbClr val="000000"/>
                </a:solidFill>
                <a:latin typeface="+mj-lt"/>
              </a:rPr>
              <a:t>future makes us cautious. There is something deeper here.</a:t>
            </a:r>
            <a:r>
              <a:rPr lang="en-US" altLang="it-IT" sz="1600" baseline="30000" dirty="0">
                <a:solidFill>
                  <a:srgbClr val="000000"/>
                </a:solidFill>
                <a:latin typeface="+mj-lt"/>
              </a:rPr>
              <a:t> </a:t>
            </a:r>
          </a:p>
          <a:p>
            <a:pPr>
              <a:spcBef>
                <a:spcPts val="500"/>
              </a:spcBef>
              <a:spcAft>
                <a:spcPts val="500"/>
              </a:spcAft>
              <a:buNone/>
            </a:pPr>
            <a:r>
              <a:rPr lang="en-US" altLang="it-IT" sz="1600" dirty="0">
                <a:solidFill>
                  <a:srgbClr val="000000"/>
                </a:solidFill>
                <a:latin typeface="+mj-lt"/>
              </a:rPr>
              <a:t>Physicians frequently</a:t>
            </a:r>
            <a:r>
              <a:rPr lang="en-US" altLang="it-IT" sz="1600" baseline="30000" dirty="0">
                <a:solidFill>
                  <a:srgbClr val="000000"/>
                </a:solidFill>
                <a:latin typeface="+mj-lt"/>
              </a:rPr>
              <a:t> </a:t>
            </a:r>
            <a:r>
              <a:rPr lang="en-US" altLang="it-IT" sz="1600" dirty="0">
                <a:solidFill>
                  <a:srgbClr val="000000"/>
                </a:solidFill>
                <a:latin typeface="+mj-lt"/>
              </a:rPr>
              <a:t>make errors in prognosis and that such errors are not random.</a:t>
            </a:r>
            <a:endParaRPr lang="en-US" altLang="it-IT" sz="1400" dirty="0">
              <a:solidFill>
                <a:srgbClr val="000000"/>
              </a:solidFill>
              <a:latin typeface="+mj-lt"/>
            </a:endParaRPr>
          </a:p>
        </p:txBody>
      </p:sp>
      <p:pic>
        <p:nvPicPr>
          <p:cNvPr id="165891" name="Picture 4" descr="http://cache2.bdcdn.net/assets/images/book/large/9780/2261/9780226104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5" y="476251"/>
            <a:ext cx="24780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37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905000" y="908050"/>
            <a:ext cx="81534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None/>
            </a:pPr>
            <a:r>
              <a:rPr lang="en-US" altLang="it-IT" sz="1600" dirty="0">
                <a:solidFill>
                  <a:srgbClr val="000000"/>
                </a:solidFill>
                <a:latin typeface="Calibri" panose="020F0502020204030204" pitchFamily="34" charset="0"/>
              </a:rPr>
              <a:t>Physicians convey an </a:t>
            </a:r>
            <a:r>
              <a:rPr lang="en-US" altLang="it-IT" sz="1600" dirty="0">
                <a:solidFill>
                  <a:srgbClr val="008000"/>
                </a:solidFill>
                <a:latin typeface="Calibri" panose="020F0502020204030204" pitchFamily="34" charset="0"/>
              </a:rPr>
              <a:t>optimistic bias</a:t>
            </a:r>
            <a:r>
              <a:rPr lang="en-US" altLang="it-IT" sz="1600" dirty="0">
                <a:solidFill>
                  <a:srgbClr val="000000"/>
                </a:solidFill>
                <a:latin typeface="Calibri" panose="020F0502020204030204" pitchFamily="34" charset="0"/>
              </a:rPr>
              <a:t> when discussing prognoses</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with each other and when sharing them with patients and families.</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They are likely to overestimate survival and future quality</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of life. </a:t>
            </a:r>
          </a:p>
          <a:p>
            <a:pPr>
              <a:spcBef>
                <a:spcPts val="500"/>
              </a:spcBef>
              <a:spcAft>
                <a:spcPts val="500"/>
              </a:spcAft>
              <a:buNone/>
            </a:pPr>
            <a:r>
              <a:rPr lang="en-US" altLang="it-IT" sz="1600" dirty="0">
                <a:solidFill>
                  <a:srgbClr val="000000"/>
                </a:solidFill>
                <a:latin typeface="Calibri" panose="020F0502020204030204" pitchFamily="34" charset="0"/>
              </a:rPr>
              <a:t>Physicians believe in the </a:t>
            </a:r>
            <a:r>
              <a:rPr lang="en-US" altLang="it-IT" sz="1600" dirty="0">
                <a:solidFill>
                  <a:srgbClr val="008000"/>
                </a:solidFill>
                <a:latin typeface="Calibri" panose="020F0502020204030204" pitchFamily="34" charset="0"/>
              </a:rPr>
              <a:t>self-fulfilling</a:t>
            </a:r>
            <a:r>
              <a:rPr lang="en-US" altLang="it-IT" sz="1600" baseline="30000" dirty="0">
                <a:solidFill>
                  <a:srgbClr val="008000"/>
                </a:solidFill>
                <a:latin typeface="Calibri" panose="020F0502020204030204" pitchFamily="34" charset="0"/>
              </a:rPr>
              <a:t> </a:t>
            </a:r>
            <a:r>
              <a:rPr lang="en-US" altLang="it-IT" sz="1600" dirty="0">
                <a:solidFill>
                  <a:srgbClr val="008000"/>
                </a:solidFill>
                <a:latin typeface="Calibri" panose="020F0502020204030204" pitchFamily="34" charset="0"/>
              </a:rPr>
              <a:t>prophecy </a:t>
            </a:r>
            <a:r>
              <a:rPr lang="en-US" altLang="it-IT" sz="1600" dirty="0">
                <a:solidFill>
                  <a:srgbClr val="000000"/>
                </a:solidFill>
                <a:latin typeface="Calibri" panose="020F0502020204030204" pitchFamily="34" charset="0"/>
              </a:rPr>
              <a:t>— as a group, physicians believe that predicting</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outcomes may actually cause them to happen.</a:t>
            </a:r>
            <a:r>
              <a:rPr lang="en-US" altLang="it-IT" sz="1600" baseline="30000" dirty="0">
                <a:solidFill>
                  <a:srgbClr val="000000"/>
                </a:solidFill>
                <a:latin typeface="Calibri" panose="020F0502020204030204" pitchFamily="34" charset="0"/>
              </a:rPr>
              <a:t> </a:t>
            </a:r>
            <a:endParaRPr lang="en-US" altLang="it-IT" sz="1600" dirty="0">
              <a:solidFill>
                <a:srgbClr val="000000"/>
              </a:solidFill>
              <a:latin typeface="Calibri" panose="020F0502020204030204" pitchFamily="34" charset="0"/>
            </a:endParaRPr>
          </a:p>
          <a:p>
            <a:pPr>
              <a:spcBef>
                <a:spcPts val="500"/>
              </a:spcBef>
              <a:spcAft>
                <a:spcPts val="500"/>
              </a:spcAft>
              <a:buNone/>
            </a:pPr>
            <a:r>
              <a:rPr lang="en-US" altLang="it-IT" sz="1600" dirty="0">
                <a:solidFill>
                  <a:srgbClr val="000000"/>
                </a:solidFill>
                <a:latin typeface="Calibri" panose="020F0502020204030204" pitchFamily="34" charset="0"/>
              </a:rPr>
              <a:t>There may be logical explanations for this belief. For example,</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after hearing their prognosis, patients may change their behavior</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with respect to health and thus affect their own outcomes. </a:t>
            </a:r>
          </a:p>
          <a:p>
            <a:pPr>
              <a:spcBef>
                <a:spcPts val="500"/>
              </a:spcBef>
              <a:spcAft>
                <a:spcPts val="500"/>
              </a:spcAft>
              <a:buNone/>
            </a:pPr>
            <a:r>
              <a:rPr lang="en-US" altLang="it-IT" sz="1600" dirty="0">
                <a:solidFill>
                  <a:srgbClr val="000000"/>
                </a:solidFill>
                <a:latin typeface="Calibri" panose="020F0502020204030204" pitchFamily="34" charset="0"/>
              </a:rPr>
              <a:t>However,</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many physicians believe that the effect of the self-fulfilling</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prophecy is mediated by forces beyond human control. </a:t>
            </a:r>
          </a:p>
          <a:p>
            <a:pPr>
              <a:spcBef>
                <a:spcPts val="500"/>
              </a:spcBef>
              <a:spcAft>
                <a:spcPts val="500"/>
              </a:spcAft>
              <a:buNone/>
            </a:pPr>
            <a:r>
              <a:rPr lang="en-US" altLang="it-IT" sz="1600" dirty="0">
                <a:solidFill>
                  <a:srgbClr val="000000"/>
                </a:solidFill>
                <a:latin typeface="Calibri" panose="020F0502020204030204" pitchFamily="34" charset="0"/>
              </a:rPr>
              <a:t>They have</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internalized the sort of </a:t>
            </a:r>
            <a:r>
              <a:rPr lang="en-US" altLang="it-IT" sz="1600" dirty="0">
                <a:solidFill>
                  <a:srgbClr val="008000"/>
                </a:solidFill>
                <a:latin typeface="Calibri" panose="020F0502020204030204" pitchFamily="34" charset="0"/>
              </a:rPr>
              <a:t>magical thinking </a:t>
            </a:r>
            <a:r>
              <a:rPr lang="en-US" altLang="it-IT" sz="1600" dirty="0">
                <a:solidFill>
                  <a:srgbClr val="000000"/>
                </a:solidFill>
                <a:latin typeface="Calibri" panose="020F0502020204030204" pitchFamily="34" charset="0"/>
              </a:rPr>
              <a:t>we often ascribe only</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to patients. This has important implications. Physicians, acting</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in what they see to be the patient's best interests, will avoid</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the delivery of bad news or present prognoses in an unduly favorable</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light. </a:t>
            </a:r>
          </a:p>
          <a:p>
            <a:pPr>
              <a:spcBef>
                <a:spcPts val="500"/>
              </a:spcBef>
              <a:spcAft>
                <a:spcPts val="500"/>
              </a:spcAft>
              <a:buNone/>
            </a:pPr>
            <a:r>
              <a:rPr lang="en-US" altLang="it-IT" sz="1600" dirty="0">
                <a:solidFill>
                  <a:srgbClr val="000000"/>
                </a:solidFill>
                <a:latin typeface="Calibri" panose="020F0502020204030204" pitchFamily="34" charset="0"/>
              </a:rPr>
              <a:t>The self-fulfilling prophecy leads to what Christakis</a:t>
            </a:r>
            <a:r>
              <a:rPr lang="en-US" altLang="it-IT" sz="1600" baseline="30000" dirty="0">
                <a:solidFill>
                  <a:srgbClr val="000000"/>
                </a:solidFill>
                <a:latin typeface="Calibri" panose="020F0502020204030204" pitchFamily="34" charset="0"/>
              </a:rPr>
              <a:t> </a:t>
            </a:r>
            <a:r>
              <a:rPr lang="en-US" altLang="it-IT" sz="1600" dirty="0">
                <a:solidFill>
                  <a:srgbClr val="000000"/>
                </a:solidFill>
                <a:latin typeface="Calibri" panose="020F0502020204030204" pitchFamily="34" charset="0"/>
              </a:rPr>
              <a:t>calls the </a:t>
            </a:r>
            <a:r>
              <a:rPr lang="en-US" altLang="it-IT" sz="1600" dirty="0">
                <a:solidFill>
                  <a:srgbClr val="008000"/>
                </a:solidFill>
                <a:latin typeface="Calibri" panose="020F0502020204030204" pitchFamily="34" charset="0"/>
              </a:rPr>
              <a:t>"ritualization of optimism"</a:t>
            </a:r>
            <a:r>
              <a:rPr lang="en-US" altLang="it-IT" sz="1600" dirty="0">
                <a:solidFill>
                  <a:srgbClr val="F26A0E"/>
                </a:solidFill>
                <a:latin typeface="Calibri" panose="020F0502020204030204" pitchFamily="34" charset="0"/>
              </a:rPr>
              <a:t> </a:t>
            </a:r>
            <a:r>
              <a:rPr lang="en-US" altLang="it-IT" sz="1600" dirty="0">
                <a:solidFill>
                  <a:srgbClr val="000000"/>
                </a:solidFill>
                <a:latin typeface="Calibri" panose="020F0502020204030204" pitchFamily="34" charset="0"/>
              </a:rPr>
              <a:t>in medical practice.</a:t>
            </a:r>
            <a:r>
              <a:rPr lang="en-US" altLang="it-IT" sz="1600" baseline="30000" dirty="0">
                <a:solidFill>
                  <a:srgbClr val="F26A0E"/>
                </a:solidFill>
                <a:latin typeface="Calibri" panose="020F0502020204030204" pitchFamily="34" charset="0"/>
              </a:rPr>
              <a:t> </a:t>
            </a:r>
            <a:endParaRPr lang="en-US" altLang="it-IT" sz="1600" dirty="0">
              <a:solidFill>
                <a:srgbClr val="F26A0E"/>
              </a:solidFill>
              <a:latin typeface="Calibri" panose="020F0502020204030204" pitchFamily="34" charset="0"/>
            </a:endParaRPr>
          </a:p>
        </p:txBody>
      </p:sp>
    </p:spTree>
    <p:extLst>
      <p:ext uri="{BB962C8B-B14F-4D97-AF65-F5344CB8AC3E}">
        <p14:creationId xmlns:p14="http://schemas.microsoft.com/office/powerpoint/2010/main" val="4121875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2131</Words>
  <Application>Microsoft Office PowerPoint</Application>
  <PresentationFormat>Widescreen</PresentationFormat>
  <Paragraphs>264</Paragraphs>
  <Slides>45</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45</vt:i4>
      </vt:variant>
    </vt:vector>
  </HeadingPairs>
  <TitlesOfParts>
    <vt:vector size="55" baseType="lpstr">
      <vt:lpstr>Arial Unicode MS</vt:lpstr>
      <vt:lpstr>Gulim</vt:lpstr>
      <vt:lpstr>ＭＳ Ｐゴシック</vt:lpstr>
      <vt:lpstr>ＭＳ Ｐゴシック</vt:lpstr>
      <vt:lpstr>Arial</vt:lpstr>
      <vt:lpstr>Calibri</vt:lpstr>
      <vt:lpstr>Calibri Light</vt:lpstr>
      <vt:lpstr>Times</vt:lpstr>
      <vt:lpstr>Times New Roman</vt:lpstr>
      <vt:lpstr>Tema di Office</vt:lpstr>
      <vt:lpstr>Presentazione standard di PowerPoint</vt:lpstr>
      <vt:lpstr>Prognosi e priorità cliniche</vt:lpstr>
      <vt:lpstr>Prognosi e priorità cliniche</vt:lpstr>
      <vt:lpstr>Presentazione standard di PowerPoint</vt:lpstr>
      <vt:lpstr>Prognosi</vt:lpstr>
      <vt:lpstr>Consiste nel prevedere l'ulteriore evoluzione morbosa di ogni singolo caso; si fonda sulla conoscenza della natura clinica e della gravità della malattia. La prognosi può riferirsi a una determinata lesione (quoad valetudinem) o alla vita (quoad vitam). Rientra nel giudizio prognostico la previsione di eventuali recidive, del grado di restitutio ad integrum che sarà dato di ottenere, spontaneamente o per effetto delle cure, della durata della malattia. Gli elementi essenziali della prognosi risiedono nella nozione della natura del processo morboso, dello stato attuale dell'infermo, delle possibilità di complicanze in avvenire, del carattere evolutivo del quadro morboso, dell'esistenza di tare organiche o funzionali negli antecedenti personali e familiari del paziente, dell'età di esso e dello stato fisiologico che attraversa, del regime abituale di vita che segue, delle condizioni di ambiente in cui si trova, delle possibilità di risorse curative e soprattutto della costituzione individuale del soggetto, la quale domina l'intero decorso e quindi anche il suo esito finale.   ENCICLOPEDIA ITALIANA</vt:lpstr>
      <vt:lpstr>Prognosi e priorità cliniche</vt:lpstr>
      <vt:lpstr>Presentazione standard di PowerPoint</vt:lpstr>
      <vt:lpstr>Presentazione standard di PowerPoint</vt:lpstr>
      <vt:lpstr>Presentazione standard di PowerPoint</vt:lpstr>
      <vt:lpstr>Prognosi e priorità cliniche</vt:lpstr>
      <vt:lpstr>Presentazione standard di PowerPoint</vt:lpstr>
      <vt:lpstr>Presentazione standard di PowerPoint</vt:lpstr>
      <vt:lpstr>Presentazione standard di PowerPoint</vt:lpstr>
      <vt:lpstr>Prognosi e priorità cliniche</vt:lpstr>
      <vt:lpstr>Presentazione standard di PowerPoint</vt:lpstr>
      <vt:lpstr>Prognosi e priorità cliniche</vt:lpstr>
      <vt:lpstr>Presentazione standard di PowerPoint</vt:lpstr>
      <vt:lpstr>Presentazione standard di PowerPoint</vt:lpstr>
      <vt:lpstr>Prognosi e priorità cliniche</vt:lpstr>
      <vt:lpstr>Presentazione standard di PowerPoint</vt:lpstr>
      <vt:lpstr>Prognosi e priorità cliniche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Using the Medicare Current Beneficiary Survey, the ACOVE Investigators determined that functional status is a more important predictor of death and functional decline than are specific clinical conditions.   A parsimonious set of factors that could be asked about in a brief interview, including age, self-rated health, and functional disabilities and limitations, predicted functional decline and death.   Using these factors, it was developed a scoring system that identified 32% of a nationally representative sample as vulnerable.  This group had more than four times the risk for death or functional decline over a 2-year period compared to the lower-scoring majority of the sample. </vt:lpstr>
      <vt:lpstr>Presentazione standard di PowerPoint</vt:lpstr>
      <vt:lpstr>Presentazione standard di PowerPoint</vt:lpstr>
      <vt:lpstr>Prognosi e priorità cliniche</vt:lpstr>
      <vt:lpstr>Presentazione standard di PowerPoint</vt:lpstr>
      <vt:lpstr>Prognosi e priorità cliniche</vt:lpstr>
      <vt:lpstr>Presentazione standard di PowerPoint</vt:lpstr>
      <vt:lpstr>First</vt:lpstr>
      <vt:lpstr>Second</vt:lpstr>
      <vt:lpstr>Third</vt:lpstr>
      <vt:lpstr>Prognosi e priorità cliniche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Rozzini Renzo</dc:creator>
  <cp:lastModifiedBy>Rozzini Renzo</cp:lastModifiedBy>
  <cp:revision>22</cp:revision>
  <cp:lastPrinted>2017-12-18T12:10:41Z</cp:lastPrinted>
  <dcterms:created xsi:type="dcterms:W3CDTF">2017-12-17T15:46:53Z</dcterms:created>
  <dcterms:modified xsi:type="dcterms:W3CDTF">2017-12-18T15:05:19Z</dcterms:modified>
</cp:coreProperties>
</file>