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xls" ContentType="application/vnd.ms-excel"/>
  <Override PartName="/ppt/notesSlides/notesSlide18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Default Extension="emf" ContentType="image/x-emf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notesSlides/notesSlide13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Default Extension="vml" ContentType="application/vnd.openxmlformats-officedocument.vmlDrawing"/>
  <Override PartName="/ppt/notesSlides/notesSlide6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3"/>
  </p:notesMasterIdLst>
  <p:sldIdLst>
    <p:sldId id="357" r:id="rId2"/>
    <p:sldId id="322" r:id="rId3"/>
    <p:sldId id="390" r:id="rId4"/>
    <p:sldId id="364" r:id="rId5"/>
    <p:sldId id="367" r:id="rId6"/>
    <p:sldId id="399" r:id="rId7"/>
    <p:sldId id="400" r:id="rId8"/>
    <p:sldId id="306" r:id="rId9"/>
    <p:sldId id="308" r:id="rId10"/>
    <p:sldId id="304" r:id="rId11"/>
    <p:sldId id="368" r:id="rId12"/>
    <p:sldId id="328" r:id="rId13"/>
    <p:sldId id="334" r:id="rId14"/>
    <p:sldId id="404" r:id="rId15"/>
    <p:sldId id="331" r:id="rId16"/>
    <p:sldId id="342" r:id="rId17"/>
    <p:sldId id="338" r:id="rId18"/>
    <p:sldId id="317" r:id="rId19"/>
    <p:sldId id="405" r:id="rId20"/>
    <p:sldId id="275" r:id="rId21"/>
    <p:sldId id="372" r:id="rId22"/>
    <p:sldId id="373" r:id="rId23"/>
    <p:sldId id="374" r:id="rId24"/>
    <p:sldId id="375" r:id="rId25"/>
    <p:sldId id="376" r:id="rId26"/>
    <p:sldId id="377" r:id="rId27"/>
    <p:sldId id="378" r:id="rId28"/>
    <p:sldId id="381" r:id="rId29"/>
    <p:sldId id="379" r:id="rId30"/>
    <p:sldId id="380" r:id="rId31"/>
    <p:sldId id="406" r:id="rId32"/>
    <p:sldId id="382" r:id="rId33"/>
    <p:sldId id="383" r:id="rId34"/>
    <p:sldId id="384" r:id="rId35"/>
    <p:sldId id="385" r:id="rId36"/>
    <p:sldId id="358" r:id="rId37"/>
    <p:sldId id="359" r:id="rId38"/>
    <p:sldId id="340" r:id="rId39"/>
    <p:sldId id="354" r:id="rId40"/>
    <p:sldId id="356" r:id="rId41"/>
    <p:sldId id="397" r:id="rId42"/>
  </p:sldIdLst>
  <p:sldSz cx="9144000" cy="6858000" type="screen4x3"/>
  <p:notesSz cx="6858000" cy="9144000"/>
  <p:defaultTextStyle>
    <a:defPPr>
      <a:defRPr lang="it-IT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  <a:srgbClr val="990000"/>
    <a:srgbClr val="00009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66" d="100"/>
          <a:sy n="66" d="100"/>
        </p:scale>
        <p:origin x="-1200" y="-81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7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BA75CED-CE2C-4455-BF50-9E36D0BAA3B5}" type="datetimeFigureOut">
              <a:rPr lang="it-IT" smtClean="0"/>
              <a:pPr/>
              <a:t>10/04/2015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DD40B6B-FAC7-46D7-B5D7-5D0FD1FAEA52}" type="slidenum">
              <a:rPr lang="it-IT" smtClean="0"/>
              <a:pPr/>
              <a:t>‹N›</a:t>
            </a:fld>
            <a:endParaRPr lang="it-I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Segnaposto immagine diapositiva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3314" name="Segnaposto note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/>
            <a:endParaRPr lang="en-US" dirty="0" smtClean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3355E213-AB03-41C0-AF0A-7B3F3DC930EB}" type="slidenum">
              <a:rPr lang="it-IT" smtClean="0"/>
              <a:pPr>
                <a:defRPr/>
              </a:pPr>
              <a:t>2</a:t>
            </a:fld>
            <a:endParaRPr lang="it-IT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6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555A7A19-436F-4A7B-AC61-26F90273514C}" type="slidenum">
              <a:rPr lang="it-IT" smtClean="0">
                <a:latin typeface="Arial" pitchFamily="34" charset="0"/>
              </a:rPr>
              <a:pPr/>
              <a:t>15</a:t>
            </a:fld>
            <a:endParaRPr lang="it-IT" smtClean="0">
              <a:latin typeface="Arial" pitchFamily="34" charset="0"/>
            </a:endParaRPr>
          </a:p>
        </p:txBody>
      </p:sp>
      <p:sp>
        <p:nvSpPr>
          <p:cNvPr id="1187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8788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it-IT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0BF0307-689A-476F-A9D8-C4F5D025AB8B}" type="slidenum">
              <a:rPr lang="it-IT" smtClean="0"/>
              <a:pPr/>
              <a:t>16</a:t>
            </a:fld>
            <a:endParaRPr lang="it-IT" smtClean="0"/>
          </a:p>
        </p:txBody>
      </p:sp>
      <p:sp>
        <p:nvSpPr>
          <p:cNvPr id="41986" name="Rectangle 7"/>
          <p:cNvSpPr txBox="1">
            <a:spLocks noGrp="1" noChangeArrowheads="1"/>
          </p:cNvSpPr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</p:spPr>
        <p:txBody>
          <a:bodyPr anchor="b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ECDFDF58-50C1-43DF-A1A7-602B05EFCEE4}" type="slidenum">
              <a:rPr lang="it-IT" sz="1200">
                <a:latin typeface="+mn-lt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16</a:t>
            </a:fld>
            <a:endParaRPr lang="it-IT" sz="1200">
              <a:latin typeface="+mn-lt"/>
            </a:endParaRPr>
          </a:p>
        </p:txBody>
      </p:sp>
      <p:sp>
        <p:nvSpPr>
          <p:cNvPr id="6963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</p:spPr>
        <p:txBody>
          <a:bodyPr lIns="91428" tIns="45714" rIns="91428" bIns="45714"/>
          <a:lstStyle/>
          <a:p>
            <a:pPr algn="just" eaLnBrk="1" hangingPunct="1"/>
            <a:r>
              <a:rPr lang="it-IT" altLang="ja-JP" smtClean="0">
                <a:latin typeface="Times New Roman" pitchFamily="18" charset="0"/>
                <a:ea typeface="Arial Unicode MS" pitchFamily="34" charset="-128"/>
                <a:cs typeface="Arial Unicode MS" pitchFamily="34" charset="-128"/>
              </a:rPr>
              <a:t>Il  percorso di cura di una persona diabetica  prevede tre </a:t>
            </a:r>
            <a:r>
              <a:rPr lang="it-IT" altLang="ja-JP" b="1" smtClean="0">
                <a:latin typeface="Times New Roman" pitchFamily="18" charset="0"/>
                <a:ea typeface="Arial Unicode MS" pitchFamily="34" charset="-128"/>
                <a:cs typeface="Arial Unicode MS" pitchFamily="34" charset="-128"/>
              </a:rPr>
              <a:t>livelli di cura </a:t>
            </a:r>
            <a:r>
              <a:rPr lang="it-IT" altLang="ja-JP" smtClean="0">
                <a:latin typeface="Times New Roman" pitchFamily="18" charset="0"/>
                <a:ea typeface="Arial Unicode MS" pitchFamily="34" charset="-128"/>
                <a:cs typeface="Arial Unicode MS" pitchFamily="34" charset="-128"/>
              </a:rPr>
              <a:t>diversi ed integrati (intensità di cura):</a:t>
            </a:r>
          </a:p>
          <a:p>
            <a:pPr algn="just" eaLnBrk="1" hangingPunct="1"/>
            <a:r>
              <a:rPr lang="it-IT" altLang="ja-JP" smtClean="0">
                <a:latin typeface="Symbol" pitchFamily="18" charset="2"/>
                <a:ea typeface="Arial Unicode MS" pitchFamily="34" charset="-128"/>
                <a:cs typeface="Arial Unicode MS" pitchFamily="34" charset="-128"/>
              </a:rPr>
              <a:t>·</a:t>
            </a:r>
            <a:r>
              <a:rPr lang="it-IT" altLang="ja-JP" smtClean="0">
                <a:latin typeface="Times New Roman" pitchFamily="18" charset="0"/>
              </a:rPr>
              <a:t>      </a:t>
            </a:r>
            <a:r>
              <a:rPr lang="it-IT" altLang="ja-JP" b="1" smtClean="0">
                <a:latin typeface="Times New Roman" pitchFamily="18" charset="0"/>
                <a:ea typeface="Arial Unicode MS" pitchFamily="34" charset="-128"/>
                <a:cs typeface="Arial Unicode MS" pitchFamily="34" charset="-128"/>
              </a:rPr>
              <a:t>Gestione della quotidianità </a:t>
            </a:r>
            <a:endParaRPr lang="it-IT" altLang="ja-JP" smtClean="0">
              <a:latin typeface="Times New Roman" pitchFamily="18" charset="0"/>
              <a:ea typeface="Arial Unicode MS" pitchFamily="34" charset="-128"/>
              <a:cs typeface="Arial Unicode MS" pitchFamily="34" charset="-128"/>
            </a:endParaRPr>
          </a:p>
          <a:p>
            <a:pPr algn="just" eaLnBrk="1" hangingPunct="1"/>
            <a:r>
              <a:rPr lang="it-IT" altLang="ja-JP" smtClean="0">
                <a:latin typeface="Symbol" pitchFamily="18" charset="2"/>
                <a:ea typeface="Arial Unicode MS" pitchFamily="34" charset="-128"/>
                <a:cs typeface="Arial Unicode MS" pitchFamily="34" charset="-128"/>
              </a:rPr>
              <a:t>·</a:t>
            </a:r>
            <a:r>
              <a:rPr lang="it-IT" altLang="ja-JP" smtClean="0">
                <a:latin typeface="Times New Roman" pitchFamily="18" charset="0"/>
              </a:rPr>
              <a:t>      </a:t>
            </a:r>
            <a:r>
              <a:rPr lang="it-IT" altLang="ja-JP" b="1" smtClean="0">
                <a:latin typeface="Times New Roman" pitchFamily="18" charset="0"/>
                <a:ea typeface="Arial Unicode MS" pitchFamily="34" charset="-128"/>
                <a:cs typeface="Arial Unicode MS" pitchFamily="34" charset="-128"/>
              </a:rPr>
              <a:t>Gestione di problemi specialistici specifici</a:t>
            </a:r>
            <a:endParaRPr lang="it-IT" altLang="ja-JP" smtClean="0">
              <a:latin typeface="Times New Roman" pitchFamily="18" charset="0"/>
              <a:ea typeface="Arial Unicode MS" pitchFamily="34" charset="-128"/>
              <a:cs typeface="Arial Unicode MS" pitchFamily="34" charset="-128"/>
            </a:endParaRPr>
          </a:p>
          <a:p>
            <a:pPr algn="just" eaLnBrk="1" hangingPunct="1"/>
            <a:r>
              <a:rPr lang="it-IT" altLang="ja-JP" smtClean="0">
                <a:latin typeface="Symbol" pitchFamily="18" charset="2"/>
                <a:ea typeface="Arial Unicode MS" pitchFamily="34" charset="-128"/>
                <a:cs typeface="Arial Unicode MS" pitchFamily="34" charset="-128"/>
              </a:rPr>
              <a:t>·</a:t>
            </a:r>
            <a:r>
              <a:rPr lang="it-IT" altLang="ja-JP" smtClean="0">
                <a:latin typeface="Times New Roman" pitchFamily="18" charset="0"/>
              </a:rPr>
              <a:t>      </a:t>
            </a:r>
            <a:r>
              <a:rPr lang="it-IT" altLang="ja-JP" b="1" smtClean="0">
                <a:latin typeface="Times New Roman" pitchFamily="18" charset="0"/>
                <a:ea typeface="Arial Unicode MS" pitchFamily="34" charset="-128"/>
                <a:cs typeface="Arial Unicode MS" pitchFamily="34" charset="-128"/>
              </a:rPr>
              <a:t>Gestione delle acuzie</a:t>
            </a:r>
            <a:endParaRPr lang="it-IT" altLang="ja-JP" smtClean="0">
              <a:latin typeface="Times New Roman" pitchFamily="18" charset="0"/>
              <a:ea typeface="Arial Unicode MS" pitchFamily="34" charset="-128"/>
              <a:cs typeface="Arial Unicode MS" pitchFamily="34" charset="-128"/>
            </a:endParaRPr>
          </a:p>
          <a:p>
            <a:pPr algn="just" eaLnBrk="1" hangingPunct="1"/>
            <a:r>
              <a:rPr lang="it-IT" altLang="ja-JP" smtClean="0">
                <a:latin typeface="Times New Roman" pitchFamily="18" charset="0"/>
                <a:ea typeface="Arial Unicode MS" pitchFamily="34" charset="-128"/>
                <a:cs typeface="Arial Unicode MS" pitchFamily="34" charset="-128"/>
              </a:rPr>
              <a:t>Questi ambiti si riconoscono in tre sedi di elezione (Assistenza Primaria, Specialistica Ambulatoriale e ricovero)  che devono essere  fortemente integrate, ma anche molto specifiche con interventi diversi e complementari, ma chiaramente distinguibili, per evitare sprechi da sovrapposizione. Ogni parte coinvolta avrà ruoli, compiti ed aree di responsabilità declinate e condivise in</a:t>
            </a:r>
            <a:r>
              <a:rPr lang="it-IT" altLang="ja-JP" smtClean="0"/>
              <a:t> </a:t>
            </a:r>
            <a:r>
              <a:rPr lang="it-IT" altLang="ja-JP" smtClean="0">
                <a:latin typeface="Times New Roman" pitchFamily="18" charset="0"/>
                <a:ea typeface="Arial Unicode MS" pitchFamily="34" charset="-128"/>
                <a:cs typeface="Arial Unicode MS" pitchFamily="34" charset="-128"/>
              </a:rPr>
              <a:t>modo da creare profili diversi e collegati che costruiscano un unico percorso di cura.</a:t>
            </a:r>
          </a:p>
          <a:p>
            <a:pPr algn="just" eaLnBrk="1" hangingPunct="1"/>
            <a:r>
              <a:rPr lang="it-IT" altLang="ja-JP" smtClean="0">
                <a:latin typeface="Times New Roman" pitchFamily="18" charset="0"/>
                <a:ea typeface="Arial Unicode MS" pitchFamily="34" charset="-128"/>
                <a:cs typeface="Arial Unicode MS" pitchFamily="34" charset="-128"/>
              </a:rPr>
              <a:t>Il MAP resta il gestore principale ed unico del percorso di cura di ogni paziente, nel suo insieme,  ma la risposta sanitaria non può prescindere da un forte contenuto e presenza specialistica.</a:t>
            </a:r>
          </a:p>
          <a:p>
            <a:pPr eaLnBrk="1" hangingPunct="1"/>
            <a:endParaRPr lang="it-IT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7" name="Segnaposto immagine diapositiva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5778" name="Segnaposto note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it-IT" dirty="0" smtClean="0">
                <a:ea typeface="ヒラギノ角ゴ Pro W3"/>
              </a:rPr>
              <a:t>Deve avere un</a:t>
            </a:r>
            <a:r>
              <a:rPr lang="it-IT" baseline="0" dirty="0" smtClean="0">
                <a:ea typeface="ヒラギノ角ゴ Pro W3"/>
              </a:rPr>
              <a:t> ruolo attivo per arrivare ad una autogestione consapevole della malattia unica strada per ottener e migliori risultati clinici, migliore qualità della vita, migliore </a:t>
            </a:r>
            <a:r>
              <a:rPr lang="it-IT" baseline="0" dirty="0" err="1" smtClean="0">
                <a:ea typeface="ヒラギノ角ゴ Pro W3"/>
              </a:rPr>
              <a:t>efficenza</a:t>
            </a:r>
            <a:endParaRPr lang="it-IT" dirty="0" smtClean="0">
              <a:ea typeface="ヒラギノ角ゴ Pro W3"/>
            </a:endParaRPr>
          </a:p>
        </p:txBody>
      </p:sp>
      <p:sp>
        <p:nvSpPr>
          <p:cNvPr id="75779" name="Segnaposto numero diapositiva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3C0EAFE-EF9A-4048-BC34-C55F77DCEC3A}" type="slidenum">
              <a:rPr lang="it-IT" smtClean="0">
                <a:ea typeface="ヒラギノ角ゴ Pro W3"/>
                <a:cs typeface="ヒラギノ角ゴ Pro W3"/>
              </a:rPr>
              <a:pPr/>
              <a:t>18</a:t>
            </a:fld>
            <a:endParaRPr lang="it-IT" smtClean="0">
              <a:ea typeface="ヒラギノ角ゴ Pro W3"/>
              <a:cs typeface="ヒラギノ角ゴ Pro W3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Segnaposto immagine diapositiva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3314" name="Segnaposto note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/>
            <a:endParaRPr lang="en-US" dirty="0" smtClean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3355E213-AB03-41C0-AF0A-7B3F3DC930EB}" type="slidenum">
              <a:rPr lang="it-IT" smtClean="0"/>
              <a:pPr>
                <a:defRPr/>
              </a:pPr>
              <a:t>19</a:t>
            </a:fld>
            <a:endParaRPr lang="it-IT" dirty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Segnaposto immagine diapositiva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1443" name="Segnaposto note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it-IT" smtClean="0"/>
          </a:p>
        </p:txBody>
      </p:sp>
      <p:sp>
        <p:nvSpPr>
          <p:cNvPr id="61444" name="Segnaposto numero diapositiva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6D1B5431-70A2-4BB6-A560-AF4A6F4F7426}" type="slidenum">
              <a:rPr lang="it-IT" smtClean="0">
                <a:latin typeface="Arial" pitchFamily="34" charset="0"/>
              </a:rPr>
              <a:pPr/>
              <a:t>20</a:t>
            </a:fld>
            <a:endParaRPr lang="it-IT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033" name="Segnaposto immagine diapositiva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2034" name="Segnaposto note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r>
              <a:rPr lang="it-IT" dirty="0" smtClean="0"/>
              <a:t>All’aumentare dell’età si riduce la quota di pazienti in trattamento con la metformina, mentre aumenta la percentuale di soggetti in trattamento con farmaci secretagoghi (</a:t>
            </a:r>
            <a:r>
              <a:rPr lang="it-IT" dirty="0" err="1" smtClean="0"/>
              <a:t>sulfaniluree</a:t>
            </a:r>
            <a:r>
              <a:rPr lang="it-IT" dirty="0" smtClean="0"/>
              <a:t> o glinidi). Nella fascia di età oltre i 75 anni circa la metà dei pazienti risulta in terapia con questi farmaci.</a:t>
            </a:r>
          </a:p>
          <a:p>
            <a:endParaRPr lang="it-IT" dirty="0" smtClean="0"/>
          </a:p>
        </p:txBody>
      </p:sp>
      <p:sp>
        <p:nvSpPr>
          <p:cNvPr id="55300" name="Segnaposto numero diapositiva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>
              <a:defRPr/>
            </a:pPr>
            <a:fld id="{1A869AFD-F632-4F31-B0BF-419563646817}" type="slidenum">
              <a:rPr lang="it-IT" smtClean="0"/>
              <a:pPr>
                <a:defRPr/>
              </a:pPr>
              <a:t>27</a:t>
            </a:fld>
            <a:endParaRPr lang="it-IT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Segnaposto immagine diapositiva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3314" name="Segnaposto note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/>
            <a:endParaRPr lang="en-US" dirty="0" smtClean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3355E213-AB03-41C0-AF0A-7B3F3DC930EB}" type="slidenum">
              <a:rPr lang="it-IT" smtClean="0"/>
              <a:pPr>
                <a:defRPr/>
              </a:pPr>
              <a:t>31</a:t>
            </a:fld>
            <a:endParaRPr lang="it-IT" dirty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Segnaposto immagine diapositiva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0355" name="Segnaposto note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it-IT" dirty="0" smtClean="0"/>
          </a:p>
        </p:txBody>
      </p:sp>
      <p:sp>
        <p:nvSpPr>
          <p:cNvPr id="100356" name="Segnaposto numero diapositiva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10CFB824-5E71-4E5B-B622-23A224B7F009}" type="slidenum">
              <a:rPr lang="it-IT" smtClean="0">
                <a:latin typeface="Arial" pitchFamily="34" charset="0"/>
              </a:rPr>
              <a:pPr/>
              <a:t>32</a:t>
            </a:fld>
            <a:endParaRPr lang="it-IT" dirty="0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Segnaposto immagine diapositiva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8611" name="Segnaposto note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it-IT" smtClean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4710F7CB-C498-4D6A-A31F-289FBF66F824}" type="slidenum">
              <a:rPr lang="en-GB" smtClean="0"/>
              <a:pPr>
                <a:defRPr/>
              </a:pPr>
              <a:t>38</a:t>
            </a:fld>
            <a:endParaRPr lang="en-GB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59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it-IT" b="1" smtClean="0"/>
              <a:t>Mettere 522-722 (sono in sostituz a 515) e dire che vanno scomparendo il d tron e spirit</a:t>
            </a:r>
          </a:p>
          <a:p>
            <a:pPr>
              <a:spcBef>
                <a:spcPct val="0"/>
              </a:spcBef>
            </a:pPr>
            <a:r>
              <a:rPr lang="it-IT" smtClean="0"/>
              <a:t>Attualmente in Italia sono in commercio 5 tipi di microinfusori: Il paradigm e l’animas sono prodotti americani, mentre i tre sotto sono prodotti in Europa dalla Roche.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Segnaposto immagine diapositiva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3314" name="Segnaposto note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/>
            <a:endParaRPr lang="en-US" dirty="0" smtClean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3355E213-AB03-41C0-AF0A-7B3F3DC930EB}" type="slidenum">
              <a:rPr lang="it-IT" smtClean="0"/>
              <a:pPr>
                <a:defRPr/>
              </a:pPr>
              <a:t>3</a:t>
            </a:fld>
            <a:endParaRPr lang="it-IT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1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FF35BCA-E266-4709-945E-9D35457C840E}" type="slidenum">
              <a:rPr lang="it-IT" smtClean="0">
                <a:ea typeface="ヒラギノ角ゴ Pro W3"/>
                <a:cs typeface="ヒラギノ角ゴ Pro W3"/>
              </a:rPr>
              <a:pPr/>
              <a:t>8</a:t>
            </a:fld>
            <a:endParaRPr lang="it-IT" smtClean="0">
              <a:ea typeface="ヒラギノ角ゴ Pro W3"/>
              <a:cs typeface="ヒラギノ角ゴ Pro W3"/>
            </a:endParaRPr>
          </a:p>
        </p:txBody>
      </p:sp>
      <p:sp>
        <p:nvSpPr>
          <p:cNvPr id="51202" name="Rectangle 1026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3" name="Rectangle 1027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it-IT" smtClean="0">
              <a:ea typeface="ヒラギノ角ゴ Pro W3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B2C40ED-EAAA-4E01-A111-ABA03B658769}" type="slidenum">
              <a:rPr lang="it-IT" smtClean="0">
                <a:ea typeface="ヒラギノ角ゴ Pro W3"/>
                <a:cs typeface="ヒラギノ角ゴ Pro W3"/>
              </a:rPr>
              <a:pPr/>
              <a:t>9</a:t>
            </a:fld>
            <a:endParaRPr lang="it-IT" smtClean="0">
              <a:ea typeface="ヒラギノ角ゴ Pro W3"/>
              <a:cs typeface="ヒラギノ角ゴ Pro W3"/>
            </a:endParaRPr>
          </a:p>
        </p:txBody>
      </p:sp>
      <p:sp>
        <p:nvSpPr>
          <p:cNvPr id="552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529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it-IT" smtClean="0">
              <a:ea typeface="ヒラギノ角ゴ Pro W3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096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it-IT" dirty="0" smtClean="0">
                <a:ea typeface="ヒラギノ角ゴ Pro W3"/>
              </a:rPr>
              <a:t>Il paziente lamenta disturbi</a:t>
            </a:r>
          </a:p>
          <a:p>
            <a:r>
              <a:rPr lang="it-IT" dirty="0" smtClean="0">
                <a:ea typeface="ヒラギノ角ゴ Pro W3"/>
              </a:rPr>
              <a:t>Il medico ha delle conoscenza </a:t>
            </a:r>
            <a:r>
              <a:rPr lang="it-IT" dirty="0" err="1" smtClean="0">
                <a:ea typeface="ヒラギノ角ゴ Pro W3"/>
              </a:rPr>
              <a:t>biomediche</a:t>
            </a:r>
            <a:endParaRPr lang="it-IT" dirty="0" smtClean="0">
              <a:ea typeface="ヒラギノ角ゴ Pro W3"/>
            </a:endParaRPr>
          </a:p>
          <a:p>
            <a:r>
              <a:rPr lang="it-IT" dirty="0" smtClean="0">
                <a:ea typeface="ヒラギノ角ゴ Pro W3"/>
              </a:rPr>
              <a:t>Sa interpretare i segni ed i sintomi</a:t>
            </a:r>
          </a:p>
          <a:p>
            <a:r>
              <a:rPr lang="it-IT" dirty="0" smtClean="0">
                <a:ea typeface="ヒラギノ角ゴ Pro W3"/>
              </a:rPr>
              <a:t>Fa una diagnosi</a:t>
            </a:r>
          </a:p>
          <a:p>
            <a:r>
              <a:rPr lang="it-IT" dirty="0" smtClean="0">
                <a:ea typeface="ヒラギノ角ゴ Pro W3"/>
              </a:rPr>
              <a:t>Avvia</a:t>
            </a:r>
            <a:r>
              <a:rPr lang="it-IT" baseline="0" dirty="0" smtClean="0">
                <a:ea typeface="ヒラギノ角ゴ Pro W3"/>
              </a:rPr>
              <a:t> un trattamento.</a:t>
            </a:r>
          </a:p>
          <a:p>
            <a:r>
              <a:rPr lang="it-IT" baseline="0" dirty="0" smtClean="0">
                <a:ea typeface="ヒラギノ角ゴ Pro W3"/>
              </a:rPr>
              <a:t>Paziente ha un Ruolo Passivo</a:t>
            </a:r>
            <a:endParaRPr lang="it-IT" dirty="0" smtClean="0">
              <a:ea typeface="ヒラギノ角ゴ Pro W3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CA80BF7-E284-4437-B0FC-93C1890EB75B}" type="slidenum">
              <a:rPr lang="it-IT" smtClean="0"/>
              <a:pPr/>
              <a:t>11</a:t>
            </a:fld>
            <a:endParaRPr lang="it-IT" smtClean="0"/>
          </a:p>
        </p:txBody>
      </p:sp>
      <p:sp>
        <p:nvSpPr>
          <p:cNvPr id="63491" name="Segnaposto immagine diapositiva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63492" name="Segnaposto note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it-IT" smtClean="0"/>
          </a:p>
        </p:txBody>
      </p:sp>
      <p:sp>
        <p:nvSpPr>
          <p:cNvPr id="63493" name="Segnaposto numero diapositiva 3"/>
          <p:cNvSpPr txBox="1">
            <a:spLocks noGrp="1"/>
          </p:cNvSpPr>
          <p:nvPr/>
        </p:nvSpPr>
        <p:spPr bwMode="auto">
          <a:xfrm>
            <a:off x="3884463" y="8685878"/>
            <a:ext cx="2972004" cy="4567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1" tIns="45716" rIns="91431" bIns="45716" anchor="b"/>
          <a:lstStyle/>
          <a:p>
            <a:pPr algn="r" defTabSz="914423"/>
            <a:fld id="{2E93603E-EBA5-4FC7-9630-0C27C64A6103}" type="slidenum">
              <a:rPr lang="it-IT" sz="1200"/>
              <a:pPr algn="r" defTabSz="914423"/>
              <a:t>11</a:t>
            </a:fld>
            <a:endParaRPr lang="it-IT" sz="1200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Segnaposto immagine diapositiva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2227" name="Segnaposto note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it-IT" smtClean="0">
              <a:latin typeface="Arial" pitchFamily="34" charset="0"/>
            </a:endParaRPr>
          </a:p>
        </p:txBody>
      </p:sp>
      <p:sp>
        <p:nvSpPr>
          <p:cNvPr id="52228" name="Segnaposto numero diapositiva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4832B86-23D3-4275-85A0-B85AFE35E153}" type="slidenum">
              <a:rPr lang="it-IT" smtClean="0">
                <a:latin typeface="Arial" pitchFamily="34" charset="0"/>
              </a:rPr>
              <a:pPr/>
              <a:t>12</a:t>
            </a:fld>
            <a:endParaRPr lang="it-IT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5DECC19-8373-4E9D-BDEC-131ADD065E6B}" type="slidenum">
              <a:rPr lang="it-IT" smtClean="0"/>
              <a:pPr/>
              <a:t>13</a:t>
            </a:fld>
            <a:endParaRPr lang="it-IT" dirty="0" smtClean="0"/>
          </a:p>
        </p:txBody>
      </p:sp>
      <p:sp>
        <p:nvSpPr>
          <p:cNvPr id="64515" name="Rectangle 2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64516" name="Rectangle 3"/>
          <p:cNvSpPr>
            <a:spLocks noGrp="1"/>
          </p:cNvSpPr>
          <p:nvPr>
            <p:ph type="body" idx="1"/>
          </p:nvPr>
        </p:nvSpPr>
        <p:spPr>
          <a:xfrm>
            <a:off x="913991" y="4342939"/>
            <a:ext cx="5030018" cy="4114587"/>
          </a:xfrm>
          <a:noFill/>
          <a:ln/>
        </p:spPr>
        <p:txBody>
          <a:bodyPr/>
          <a:lstStyle/>
          <a:p>
            <a:pPr eaLnBrk="1" hangingPunct="1"/>
            <a:endParaRPr lang="en-GB" dirty="0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Segnaposto immagine diapositiva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3314" name="Segnaposto note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/>
            <a:endParaRPr lang="en-US" dirty="0" smtClean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3355E213-AB03-41C0-AF0A-7B3F3DC930EB}" type="slidenum">
              <a:rPr lang="it-IT" smtClean="0"/>
              <a:pPr>
                <a:defRPr/>
              </a:pPr>
              <a:t>14</a:t>
            </a:fld>
            <a:endParaRPr lang="it-IT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 smtClean="0"/>
              <a:t>Fare clic per modificare lo stile del sottotitolo dello schema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B6F1BE-B221-4375-BC26-C220F9DD98F8}" type="datetimeFigureOut">
              <a:rPr lang="it-IT"/>
              <a:pPr>
                <a:defRPr/>
              </a:pPr>
              <a:t>10/04/2015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A3E78B-9339-489E-BDE6-EA903AE1F1F7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B70D80-2626-4321-A62D-34C112D57E49}" type="datetimeFigureOut">
              <a:rPr lang="it-IT"/>
              <a:pPr>
                <a:defRPr/>
              </a:pPr>
              <a:t>10/04/2015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96931C-FB52-4FE7-9A8E-9F3DA971F79D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85B52A-BB9E-4614-97A3-B3BCA3DA6B7C}" type="datetimeFigureOut">
              <a:rPr lang="it-IT"/>
              <a:pPr>
                <a:defRPr/>
              </a:pPr>
              <a:t>10/04/2015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9B886D-9C93-4A54-A15D-95CA83CF7506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183F96-B309-43DB-BC93-DEA94A295A9D}" type="datetimeFigureOut">
              <a:rPr lang="it-IT"/>
              <a:pPr>
                <a:defRPr/>
              </a:pPr>
              <a:t>10/04/2015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A1C2FB-2570-4EB3-AC16-FF0A6D9A8610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58B3F4-BBA6-4303-99DA-31B2CFD238A6}" type="datetimeFigureOut">
              <a:rPr lang="it-IT"/>
              <a:pPr>
                <a:defRPr/>
              </a:pPr>
              <a:t>10/04/2015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7CF198-EE52-4E64-88F5-EB754B088339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FD8651-B1DE-4D47-B853-C38520D62C1C}" type="datetimeFigureOut">
              <a:rPr lang="it-IT"/>
              <a:pPr>
                <a:defRPr/>
              </a:pPr>
              <a:t>10/04/2015</a:t>
            </a:fld>
            <a:endParaRPr lang="it-IT"/>
          </a:p>
        </p:txBody>
      </p:sp>
      <p:sp>
        <p:nvSpPr>
          <p:cNvPr id="6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7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B099B9-CDB3-450A-9613-CE86F9344947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7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82B1F6-2993-46DB-9990-FE2C45E1DFF3}" type="datetimeFigureOut">
              <a:rPr lang="it-IT"/>
              <a:pPr>
                <a:defRPr/>
              </a:pPr>
              <a:t>10/04/2015</a:t>
            </a:fld>
            <a:endParaRPr lang="it-IT"/>
          </a:p>
        </p:txBody>
      </p:sp>
      <p:sp>
        <p:nvSpPr>
          <p:cNvPr id="8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9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4DC9FA-09CF-4C97-90D6-48ACCB5685CC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398768-0F7D-46AF-83FA-50D0EB6C2384}" type="datetimeFigureOut">
              <a:rPr lang="it-IT"/>
              <a:pPr>
                <a:defRPr/>
              </a:pPr>
              <a:t>10/04/2015</a:t>
            </a:fld>
            <a:endParaRPr lang="it-IT"/>
          </a:p>
        </p:txBody>
      </p:sp>
      <p:sp>
        <p:nvSpPr>
          <p:cNvPr id="4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5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7C27C6-0071-46C1-942F-DB4BA6CAC1E9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C4B97E-D5CB-4351-B7A3-1A52997D6450}" type="datetimeFigureOut">
              <a:rPr lang="it-IT"/>
              <a:pPr>
                <a:defRPr/>
              </a:pPr>
              <a:t>10/04/2015</a:t>
            </a:fld>
            <a:endParaRPr lang="it-IT"/>
          </a:p>
        </p:txBody>
      </p:sp>
      <p:sp>
        <p:nvSpPr>
          <p:cNvPr id="3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4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B221E7-A470-458B-B4B1-A7F8155AD371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E2C998-2F8C-4A4D-9C3C-2B09EEB5F86E}" type="datetimeFigureOut">
              <a:rPr lang="it-IT"/>
              <a:pPr>
                <a:defRPr/>
              </a:pPr>
              <a:t>10/04/2015</a:t>
            </a:fld>
            <a:endParaRPr lang="it-IT"/>
          </a:p>
        </p:txBody>
      </p:sp>
      <p:sp>
        <p:nvSpPr>
          <p:cNvPr id="6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7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026DC6-1A95-4B47-B5C1-320CF8845655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it-IT" noProof="0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2F51EB-9F5E-4A12-BBA4-2C6CBEF4A8C4}" type="datetimeFigureOut">
              <a:rPr lang="it-IT"/>
              <a:pPr>
                <a:defRPr/>
              </a:pPr>
              <a:t>10/04/2015</a:t>
            </a:fld>
            <a:endParaRPr lang="it-IT"/>
          </a:p>
        </p:txBody>
      </p:sp>
      <p:sp>
        <p:nvSpPr>
          <p:cNvPr id="6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7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A0C8C2-9225-4D97-A4C1-6A7DA2C9FABF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Segnaposto titolo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it-IT" smtClean="0"/>
              <a:t>Fare clic per modificare lo stile del titolo</a:t>
            </a:r>
          </a:p>
        </p:txBody>
      </p:sp>
      <p:sp>
        <p:nvSpPr>
          <p:cNvPr id="1027" name="Segnaposto testo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371C1B35-C0F1-4716-84B7-22F1ABC885B4}" type="datetimeFigureOut">
              <a:rPr lang="it-IT"/>
              <a:pPr>
                <a:defRPr/>
              </a:pPr>
              <a:t>10/04/2015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F2944531-0D93-486E-A1CE-AEAA56C26DC2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wm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8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7" Type="http://schemas.openxmlformats.org/officeDocument/2006/relationships/image" Target="../media/image30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Foglio_di_lavoro_di_Microsoft_Office_Excel_97-20031.xls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png"/><Relationship Id="rId3" Type="http://schemas.openxmlformats.org/officeDocument/2006/relationships/notesSlide" Target="../notesSlides/notesSlide19.xml"/><Relationship Id="rId7" Type="http://schemas.openxmlformats.org/officeDocument/2006/relationships/image" Target="../media/image50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1.bin"/><Relationship Id="rId11" Type="http://schemas.openxmlformats.org/officeDocument/2006/relationships/image" Target="../media/image54.jpeg"/><Relationship Id="rId5" Type="http://schemas.openxmlformats.org/officeDocument/2006/relationships/image" Target="../media/image49.jpeg"/><Relationship Id="rId10" Type="http://schemas.openxmlformats.org/officeDocument/2006/relationships/image" Target="../media/image53.jpeg"/><Relationship Id="rId4" Type="http://schemas.openxmlformats.org/officeDocument/2006/relationships/image" Target="../media/image48.png"/><Relationship Id="rId9" Type="http://schemas.openxmlformats.org/officeDocument/2006/relationships/image" Target="../media/image52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ogle.it/url?sa=i&amp;rct=j&amp;q=&amp;esrc=s&amp;frm=1&amp;source=images&amp;cd=&amp;cad=rja&amp;docid=sde6IyZN__zTRM&amp;tbnid=Y-1afAhgzZD9YM:&amp;ved=0CAUQjRw&amp;url=http://www.ilcambiamento.it/medicina/linee_guida_lombardia_consumi_costi_sanitari.html&amp;ei=ZJilUoqdPO2q0AWT3oGIDA&amp;bvm=bv.57752919,d.d2k&amp;psig=AFQjCNFJX7P6nOQLITN4CPgDlYyKbeZZQA&amp;ust=1386670497857392" TargetMode="External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4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504" y="44624"/>
            <a:ext cx="8964488" cy="37255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ttangolo 2"/>
          <p:cNvSpPr/>
          <p:nvPr/>
        </p:nvSpPr>
        <p:spPr>
          <a:xfrm>
            <a:off x="683568" y="4005064"/>
            <a:ext cx="792088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it-IT" sz="2800" b="1" dirty="0" smtClean="0">
                <a:solidFill>
                  <a:srgbClr val="0000CC"/>
                </a:solidFill>
              </a:rPr>
              <a:t>Cosa ci dice la letteratura: standard epidemiologici e gestionali</a:t>
            </a:r>
          </a:p>
        </p:txBody>
      </p:sp>
      <p:sp>
        <p:nvSpPr>
          <p:cNvPr id="4" name="Text Box 6"/>
          <p:cNvSpPr txBox="1">
            <a:spLocks noChangeArrowheads="1"/>
          </p:cNvSpPr>
          <p:nvPr/>
        </p:nvSpPr>
        <p:spPr bwMode="auto">
          <a:xfrm>
            <a:off x="3288768" y="5229200"/>
            <a:ext cx="2262158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342900" indent="-342900" algn="ctr"/>
            <a:r>
              <a:rPr lang="it-IT" sz="1600" b="1" dirty="0">
                <a:solidFill>
                  <a:srgbClr val="FF0000"/>
                </a:solidFill>
              </a:rPr>
              <a:t>A. Cimino</a:t>
            </a:r>
          </a:p>
          <a:p>
            <a:pPr marL="342900" indent="-342900" algn="ctr"/>
            <a:r>
              <a:rPr lang="it-IT" sz="1600" b="1" dirty="0">
                <a:solidFill>
                  <a:srgbClr val="FF0000"/>
                </a:solidFill>
              </a:rPr>
              <a:t>U.O. Diabetologia</a:t>
            </a:r>
          </a:p>
          <a:p>
            <a:pPr marL="342900" indent="-342900" algn="ctr"/>
            <a:r>
              <a:rPr lang="it-IT" sz="1600" b="1" dirty="0">
                <a:solidFill>
                  <a:srgbClr val="FF0000"/>
                </a:solidFill>
              </a:rPr>
              <a:t>Spedali Civili Brescia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Oval 4"/>
          <p:cNvSpPr>
            <a:spLocks noChangeArrowheads="1"/>
          </p:cNvSpPr>
          <p:nvPr/>
        </p:nvSpPr>
        <p:spPr bwMode="auto">
          <a:xfrm>
            <a:off x="1622425" y="635000"/>
            <a:ext cx="6051550" cy="5026025"/>
          </a:xfrm>
          <a:prstGeom prst="ellipse">
            <a:avLst/>
          </a:prstGeom>
          <a:solidFill>
            <a:schemeClr val="bg1"/>
          </a:solidFill>
          <a:ln w="50800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 eaLnBrk="0" hangingPunct="0"/>
            <a:endParaRPr lang="it-IT"/>
          </a:p>
        </p:txBody>
      </p:sp>
      <p:sp>
        <p:nvSpPr>
          <p:cNvPr id="39938" name="Rectangle 5"/>
          <p:cNvSpPr>
            <a:spLocks noChangeArrowheads="1"/>
          </p:cNvSpPr>
          <p:nvPr/>
        </p:nvSpPr>
        <p:spPr bwMode="auto">
          <a:xfrm>
            <a:off x="4859338" y="0"/>
            <a:ext cx="3960812" cy="4540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it-IT" b="1">
                <a:solidFill>
                  <a:srgbClr val="9A1914"/>
                </a:solidFill>
                <a:latin typeface="Arial Black" pitchFamily="34" charset="0"/>
              </a:rPr>
              <a:t>Approccio Biomedico</a:t>
            </a:r>
          </a:p>
        </p:txBody>
      </p:sp>
      <p:sp>
        <p:nvSpPr>
          <p:cNvPr id="39939" name="Oval 6"/>
          <p:cNvSpPr>
            <a:spLocks noChangeArrowheads="1"/>
          </p:cNvSpPr>
          <p:nvPr/>
        </p:nvSpPr>
        <p:spPr bwMode="auto">
          <a:xfrm>
            <a:off x="4822825" y="635000"/>
            <a:ext cx="2241550" cy="1244600"/>
          </a:xfrm>
          <a:prstGeom prst="ellipse">
            <a:avLst/>
          </a:prstGeom>
          <a:solidFill>
            <a:schemeClr val="bg1"/>
          </a:solidFill>
          <a:ln w="50800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it-IT" b="1"/>
              <a:t>PAZIENTE</a:t>
            </a:r>
          </a:p>
        </p:txBody>
      </p:sp>
      <p:sp>
        <p:nvSpPr>
          <p:cNvPr id="39940" name="Rectangle 7"/>
          <p:cNvSpPr>
            <a:spLocks noChangeArrowheads="1"/>
          </p:cNvSpPr>
          <p:nvPr/>
        </p:nvSpPr>
        <p:spPr bwMode="auto">
          <a:xfrm>
            <a:off x="539750" y="1758950"/>
            <a:ext cx="2197100" cy="901700"/>
          </a:xfrm>
          <a:prstGeom prst="rect">
            <a:avLst/>
          </a:prstGeom>
          <a:solidFill>
            <a:schemeClr val="bg1"/>
          </a:solidFill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it-IT" b="1">
                <a:solidFill>
                  <a:srgbClr val="0000FF"/>
                </a:solidFill>
              </a:rPr>
              <a:t>CONOSCENZE </a:t>
            </a:r>
          </a:p>
          <a:p>
            <a:pPr algn="ctr" eaLnBrk="0" hangingPunct="0"/>
            <a:r>
              <a:rPr lang="it-IT" b="1">
                <a:solidFill>
                  <a:srgbClr val="0000FF"/>
                </a:solidFill>
              </a:rPr>
              <a:t>BIOMEDICHE</a:t>
            </a:r>
          </a:p>
        </p:txBody>
      </p:sp>
      <p:sp>
        <p:nvSpPr>
          <p:cNvPr id="39941" name="Rectangle 8"/>
          <p:cNvSpPr>
            <a:spLocks noChangeArrowheads="1"/>
          </p:cNvSpPr>
          <p:nvPr/>
        </p:nvSpPr>
        <p:spPr bwMode="auto">
          <a:xfrm>
            <a:off x="4186238" y="3338513"/>
            <a:ext cx="401637" cy="45878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>
            <a:spAutoFit/>
          </a:bodyPr>
          <a:lstStyle/>
          <a:p>
            <a:pPr eaLnBrk="0" hangingPunct="0"/>
            <a:r>
              <a:rPr lang="it-IT"/>
              <a:t>D</a:t>
            </a:r>
          </a:p>
        </p:txBody>
      </p:sp>
      <p:sp>
        <p:nvSpPr>
          <p:cNvPr id="39942" name="Rectangle 9"/>
          <p:cNvSpPr>
            <a:spLocks noChangeArrowheads="1"/>
          </p:cNvSpPr>
          <p:nvPr/>
        </p:nvSpPr>
        <p:spPr bwMode="auto">
          <a:xfrm>
            <a:off x="3779838" y="2420938"/>
            <a:ext cx="2144712" cy="458787"/>
          </a:xfrm>
          <a:prstGeom prst="rect">
            <a:avLst/>
          </a:prstGeom>
          <a:solidFill>
            <a:schemeClr val="bg1"/>
          </a:solidFill>
          <a:ln w="50800">
            <a:solidFill>
              <a:srgbClr val="FF0000"/>
            </a:solidFill>
            <a:miter lim="800000"/>
            <a:headEnd/>
            <a:tailEnd/>
          </a:ln>
        </p:spPr>
        <p:txBody>
          <a:bodyPr lIns="90488" tIns="44450" rIns="90488" bIns="44450">
            <a:spAutoFit/>
          </a:bodyPr>
          <a:lstStyle/>
          <a:p>
            <a:pPr algn="ctr" eaLnBrk="0" hangingPunct="0"/>
            <a:r>
              <a:rPr lang="it-IT" b="1">
                <a:solidFill>
                  <a:srgbClr val="C00000"/>
                </a:solidFill>
              </a:rPr>
              <a:t>Disturbi</a:t>
            </a:r>
          </a:p>
        </p:txBody>
      </p:sp>
      <p:sp>
        <p:nvSpPr>
          <p:cNvPr id="39943" name="Oval 10"/>
          <p:cNvSpPr>
            <a:spLocks noChangeArrowheads="1"/>
          </p:cNvSpPr>
          <p:nvPr/>
        </p:nvSpPr>
        <p:spPr bwMode="auto">
          <a:xfrm>
            <a:off x="3059113" y="3573463"/>
            <a:ext cx="3241675" cy="2082800"/>
          </a:xfrm>
          <a:prstGeom prst="ellipse">
            <a:avLst/>
          </a:prstGeom>
          <a:solidFill>
            <a:schemeClr val="bg1"/>
          </a:solidFill>
          <a:ln w="50800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it-IT" b="1"/>
              <a:t>DIAGNOSI E </a:t>
            </a:r>
          </a:p>
          <a:p>
            <a:pPr algn="ctr" eaLnBrk="0" hangingPunct="0"/>
            <a:r>
              <a:rPr lang="it-IT" b="1"/>
              <a:t>TRATTAMENTO</a:t>
            </a:r>
          </a:p>
          <a:p>
            <a:pPr algn="ctr" eaLnBrk="0" hangingPunct="0"/>
            <a:r>
              <a:rPr lang="it-IT" b="1"/>
              <a:t>BIOMEDICO</a:t>
            </a:r>
          </a:p>
        </p:txBody>
      </p:sp>
      <p:sp>
        <p:nvSpPr>
          <p:cNvPr id="39944" name="Rectangle 11"/>
          <p:cNvSpPr>
            <a:spLocks noChangeArrowheads="1"/>
          </p:cNvSpPr>
          <p:nvPr/>
        </p:nvSpPr>
        <p:spPr bwMode="auto">
          <a:xfrm>
            <a:off x="468313" y="5516563"/>
            <a:ext cx="1936750" cy="558800"/>
          </a:xfrm>
          <a:prstGeom prst="rect">
            <a:avLst/>
          </a:prstGeom>
          <a:solidFill>
            <a:schemeClr val="bg1"/>
          </a:solidFill>
          <a:ln w="5080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it-IT" b="1"/>
              <a:t>MEDICO</a:t>
            </a:r>
          </a:p>
        </p:txBody>
      </p:sp>
      <p:sp>
        <p:nvSpPr>
          <p:cNvPr id="39945" name="Rectangle 12"/>
          <p:cNvSpPr>
            <a:spLocks noChangeArrowheads="1"/>
          </p:cNvSpPr>
          <p:nvPr/>
        </p:nvSpPr>
        <p:spPr bwMode="auto">
          <a:xfrm>
            <a:off x="6877050" y="5516563"/>
            <a:ext cx="2089150" cy="558800"/>
          </a:xfrm>
          <a:prstGeom prst="rect">
            <a:avLst/>
          </a:prstGeom>
          <a:solidFill>
            <a:schemeClr val="bg1"/>
          </a:solidFill>
          <a:ln w="5080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it-IT" b="1"/>
              <a:t>MALATTIA</a:t>
            </a:r>
          </a:p>
        </p:txBody>
      </p:sp>
      <p:sp>
        <p:nvSpPr>
          <p:cNvPr id="39946" name="Line 13"/>
          <p:cNvSpPr>
            <a:spLocks noChangeShapeType="1"/>
          </p:cNvSpPr>
          <p:nvPr/>
        </p:nvSpPr>
        <p:spPr bwMode="auto">
          <a:xfrm>
            <a:off x="2484438" y="6092825"/>
            <a:ext cx="4375150" cy="0"/>
          </a:xfrm>
          <a:prstGeom prst="line">
            <a:avLst/>
          </a:prstGeom>
          <a:noFill/>
          <a:ln w="50800">
            <a:solidFill>
              <a:srgbClr val="0000FF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it-IT"/>
          </a:p>
        </p:txBody>
      </p:sp>
      <p:sp>
        <p:nvSpPr>
          <p:cNvPr id="39947" name="Rectangle 14"/>
          <p:cNvSpPr>
            <a:spLocks noChangeArrowheads="1"/>
          </p:cNvSpPr>
          <p:nvPr/>
        </p:nvSpPr>
        <p:spPr bwMode="auto">
          <a:xfrm>
            <a:off x="2627313" y="5661025"/>
            <a:ext cx="4040187" cy="45878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>
            <a:spAutoFit/>
          </a:bodyPr>
          <a:lstStyle/>
          <a:p>
            <a:pPr eaLnBrk="0" hangingPunct="0"/>
            <a:r>
              <a:rPr lang="it-IT" b="1">
                <a:solidFill>
                  <a:srgbClr val="0000FF"/>
                </a:solidFill>
              </a:rPr>
              <a:t>diagnosi e trattamento</a:t>
            </a:r>
          </a:p>
        </p:txBody>
      </p:sp>
      <p:sp>
        <p:nvSpPr>
          <p:cNvPr id="39948" name="Rectangle 15"/>
          <p:cNvSpPr>
            <a:spLocks noChangeArrowheads="1"/>
          </p:cNvSpPr>
          <p:nvPr/>
        </p:nvSpPr>
        <p:spPr bwMode="auto">
          <a:xfrm>
            <a:off x="611188" y="2997200"/>
            <a:ext cx="1973262" cy="958850"/>
          </a:xfrm>
          <a:prstGeom prst="rect">
            <a:avLst/>
          </a:prstGeom>
          <a:solidFill>
            <a:schemeClr val="bg1"/>
          </a:solidFill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it-IT" b="1">
                <a:solidFill>
                  <a:srgbClr val="0000FF"/>
                </a:solidFill>
              </a:rPr>
              <a:t>SEGNI E</a:t>
            </a:r>
          </a:p>
          <a:p>
            <a:pPr algn="ctr" eaLnBrk="0" hangingPunct="0"/>
            <a:r>
              <a:rPr lang="it-IT" b="1">
                <a:solidFill>
                  <a:srgbClr val="0000FF"/>
                </a:solidFill>
              </a:rPr>
              <a:t> SINTOMI</a:t>
            </a:r>
          </a:p>
        </p:txBody>
      </p:sp>
      <p:sp>
        <p:nvSpPr>
          <p:cNvPr id="39949" name="Line 16"/>
          <p:cNvSpPr>
            <a:spLocks noChangeShapeType="1"/>
          </p:cNvSpPr>
          <p:nvPr/>
        </p:nvSpPr>
        <p:spPr bwMode="auto">
          <a:xfrm flipV="1">
            <a:off x="4691063" y="1651000"/>
            <a:ext cx="239712" cy="679450"/>
          </a:xfrm>
          <a:prstGeom prst="line">
            <a:avLst/>
          </a:prstGeom>
          <a:noFill/>
          <a:ln w="50800">
            <a:solidFill>
              <a:schemeClr val="tx1"/>
            </a:solidFill>
            <a:round/>
            <a:headEnd type="triangle" w="med" len="med"/>
            <a:tailEnd/>
          </a:ln>
        </p:spPr>
        <p:txBody>
          <a:bodyPr wrap="none" anchor="ctr"/>
          <a:lstStyle/>
          <a:p>
            <a:endParaRPr lang="it-IT"/>
          </a:p>
        </p:txBody>
      </p:sp>
      <p:sp>
        <p:nvSpPr>
          <p:cNvPr id="39950" name="Line 17"/>
          <p:cNvSpPr>
            <a:spLocks noChangeShapeType="1"/>
          </p:cNvSpPr>
          <p:nvPr/>
        </p:nvSpPr>
        <p:spPr bwMode="auto">
          <a:xfrm flipH="1">
            <a:off x="2720975" y="3149600"/>
            <a:ext cx="1111250" cy="482600"/>
          </a:xfrm>
          <a:prstGeom prst="line">
            <a:avLst/>
          </a:prstGeom>
          <a:noFill/>
          <a:ln w="5080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it-IT"/>
          </a:p>
        </p:txBody>
      </p:sp>
      <p:sp>
        <p:nvSpPr>
          <p:cNvPr id="39951" name="Rectangle 18"/>
          <p:cNvSpPr>
            <a:spLocks noChangeArrowheads="1"/>
          </p:cNvSpPr>
          <p:nvPr/>
        </p:nvSpPr>
        <p:spPr bwMode="auto">
          <a:xfrm>
            <a:off x="5940425" y="6583363"/>
            <a:ext cx="3059113" cy="27463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>
            <a:spAutoFit/>
          </a:bodyPr>
          <a:lstStyle/>
          <a:p>
            <a:pPr algn="r" eaLnBrk="0" hangingPunct="0"/>
            <a:r>
              <a:rPr lang="it-IT" sz="1200" b="1" i="1">
                <a:solidFill>
                  <a:schemeClr val="bg1"/>
                </a:solidFill>
              </a:rPr>
              <a:t>da JP  Assal, 1996</a:t>
            </a:r>
          </a:p>
        </p:txBody>
      </p:sp>
      <p:sp>
        <p:nvSpPr>
          <p:cNvPr id="39952" name="Oval 19"/>
          <p:cNvSpPr>
            <a:spLocks noChangeArrowheads="1"/>
          </p:cNvSpPr>
          <p:nvPr/>
        </p:nvSpPr>
        <p:spPr bwMode="auto">
          <a:xfrm>
            <a:off x="2268538" y="549275"/>
            <a:ext cx="2241550" cy="1244600"/>
          </a:xfrm>
          <a:prstGeom prst="ellipse">
            <a:avLst/>
          </a:prstGeom>
          <a:solidFill>
            <a:schemeClr val="bg1"/>
          </a:solidFill>
          <a:ln w="50800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it-IT" b="1">
                <a:solidFill>
                  <a:srgbClr val="0000FF"/>
                </a:solidFill>
              </a:rPr>
              <a:t>MEDICO</a:t>
            </a:r>
          </a:p>
        </p:txBody>
      </p:sp>
      <p:sp>
        <p:nvSpPr>
          <p:cNvPr id="39953" name="Rectangle 2"/>
          <p:cNvSpPr txBox="1">
            <a:spLocks noChangeArrowheads="1"/>
          </p:cNvSpPr>
          <p:nvPr/>
        </p:nvSpPr>
        <p:spPr bwMode="auto">
          <a:xfrm>
            <a:off x="971550" y="0"/>
            <a:ext cx="4321175" cy="503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it-IT" b="1" dirty="0">
                <a:solidFill>
                  <a:srgbClr val="C00000"/>
                </a:solidFill>
              </a:rPr>
              <a:t> </a:t>
            </a:r>
            <a:r>
              <a:rPr lang="it-IT" b="1" dirty="0">
                <a:solidFill>
                  <a:srgbClr val="C00000"/>
                </a:solidFill>
                <a:latin typeface="Arial Black" pitchFamily="34" charset="0"/>
              </a:rPr>
              <a:t>La Malattia Acuta</a:t>
            </a:r>
          </a:p>
        </p:txBody>
      </p:sp>
      <p:sp>
        <p:nvSpPr>
          <p:cNvPr id="19" name="Rettangolo 18"/>
          <p:cNvSpPr/>
          <p:nvPr/>
        </p:nvSpPr>
        <p:spPr>
          <a:xfrm>
            <a:off x="827584" y="6309320"/>
            <a:ext cx="756084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it-IT" b="1" dirty="0" smtClean="0">
                <a:solidFill>
                  <a:srgbClr val="0000CC"/>
                </a:solidFill>
              </a:rPr>
              <a:t>Modelli di gestione della malattia diabetica</a:t>
            </a:r>
            <a:endParaRPr lang="it-IT" dirty="0">
              <a:solidFill>
                <a:srgbClr val="0000CC"/>
              </a:solidFill>
            </a:endParaRPr>
          </a:p>
        </p:txBody>
      </p:sp>
      <p:sp>
        <p:nvSpPr>
          <p:cNvPr id="20" name="Line 6"/>
          <p:cNvSpPr>
            <a:spLocks noChangeShapeType="1"/>
          </p:cNvSpPr>
          <p:nvPr/>
        </p:nvSpPr>
        <p:spPr bwMode="auto">
          <a:xfrm>
            <a:off x="2267744" y="404664"/>
            <a:ext cx="4608512" cy="1588"/>
          </a:xfrm>
          <a:prstGeom prst="line">
            <a:avLst/>
          </a:prstGeom>
          <a:noFill/>
          <a:ln w="38100">
            <a:solidFill>
              <a:srgbClr val="FF6600"/>
            </a:solidFill>
            <a:round/>
            <a:headEnd/>
            <a:tailEnd/>
          </a:ln>
        </p:spPr>
        <p:txBody>
          <a:bodyPr wrap="none"/>
          <a:lstStyle/>
          <a:p>
            <a:endParaRPr lang="it-IT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3"/>
          <p:cNvSpPr>
            <a:spLocks noGrp="1"/>
          </p:cNvSpPr>
          <p:nvPr>
            <p:ph type="body" idx="4294967295"/>
          </p:nvPr>
        </p:nvSpPr>
        <p:spPr>
          <a:xfrm>
            <a:off x="971600" y="1628800"/>
            <a:ext cx="7772400" cy="3672110"/>
          </a:xfrm>
          <a:prstGeom prst="rect">
            <a:avLst/>
          </a:prstGeom>
        </p:spPr>
        <p:txBody>
          <a:bodyPr/>
          <a:lstStyle/>
          <a:p>
            <a:pPr marL="273050" indent="-273050" eaLnBrk="1" hangingPunct="1">
              <a:buFontTx/>
              <a:buNone/>
            </a:pPr>
            <a:r>
              <a:rPr lang="fr-FR" altLang="fr-FR" b="1" dirty="0" smtClean="0">
                <a:solidFill>
                  <a:srgbClr val="CC0000"/>
                </a:solidFill>
              </a:rPr>
              <a:t>è </a:t>
            </a:r>
            <a:r>
              <a:rPr lang="fr-FR" altLang="fr-FR" b="1" dirty="0" err="1" smtClean="0">
                <a:solidFill>
                  <a:srgbClr val="CC0000"/>
                </a:solidFill>
              </a:rPr>
              <a:t>formato</a:t>
            </a:r>
            <a:r>
              <a:rPr lang="fr-FR" altLang="fr-FR" b="1" dirty="0" smtClean="0">
                <a:solidFill>
                  <a:srgbClr val="CC0000"/>
                </a:solidFill>
              </a:rPr>
              <a:t> da </a:t>
            </a:r>
            <a:r>
              <a:rPr lang="fr-FR" altLang="fr-FR" b="1" dirty="0" err="1" smtClean="0">
                <a:solidFill>
                  <a:srgbClr val="CC0000"/>
                </a:solidFill>
              </a:rPr>
              <a:t>una</a:t>
            </a:r>
            <a:r>
              <a:rPr lang="fr-FR" altLang="fr-FR" b="1" dirty="0" smtClean="0">
                <a:solidFill>
                  <a:srgbClr val="CC0000"/>
                </a:solidFill>
              </a:rPr>
              <a:t> </a:t>
            </a:r>
            <a:r>
              <a:rPr lang="fr-FR" altLang="fr-FR" b="1" dirty="0" err="1" smtClean="0">
                <a:solidFill>
                  <a:srgbClr val="CC0000"/>
                </a:solidFill>
              </a:rPr>
              <a:t>serie</a:t>
            </a:r>
            <a:r>
              <a:rPr lang="fr-FR" altLang="fr-FR" b="1" dirty="0" smtClean="0">
                <a:solidFill>
                  <a:srgbClr val="CC0000"/>
                </a:solidFill>
              </a:rPr>
              <a:t> di </a:t>
            </a:r>
            <a:r>
              <a:rPr lang="fr-FR" altLang="fr-FR" b="1" dirty="0" err="1" smtClean="0">
                <a:solidFill>
                  <a:srgbClr val="CC0000"/>
                </a:solidFill>
              </a:rPr>
              <a:t>sotto</a:t>
            </a:r>
            <a:r>
              <a:rPr lang="fr-FR" altLang="fr-FR" b="1" dirty="0" smtClean="0">
                <a:solidFill>
                  <a:srgbClr val="CC0000"/>
                </a:solidFill>
              </a:rPr>
              <a:t>-</a:t>
            </a:r>
            <a:r>
              <a:rPr lang="fr-FR" altLang="fr-FR" b="1" dirty="0" err="1" smtClean="0">
                <a:solidFill>
                  <a:srgbClr val="CC0000"/>
                </a:solidFill>
              </a:rPr>
              <a:t>sistemi</a:t>
            </a:r>
            <a:r>
              <a:rPr lang="it-IT" dirty="0" smtClean="0">
                <a:solidFill>
                  <a:srgbClr val="CC0000"/>
                </a:solidFill>
              </a:rPr>
              <a:t> </a:t>
            </a:r>
          </a:p>
          <a:p>
            <a:pPr marL="273050" indent="-273050" eaLnBrk="1" hangingPunct="1">
              <a:buFont typeface="Wingdings" pitchFamily="2" charset="2"/>
              <a:buChar char="Ø"/>
            </a:pPr>
            <a:r>
              <a:rPr lang="it-IT" dirty="0" smtClean="0">
                <a:solidFill>
                  <a:srgbClr val="FF0000"/>
                </a:solidFill>
              </a:rPr>
              <a:t>Le sue aspettative</a:t>
            </a:r>
          </a:p>
          <a:p>
            <a:pPr marL="273050" indent="-273050" eaLnBrk="1" hangingPunct="1">
              <a:buFont typeface="Wingdings" pitchFamily="2" charset="2"/>
              <a:buChar char="Ø"/>
            </a:pPr>
            <a:r>
              <a:rPr lang="it-IT" dirty="0" smtClean="0"/>
              <a:t>Le sue credenze </a:t>
            </a:r>
          </a:p>
          <a:p>
            <a:pPr marL="273050" indent="-273050" eaLnBrk="1" hangingPunct="1">
              <a:buFont typeface="Wingdings" pitchFamily="2" charset="2"/>
              <a:buChar char="Ø"/>
            </a:pPr>
            <a:r>
              <a:rPr lang="it-IT" dirty="0" smtClean="0">
                <a:solidFill>
                  <a:srgbClr val="0000FF"/>
                </a:solidFill>
              </a:rPr>
              <a:t>Le sue conoscenze</a:t>
            </a:r>
          </a:p>
          <a:p>
            <a:pPr marL="273050" indent="-273050" eaLnBrk="1" hangingPunct="1">
              <a:buFont typeface="Wingdings" pitchFamily="2" charset="2"/>
              <a:buChar char="Ø"/>
            </a:pPr>
            <a:r>
              <a:rPr lang="it-IT" dirty="0" smtClean="0">
                <a:solidFill>
                  <a:srgbClr val="FF0000"/>
                </a:solidFill>
              </a:rPr>
              <a:t>Le sue paure</a:t>
            </a:r>
          </a:p>
          <a:p>
            <a:pPr marL="273050" indent="-273050" eaLnBrk="1" hangingPunct="1">
              <a:buFont typeface="Wingdings" pitchFamily="2" charset="2"/>
              <a:buChar char="Ø"/>
            </a:pPr>
            <a:r>
              <a:rPr lang="it-IT" dirty="0" smtClean="0"/>
              <a:t>Le sue certezze</a:t>
            </a:r>
          </a:p>
        </p:txBody>
      </p:sp>
      <p:sp>
        <p:nvSpPr>
          <p:cNvPr id="4" name="CasellaDiTesto 3"/>
          <p:cNvSpPr txBox="1"/>
          <p:nvPr/>
        </p:nvSpPr>
        <p:spPr>
          <a:xfrm>
            <a:off x="2051720" y="548680"/>
            <a:ext cx="58326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3200" b="1" dirty="0" smtClean="0">
                <a:solidFill>
                  <a:srgbClr val="990000"/>
                </a:solidFill>
              </a:rPr>
              <a:t>Il Mondo Privato ….</a:t>
            </a:r>
            <a:endParaRPr lang="it-IT" sz="3200" b="1" dirty="0">
              <a:solidFill>
                <a:srgbClr val="990000"/>
              </a:solidFill>
            </a:endParaRPr>
          </a:p>
        </p:txBody>
      </p:sp>
      <p:sp>
        <p:nvSpPr>
          <p:cNvPr id="5" name="Line 6"/>
          <p:cNvSpPr>
            <a:spLocks noChangeShapeType="1"/>
          </p:cNvSpPr>
          <p:nvPr/>
        </p:nvSpPr>
        <p:spPr bwMode="auto">
          <a:xfrm>
            <a:off x="1691680" y="1340768"/>
            <a:ext cx="6840538" cy="0"/>
          </a:xfrm>
          <a:prstGeom prst="line">
            <a:avLst/>
          </a:prstGeom>
          <a:noFill/>
          <a:ln w="38100">
            <a:solidFill>
              <a:srgbClr val="FF6600"/>
            </a:solidFill>
            <a:round/>
            <a:headEnd/>
            <a:tailEnd/>
          </a:ln>
          <a:effectLst/>
        </p:spPr>
        <p:txBody>
          <a:bodyPr wrap="none"/>
          <a:lstStyle/>
          <a:p>
            <a:endParaRPr lang="it-IT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1" name="Rectangle 2"/>
          <p:cNvSpPr>
            <a:spLocks noChangeArrowheads="1"/>
          </p:cNvSpPr>
          <p:nvPr/>
        </p:nvSpPr>
        <p:spPr bwMode="auto">
          <a:xfrm>
            <a:off x="385763" y="5534472"/>
            <a:ext cx="1727200" cy="58896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eaLnBrk="0" hangingPunct="0"/>
            <a:r>
              <a:rPr lang="it-IT" sz="3200" b="1" dirty="0">
                <a:solidFill>
                  <a:srgbClr val="0000CC"/>
                </a:solidFill>
              </a:rPr>
              <a:t>Curanti </a:t>
            </a:r>
          </a:p>
        </p:txBody>
      </p:sp>
      <p:sp>
        <p:nvSpPr>
          <p:cNvPr id="32772" name="Rectangle 3"/>
          <p:cNvSpPr>
            <a:spLocks noChangeArrowheads="1"/>
          </p:cNvSpPr>
          <p:nvPr/>
        </p:nvSpPr>
        <p:spPr bwMode="auto">
          <a:xfrm>
            <a:off x="7019924" y="5143078"/>
            <a:ext cx="1800547" cy="588962"/>
          </a:xfrm>
          <a:prstGeom prst="rect">
            <a:avLst/>
          </a:prstGeom>
          <a:solidFill>
            <a:srgbClr val="0000CC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square" lIns="90488" tIns="44450" rIns="90488" bIns="44450">
            <a:spAutoFit/>
          </a:bodyPr>
          <a:lstStyle/>
          <a:p>
            <a:pPr eaLnBrk="0" hangingPunct="0"/>
            <a:r>
              <a:rPr lang="it-IT" sz="3200" b="1" dirty="0">
                <a:solidFill>
                  <a:schemeClr val="bg1"/>
                </a:solidFill>
              </a:rPr>
              <a:t>malattia</a:t>
            </a:r>
          </a:p>
        </p:txBody>
      </p:sp>
      <p:sp>
        <p:nvSpPr>
          <p:cNvPr id="32773" name="Line 4"/>
          <p:cNvSpPr>
            <a:spLocks noChangeShapeType="1"/>
          </p:cNvSpPr>
          <p:nvPr/>
        </p:nvSpPr>
        <p:spPr bwMode="auto">
          <a:xfrm>
            <a:off x="2339975" y="5805934"/>
            <a:ext cx="4375150" cy="0"/>
          </a:xfrm>
          <a:prstGeom prst="line">
            <a:avLst/>
          </a:prstGeom>
          <a:noFill/>
          <a:ln w="50800">
            <a:solidFill>
              <a:srgbClr val="FF0000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it-IT"/>
          </a:p>
        </p:txBody>
      </p:sp>
      <p:sp>
        <p:nvSpPr>
          <p:cNvPr id="32775" name="Rectangle 6"/>
          <p:cNvSpPr>
            <a:spLocks noChangeArrowheads="1"/>
          </p:cNvSpPr>
          <p:nvPr/>
        </p:nvSpPr>
        <p:spPr bwMode="auto">
          <a:xfrm>
            <a:off x="60325" y="0"/>
            <a:ext cx="4587875" cy="6413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it-IT"/>
          </a:p>
        </p:txBody>
      </p:sp>
      <p:sp>
        <p:nvSpPr>
          <p:cNvPr id="32776" name="Rectangle 7"/>
          <p:cNvSpPr>
            <a:spLocks noChangeArrowheads="1"/>
          </p:cNvSpPr>
          <p:nvPr/>
        </p:nvSpPr>
        <p:spPr bwMode="auto">
          <a:xfrm>
            <a:off x="5940425" y="765175"/>
            <a:ext cx="2713038" cy="515938"/>
          </a:xfrm>
          <a:prstGeom prst="rect">
            <a:avLst/>
          </a:prstGeom>
          <a:solidFill>
            <a:srgbClr val="0000CC"/>
          </a:solidFill>
          <a:ln w="127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eaLnBrk="0" hangingPunct="0"/>
            <a:r>
              <a:rPr lang="it-IT" sz="2800" b="1" dirty="0">
                <a:solidFill>
                  <a:schemeClr val="bg1"/>
                </a:solidFill>
              </a:rPr>
              <a:t>gruppo sociale</a:t>
            </a:r>
          </a:p>
        </p:txBody>
      </p:sp>
      <p:sp>
        <p:nvSpPr>
          <p:cNvPr id="32777" name="Rectangle 8"/>
          <p:cNvSpPr>
            <a:spLocks noChangeArrowheads="1"/>
          </p:cNvSpPr>
          <p:nvPr/>
        </p:nvSpPr>
        <p:spPr bwMode="auto">
          <a:xfrm>
            <a:off x="6372225" y="2090539"/>
            <a:ext cx="2771775" cy="1914525"/>
          </a:xfrm>
          <a:prstGeom prst="rect">
            <a:avLst/>
          </a:prstGeom>
          <a:solidFill>
            <a:srgbClr val="0000CC"/>
          </a:solidFill>
          <a:ln w="12700">
            <a:noFill/>
            <a:miter lim="800000"/>
            <a:headEnd/>
            <a:tailEnd/>
          </a:ln>
        </p:spPr>
        <p:txBody>
          <a:bodyPr lIns="90488" tIns="44450" rIns="90488" bIns="44450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it-IT" sz="2400" b="1" dirty="0">
                <a:solidFill>
                  <a:schemeClr val="bg1"/>
                </a:solidFill>
              </a:rPr>
              <a:t>il non detto del paziente: preconcetti, esperienze,  attese, timori.</a:t>
            </a:r>
          </a:p>
        </p:txBody>
      </p:sp>
      <p:sp>
        <p:nvSpPr>
          <p:cNvPr id="32778" name="Line 9"/>
          <p:cNvSpPr>
            <a:spLocks noChangeShapeType="1"/>
          </p:cNvSpPr>
          <p:nvPr/>
        </p:nvSpPr>
        <p:spPr bwMode="auto">
          <a:xfrm rot="21115300" flipH="1">
            <a:off x="7324366" y="1268577"/>
            <a:ext cx="94767" cy="789529"/>
          </a:xfrm>
          <a:prstGeom prst="line">
            <a:avLst/>
          </a:prstGeom>
          <a:noFill/>
          <a:ln w="50800">
            <a:solidFill>
              <a:srgbClr val="FC0128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it-IT"/>
          </a:p>
        </p:txBody>
      </p:sp>
      <p:sp>
        <p:nvSpPr>
          <p:cNvPr id="32779" name="Rectangle 10"/>
          <p:cNvSpPr>
            <a:spLocks noChangeArrowheads="1"/>
          </p:cNvSpPr>
          <p:nvPr/>
        </p:nvSpPr>
        <p:spPr bwMode="auto">
          <a:xfrm>
            <a:off x="6659563" y="6494462"/>
            <a:ext cx="2484437" cy="335989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>
            <a:spAutoFit/>
          </a:bodyPr>
          <a:lstStyle/>
          <a:p>
            <a:pPr eaLnBrk="0" hangingPunct="0"/>
            <a:r>
              <a:rPr lang="it-IT" sz="1600" b="1" dirty="0">
                <a:solidFill>
                  <a:srgbClr val="FFFFCC"/>
                </a:solidFill>
              </a:rPr>
              <a:t>da JP  Assal, 1996</a:t>
            </a:r>
          </a:p>
        </p:txBody>
      </p:sp>
      <p:sp>
        <p:nvSpPr>
          <p:cNvPr id="14347" name="Rectangle 11"/>
          <p:cNvSpPr>
            <a:spLocks noChangeArrowheads="1"/>
          </p:cNvSpPr>
          <p:nvPr/>
        </p:nvSpPr>
        <p:spPr bwMode="auto">
          <a:xfrm>
            <a:off x="3275856" y="0"/>
            <a:ext cx="5868144" cy="582211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square" lIns="90488" tIns="44450" rIns="90488" bIns="44450">
            <a:spAutoFit/>
          </a:bodyPr>
          <a:lstStyle/>
          <a:p>
            <a:pPr eaLnBrk="0" hangingPunct="0">
              <a:spcBef>
                <a:spcPct val="50000"/>
              </a:spcBef>
              <a:defRPr/>
            </a:pPr>
            <a:r>
              <a:rPr lang="it-IT" sz="3200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+mn-cs"/>
              </a:rPr>
              <a:t>Approccio Bio-Psicosociale</a:t>
            </a:r>
          </a:p>
        </p:txBody>
      </p:sp>
      <p:grpSp>
        <p:nvGrpSpPr>
          <p:cNvPr id="2" name="Group 12"/>
          <p:cNvGrpSpPr>
            <a:grpSpLocks/>
          </p:cNvGrpSpPr>
          <p:nvPr/>
        </p:nvGrpSpPr>
        <p:grpSpPr bwMode="auto">
          <a:xfrm>
            <a:off x="250825" y="476250"/>
            <a:ext cx="5364163" cy="4895850"/>
            <a:chOff x="0" y="618"/>
            <a:chExt cx="3379" cy="3157"/>
          </a:xfrm>
        </p:grpSpPr>
        <p:sp>
          <p:nvSpPr>
            <p:cNvPr id="32786" name="Oval 13"/>
            <p:cNvSpPr>
              <a:spLocks noChangeArrowheads="1"/>
            </p:cNvSpPr>
            <p:nvPr/>
          </p:nvSpPr>
          <p:spPr bwMode="auto">
            <a:xfrm>
              <a:off x="0" y="799"/>
              <a:ext cx="3265" cy="2976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rgbClr val="FF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it-IT"/>
            </a:p>
          </p:txBody>
        </p:sp>
        <p:sp>
          <p:nvSpPr>
            <p:cNvPr id="32787" name="Oval 14"/>
            <p:cNvSpPr>
              <a:spLocks noChangeArrowheads="1"/>
            </p:cNvSpPr>
            <p:nvPr/>
          </p:nvSpPr>
          <p:spPr bwMode="auto">
            <a:xfrm>
              <a:off x="0" y="1026"/>
              <a:ext cx="2914" cy="2550"/>
            </a:xfrm>
            <a:prstGeom prst="ellipse">
              <a:avLst/>
            </a:prstGeom>
            <a:solidFill>
              <a:schemeClr val="bg1"/>
            </a:solidFill>
            <a:ln w="50800">
              <a:solidFill>
                <a:srgbClr val="FF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it-IT"/>
            </a:p>
          </p:txBody>
        </p:sp>
        <p:sp>
          <p:nvSpPr>
            <p:cNvPr id="32788" name="Oval 15"/>
            <p:cNvSpPr>
              <a:spLocks noChangeArrowheads="1"/>
            </p:cNvSpPr>
            <p:nvPr/>
          </p:nvSpPr>
          <p:spPr bwMode="auto">
            <a:xfrm>
              <a:off x="14" y="1122"/>
              <a:ext cx="1172" cy="400"/>
            </a:xfrm>
            <a:prstGeom prst="ellipse">
              <a:avLst/>
            </a:prstGeom>
            <a:solidFill>
              <a:srgbClr val="0000CC"/>
            </a:solidFill>
            <a:ln w="50800">
              <a:solidFill>
                <a:srgbClr val="FF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it-IT" b="1" dirty="0">
                  <a:solidFill>
                    <a:schemeClr val="bg1"/>
                  </a:solidFill>
                </a:rPr>
                <a:t>Curante </a:t>
              </a:r>
            </a:p>
          </p:txBody>
        </p:sp>
        <p:sp>
          <p:nvSpPr>
            <p:cNvPr id="32789" name="Oval 16"/>
            <p:cNvSpPr>
              <a:spLocks noChangeArrowheads="1"/>
            </p:cNvSpPr>
            <p:nvPr/>
          </p:nvSpPr>
          <p:spPr bwMode="auto">
            <a:xfrm>
              <a:off x="1610" y="1172"/>
              <a:ext cx="1220" cy="448"/>
            </a:xfrm>
            <a:prstGeom prst="ellipse">
              <a:avLst/>
            </a:prstGeom>
            <a:noFill/>
            <a:ln w="50800">
              <a:solidFill>
                <a:srgbClr val="FF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it-IT" b="1" dirty="0"/>
                <a:t>PAZIENTE</a:t>
              </a:r>
            </a:p>
          </p:txBody>
        </p:sp>
        <p:sp>
          <p:nvSpPr>
            <p:cNvPr id="32790" name="Rectangle 17"/>
            <p:cNvSpPr>
              <a:spLocks noChangeArrowheads="1"/>
            </p:cNvSpPr>
            <p:nvPr/>
          </p:nvSpPr>
          <p:spPr bwMode="auto">
            <a:xfrm>
              <a:off x="0" y="1525"/>
              <a:ext cx="1361" cy="534"/>
            </a:xfrm>
            <a:prstGeom prst="rect">
              <a:avLst/>
            </a:prstGeom>
            <a:solidFill>
              <a:srgbClr val="FFFFCC"/>
            </a:solidFill>
            <a:ln w="12700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square" lIns="90488" tIns="44450" rIns="90488" bIns="44450">
              <a:spAutoFit/>
            </a:bodyPr>
            <a:lstStyle/>
            <a:p>
              <a:pPr eaLnBrk="0" hangingPunct="0"/>
              <a:r>
                <a:rPr lang="it-IT" b="1" dirty="0">
                  <a:solidFill>
                    <a:srgbClr val="0000FF"/>
                  </a:solidFill>
                </a:rPr>
                <a:t>Conoscenze</a:t>
              </a:r>
            </a:p>
            <a:p>
              <a:pPr eaLnBrk="0" hangingPunct="0"/>
              <a:r>
                <a:rPr lang="it-IT" b="1" dirty="0" err="1">
                  <a:solidFill>
                    <a:srgbClr val="0000FF"/>
                  </a:solidFill>
                </a:rPr>
                <a:t>Biomediche</a:t>
              </a:r>
              <a:endParaRPr lang="it-IT" b="1" dirty="0">
                <a:solidFill>
                  <a:srgbClr val="0000FF"/>
                </a:solidFill>
              </a:endParaRPr>
            </a:p>
          </p:txBody>
        </p:sp>
        <p:sp>
          <p:nvSpPr>
            <p:cNvPr id="32791" name="Oval 18"/>
            <p:cNvSpPr>
              <a:spLocks noChangeArrowheads="1"/>
            </p:cNvSpPr>
            <p:nvPr/>
          </p:nvSpPr>
          <p:spPr bwMode="auto">
            <a:xfrm>
              <a:off x="1111" y="2795"/>
              <a:ext cx="1497" cy="976"/>
            </a:xfrm>
            <a:prstGeom prst="ellipse">
              <a:avLst/>
            </a:prstGeom>
            <a:noFill/>
            <a:ln w="50800">
              <a:solidFill>
                <a:srgbClr val="FF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it-IT" b="1" dirty="0">
                  <a:solidFill>
                    <a:srgbClr val="0000FF"/>
                  </a:solidFill>
                </a:rPr>
                <a:t>DIAGNOSI E </a:t>
              </a:r>
            </a:p>
            <a:p>
              <a:pPr algn="ctr"/>
              <a:r>
                <a:rPr lang="it-IT" b="1" dirty="0">
                  <a:solidFill>
                    <a:srgbClr val="0000FF"/>
                  </a:solidFill>
                </a:rPr>
                <a:t>TRATTAMENTO </a:t>
              </a:r>
            </a:p>
            <a:p>
              <a:pPr algn="ctr"/>
              <a:r>
                <a:rPr lang="it-IT" b="1" dirty="0">
                  <a:solidFill>
                    <a:srgbClr val="0000FF"/>
                  </a:solidFill>
                </a:rPr>
                <a:t>BIOMEDICO</a:t>
              </a:r>
            </a:p>
          </p:txBody>
        </p:sp>
        <p:sp>
          <p:nvSpPr>
            <p:cNvPr id="32792" name="Rectangle 19"/>
            <p:cNvSpPr>
              <a:spLocks noChangeArrowheads="1"/>
            </p:cNvSpPr>
            <p:nvPr/>
          </p:nvSpPr>
          <p:spPr bwMode="auto">
            <a:xfrm>
              <a:off x="1111" y="1888"/>
              <a:ext cx="2268" cy="561"/>
            </a:xfrm>
            <a:prstGeom prst="rect">
              <a:avLst/>
            </a:prstGeom>
            <a:solidFill>
              <a:srgbClr val="0000CC"/>
            </a:solidFill>
            <a:ln w="50800">
              <a:solidFill>
                <a:srgbClr val="FF0000"/>
              </a:solidFill>
              <a:miter lim="800000"/>
              <a:headEnd/>
              <a:tailEnd/>
            </a:ln>
          </p:spPr>
          <p:txBody>
            <a:bodyPr lIns="90488" tIns="44450" rIns="90488" bIns="44450">
              <a:spAutoFit/>
            </a:bodyPr>
            <a:lstStyle/>
            <a:p>
              <a:pPr eaLnBrk="0" hangingPunct="0"/>
              <a:r>
                <a:rPr lang="it-IT" sz="2400" b="1" dirty="0">
                  <a:solidFill>
                    <a:schemeClr val="bg1"/>
                  </a:solidFill>
                </a:rPr>
                <a:t>Disturbi	</a:t>
              </a:r>
              <a:r>
                <a:rPr lang="it-IT" sz="2400" b="1" dirty="0" err="1">
                  <a:solidFill>
                    <a:schemeClr val="bg1"/>
                  </a:solidFill>
                </a:rPr>
                <a:t>Disturbi</a:t>
              </a:r>
              <a:endParaRPr lang="it-IT" sz="2400" b="1" dirty="0">
                <a:solidFill>
                  <a:schemeClr val="bg1"/>
                </a:solidFill>
              </a:endParaRPr>
            </a:p>
            <a:p>
              <a:pPr eaLnBrk="0" hangingPunct="0"/>
              <a:r>
                <a:rPr lang="it-IT" sz="2400" b="1" dirty="0">
                  <a:solidFill>
                    <a:schemeClr val="bg1"/>
                  </a:solidFill>
                </a:rPr>
                <a:t>Oggettivi	Soggettivi</a:t>
              </a:r>
            </a:p>
          </p:txBody>
        </p:sp>
        <p:sp>
          <p:nvSpPr>
            <p:cNvPr id="32793" name="Rectangle 20"/>
            <p:cNvSpPr>
              <a:spLocks noChangeArrowheads="1"/>
            </p:cNvSpPr>
            <p:nvPr/>
          </p:nvSpPr>
          <p:spPr bwMode="auto">
            <a:xfrm>
              <a:off x="295" y="2523"/>
              <a:ext cx="816" cy="536"/>
            </a:xfrm>
            <a:prstGeom prst="rect">
              <a:avLst/>
            </a:prstGeom>
            <a:solidFill>
              <a:srgbClr val="0000CC"/>
            </a:solidFill>
            <a:ln w="12700">
              <a:solidFill>
                <a:srgbClr val="FF0000"/>
              </a:solidFill>
              <a:miter lim="800000"/>
              <a:headEnd/>
              <a:tailEnd/>
            </a:ln>
          </p:spPr>
          <p:txBody>
            <a:bodyPr lIns="90488" tIns="44450" rIns="90488" bIns="44450"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it-IT" sz="2400" b="1" dirty="0">
                  <a:solidFill>
                    <a:schemeClr val="bg1"/>
                  </a:solidFill>
                </a:rPr>
                <a:t>segni e sintomi</a:t>
              </a:r>
            </a:p>
          </p:txBody>
        </p:sp>
        <p:sp>
          <p:nvSpPr>
            <p:cNvPr id="32794" name="Line 21"/>
            <p:cNvSpPr>
              <a:spLocks noChangeShapeType="1"/>
            </p:cNvSpPr>
            <p:nvPr/>
          </p:nvSpPr>
          <p:spPr bwMode="auto">
            <a:xfrm rot="2078025">
              <a:off x="1882" y="1625"/>
              <a:ext cx="0" cy="256"/>
            </a:xfrm>
            <a:prstGeom prst="line">
              <a:avLst/>
            </a:prstGeom>
            <a:noFill/>
            <a:ln w="50800">
              <a:solidFill>
                <a:srgbClr val="FF0000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it-IT"/>
            </a:p>
          </p:txBody>
        </p:sp>
        <p:sp>
          <p:nvSpPr>
            <p:cNvPr id="32795" name="Line 22"/>
            <p:cNvSpPr>
              <a:spLocks noChangeShapeType="1"/>
            </p:cNvSpPr>
            <p:nvPr/>
          </p:nvSpPr>
          <p:spPr bwMode="auto">
            <a:xfrm rot="-1771147">
              <a:off x="2653" y="1625"/>
              <a:ext cx="0" cy="256"/>
            </a:xfrm>
            <a:prstGeom prst="line">
              <a:avLst/>
            </a:prstGeom>
            <a:noFill/>
            <a:ln w="50800">
              <a:solidFill>
                <a:srgbClr val="FF0000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it-IT"/>
            </a:p>
          </p:txBody>
        </p:sp>
        <p:sp>
          <p:nvSpPr>
            <p:cNvPr id="32796" name="Text Box 23"/>
            <p:cNvSpPr txBox="1">
              <a:spLocks noChangeArrowheads="1"/>
            </p:cNvSpPr>
            <p:nvPr/>
          </p:nvSpPr>
          <p:spPr bwMode="auto">
            <a:xfrm>
              <a:off x="929" y="618"/>
              <a:ext cx="1612" cy="536"/>
            </a:xfrm>
            <a:prstGeom prst="rect">
              <a:avLst/>
            </a:prstGeom>
            <a:solidFill>
              <a:srgbClr val="FFFFCC"/>
            </a:solidFill>
            <a:ln w="9525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it-IT" b="1" dirty="0">
                  <a:solidFill>
                    <a:srgbClr val="0000FF"/>
                  </a:solidFill>
                </a:rPr>
                <a:t>Conoscenze Psicosociali</a:t>
              </a:r>
            </a:p>
          </p:txBody>
        </p:sp>
        <p:sp>
          <p:nvSpPr>
            <p:cNvPr id="32797" name="Line 24"/>
            <p:cNvSpPr>
              <a:spLocks noChangeShapeType="1"/>
            </p:cNvSpPr>
            <p:nvPr/>
          </p:nvSpPr>
          <p:spPr bwMode="auto">
            <a:xfrm rot="2078025">
              <a:off x="975" y="2251"/>
              <a:ext cx="0" cy="256"/>
            </a:xfrm>
            <a:prstGeom prst="line">
              <a:avLst/>
            </a:prstGeom>
            <a:noFill/>
            <a:ln w="50800">
              <a:solidFill>
                <a:srgbClr val="FF0000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it-IT"/>
            </a:p>
          </p:txBody>
        </p:sp>
      </p:grpSp>
      <p:sp>
        <p:nvSpPr>
          <p:cNvPr id="32782" name="Line 25"/>
          <p:cNvSpPr>
            <a:spLocks noChangeShapeType="1"/>
          </p:cNvSpPr>
          <p:nvPr/>
        </p:nvSpPr>
        <p:spPr bwMode="auto">
          <a:xfrm rot="15781706" flipH="1">
            <a:off x="5892347" y="2549840"/>
            <a:ext cx="167618" cy="777491"/>
          </a:xfrm>
          <a:prstGeom prst="line">
            <a:avLst/>
          </a:prstGeom>
          <a:noFill/>
          <a:ln w="50800">
            <a:solidFill>
              <a:srgbClr val="FC0128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it-IT"/>
          </a:p>
        </p:txBody>
      </p:sp>
      <p:sp>
        <p:nvSpPr>
          <p:cNvPr id="32783" name="Line 26"/>
          <p:cNvSpPr>
            <a:spLocks noChangeShapeType="1"/>
          </p:cNvSpPr>
          <p:nvPr/>
        </p:nvSpPr>
        <p:spPr bwMode="auto">
          <a:xfrm>
            <a:off x="2339975" y="5948809"/>
            <a:ext cx="4375150" cy="0"/>
          </a:xfrm>
          <a:prstGeom prst="line">
            <a:avLst/>
          </a:prstGeom>
          <a:noFill/>
          <a:ln w="50800">
            <a:solidFill>
              <a:srgbClr val="FF0000"/>
            </a:solidFill>
            <a:round/>
            <a:headEnd type="triangle"/>
            <a:tailEnd type="triangle" w="med" len="med"/>
          </a:ln>
        </p:spPr>
        <p:txBody>
          <a:bodyPr wrap="none" anchor="ctr"/>
          <a:lstStyle/>
          <a:p>
            <a:endParaRPr lang="it-IT"/>
          </a:p>
        </p:txBody>
      </p:sp>
      <p:sp>
        <p:nvSpPr>
          <p:cNvPr id="32784" name="Rectangle 27"/>
          <p:cNvSpPr>
            <a:spLocks noChangeArrowheads="1"/>
          </p:cNvSpPr>
          <p:nvPr/>
        </p:nvSpPr>
        <p:spPr bwMode="auto">
          <a:xfrm>
            <a:off x="3059113" y="6021834"/>
            <a:ext cx="3319462" cy="528638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12700">
            <a:solidFill>
              <a:srgbClr val="FF0000"/>
            </a:solidFill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eaLnBrk="0" hangingPunct="0"/>
            <a:r>
              <a:rPr lang="it-IT" sz="2800" b="1" dirty="0">
                <a:solidFill>
                  <a:srgbClr val="0000CC"/>
                </a:solidFill>
              </a:rPr>
              <a:t>Polo psico-sociale</a:t>
            </a:r>
          </a:p>
        </p:txBody>
      </p:sp>
      <p:sp>
        <p:nvSpPr>
          <p:cNvPr id="32785" name="Rectangle 28"/>
          <p:cNvSpPr>
            <a:spLocks noChangeArrowheads="1"/>
          </p:cNvSpPr>
          <p:nvPr/>
        </p:nvSpPr>
        <p:spPr bwMode="auto">
          <a:xfrm>
            <a:off x="7019925" y="5792365"/>
            <a:ext cx="1816100" cy="588963"/>
          </a:xfrm>
          <a:prstGeom prst="rect">
            <a:avLst/>
          </a:prstGeom>
          <a:solidFill>
            <a:srgbClr val="0000CC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eaLnBrk="0" hangingPunct="0"/>
            <a:r>
              <a:rPr lang="it-IT" sz="3200" b="1" dirty="0">
                <a:solidFill>
                  <a:schemeClr val="bg1"/>
                </a:solidFill>
              </a:rPr>
              <a:t>paziente</a:t>
            </a:r>
          </a:p>
        </p:txBody>
      </p:sp>
      <p:sp>
        <p:nvSpPr>
          <p:cNvPr id="32774" name="Rectangle 5"/>
          <p:cNvSpPr>
            <a:spLocks noChangeArrowheads="1"/>
          </p:cNvSpPr>
          <p:nvPr/>
        </p:nvSpPr>
        <p:spPr bwMode="auto">
          <a:xfrm>
            <a:off x="3530575" y="5157192"/>
            <a:ext cx="2841625" cy="528638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12700">
            <a:solidFill>
              <a:srgbClr val="FF0000"/>
            </a:solidFill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eaLnBrk="0" hangingPunct="0"/>
            <a:r>
              <a:rPr lang="it-IT" sz="2800" b="1" dirty="0">
                <a:solidFill>
                  <a:srgbClr val="0000CC"/>
                </a:solidFill>
              </a:rPr>
              <a:t>Polo biomedico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Image-0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 Box 2"/>
          <p:cNvSpPr txBox="1">
            <a:spLocks noChangeArrowheads="1"/>
          </p:cNvSpPr>
          <p:nvPr/>
        </p:nvSpPr>
        <p:spPr bwMode="auto">
          <a:xfrm rot="33012">
            <a:off x="1181682" y="5278978"/>
            <a:ext cx="7417173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it-IT" altLang="fr-FR" sz="3200" b="1" dirty="0" smtClean="0">
                <a:solidFill>
                  <a:srgbClr val="CC0000"/>
                </a:solidFill>
                <a:latin typeface="+mn-lt"/>
              </a:rPr>
              <a:t>Il patteggiamento tra i bisogni della malattia ed  i bisogni del malato</a:t>
            </a:r>
            <a:endParaRPr lang="it-IT" altLang="fr-FR" b="1" dirty="0">
              <a:solidFill>
                <a:srgbClr val="CC0000"/>
              </a:solidFill>
              <a:latin typeface="+mn-lt"/>
            </a:endParaRPr>
          </a:p>
        </p:txBody>
      </p:sp>
      <p:sp>
        <p:nvSpPr>
          <p:cNvPr id="4" name="Text Box 2"/>
          <p:cNvSpPr txBox="1">
            <a:spLocks noChangeArrowheads="1"/>
          </p:cNvSpPr>
          <p:nvPr/>
        </p:nvSpPr>
        <p:spPr bwMode="auto">
          <a:xfrm rot="33012">
            <a:off x="1262268" y="162683"/>
            <a:ext cx="7417173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it-IT" altLang="fr-FR" sz="4000" b="1" dirty="0" smtClean="0">
                <a:solidFill>
                  <a:schemeClr val="bg1"/>
                </a:solidFill>
                <a:latin typeface="+mn-lt"/>
              </a:rPr>
              <a:t>La Cura Diventa ……</a:t>
            </a:r>
            <a:endParaRPr lang="it-IT" altLang="fr-FR" sz="2400" b="1" dirty="0">
              <a:solidFill>
                <a:schemeClr val="bg1"/>
              </a:solidFill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ttangolo 8"/>
          <p:cNvSpPr/>
          <p:nvPr/>
        </p:nvSpPr>
        <p:spPr>
          <a:xfrm>
            <a:off x="0" y="109081"/>
            <a:ext cx="914400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it-IT" dirty="0" smtClean="0">
                <a:solidFill>
                  <a:srgbClr val="FFFFCC"/>
                </a:solidFill>
              </a:rPr>
              <a:t>Aggiornamento in Cardiologia, Attualità in Tema di Cardiopatia Ischemica, Scompenso e Aritmie: Nuove Acquisizioni di Fisiopatologia, Clinica e Terapia Medico-Chirurgica </a:t>
            </a:r>
            <a:endParaRPr lang="it-IT" dirty="0">
              <a:solidFill>
                <a:srgbClr val="FFFFCC"/>
              </a:solidFill>
            </a:endParaRPr>
          </a:p>
        </p:txBody>
      </p:sp>
      <p:sp>
        <p:nvSpPr>
          <p:cNvPr id="14" name="CasellaDiTesto 13"/>
          <p:cNvSpPr txBox="1"/>
          <p:nvPr/>
        </p:nvSpPr>
        <p:spPr>
          <a:xfrm>
            <a:off x="1115616" y="3827363"/>
            <a:ext cx="6840760" cy="27699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buFont typeface="Wingdings" pitchFamily="2" charset="2"/>
              <a:buChar char="q"/>
            </a:pPr>
            <a:endParaRPr lang="it-IT" sz="2400" b="1" dirty="0" smtClean="0"/>
          </a:p>
          <a:p>
            <a:pPr algn="just">
              <a:buFont typeface="Wingdings" pitchFamily="2" charset="2"/>
              <a:buChar char="q"/>
            </a:pPr>
            <a:r>
              <a:rPr lang="it-IT" sz="2400" b="1" dirty="0" smtClean="0"/>
              <a:t> </a:t>
            </a:r>
            <a:r>
              <a:rPr lang="it-IT" sz="2400" b="1" dirty="0" smtClean="0"/>
              <a:t>Diabete Mellito: Modello di Malattia </a:t>
            </a:r>
            <a:r>
              <a:rPr lang="it-IT" sz="2400" b="1" dirty="0" smtClean="0"/>
              <a:t>Cronica</a:t>
            </a:r>
          </a:p>
          <a:p>
            <a:pPr algn="just">
              <a:buFont typeface="Wingdings" pitchFamily="2" charset="2"/>
              <a:buChar char="q"/>
            </a:pPr>
            <a:endParaRPr lang="it-IT" sz="1000" b="1" dirty="0" smtClean="0"/>
          </a:p>
          <a:p>
            <a:pPr algn="just">
              <a:buFont typeface="Wingdings" pitchFamily="2" charset="2"/>
              <a:buChar char="q"/>
            </a:pPr>
            <a:r>
              <a:rPr lang="it-IT" sz="2400" b="1" dirty="0" smtClean="0"/>
              <a:t> </a:t>
            </a:r>
            <a:r>
              <a:rPr lang="it-IT" sz="2400" b="1" dirty="0" smtClean="0">
                <a:solidFill>
                  <a:srgbClr val="C00000"/>
                </a:solidFill>
              </a:rPr>
              <a:t>Quale Modello </a:t>
            </a:r>
            <a:r>
              <a:rPr lang="it-IT" sz="2400" b="1" dirty="0" smtClean="0">
                <a:solidFill>
                  <a:srgbClr val="C00000"/>
                </a:solidFill>
              </a:rPr>
              <a:t>Assistenziale</a:t>
            </a:r>
            <a:endParaRPr lang="it-IT" sz="2400" b="1" dirty="0" smtClean="0">
              <a:solidFill>
                <a:srgbClr val="C00000"/>
              </a:solidFill>
            </a:endParaRPr>
          </a:p>
          <a:p>
            <a:pPr algn="just">
              <a:buFont typeface="Wingdings" pitchFamily="2" charset="2"/>
              <a:buChar char="q"/>
            </a:pPr>
            <a:endParaRPr lang="it-IT" sz="1000" b="1" dirty="0" smtClean="0"/>
          </a:p>
          <a:p>
            <a:pPr marL="363538" indent="-363538" algn="just">
              <a:buFont typeface="Wingdings" pitchFamily="2" charset="2"/>
              <a:buChar char="q"/>
            </a:pPr>
            <a:r>
              <a:rPr lang="it-IT" sz="2400" b="1" dirty="0" smtClean="0"/>
              <a:t>Assistenza Specialistica Diabetologica </a:t>
            </a:r>
            <a:r>
              <a:rPr lang="it-IT" sz="2400" b="1" dirty="0" smtClean="0"/>
              <a:t>in </a:t>
            </a:r>
            <a:r>
              <a:rPr lang="it-IT" sz="2400" b="1" dirty="0" smtClean="0"/>
              <a:t> Lombardia</a:t>
            </a:r>
            <a:endParaRPr lang="it-IT" sz="2400" b="1" dirty="0" smtClean="0"/>
          </a:p>
          <a:p>
            <a:pPr algn="just">
              <a:buFont typeface="Wingdings" pitchFamily="2" charset="2"/>
              <a:buChar char="q"/>
            </a:pPr>
            <a:endParaRPr lang="it-IT" sz="1000" b="1" dirty="0" smtClean="0"/>
          </a:p>
          <a:p>
            <a:pPr algn="just">
              <a:buFont typeface="Wingdings" pitchFamily="2" charset="2"/>
              <a:buChar char="q"/>
            </a:pPr>
            <a:r>
              <a:rPr lang="it-IT" sz="2400" b="1" dirty="0" smtClean="0"/>
              <a:t>Il </a:t>
            </a:r>
            <a:r>
              <a:rPr lang="it-IT" sz="2400" b="1" dirty="0" smtClean="0"/>
              <a:t>Futuro</a:t>
            </a:r>
            <a:endParaRPr lang="it-IT" sz="2400" b="1" dirty="0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0"/>
            <a:ext cx="8640960" cy="37255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Text Box 2"/>
          <p:cNvSpPr txBox="1">
            <a:spLocks noChangeArrowheads="1"/>
          </p:cNvSpPr>
          <p:nvPr/>
        </p:nvSpPr>
        <p:spPr bwMode="auto">
          <a:xfrm>
            <a:off x="0" y="1235075"/>
            <a:ext cx="3003550" cy="1035050"/>
          </a:xfrm>
          <a:prstGeom prst="rect">
            <a:avLst/>
          </a:prstGeom>
          <a:solidFill>
            <a:srgbClr val="3333FF"/>
          </a:solidFill>
          <a:ln w="76200" cmpd="tri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it-IT" sz="2000" b="1" dirty="0">
                <a:solidFill>
                  <a:schemeClr val="bg1"/>
                </a:solidFill>
                <a:latin typeface="Futura Md BT" pitchFamily="34" charset="0"/>
              </a:rPr>
              <a:t>1. </a:t>
            </a:r>
            <a:r>
              <a:rPr lang="it-IT" sz="1400" b="1" dirty="0">
                <a:solidFill>
                  <a:schemeClr val="bg1"/>
                </a:solidFill>
                <a:latin typeface="Futura Md BT" pitchFamily="34" charset="0"/>
              </a:rPr>
              <a:t>DEFINIRE LE </a:t>
            </a:r>
            <a:r>
              <a:rPr lang="it-IT" sz="1400" b="1" dirty="0">
                <a:solidFill>
                  <a:srgbClr val="FF3300"/>
                </a:solidFill>
                <a:latin typeface="Futura Md BT" pitchFamily="34" charset="0"/>
              </a:rPr>
              <a:t>TAPPE</a:t>
            </a:r>
            <a:r>
              <a:rPr lang="it-IT" sz="1400" b="1" dirty="0">
                <a:solidFill>
                  <a:schemeClr val="bg1"/>
                </a:solidFill>
                <a:latin typeface="Futura Md BT" pitchFamily="34" charset="0"/>
              </a:rPr>
              <a:t> ASSISTENZIALI, LE </a:t>
            </a:r>
            <a:r>
              <a:rPr lang="it-IT" sz="1400" b="1" dirty="0">
                <a:solidFill>
                  <a:srgbClr val="FF3300"/>
                </a:solidFill>
                <a:latin typeface="Futura Md BT" pitchFamily="34" charset="0"/>
              </a:rPr>
              <a:t>FUNZIONI</a:t>
            </a:r>
            <a:r>
              <a:rPr lang="it-IT" sz="1400" b="1" dirty="0">
                <a:solidFill>
                  <a:schemeClr val="bg1"/>
                </a:solidFill>
                <a:latin typeface="Futura Md BT" pitchFamily="34" charset="0"/>
              </a:rPr>
              <a:t> APPROPRIATE, GLI </a:t>
            </a:r>
            <a:r>
              <a:rPr lang="it-IT" sz="1400" b="1" dirty="0">
                <a:solidFill>
                  <a:srgbClr val="FF3300"/>
                </a:solidFill>
                <a:latin typeface="Futura Md BT" pitchFamily="34" charset="0"/>
              </a:rPr>
              <a:t>ATTORI</a:t>
            </a:r>
            <a:r>
              <a:rPr lang="it-IT" sz="1400" b="1" dirty="0">
                <a:solidFill>
                  <a:schemeClr val="bg1"/>
                </a:solidFill>
                <a:latin typeface="Futura Md BT" pitchFamily="34" charset="0"/>
              </a:rPr>
              <a:t> ED I </a:t>
            </a:r>
            <a:r>
              <a:rPr lang="it-IT" sz="1400" b="1" dirty="0">
                <a:solidFill>
                  <a:srgbClr val="FF3300"/>
                </a:solidFill>
                <a:latin typeface="Futura Md BT" pitchFamily="34" charset="0"/>
              </a:rPr>
              <a:t>RISULTATI</a:t>
            </a:r>
            <a:r>
              <a:rPr lang="it-IT" sz="1400" b="1" dirty="0">
                <a:solidFill>
                  <a:schemeClr val="bg1"/>
                </a:solidFill>
                <a:latin typeface="Futura Md BT" pitchFamily="34" charset="0"/>
              </a:rPr>
              <a:t> ATTESI</a:t>
            </a:r>
          </a:p>
        </p:txBody>
      </p:sp>
      <p:sp>
        <p:nvSpPr>
          <p:cNvPr id="15364" name="Text Box 3"/>
          <p:cNvSpPr txBox="1">
            <a:spLocks noChangeArrowheads="1"/>
          </p:cNvSpPr>
          <p:nvPr/>
        </p:nvSpPr>
        <p:spPr bwMode="auto">
          <a:xfrm>
            <a:off x="6629400" y="3605213"/>
            <a:ext cx="2297113" cy="1314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it-IT" sz="1600" b="1" dirty="0">
                <a:solidFill>
                  <a:srgbClr val="000066"/>
                </a:solidFill>
              </a:rPr>
              <a:t>OGNUNO FACCIA BENE LA PROPRIA PARTE IN UNA LOGICA </a:t>
            </a:r>
            <a:r>
              <a:rPr lang="it-IT" sz="1600" b="1" dirty="0" err="1">
                <a:solidFill>
                  <a:srgbClr val="000066"/>
                </a:solidFill>
              </a:rPr>
              <a:t>DI</a:t>
            </a:r>
            <a:r>
              <a:rPr lang="it-IT" sz="1600" b="1" dirty="0">
                <a:solidFill>
                  <a:srgbClr val="000066"/>
                </a:solidFill>
              </a:rPr>
              <a:t> ACCOUNTABILITY</a:t>
            </a:r>
          </a:p>
        </p:txBody>
      </p:sp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1776413" y="2665413"/>
            <a:ext cx="1485900" cy="666750"/>
            <a:chOff x="1252" y="3790"/>
            <a:chExt cx="936" cy="420"/>
          </a:xfrm>
        </p:grpSpPr>
        <p:sp>
          <p:nvSpPr>
            <p:cNvPr id="63493" name="Rectangle 5"/>
            <p:cNvSpPr>
              <a:spLocks noChangeArrowheads="1"/>
            </p:cNvSpPr>
            <p:nvPr/>
          </p:nvSpPr>
          <p:spPr bwMode="auto">
            <a:xfrm>
              <a:off x="1252" y="3790"/>
              <a:ext cx="936" cy="420"/>
            </a:xfrm>
            <a:prstGeom prst="rect">
              <a:avLst/>
            </a:prstGeom>
            <a:gradFill rotWithShape="1">
              <a:gsLst>
                <a:gs pos="0">
                  <a:schemeClr val="accent2"/>
                </a:gs>
                <a:gs pos="50000">
                  <a:srgbClr val="FFFFFF"/>
                </a:gs>
                <a:gs pos="100000">
                  <a:schemeClr val="accent2"/>
                </a:gs>
              </a:gsLst>
              <a:lin ang="54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it-IT">
                <a:latin typeface="Arial" charset="0"/>
              </a:endParaRPr>
            </a:p>
          </p:txBody>
        </p:sp>
        <p:sp>
          <p:nvSpPr>
            <p:cNvPr id="15455" name="Text Box 6"/>
            <p:cNvSpPr txBox="1">
              <a:spLocks noChangeArrowheads="1"/>
            </p:cNvSpPr>
            <p:nvPr/>
          </p:nvSpPr>
          <p:spPr bwMode="auto">
            <a:xfrm>
              <a:off x="1406" y="3856"/>
              <a:ext cx="633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it-IT" sz="2800" b="1">
                  <a:solidFill>
                    <a:srgbClr val="FF3300"/>
                  </a:solidFill>
                  <a:latin typeface="Futura Md BT" pitchFamily="34" charset="0"/>
                </a:rPr>
                <a:t>X</a:t>
              </a:r>
              <a:endParaRPr lang="it-IT" sz="2800" b="1">
                <a:solidFill>
                  <a:srgbClr val="333399"/>
                </a:solidFill>
                <a:latin typeface="Futura Md BT" pitchFamily="34" charset="0"/>
              </a:endParaRPr>
            </a:p>
          </p:txBody>
        </p:sp>
      </p:grpSp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3551238" y="2665413"/>
            <a:ext cx="1485900" cy="666750"/>
            <a:chOff x="2370" y="3790"/>
            <a:chExt cx="936" cy="420"/>
          </a:xfrm>
        </p:grpSpPr>
        <p:sp>
          <p:nvSpPr>
            <p:cNvPr id="63496" name="Rectangle 8"/>
            <p:cNvSpPr>
              <a:spLocks noChangeArrowheads="1"/>
            </p:cNvSpPr>
            <p:nvPr/>
          </p:nvSpPr>
          <p:spPr bwMode="auto">
            <a:xfrm>
              <a:off x="2370" y="3790"/>
              <a:ext cx="936" cy="420"/>
            </a:xfrm>
            <a:prstGeom prst="rect">
              <a:avLst/>
            </a:prstGeom>
            <a:gradFill rotWithShape="1">
              <a:gsLst>
                <a:gs pos="0">
                  <a:schemeClr val="accent2"/>
                </a:gs>
                <a:gs pos="50000">
                  <a:srgbClr val="FFFFFF"/>
                </a:gs>
                <a:gs pos="100000">
                  <a:schemeClr val="accent2"/>
                </a:gs>
              </a:gsLst>
              <a:lin ang="54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it-IT">
                <a:latin typeface="Arial" charset="0"/>
              </a:endParaRPr>
            </a:p>
          </p:txBody>
        </p:sp>
        <p:sp>
          <p:nvSpPr>
            <p:cNvPr id="15453" name="Text Box 9"/>
            <p:cNvSpPr txBox="1">
              <a:spLocks noChangeArrowheads="1"/>
            </p:cNvSpPr>
            <p:nvPr/>
          </p:nvSpPr>
          <p:spPr bwMode="auto">
            <a:xfrm>
              <a:off x="2524" y="3856"/>
              <a:ext cx="633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it-IT" sz="2800" b="1">
                  <a:solidFill>
                    <a:srgbClr val="FF3300"/>
                  </a:solidFill>
                  <a:latin typeface="Futura Md BT" pitchFamily="34" charset="0"/>
                </a:rPr>
                <a:t>Y</a:t>
              </a:r>
              <a:endParaRPr lang="it-IT" sz="2800" b="1">
                <a:solidFill>
                  <a:srgbClr val="333399"/>
                </a:solidFill>
                <a:latin typeface="Futura Md BT" pitchFamily="34" charset="0"/>
              </a:endParaRPr>
            </a:p>
          </p:txBody>
        </p:sp>
      </p:grpSp>
      <p:grpSp>
        <p:nvGrpSpPr>
          <p:cNvPr id="4" name="Group 10"/>
          <p:cNvGrpSpPr>
            <a:grpSpLocks/>
          </p:cNvGrpSpPr>
          <p:nvPr/>
        </p:nvGrpSpPr>
        <p:grpSpPr bwMode="auto">
          <a:xfrm>
            <a:off x="5322888" y="2638425"/>
            <a:ext cx="1485900" cy="666750"/>
            <a:chOff x="3486" y="3773"/>
            <a:chExt cx="936" cy="420"/>
          </a:xfrm>
        </p:grpSpPr>
        <p:sp>
          <p:nvSpPr>
            <p:cNvPr id="63499" name="Rectangle 11"/>
            <p:cNvSpPr>
              <a:spLocks noChangeArrowheads="1"/>
            </p:cNvSpPr>
            <p:nvPr/>
          </p:nvSpPr>
          <p:spPr bwMode="auto">
            <a:xfrm>
              <a:off x="3486" y="3773"/>
              <a:ext cx="936" cy="420"/>
            </a:xfrm>
            <a:prstGeom prst="rect">
              <a:avLst/>
            </a:prstGeom>
            <a:gradFill rotWithShape="1">
              <a:gsLst>
                <a:gs pos="0">
                  <a:schemeClr val="accent2"/>
                </a:gs>
                <a:gs pos="50000">
                  <a:srgbClr val="FFFFFF"/>
                </a:gs>
                <a:gs pos="100000">
                  <a:schemeClr val="accent2"/>
                </a:gs>
              </a:gsLst>
              <a:lin ang="54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it-IT">
                <a:latin typeface="Arial" charset="0"/>
              </a:endParaRPr>
            </a:p>
          </p:txBody>
        </p:sp>
        <p:sp>
          <p:nvSpPr>
            <p:cNvPr id="15451" name="Text Box 12"/>
            <p:cNvSpPr txBox="1">
              <a:spLocks noChangeArrowheads="1"/>
            </p:cNvSpPr>
            <p:nvPr/>
          </p:nvSpPr>
          <p:spPr bwMode="auto">
            <a:xfrm>
              <a:off x="3640" y="3839"/>
              <a:ext cx="633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it-IT" sz="2800" b="1">
                  <a:solidFill>
                    <a:srgbClr val="FF3300"/>
                  </a:solidFill>
                  <a:latin typeface="Futura Md BT" pitchFamily="34" charset="0"/>
                </a:rPr>
                <a:t>Z</a:t>
              </a:r>
            </a:p>
          </p:txBody>
        </p:sp>
      </p:grpSp>
      <p:grpSp>
        <p:nvGrpSpPr>
          <p:cNvPr id="5" name="Group 13"/>
          <p:cNvGrpSpPr>
            <a:grpSpLocks/>
          </p:cNvGrpSpPr>
          <p:nvPr/>
        </p:nvGrpSpPr>
        <p:grpSpPr bwMode="auto">
          <a:xfrm>
            <a:off x="7032625" y="2640013"/>
            <a:ext cx="1573213" cy="666750"/>
            <a:chOff x="4563" y="3774"/>
            <a:chExt cx="991" cy="420"/>
          </a:xfrm>
        </p:grpSpPr>
        <p:sp>
          <p:nvSpPr>
            <p:cNvPr id="63502" name="Rectangle 14"/>
            <p:cNvSpPr>
              <a:spLocks noChangeArrowheads="1"/>
            </p:cNvSpPr>
            <p:nvPr/>
          </p:nvSpPr>
          <p:spPr bwMode="auto">
            <a:xfrm>
              <a:off x="4583" y="3774"/>
              <a:ext cx="936" cy="420"/>
            </a:xfrm>
            <a:prstGeom prst="rect">
              <a:avLst/>
            </a:prstGeom>
            <a:gradFill rotWithShape="1">
              <a:gsLst>
                <a:gs pos="0">
                  <a:schemeClr val="accent2"/>
                </a:gs>
                <a:gs pos="50000">
                  <a:srgbClr val="FFFFFF"/>
                </a:gs>
                <a:gs pos="100000">
                  <a:schemeClr val="accent2"/>
                </a:gs>
              </a:gsLst>
              <a:lin ang="54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it-IT">
                <a:latin typeface="Arial" charset="0"/>
              </a:endParaRPr>
            </a:p>
          </p:txBody>
        </p:sp>
        <p:sp>
          <p:nvSpPr>
            <p:cNvPr id="15449" name="Text Box 15"/>
            <p:cNvSpPr txBox="1">
              <a:spLocks noChangeArrowheads="1"/>
            </p:cNvSpPr>
            <p:nvPr/>
          </p:nvSpPr>
          <p:spPr bwMode="auto">
            <a:xfrm>
              <a:off x="4563" y="3840"/>
              <a:ext cx="991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it-IT" sz="2800" b="1">
                  <a:solidFill>
                    <a:srgbClr val="FF3300"/>
                  </a:solidFill>
                  <a:latin typeface="Futura Md BT" pitchFamily="34" charset="0"/>
                </a:rPr>
                <a:t>W</a:t>
              </a:r>
              <a:endParaRPr lang="it-IT" sz="2800" b="1">
                <a:solidFill>
                  <a:srgbClr val="333399"/>
                </a:solidFill>
                <a:latin typeface="Futura Md BT" pitchFamily="34" charset="0"/>
              </a:endParaRPr>
            </a:p>
          </p:txBody>
        </p:sp>
      </p:grpSp>
      <p:sp>
        <p:nvSpPr>
          <p:cNvPr id="15369" name="AutoShape 16"/>
          <p:cNvSpPr>
            <a:spLocks noChangeArrowheads="1"/>
          </p:cNvSpPr>
          <p:nvPr/>
        </p:nvSpPr>
        <p:spPr bwMode="auto">
          <a:xfrm>
            <a:off x="3214688" y="2813050"/>
            <a:ext cx="392112" cy="238125"/>
          </a:xfrm>
          <a:custGeom>
            <a:avLst/>
            <a:gdLst>
              <a:gd name="T0" fmla="*/ 96913459 w 21600"/>
              <a:gd name="T1" fmla="*/ 0 h 21600"/>
              <a:gd name="T2" fmla="*/ 0 w 21600"/>
              <a:gd name="T3" fmla="*/ 14470360 h 21600"/>
              <a:gd name="T4" fmla="*/ 96913459 w 21600"/>
              <a:gd name="T5" fmla="*/ 28940589 h 21600"/>
              <a:gd name="T6" fmla="*/ 129217958 w 21600"/>
              <a:gd name="T7" fmla="*/ 1447036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rgbClr val="FF33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it-IT"/>
          </a:p>
        </p:txBody>
      </p:sp>
      <p:sp>
        <p:nvSpPr>
          <p:cNvPr id="15370" name="AutoShape 17"/>
          <p:cNvSpPr>
            <a:spLocks noChangeArrowheads="1"/>
          </p:cNvSpPr>
          <p:nvPr/>
        </p:nvSpPr>
        <p:spPr bwMode="auto">
          <a:xfrm>
            <a:off x="4986338" y="2813050"/>
            <a:ext cx="392112" cy="238125"/>
          </a:xfrm>
          <a:custGeom>
            <a:avLst/>
            <a:gdLst>
              <a:gd name="T0" fmla="*/ 96913459 w 21600"/>
              <a:gd name="T1" fmla="*/ 0 h 21600"/>
              <a:gd name="T2" fmla="*/ 0 w 21600"/>
              <a:gd name="T3" fmla="*/ 14470360 h 21600"/>
              <a:gd name="T4" fmla="*/ 96913459 w 21600"/>
              <a:gd name="T5" fmla="*/ 28940589 h 21600"/>
              <a:gd name="T6" fmla="*/ 129217958 w 21600"/>
              <a:gd name="T7" fmla="*/ 1447036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rgbClr val="FF33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it-IT"/>
          </a:p>
        </p:txBody>
      </p:sp>
      <p:sp>
        <p:nvSpPr>
          <p:cNvPr id="15371" name="AutoShape 18"/>
          <p:cNvSpPr>
            <a:spLocks noChangeArrowheads="1"/>
          </p:cNvSpPr>
          <p:nvPr/>
        </p:nvSpPr>
        <p:spPr bwMode="auto">
          <a:xfrm>
            <a:off x="6757988" y="2813050"/>
            <a:ext cx="392112" cy="238125"/>
          </a:xfrm>
          <a:custGeom>
            <a:avLst/>
            <a:gdLst>
              <a:gd name="T0" fmla="*/ 96913459 w 21600"/>
              <a:gd name="T1" fmla="*/ 0 h 21600"/>
              <a:gd name="T2" fmla="*/ 0 w 21600"/>
              <a:gd name="T3" fmla="*/ 14470360 h 21600"/>
              <a:gd name="T4" fmla="*/ 96913459 w 21600"/>
              <a:gd name="T5" fmla="*/ 28940589 h 21600"/>
              <a:gd name="T6" fmla="*/ 129217958 w 21600"/>
              <a:gd name="T7" fmla="*/ 1447036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rgbClr val="FF33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it-IT"/>
          </a:p>
        </p:txBody>
      </p:sp>
      <p:grpSp>
        <p:nvGrpSpPr>
          <p:cNvPr id="6" name="Group 19"/>
          <p:cNvGrpSpPr>
            <a:grpSpLocks/>
          </p:cNvGrpSpPr>
          <p:nvPr/>
        </p:nvGrpSpPr>
        <p:grpSpPr bwMode="auto">
          <a:xfrm>
            <a:off x="3559175" y="5000625"/>
            <a:ext cx="1954213" cy="1457325"/>
            <a:chOff x="2650" y="2996"/>
            <a:chExt cx="965" cy="918"/>
          </a:xfrm>
        </p:grpSpPr>
        <p:sp>
          <p:nvSpPr>
            <p:cNvPr id="15443" name="Freeform 20"/>
            <p:cNvSpPr>
              <a:spLocks/>
            </p:cNvSpPr>
            <p:nvPr/>
          </p:nvSpPr>
          <p:spPr bwMode="auto">
            <a:xfrm>
              <a:off x="3436" y="3089"/>
              <a:ext cx="101" cy="806"/>
            </a:xfrm>
            <a:custGeom>
              <a:avLst/>
              <a:gdLst>
                <a:gd name="T0" fmla="*/ 0 w 234"/>
                <a:gd name="T1" fmla="*/ 0 h 3833"/>
                <a:gd name="T2" fmla="*/ 44 w 234"/>
                <a:gd name="T3" fmla="*/ 15 h 3833"/>
                <a:gd name="T4" fmla="*/ 43 w 234"/>
                <a:gd name="T5" fmla="*/ 169 h 3833"/>
                <a:gd name="T6" fmla="*/ 2 w 234"/>
                <a:gd name="T7" fmla="*/ 169 h 3833"/>
                <a:gd name="T8" fmla="*/ 0 w 234"/>
                <a:gd name="T9" fmla="*/ 0 h 3833"/>
                <a:gd name="T10" fmla="*/ 0 w 234"/>
                <a:gd name="T11" fmla="*/ 0 h 383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34"/>
                <a:gd name="T19" fmla="*/ 0 h 3833"/>
                <a:gd name="T20" fmla="*/ 234 w 234"/>
                <a:gd name="T21" fmla="*/ 3833 h 383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34" h="3833">
                  <a:moveTo>
                    <a:pt x="0" y="0"/>
                  </a:moveTo>
                  <a:lnTo>
                    <a:pt x="234" y="348"/>
                  </a:lnTo>
                  <a:lnTo>
                    <a:pt x="232" y="3833"/>
                  </a:lnTo>
                  <a:lnTo>
                    <a:pt x="9" y="383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24094"/>
            </a:solidFill>
            <a:ln w="9525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15444" name="Freeform 21"/>
            <p:cNvSpPr>
              <a:spLocks/>
            </p:cNvSpPr>
            <p:nvPr/>
          </p:nvSpPr>
          <p:spPr bwMode="auto">
            <a:xfrm>
              <a:off x="3576" y="3538"/>
              <a:ext cx="39" cy="358"/>
            </a:xfrm>
            <a:custGeom>
              <a:avLst/>
              <a:gdLst>
                <a:gd name="T0" fmla="*/ 0 w 91"/>
                <a:gd name="T1" fmla="*/ 0 h 1702"/>
                <a:gd name="T2" fmla="*/ 17 w 91"/>
                <a:gd name="T3" fmla="*/ 6 h 1702"/>
                <a:gd name="T4" fmla="*/ 17 w 91"/>
                <a:gd name="T5" fmla="*/ 75 h 1702"/>
                <a:gd name="T6" fmla="*/ 0 w 91"/>
                <a:gd name="T7" fmla="*/ 75 h 1702"/>
                <a:gd name="T8" fmla="*/ 0 w 91"/>
                <a:gd name="T9" fmla="*/ 0 h 1702"/>
                <a:gd name="T10" fmla="*/ 0 w 91"/>
                <a:gd name="T11" fmla="*/ 0 h 170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91"/>
                <a:gd name="T19" fmla="*/ 0 h 1702"/>
                <a:gd name="T20" fmla="*/ 91 w 91"/>
                <a:gd name="T21" fmla="*/ 1702 h 170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91" h="1702">
                  <a:moveTo>
                    <a:pt x="0" y="0"/>
                  </a:moveTo>
                  <a:lnTo>
                    <a:pt x="91" y="135"/>
                  </a:lnTo>
                  <a:lnTo>
                    <a:pt x="91" y="1702"/>
                  </a:lnTo>
                  <a:lnTo>
                    <a:pt x="0" y="17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24094"/>
            </a:solidFill>
            <a:ln w="9525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15445" name="Freeform 22"/>
            <p:cNvSpPr>
              <a:spLocks/>
            </p:cNvSpPr>
            <p:nvPr/>
          </p:nvSpPr>
          <p:spPr bwMode="auto">
            <a:xfrm>
              <a:off x="3469" y="3453"/>
              <a:ext cx="107" cy="443"/>
            </a:xfrm>
            <a:custGeom>
              <a:avLst/>
              <a:gdLst>
                <a:gd name="T0" fmla="*/ 46 w 251"/>
                <a:gd name="T1" fmla="*/ 18 h 2111"/>
                <a:gd name="T2" fmla="*/ 0 w 251"/>
                <a:gd name="T3" fmla="*/ 0 h 2111"/>
                <a:gd name="T4" fmla="*/ 0 w 251"/>
                <a:gd name="T5" fmla="*/ 93 h 2111"/>
                <a:gd name="T6" fmla="*/ 46 w 251"/>
                <a:gd name="T7" fmla="*/ 93 h 2111"/>
                <a:gd name="T8" fmla="*/ 46 w 251"/>
                <a:gd name="T9" fmla="*/ 18 h 2111"/>
                <a:gd name="T10" fmla="*/ 46 w 251"/>
                <a:gd name="T11" fmla="*/ 18 h 211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51"/>
                <a:gd name="T19" fmla="*/ 0 h 2111"/>
                <a:gd name="T20" fmla="*/ 251 w 251"/>
                <a:gd name="T21" fmla="*/ 2111 h 211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51" h="2111">
                  <a:moveTo>
                    <a:pt x="251" y="409"/>
                  </a:moveTo>
                  <a:lnTo>
                    <a:pt x="0" y="0"/>
                  </a:lnTo>
                  <a:lnTo>
                    <a:pt x="0" y="2111"/>
                  </a:lnTo>
                  <a:lnTo>
                    <a:pt x="251" y="2111"/>
                  </a:lnTo>
                  <a:lnTo>
                    <a:pt x="251" y="409"/>
                  </a:lnTo>
                  <a:close/>
                </a:path>
              </a:pathLst>
            </a:custGeom>
            <a:solidFill>
              <a:srgbClr val="591F61"/>
            </a:solidFill>
            <a:ln w="9525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15446" name="Freeform 23"/>
            <p:cNvSpPr>
              <a:spLocks/>
            </p:cNvSpPr>
            <p:nvPr/>
          </p:nvSpPr>
          <p:spPr bwMode="auto">
            <a:xfrm>
              <a:off x="2650" y="2996"/>
              <a:ext cx="90" cy="900"/>
            </a:xfrm>
            <a:custGeom>
              <a:avLst/>
              <a:gdLst>
                <a:gd name="T0" fmla="*/ 13 w 215"/>
                <a:gd name="T1" fmla="*/ 189 h 4280"/>
                <a:gd name="T2" fmla="*/ 13 w 215"/>
                <a:gd name="T3" fmla="*/ 122 h 4280"/>
                <a:gd name="T4" fmla="*/ 0 w 215"/>
                <a:gd name="T5" fmla="*/ 119 h 4280"/>
                <a:gd name="T6" fmla="*/ 0 w 215"/>
                <a:gd name="T7" fmla="*/ 0 h 4280"/>
                <a:gd name="T8" fmla="*/ 37 w 215"/>
                <a:gd name="T9" fmla="*/ 13 h 4280"/>
                <a:gd name="T10" fmla="*/ 38 w 215"/>
                <a:gd name="T11" fmla="*/ 189 h 4280"/>
                <a:gd name="T12" fmla="*/ 13 w 215"/>
                <a:gd name="T13" fmla="*/ 189 h 4280"/>
                <a:gd name="T14" fmla="*/ 13 w 215"/>
                <a:gd name="T15" fmla="*/ 189 h 428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15"/>
                <a:gd name="T25" fmla="*/ 0 h 4280"/>
                <a:gd name="T26" fmla="*/ 215 w 215"/>
                <a:gd name="T27" fmla="*/ 4280 h 428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15" h="4280">
                  <a:moveTo>
                    <a:pt x="71" y="4280"/>
                  </a:moveTo>
                  <a:lnTo>
                    <a:pt x="71" y="2749"/>
                  </a:lnTo>
                  <a:lnTo>
                    <a:pt x="0" y="2683"/>
                  </a:lnTo>
                  <a:lnTo>
                    <a:pt x="0" y="0"/>
                  </a:lnTo>
                  <a:lnTo>
                    <a:pt x="211" y="289"/>
                  </a:lnTo>
                  <a:lnTo>
                    <a:pt x="215" y="4280"/>
                  </a:lnTo>
                  <a:lnTo>
                    <a:pt x="71" y="4280"/>
                  </a:lnTo>
                  <a:close/>
                </a:path>
              </a:pathLst>
            </a:custGeom>
            <a:solidFill>
              <a:srgbClr val="591F61"/>
            </a:solidFill>
            <a:ln w="9525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pic>
          <p:nvPicPr>
            <p:cNvPr id="15447" name="Picture 24" descr="PE02364_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790" y="3488"/>
              <a:ext cx="621" cy="4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7" name="Group 25"/>
          <p:cNvGrpSpPr>
            <a:grpSpLocks/>
          </p:cNvGrpSpPr>
          <p:nvPr/>
        </p:nvGrpSpPr>
        <p:grpSpPr bwMode="auto">
          <a:xfrm>
            <a:off x="3182938" y="723900"/>
            <a:ext cx="4984750" cy="3022600"/>
            <a:chOff x="1593" y="-513"/>
            <a:chExt cx="3140" cy="1904"/>
          </a:xfrm>
        </p:grpSpPr>
        <p:sp>
          <p:nvSpPr>
            <p:cNvPr id="15437" name="Freeform 26"/>
            <p:cNvSpPr>
              <a:spLocks/>
            </p:cNvSpPr>
            <p:nvPr/>
          </p:nvSpPr>
          <p:spPr bwMode="auto">
            <a:xfrm rot="19692557" flipV="1">
              <a:off x="4174" y="380"/>
              <a:ext cx="360" cy="320"/>
            </a:xfrm>
            <a:custGeom>
              <a:avLst/>
              <a:gdLst>
                <a:gd name="T0" fmla="*/ 95 w 356"/>
                <a:gd name="T1" fmla="*/ 0 h 443"/>
                <a:gd name="T2" fmla="*/ 93 w 356"/>
                <a:gd name="T3" fmla="*/ 0 h 443"/>
                <a:gd name="T4" fmla="*/ 93 w 356"/>
                <a:gd name="T5" fmla="*/ 4 h 443"/>
                <a:gd name="T6" fmla="*/ 92 w 356"/>
                <a:gd name="T7" fmla="*/ 9 h 443"/>
                <a:gd name="T8" fmla="*/ 92 w 356"/>
                <a:gd name="T9" fmla="*/ 15 h 443"/>
                <a:gd name="T10" fmla="*/ 90 w 356"/>
                <a:gd name="T11" fmla="*/ 18 h 443"/>
                <a:gd name="T12" fmla="*/ 88 w 356"/>
                <a:gd name="T13" fmla="*/ 22 h 443"/>
                <a:gd name="T14" fmla="*/ 88 w 356"/>
                <a:gd name="T15" fmla="*/ 25 h 443"/>
                <a:gd name="T16" fmla="*/ 88 w 356"/>
                <a:gd name="T17" fmla="*/ 30 h 443"/>
                <a:gd name="T18" fmla="*/ 84 w 356"/>
                <a:gd name="T19" fmla="*/ 33 h 443"/>
                <a:gd name="T20" fmla="*/ 84 w 356"/>
                <a:gd name="T21" fmla="*/ 37 h 443"/>
                <a:gd name="T22" fmla="*/ 82 w 356"/>
                <a:gd name="T23" fmla="*/ 40 h 443"/>
                <a:gd name="T24" fmla="*/ 80 w 356"/>
                <a:gd name="T25" fmla="*/ 45 h 443"/>
                <a:gd name="T26" fmla="*/ 76 w 356"/>
                <a:gd name="T27" fmla="*/ 46 h 443"/>
                <a:gd name="T28" fmla="*/ 73 w 356"/>
                <a:gd name="T29" fmla="*/ 51 h 443"/>
                <a:gd name="T30" fmla="*/ 67 w 356"/>
                <a:gd name="T31" fmla="*/ 55 h 443"/>
                <a:gd name="T32" fmla="*/ 61 w 356"/>
                <a:gd name="T33" fmla="*/ 59 h 443"/>
                <a:gd name="T34" fmla="*/ 54 w 356"/>
                <a:gd name="T35" fmla="*/ 64 h 443"/>
                <a:gd name="T36" fmla="*/ 48 w 356"/>
                <a:gd name="T37" fmla="*/ 69 h 443"/>
                <a:gd name="T38" fmla="*/ 40 w 356"/>
                <a:gd name="T39" fmla="*/ 72 h 443"/>
                <a:gd name="T40" fmla="*/ 34 w 356"/>
                <a:gd name="T41" fmla="*/ 77 h 443"/>
                <a:gd name="T42" fmla="*/ 27 w 356"/>
                <a:gd name="T43" fmla="*/ 82 h 443"/>
                <a:gd name="T44" fmla="*/ 19 w 356"/>
                <a:gd name="T45" fmla="*/ 85 h 443"/>
                <a:gd name="T46" fmla="*/ 14 w 356"/>
                <a:gd name="T47" fmla="*/ 88 h 443"/>
                <a:gd name="T48" fmla="*/ 10 w 356"/>
                <a:gd name="T49" fmla="*/ 92 h 443"/>
                <a:gd name="T50" fmla="*/ 2 w 356"/>
                <a:gd name="T51" fmla="*/ 96 h 443"/>
                <a:gd name="T52" fmla="*/ 0 w 356"/>
                <a:gd name="T53" fmla="*/ 98 h 443"/>
                <a:gd name="T54" fmla="*/ 2 w 356"/>
                <a:gd name="T55" fmla="*/ 98 h 443"/>
                <a:gd name="T56" fmla="*/ 10 w 356"/>
                <a:gd name="T57" fmla="*/ 99 h 443"/>
                <a:gd name="T58" fmla="*/ 14 w 356"/>
                <a:gd name="T59" fmla="*/ 99 h 443"/>
                <a:gd name="T60" fmla="*/ 21 w 356"/>
                <a:gd name="T61" fmla="*/ 101 h 443"/>
                <a:gd name="T62" fmla="*/ 29 w 356"/>
                <a:gd name="T63" fmla="*/ 103 h 443"/>
                <a:gd name="T64" fmla="*/ 38 w 356"/>
                <a:gd name="T65" fmla="*/ 104 h 443"/>
                <a:gd name="T66" fmla="*/ 44 w 356"/>
                <a:gd name="T67" fmla="*/ 105 h 443"/>
                <a:gd name="T68" fmla="*/ 54 w 356"/>
                <a:gd name="T69" fmla="*/ 107 h 443"/>
                <a:gd name="T70" fmla="*/ 63 w 356"/>
                <a:gd name="T71" fmla="*/ 109 h 443"/>
                <a:gd name="T72" fmla="*/ 71 w 356"/>
                <a:gd name="T73" fmla="*/ 112 h 443"/>
                <a:gd name="T74" fmla="*/ 78 w 356"/>
                <a:gd name="T75" fmla="*/ 114 h 443"/>
                <a:gd name="T76" fmla="*/ 86 w 356"/>
                <a:gd name="T77" fmla="*/ 116 h 443"/>
                <a:gd name="T78" fmla="*/ 92 w 356"/>
                <a:gd name="T79" fmla="*/ 119 h 443"/>
                <a:gd name="T80" fmla="*/ 99 w 356"/>
                <a:gd name="T81" fmla="*/ 122 h 443"/>
                <a:gd name="T82" fmla="*/ 109 w 356"/>
                <a:gd name="T83" fmla="*/ 127 h 443"/>
                <a:gd name="T84" fmla="*/ 120 w 356"/>
                <a:gd name="T85" fmla="*/ 133 h 443"/>
                <a:gd name="T86" fmla="*/ 130 w 356"/>
                <a:gd name="T87" fmla="*/ 139 h 443"/>
                <a:gd name="T88" fmla="*/ 141 w 356"/>
                <a:gd name="T89" fmla="*/ 146 h 443"/>
                <a:gd name="T90" fmla="*/ 147 w 356"/>
                <a:gd name="T91" fmla="*/ 150 h 443"/>
                <a:gd name="T92" fmla="*/ 153 w 356"/>
                <a:gd name="T93" fmla="*/ 155 h 443"/>
                <a:gd name="T94" fmla="*/ 156 w 356"/>
                <a:gd name="T95" fmla="*/ 157 h 443"/>
                <a:gd name="T96" fmla="*/ 158 w 356"/>
                <a:gd name="T97" fmla="*/ 159 h 443"/>
                <a:gd name="T98" fmla="*/ 147 w 356"/>
                <a:gd name="T99" fmla="*/ 168 h 443"/>
                <a:gd name="T100" fmla="*/ 156 w 356"/>
                <a:gd name="T101" fmla="*/ 231 h 443"/>
                <a:gd name="T102" fmla="*/ 364 w 356"/>
                <a:gd name="T103" fmla="*/ 90 h 443"/>
                <a:gd name="T104" fmla="*/ 248 w 356"/>
                <a:gd name="T105" fmla="*/ 27 h 443"/>
                <a:gd name="T106" fmla="*/ 95 w 356"/>
                <a:gd name="T107" fmla="*/ 0 h 443"/>
                <a:gd name="T108" fmla="*/ 95 w 356"/>
                <a:gd name="T109" fmla="*/ 0 h 443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356"/>
                <a:gd name="T166" fmla="*/ 0 h 443"/>
                <a:gd name="T167" fmla="*/ 356 w 356"/>
                <a:gd name="T168" fmla="*/ 443 h 443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356" h="443">
                  <a:moveTo>
                    <a:pt x="93" y="0"/>
                  </a:moveTo>
                  <a:lnTo>
                    <a:pt x="91" y="0"/>
                  </a:lnTo>
                  <a:lnTo>
                    <a:pt x="91" y="8"/>
                  </a:lnTo>
                  <a:lnTo>
                    <a:pt x="90" y="17"/>
                  </a:lnTo>
                  <a:lnTo>
                    <a:pt x="90" y="29"/>
                  </a:lnTo>
                  <a:lnTo>
                    <a:pt x="88" y="34"/>
                  </a:lnTo>
                  <a:lnTo>
                    <a:pt x="86" y="42"/>
                  </a:lnTo>
                  <a:lnTo>
                    <a:pt x="86" y="49"/>
                  </a:lnTo>
                  <a:lnTo>
                    <a:pt x="86" y="57"/>
                  </a:lnTo>
                  <a:lnTo>
                    <a:pt x="82" y="63"/>
                  </a:lnTo>
                  <a:lnTo>
                    <a:pt x="82" y="70"/>
                  </a:lnTo>
                  <a:lnTo>
                    <a:pt x="80" y="78"/>
                  </a:lnTo>
                  <a:lnTo>
                    <a:pt x="78" y="86"/>
                  </a:lnTo>
                  <a:lnTo>
                    <a:pt x="74" y="89"/>
                  </a:lnTo>
                  <a:lnTo>
                    <a:pt x="71" y="97"/>
                  </a:lnTo>
                  <a:lnTo>
                    <a:pt x="65" y="105"/>
                  </a:lnTo>
                  <a:lnTo>
                    <a:pt x="59" y="114"/>
                  </a:lnTo>
                  <a:lnTo>
                    <a:pt x="52" y="122"/>
                  </a:lnTo>
                  <a:lnTo>
                    <a:pt x="46" y="131"/>
                  </a:lnTo>
                  <a:lnTo>
                    <a:pt x="40" y="139"/>
                  </a:lnTo>
                  <a:lnTo>
                    <a:pt x="34" y="148"/>
                  </a:lnTo>
                  <a:lnTo>
                    <a:pt x="27" y="156"/>
                  </a:lnTo>
                  <a:lnTo>
                    <a:pt x="19" y="162"/>
                  </a:lnTo>
                  <a:lnTo>
                    <a:pt x="14" y="169"/>
                  </a:lnTo>
                  <a:lnTo>
                    <a:pt x="10" y="177"/>
                  </a:lnTo>
                  <a:lnTo>
                    <a:pt x="2" y="184"/>
                  </a:lnTo>
                  <a:lnTo>
                    <a:pt x="0" y="188"/>
                  </a:lnTo>
                  <a:lnTo>
                    <a:pt x="2" y="188"/>
                  </a:lnTo>
                  <a:lnTo>
                    <a:pt x="10" y="190"/>
                  </a:lnTo>
                  <a:lnTo>
                    <a:pt x="14" y="190"/>
                  </a:lnTo>
                  <a:lnTo>
                    <a:pt x="21" y="194"/>
                  </a:lnTo>
                  <a:lnTo>
                    <a:pt x="29" y="196"/>
                  </a:lnTo>
                  <a:lnTo>
                    <a:pt x="38" y="200"/>
                  </a:lnTo>
                  <a:lnTo>
                    <a:pt x="44" y="201"/>
                  </a:lnTo>
                  <a:lnTo>
                    <a:pt x="52" y="205"/>
                  </a:lnTo>
                  <a:lnTo>
                    <a:pt x="61" y="209"/>
                  </a:lnTo>
                  <a:lnTo>
                    <a:pt x="69" y="215"/>
                  </a:lnTo>
                  <a:lnTo>
                    <a:pt x="76" y="219"/>
                  </a:lnTo>
                  <a:lnTo>
                    <a:pt x="84" y="222"/>
                  </a:lnTo>
                  <a:lnTo>
                    <a:pt x="90" y="228"/>
                  </a:lnTo>
                  <a:lnTo>
                    <a:pt x="97" y="234"/>
                  </a:lnTo>
                  <a:lnTo>
                    <a:pt x="107" y="243"/>
                  </a:lnTo>
                  <a:lnTo>
                    <a:pt x="118" y="255"/>
                  </a:lnTo>
                  <a:lnTo>
                    <a:pt x="128" y="266"/>
                  </a:lnTo>
                  <a:lnTo>
                    <a:pt x="137" y="279"/>
                  </a:lnTo>
                  <a:lnTo>
                    <a:pt x="143" y="287"/>
                  </a:lnTo>
                  <a:lnTo>
                    <a:pt x="149" y="297"/>
                  </a:lnTo>
                  <a:lnTo>
                    <a:pt x="152" y="300"/>
                  </a:lnTo>
                  <a:lnTo>
                    <a:pt x="154" y="304"/>
                  </a:lnTo>
                  <a:lnTo>
                    <a:pt x="143" y="321"/>
                  </a:lnTo>
                  <a:lnTo>
                    <a:pt x="152" y="443"/>
                  </a:lnTo>
                  <a:lnTo>
                    <a:pt x="356" y="171"/>
                  </a:lnTo>
                  <a:lnTo>
                    <a:pt x="242" y="51"/>
                  </a:lnTo>
                  <a:lnTo>
                    <a:pt x="93" y="0"/>
                  </a:lnTo>
                  <a:close/>
                </a:path>
              </a:pathLst>
            </a:custGeom>
            <a:solidFill>
              <a:srgbClr val="C24D4D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15438" name="Freeform 27"/>
            <p:cNvSpPr>
              <a:spLocks/>
            </p:cNvSpPr>
            <p:nvPr/>
          </p:nvSpPr>
          <p:spPr bwMode="auto">
            <a:xfrm rot="19692557" flipV="1">
              <a:off x="4399" y="25"/>
              <a:ext cx="334" cy="239"/>
            </a:xfrm>
            <a:custGeom>
              <a:avLst/>
              <a:gdLst>
                <a:gd name="T0" fmla="*/ 169 w 330"/>
                <a:gd name="T1" fmla="*/ 0 h 329"/>
                <a:gd name="T2" fmla="*/ 171 w 330"/>
                <a:gd name="T3" fmla="*/ 2 h 329"/>
                <a:gd name="T4" fmla="*/ 175 w 330"/>
                <a:gd name="T5" fmla="*/ 4 h 329"/>
                <a:gd name="T6" fmla="*/ 182 w 330"/>
                <a:gd name="T7" fmla="*/ 8 h 329"/>
                <a:gd name="T8" fmla="*/ 188 w 330"/>
                <a:gd name="T9" fmla="*/ 12 h 329"/>
                <a:gd name="T10" fmla="*/ 198 w 330"/>
                <a:gd name="T11" fmla="*/ 18 h 329"/>
                <a:gd name="T12" fmla="*/ 203 w 330"/>
                <a:gd name="T13" fmla="*/ 23 h 329"/>
                <a:gd name="T14" fmla="*/ 217 w 330"/>
                <a:gd name="T15" fmla="*/ 30 h 329"/>
                <a:gd name="T16" fmla="*/ 226 w 330"/>
                <a:gd name="T17" fmla="*/ 36 h 329"/>
                <a:gd name="T18" fmla="*/ 238 w 330"/>
                <a:gd name="T19" fmla="*/ 44 h 329"/>
                <a:gd name="T20" fmla="*/ 247 w 330"/>
                <a:gd name="T21" fmla="*/ 51 h 329"/>
                <a:gd name="T22" fmla="*/ 257 w 330"/>
                <a:gd name="T23" fmla="*/ 59 h 329"/>
                <a:gd name="T24" fmla="*/ 268 w 330"/>
                <a:gd name="T25" fmla="*/ 67 h 329"/>
                <a:gd name="T26" fmla="*/ 277 w 330"/>
                <a:gd name="T27" fmla="*/ 74 h 329"/>
                <a:gd name="T28" fmla="*/ 285 w 330"/>
                <a:gd name="T29" fmla="*/ 84 h 329"/>
                <a:gd name="T30" fmla="*/ 297 w 330"/>
                <a:gd name="T31" fmla="*/ 92 h 329"/>
                <a:gd name="T32" fmla="*/ 304 w 330"/>
                <a:gd name="T33" fmla="*/ 100 h 329"/>
                <a:gd name="T34" fmla="*/ 310 w 330"/>
                <a:gd name="T35" fmla="*/ 107 h 329"/>
                <a:gd name="T36" fmla="*/ 314 w 330"/>
                <a:gd name="T37" fmla="*/ 115 h 329"/>
                <a:gd name="T38" fmla="*/ 319 w 330"/>
                <a:gd name="T39" fmla="*/ 123 h 329"/>
                <a:gd name="T40" fmla="*/ 323 w 330"/>
                <a:gd name="T41" fmla="*/ 129 h 329"/>
                <a:gd name="T42" fmla="*/ 327 w 330"/>
                <a:gd name="T43" fmla="*/ 136 h 329"/>
                <a:gd name="T44" fmla="*/ 329 w 330"/>
                <a:gd name="T45" fmla="*/ 142 h 329"/>
                <a:gd name="T46" fmla="*/ 331 w 330"/>
                <a:gd name="T47" fmla="*/ 150 h 329"/>
                <a:gd name="T48" fmla="*/ 333 w 330"/>
                <a:gd name="T49" fmla="*/ 153 h 329"/>
                <a:gd name="T50" fmla="*/ 335 w 330"/>
                <a:gd name="T51" fmla="*/ 158 h 329"/>
                <a:gd name="T52" fmla="*/ 335 w 330"/>
                <a:gd name="T53" fmla="*/ 163 h 329"/>
                <a:gd name="T54" fmla="*/ 337 w 330"/>
                <a:gd name="T55" fmla="*/ 166 h 329"/>
                <a:gd name="T56" fmla="*/ 337 w 330"/>
                <a:gd name="T57" fmla="*/ 171 h 329"/>
                <a:gd name="T58" fmla="*/ 338 w 330"/>
                <a:gd name="T59" fmla="*/ 174 h 329"/>
                <a:gd name="T60" fmla="*/ 188 w 330"/>
                <a:gd name="T61" fmla="*/ 174 h 329"/>
                <a:gd name="T62" fmla="*/ 0 w 330"/>
                <a:gd name="T63" fmla="*/ 126 h 329"/>
                <a:gd name="T64" fmla="*/ 169 w 330"/>
                <a:gd name="T65" fmla="*/ 0 h 329"/>
                <a:gd name="T66" fmla="*/ 169 w 330"/>
                <a:gd name="T67" fmla="*/ 0 h 329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330"/>
                <a:gd name="T103" fmla="*/ 0 h 329"/>
                <a:gd name="T104" fmla="*/ 330 w 330"/>
                <a:gd name="T105" fmla="*/ 329 h 329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330" h="329">
                  <a:moveTo>
                    <a:pt x="165" y="0"/>
                  </a:moveTo>
                  <a:lnTo>
                    <a:pt x="167" y="4"/>
                  </a:lnTo>
                  <a:lnTo>
                    <a:pt x="171" y="7"/>
                  </a:lnTo>
                  <a:lnTo>
                    <a:pt x="178" y="15"/>
                  </a:lnTo>
                  <a:lnTo>
                    <a:pt x="184" y="23"/>
                  </a:lnTo>
                  <a:lnTo>
                    <a:pt x="194" y="34"/>
                  </a:lnTo>
                  <a:lnTo>
                    <a:pt x="199" y="44"/>
                  </a:lnTo>
                  <a:lnTo>
                    <a:pt x="211" y="57"/>
                  </a:lnTo>
                  <a:lnTo>
                    <a:pt x="220" y="68"/>
                  </a:lnTo>
                  <a:lnTo>
                    <a:pt x="232" y="82"/>
                  </a:lnTo>
                  <a:lnTo>
                    <a:pt x="241" y="97"/>
                  </a:lnTo>
                  <a:lnTo>
                    <a:pt x="251" y="112"/>
                  </a:lnTo>
                  <a:lnTo>
                    <a:pt x="262" y="127"/>
                  </a:lnTo>
                  <a:lnTo>
                    <a:pt x="271" y="141"/>
                  </a:lnTo>
                  <a:lnTo>
                    <a:pt x="279" y="158"/>
                  </a:lnTo>
                  <a:lnTo>
                    <a:pt x="289" y="173"/>
                  </a:lnTo>
                  <a:lnTo>
                    <a:pt x="296" y="188"/>
                  </a:lnTo>
                  <a:lnTo>
                    <a:pt x="302" y="203"/>
                  </a:lnTo>
                  <a:lnTo>
                    <a:pt x="306" y="217"/>
                  </a:lnTo>
                  <a:lnTo>
                    <a:pt x="311" y="232"/>
                  </a:lnTo>
                  <a:lnTo>
                    <a:pt x="315" y="245"/>
                  </a:lnTo>
                  <a:lnTo>
                    <a:pt x="319" y="258"/>
                  </a:lnTo>
                  <a:lnTo>
                    <a:pt x="321" y="270"/>
                  </a:lnTo>
                  <a:lnTo>
                    <a:pt x="323" y="283"/>
                  </a:lnTo>
                  <a:lnTo>
                    <a:pt x="325" y="291"/>
                  </a:lnTo>
                  <a:lnTo>
                    <a:pt x="327" y="300"/>
                  </a:lnTo>
                  <a:lnTo>
                    <a:pt x="327" y="308"/>
                  </a:lnTo>
                  <a:lnTo>
                    <a:pt x="329" y="315"/>
                  </a:lnTo>
                  <a:lnTo>
                    <a:pt x="329" y="325"/>
                  </a:lnTo>
                  <a:lnTo>
                    <a:pt x="330" y="329"/>
                  </a:lnTo>
                  <a:lnTo>
                    <a:pt x="184" y="329"/>
                  </a:lnTo>
                  <a:lnTo>
                    <a:pt x="0" y="239"/>
                  </a:lnTo>
                  <a:lnTo>
                    <a:pt x="165" y="0"/>
                  </a:lnTo>
                  <a:close/>
                </a:path>
              </a:pathLst>
            </a:custGeom>
            <a:solidFill>
              <a:srgbClr val="C24D4D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15439" name="Freeform 28"/>
            <p:cNvSpPr>
              <a:spLocks/>
            </p:cNvSpPr>
            <p:nvPr/>
          </p:nvSpPr>
          <p:spPr bwMode="auto">
            <a:xfrm rot="19692557" flipV="1">
              <a:off x="3388" y="-16"/>
              <a:ext cx="600" cy="198"/>
            </a:xfrm>
            <a:custGeom>
              <a:avLst/>
              <a:gdLst>
                <a:gd name="T0" fmla="*/ 607 w 593"/>
                <a:gd name="T1" fmla="*/ 130 h 274"/>
                <a:gd name="T2" fmla="*/ 605 w 593"/>
                <a:gd name="T3" fmla="*/ 129 h 274"/>
                <a:gd name="T4" fmla="*/ 600 w 593"/>
                <a:gd name="T5" fmla="*/ 129 h 274"/>
                <a:gd name="T6" fmla="*/ 588 w 593"/>
                <a:gd name="T7" fmla="*/ 129 h 274"/>
                <a:gd name="T8" fmla="*/ 577 w 593"/>
                <a:gd name="T9" fmla="*/ 129 h 274"/>
                <a:gd name="T10" fmla="*/ 569 w 593"/>
                <a:gd name="T11" fmla="*/ 129 h 274"/>
                <a:gd name="T12" fmla="*/ 561 w 593"/>
                <a:gd name="T13" fmla="*/ 129 h 274"/>
                <a:gd name="T14" fmla="*/ 548 w 593"/>
                <a:gd name="T15" fmla="*/ 129 h 274"/>
                <a:gd name="T16" fmla="*/ 541 w 593"/>
                <a:gd name="T17" fmla="*/ 129 h 274"/>
                <a:gd name="T18" fmla="*/ 531 w 593"/>
                <a:gd name="T19" fmla="*/ 129 h 274"/>
                <a:gd name="T20" fmla="*/ 522 w 593"/>
                <a:gd name="T21" fmla="*/ 129 h 274"/>
                <a:gd name="T22" fmla="*/ 510 w 593"/>
                <a:gd name="T23" fmla="*/ 129 h 274"/>
                <a:gd name="T24" fmla="*/ 501 w 593"/>
                <a:gd name="T25" fmla="*/ 130 h 274"/>
                <a:gd name="T26" fmla="*/ 487 w 593"/>
                <a:gd name="T27" fmla="*/ 130 h 274"/>
                <a:gd name="T28" fmla="*/ 475 w 593"/>
                <a:gd name="T29" fmla="*/ 131 h 274"/>
                <a:gd name="T30" fmla="*/ 463 w 593"/>
                <a:gd name="T31" fmla="*/ 132 h 274"/>
                <a:gd name="T32" fmla="*/ 451 w 593"/>
                <a:gd name="T33" fmla="*/ 133 h 274"/>
                <a:gd name="T34" fmla="*/ 440 w 593"/>
                <a:gd name="T35" fmla="*/ 134 h 274"/>
                <a:gd name="T36" fmla="*/ 428 w 593"/>
                <a:gd name="T37" fmla="*/ 135 h 274"/>
                <a:gd name="T38" fmla="*/ 417 w 593"/>
                <a:gd name="T39" fmla="*/ 137 h 274"/>
                <a:gd name="T40" fmla="*/ 409 w 593"/>
                <a:gd name="T41" fmla="*/ 138 h 274"/>
                <a:gd name="T42" fmla="*/ 398 w 593"/>
                <a:gd name="T43" fmla="*/ 138 h 274"/>
                <a:gd name="T44" fmla="*/ 389 w 593"/>
                <a:gd name="T45" fmla="*/ 139 h 274"/>
                <a:gd name="T46" fmla="*/ 381 w 593"/>
                <a:gd name="T47" fmla="*/ 140 h 274"/>
                <a:gd name="T48" fmla="*/ 375 w 593"/>
                <a:gd name="T49" fmla="*/ 141 h 274"/>
                <a:gd name="T50" fmla="*/ 366 w 593"/>
                <a:gd name="T51" fmla="*/ 142 h 274"/>
                <a:gd name="T52" fmla="*/ 364 w 593"/>
                <a:gd name="T53" fmla="*/ 143 h 274"/>
                <a:gd name="T54" fmla="*/ 360 w 593"/>
                <a:gd name="T55" fmla="*/ 142 h 274"/>
                <a:gd name="T56" fmla="*/ 352 w 593"/>
                <a:gd name="T57" fmla="*/ 140 h 274"/>
                <a:gd name="T58" fmla="*/ 345 w 593"/>
                <a:gd name="T59" fmla="*/ 139 h 274"/>
                <a:gd name="T60" fmla="*/ 339 w 593"/>
                <a:gd name="T61" fmla="*/ 138 h 274"/>
                <a:gd name="T62" fmla="*/ 331 w 593"/>
                <a:gd name="T63" fmla="*/ 137 h 274"/>
                <a:gd name="T64" fmla="*/ 324 w 593"/>
                <a:gd name="T65" fmla="*/ 135 h 274"/>
                <a:gd name="T66" fmla="*/ 312 w 593"/>
                <a:gd name="T67" fmla="*/ 133 h 274"/>
                <a:gd name="T68" fmla="*/ 299 w 593"/>
                <a:gd name="T69" fmla="*/ 132 h 274"/>
                <a:gd name="T70" fmla="*/ 288 w 593"/>
                <a:gd name="T71" fmla="*/ 130 h 274"/>
                <a:gd name="T72" fmla="*/ 274 w 593"/>
                <a:gd name="T73" fmla="*/ 129 h 274"/>
                <a:gd name="T74" fmla="*/ 261 w 593"/>
                <a:gd name="T75" fmla="*/ 127 h 274"/>
                <a:gd name="T76" fmla="*/ 246 w 593"/>
                <a:gd name="T77" fmla="*/ 127 h 274"/>
                <a:gd name="T78" fmla="*/ 231 w 593"/>
                <a:gd name="T79" fmla="*/ 125 h 274"/>
                <a:gd name="T80" fmla="*/ 213 w 593"/>
                <a:gd name="T81" fmla="*/ 125 h 274"/>
                <a:gd name="T82" fmla="*/ 196 w 593"/>
                <a:gd name="T83" fmla="*/ 124 h 274"/>
                <a:gd name="T84" fmla="*/ 179 w 593"/>
                <a:gd name="T85" fmla="*/ 124 h 274"/>
                <a:gd name="T86" fmla="*/ 160 w 593"/>
                <a:gd name="T87" fmla="*/ 124 h 274"/>
                <a:gd name="T88" fmla="*/ 143 w 593"/>
                <a:gd name="T89" fmla="*/ 124 h 274"/>
                <a:gd name="T90" fmla="*/ 122 w 593"/>
                <a:gd name="T91" fmla="*/ 124 h 274"/>
                <a:gd name="T92" fmla="*/ 105 w 593"/>
                <a:gd name="T93" fmla="*/ 124 h 274"/>
                <a:gd name="T94" fmla="*/ 88 w 593"/>
                <a:gd name="T95" fmla="*/ 125 h 274"/>
                <a:gd name="T96" fmla="*/ 74 w 593"/>
                <a:gd name="T97" fmla="*/ 126 h 274"/>
                <a:gd name="T98" fmla="*/ 57 w 593"/>
                <a:gd name="T99" fmla="*/ 126 h 274"/>
                <a:gd name="T100" fmla="*/ 42 w 593"/>
                <a:gd name="T101" fmla="*/ 127 h 274"/>
                <a:gd name="T102" fmla="*/ 31 w 593"/>
                <a:gd name="T103" fmla="*/ 127 h 274"/>
                <a:gd name="T104" fmla="*/ 21 w 593"/>
                <a:gd name="T105" fmla="*/ 129 h 274"/>
                <a:gd name="T106" fmla="*/ 12 w 593"/>
                <a:gd name="T107" fmla="*/ 129 h 274"/>
                <a:gd name="T108" fmla="*/ 6 w 593"/>
                <a:gd name="T109" fmla="*/ 129 h 274"/>
                <a:gd name="T110" fmla="*/ 0 w 593"/>
                <a:gd name="T111" fmla="*/ 130 h 274"/>
                <a:gd name="T112" fmla="*/ 116 w 593"/>
                <a:gd name="T113" fmla="*/ 0 h 274"/>
                <a:gd name="T114" fmla="*/ 607 w 593"/>
                <a:gd name="T115" fmla="*/ 108 h 274"/>
                <a:gd name="T116" fmla="*/ 607 w 593"/>
                <a:gd name="T117" fmla="*/ 130 h 274"/>
                <a:gd name="T118" fmla="*/ 607 w 593"/>
                <a:gd name="T119" fmla="*/ 130 h 274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593"/>
                <a:gd name="T181" fmla="*/ 0 h 274"/>
                <a:gd name="T182" fmla="*/ 593 w 593"/>
                <a:gd name="T183" fmla="*/ 274 h 274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593" h="274">
                  <a:moveTo>
                    <a:pt x="593" y="249"/>
                  </a:moveTo>
                  <a:lnTo>
                    <a:pt x="591" y="248"/>
                  </a:lnTo>
                  <a:lnTo>
                    <a:pt x="586" y="248"/>
                  </a:lnTo>
                  <a:lnTo>
                    <a:pt x="574" y="248"/>
                  </a:lnTo>
                  <a:lnTo>
                    <a:pt x="563" y="248"/>
                  </a:lnTo>
                  <a:lnTo>
                    <a:pt x="555" y="246"/>
                  </a:lnTo>
                  <a:lnTo>
                    <a:pt x="548" y="246"/>
                  </a:lnTo>
                  <a:lnTo>
                    <a:pt x="536" y="246"/>
                  </a:lnTo>
                  <a:lnTo>
                    <a:pt x="529" y="246"/>
                  </a:lnTo>
                  <a:lnTo>
                    <a:pt x="519" y="246"/>
                  </a:lnTo>
                  <a:lnTo>
                    <a:pt x="510" y="246"/>
                  </a:lnTo>
                  <a:lnTo>
                    <a:pt x="498" y="248"/>
                  </a:lnTo>
                  <a:lnTo>
                    <a:pt x="489" y="249"/>
                  </a:lnTo>
                  <a:lnTo>
                    <a:pt x="475" y="249"/>
                  </a:lnTo>
                  <a:lnTo>
                    <a:pt x="464" y="251"/>
                  </a:lnTo>
                  <a:lnTo>
                    <a:pt x="453" y="253"/>
                  </a:lnTo>
                  <a:lnTo>
                    <a:pt x="441" y="255"/>
                  </a:lnTo>
                  <a:lnTo>
                    <a:pt x="430" y="257"/>
                  </a:lnTo>
                  <a:lnTo>
                    <a:pt x="418" y="259"/>
                  </a:lnTo>
                  <a:lnTo>
                    <a:pt x="407" y="261"/>
                  </a:lnTo>
                  <a:lnTo>
                    <a:pt x="399" y="265"/>
                  </a:lnTo>
                  <a:lnTo>
                    <a:pt x="388" y="265"/>
                  </a:lnTo>
                  <a:lnTo>
                    <a:pt x="380" y="267"/>
                  </a:lnTo>
                  <a:lnTo>
                    <a:pt x="373" y="268"/>
                  </a:lnTo>
                  <a:lnTo>
                    <a:pt x="367" y="270"/>
                  </a:lnTo>
                  <a:lnTo>
                    <a:pt x="358" y="272"/>
                  </a:lnTo>
                  <a:lnTo>
                    <a:pt x="356" y="274"/>
                  </a:lnTo>
                  <a:lnTo>
                    <a:pt x="352" y="272"/>
                  </a:lnTo>
                  <a:lnTo>
                    <a:pt x="344" y="268"/>
                  </a:lnTo>
                  <a:lnTo>
                    <a:pt x="337" y="267"/>
                  </a:lnTo>
                  <a:lnTo>
                    <a:pt x="331" y="265"/>
                  </a:lnTo>
                  <a:lnTo>
                    <a:pt x="323" y="261"/>
                  </a:lnTo>
                  <a:lnTo>
                    <a:pt x="316" y="259"/>
                  </a:lnTo>
                  <a:lnTo>
                    <a:pt x="304" y="255"/>
                  </a:lnTo>
                  <a:lnTo>
                    <a:pt x="293" y="253"/>
                  </a:lnTo>
                  <a:lnTo>
                    <a:pt x="282" y="249"/>
                  </a:lnTo>
                  <a:lnTo>
                    <a:pt x="268" y="248"/>
                  </a:lnTo>
                  <a:lnTo>
                    <a:pt x="255" y="244"/>
                  </a:lnTo>
                  <a:lnTo>
                    <a:pt x="240" y="244"/>
                  </a:lnTo>
                  <a:lnTo>
                    <a:pt x="225" y="240"/>
                  </a:lnTo>
                  <a:lnTo>
                    <a:pt x="209" y="240"/>
                  </a:lnTo>
                  <a:lnTo>
                    <a:pt x="192" y="238"/>
                  </a:lnTo>
                  <a:lnTo>
                    <a:pt x="175" y="238"/>
                  </a:lnTo>
                  <a:lnTo>
                    <a:pt x="156" y="238"/>
                  </a:lnTo>
                  <a:lnTo>
                    <a:pt x="139" y="238"/>
                  </a:lnTo>
                  <a:lnTo>
                    <a:pt x="120" y="238"/>
                  </a:lnTo>
                  <a:lnTo>
                    <a:pt x="103" y="238"/>
                  </a:lnTo>
                  <a:lnTo>
                    <a:pt x="86" y="240"/>
                  </a:lnTo>
                  <a:lnTo>
                    <a:pt x="72" y="242"/>
                  </a:lnTo>
                  <a:lnTo>
                    <a:pt x="55" y="242"/>
                  </a:lnTo>
                  <a:lnTo>
                    <a:pt x="42" y="244"/>
                  </a:lnTo>
                  <a:lnTo>
                    <a:pt x="31" y="244"/>
                  </a:lnTo>
                  <a:lnTo>
                    <a:pt x="21" y="246"/>
                  </a:lnTo>
                  <a:lnTo>
                    <a:pt x="12" y="248"/>
                  </a:lnTo>
                  <a:lnTo>
                    <a:pt x="6" y="248"/>
                  </a:lnTo>
                  <a:lnTo>
                    <a:pt x="0" y="249"/>
                  </a:lnTo>
                  <a:lnTo>
                    <a:pt x="114" y="0"/>
                  </a:lnTo>
                  <a:lnTo>
                    <a:pt x="593" y="206"/>
                  </a:lnTo>
                  <a:lnTo>
                    <a:pt x="593" y="249"/>
                  </a:lnTo>
                  <a:close/>
                </a:path>
              </a:pathLst>
            </a:custGeom>
            <a:solidFill>
              <a:srgbClr val="A64D4D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15440" name="Freeform 29"/>
            <p:cNvSpPr>
              <a:spLocks/>
            </p:cNvSpPr>
            <p:nvPr/>
          </p:nvSpPr>
          <p:spPr bwMode="auto">
            <a:xfrm rot="19692557" flipV="1">
              <a:off x="2568" y="9"/>
              <a:ext cx="754" cy="184"/>
            </a:xfrm>
            <a:custGeom>
              <a:avLst/>
              <a:gdLst>
                <a:gd name="T0" fmla="*/ 765 w 743"/>
                <a:gd name="T1" fmla="*/ 104 h 253"/>
                <a:gd name="T2" fmla="*/ 468 w 743"/>
                <a:gd name="T3" fmla="*/ 134 h 253"/>
                <a:gd name="T4" fmla="*/ 0 w 743"/>
                <a:gd name="T5" fmla="*/ 113 h 253"/>
                <a:gd name="T6" fmla="*/ 192 w 743"/>
                <a:gd name="T7" fmla="*/ 0 h 253"/>
                <a:gd name="T8" fmla="*/ 765 w 743"/>
                <a:gd name="T9" fmla="*/ 104 h 253"/>
                <a:gd name="T10" fmla="*/ 765 w 743"/>
                <a:gd name="T11" fmla="*/ 104 h 25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743"/>
                <a:gd name="T19" fmla="*/ 0 h 253"/>
                <a:gd name="T20" fmla="*/ 743 w 743"/>
                <a:gd name="T21" fmla="*/ 253 h 25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743" h="253">
                  <a:moveTo>
                    <a:pt x="743" y="197"/>
                  </a:moveTo>
                  <a:lnTo>
                    <a:pt x="454" y="253"/>
                  </a:lnTo>
                  <a:lnTo>
                    <a:pt x="0" y="215"/>
                  </a:lnTo>
                  <a:lnTo>
                    <a:pt x="186" y="0"/>
                  </a:lnTo>
                  <a:lnTo>
                    <a:pt x="743" y="197"/>
                  </a:lnTo>
                  <a:close/>
                </a:path>
              </a:pathLst>
            </a:custGeom>
            <a:solidFill>
              <a:srgbClr val="A64D4D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15441" name="Freeform 30"/>
            <p:cNvSpPr>
              <a:spLocks/>
            </p:cNvSpPr>
            <p:nvPr/>
          </p:nvSpPr>
          <p:spPr bwMode="auto">
            <a:xfrm rot="19692557" flipV="1">
              <a:off x="2022" y="95"/>
              <a:ext cx="661" cy="131"/>
            </a:xfrm>
            <a:custGeom>
              <a:avLst/>
              <a:gdLst>
                <a:gd name="T0" fmla="*/ 670 w 652"/>
                <a:gd name="T1" fmla="*/ 90 h 181"/>
                <a:gd name="T2" fmla="*/ 434 w 652"/>
                <a:gd name="T3" fmla="*/ 95 h 181"/>
                <a:gd name="T4" fmla="*/ 0 w 652"/>
                <a:gd name="T5" fmla="*/ 95 h 181"/>
                <a:gd name="T6" fmla="*/ 52 w 652"/>
                <a:gd name="T7" fmla="*/ 0 h 181"/>
                <a:gd name="T8" fmla="*/ 594 w 652"/>
                <a:gd name="T9" fmla="*/ 61 h 181"/>
                <a:gd name="T10" fmla="*/ 670 w 652"/>
                <a:gd name="T11" fmla="*/ 90 h 181"/>
                <a:gd name="T12" fmla="*/ 670 w 652"/>
                <a:gd name="T13" fmla="*/ 90 h 18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52"/>
                <a:gd name="T22" fmla="*/ 0 h 181"/>
                <a:gd name="T23" fmla="*/ 652 w 652"/>
                <a:gd name="T24" fmla="*/ 181 h 18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52" h="181">
                  <a:moveTo>
                    <a:pt x="652" y="171"/>
                  </a:moveTo>
                  <a:lnTo>
                    <a:pt x="422" y="181"/>
                  </a:lnTo>
                  <a:lnTo>
                    <a:pt x="0" y="181"/>
                  </a:lnTo>
                  <a:lnTo>
                    <a:pt x="50" y="0"/>
                  </a:lnTo>
                  <a:lnTo>
                    <a:pt x="578" y="116"/>
                  </a:lnTo>
                  <a:lnTo>
                    <a:pt x="652" y="171"/>
                  </a:lnTo>
                  <a:close/>
                </a:path>
              </a:pathLst>
            </a:custGeom>
            <a:solidFill>
              <a:srgbClr val="A64D4D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15442" name="Freeform 31"/>
            <p:cNvSpPr>
              <a:spLocks/>
            </p:cNvSpPr>
            <p:nvPr/>
          </p:nvSpPr>
          <p:spPr bwMode="auto">
            <a:xfrm rot="19692557" flipV="1">
              <a:off x="1593" y="-513"/>
              <a:ext cx="3124" cy="1904"/>
            </a:xfrm>
            <a:custGeom>
              <a:avLst/>
              <a:gdLst>
                <a:gd name="T0" fmla="*/ 40 w 3081"/>
                <a:gd name="T1" fmla="*/ 1322 h 2631"/>
                <a:gd name="T2" fmla="*/ 122 w 3081"/>
                <a:gd name="T3" fmla="*/ 1239 h 2631"/>
                <a:gd name="T4" fmla="*/ 173 w 3081"/>
                <a:gd name="T5" fmla="*/ 1201 h 2631"/>
                <a:gd name="T6" fmla="*/ 263 w 3081"/>
                <a:gd name="T7" fmla="*/ 1198 h 2631"/>
                <a:gd name="T8" fmla="*/ 413 w 3081"/>
                <a:gd name="T9" fmla="*/ 1197 h 2631"/>
                <a:gd name="T10" fmla="*/ 502 w 3081"/>
                <a:gd name="T11" fmla="*/ 1197 h 2631"/>
                <a:gd name="T12" fmla="*/ 531 w 3081"/>
                <a:gd name="T13" fmla="*/ 1129 h 2631"/>
                <a:gd name="T14" fmla="*/ 584 w 3081"/>
                <a:gd name="T15" fmla="*/ 1030 h 2631"/>
                <a:gd name="T16" fmla="*/ 615 w 3081"/>
                <a:gd name="T17" fmla="*/ 980 h 2631"/>
                <a:gd name="T18" fmla="*/ 716 w 3081"/>
                <a:gd name="T19" fmla="*/ 970 h 2631"/>
                <a:gd name="T20" fmla="*/ 942 w 3081"/>
                <a:gd name="T21" fmla="*/ 963 h 2631"/>
                <a:gd name="T22" fmla="*/ 1108 w 3081"/>
                <a:gd name="T23" fmla="*/ 964 h 2631"/>
                <a:gd name="T24" fmla="*/ 1137 w 3081"/>
                <a:gd name="T25" fmla="*/ 907 h 2631"/>
                <a:gd name="T26" fmla="*/ 1213 w 3081"/>
                <a:gd name="T27" fmla="*/ 787 h 2631"/>
                <a:gd name="T28" fmla="*/ 1280 w 3081"/>
                <a:gd name="T29" fmla="*/ 714 h 2631"/>
                <a:gd name="T30" fmla="*/ 1725 w 3081"/>
                <a:gd name="T31" fmla="*/ 718 h 2631"/>
                <a:gd name="T32" fmla="*/ 1820 w 3081"/>
                <a:gd name="T33" fmla="*/ 598 h 2631"/>
                <a:gd name="T34" fmla="*/ 1931 w 3081"/>
                <a:gd name="T35" fmla="*/ 492 h 2631"/>
                <a:gd name="T36" fmla="*/ 1989 w 3081"/>
                <a:gd name="T37" fmla="*/ 474 h 2631"/>
                <a:gd name="T38" fmla="*/ 2119 w 3081"/>
                <a:gd name="T39" fmla="*/ 493 h 2631"/>
                <a:gd name="T40" fmla="*/ 2236 w 3081"/>
                <a:gd name="T41" fmla="*/ 519 h 2631"/>
                <a:gd name="T42" fmla="*/ 2308 w 3081"/>
                <a:gd name="T43" fmla="*/ 477 h 2631"/>
                <a:gd name="T44" fmla="*/ 2508 w 3081"/>
                <a:gd name="T45" fmla="*/ 296 h 2631"/>
                <a:gd name="T46" fmla="*/ 2670 w 3081"/>
                <a:gd name="T47" fmla="*/ 172 h 2631"/>
                <a:gd name="T48" fmla="*/ 2685 w 3081"/>
                <a:gd name="T49" fmla="*/ 141 h 2631"/>
                <a:gd name="T50" fmla="*/ 2599 w 3081"/>
                <a:gd name="T51" fmla="*/ 103 h 2631"/>
                <a:gd name="T52" fmla="*/ 2497 w 3081"/>
                <a:gd name="T53" fmla="*/ 74 h 2631"/>
                <a:gd name="T54" fmla="*/ 2525 w 3081"/>
                <a:gd name="T55" fmla="*/ 63 h 2631"/>
                <a:gd name="T56" fmla="*/ 2773 w 3081"/>
                <a:gd name="T57" fmla="*/ 38 h 2631"/>
                <a:gd name="T58" fmla="*/ 3061 w 3081"/>
                <a:gd name="T59" fmla="*/ 7 h 2631"/>
                <a:gd name="T60" fmla="*/ 3137 w 3081"/>
                <a:gd name="T61" fmla="*/ 25 h 2631"/>
                <a:gd name="T62" fmla="*/ 3166 w 3081"/>
                <a:gd name="T63" fmla="*/ 213 h 2631"/>
                <a:gd name="T64" fmla="*/ 3145 w 3081"/>
                <a:gd name="T65" fmla="*/ 376 h 2631"/>
                <a:gd name="T66" fmla="*/ 3119 w 3081"/>
                <a:gd name="T67" fmla="*/ 413 h 2631"/>
                <a:gd name="T68" fmla="*/ 3068 w 3081"/>
                <a:gd name="T69" fmla="*/ 368 h 2631"/>
                <a:gd name="T70" fmla="*/ 2976 w 3081"/>
                <a:gd name="T71" fmla="*/ 306 h 2631"/>
                <a:gd name="T72" fmla="*/ 2918 w 3081"/>
                <a:gd name="T73" fmla="*/ 295 h 2631"/>
                <a:gd name="T74" fmla="*/ 2783 w 3081"/>
                <a:gd name="T75" fmla="*/ 435 h 2631"/>
                <a:gd name="T76" fmla="*/ 2603 w 3081"/>
                <a:gd name="T77" fmla="*/ 667 h 2631"/>
                <a:gd name="T78" fmla="*/ 2523 w 3081"/>
                <a:gd name="T79" fmla="*/ 761 h 2631"/>
                <a:gd name="T80" fmla="*/ 2388 w 3081"/>
                <a:gd name="T81" fmla="*/ 732 h 2631"/>
                <a:gd name="T82" fmla="*/ 2158 w 3081"/>
                <a:gd name="T83" fmla="*/ 694 h 2631"/>
                <a:gd name="T84" fmla="*/ 2058 w 3081"/>
                <a:gd name="T85" fmla="*/ 685 h 2631"/>
                <a:gd name="T86" fmla="*/ 2019 w 3081"/>
                <a:gd name="T87" fmla="*/ 816 h 2631"/>
                <a:gd name="T88" fmla="*/ 1976 w 3081"/>
                <a:gd name="T89" fmla="*/ 962 h 2631"/>
                <a:gd name="T90" fmla="*/ 1964 w 3081"/>
                <a:gd name="T91" fmla="*/ 1015 h 2631"/>
                <a:gd name="T92" fmla="*/ 1818 w 3081"/>
                <a:gd name="T93" fmla="*/ 994 h 2631"/>
                <a:gd name="T94" fmla="*/ 1573 w 3081"/>
                <a:gd name="T95" fmla="*/ 971 h 2631"/>
                <a:gd name="T96" fmla="*/ 1434 w 3081"/>
                <a:gd name="T97" fmla="*/ 965 h 2631"/>
                <a:gd name="T98" fmla="*/ 1421 w 3081"/>
                <a:gd name="T99" fmla="*/ 1011 h 2631"/>
                <a:gd name="T100" fmla="*/ 1395 w 3081"/>
                <a:gd name="T101" fmla="*/ 1118 h 2631"/>
                <a:gd name="T102" fmla="*/ 1374 w 3081"/>
                <a:gd name="T103" fmla="*/ 1202 h 2631"/>
                <a:gd name="T104" fmla="*/ 1280 w 3081"/>
                <a:gd name="T105" fmla="*/ 1199 h 2631"/>
                <a:gd name="T106" fmla="*/ 1003 w 3081"/>
                <a:gd name="T107" fmla="*/ 1178 h 2631"/>
                <a:gd name="T108" fmla="*/ 815 w 3081"/>
                <a:gd name="T109" fmla="*/ 1175 h 2631"/>
                <a:gd name="T110" fmla="*/ 797 w 3081"/>
                <a:gd name="T111" fmla="*/ 1200 h 2631"/>
                <a:gd name="T112" fmla="*/ 815 w 3081"/>
                <a:gd name="T113" fmla="*/ 1292 h 2631"/>
                <a:gd name="T114" fmla="*/ 811 w 3081"/>
                <a:gd name="T115" fmla="*/ 1363 h 2631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3081"/>
                <a:gd name="T175" fmla="*/ 0 h 2631"/>
                <a:gd name="T176" fmla="*/ 3081 w 3081"/>
                <a:gd name="T177" fmla="*/ 2631 h 2631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3081" h="2631">
                  <a:moveTo>
                    <a:pt x="0" y="2618"/>
                  </a:moveTo>
                  <a:lnTo>
                    <a:pt x="0" y="2614"/>
                  </a:lnTo>
                  <a:lnTo>
                    <a:pt x="2" y="2610"/>
                  </a:lnTo>
                  <a:lnTo>
                    <a:pt x="4" y="2605"/>
                  </a:lnTo>
                  <a:lnTo>
                    <a:pt x="9" y="2595"/>
                  </a:lnTo>
                  <a:lnTo>
                    <a:pt x="13" y="2584"/>
                  </a:lnTo>
                  <a:lnTo>
                    <a:pt x="19" y="2570"/>
                  </a:lnTo>
                  <a:lnTo>
                    <a:pt x="25" y="2555"/>
                  </a:lnTo>
                  <a:lnTo>
                    <a:pt x="32" y="2542"/>
                  </a:lnTo>
                  <a:lnTo>
                    <a:pt x="38" y="2525"/>
                  </a:lnTo>
                  <a:lnTo>
                    <a:pt x="46" y="2508"/>
                  </a:lnTo>
                  <a:lnTo>
                    <a:pt x="55" y="2489"/>
                  </a:lnTo>
                  <a:lnTo>
                    <a:pt x="63" y="2472"/>
                  </a:lnTo>
                  <a:lnTo>
                    <a:pt x="70" y="2453"/>
                  </a:lnTo>
                  <a:lnTo>
                    <a:pt x="80" y="2437"/>
                  </a:lnTo>
                  <a:lnTo>
                    <a:pt x="87" y="2420"/>
                  </a:lnTo>
                  <a:lnTo>
                    <a:pt x="97" y="2407"/>
                  </a:lnTo>
                  <a:lnTo>
                    <a:pt x="103" y="2390"/>
                  </a:lnTo>
                  <a:lnTo>
                    <a:pt x="110" y="2377"/>
                  </a:lnTo>
                  <a:lnTo>
                    <a:pt x="118" y="2365"/>
                  </a:lnTo>
                  <a:lnTo>
                    <a:pt x="125" y="2354"/>
                  </a:lnTo>
                  <a:lnTo>
                    <a:pt x="131" y="2342"/>
                  </a:lnTo>
                  <a:lnTo>
                    <a:pt x="139" y="2333"/>
                  </a:lnTo>
                  <a:lnTo>
                    <a:pt x="144" y="2323"/>
                  </a:lnTo>
                  <a:lnTo>
                    <a:pt x="150" y="2318"/>
                  </a:lnTo>
                  <a:lnTo>
                    <a:pt x="154" y="2310"/>
                  </a:lnTo>
                  <a:lnTo>
                    <a:pt x="158" y="2306"/>
                  </a:lnTo>
                  <a:lnTo>
                    <a:pt x="161" y="2301"/>
                  </a:lnTo>
                  <a:lnTo>
                    <a:pt x="165" y="2297"/>
                  </a:lnTo>
                  <a:lnTo>
                    <a:pt x="169" y="2293"/>
                  </a:lnTo>
                  <a:lnTo>
                    <a:pt x="173" y="2293"/>
                  </a:lnTo>
                  <a:lnTo>
                    <a:pt x="175" y="2291"/>
                  </a:lnTo>
                  <a:lnTo>
                    <a:pt x="184" y="2291"/>
                  </a:lnTo>
                  <a:lnTo>
                    <a:pt x="190" y="2289"/>
                  </a:lnTo>
                  <a:lnTo>
                    <a:pt x="200" y="2289"/>
                  </a:lnTo>
                  <a:lnTo>
                    <a:pt x="209" y="2289"/>
                  </a:lnTo>
                  <a:lnTo>
                    <a:pt x="220" y="2289"/>
                  </a:lnTo>
                  <a:lnTo>
                    <a:pt x="232" y="2289"/>
                  </a:lnTo>
                  <a:lnTo>
                    <a:pt x="243" y="2289"/>
                  </a:lnTo>
                  <a:lnTo>
                    <a:pt x="255" y="2287"/>
                  </a:lnTo>
                  <a:lnTo>
                    <a:pt x="270" y="2287"/>
                  </a:lnTo>
                  <a:lnTo>
                    <a:pt x="285" y="2287"/>
                  </a:lnTo>
                  <a:lnTo>
                    <a:pt x="300" y="2287"/>
                  </a:lnTo>
                  <a:lnTo>
                    <a:pt x="314" y="2287"/>
                  </a:lnTo>
                  <a:lnTo>
                    <a:pt x="331" y="2287"/>
                  </a:lnTo>
                  <a:lnTo>
                    <a:pt x="344" y="2285"/>
                  </a:lnTo>
                  <a:lnTo>
                    <a:pt x="357" y="2285"/>
                  </a:lnTo>
                  <a:lnTo>
                    <a:pt x="372" y="2285"/>
                  </a:lnTo>
                  <a:lnTo>
                    <a:pt x="388" y="2285"/>
                  </a:lnTo>
                  <a:lnTo>
                    <a:pt x="401" y="2285"/>
                  </a:lnTo>
                  <a:lnTo>
                    <a:pt x="414" y="2285"/>
                  </a:lnTo>
                  <a:lnTo>
                    <a:pt x="428" y="2285"/>
                  </a:lnTo>
                  <a:lnTo>
                    <a:pt x="439" y="2285"/>
                  </a:lnTo>
                  <a:lnTo>
                    <a:pt x="449" y="2285"/>
                  </a:lnTo>
                  <a:lnTo>
                    <a:pt x="458" y="2285"/>
                  </a:lnTo>
                  <a:lnTo>
                    <a:pt x="466" y="2285"/>
                  </a:lnTo>
                  <a:lnTo>
                    <a:pt x="475" y="2285"/>
                  </a:lnTo>
                  <a:lnTo>
                    <a:pt x="485" y="2285"/>
                  </a:lnTo>
                  <a:lnTo>
                    <a:pt x="488" y="2287"/>
                  </a:lnTo>
                  <a:lnTo>
                    <a:pt x="488" y="2285"/>
                  </a:lnTo>
                  <a:lnTo>
                    <a:pt x="488" y="2282"/>
                  </a:lnTo>
                  <a:lnTo>
                    <a:pt x="488" y="2274"/>
                  </a:lnTo>
                  <a:lnTo>
                    <a:pt x="492" y="2264"/>
                  </a:lnTo>
                  <a:lnTo>
                    <a:pt x="494" y="2253"/>
                  </a:lnTo>
                  <a:lnTo>
                    <a:pt x="496" y="2242"/>
                  </a:lnTo>
                  <a:lnTo>
                    <a:pt x="500" y="2226"/>
                  </a:lnTo>
                  <a:lnTo>
                    <a:pt x="506" y="2211"/>
                  </a:lnTo>
                  <a:lnTo>
                    <a:pt x="509" y="2192"/>
                  </a:lnTo>
                  <a:lnTo>
                    <a:pt x="513" y="2175"/>
                  </a:lnTo>
                  <a:lnTo>
                    <a:pt x="517" y="2156"/>
                  </a:lnTo>
                  <a:lnTo>
                    <a:pt x="523" y="2137"/>
                  </a:lnTo>
                  <a:lnTo>
                    <a:pt x="526" y="2116"/>
                  </a:lnTo>
                  <a:lnTo>
                    <a:pt x="532" y="2095"/>
                  </a:lnTo>
                  <a:lnTo>
                    <a:pt x="538" y="2074"/>
                  </a:lnTo>
                  <a:lnTo>
                    <a:pt x="544" y="2057"/>
                  </a:lnTo>
                  <a:lnTo>
                    <a:pt x="547" y="2036"/>
                  </a:lnTo>
                  <a:lnTo>
                    <a:pt x="553" y="2019"/>
                  </a:lnTo>
                  <a:lnTo>
                    <a:pt x="557" y="2000"/>
                  </a:lnTo>
                  <a:lnTo>
                    <a:pt x="563" y="1983"/>
                  </a:lnTo>
                  <a:lnTo>
                    <a:pt x="568" y="1966"/>
                  </a:lnTo>
                  <a:lnTo>
                    <a:pt x="572" y="1951"/>
                  </a:lnTo>
                  <a:lnTo>
                    <a:pt x="576" y="1937"/>
                  </a:lnTo>
                  <a:lnTo>
                    <a:pt x="582" y="1926"/>
                  </a:lnTo>
                  <a:lnTo>
                    <a:pt x="584" y="1913"/>
                  </a:lnTo>
                  <a:lnTo>
                    <a:pt x="587" y="1901"/>
                  </a:lnTo>
                  <a:lnTo>
                    <a:pt x="589" y="1892"/>
                  </a:lnTo>
                  <a:lnTo>
                    <a:pt x="593" y="1886"/>
                  </a:lnTo>
                  <a:lnTo>
                    <a:pt x="597" y="1875"/>
                  </a:lnTo>
                  <a:lnTo>
                    <a:pt x="599" y="1873"/>
                  </a:lnTo>
                  <a:lnTo>
                    <a:pt x="599" y="1871"/>
                  </a:lnTo>
                  <a:lnTo>
                    <a:pt x="603" y="1871"/>
                  </a:lnTo>
                  <a:lnTo>
                    <a:pt x="606" y="1869"/>
                  </a:lnTo>
                  <a:lnTo>
                    <a:pt x="614" y="1867"/>
                  </a:lnTo>
                  <a:lnTo>
                    <a:pt x="620" y="1865"/>
                  </a:lnTo>
                  <a:lnTo>
                    <a:pt x="629" y="1863"/>
                  </a:lnTo>
                  <a:lnTo>
                    <a:pt x="639" y="1861"/>
                  </a:lnTo>
                  <a:lnTo>
                    <a:pt x="652" y="1861"/>
                  </a:lnTo>
                  <a:lnTo>
                    <a:pt x="665" y="1858"/>
                  </a:lnTo>
                  <a:lnTo>
                    <a:pt x="680" y="1854"/>
                  </a:lnTo>
                  <a:lnTo>
                    <a:pt x="696" y="1852"/>
                  </a:lnTo>
                  <a:lnTo>
                    <a:pt x="715" y="1850"/>
                  </a:lnTo>
                  <a:lnTo>
                    <a:pt x="734" y="1846"/>
                  </a:lnTo>
                  <a:lnTo>
                    <a:pt x="755" y="1844"/>
                  </a:lnTo>
                  <a:lnTo>
                    <a:pt x="775" y="1842"/>
                  </a:lnTo>
                  <a:lnTo>
                    <a:pt x="798" y="1842"/>
                  </a:lnTo>
                  <a:lnTo>
                    <a:pt x="819" y="1841"/>
                  </a:lnTo>
                  <a:lnTo>
                    <a:pt x="844" y="1839"/>
                  </a:lnTo>
                  <a:lnTo>
                    <a:pt x="869" y="1839"/>
                  </a:lnTo>
                  <a:lnTo>
                    <a:pt x="893" y="1839"/>
                  </a:lnTo>
                  <a:lnTo>
                    <a:pt x="916" y="1839"/>
                  </a:lnTo>
                  <a:lnTo>
                    <a:pt x="941" y="1839"/>
                  </a:lnTo>
                  <a:lnTo>
                    <a:pt x="962" y="1839"/>
                  </a:lnTo>
                  <a:lnTo>
                    <a:pt x="985" y="1839"/>
                  </a:lnTo>
                  <a:lnTo>
                    <a:pt x="1004" y="1839"/>
                  </a:lnTo>
                  <a:lnTo>
                    <a:pt x="1023" y="1839"/>
                  </a:lnTo>
                  <a:lnTo>
                    <a:pt x="1038" y="1839"/>
                  </a:lnTo>
                  <a:lnTo>
                    <a:pt x="1053" y="1841"/>
                  </a:lnTo>
                  <a:lnTo>
                    <a:pt x="1064" y="1841"/>
                  </a:lnTo>
                  <a:lnTo>
                    <a:pt x="1072" y="1841"/>
                  </a:lnTo>
                  <a:lnTo>
                    <a:pt x="1078" y="1841"/>
                  </a:lnTo>
                  <a:lnTo>
                    <a:pt x="1082" y="1842"/>
                  </a:lnTo>
                  <a:lnTo>
                    <a:pt x="1082" y="1841"/>
                  </a:lnTo>
                  <a:lnTo>
                    <a:pt x="1082" y="1835"/>
                  </a:lnTo>
                  <a:lnTo>
                    <a:pt x="1082" y="1825"/>
                  </a:lnTo>
                  <a:lnTo>
                    <a:pt x="1085" y="1816"/>
                  </a:lnTo>
                  <a:lnTo>
                    <a:pt x="1089" y="1802"/>
                  </a:lnTo>
                  <a:lnTo>
                    <a:pt x="1093" y="1787"/>
                  </a:lnTo>
                  <a:lnTo>
                    <a:pt x="1095" y="1770"/>
                  </a:lnTo>
                  <a:lnTo>
                    <a:pt x="1102" y="1753"/>
                  </a:lnTo>
                  <a:lnTo>
                    <a:pt x="1106" y="1732"/>
                  </a:lnTo>
                  <a:lnTo>
                    <a:pt x="1112" y="1711"/>
                  </a:lnTo>
                  <a:lnTo>
                    <a:pt x="1120" y="1688"/>
                  </a:lnTo>
                  <a:lnTo>
                    <a:pt x="1127" y="1668"/>
                  </a:lnTo>
                  <a:lnTo>
                    <a:pt x="1133" y="1643"/>
                  </a:lnTo>
                  <a:lnTo>
                    <a:pt x="1140" y="1620"/>
                  </a:lnTo>
                  <a:lnTo>
                    <a:pt x="1148" y="1595"/>
                  </a:lnTo>
                  <a:lnTo>
                    <a:pt x="1158" y="1574"/>
                  </a:lnTo>
                  <a:lnTo>
                    <a:pt x="1165" y="1550"/>
                  </a:lnTo>
                  <a:lnTo>
                    <a:pt x="1171" y="1527"/>
                  </a:lnTo>
                  <a:lnTo>
                    <a:pt x="1180" y="1504"/>
                  </a:lnTo>
                  <a:lnTo>
                    <a:pt x="1188" y="1487"/>
                  </a:lnTo>
                  <a:lnTo>
                    <a:pt x="1196" y="1466"/>
                  </a:lnTo>
                  <a:lnTo>
                    <a:pt x="1205" y="1449"/>
                  </a:lnTo>
                  <a:lnTo>
                    <a:pt x="1213" y="1432"/>
                  </a:lnTo>
                  <a:lnTo>
                    <a:pt x="1220" y="1419"/>
                  </a:lnTo>
                  <a:lnTo>
                    <a:pt x="1226" y="1403"/>
                  </a:lnTo>
                  <a:lnTo>
                    <a:pt x="1234" y="1390"/>
                  </a:lnTo>
                  <a:lnTo>
                    <a:pt x="1237" y="1380"/>
                  </a:lnTo>
                  <a:lnTo>
                    <a:pt x="1243" y="1371"/>
                  </a:lnTo>
                  <a:lnTo>
                    <a:pt x="1245" y="1363"/>
                  </a:lnTo>
                  <a:lnTo>
                    <a:pt x="1249" y="1360"/>
                  </a:lnTo>
                  <a:lnTo>
                    <a:pt x="1251" y="1356"/>
                  </a:lnTo>
                  <a:lnTo>
                    <a:pt x="1253" y="1356"/>
                  </a:lnTo>
                  <a:lnTo>
                    <a:pt x="1661" y="1430"/>
                  </a:lnTo>
                  <a:lnTo>
                    <a:pt x="1661" y="1428"/>
                  </a:lnTo>
                  <a:lnTo>
                    <a:pt x="1663" y="1422"/>
                  </a:lnTo>
                  <a:lnTo>
                    <a:pt x="1665" y="1413"/>
                  </a:lnTo>
                  <a:lnTo>
                    <a:pt x="1669" y="1401"/>
                  </a:lnTo>
                  <a:lnTo>
                    <a:pt x="1673" y="1386"/>
                  </a:lnTo>
                  <a:lnTo>
                    <a:pt x="1678" y="1371"/>
                  </a:lnTo>
                  <a:lnTo>
                    <a:pt x="1684" y="1352"/>
                  </a:lnTo>
                  <a:lnTo>
                    <a:pt x="1692" y="1335"/>
                  </a:lnTo>
                  <a:lnTo>
                    <a:pt x="1699" y="1310"/>
                  </a:lnTo>
                  <a:lnTo>
                    <a:pt x="1707" y="1289"/>
                  </a:lnTo>
                  <a:lnTo>
                    <a:pt x="1716" y="1265"/>
                  </a:lnTo>
                  <a:lnTo>
                    <a:pt x="1726" y="1240"/>
                  </a:lnTo>
                  <a:lnTo>
                    <a:pt x="1735" y="1213"/>
                  </a:lnTo>
                  <a:lnTo>
                    <a:pt x="1747" y="1190"/>
                  </a:lnTo>
                  <a:lnTo>
                    <a:pt x="1756" y="1164"/>
                  </a:lnTo>
                  <a:lnTo>
                    <a:pt x="1770" y="1141"/>
                  </a:lnTo>
                  <a:lnTo>
                    <a:pt x="1781" y="1114"/>
                  </a:lnTo>
                  <a:lnTo>
                    <a:pt x="1791" y="1092"/>
                  </a:lnTo>
                  <a:lnTo>
                    <a:pt x="1802" y="1069"/>
                  </a:lnTo>
                  <a:lnTo>
                    <a:pt x="1815" y="1046"/>
                  </a:lnTo>
                  <a:lnTo>
                    <a:pt x="1827" y="1025"/>
                  </a:lnTo>
                  <a:lnTo>
                    <a:pt x="1836" y="1004"/>
                  </a:lnTo>
                  <a:lnTo>
                    <a:pt x="1848" y="985"/>
                  </a:lnTo>
                  <a:lnTo>
                    <a:pt x="1859" y="970"/>
                  </a:lnTo>
                  <a:lnTo>
                    <a:pt x="1867" y="953"/>
                  </a:lnTo>
                  <a:lnTo>
                    <a:pt x="1878" y="939"/>
                  </a:lnTo>
                  <a:lnTo>
                    <a:pt x="1884" y="928"/>
                  </a:lnTo>
                  <a:lnTo>
                    <a:pt x="1891" y="917"/>
                  </a:lnTo>
                  <a:lnTo>
                    <a:pt x="1897" y="909"/>
                  </a:lnTo>
                  <a:lnTo>
                    <a:pt x="1901" y="903"/>
                  </a:lnTo>
                  <a:lnTo>
                    <a:pt x="1905" y="900"/>
                  </a:lnTo>
                  <a:lnTo>
                    <a:pt x="1908" y="900"/>
                  </a:lnTo>
                  <a:lnTo>
                    <a:pt x="1920" y="901"/>
                  </a:lnTo>
                  <a:lnTo>
                    <a:pt x="1926" y="903"/>
                  </a:lnTo>
                  <a:lnTo>
                    <a:pt x="1935" y="905"/>
                  </a:lnTo>
                  <a:lnTo>
                    <a:pt x="1945" y="907"/>
                  </a:lnTo>
                  <a:lnTo>
                    <a:pt x="1956" y="911"/>
                  </a:lnTo>
                  <a:lnTo>
                    <a:pt x="1967" y="913"/>
                  </a:lnTo>
                  <a:lnTo>
                    <a:pt x="1979" y="917"/>
                  </a:lnTo>
                  <a:lnTo>
                    <a:pt x="1990" y="920"/>
                  </a:lnTo>
                  <a:lnTo>
                    <a:pt x="2005" y="924"/>
                  </a:lnTo>
                  <a:lnTo>
                    <a:pt x="2019" y="928"/>
                  </a:lnTo>
                  <a:lnTo>
                    <a:pt x="2032" y="932"/>
                  </a:lnTo>
                  <a:lnTo>
                    <a:pt x="2045" y="938"/>
                  </a:lnTo>
                  <a:lnTo>
                    <a:pt x="2061" y="941"/>
                  </a:lnTo>
                  <a:lnTo>
                    <a:pt x="2074" y="945"/>
                  </a:lnTo>
                  <a:lnTo>
                    <a:pt x="2087" y="951"/>
                  </a:lnTo>
                  <a:lnTo>
                    <a:pt x="2099" y="957"/>
                  </a:lnTo>
                  <a:lnTo>
                    <a:pt x="2112" y="962"/>
                  </a:lnTo>
                  <a:lnTo>
                    <a:pt x="2123" y="968"/>
                  </a:lnTo>
                  <a:lnTo>
                    <a:pt x="2137" y="972"/>
                  </a:lnTo>
                  <a:lnTo>
                    <a:pt x="2146" y="978"/>
                  </a:lnTo>
                  <a:lnTo>
                    <a:pt x="2157" y="983"/>
                  </a:lnTo>
                  <a:lnTo>
                    <a:pt x="2165" y="987"/>
                  </a:lnTo>
                  <a:lnTo>
                    <a:pt x="2175" y="991"/>
                  </a:lnTo>
                  <a:lnTo>
                    <a:pt x="2180" y="995"/>
                  </a:lnTo>
                  <a:lnTo>
                    <a:pt x="2188" y="998"/>
                  </a:lnTo>
                  <a:lnTo>
                    <a:pt x="2195" y="1002"/>
                  </a:lnTo>
                  <a:lnTo>
                    <a:pt x="2199" y="1004"/>
                  </a:lnTo>
                  <a:lnTo>
                    <a:pt x="2199" y="1000"/>
                  </a:lnTo>
                  <a:lnTo>
                    <a:pt x="2205" y="993"/>
                  </a:lnTo>
                  <a:lnTo>
                    <a:pt x="2211" y="978"/>
                  </a:lnTo>
                  <a:lnTo>
                    <a:pt x="2220" y="960"/>
                  </a:lnTo>
                  <a:lnTo>
                    <a:pt x="2232" y="938"/>
                  </a:lnTo>
                  <a:lnTo>
                    <a:pt x="2245" y="911"/>
                  </a:lnTo>
                  <a:lnTo>
                    <a:pt x="2260" y="882"/>
                  </a:lnTo>
                  <a:lnTo>
                    <a:pt x="2277" y="852"/>
                  </a:lnTo>
                  <a:lnTo>
                    <a:pt x="2294" y="816"/>
                  </a:lnTo>
                  <a:lnTo>
                    <a:pt x="2315" y="782"/>
                  </a:lnTo>
                  <a:lnTo>
                    <a:pt x="2332" y="744"/>
                  </a:lnTo>
                  <a:lnTo>
                    <a:pt x="2355" y="708"/>
                  </a:lnTo>
                  <a:lnTo>
                    <a:pt x="2374" y="671"/>
                  </a:lnTo>
                  <a:lnTo>
                    <a:pt x="2397" y="633"/>
                  </a:lnTo>
                  <a:lnTo>
                    <a:pt x="2418" y="599"/>
                  </a:lnTo>
                  <a:lnTo>
                    <a:pt x="2439" y="565"/>
                  </a:lnTo>
                  <a:lnTo>
                    <a:pt x="2456" y="533"/>
                  </a:lnTo>
                  <a:lnTo>
                    <a:pt x="2477" y="502"/>
                  </a:lnTo>
                  <a:lnTo>
                    <a:pt x="2494" y="474"/>
                  </a:lnTo>
                  <a:lnTo>
                    <a:pt x="2513" y="447"/>
                  </a:lnTo>
                  <a:lnTo>
                    <a:pt x="2528" y="422"/>
                  </a:lnTo>
                  <a:lnTo>
                    <a:pt x="2545" y="400"/>
                  </a:lnTo>
                  <a:lnTo>
                    <a:pt x="2560" y="379"/>
                  </a:lnTo>
                  <a:lnTo>
                    <a:pt x="2576" y="362"/>
                  </a:lnTo>
                  <a:lnTo>
                    <a:pt x="2587" y="345"/>
                  </a:lnTo>
                  <a:lnTo>
                    <a:pt x="2597" y="329"/>
                  </a:lnTo>
                  <a:lnTo>
                    <a:pt x="2608" y="318"/>
                  </a:lnTo>
                  <a:lnTo>
                    <a:pt x="2616" y="308"/>
                  </a:lnTo>
                  <a:lnTo>
                    <a:pt x="2621" y="299"/>
                  </a:lnTo>
                  <a:lnTo>
                    <a:pt x="2627" y="295"/>
                  </a:lnTo>
                  <a:lnTo>
                    <a:pt x="2629" y="291"/>
                  </a:lnTo>
                  <a:lnTo>
                    <a:pt x="2633" y="291"/>
                  </a:lnTo>
                  <a:lnTo>
                    <a:pt x="2629" y="287"/>
                  </a:lnTo>
                  <a:lnTo>
                    <a:pt x="2623" y="282"/>
                  </a:lnTo>
                  <a:lnTo>
                    <a:pt x="2617" y="276"/>
                  </a:lnTo>
                  <a:lnTo>
                    <a:pt x="2612" y="270"/>
                  </a:lnTo>
                  <a:lnTo>
                    <a:pt x="2606" y="265"/>
                  </a:lnTo>
                  <a:lnTo>
                    <a:pt x="2600" y="259"/>
                  </a:lnTo>
                  <a:lnTo>
                    <a:pt x="2591" y="249"/>
                  </a:lnTo>
                  <a:lnTo>
                    <a:pt x="2583" y="244"/>
                  </a:lnTo>
                  <a:lnTo>
                    <a:pt x="2576" y="236"/>
                  </a:lnTo>
                  <a:lnTo>
                    <a:pt x="2566" y="229"/>
                  </a:lnTo>
                  <a:lnTo>
                    <a:pt x="2557" y="219"/>
                  </a:lnTo>
                  <a:lnTo>
                    <a:pt x="2547" y="211"/>
                  </a:lnTo>
                  <a:lnTo>
                    <a:pt x="2538" y="206"/>
                  </a:lnTo>
                  <a:lnTo>
                    <a:pt x="2528" y="198"/>
                  </a:lnTo>
                  <a:lnTo>
                    <a:pt x="2517" y="189"/>
                  </a:lnTo>
                  <a:lnTo>
                    <a:pt x="2505" y="181"/>
                  </a:lnTo>
                  <a:lnTo>
                    <a:pt x="2494" y="175"/>
                  </a:lnTo>
                  <a:lnTo>
                    <a:pt x="2484" y="170"/>
                  </a:lnTo>
                  <a:lnTo>
                    <a:pt x="2473" y="164"/>
                  </a:lnTo>
                  <a:lnTo>
                    <a:pt x="2464" y="158"/>
                  </a:lnTo>
                  <a:lnTo>
                    <a:pt x="2452" y="153"/>
                  </a:lnTo>
                  <a:lnTo>
                    <a:pt x="2446" y="151"/>
                  </a:lnTo>
                  <a:lnTo>
                    <a:pt x="2435" y="145"/>
                  </a:lnTo>
                  <a:lnTo>
                    <a:pt x="2429" y="141"/>
                  </a:lnTo>
                  <a:lnTo>
                    <a:pt x="2422" y="139"/>
                  </a:lnTo>
                  <a:lnTo>
                    <a:pt x="2418" y="135"/>
                  </a:lnTo>
                  <a:lnTo>
                    <a:pt x="2410" y="132"/>
                  </a:lnTo>
                  <a:lnTo>
                    <a:pt x="2408" y="132"/>
                  </a:lnTo>
                  <a:lnTo>
                    <a:pt x="2412" y="130"/>
                  </a:lnTo>
                  <a:lnTo>
                    <a:pt x="2418" y="128"/>
                  </a:lnTo>
                  <a:lnTo>
                    <a:pt x="2429" y="126"/>
                  </a:lnTo>
                  <a:lnTo>
                    <a:pt x="2441" y="122"/>
                  </a:lnTo>
                  <a:lnTo>
                    <a:pt x="2456" y="120"/>
                  </a:lnTo>
                  <a:lnTo>
                    <a:pt x="2473" y="116"/>
                  </a:lnTo>
                  <a:lnTo>
                    <a:pt x="2492" y="114"/>
                  </a:lnTo>
                  <a:lnTo>
                    <a:pt x="2511" y="109"/>
                  </a:lnTo>
                  <a:lnTo>
                    <a:pt x="2534" y="105"/>
                  </a:lnTo>
                  <a:lnTo>
                    <a:pt x="2559" y="99"/>
                  </a:lnTo>
                  <a:lnTo>
                    <a:pt x="2583" y="95"/>
                  </a:lnTo>
                  <a:lnTo>
                    <a:pt x="2610" y="88"/>
                  </a:lnTo>
                  <a:lnTo>
                    <a:pt x="2638" y="84"/>
                  </a:lnTo>
                  <a:lnTo>
                    <a:pt x="2667" y="76"/>
                  </a:lnTo>
                  <a:lnTo>
                    <a:pt x="2697" y="73"/>
                  </a:lnTo>
                  <a:lnTo>
                    <a:pt x="2726" y="65"/>
                  </a:lnTo>
                  <a:lnTo>
                    <a:pt x="2756" y="59"/>
                  </a:lnTo>
                  <a:lnTo>
                    <a:pt x="2787" y="54"/>
                  </a:lnTo>
                  <a:lnTo>
                    <a:pt x="2817" y="46"/>
                  </a:lnTo>
                  <a:lnTo>
                    <a:pt x="2846" y="38"/>
                  </a:lnTo>
                  <a:lnTo>
                    <a:pt x="2874" y="35"/>
                  </a:lnTo>
                  <a:lnTo>
                    <a:pt x="2903" y="29"/>
                  </a:lnTo>
                  <a:lnTo>
                    <a:pt x="2929" y="23"/>
                  </a:lnTo>
                  <a:lnTo>
                    <a:pt x="2952" y="18"/>
                  </a:lnTo>
                  <a:lnTo>
                    <a:pt x="2977" y="14"/>
                  </a:lnTo>
                  <a:lnTo>
                    <a:pt x="2994" y="10"/>
                  </a:lnTo>
                  <a:lnTo>
                    <a:pt x="3013" y="6"/>
                  </a:lnTo>
                  <a:lnTo>
                    <a:pt x="3026" y="2"/>
                  </a:lnTo>
                  <a:lnTo>
                    <a:pt x="3036" y="0"/>
                  </a:lnTo>
                  <a:lnTo>
                    <a:pt x="3041" y="0"/>
                  </a:lnTo>
                  <a:lnTo>
                    <a:pt x="3045" y="0"/>
                  </a:lnTo>
                  <a:lnTo>
                    <a:pt x="3045" y="4"/>
                  </a:lnTo>
                  <a:lnTo>
                    <a:pt x="3045" y="14"/>
                  </a:lnTo>
                  <a:lnTo>
                    <a:pt x="3047" y="27"/>
                  </a:lnTo>
                  <a:lnTo>
                    <a:pt x="3051" y="48"/>
                  </a:lnTo>
                  <a:lnTo>
                    <a:pt x="3053" y="73"/>
                  </a:lnTo>
                  <a:lnTo>
                    <a:pt x="3055" y="101"/>
                  </a:lnTo>
                  <a:lnTo>
                    <a:pt x="3059" y="132"/>
                  </a:lnTo>
                  <a:lnTo>
                    <a:pt x="3062" y="168"/>
                  </a:lnTo>
                  <a:lnTo>
                    <a:pt x="3066" y="204"/>
                  </a:lnTo>
                  <a:lnTo>
                    <a:pt x="3070" y="244"/>
                  </a:lnTo>
                  <a:lnTo>
                    <a:pt x="3072" y="284"/>
                  </a:lnTo>
                  <a:lnTo>
                    <a:pt x="3076" y="325"/>
                  </a:lnTo>
                  <a:lnTo>
                    <a:pt x="3076" y="365"/>
                  </a:lnTo>
                  <a:lnTo>
                    <a:pt x="3079" y="407"/>
                  </a:lnTo>
                  <a:lnTo>
                    <a:pt x="3079" y="447"/>
                  </a:lnTo>
                  <a:lnTo>
                    <a:pt x="3081" y="487"/>
                  </a:lnTo>
                  <a:lnTo>
                    <a:pt x="3079" y="523"/>
                  </a:lnTo>
                  <a:lnTo>
                    <a:pt x="3078" y="557"/>
                  </a:lnTo>
                  <a:lnTo>
                    <a:pt x="3076" y="588"/>
                  </a:lnTo>
                  <a:lnTo>
                    <a:pt x="3072" y="620"/>
                  </a:lnTo>
                  <a:lnTo>
                    <a:pt x="3070" y="647"/>
                  </a:lnTo>
                  <a:lnTo>
                    <a:pt x="3066" y="671"/>
                  </a:lnTo>
                  <a:lnTo>
                    <a:pt x="3062" y="696"/>
                  </a:lnTo>
                  <a:lnTo>
                    <a:pt x="3059" y="717"/>
                  </a:lnTo>
                  <a:lnTo>
                    <a:pt x="3055" y="736"/>
                  </a:lnTo>
                  <a:lnTo>
                    <a:pt x="3053" y="753"/>
                  </a:lnTo>
                  <a:lnTo>
                    <a:pt x="3049" y="767"/>
                  </a:lnTo>
                  <a:lnTo>
                    <a:pt x="3045" y="780"/>
                  </a:lnTo>
                  <a:lnTo>
                    <a:pt x="3041" y="787"/>
                  </a:lnTo>
                  <a:lnTo>
                    <a:pt x="3041" y="795"/>
                  </a:lnTo>
                  <a:lnTo>
                    <a:pt x="3041" y="799"/>
                  </a:lnTo>
                  <a:lnTo>
                    <a:pt x="3041" y="801"/>
                  </a:lnTo>
                  <a:lnTo>
                    <a:pt x="3038" y="797"/>
                  </a:lnTo>
                  <a:lnTo>
                    <a:pt x="3034" y="789"/>
                  </a:lnTo>
                  <a:lnTo>
                    <a:pt x="3032" y="784"/>
                  </a:lnTo>
                  <a:lnTo>
                    <a:pt x="3028" y="780"/>
                  </a:lnTo>
                  <a:lnTo>
                    <a:pt x="3024" y="772"/>
                  </a:lnTo>
                  <a:lnTo>
                    <a:pt x="3020" y="765"/>
                  </a:lnTo>
                  <a:lnTo>
                    <a:pt x="3015" y="755"/>
                  </a:lnTo>
                  <a:lnTo>
                    <a:pt x="3011" y="746"/>
                  </a:lnTo>
                  <a:lnTo>
                    <a:pt x="3003" y="736"/>
                  </a:lnTo>
                  <a:lnTo>
                    <a:pt x="3000" y="727"/>
                  </a:lnTo>
                  <a:lnTo>
                    <a:pt x="2992" y="713"/>
                  </a:lnTo>
                  <a:lnTo>
                    <a:pt x="2984" y="702"/>
                  </a:lnTo>
                  <a:lnTo>
                    <a:pt x="2977" y="692"/>
                  </a:lnTo>
                  <a:lnTo>
                    <a:pt x="2969" y="681"/>
                  </a:lnTo>
                  <a:lnTo>
                    <a:pt x="2960" y="668"/>
                  </a:lnTo>
                  <a:lnTo>
                    <a:pt x="2952" y="654"/>
                  </a:lnTo>
                  <a:lnTo>
                    <a:pt x="2943" y="641"/>
                  </a:lnTo>
                  <a:lnTo>
                    <a:pt x="2931" y="630"/>
                  </a:lnTo>
                  <a:lnTo>
                    <a:pt x="2922" y="616"/>
                  </a:lnTo>
                  <a:lnTo>
                    <a:pt x="2912" y="605"/>
                  </a:lnTo>
                  <a:lnTo>
                    <a:pt x="2903" y="594"/>
                  </a:lnTo>
                  <a:lnTo>
                    <a:pt x="2895" y="584"/>
                  </a:lnTo>
                  <a:lnTo>
                    <a:pt x="2886" y="573"/>
                  </a:lnTo>
                  <a:lnTo>
                    <a:pt x="2878" y="565"/>
                  </a:lnTo>
                  <a:lnTo>
                    <a:pt x="2870" y="556"/>
                  </a:lnTo>
                  <a:lnTo>
                    <a:pt x="2867" y="550"/>
                  </a:lnTo>
                  <a:lnTo>
                    <a:pt x="2857" y="540"/>
                  </a:lnTo>
                  <a:lnTo>
                    <a:pt x="2855" y="536"/>
                  </a:lnTo>
                  <a:lnTo>
                    <a:pt x="2853" y="538"/>
                  </a:lnTo>
                  <a:lnTo>
                    <a:pt x="2849" y="544"/>
                  </a:lnTo>
                  <a:lnTo>
                    <a:pt x="2846" y="552"/>
                  </a:lnTo>
                  <a:lnTo>
                    <a:pt x="2838" y="563"/>
                  </a:lnTo>
                  <a:lnTo>
                    <a:pt x="2830" y="576"/>
                  </a:lnTo>
                  <a:lnTo>
                    <a:pt x="2821" y="595"/>
                  </a:lnTo>
                  <a:lnTo>
                    <a:pt x="2809" y="614"/>
                  </a:lnTo>
                  <a:lnTo>
                    <a:pt x="2800" y="639"/>
                  </a:lnTo>
                  <a:lnTo>
                    <a:pt x="2785" y="664"/>
                  </a:lnTo>
                  <a:lnTo>
                    <a:pt x="2771" y="692"/>
                  </a:lnTo>
                  <a:lnTo>
                    <a:pt x="2756" y="723"/>
                  </a:lnTo>
                  <a:lnTo>
                    <a:pt x="2741" y="757"/>
                  </a:lnTo>
                  <a:lnTo>
                    <a:pt x="2724" y="793"/>
                  </a:lnTo>
                  <a:lnTo>
                    <a:pt x="2707" y="831"/>
                  </a:lnTo>
                  <a:lnTo>
                    <a:pt x="2688" y="871"/>
                  </a:lnTo>
                  <a:lnTo>
                    <a:pt x="2671" y="915"/>
                  </a:lnTo>
                  <a:lnTo>
                    <a:pt x="2652" y="958"/>
                  </a:lnTo>
                  <a:lnTo>
                    <a:pt x="2633" y="1004"/>
                  </a:lnTo>
                  <a:lnTo>
                    <a:pt x="2614" y="1050"/>
                  </a:lnTo>
                  <a:lnTo>
                    <a:pt x="2597" y="1097"/>
                  </a:lnTo>
                  <a:lnTo>
                    <a:pt x="2579" y="1141"/>
                  </a:lnTo>
                  <a:lnTo>
                    <a:pt x="2562" y="1187"/>
                  </a:lnTo>
                  <a:lnTo>
                    <a:pt x="2545" y="1230"/>
                  </a:lnTo>
                  <a:lnTo>
                    <a:pt x="2532" y="1272"/>
                  </a:lnTo>
                  <a:lnTo>
                    <a:pt x="2519" y="1310"/>
                  </a:lnTo>
                  <a:lnTo>
                    <a:pt x="2503" y="1346"/>
                  </a:lnTo>
                  <a:lnTo>
                    <a:pt x="2494" y="1377"/>
                  </a:lnTo>
                  <a:lnTo>
                    <a:pt x="2484" y="1405"/>
                  </a:lnTo>
                  <a:lnTo>
                    <a:pt x="2477" y="1426"/>
                  </a:lnTo>
                  <a:lnTo>
                    <a:pt x="2471" y="1443"/>
                  </a:lnTo>
                  <a:lnTo>
                    <a:pt x="2467" y="1455"/>
                  </a:lnTo>
                  <a:lnTo>
                    <a:pt x="2467" y="1458"/>
                  </a:lnTo>
                  <a:lnTo>
                    <a:pt x="2464" y="1457"/>
                  </a:lnTo>
                  <a:lnTo>
                    <a:pt x="2454" y="1453"/>
                  </a:lnTo>
                  <a:lnTo>
                    <a:pt x="2446" y="1449"/>
                  </a:lnTo>
                  <a:lnTo>
                    <a:pt x="2439" y="1445"/>
                  </a:lnTo>
                  <a:lnTo>
                    <a:pt x="2429" y="1439"/>
                  </a:lnTo>
                  <a:lnTo>
                    <a:pt x="2418" y="1436"/>
                  </a:lnTo>
                  <a:lnTo>
                    <a:pt x="2405" y="1430"/>
                  </a:lnTo>
                  <a:lnTo>
                    <a:pt x="2391" y="1424"/>
                  </a:lnTo>
                  <a:lnTo>
                    <a:pt x="2376" y="1419"/>
                  </a:lnTo>
                  <a:lnTo>
                    <a:pt x="2359" y="1411"/>
                  </a:lnTo>
                  <a:lnTo>
                    <a:pt x="2342" y="1405"/>
                  </a:lnTo>
                  <a:lnTo>
                    <a:pt x="2323" y="1398"/>
                  </a:lnTo>
                  <a:lnTo>
                    <a:pt x="2304" y="1390"/>
                  </a:lnTo>
                  <a:lnTo>
                    <a:pt x="2283" y="1384"/>
                  </a:lnTo>
                  <a:lnTo>
                    <a:pt x="2260" y="1377"/>
                  </a:lnTo>
                  <a:lnTo>
                    <a:pt x="2235" y="1369"/>
                  </a:lnTo>
                  <a:lnTo>
                    <a:pt x="2211" y="1360"/>
                  </a:lnTo>
                  <a:lnTo>
                    <a:pt x="2188" y="1352"/>
                  </a:lnTo>
                  <a:lnTo>
                    <a:pt x="2163" y="1346"/>
                  </a:lnTo>
                  <a:lnTo>
                    <a:pt x="2142" y="1339"/>
                  </a:lnTo>
                  <a:lnTo>
                    <a:pt x="2119" y="1331"/>
                  </a:lnTo>
                  <a:lnTo>
                    <a:pt x="2099" y="1325"/>
                  </a:lnTo>
                  <a:lnTo>
                    <a:pt x="2078" y="1318"/>
                  </a:lnTo>
                  <a:lnTo>
                    <a:pt x="2061" y="1314"/>
                  </a:lnTo>
                  <a:lnTo>
                    <a:pt x="2043" y="1310"/>
                  </a:lnTo>
                  <a:lnTo>
                    <a:pt x="2030" y="1306"/>
                  </a:lnTo>
                  <a:lnTo>
                    <a:pt x="2019" y="1303"/>
                  </a:lnTo>
                  <a:lnTo>
                    <a:pt x="2009" y="1301"/>
                  </a:lnTo>
                  <a:lnTo>
                    <a:pt x="2005" y="1299"/>
                  </a:lnTo>
                  <a:lnTo>
                    <a:pt x="2003" y="1299"/>
                  </a:lnTo>
                  <a:lnTo>
                    <a:pt x="2002" y="1301"/>
                  </a:lnTo>
                  <a:lnTo>
                    <a:pt x="2002" y="1308"/>
                  </a:lnTo>
                  <a:lnTo>
                    <a:pt x="1998" y="1320"/>
                  </a:lnTo>
                  <a:lnTo>
                    <a:pt x="1996" y="1335"/>
                  </a:lnTo>
                  <a:lnTo>
                    <a:pt x="1992" y="1356"/>
                  </a:lnTo>
                  <a:lnTo>
                    <a:pt x="1988" y="1379"/>
                  </a:lnTo>
                  <a:lnTo>
                    <a:pt x="1984" y="1403"/>
                  </a:lnTo>
                  <a:lnTo>
                    <a:pt x="1983" y="1432"/>
                  </a:lnTo>
                  <a:lnTo>
                    <a:pt x="1977" y="1462"/>
                  </a:lnTo>
                  <a:lnTo>
                    <a:pt x="1973" y="1495"/>
                  </a:lnTo>
                  <a:lnTo>
                    <a:pt x="1967" y="1525"/>
                  </a:lnTo>
                  <a:lnTo>
                    <a:pt x="1964" y="1559"/>
                  </a:lnTo>
                  <a:lnTo>
                    <a:pt x="1958" y="1591"/>
                  </a:lnTo>
                  <a:lnTo>
                    <a:pt x="1952" y="1626"/>
                  </a:lnTo>
                  <a:lnTo>
                    <a:pt x="1950" y="1656"/>
                  </a:lnTo>
                  <a:lnTo>
                    <a:pt x="1946" y="1688"/>
                  </a:lnTo>
                  <a:lnTo>
                    <a:pt x="1939" y="1717"/>
                  </a:lnTo>
                  <a:lnTo>
                    <a:pt x="1935" y="1744"/>
                  </a:lnTo>
                  <a:lnTo>
                    <a:pt x="1933" y="1768"/>
                  </a:lnTo>
                  <a:lnTo>
                    <a:pt x="1929" y="1793"/>
                  </a:lnTo>
                  <a:lnTo>
                    <a:pt x="1926" y="1814"/>
                  </a:lnTo>
                  <a:lnTo>
                    <a:pt x="1922" y="1837"/>
                  </a:lnTo>
                  <a:lnTo>
                    <a:pt x="1920" y="1854"/>
                  </a:lnTo>
                  <a:lnTo>
                    <a:pt x="1918" y="1871"/>
                  </a:lnTo>
                  <a:lnTo>
                    <a:pt x="1916" y="1884"/>
                  </a:lnTo>
                  <a:lnTo>
                    <a:pt x="1914" y="1899"/>
                  </a:lnTo>
                  <a:lnTo>
                    <a:pt x="1912" y="1909"/>
                  </a:lnTo>
                  <a:lnTo>
                    <a:pt x="1912" y="1920"/>
                  </a:lnTo>
                  <a:lnTo>
                    <a:pt x="1910" y="1926"/>
                  </a:lnTo>
                  <a:lnTo>
                    <a:pt x="1910" y="1934"/>
                  </a:lnTo>
                  <a:lnTo>
                    <a:pt x="1910" y="1936"/>
                  </a:lnTo>
                  <a:lnTo>
                    <a:pt x="1910" y="1937"/>
                  </a:lnTo>
                  <a:lnTo>
                    <a:pt x="1908" y="1937"/>
                  </a:lnTo>
                  <a:lnTo>
                    <a:pt x="1901" y="1936"/>
                  </a:lnTo>
                  <a:lnTo>
                    <a:pt x="1893" y="1932"/>
                  </a:lnTo>
                  <a:lnTo>
                    <a:pt x="1882" y="1930"/>
                  </a:lnTo>
                  <a:lnTo>
                    <a:pt x="1867" y="1924"/>
                  </a:lnTo>
                  <a:lnTo>
                    <a:pt x="1851" y="1920"/>
                  </a:lnTo>
                  <a:lnTo>
                    <a:pt x="1832" y="1917"/>
                  </a:lnTo>
                  <a:lnTo>
                    <a:pt x="1813" y="1913"/>
                  </a:lnTo>
                  <a:lnTo>
                    <a:pt x="1791" y="1905"/>
                  </a:lnTo>
                  <a:lnTo>
                    <a:pt x="1768" y="1899"/>
                  </a:lnTo>
                  <a:lnTo>
                    <a:pt x="1743" y="1894"/>
                  </a:lnTo>
                  <a:lnTo>
                    <a:pt x="1718" y="1888"/>
                  </a:lnTo>
                  <a:lnTo>
                    <a:pt x="1694" y="1882"/>
                  </a:lnTo>
                  <a:lnTo>
                    <a:pt x="1669" y="1879"/>
                  </a:lnTo>
                  <a:lnTo>
                    <a:pt x="1644" y="1871"/>
                  </a:lnTo>
                  <a:lnTo>
                    <a:pt x="1621" y="1867"/>
                  </a:lnTo>
                  <a:lnTo>
                    <a:pt x="1595" y="1863"/>
                  </a:lnTo>
                  <a:lnTo>
                    <a:pt x="1574" y="1860"/>
                  </a:lnTo>
                  <a:lnTo>
                    <a:pt x="1551" y="1856"/>
                  </a:lnTo>
                  <a:lnTo>
                    <a:pt x="1530" y="1854"/>
                  </a:lnTo>
                  <a:lnTo>
                    <a:pt x="1509" y="1850"/>
                  </a:lnTo>
                  <a:lnTo>
                    <a:pt x="1490" y="1848"/>
                  </a:lnTo>
                  <a:lnTo>
                    <a:pt x="1471" y="1846"/>
                  </a:lnTo>
                  <a:lnTo>
                    <a:pt x="1458" y="1846"/>
                  </a:lnTo>
                  <a:lnTo>
                    <a:pt x="1441" y="1842"/>
                  </a:lnTo>
                  <a:lnTo>
                    <a:pt x="1429" y="1842"/>
                  </a:lnTo>
                  <a:lnTo>
                    <a:pt x="1416" y="1842"/>
                  </a:lnTo>
                  <a:lnTo>
                    <a:pt x="1409" y="1842"/>
                  </a:lnTo>
                  <a:lnTo>
                    <a:pt x="1399" y="1842"/>
                  </a:lnTo>
                  <a:lnTo>
                    <a:pt x="1395" y="1842"/>
                  </a:lnTo>
                  <a:lnTo>
                    <a:pt x="1391" y="1842"/>
                  </a:lnTo>
                  <a:lnTo>
                    <a:pt x="1389" y="1842"/>
                  </a:lnTo>
                  <a:lnTo>
                    <a:pt x="1389" y="1846"/>
                  </a:lnTo>
                  <a:lnTo>
                    <a:pt x="1388" y="1852"/>
                  </a:lnTo>
                  <a:lnTo>
                    <a:pt x="1388" y="1861"/>
                  </a:lnTo>
                  <a:lnTo>
                    <a:pt x="1386" y="1871"/>
                  </a:lnTo>
                  <a:lnTo>
                    <a:pt x="1386" y="1882"/>
                  </a:lnTo>
                  <a:lnTo>
                    <a:pt x="1384" y="1898"/>
                  </a:lnTo>
                  <a:lnTo>
                    <a:pt x="1384" y="1913"/>
                  </a:lnTo>
                  <a:lnTo>
                    <a:pt x="1382" y="1930"/>
                  </a:lnTo>
                  <a:lnTo>
                    <a:pt x="1378" y="1947"/>
                  </a:lnTo>
                  <a:lnTo>
                    <a:pt x="1376" y="1966"/>
                  </a:lnTo>
                  <a:lnTo>
                    <a:pt x="1374" y="1987"/>
                  </a:lnTo>
                  <a:lnTo>
                    <a:pt x="1372" y="2006"/>
                  </a:lnTo>
                  <a:lnTo>
                    <a:pt x="1370" y="2027"/>
                  </a:lnTo>
                  <a:lnTo>
                    <a:pt x="1369" y="2050"/>
                  </a:lnTo>
                  <a:lnTo>
                    <a:pt x="1369" y="2071"/>
                  </a:lnTo>
                  <a:lnTo>
                    <a:pt x="1365" y="2091"/>
                  </a:lnTo>
                  <a:lnTo>
                    <a:pt x="1361" y="2114"/>
                  </a:lnTo>
                  <a:lnTo>
                    <a:pt x="1357" y="2135"/>
                  </a:lnTo>
                  <a:lnTo>
                    <a:pt x="1355" y="2158"/>
                  </a:lnTo>
                  <a:lnTo>
                    <a:pt x="1351" y="2177"/>
                  </a:lnTo>
                  <a:lnTo>
                    <a:pt x="1351" y="2196"/>
                  </a:lnTo>
                  <a:lnTo>
                    <a:pt x="1348" y="2215"/>
                  </a:lnTo>
                  <a:lnTo>
                    <a:pt x="1348" y="2234"/>
                  </a:lnTo>
                  <a:lnTo>
                    <a:pt x="1344" y="2247"/>
                  </a:lnTo>
                  <a:lnTo>
                    <a:pt x="1342" y="2263"/>
                  </a:lnTo>
                  <a:lnTo>
                    <a:pt x="1340" y="2276"/>
                  </a:lnTo>
                  <a:lnTo>
                    <a:pt x="1340" y="2287"/>
                  </a:lnTo>
                  <a:lnTo>
                    <a:pt x="1336" y="2295"/>
                  </a:lnTo>
                  <a:lnTo>
                    <a:pt x="1336" y="2302"/>
                  </a:lnTo>
                  <a:lnTo>
                    <a:pt x="1336" y="2306"/>
                  </a:lnTo>
                  <a:lnTo>
                    <a:pt x="1336" y="2308"/>
                  </a:lnTo>
                  <a:lnTo>
                    <a:pt x="1332" y="2306"/>
                  </a:lnTo>
                  <a:lnTo>
                    <a:pt x="1327" y="2306"/>
                  </a:lnTo>
                  <a:lnTo>
                    <a:pt x="1317" y="2302"/>
                  </a:lnTo>
                  <a:lnTo>
                    <a:pt x="1304" y="2301"/>
                  </a:lnTo>
                  <a:lnTo>
                    <a:pt x="1285" y="2297"/>
                  </a:lnTo>
                  <a:lnTo>
                    <a:pt x="1268" y="2293"/>
                  </a:lnTo>
                  <a:lnTo>
                    <a:pt x="1245" y="2289"/>
                  </a:lnTo>
                  <a:lnTo>
                    <a:pt x="1222" y="2285"/>
                  </a:lnTo>
                  <a:lnTo>
                    <a:pt x="1196" y="2280"/>
                  </a:lnTo>
                  <a:lnTo>
                    <a:pt x="1171" y="2276"/>
                  </a:lnTo>
                  <a:lnTo>
                    <a:pt x="1142" y="2272"/>
                  </a:lnTo>
                  <a:lnTo>
                    <a:pt x="1114" y="2268"/>
                  </a:lnTo>
                  <a:lnTo>
                    <a:pt x="1085" y="2263"/>
                  </a:lnTo>
                  <a:lnTo>
                    <a:pt x="1057" y="2259"/>
                  </a:lnTo>
                  <a:lnTo>
                    <a:pt x="1030" y="2255"/>
                  </a:lnTo>
                  <a:lnTo>
                    <a:pt x="1004" y="2253"/>
                  </a:lnTo>
                  <a:lnTo>
                    <a:pt x="975" y="2249"/>
                  </a:lnTo>
                  <a:lnTo>
                    <a:pt x="950" y="2247"/>
                  </a:lnTo>
                  <a:lnTo>
                    <a:pt x="926" y="2243"/>
                  </a:lnTo>
                  <a:lnTo>
                    <a:pt x="907" y="2243"/>
                  </a:lnTo>
                  <a:lnTo>
                    <a:pt x="884" y="2243"/>
                  </a:lnTo>
                  <a:lnTo>
                    <a:pt x="865" y="2243"/>
                  </a:lnTo>
                  <a:lnTo>
                    <a:pt x="848" y="2243"/>
                  </a:lnTo>
                  <a:lnTo>
                    <a:pt x="833" y="2243"/>
                  </a:lnTo>
                  <a:lnTo>
                    <a:pt x="817" y="2243"/>
                  </a:lnTo>
                  <a:lnTo>
                    <a:pt x="804" y="2243"/>
                  </a:lnTo>
                  <a:lnTo>
                    <a:pt x="793" y="2243"/>
                  </a:lnTo>
                  <a:lnTo>
                    <a:pt x="785" y="2245"/>
                  </a:lnTo>
                  <a:lnTo>
                    <a:pt x="777" y="2245"/>
                  </a:lnTo>
                  <a:lnTo>
                    <a:pt x="774" y="2247"/>
                  </a:lnTo>
                  <a:lnTo>
                    <a:pt x="770" y="2247"/>
                  </a:lnTo>
                  <a:lnTo>
                    <a:pt x="770" y="2253"/>
                  </a:lnTo>
                  <a:lnTo>
                    <a:pt x="770" y="2259"/>
                  </a:lnTo>
                  <a:lnTo>
                    <a:pt x="772" y="2268"/>
                  </a:lnTo>
                  <a:lnTo>
                    <a:pt x="772" y="2278"/>
                  </a:lnTo>
                  <a:lnTo>
                    <a:pt x="775" y="2291"/>
                  </a:lnTo>
                  <a:lnTo>
                    <a:pt x="775" y="2304"/>
                  </a:lnTo>
                  <a:lnTo>
                    <a:pt x="779" y="2320"/>
                  </a:lnTo>
                  <a:lnTo>
                    <a:pt x="779" y="2335"/>
                  </a:lnTo>
                  <a:lnTo>
                    <a:pt x="781" y="2354"/>
                  </a:lnTo>
                  <a:lnTo>
                    <a:pt x="783" y="2373"/>
                  </a:lnTo>
                  <a:lnTo>
                    <a:pt x="785" y="2392"/>
                  </a:lnTo>
                  <a:lnTo>
                    <a:pt x="787" y="2411"/>
                  </a:lnTo>
                  <a:lnTo>
                    <a:pt x="789" y="2428"/>
                  </a:lnTo>
                  <a:lnTo>
                    <a:pt x="789" y="2447"/>
                  </a:lnTo>
                  <a:lnTo>
                    <a:pt x="793" y="2466"/>
                  </a:lnTo>
                  <a:lnTo>
                    <a:pt x="793" y="2483"/>
                  </a:lnTo>
                  <a:lnTo>
                    <a:pt x="793" y="2500"/>
                  </a:lnTo>
                  <a:lnTo>
                    <a:pt x="793" y="2515"/>
                  </a:lnTo>
                  <a:lnTo>
                    <a:pt x="793" y="2531"/>
                  </a:lnTo>
                  <a:lnTo>
                    <a:pt x="793" y="2546"/>
                  </a:lnTo>
                  <a:lnTo>
                    <a:pt x="793" y="2559"/>
                  </a:lnTo>
                  <a:lnTo>
                    <a:pt x="791" y="2572"/>
                  </a:lnTo>
                  <a:lnTo>
                    <a:pt x="791" y="2584"/>
                  </a:lnTo>
                  <a:lnTo>
                    <a:pt x="789" y="2593"/>
                  </a:lnTo>
                  <a:lnTo>
                    <a:pt x="789" y="2603"/>
                  </a:lnTo>
                  <a:lnTo>
                    <a:pt x="789" y="2610"/>
                  </a:lnTo>
                  <a:lnTo>
                    <a:pt x="789" y="2618"/>
                  </a:lnTo>
                  <a:lnTo>
                    <a:pt x="787" y="2627"/>
                  </a:lnTo>
                  <a:lnTo>
                    <a:pt x="787" y="2631"/>
                  </a:lnTo>
                  <a:lnTo>
                    <a:pt x="0" y="2618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</p:grpSp>
      <p:grpSp>
        <p:nvGrpSpPr>
          <p:cNvPr id="8" name="Group 32"/>
          <p:cNvGrpSpPr>
            <a:grpSpLocks/>
          </p:cNvGrpSpPr>
          <p:nvPr/>
        </p:nvGrpSpPr>
        <p:grpSpPr bwMode="auto">
          <a:xfrm>
            <a:off x="3375025" y="3584575"/>
            <a:ext cx="2232025" cy="1516063"/>
            <a:chOff x="2126" y="2104"/>
            <a:chExt cx="1406" cy="955"/>
          </a:xfrm>
        </p:grpSpPr>
        <p:sp>
          <p:nvSpPr>
            <p:cNvPr id="63521" name="AutoShape 33"/>
            <p:cNvSpPr>
              <a:spLocks noChangeArrowheads="1"/>
            </p:cNvSpPr>
            <p:nvPr/>
          </p:nvSpPr>
          <p:spPr bwMode="auto">
            <a:xfrm rot="25771487">
              <a:off x="2354" y="1879"/>
              <a:ext cx="955" cy="1406"/>
            </a:xfrm>
            <a:custGeom>
              <a:avLst/>
              <a:gdLst>
                <a:gd name="G0" fmla="+- 11463 0 0"/>
                <a:gd name="G1" fmla="+- 6581 0 0"/>
                <a:gd name="G2" fmla="+- 21600 0 6581"/>
                <a:gd name="G3" fmla="+- 10800 0 6581"/>
                <a:gd name="G4" fmla="+- 21600 0 11463"/>
                <a:gd name="G5" fmla="*/ G4 G3 10800"/>
                <a:gd name="G6" fmla="+- 21600 0 G5"/>
                <a:gd name="T0" fmla="*/ 11463 w 21600"/>
                <a:gd name="T1" fmla="*/ 0 h 21600"/>
                <a:gd name="T2" fmla="*/ 0 w 21600"/>
                <a:gd name="T3" fmla="*/ 10800 h 21600"/>
                <a:gd name="T4" fmla="*/ 11463 w 21600"/>
                <a:gd name="T5" fmla="*/ 21600 h 21600"/>
                <a:gd name="T6" fmla="*/ 21600 w 21600"/>
                <a:gd name="T7" fmla="*/ 10800 h 21600"/>
                <a:gd name="T8" fmla="*/ 17694720 60000 65536"/>
                <a:gd name="T9" fmla="*/ 11796480 60000 65536"/>
                <a:gd name="T10" fmla="*/ 5898240 60000 65536"/>
                <a:gd name="T11" fmla="*/ 0 60000 65536"/>
                <a:gd name="T12" fmla="*/ 3375 w 21600"/>
                <a:gd name="T13" fmla="*/ G1 h 21600"/>
                <a:gd name="T14" fmla="*/ G6 w 21600"/>
                <a:gd name="T15" fmla="*/ G2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11463" y="0"/>
                  </a:moveTo>
                  <a:lnTo>
                    <a:pt x="11463" y="6581"/>
                  </a:lnTo>
                  <a:lnTo>
                    <a:pt x="3375" y="6581"/>
                  </a:lnTo>
                  <a:lnTo>
                    <a:pt x="3375" y="15019"/>
                  </a:lnTo>
                  <a:lnTo>
                    <a:pt x="11463" y="15019"/>
                  </a:lnTo>
                  <a:lnTo>
                    <a:pt x="11463" y="21600"/>
                  </a:lnTo>
                  <a:lnTo>
                    <a:pt x="21600" y="10800"/>
                  </a:lnTo>
                  <a:close/>
                </a:path>
                <a:path w="21600" h="21600">
                  <a:moveTo>
                    <a:pt x="1350" y="6581"/>
                  </a:moveTo>
                  <a:lnTo>
                    <a:pt x="1350" y="15019"/>
                  </a:lnTo>
                  <a:lnTo>
                    <a:pt x="2700" y="15019"/>
                  </a:lnTo>
                  <a:lnTo>
                    <a:pt x="2700" y="6581"/>
                  </a:lnTo>
                  <a:close/>
                </a:path>
                <a:path w="21600" h="21600">
                  <a:moveTo>
                    <a:pt x="0" y="6581"/>
                  </a:moveTo>
                  <a:lnTo>
                    <a:pt x="0" y="15019"/>
                  </a:lnTo>
                  <a:lnTo>
                    <a:pt x="675" y="15019"/>
                  </a:lnTo>
                  <a:lnTo>
                    <a:pt x="675" y="6581"/>
                  </a:lnTo>
                  <a:close/>
                </a:path>
              </a:pathLst>
            </a:custGeom>
            <a:gradFill rotWithShape="1">
              <a:gsLst>
                <a:gs pos="0">
                  <a:schemeClr val="accent2"/>
                </a:gs>
                <a:gs pos="50000">
                  <a:srgbClr val="FFFFFF"/>
                </a:gs>
                <a:gs pos="100000">
                  <a:schemeClr val="accent2"/>
                </a:gs>
              </a:gsLst>
              <a:lin ang="54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rot="10800000" vert="eaVert" wrap="none" anchor="ctr"/>
            <a:lstStyle/>
            <a:p>
              <a:pPr algn="ctr">
                <a:defRPr/>
              </a:pPr>
              <a:endParaRPr lang="it-IT" sz="1400">
                <a:latin typeface="Arial" charset="0"/>
              </a:endParaRPr>
            </a:p>
          </p:txBody>
        </p:sp>
        <p:sp>
          <p:nvSpPr>
            <p:cNvPr id="15436" name="Text Box 34"/>
            <p:cNvSpPr txBox="1">
              <a:spLocks noChangeArrowheads="1"/>
            </p:cNvSpPr>
            <p:nvPr/>
          </p:nvSpPr>
          <p:spPr bwMode="auto">
            <a:xfrm rot="-717699">
              <a:off x="2474" y="2286"/>
              <a:ext cx="633" cy="4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it-IT" sz="4000" b="1">
                  <a:solidFill>
                    <a:srgbClr val="FF3300"/>
                  </a:solidFill>
                  <a:latin typeface="Futura Md BT" pitchFamily="34" charset="0"/>
                </a:rPr>
                <a:t>?</a:t>
              </a:r>
              <a:endParaRPr lang="it-IT" sz="4000" b="1">
                <a:solidFill>
                  <a:srgbClr val="333399"/>
                </a:solidFill>
                <a:latin typeface="Futura Md BT" pitchFamily="34" charset="0"/>
              </a:endParaRPr>
            </a:p>
          </p:txBody>
        </p:sp>
      </p:grpSp>
      <p:sp>
        <p:nvSpPr>
          <p:cNvPr id="15375" name="Text Box 35"/>
          <p:cNvSpPr txBox="1">
            <a:spLocks noChangeArrowheads="1"/>
          </p:cNvSpPr>
          <p:nvPr/>
        </p:nvSpPr>
        <p:spPr bwMode="auto">
          <a:xfrm>
            <a:off x="990600" y="4714875"/>
            <a:ext cx="2293938" cy="1885950"/>
          </a:xfrm>
          <a:prstGeom prst="rect">
            <a:avLst/>
          </a:prstGeom>
          <a:solidFill>
            <a:srgbClr val="0000FF"/>
          </a:solidFill>
          <a:ln w="76200" cmpd="tri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it-IT" sz="2000" b="1">
                <a:solidFill>
                  <a:schemeClr val="bg1"/>
                </a:solidFill>
                <a:latin typeface="Futura Md BT" pitchFamily="34" charset="0"/>
              </a:rPr>
              <a:t>2.</a:t>
            </a:r>
            <a:r>
              <a:rPr lang="it-IT" sz="1400" b="1">
                <a:solidFill>
                  <a:schemeClr val="bg1"/>
                </a:solidFill>
                <a:latin typeface="Futura Md BT" pitchFamily="34" charset="0"/>
              </a:rPr>
              <a:t> RIVEDERE CRITICAMENTE L’</a:t>
            </a:r>
            <a:r>
              <a:rPr lang="it-IT" sz="1400" b="1">
                <a:solidFill>
                  <a:srgbClr val="FF3300"/>
                </a:solidFill>
                <a:latin typeface="Futura Md BT" pitchFamily="34" charset="0"/>
              </a:rPr>
              <a:t>APPROPRIATEZZA DELLE FUNZIONI</a:t>
            </a:r>
            <a:r>
              <a:rPr lang="it-IT" sz="1400" b="1">
                <a:solidFill>
                  <a:schemeClr val="bg1"/>
                </a:solidFill>
                <a:latin typeface="Futura Md BT" pitchFamily="34" charset="0"/>
              </a:rPr>
              <a:t> SVOLTE DALLE TAPPE ASSISTENZIALI E ANALIZZARLE IN DETTAGLIO</a:t>
            </a:r>
          </a:p>
        </p:txBody>
      </p:sp>
      <p:grpSp>
        <p:nvGrpSpPr>
          <p:cNvPr id="9" name="Group 36"/>
          <p:cNvGrpSpPr>
            <a:grpSpLocks noChangeAspect="1"/>
          </p:cNvGrpSpPr>
          <p:nvPr/>
        </p:nvGrpSpPr>
        <p:grpSpPr bwMode="auto">
          <a:xfrm rot="761975" flipH="1">
            <a:off x="2751138" y="2244725"/>
            <a:ext cx="2451100" cy="2354263"/>
            <a:chOff x="89" y="2844"/>
            <a:chExt cx="1798" cy="1017"/>
          </a:xfrm>
        </p:grpSpPr>
        <p:sp>
          <p:nvSpPr>
            <p:cNvPr id="15383" name="AutoShape 37"/>
            <p:cNvSpPr>
              <a:spLocks noChangeAspect="1" noChangeArrowheads="1" noTextEdit="1"/>
            </p:cNvSpPr>
            <p:nvPr/>
          </p:nvSpPr>
          <p:spPr bwMode="auto">
            <a:xfrm>
              <a:off x="89" y="2844"/>
              <a:ext cx="1798" cy="101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grpSp>
          <p:nvGrpSpPr>
            <p:cNvPr id="10" name="Group 38"/>
            <p:cNvGrpSpPr>
              <a:grpSpLocks/>
            </p:cNvGrpSpPr>
            <p:nvPr/>
          </p:nvGrpSpPr>
          <p:grpSpPr bwMode="auto">
            <a:xfrm>
              <a:off x="125" y="2862"/>
              <a:ext cx="1486" cy="601"/>
              <a:chOff x="125" y="2862"/>
              <a:chExt cx="1486" cy="601"/>
            </a:xfrm>
          </p:grpSpPr>
          <p:grpSp>
            <p:nvGrpSpPr>
              <p:cNvPr id="11" name="Group 39"/>
              <p:cNvGrpSpPr>
                <a:grpSpLocks/>
              </p:cNvGrpSpPr>
              <p:nvPr/>
            </p:nvGrpSpPr>
            <p:grpSpPr bwMode="auto">
              <a:xfrm>
                <a:off x="152" y="2863"/>
                <a:ext cx="1459" cy="600"/>
                <a:chOff x="152" y="2863"/>
                <a:chExt cx="1459" cy="600"/>
              </a:xfrm>
            </p:grpSpPr>
            <p:grpSp>
              <p:nvGrpSpPr>
                <p:cNvPr id="12" name="Group 40"/>
                <p:cNvGrpSpPr>
                  <a:grpSpLocks/>
                </p:cNvGrpSpPr>
                <p:nvPr/>
              </p:nvGrpSpPr>
              <p:grpSpPr bwMode="auto">
                <a:xfrm>
                  <a:off x="152" y="2863"/>
                  <a:ext cx="1459" cy="600"/>
                  <a:chOff x="152" y="2863"/>
                  <a:chExt cx="1459" cy="600"/>
                </a:xfrm>
              </p:grpSpPr>
              <p:sp>
                <p:nvSpPr>
                  <p:cNvPr id="15433" name="Freeform 41"/>
                  <p:cNvSpPr>
                    <a:spLocks/>
                  </p:cNvSpPr>
                  <p:nvPr/>
                </p:nvSpPr>
                <p:spPr bwMode="auto">
                  <a:xfrm>
                    <a:off x="152" y="2863"/>
                    <a:ext cx="1239" cy="348"/>
                  </a:xfrm>
                  <a:custGeom>
                    <a:avLst/>
                    <a:gdLst>
                      <a:gd name="T0" fmla="*/ 26 w 1239"/>
                      <a:gd name="T1" fmla="*/ 174 h 696"/>
                      <a:gd name="T2" fmla="*/ 7 w 1239"/>
                      <a:gd name="T3" fmla="*/ 154 h 696"/>
                      <a:gd name="T4" fmla="*/ 0 w 1239"/>
                      <a:gd name="T5" fmla="*/ 134 h 696"/>
                      <a:gd name="T6" fmla="*/ 4 w 1239"/>
                      <a:gd name="T7" fmla="*/ 119 h 696"/>
                      <a:gd name="T8" fmla="*/ 15 w 1239"/>
                      <a:gd name="T9" fmla="*/ 107 h 696"/>
                      <a:gd name="T10" fmla="*/ 33 w 1239"/>
                      <a:gd name="T11" fmla="*/ 93 h 696"/>
                      <a:gd name="T12" fmla="*/ 63 w 1239"/>
                      <a:gd name="T13" fmla="*/ 80 h 696"/>
                      <a:gd name="T14" fmla="*/ 100 w 1239"/>
                      <a:gd name="T15" fmla="*/ 66 h 696"/>
                      <a:gd name="T16" fmla="*/ 137 w 1239"/>
                      <a:gd name="T17" fmla="*/ 54 h 696"/>
                      <a:gd name="T18" fmla="*/ 182 w 1239"/>
                      <a:gd name="T19" fmla="*/ 43 h 696"/>
                      <a:gd name="T20" fmla="*/ 234 w 1239"/>
                      <a:gd name="T21" fmla="*/ 33 h 696"/>
                      <a:gd name="T22" fmla="*/ 285 w 1239"/>
                      <a:gd name="T23" fmla="*/ 24 h 696"/>
                      <a:gd name="T24" fmla="*/ 341 w 1239"/>
                      <a:gd name="T25" fmla="*/ 18 h 696"/>
                      <a:gd name="T26" fmla="*/ 409 w 1239"/>
                      <a:gd name="T27" fmla="*/ 11 h 696"/>
                      <a:gd name="T28" fmla="*/ 487 w 1239"/>
                      <a:gd name="T29" fmla="*/ 6 h 696"/>
                      <a:gd name="T30" fmla="*/ 554 w 1239"/>
                      <a:gd name="T31" fmla="*/ 3 h 696"/>
                      <a:gd name="T32" fmla="*/ 635 w 1239"/>
                      <a:gd name="T33" fmla="*/ 0 h 696"/>
                      <a:gd name="T34" fmla="*/ 739 w 1239"/>
                      <a:gd name="T35" fmla="*/ 0 h 696"/>
                      <a:gd name="T36" fmla="*/ 817 w 1239"/>
                      <a:gd name="T37" fmla="*/ 3 h 696"/>
                      <a:gd name="T38" fmla="*/ 910 w 1239"/>
                      <a:gd name="T39" fmla="*/ 7 h 696"/>
                      <a:gd name="T40" fmla="*/ 1002 w 1239"/>
                      <a:gd name="T41" fmla="*/ 16 h 696"/>
                      <a:gd name="T42" fmla="*/ 1084 w 1239"/>
                      <a:gd name="T43" fmla="*/ 25 h 696"/>
                      <a:gd name="T44" fmla="*/ 1139 w 1239"/>
                      <a:gd name="T45" fmla="*/ 36 h 696"/>
                      <a:gd name="T46" fmla="*/ 1195 w 1239"/>
                      <a:gd name="T47" fmla="*/ 47 h 696"/>
                      <a:gd name="T48" fmla="*/ 1239 w 1239"/>
                      <a:gd name="T49" fmla="*/ 58 h 696"/>
                      <a:gd name="T50" fmla="*/ 1121 w 1239"/>
                      <a:gd name="T51" fmla="*/ 41 h 696"/>
                      <a:gd name="T52" fmla="*/ 1058 w 1239"/>
                      <a:gd name="T53" fmla="*/ 33 h 696"/>
                      <a:gd name="T54" fmla="*/ 991 w 1239"/>
                      <a:gd name="T55" fmla="*/ 27 h 696"/>
                      <a:gd name="T56" fmla="*/ 906 w 1239"/>
                      <a:gd name="T57" fmla="*/ 22 h 696"/>
                      <a:gd name="T58" fmla="*/ 824 w 1239"/>
                      <a:gd name="T59" fmla="*/ 20 h 696"/>
                      <a:gd name="T60" fmla="*/ 735 w 1239"/>
                      <a:gd name="T61" fmla="*/ 19 h 696"/>
                      <a:gd name="T62" fmla="*/ 669 w 1239"/>
                      <a:gd name="T63" fmla="*/ 20 h 696"/>
                      <a:gd name="T64" fmla="*/ 598 w 1239"/>
                      <a:gd name="T65" fmla="*/ 22 h 696"/>
                      <a:gd name="T66" fmla="*/ 528 w 1239"/>
                      <a:gd name="T67" fmla="*/ 25 h 696"/>
                      <a:gd name="T68" fmla="*/ 461 w 1239"/>
                      <a:gd name="T69" fmla="*/ 30 h 696"/>
                      <a:gd name="T70" fmla="*/ 387 w 1239"/>
                      <a:gd name="T71" fmla="*/ 38 h 696"/>
                      <a:gd name="T72" fmla="*/ 330 w 1239"/>
                      <a:gd name="T73" fmla="*/ 45 h 696"/>
                      <a:gd name="T74" fmla="*/ 282 w 1239"/>
                      <a:gd name="T75" fmla="*/ 53 h 696"/>
                      <a:gd name="T76" fmla="*/ 226 w 1239"/>
                      <a:gd name="T77" fmla="*/ 62 h 696"/>
                      <a:gd name="T78" fmla="*/ 182 w 1239"/>
                      <a:gd name="T79" fmla="*/ 73 h 696"/>
                      <a:gd name="T80" fmla="*/ 137 w 1239"/>
                      <a:gd name="T81" fmla="*/ 86 h 696"/>
                      <a:gd name="T82" fmla="*/ 96 w 1239"/>
                      <a:gd name="T83" fmla="*/ 100 h 696"/>
                      <a:gd name="T84" fmla="*/ 70 w 1239"/>
                      <a:gd name="T85" fmla="*/ 114 h 696"/>
                      <a:gd name="T86" fmla="*/ 48 w 1239"/>
                      <a:gd name="T87" fmla="*/ 131 h 696"/>
                      <a:gd name="T88" fmla="*/ 33 w 1239"/>
                      <a:gd name="T89" fmla="*/ 151 h 696"/>
                      <a:gd name="T90" fmla="*/ 26 w 1239"/>
                      <a:gd name="T91" fmla="*/ 174 h 69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w 1239"/>
                      <a:gd name="T139" fmla="*/ 0 h 696"/>
                      <a:gd name="T140" fmla="*/ 1239 w 1239"/>
                      <a:gd name="T141" fmla="*/ 696 h 696"/>
                    </a:gdLst>
                    <a:ahLst/>
                    <a:cxnLst>
                      <a:cxn ang="T92">
                        <a:pos x="T0" y="T1"/>
                      </a:cxn>
                      <a:cxn ang="T93">
                        <a:pos x="T2" y="T3"/>
                      </a:cxn>
                      <a:cxn ang="T94">
                        <a:pos x="T4" y="T5"/>
                      </a:cxn>
                      <a:cxn ang="T95">
                        <a:pos x="T6" y="T7"/>
                      </a:cxn>
                      <a:cxn ang="T96">
                        <a:pos x="T8" y="T9"/>
                      </a:cxn>
                      <a:cxn ang="T97">
                        <a:pos x="T10" y="T11"/>
                      </a:cxn>
                      <a:cxn ang="T98">
                        <a:pos x="T12" y="T13"/>
                      </a:cxn>
                      <a:cxn ang="T99">
                        <a:pos x="T14" y="T15"/>
                      </a:cxn>
                      <a:cxn ang="T100">
                        <a:pos x="T16" y="T17"/>
                      </a:cxn>
                      <a:cxn ang="T101">
                        <a:pos x="T18" y="T19"/>
                      </a:cxn>
                      <a:cxn ang="T102">
                        <a:pos x="T20" y="T21"/>
                      </a:cxn>
                      <a:cxn ang="T103">
                        <a:pos x="T22" y="T23"/>
                      </a:cxn>
                      <a:cxn ang="T104">
                        <a:pos x="T24" y="T25"/>
                      </a:cxn>
                      <a:cxn ang="T105">
                        <a:pos x="T26" y="T27"/>
                      </a:cxn>
                      <a:cxn ang="T106">
                        <a:pos x="T28" y="T29"/>
                      </a:cxn>
                      <a:cxn ang="T107">
                        <a:pos x="T30" y="T31"/>
                      </a:cxn>
                      <a:cxn ang="T108">
                        <a:pos x="T32" y="T33"/>
                      </a:cxn>
                      <a:cxn ang="T109">
                        <a:pos x="T34" y="T35"/>
                      </a:cxn>
                      <a:cxn ang="T110">
                        <a:pos x="T36" y="T37"/>
                      </a:cxn>
                      <a:cxn ang="T111">
                        <a:pos x="T38" y="T39"/>
                      </a:cxn>
                      <a:cxn ang="T112">
                        <a:pos x="T40" y="T41"/>
                      </a:cxn>
                      <a:cxn ang="T113">
                        <a:pos x="T42" y="T43"/>
                      </a:cxn>
                      <a:cxn ang="T114">
                        <a:pos x="T44" y="T45"/>
                      </a:cxn>
                      <a:cxn ang="T115">
                        <a:pos x="T46" y="T47"/>
                      </a:cxn>
                      <a:cxn ang="T116">
                        <a:pos x="T48" y="T49"/>
                      </a:cxn>
                      <a:cxn ang="T117">
                        <a:pos x="T50" y="T51"/>
                      </a:cxn>
                      <a:cxn ang="T118">
                        <a:pos x="T52" y="T53"/>
                      </a:cxn>
                      <a:cxn ang="T119">
                        <a:pos x="T54" y="T55"/>
                      </a:cxn>
                      <a:cxn ang="T120">
                        <a:pos x="T56" y="T57"/>
                      </a:cxn>
                      <a:cxn ang="T121">
                        <a:pos x="T58" y="T59"/>
                      </a:cxn>
                      <a:cxn ang="T122">
                        <a:pos x="T60" y="T61"/>
                      </a:cxn>
                      <a:cxn ang="T123">
                        <a:pos x="T62" y="T63"/>
                      </a:cxn>
                      <a:cxn ang="T124">
                        <a:pos x="T64" y="T65"/>
                      </a:cxn>
                      <a:cxn ang="T125">
                        <a:pos x="T66" y="T67"/>
                      </a:cxn>
                      <a:cxn ang="T126">
                        <a:pos x="T68" y="T69"/>
                      </a:cxn>
                      <a:cxn ang="T127">
                        <a:pos x="T70" y="T71"/>
                      </a:cxn>
                      <a:cxn ang="T128">
                        <a:pos x="T72" y="T73"/>
                      </a:cxn>
                      <a:cxn ang="T129">
                        <a:pos x="T74" y="T75"/>
                      </a:cxn>
                      <a:cxn ang="T130">
                        <a:pos x="T76" y="T77"/>
                      </a:cxn>
                      <a:cxn ang="T131">
                        <a:pos x="T78" y="T79"/>
                      </a:cxn>
                      <a:cxn ang="T132">
                        <a:pos x="T80" y="T81"/>
                      </a:cxn>
                      <a:cxn ang="T133">
                        <a:pos x="T82" y="T83"/>
                      </a:cxn>
                      <a:cxn ang="T134">
                        <a:pos x="T84" y="T85"/>
                      </a:cxn>
                      <a:cxn ang="T135">
                        <a:pos x="T86" y="T87"/>
                      </a:cxn>
                      <a:cxn ang="T136">
                        <a:pos x="T88" y="T89"/>
                      </a:cxn>
                      <a:cxn ang="T137">
                        <a:pos x="T90" y="T91"/>
                      </a:cxn>
                    </a:cxnLst>
                    <a:rect l="T138" t="T139" r="T140" b="T141"/>
                    <a:pathLst>
                      <a:path w="1239" h="696">
                        <a:moveTo>
                          <a:pt x="26" y="696"/>
                        </a:moveTo>
                        <a:lnTo>
                          <a:pt x="7" y="614"/>
                        </a:lnTo>
                        <a:lnTo>
                          <a:pt x="0" y="534"/>
                        </a:lnTo>
                        <a:lnTo>
                          <a:pt x="4" y="479"/>
                        </a:lnTo>
                        <a:lnTo>
                          <a:pt x="15" y="430"/>
                        </a:lnTo>
                        <a:lnTo>
                          <a:pt x="33" y="375"/>
                        </a:lnTo>
                        <a:lnTo>
                          <a:pt x="63" y="320"/>
                        </a:lnTo>
                        <a:lnTo>
                          <a:pt x="100" y="262"/>
                        </a:lnTo>
                        <a:lnTo>
                          <a:pt x="137" y="216"/>
                        </a:lnTo>
                        <a:lnTo>
                          <a:pt x="182" y="170"/>
                        </a:lnTo>
                        <a:lnTo>
                          <a:pt x="234" y="131"/>
                        </a:lnTo>
                        <a:lnTo>
                          <a:pt x="285" y="97"/>
                        </a:lnTo>
                        <a:lnTo>
                          <a:pt x="341" y="70"/>
                        </a:lnTo>
                        <a:lnTo>
                          <a:pt x="409" y="45"/>
                        </a:lnTo>
                        <a:lnTo>
                          <a:pt x="487" y="24"/>
                        </a:lnTo>
                        <a:lnTo>
                          <a:pt x="554" y="9"/>
                        </a:lnTo>
                        <a:lnTo>
                          <a:pt x="635" y="0"/>
                        </a:lnTo>
                        <a:lnTo>
                          <a:pt x="739" y="0"/>
                        </a:lnTo>
                        <a:lnTo>
                          <a:pt x="817" y="12"/>
                        </a:lnTo>
                        <a:lnTo>
                          <a:pt x="910" y="30"/>
                        </a:lnTo>
                        <a:lnTo>
                          <a:pt x="1002" y="64"/>
                        </a:lnTo>
                        <a:lnTo>
                          <a:pt x="1084" y="103"/>
                        </a:lnTo>
                        <a:lnTo>
                          <a:pt x="1139" y="143"/>
                        </a:lnTo>
                        <a:lnTo>
                          <a:pt x="1195" y="189"/>
                        </a:lnTo>
                        <a:lnTo>
                          <a:pt x="1239" y="234"/>
                        </a:lnTo>
                        <a:lnTo>
                          <a:pt x="1121" y="161"/>
                        </a:lnTo>
                        <a:lnTo>
                          <a:pt x="1058" y="131"/>
                        </a:lnTo>
                        <a:lnTo>
                          <a:pt x="991" y="109"/>
                        </a:lnTo>
                        <a:lnTo>
                          <a:pt x="906" y="88"/>
                        </a:lnTo>
                        <a:lnTo>
                          <a:pt x="824" y="79"/>
                        </a:lnTo>
                        <a:lnTo>
                          <a:pt x="735" y="76"/>
                        </a:lnTo>
                        <a:lnTo>
                          <a:pt x="669" y="79"/>
                        </a:lnTo>
                        <a:lnTo>
                          <a:pt x="598" y="88"/>
                        </a:lnTo>
                        <a:lnTo>
                          <a:pt x="528" y="103"/>
                        </a:lnTo>
                        <a:lnTo>
                          <a:pt x="461" y="122"/>
                        </a:lnTo>
                        <a:lnTo>
                          <a:pt x="387" y="152"/>
                        </a:lnTo>
                        <a:lnTo>
                          <a:pt x="330" y="180"/>
                        </a:lnTo>
                        <a:lnTo>
                          <a:pt x="282" y="213"/>
                        </a:lnTo>
                        <a:lnTo>
                          <a:pt x="226" y="250"/>
                        </a:lnTo>
                        <a:lnTo>
                          <a:pt x="182" y="289"/>
                        </a:lnTo>
                        <a:lnTo>
                          <a:pt x="137" y="344"/>
                        </a:lnTo>
                        <a:lnTo>
                          <a:pt x="96" y="402"/>
                        </a:lnTo>
                        <a:lnTo>
                          <a:pt x="70" y="457"/>
                        </a:lnTo>
                        <a:lnTo>
                          <a:pt x="48" y="522"/>
                        </a:lnTo>
                        <a:lnTo>
                          <a:pt x="33" y="601"/>
                        </a:lnTo>
                        <a:lnTo>
                          <a:pt x="26" y="696"/>
                        </a:lnTo>
                        <a:close/>
                      </a:path>
                    </a:pathLst>
                  </a:custGeom>
                  <a:solidFill>
                    <a:srgbClr val="C0C0C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it-IT"/>
                  </a:p>
                </p:txBody>
              </p:sp>
              <p:sp>
                <p:nvSpPr>
                  <p:cNvPr id="15434" name="Freeform 42"/>
                  <p:cNvSpPr>
                    <a:spLocks/>
                  </p:cNvSpPr>
                  <p:nvPr/>
                </p:nvSpPr>
                <p:spPr bwMode="auto">
                  <a:xfrm>
                    <a:off x="245" y="3036"/>
                    <a:ext cx="1366" cy="427"/>
                  </a:xfrm>
                  <a:custGeom>
                    <a:avLst/>
                    <a:gdLst>
                      <a:gd name="T0" fmla="*/ 0 w 1366"/>
                      <a:gd name="T1" fmla="*/ 130 h 855"/>
                      <a:gd name="T2" fmla="*/ 78 w 1366"/>
                      <a:gd name="T3" fmla="*/ 148 h 855"/>
                      <a:gd name="T4" fmla="*/ 163 w 1366"/>
                      <a:gd name="T5" fmla="*/ 164 h 855"/>
                      <a:gd name="T6" fmla="*/ 241 w 1366"/>
                      <a:gd name="T7" fmla="*/ 173 h 855"/>
                      <a:gd name="T8" fmla="*/ 353 w 1366"/>
                      <a:gd name="T9" fmla="*/ 183 h 855"/>
                      <a:gd name="T10" fmla="*/ 442 w 1366"/>
                      <a:gd name="T11" fmla="*/ 188 h 855"/>
                      <a:gd name="T12" fmla="*/ 524 w 1366"/>
                      <a:gd name="T13" fmla="*/ 191 h 855"/>
                      <a:gd name="T14" fmla="*/ 620 w 1366"/>
                      <a:gd name="T15" fmla="*/ 191 h 855"/>
                      <a:gd name="T16" fmla="*/ 690 w 1366"/>
                      <a:gd name="T17" fmla="*/ 189 h 855"/>
                      <a:gd name="T18" fmla="*/ 776 w 1366"/>
                      <a:gd name="T19" fmla="*/ 186 h 855"/>
                      <a:gd name="T20" fmla="*/ 861 w 1366"/>
                      <a:gd name="T21" fmla="*/ 181 h 855"/>
                      <a:gd name="T22" fmla="*/ 931 w 1366"/>
                      <a:gd name="T23" fmla="*/ 173 h 855"/>
                      <a:gd name="T24" fmla="*/ 998 w 1366"/>
                      <a:gd name="T25" fmla="*/ 165 h 855"/>
                      <a:gd name="T26" fmla="*/ 1057 w 1366"/>
                      <a:gd name="T27" fmla="*/ 156 h 855"/>
                      <a:gd name="T28" fmla="*/ 1117 w 1366"/>
                      <a:gd name="T29" fmla="*/ 144 h 855"/>
                      <a:gd name="T30" fmla="*/ 1176 w 1366"/>
                      <a:gd name="T31" fmla="*/ 130 h 855"/>
                      <a:gd name="T32" fmla="*/ 1222 w 1366"/>
                      <a:gd name="T33" fmla="*/ 117 h 855"/>
                      <a:gd name="T34" fmla="*/ 1248 w 1366"/>
                      <a:gd name="T35" fmla="*/ 104 h 855"/>
                      <a:gd name="T36" fmla="*/ 1281 w 1366"/>
                      <a:gd name="T37" fmla="*/ 84 h 855"/>
                      <a:gd name="T38" fmla="*/ 1303 w 1366"/>
                      <a:gd name="T39" fmla="*/ 62 h 855"/>
                      <a:gd name="T40" fmla="*/ 1307 w 1366"/>
                      <a:gd name="T41" fmla="*/ 43 h 855"/>
                      <a:gd name="T42" fmla="*/ 1292 w 1366"/>
                      <a:gd name="T43" fmla="*/ 23 h 855"/>
                      <a:gd name="T44" fmla="*/ 1259 w 1366"/>
                      <a:gd name="T45" fmla="*/ 0 h 855"/>
                      <a:gd name="T46" fmla="*/ 1292 w 1366"/>
                      <a:gd name="T47" fmla="*/ 12 h 855"/>
                      <a:gd name="T48" fmla="*/ 1329 w 1366"/>
                      <a:gd name="T49" fmla="*/ 29 h 855"/>
                      <a:gd name="T50" fmla="*/ 1348 w 1366"/>
                      <a:gd name="T51" fmla="*/ 46 h 855"/>
                      <a:gd name="T52" fmla="*/ 1366 w 1366"/>
                      <a:gd name="T53" fmla="*/ 61 h 855"/>
                      <a:gd name="T54" fmla="*/ 1363 w 1366"/>
                      <a:gd name="T55" fmla="*/ 74 h 855"/>
                      <a:gd name="T56" fmla="*/ 1359 w 1366"/>
                      <a:gd name="T57" fmla="*/ 91 h 855"/>
                      <a:gd name="T58" fmla="*/ 1315 w 1366"/>
                      <a:gd name="T59" fmla="*/ 125 h 855"/>
                      <a:gd name="T60" fmla="*/ 1270 w 1366"/>
                      <a:gd name="T61" fmla="*/ 143 h 855"/>
                      <a:gd name="T62" fmla="*/ 1214 w 1366"/>
                      <a:gd name="T63" fmla="*/ 159 h 855"/>
                      <a:gd name="T64" fmla="*/ 1154 w 1366"/>
                      <a:gd name="T65" fmla="*/ 173 h 855"/>
                      <a:gd name="T66" fmla="*/ 1095 w 1366"/>
                      <a:gd name="T67" fmla="*/ 183 h 855"/>
                      <a:gd name="T68" fmla="*/ 1013 w 1366"/>
                      <a:gd name="T69" fmla="*/ 194 h 855"/>
                      <a:gd name="T70" fmla="*/ 931 w 1366"/>
                      <a:gd name="T71" fmla="*/ 202 h 855"/>
                      <a:gd name="T72" fmla="*/ 854 w 1366"/>
                      <a:gd name="T73" fmla="*/ 207 h 855"/>
                      <a:gd name="T74" fmla="*/ 754 w 1366"/>
                      <a:gd name="T75" fmla="*/ 213 h 855"/>
                      <a:gd name="T76" fmla="*/ 679 w 1366"/>
                      <a:gd name="T77" fmla="*/ 213 h 855"/>
                      <a:gd name="T78" fmla="*/ 598 w 1366"/>
                      <a:gd name="T79" fmla="*/ 213 h 855"/>
                      <a:gd name="T80" fmla="*/ 516 w 1366"/>
                      <a:gd name="T81" fmla="*/ 210 h 855"/>
                      <a:gd name="T82" fmla="*/ 427 w 1366"/>
                      <a:gd name="T83" fmla="*/ 207 h 855"/>
                      <a:gd name="T84" fmla="*/ 368 w 1366"/>
                      <a:gd name="T85" fmla="*/ 202 h 855"/>
                      <a:gd name="T86" fmla="*/ 289 w 1366"/>
                      <a:gd name="T87" fmla="*/ 194 h 855"/>
                      <a:gd name="T88" fmla="*/ 222 w 1366"/>
                      <a:gd name="T89" fmla="*/ 186 h 855"/>
                      <a:gd name="T90" fmla="*/ 159 w 1366"/>
                      <a:gd name="T91" fmla="*/ 175 h 855"/>
                      <a:gd name="T92" fmla="*/ 92 w 1366"/>
                      <a:gd name="T93" fmla="*/ 161 h 855"/>
                      <a:gd name="T94" fmla="*/ 29 w 1366"/>
                      <a:gd name="T95" fmla="*/ 142 h 855"/>
                      <a:gd name="T96" fmla="*/ 0 w 1366"/>
                      <a:gd name="T97" fmla="*/ 130 h 855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w 1366"/>
                      <a:gd name="T148" fmla="*/ 0 h 855"/>
                      <a:gd name="T149" fmla="*/ 1366 w 1366"/>
                      <a:gd name="T150" fmla="*/ 855 h 855"/>
                    </a:gdLst>
                    <a:ahLst/>
                    <a:cxnLst>
                      <a:cxn ang="T98">
                        <a:pos x="T0" y="T1"/>
                      </a:cxn>
                      <a:cxn ang="T99">
                        <a:pos x="T2" y="T3"/>
                      </a:cxn>
                      <a:cxn ang="T100">
                        <a:pos x="T4" y="T5"/>
                      </a:cxn>
                      <a:cxn ang="T101">
                        <a:pos x="T6" y="T7"/>
                      </a:cxn>
                      <a:cxn ang="T102">
                        <a:pos x="T8" y="T9"/>
                      </a:cxn>
                      <a:cxn ang="T103">
                        <a:pos x="T10" y="T11"/>
                      </a:cxn>
                      <a:cxn ang="T104">
                        <a:pos x="T12" y="T13"/>
                      </a:cxn>
                      <a:cxn ang="T105">
                        <a:pos x="T14" y="T15"/>
                      </a:cxn>
                      <a:cxn ang="T106">
                        <a:pos x="T16" y="T17"/>
                      </a:cxn>
                      <a:cxn ang="T107">
                        <a:pos x="T18" y="T19"/>
                      </a:cxn>
                      <a:cxn ang="T108">
                        <a:pos x="T20" y="T21"/>
                      </a:cxn>
                      <a:cxn ang="T109">
                        <a:pos x="T22" y="T23"/>
                      </a:cxn>
                      <a:cxn ang="T110">
                        <a:pos x="T24" y="T25"/>
                      </a:cxn>
                      <a:cxn ang="T111">
                        <a:pos x="T26" y="T27"/>
                      </a:cxn>
                      <a:cxn ang="T112">
                        <a:pos x="T28" y="T29"/>
                      </a:cxn>
                      <a:cxn ang="T113">
                        <a:pos x="T30" y="T31"/>
                      </a:cxn>
                      <a:cxn ang="T114">
                        <a:pos x="T32" y="T33"/>
                      </a:cxn>
                      <a:cxn ang="T115">
                        <a:pos x="T34" y="T35"/>
                      </a:cxn>
                      <a:cxn ang="T116">
                        <a:pos x="T36" y="T37"/>
                      </a:cxn>
                      <a:cxn ang="T117">
                        <a:pos x="T38" y="T39"/>
                      </a:cxn>
                      <a:cxn ang="T118">
                        <a:pos x="T40" y="T41"/>
                      </a:cxn>
                      <a:cxn ang="T119">
                        <a:pos x="T42" y="T43"/>
                      </a:cxn>
                      <a:cxn ang="T120">
                        <a:pos x="T44" y="T45"/>
                      </a:cxn>
                      <a:cxn ang="T121">
                        <a:pos x="T46" y="T47"/>
                      </a:cxn>
                      <a:cxn ang="T122">
                        <a:pos x="T48" y="T49"/>
                      </a:cxn>
                      <a:cxn ang="T123">
                        <a:pos x="T50" y="T51"/>
                      </a:cxn>
                      <a:cxn ang="T124">
                        <a:pos x="T52" y="T53"/>
                      </a:cxn>
                      <a:cxn ang="T125">
                        <a:pos x="T54" y="T55"/>
                      </a:cxn>
                      <a:cxn ang="T126">
                        <a:pos x="T56" y="T57"/>
                      </a:cxn>
                      <a:cxn ang="T127">
                        <a:pos x="T58" y="T59"/>
                      </a:cxn>
                      <a:cxn ang="T128">
                        <a:pos x="T60" y="T61"/>
                      </a:cxn>
                      <a:cxn ang="T129">
                        <a:pos x="T62" y="T63"/>
                      </a:cxn>
                      <a:cxn ang="T130">
                        <a:pos x="T64" y="T65"/>
                      </a:cxn>
                      <a:cxn ang="T131">
                        <a:pos x="T66" y="T67"/>
                      </a:cxn>
                      <a:cxn ang="T132">
                        <a:pos x="T68" y="T69"/>
                      </a:cxn>
                      <a:cxn ang="T133">
                        <a:pos x="T70" y="T71"/>
                      </a:cxn>
                      <a:cxn ang="T134">
                        <a:pos x="T72" y="T73"/>
                      </a:cxn>
                      <a:cxn ang="T135">
                        <a:pos x="T74" y="T75"/>
                      </a:cxn>
                      <a:cxn ang="T136">
                        <a:pos x="T76" y="T77"/>
                      </a:cxn>
                      <a:cxn ang="T137">
                        <a:pos x="T78" y="T79"/>
                      </a:cxn>
                      <a:cxn ang="T138">
                        <a:pos x="T80" y="T81"/>
                      </a:cxn>
                      <a:cxn ang="T139">
                        <a:pos x="T82" y="T83"/>
                      </a:cxn>
                      <a:cxn ang="T140">
                        <a:pos x="T84" y="T85"/>
                      </a:cxn>
                      <a:cxn ang="T141">
                        <a:pos x="T86" y="T87"/>
                      </a:cxn>
                      <a:cxn ang="T142">
                        <a:pos x="T88" y="T89"/>
                      </a:cxn>
                      <a:cxn ang="T143">
                        <a:pos x="T90" y="T91"/>
                      </a:cxn>
                      <a:cxn ang="T144">
                        <a:pos x="T92" y="T93"/>
                      </a:cxn>
                      <a:cxn ang="T145">
                        <a:pos x="T94" y="T95"/>
                      </a:cxn>
                      <a:cxn ang="T146">
                        <a:pos x="T96" y="T97"/>
                      </a:cxn>
                    </a:cxnLst>
                    <a:rect l="T147" t="T148" r="T149" b="T150"/>
                    <a:pathLst>
                      <a:path w="1366" h="855">
                        <a:moveTo>
                          <a:pt x="0" y="520"/>
                        </a:moveTo>
                        <a:lnTo>
                          <a:pt x="78" y="593"/>
                        </a:lnTo>
                        <a:lnTo>
                          <a:pt x="163" y="657"/>
                        </a:lnTo>
                        <a:lnTo>
                          <a:pt x="241" y="693"/>
                        </a:lnTo>
                        <a:lnTo>
                          <a:pt x="353" y="733"/>
                        </a:lnTo>
                        <a:lnTo>
                          <a:pt x="442" y="754"/>
                        </a:lnTo>
                        <a:lnTo>
                          <a:pt x="524" y="764"/>
                        </a:lnTo>
                        <a:lnTo>
                          <a:pt x="620" y="764"/>
                        </a:lnTo>
                        <a:lnTo>
                          <a:pt x="690" y="758"/>
                        </a:lnTo>
                        <a:lnTo>
                          <a:pt x="776" y="745"/>
                        </a:lnTo>
                        <a:lnTo>
                          <a:pt x="861" y="724"/>
                        </a:lnTo>
                        <a:lnTo>
                          <a:pt x="931" y="693"/>
                        </a:lnTo>
                        <a:lnTo>
                          <a:pt x="998" y="660"/>
                        </a:lnTo>
                        <a:lnTo>
                          <a:pt x="1057" y="626"/>
                        </a:lnTo>
                        <a:lnTo>
                          <a:pt x="1117" y="578"/>
                        </a:lnTo>
                        <a:lnTo>
                          <a:pt x="1176" y="523"/>
                        </a:lnTo>
                        <a:lnTo>
                          <a:pt x="1222" y="471"/>
                        </a:lnTo>
                        <a:lnTo>
                          <a:pt x="1248" y="419"/>
                        </a:lnTo>
                        <a:lnTo>
                          <a:pt x="1281" y="337"/>
                        </a:lnTo>
                        <a:lnTo>
                          <a:pt x="1303" y="251"/>
                        </a:lnTo>
                        <a:lnTo>
                          <a:pt x="1307" y="175"/>
                        </a:lnTo>
                        <a:lnTo>
                          <a:pt x="1292" y="92"/>
                        </a:lnTo>
                        <a:lnTo>
                          <a:pt x="1259" y="0"/>
                        </a:lnTo>
                        <a:lnTo>
                          <a:pt x="1292" y="49"/>
                        </a:lnTo>
                        <a:lnTo>
                          <a:pt x="1329" y="119"/>
                        </a:lnTo>
                        <a:lnTo>
                          <a:pt x="1348" y="184"/>
                        </a:lnTo>
                        <a:lnTo>
                          <a:pt x="1366" y="245"/>
                        </a:lnTo>
                        <a:lnTo>
                          <a:pt x="1363" y="297"/>
                        </a:lnTo>
                        <a:lnTo>
                          <a:pt x="1359" y="367"/>
                        </a:lnTo>
                        <a:lnTo>
                          <a:pt x="1315" y="501"/>
                        </a:lnTo>
                        <a:lnTo>
                          <a:pt x="1270" y="575"/>
                        </a:lnTo>
                        <a:lnTo>
                          <a:pt x="1214" y="639"/>
                        </a:lnTo>
                        <a:lnTo>
                          <a:pt x="1154" y="693"/>
                        </a:lnTo>
                        <a:lnTo>
                          <a:pt x="1095" y="733"/>
                        </a:lnTo>
                        <a:lnTo>
                          <a:pt x="1013" y="779"/>
                        </a:lnTo>
                        <a:lnTo>
                          <a:pt x="931" y="809"/>
                        </a:lnTo>
                        <a:lnTo>
                          <a:pt x="854" y="831"/>
                        </a:lnTo>
                        <a:lnTo>
                          <a:pt x="754" y="852"/>
                        </a:lnTo>
                        <a:lnTo>
                          <a:pt x="679" y="855"/>
                        </a:lnTo>
                        <a:lnTo>
                          <a:pt x="598" y="855"/>
                        </a:lnTo>
                        <a:lnTo>
                          <a:pt x="516" y="843"/>
                        </a:lnTo>
                        <a:lnTo>
                          <a:pt x="427" y="828"/>
                        </a:lnTo>
                        <a:lnTo>
                          <a:pt x="368" y="809"/>
                        </a:lnTo>
                        <a:lnTo>
                          <a:pt x="289" y="776"/>
                        </a:lnTo>
                        <a:lnTo>
                          <a:pt x="222" y="745"/>
                        </a:lnTo>
                        <a:lnTo>
                          <a:pt x="159" y="703"/>
                        </a:lnTo>
                        <a:lnTo>
                          <a:pt x="92" y="645"/>
                        </a:lnTo>
                        <a:lnTo>
                          <a:pt x="29" y="571"/>
                        </a:lnTo>
                        <a:lnTo>
                          <a:pt x="0" y="520"/>
                        </a:lnTo>
                        <a:close/>
                      </a:path>
                    </a:pathLst>
                  </a:custGeom>
                  <a:solidFill>
                    <a:srgbClr val="C0C0C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it-IT"/>
                  </a:p>
                </p:txBody>
              </p:sp>
            </p:grpSp>
            <p:grpSp>
              <p:nvGrpSpPr>
                <p:cNvPr id="13" name="Group 43"/>
                <p:cNvGrpSpPr>
                  <a:grpSpLocks/>
                </p:cNvGrpSpPr>
                <p:nvPr/>
              </p:nvGrpSpPr>
              <p:grpSpPr bwMode="auto">
                <a:xfrm>
                  <a:off x="161" y="2871"/>
                  <a:ext cx="1448" cy="566"/>
                  <a:chOff x="161" y="2871"/>
                  <a:chExt cx="1448" cy="566"/>
                </a:xfrm>
              </p:grpSpPr>
              <p:sp>
                <p:nvSpPr>
                  <p:cNvPr id="15429" name="Freeform 44"/>
                  <p:cNvSpPr>
                    <a:spLocks/>
                  </p:cNvSpPr>
                  <p:nvPr/>
                </p:nvSpPr>
                <p:spPr bwMode="auto">
                  <a:xfrm>
                    <a:off x="242" y="3296"/>
                    <a:ext cx="355" cy="141"/>
                  </a:xfrm>
                  <a:custGeom>
                    <a:avLst/>
                    <a:gdLst>
                      <a:gd name="T0" fmla="*/ 0 w 355"/>
                      <a:gd name="T1" fmla="*/ 0 h 282"/>
                      <a:gd name="T2" fmla="*/ 37 w 355"/>
                      <a:gd name="T3" fmla="*/ 14 h 282"/>
                      <a:gd name="T4" fmla="*/ 73 w 355"/>
                      <a:gd name="T5" fmla="*/ 25 h 282"/>
                      <a:gd name="T6" fmla="*/ 111 w 355"/>
                      <a:gd name="T7" fmla="*/ 35 h 282"/>
                      <a:gd name="T8" fmla="*/ 171 w 355"/>
                      <a:gd name="T9" fmla="*/ 47 h 282"/>
                      <a:gd name="T10" fmla="*/ 215 w 355"/>
                      <a:gd name="T11" fmla="*/ 54 h 282"/>
                      <a:gd name="T12" fmla="*/ 272 w 355"/>
                      <a:gd name="T13" fmla="*/ 62 h 282"/>
                      <a:gd name="T14" fmla="*/ 355 w 355"/>
                      <a:gd name="T15" fmla="*/ 71 h 282"/>
                      <a:gd name="T16" fmla="*/ 262 w 355"/>
                      <a:gd name="T17" fmla="*/ 44 h 282"/>
                      <a:gd name="T18" fmla="*/ 210 w 355"/>
                      <a:gd name="T19" fmla="*/ 38 h 282"/>
                      <a:gd name="T20" fmla="*/ 173 w 355"/>
                      <a:gd name="T21" fmla="*/ 34 h 282"/>
                      <a:gd name="T22" fmla="*/ 119 w 355"/>
                      <a:gd name="T23" fmla="*/ 25 h 282"/>
                      <a:gd name="T24" fmla="*/ 77 w 355"/>
                      <a:gd name="T25" fmla="*/ 18 h 282"/>
                      <a:gd name="T26" fmla="*/ 43 w 355"/>
                      <a:gd name="T27" fmla="*/ 10 h 282"/>
                      <a:gd name="T28" fmla="*/ 0 w 355"/>
                      <a:gd name="T29" fmla="*/ 0 h 282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w 355"/>
                      <a:gd name="T46" fmla="*/ 0 h 282"/>
                      <a:gd name="T47" fmla="*/ 355 w 355"/>
                      <a:gd name="T48" fmla="*/ 282 h 282"/>
                    </a:gdLst>
                    <a:ahLst/>
                    <a:cxnLst>
                      <a:cxn ang="T30">
                        <a:pos x="T0" y="T1"/>
                      </a:cxn>
                      <a:cxn ang="T31">
                        <a:pos x="T2" y="T3"/>
                      </a:cxn>
                      <a:cxn ang="T32">
                        <a:pos x="T4" y="T5"/>
                      </a:cxn>
                      <a:cxn ang="T33">
                        <a:pos x="T6" y="T7"/>
                      </a:cxn>
                      <a:cxn ang="T34">
                        <a:pos x="T8" y="T9"/>
                      </a:cxn>
                      <a:cxn ang="T35">
                        <a:pos x="T10" y="T11"/>
                      </a:cxn>
                      <a:cxn ang="T36">
                        <a:pos x="T12" y="T13"/>
                      </a:cxn>
                      <a:cxn ang="T37">
                        <a:pos x="T14" y="T15"/>
                      </a:cxn>
                      <a:cxn ang="T38">
                        <a:pos x="T16" y="T17"/>
                      </a:cxn>
                      <a:cxn ang="T39">
                        <a:pos x="T18" y="T19"/>
                      </a:cxn>
                      <a:cxn ang="T40">
                        <a:pos x="T20" y="T21"/>
                      </a:cxn>
                      <a:cxn ang="T41">
                        <a:pos x="T22" y="T23"/>
                      </a:cxn>
                      <a:cxn ang="T42">
                        <a:pos x="T24" y="T25"/>
                      </a:cxn>
                      <a:cxn ang="T43">
                        <a:pos x="T26" y="T27"/>
                      </a:cxn>
                      <a:cxn ang="T44">
                        <a:pos x="T28" y="T29"/>
                      </a:cxn>
                    </a:cxnLst>
                    <a:rect l="T45" t="T46" r="T47" b="T48"/>
                    <a:pathLst>
                      <a:path w="355" h="282">
                        <a:moveTo>
                          <a:pt x="0" y="0"/>
                        </a:moveTo>
                        <a:lnTo>
                          <a:pt x="37" y="57"/>
                        </a:lnTo>
                        <a:lnTo>
                          <a:pt x="73" y="100"/>
                        </a:lnTo>
                        <a:lnTo>
                          <a:pt x="111" y="140"/>
                        </a:lnTo>
                        <a:lnTo>
                          <a:pt x="171" y="188"/>
                        </a:lnTo>
                        <a:lnTo>
                          <a:pt x="215" y="218"/>
                        </a:lnTo>
                        <a:lnTo>
                          <a:pt x="272" y="248"/>
                        </a:lnTo>
                        <a:lnTo>
                          <a:pt x="355" y="282"/>
                        </a:lnTo>
                        <a:lnTo>
                          <a:pt x="262" y="179"/>
                        </a:lnTo>
                        <a:lnTo>
                          <a:pt x="210" y="154"/>
                        </a:lnTo>
                        <a:lnTo>
                          <a:pt x="173" y="133"/>
                        </a:lnTo>
                        <a:lnTo>
                          <a:pt x="119" y="102"/>
                        </a:lnTo>
                        <a:lnTo>
                          <a:pt x="77" y="70"/>
                        </a:lnTo>
                        <a:lnTo>
                          <a:pt x="43" y="42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80808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it-IT"/>
                  </a:p>
                </p:txBody>
              </p:sp>
              <p:sp>
                <p:nvSpPr>
                  <p:cNvPr id="15430" name="Freeform 45"/>
                  <p:cNvSpPr>
                    <a:spLocks/>
                  </p:cNvSpPr>
                  <p:nvPr/>
                </p:nvSpPr>
                <p:spPr bwMode="auto">
                  <a:xfrm>
                    <a:off x="1482" y="3033"/>
                    <a:ext cx="127" cy="277"/>
                  </a:xfrm>
                  <a:custGeom>
                    <a:avLst/>
                    <a:gdLst>
                      <a:gd name="T0" fmla="*/ 23 w 127"/>
                      <a:gd name="T1" fmla="*/ 0 h 555"/>
                      <a:gd name="T2" fmla="*/ 48 w 127"/>
                      <a:gd name="T3" fmla="*/ 9 h 555"/>
                      <a:gd name="T4" fmla="*/ 64 w 127"/>
                      <a:gd name="T5" fmla="*/ 17 h 555"/>
                      <a:gd name="T6" fmla="*/ 81 w 127"/>
                      <a:gd name="T7" fmla="*/ 26 h 555"/>
                      <a:gd name="T8" fmla="*/ 94 w 127"/>
                      <a:gd name="T9" fmla="*/ 34 h 555"/>
                      <a:gd name="T10" fmla="*/ 103 w 127"/>
                      <a:gd name="T11" fmla="*/ 41 h 555"/>
                      <a:gd name="T12" fmla="*/ 122 w 127"/>
                      <a:gd name="T13" fmla="*/ 55 h 555"/>
                      <a:gd name="T14" fmla="*/ 127 w 127"/>
                      <a:gd name="T15" fmla="*/ 68 h 555"/>
                      <a:gd name="T16" fmla="*/ 123 w 127"/>
                      <a:gd name="T17" fmla="*/ 88 h 555"/>
                      <a:gd name="T18" fmla="*/ 115 w 127"/>
                      <a:gd name="T19" fmla="*/ 102 h 555"/>
                      <a:gd name="T20" fmla="*/ 101 w 127"/>
                      <a:gd name="T21" fmla="*/ 113 h 555"/>
                      <a:gd name="T22" fmla="*/ 80 w 127"/>
                      <a:gd name="T23" fmla="*/ 125 h 555"/>
                      <a:gd name="T24" fmla="*/ 52 w 127"/>
                      <a:gd name="T25" fmla="*/ 138 h 555"/>
                      <a:gd name="T26" fmla="*/ 0 w 127"/>
                      <a:gd name="T27" fmla="*/ 112 h 555"/>
                      <a:gd name="T28" fmla="*/ 23 w 127"/>
                      <a:gd name="T29" fmla="*/ 101 h 555"/>
                      <a:gd name="T30" fmla="*/ 34 w 127"/>
                      <a:gd name="T31" fmla="*/ 95 h 555"/>
                      <a:gd name="T32" fmla="*/ 48 w 127"/>
                      <a:gd name="T33" fmla="*/ 87 h 555"/>
                      <a:gd name="T34" fmla="*/ 57 w 127"/>
                      <a:gd name="T35" fmla="*/ 79 h 555"/>
                      <a:gd name="T36" fmla="*/ 64 w 127"/>
                      <a:gd name="T37" fmla="*/ 66 h 555"/>
                      <a:gd name="T38" fmla="*/ 68 w 127"/>
                      <a:gd name="T39" fmla="*/ 56 h 555"/>
                      <a:gd name="T40" fmla="*/ 68 w 127"/>
                      <a:gd name="T41" fmla="*/ 40 h 555"/>
                      <a:gd name="T42" fmla="*/ 57 w 127"/>
                      <a:gd name="T43" fmla="*/ 26 h 555"/>
                      <a:gd name="T44" fmla="*/ 44 w 127"/>
                      <a:gd name="T45" fmla="*/ 15 h 555"/>
                      <a:gd name="T46" fmla="*/ 37 w 127"/>
                      <a:gd name="T47" fmla="*/ 9 h 555"/>
                      <a:gd name="T48" fmla="*/ 23 w 127"/>
                      <a:gd name="T49" fmla="*/ 0 h 555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w 127"/>
                      <a:gd name="T76" fmla="*/ 0 h 555"/>
                      <a:gd name="T77" fmla="*/ 127 w 127"/>
                      <a:gd name="T78" fmla="*/ 555 h 555"/>
                    </a:gdLst>
                    <a:ahLst/>
                    <a:cxnLst>
                      <a:cxn ang="T50">
                        <a:pos x="T0" y="T1"/>
                      </a:cxn>
                      <a:cxn ang="T51">
                        <a:pos x="T2" y="T3"/>
                      </a:cxn>
                      <a:cxn ang="T52">
                        <a:pos x="T4" y="T5"/>
                      </a:cxn>
                      <a:cxn ang="T53">
                        <a:pos x="T6" y="T7"/>
                      </a:cxn>
                      <a:cxn ang="T54">
                        <a:pos x="T8" y="T9"/>
                      </a:cxn>
                      <a:cxn ang="T55">
                        <a:pos x="T10" y="T11"/>
                      </a:cxn>
                      <a:cxn ang="T56">
                        <a:pos x="T12" y="T13"/>
                      </a:cxn>
                      <a:cxn ang="T57">
                        <a:pos x="T14" y="T15"/>
                      </a:cxn>
                      <a:cxn ang="T58">
                        <a:pos x="T16" y="T17"/>
                      </a:cxn>
                      <a:cxn ang="T59">
                        <a:pos x="T18" y="T19"/>
                      </a:cxn>
                      <a:cxn ang="T60">
                        <a:pos x="T20" y="T21"/>
                      </a:cxn>
                      <a:cxn ang="T61">
                        <a:pos x="T22" y="T23"/>
                      </a:cxn>
                      <a:cxn ang="T62">
                        <a:pos x="T24" y="T25"/>
                      </a:cxn>
                      <a:cxn ang="T63">
                        <a:pos x="T26" y="T27"/>
                      </a:cxn>
                      <a:cxn ang="T64">
                        <a:pos x="T28" y="T29"/>
                      </a:cxn>
                      <a:cxn ang="T65">
                        <a:pos x="T30" y="T31"/>
                      </a:cxn>
                      <a:cxn ang="T66">
                        <a:pos x="T32" y="T33"/>
                      </a:cxn>
                      <a:cxn ang="T67">
                        <a:pos x="T34" y="T35"/>
                      </a:cxn>
                      <a:cxn ang="T68">
                        <a:pos x="T36" y="T37"/>
                      </a:cxn>
                      <a:cxn ang="T69">
                        <a:pos x="T38" y="T39"/>
                      </a:cxn>
                      <a:cxn ang="T70">
                        <a:pos x="T40" y="T41"/>
                      </a:cxn>
                      <a:cxn ang="T71">
                        <a:pos x="T42" y="T43"/>
                      </a:cxn>
                      <a:cxn ang="T72">
                        <a:pos x="T44" y="T45"/>
                      </a:cxn>
                      <a:cxn ang="T73">
                        <a:pos x="T46" y="T47"/>
                      </a:cxn>
                      <a:cxn ang="T74">
                        <a:pos x="T48" y="T49"/>
                      </a:cxn>
                    </a:cxnLst>
                    <a:rect l="T75" t="T76" r="T77" b="T78"/>
                    <a:pathLst>
                      <a:path w="127" h="555">
                        <a:moveTo>
                          <a:pt x="23" y="0"/>
                        </a:moveTo>
                        <a:lnTo>
                          <a:pt x="48" y="38"/>
                        </a:lnTo>
                        <a:lnTo>
                          <a:pt x="64" y="70"/>
                        </a:lnTo>
                        <a:lnTo>
                          <a:pt x="81" y="104"/>
                        </a:lnTo>
                        <a:lnTo>
                          <a:pt x="94" y="136"/>
                        </a:lnTo>
                        <a:lnTo>
                          <a:pt x="103" y="167"/>
                        </a:lnTo>
                        <a:lnTo>
                          <a:pt x="122" y="221"/>
                        </a:lnTo>
                        <a:lnTo>
                          <a:pt x="127" y="274"/>
                        </a:lnTo>
                        <a:lnTo>
                          <a:pt x="123" y="355"/>
                        </a:lnTo>
                        <a:lnTo>
                          <a:pt x="115" y="410"/>
                        </a:lnTo>
                        <a:lnTo>
                          <a:pt x="101" y="454"/>
                        </a:lnTo>
                        <a:lnTo>
                          <a:pt x="80" y="501"/>
                        </a:lnTo>
                        <a:lnTo>
                          <a:pt x="52" y="555"/>
                        </a:lnTo>
                        <a:lnTo>
                          <a:pt x="0" y="450"/>
                        </a:lnTo>
                        <a:lnTo>
                          <a:pt x="23" y="405"/>
                        </a:lnTo>
                        <a:lnTo>
                          <a:pt x="34" y="380"/>
                        </a:lnTo>
                        <a:lnTo>
                          <a:pt x="48" y="349"/>
                        </a:lnTo>
                        <a:lnTo>
                          <a:pt x="57" y="316"/>
                        </a:lnTo>
                        <a:lnTo>
                          <a:pt x="64" y="266"/>
                        </a:lnTo>
                        <a:lnTo>
                          <a:pt x="68" y="225"/>
                        </a:lnTo>
                        <a:lnTo>
                          <a:pt x="68" y="163"/>
                        </a:lnTo>
                        <a:lnTo>
                          <a:pt x="57" y="107"/>
                        </a:lnTo>
                        <a:lnTo>
                          <a:pt x="44" y="61"/>
                        </a:lnTo>
                        <a:lnTo>
                          <a:pt x="37" y="37"/>
                        </a:lnTo>
                        <a:lnTo>
                          <a:pt x="23" y="0"/>
                        </a:lnTo>
                        <a:close/>
                      </a:path>
                    </a:pathLst>
                  </a:custGeom>
                  <a:solidFill>
                    <a:srgbClr val="80808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it-IT"/>
                  </a:p>
                </p:txBody>
              </p:sp>
              <p:sp>
                <p:nvSpPr>
                  <p:cNvPr id="15431" name="Freeform 46"/>
                  <p:cNvSpPr>
                    <a:spLocks/>
                  </p:cNvSpPr>
                  <p:nvPr/>
                </p:nvSpPr>
                <p:spPr bwMode="auto">
                  <a:xfrm>
                    <a:off x="817" y="2871"/>
                    <a:ext cx="504" cy="84"/>
                  </a:xfrm>
                  <a:custGeom>
                    <a:avLst/>
                    <a:gdLst>
                      <a:gd name="T0" fmla="*/ 0 w 504"/>
                      <a:gd name="T1" fmla="*/ 0 h 168"/>
                      <a:gd name="T2" fmla="*/ 38 w 504"/>
                      <a:gd name="T3" fmla="*/ 15 h 168"/>
                      <a:gd name="T4" fmla="*/ 97 w 504"/>
                      <a:gd name="T5" fmla="*/ 14 h 168"/>
                      <a:gd name="T6" fmla="*/ 152 w 504"/>
                      <a:gd name="T7" fmla="*/ 15 h 168"/>
                      <a:gd name="T8" fmla="*/ 203 w 504"/>
                      <a:gd name="T9" fmla="*/ 17 h 168"/>
                      <a:gd name="T10" fmla="*/ 249 w 504"/>
                      <a:gd name="T11" fmla="*/ 19 h 168"/>
                      <a:gd name="T12" fmla="*/ 296 w 504"/>
                      <a:gd name="T13" fmla="*/ 21 h 168"/>
                      <a:gd name="T14" fmla="*/ 329 w 504"/>
                      <a:gd name="T15" fmla="*/ 23 h 168"/>
                      <a:gd name="T16" fmla="*/ 371 w 504"/>
                      <a:gd name="T17" fmla="*/ 26 h 168"/>
                      <a:gd name="T18" fmla="*/ 419 w 504"/>
                      <a:gd name="T19" fmla="*/ 31 h 168"/>
                      <a:gd name="T20" fmla="*/ 504 w 504"/>
                      <a:gd name="T21" fmla="*/ 42 h 168"/>
                      <a:gd name="T22" fmla="*/ 455 w 504"/>
                      <a:gd name="T23" fmla="*/ 31 h 168"/>
                      <a:gd name="T24" fmla="*/ 420 w 504"/>
                      <a:gd name="T25" fmla="*/ 26 h 168"/>
                      <a:gd name="T26" fmla="*/ 374 w 504"/>
                      <a:gd name="T27" fmla="*/ 20 h 168"/>
                      <a:gd name="T28" fmla="*/ 346 w 504"/>
                      <a:gd name="T29" fmla="*/ 17 h 168"/>
                      <a:gd name="T30" fmla="*/ 283 w 504"/>
                      <a:gd name="T31" fmla="*/ 11 h 168"/>
                      <a:gd name="T32" fmla="*/ 242 w 504"/>
                      <a:gd name="T33" fmla="*/ 7 h 168"/>
                      <a:gd name="T34" fmla="*/ 209 w 504"/>
                      <a:gd name="T35" fmla="*/ 5 h 168"/>
                      <a:gd name="T36" fmla="*/ 178 w 504"/>
                      <a:gd name="T37" fmla="*/ 3 h 168"/>
                      <a:gd name="T38" fmla="*/ 130 w 504"/>
                      <a:gd name="T39" fmla="*/ 1 h 168"/>
                      <a:gd name="T40" fmla="*/ 79 w 504"/>
                      <a:gd name="T41" fmla="*/ 1 h 168"/>
                      <a:gd name="T42" fmla="*/ 22 w 504"/>
                      <a:gd name="T43" fmla="*/ 0 h 168"/>
                      <a:gd name="T44" fmla="*/ 0 w 504"/>
                      <a:gd name="T45" fmla="*/ 0 h 168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w 504"/>
                      <a:gd name="T70" fmla="*/ 0 h 168"/>
                      <a:gd name="T71" fmla="*/ 504 w 504"/>
                      <a:gd name="T72" fmla="*/ 168 h 168"/>
                    </a:gdLst>
                    <a:ahLst/>
                    <a:cxnLst>
                      <a:cxn ang="T46">
                        <a:pos x="T0" y="T1"/>
                      </a:cxn>
                      <a:cxn ang="T47">
                        <a:pos x="T2" y="T3"/>
                      </a:cxn>
                      <a:cxn ang="T48">
                        <a:pos x="T4" y="T5"/>
                      </a:cxn>
                      <a:cxn ang="T49">
                        <a:pos x="T6" y="T7"/>
                      </a:cxn>
                      <a:cxn ang="T50">
                        <a:pos x="T8" y="T9"/>
                      </a:cxn>
                      <a:cxn ang="T51">
                        <a:pos x="T10" y="T11"/>
                      </a:cxn>
                      <a:cxn ang="T52">
                        <a:pos x="T12" y="T13"/>
                      </a:cxn>
                      <a:cxn ang="T53">
                        <a:pos x="T14" y="T15"/>
                      </a:cxn>
                      <a:cxn ang="T54">
                        <a:pos x="T16" y="T17"/>
                      </a:cxn>
                      <a:cxn ang="T55">
                        <a:pos x="T18" y="T19"/>
                      </a:cxn>
                      <a:cxn ang="T56">
                        <a:pos x="T20" y="T21"/>
                      </a:cxn>
                      <a:cxn ang="T57">
                        <a:pos x="T22" y="T23"/>
                      </a:cxn>
                      <a:cxn ang="T58">
                        <a:pos x="T24" y="T25"/>
                      </a:cxn>
                      <a:cxn ang="T59">
                        <a:pos x="T26" y="T27"/>
                      </a:cxn>
                      <a:cxn ang="T60">
                        <a:pos x="T28" y="T29"/>
                      </a:cxn>
                      <a:cxn ang="T61">
                        <a:pos x="T30" y="T31"/>
                      </a:cxn>
                      <a:cxn ang="T62">
                        <a:pos x="T32" y="T33"/>
                      </a:cxn>
                      <a:cxn ang="T63">
                        <a:pos x="T34" y="T35"/>
                      </a:cxn>
                      <a:cxn ang="T64">
                        <a:pos x="T36" y="T37"/>
                      </a:cxn>
                      <a:cxn ang="T65">
                        <a:pos x="T38" y="T39"/>
                      </a:cxn>
                      <a:cxn ang="T66">
                        <a:pos x="T40" y="T41"/>
                      </a:cxn>
                      <a:cxn ang="T67">
                        <a:pos x="T42" y="T43"/>
                      </a:cxn>
                      <a:cxn ang="T68">
                        <a:pos x="T44" y="T45"/>
                      </a:cxn>
                    </a:cxnLst>
                    <a:rect l="T69" t="T70" r="T71" b="T72"/>
                    <a:pathLst>
                      <a:path w="504" h="168">
                        <a:moveTo>
                          <a:pt x="0" y="0"/>
                        </a:moveTo>
                        <a:lnTo>
                          <a:pt x="38" y="61"/>
                        </a:lnTo>
                        <a:lnTo>
                          <a:pt x="97" y="58"/>
                        </a:lnTo>
                        <a:lnTo>
                          <a:pt x="152" y="61"/>
                        </a:lnTo>
                        <a:lnTo>
                          <a:pt x="203" y="67"/>
                        </a:lnTo>
                        <a:lnTo>
                          <a:pt x="249" y="74"/>
                        </a:lnTo>
                        <a:lnTo>
                          <a:pt x="296" y="84"/>
                        </a:lnTo>
                        <a:lnTo>
                          <a:pt x="329" y="92"/>
                        </a:lnTo>
                        <a:lnTo>
                          <a:pt x="371" y="107"/>
                        </a:lnTo>
                        <a:lnTo>
                          <a:pt x="419" y="126"/>
                        </a:lnTo>
                        <a:lnTo>
                          <a:pt x="504" y="168"/>
                        </a:lnTo>
                        <a:lnTo>
                          <a:pt x="455" y="125"/>
                        </a:lnTo>
                        <a:lnTo>
                          <a:pt x="420" y="104"/>
                        </a:lnTo>
                        <a:lnTo>
                          <a:pt x="374" y="79"/>
                        </a:lnTo>
                        <a:lnTo>
                          <a:pt x="346" y="65"/>
                        </a:lnTo>
                        <a:lnTo>
                          <a:pt x="283" y="41"/>
                        </a:lnTo>
                        <a:lnTo>
                          <a:pt x="242" y="28"/>
                        </a:lnTo>
                        <a:lnTo>
                          <a:pt x="209" y="19"/>
                        </a:lnTo>
                        <a:lnTo>
                          <a:pt x="178" y="13"/>
                        </a:lnTo>
                        <a:lnTo>
                          <a:pt x="130" y="6"/>
                        </a:lnTo>
                        <a:lnTo>
                          <a:pt x="79" y="1"/>
                        </a:lnTo>
                        <a:lnTo>
                          <a:pt x="22" y="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80808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it-IT"/>
                  </a:p>
                </p:txBody>
              </p:sp>
              <p:sp>
                <p:nvSpPr>
                  <p:cNvPr id="15432" name="Freeform 47"/>
                  <p:cNvSpPr>
                    <a:spLocks/>
                  </p:cNvSpPr>
                  <p:nvPr/>
                </p:nvSpPr>
                <p:spPr bwMode="auto">
                  <a:xfrm>
                    <a:off x="161" y="2989"/>
                    <a:ext cx="160" cy="197"/>
                  </a:xfrm>
                  <a:custGeom>
                    <a:avLst/>
                    <a:gdLst>
                      <a:gd name="T0" fmla="*/ 0 w 160"/>
                      <a:gd name="T1" fmla="*/ 76 h 393"/>
                      <a:gd name="T2" fmla="*/ 3 w 160"/>
                      <a:gd name="T3" fmla="*/ 68 h 393"/>
                      <a:gd name="T4" fmla="*/ 6 w 160"/>
                      <a:gd name="T5" fmla="*/ 60 h 393"/>
                      <a:gd name="T6" fmla="*/ 17 w 160"/>
                      <a:gd name="T7" fmla="*/ 46 h 393"/>
                      <a:gd name="T8" fmla="*/ 29 w 160"/>
                      <a:gd name="T9" fmla="*/ 36 h 393"/>
                      <a:gd name="T10" fmla="*/ 47 w 160"/>
                      <a:gd name="T11" fmla="*/ 26 h 393"/>
                      <a:gd name="T12" fmla="*/ 69 w 160"/>
                      <a:gd name="T13" fmla="*/ 16 h 393"/>
                      <a:gd name="T14" fmla="*/ 89 w 160"/>
                      <a:gd name="T15" fmla="*/ 8 h 393"/>
                      <a:gd name="T16" fmla="*/ 113 w 160"/>
                      <a:gd name="T17" fmla="*/ 0 h 393"/>
                      <a:gd name="T18" fmla="*/ 160 w 160"/>
                      <a:gd name="T19" fmla="*/ 13 h 393"/>
                      <a:gd name="T20" fmla="*/ 133 w 160"/>
                      <a:gd name="T21" fmla="*/ 21 h 393"/>
                      <a:gd name="T22" fmla="*/ 113 w 160"/>
                      <a:gd name="T23" fmla="*/ 27 h 393"/>
                      <a:gd name="T24" fmla="*/ 97 w 160"/>
                      <a:gd name="T25" fmla="*/ 34 h 393"/>
                      <a:gd name="T26" fmla="*/ 74 w 160"/>
                      <a:gd name="T27" fmla="*/ 43 h 393"/>
                      <a:gd name="T28" fmla="*/ 59 w 160"/>
                      <a:gd name="T29" fmla="*/ 51 h 393"/>
                      <a:gd name="T30" fmla="*/ 50 w 160"/>
                      <a:gd name="T31" fmla="*/ 58 h 393"/>
                      <a:gd name="T32" fmla="*/ 39 w 160"/>
                      <a:gd name="T33" fmla="*/ 66 h 393"/>
                      <a:gd name="T34" fmla="*/ 32 w 160"/>
                      <a:gd name="T35" fmla="*/ 74 h 393"/>
                      <a:gd name="T36" fmla="*/ 26 w 160"/>
                      <a:gd name="T37" fmla="*/ 84 h 393"/>
                      <a:gd name="T38" fmla="*/ 21 w 160"/>
                      <a:gd name="T39" fmla="*/ 95 h 393"/>
                      <a:gd name="T40" fmla="*/ 12 w 160"/>
                      <a:gd name="T41" fmla="*/ 99 h 393"/>
                      <a:gd name="T42" fmla="*/ 0 w 160"/>
                      <a:gd name="T43" fmla="*/ 76 h 393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w 160"/>
                      <a:gd name="T67" fmla="*/ 0 h 393"/>
                      <a:gd name="T68" fmla="*/ 160 w 160"/>
                      <a:gd name="T69" fmla="*/ 393 h 393"/>
                    </a:gdLst>
                    <a:ahLst/>
                    <a:cxnLst>
                      <a:cxn ang="T44">
                        <a:pos x="T0" y="T1"/>
                      </a:cxn>
                      <a:cxn ang="T45">
                        <a:pos x="T2" y="T3"/>
                      </a:cxn>
                      <a:cxn ang="T46">
                        <a:pos x="T4" y="T5"/>
                      </a:cxn>
                      <a:cxn ang="T47">
                        <a:pos x="T6" y="T7"/>
                      </a:cxn>
                      <a:cxn ang="T48">
                        <a:pos x="T8" y="T9"/>
                      </a:cxn>
                      <a:cxn ang="T49">
                        <a:pos x="T10" y="T11"/>
                      </a:cxn>
                      <a:cxn ang="T50">
                        <a:pos x="T12" y="T13"/>
                      </a:cxn>
                      <a:cxn ang="T51">
                        <a:pos x="T14" y="T15"/>
                      </a:cxn>
                      <a:cxn ang="T52">
                        <a:pos x="T16" y="T17"/>
                      </a:cxn>
                      <a:cxn ang="T53">
                        <a:pos x="T18" y="T19"/>
                      </a:cxn>
                      <a:cxn ang="T54">
                        <a:pos x="T20" y="T21"/>
                      </a:cxn>
                      <a:cxn ang="T55">
                        <a:pos x="T22" y="T23"/>
                      </a:cxn>
                      <a:cxn ang="T56">
                        <a:pos x="T24" y="T25"/>
                      </a:cxn>
                      <a:cxn ang="T57">
                        <a:pos x="T26" y="T27"/>
                      </a:cxn>
                      <a:cxn ang="T58">
                        <a:pos x="T28" y="T29"/>
                      </a:cxn>
                      <a:cxn ang="T59">
                        <a:pos x="T30" y="T31"/>
                      </a:cxn>
                      <a:cxn ang="T60">
                        <a:pos x="T32" y="T33"/>
                      </a:cxn>
                      <a:cxn ang="T61">
                        <a:pos x="T34" y="T35"/>
                      </a:cxn>
                      <a:cxn ang="T62">
                        <a:pos x="T36" y="T37"/>
                      </a:cxn>
                      <a:cxn ang="T63">
                        <a:pos x="T38" y="T39"/>
                      </a:cxn>
                      <a:cxn ang="T64">
                        <a:pos x="T40" y="T41"/>
                      </a:cxn>
                      <a:cxn ang="T65">
                        <a:pos x="T42" y="T43"/>
                      </a:cxn>
                    </a:cxnLst>
                    <a:rect l="T66" t="T67" r="T68" b="T69"/>
                    <a:pathLst>
                      <a:path w="160" h="393">
                        <a:moveTo>
                          <a:pt x="0" y="302"/>
                        </a:moveTo>
                        <a:lnTo>
                          <a:pt x="3" y="271"/>
                        </a:lnTo>
                        <a:lnTo>
                          <a:pt x="6" y="238"/>
                        </a:lnTo>
                        <a:lnTo>
                          <a:pt x="17" y="184"/>
                        </a:lnTo>
                        <a:lnTo>
                          <a:pt x="29" y="141"/>
                        </a:lnTo>
                        <a:lnTo>
                          <a:pt x="47" y="102"/>
                        </a:lnTo>
                        <a:lnTo>
                          <a:pt x="69" y="63"/>
                        </a:lnTo>
                        <a:lnTo>
                          <a:pt x="89" y="32"/>
                        </a:lnTo>
                        <a:lnTo>
                          <a:pt x="113" y="0"/>
                        </a:lnTo>
                        <a:lnTo>
                          <a:pt x="160" y="51"/>
                        </a:lnTo>
                        <a:lnTo>
                          <a:pt x="133" y="81"/>
                        </a:lnTo>
                        <a:lnTo>
                          <a:pt x="113" y="108"/>
                        </a:lnTo>
                        <a:lnTo>
                          <a:pt x="97" y="134"/>
                        </a:lnTo>
                        <a:lnTo>
                          <a:pt x="74" y="169"/>
                        </a:lnTo>
                        <a:lnTo>
                          <a:pt x="59" y="201"/>
                        </a:lnTo>
                        <a:lnTo>
                          <a:pt x="50" y="231"/>
                        </a:lnTo>
                        <a:lnTo>
                          <a:pt x="39" y="262"/>
                        </a:lnTo>
                        <a:lnTo>
                          <a:pt x="32" y="296"/>
                        </a:lnTo>
                        <a:lnTo>
                          <a:pt x="26" y="336"/>
                        </a:lnTo>
                        <a:lnTo>
                          <a:pt x="21" y="377"/>
                        </a:lnTo>
                        <a:lnTo>
                          <a:pt x="12" y="393"/>
                        </a:lnTo>
                        <a:lnTo>
                          <a:pt x="0" y="302"/>
                        </a:lnTo>
                        <a:close/>
                      </a:path>
                    </a:pathLst>
                  </a:custGeom>
                  <a:solidFill>
                    <a:srgbClr val="80808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it-IT"/>
                  </a:p>
                </p:txBody>
              </p:sp>
            </p:grpSp>
          </p:grpSp>
          <p:sp>
            <p:nvSpPr>
              <p:cNvPr id="15422" name="Oval 48"/>
              <p:cNvSpPr>
                <a:spLocks noChangeArrowheads="1"/>
              </p:cNvSpPr>
              <p:nvPr/>
            </p:nvSpPr>
            <p:spPr bwMode="auto">
              <a:xfrm>
                <a:off x="184" y="2908"/>
                <a:ext cx="1426" cy="550"/>
              </a:xfrm>
              <a:prstGeom prst="ellipse">
                <a:avLst/>
              </a:prstGeom>
              <a:noFill/>
              <a:ln w="3175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it-IT"/>
              </a:p>
            </p:txBody>
          </p:sp>
          <p:grpSp>
            <p:nvGrpSpPr>
              <p:cNvPr id="14" name="Group 49"/>
              <p:cNvGrpSpPr>
                <a:grpSpLocks/>
              </p:cNvGrpSpPr>
              <p:nvPr/>
            </p:nvGrpSpPr>
            <p:grpSpPr bwMode="auto">
              <a:xfrm>
                <a:off x="125" y="2862"/>
                <a:ext cx="1426" cy="550"/>
                <a:chOff x="125" y="2862"/>
                <a:chExt cx="1426" cy="550"/>
              </a:xfrm>
            </p:grpSpPr>
            <p:sp>
              <p:nvSpPr>
                <p:cNvPr id="15424" name="Oval 50"/>
                <p:cNvSpPr>
                  <a:spLocks noChangeArrowheads="1"/>
                </p:cNvSpPr>
                <p:nvPr/>
              </p:nvSpPr>
              <p:spPr bwMode="auto">
                <a:xfrm>
                  <a:off x="140" y="2878"/>
                  <a:ext cx="1394" cy="520"/>
                </a:xfrm>
                <a:prstGeom prst="ellipse">
                  <a:avLst/>
                </a:prstGeom>
                <a:noFill/>
                <a:ln w="77788">
                  <a:solidFill>
                    <a:srgbClr val="9F9F9F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5425" name="Oval 51"/>
                <p:cNvSpPr>
                  <a:spLocks noChangeArrowheads="1"/>
                </p:cNvSpPr>
                <p:nvPr/>
              </p:nvSpPr>
              <p:spPr bwMode="auto">
                <a:xfrm>
                  <a:off x="125" y="2862"/>
                  <a:ext cx="1426" cy="550"/>
                </a:xfrm>
                <a:prstGeom prst="ellipse">
                  <a:avLst/>
                </a:prstGeom>
                <a:noFill/>
                <a:ln w="3175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5426" name="Oval 52"/>
                <p:cNvSpPr>
                  <a:spLocks noChangeArrowheads="1"/>
                </p:cNvSpPr>
                <p:nvPr/>
              </p:nvSpPr>
              <p:spPr bwMode="auto">
                <a:xfrm>
                  <a:off x="164" y="2874"/>
                  <a:ext cx="1347" cy="526"/>
                </a:xfrm>
                <a:prstGeom prst="ellipse">
                  <a:avLst/>
                </a:prstGeom>
                <a:noFill/>
                <a:ln w="158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</p:grpSp>
        </p:grpSp>
        <p:grpSp>
          <p:nvGrpSpPr>
            <p:cNvPr id="15" name="Group 53"/>
            <p:cNvGrpSpPr>
              <a:grpSpLocks/>
            </p:cNvGrpSpPr>
            <p:nvPr/>
          </p:nvGrpSpPr>
          <p:grpSpPr bwMode="auto">
            <a:xfrm>
              <a:off x="1143" y="3384"/>
              <a:ext cx="735" cy="468"/>
              <a:chOff x="1143" y="3384"/>
              <a:chExt cx="735" cy="468"/>
            </a:xfrm>
          </p:grpSpPr>
          <p:sp>
            <p:nvSpPr>
              <p:cNvPr id="15386" name="Freeform 54"/>
              <p:cNvSpPr>
                <a:spLocks/>
              </p:cNvSpPr>
              <p:nvPr/>
            </p:nvSpPr>
            <p:spPr bwMode="auto">
              <a:xfrm>
                <a:off x="1153" y="3410"/>
                <a:ext cx="697" cy="410"/>
              </a:xfrm>
              <a:custGeom>
                <a:avLst/>
                <a:gdLst>
                  <a:gd name="T0" fmla="*/ 0 w 697"/>
                  <a:gd name="T1" fmla="*/ 15 h 822"/>
                  <a:gd name="T2" fmla="*/ 494 w 697"/>
                  <a:gd name="T3" fmla="*/ 205 h 822"/>
                  <a:gd name="T4" fmla="*/ 697 w 697"/>
                  <a:gd name="T5" fmla="*/ 184 h 822"/>
                  <a:gd name="T6" fmla="*/ 200 w 697"/>
                  <a:gd name="T7" fmla="*/ 0 h 822"/>
                  <a:gd name="T8" fmla="*/ 0 w 697"/>
                  <a:gd name="T9" fmla="*/ 15 h 82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97"/>
                  <a:gd name="T16" fmla="*/ 0 h 822"/>
                  <a:gd name="T17" fmla="*/ 697 w 697"/>
                  <a:gd name="T18" fmla="*/ 822 h 82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97" h="822">
                    <a:moveTo>
                      <a:pt x="0" y="61"/>
                    </a:moveTo>
                    <a:lnTo>
                      <a:pt x="494" y="822"/>
                    </a:lnTo>
                    <a:lnTo>
                      <a:pt x="697" y="737"/>
                    </a:lnTo>
                    <a:lnTo>
                      <a:pt x="200" y="0"/>
                    </a:lnTo>
                    <a:lnTo>
                      <a:pt x="0" y="61"/>
                    </a:lnTo>
                    <a:close/>
                  </a:path>
                </a:pathLst>
              </a:custGeom>
              <a:solidFill>
                <a:srgbClr val="5F3F1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15387" name="Freeform 55"/>
              <p:cNvSpPr>
                <a:spLocks/>
              </p:cNvSpPr>
              <p:nvPr/>
            </p:nvSpPr>
            <p:spPr bwMode="auto">
              <a:xfrm>
                <a:off x="1143" y="3384"/>
                <a:ext cx="220" cy="56"/>
              </a:xfrm>
              <a:custGeom>
                <a:avLst/>
                <a:gdLst>
                  <a:gd name="T0" fmla="*/ 272 w 178"/>
                  <a:gd name="T1" fmla="*/ 15 h 110"/>
                  <a:gd name="T2" fmla="*/ 141 w 178"/>
                  <a:gd name="T3" fmla="*/ 0 h 110"/>
                  <a:gd name="T4" fmla="*/ 1 w 178"/>
                  <a:gd name="T5" fmla="*/ 22 h 110"/>
                  <a:gd name="T6" fmla="*/ 6 w 178"/>
                  <a:gd name="T7" fmla="*/ 29 h 110"/>
                  <a:gd name="T8" fmla="*/ 141 w 178"/>
                  <a:gd name="T9" fmla="*/ 22 h 110"/>
                  <a:gd name="T10" fmla="*/ 272 w 178"/>
                  <a:gd name="T11" fmla="*/ 15 h 11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78"/>
                  <a:gd name="T19" fmla="*/ 0 h 110"/>
                  <a:gd name="T20" fmla="*/ 178 w 178"/>
                  <a:gd name="T21" fmla="*/ 110 h 110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78" h="110">
                    <a:moveTo>
                      <a:pt x="178" y="59"/>
                    </a:moveTo>
                    <a:cubicBezTo>
                      <a:pt x="166" y="24"/>
                      <a:pt x="131" y="0"/>
                      <a:pt x="92" y="0"/>
                    </a:cubicBezTo>
                    <a:cubicBezTo>
                      <a:pt x="41" y="0"/>
                      <a:pt x="1" y="38"/>
                      <a:pt x="1" y="86"/>
                    </a:cubicBezTo>
                    <a:cubicBezTo>
                      <a:pt x="0" y="94"/>
                      <a:pt x="2" y="102"/>
                      <a:pt x="4" y="110"/>
                    </a:cubicBezTo>
                    <a:lnTo>
                      <a:pt x="92" y="86"/>
                    </a:lnTo>
                    <a:lnTo>
                      <a:pt x="178" y="59"/>
                    </a:lnTo>
                    <a:close/>
                  </a:path>
                </a:pathLst>
              </a:custGeom>
              <a:noFill/>
              <a:ln w="158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15388" name="Freeform 56"/>
              <p:cNvSpPr>
                <a:spLocks/>
              </p:cNvSpPr>
              <p:nvPr/>
            </p:nvSpPr>
            <p:spPr bwMode="auto">
              <a:xfrm>
                <a:off x="1153" y="3391"/>
                <a:ext cx="214" cy="51"/>
              </a:xfrm>
              <a:custGeom>
                <a:avLst/>
                <a:gdLst>
                  <a:gd name="T0" fmla="*/ 265 w 173"/>
                  <a:gd name="T1" fmla="*/ 16 h 100"/>
                  <a:gd name="T2" fmla="*/ 136 w 173"/>
                  <a:gd name="T3" fmla="*/ 0 h 100"/>
                  <a:gd name="T4" fmla="*/ 1 w 173"/>
                  <a:gd name="T5" fmla="*/ 23 h 100"/>
                  <a:gd name="T6" fmla="*/ 1 w 173"/>
                  <a:gd name="T7" fmla="*/ 26 h 100"/>
                  <a:gd name="T8" fmla="*/ 136 w 173"/>
                  <a:gd name="T9" fmla="*/ 23 h 100"/>
                  <a:gd name="T10" fmla="*/ 265 w 173"/>
                  <a:gd name="T11" fmla="*/ 16 h 10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73"/>
                  <a:gd name="T19" fmla="*/ 0 h 100"/>
                  <a:gd name="T20" fmla="*/ 173 w 173"/>
                  <a:gd name="T21" fmla="*/ 100 h 100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73" h="100">
                    <a:moveTo>
                      <a:pt x="173" y="61"/>
                    </a:moveTo>
                    <a:cubicBezTo>
                      <a:pt x="161" y="24"/>
                      <a:pt x="127" y="0"/>
                      <a:pt x="89" y="0"/>
                    </a:cubicBezTo>
                    <a:cubicBezTo>
                      <a:pt x="40" y="0"/>
                      <a:pt x="1" y="40"/>
                      <a:pt x="1" y="89"/>
                    </a:cubicBezTo>
                    <a:cubicBezTo>
                      <a:pt x="0" y="93"/>
                      <a:pt x="1" y="96"/>
                      <a:pt x="1" y="100"/>
                    </a:cubicBezTo>
                    <a:lnTo>
                      <a:pt x="89" y="89"/>
                    </a:lnTo>
                    <a:lnTo>
                      <a:pt x="173" y="61"/>
                    </a:lnTo>
                    <a:close/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15389" name="Freeform 57"/>
              <p:cNvSpPr>
                <a:spLocks/>
              </p:cNvSpPr>
              <p:nvPr/>
            </p:nvSpPr>
            <p:spPr bwMode="auto">
              <a:xfrm>
                <a:off x="1147" y="3392"/>
                <a:ext cx="132" cy="105"/>
              </a:xfrm>
              <a:custGeom>
                <a:avLst/>
                <a:gdLst>
                  <a:gd name="T0" fmla="*/ 3 w 132"/>
                  <a:gd name="T1" fmla="*/ 25 h 210"/>
                  <a:gd name="T2" fmla="*/ 0 w 132"/>
                  <a:gd name="T3" fmla="*/ 21 h 210"/>
                  <a:gd name="T4" fmla="*/ 0 w 132"/>
                  <a:gd name="T5" fmla="*/ 18 h 210"/>
                  <a:gd name="T6" fmla="*/ 2 w 132"/>
                  <a:gd name="T7" fmla="*/ 14 h 210"/>
                  <a:gd name="T8" fmla="*/ 7 w 132"/>
                  <a:gd name="T9" fmla="*/ 11 h 210"/>
                  <a:gd name="T10" fmla="*/ 15 w 132"/>
                  <a:gd name="T11" fmla="*/ 7 h 210"/>
                  <a:gd name="T12" fmla="*/ 26 w 132"/>
                  <a:gd name="T13" fmla="*/ 5 h 210"/>
                  <a:gd name="T14" fmla="*/ 38 w 132"/>
                  <a:gd name="T15" fmla="*/ 2 h 210"/>
                  <a:gd name="T16" fmla="*/ 50 w 132"/>
                  <a:gd name="T17" fmla="*/ 0 h 210"/>
                  <a:gd name="T18" fmla="*/ 132 w 132"/>
                  <a:gd name="T19" fmla="*/ 28 h 210"/>
                  <a:gd name="T20" fmla="*/ 117 w 132"/>
                  <a:gd name="T21" fmla="*/ 30 h 210"/>
                  <a:gd name="T22" fmla="*/ 107 w 132"/>
                  <a:gd name="T23" fmla="*/ 33 h 210"/>
                  <a:gd name="T24" fmla="*/ 97 w 132"/>
                  <a:gd name="T25" fmla="*/ 35 h 210"/>
                  <a:gd name="T26" fmla="*/ 90 w 132"/>
                  <a:gd name="T27" fmla="*/ 37 h 210"/>
                  <a:gd name="T28" fmla="*/ 81 w 132"/>
                  <a:gd name="T29" fmla="*/ 42 h 210"/>
                  <a:gd name="T30" fmla="*/ 76 w 132"/>
                  <a:gd name="T31" fmla="*/ 48 h 210"/>
                  <a:gd name="T32" fmla="*/ 76 w 132"/>
                  <a:gd name="T33" fmla="*/ 53 h 210"/>
                  <a:gd name="T34" fmla="*/ 3 w 132"/>
                  <a:gd name="T35" fmla="*/ 25 h 210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132"/>
                  <a:gd name="T55" fmla="*/ 0 h 210"/>
                  <a:gd name="T56" fmla="*/ 132 w 132"/>
                  <a:gd name="T57" fmla="*/ 210 h 210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132" h="210">
                    <a:moveTo>
                      <a:pt x="3" y="97"/>
                    </a:moveTo>
                    <a:lnTo>
                      <a:pt x="0" y="83"/>
                    </a:lnTo>
                    <a:lnTo>
                      <a:pt x="0" y="70"/>
                    </a:lnTo>
                    <a:lnTo>
                      <a:pt x="2" y="59"/>
                    </a:lnTo>
                    <a:lnTo>
                      <a:pt x="7" y="42"/>
                    </a:lnTo>
                    <a:lnTo>
                      <a:pt x="15" y="29"/>
                    </a:lnTo>
                    <a:lnTo>
                      <a:pt x="26" y="17"/>
                    </a:lnTo>
                    <a:lnTo>
                      <a:pt x="38" y="7"/>
                    </a:lnTo>
                    <a:lnTo>
                      <a:pt x="50" y="0"/>
                    </a:lnTo>
                    <a:lnTo>
                      <a:pt x="132" y="114"/>
                    </a:lnTo>
                    <a:lnTo>
                      <a:pt x="117" y="121"/>
                    </a:lnTo>
                    <a:lnTo>
                      <a:pt x="107" y="129"/>
                    </a:lnTo>
                    <a:lnTo>
                      <a:pt x="97" y="137"/>
                    </a:lnTo>
                    <a:lnTo>
                      <a:pt x="90" y="147"/>
                    </a:lnTo>
                    <a:lnTo>
                      <a:pt x="81" y="165"/>
                    </a:lnTo>
                    <a:lnTo>
                      <a:pt x="76" y="190"/>
                    </a:lnTo>
                    <a:lnTo>
                      <a:pt x="76" y="210"/>
                    </a:lnTo>
                    <a:lnTo>
                      <a:pt x="3" y="97"/>
                    </a:lnTo>
                    <a:close/>
                  </a:path>
                </a:pathLst>
              </a:custGeom>
              <a:solidFill>
                <a:srgbClr val="3F1F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15390" name="Arc 58"/>
              <p:cNvSpPr>
                <a:spLocks/>
              </p:cNvSpPr>
              <p:nvPr/>
            </p:nvSpPr>
            <p:spPr bwMode="auto">
              <a:xfrm>
                <a:off x="1148" y="3390"/>
                <a:ext cx="108" cy="48"/>
              </a:xfrm>
              <a:custGeom>
                <a:avLst/>
                <a:gdLst>
                  <a:gd name="T0" fmla="*/ 0 w 21600"/>
                  <a:gd name="T1" fmla="*/ 0 h 26465"/>
                  <a:gd name="T2" fmla="*/ 0 w 21600"/>
                  <a:gd name="T3" fmla="*/ 0 h 26465"/>
                  <a:gd name="T4" fmla="*/ 0 w 21600"/>
                  <a:gd name="T5" fmla="*/ 0 h 26465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26465"/>
                  <a:gd name="T11" fmla="*/ 21600 w 21600"/>
                  <a:gd name="T12" fmla="*/ 26465 h 26465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6465" fill="none" extrusionOk="0">
                    <a:moveTo>
                      <a:pt x="879" y="26464"/>
                    </a:moveTo>
                    <a:cubicBezTo>
                      <a:pt x="296" y="24484"/>
                      <a:pt x="0" y="22429"/>
                      <a:pt x="0" y="20365"/>
                    </a:cubicBezTo>
                    <a:cubicBezTo>
                      <a:pt x="-1" y="11210"/>
                      <a:pt x="5770" y="3050"/>
                      <a:pt x="14400" y="-1"/>
                    </a:cubicBezTo>
                  </a:path>
                  <a:path w="21600" h="26465" stroke="0" extrusionOk="0">
                    <a:moveTo>
                      <a:pt x="879" y="26464"/>
                    </a:moveTo>
                    <a:cubicBezTo>
                      <a:pt x="296" y="24484"/>
                      <a:pt x="0" y="22429"/>
                      <a:pt x="0" y="20365"/>
                    </a:cubicBezTo>
                    <a:cubicBezTo>
                      <a:pt x="-1" y="11210"/>
                      <a:pt x="5770" y="3050"/>
                      <a:pt x="14400" y="-1"/>
                    </a:cubicBezTo>
                    <a:lnTo>
                      <a:pt x="21600" y="20365"/>
                    </a:lnTo>
                    <a:close/>
                  </a:path>
                </a:pathLst>
              </a:custGeom>
              <a:noFill/>
              <a:ln w="158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15391" name="Freeform 59"/>
              <p:cNvSpPr>
                <a:spLocks/>
              </p:cNvSpPr>
              <p:nvPr/>
            </p:nvSpPr>
            <p:spPr bwMode="auto">
              <a:xfrm>
                <a:off x="1220" y="3441"/>
                <a:ext cx="222" cy="55"/>
              </a:xfrm>
              <a:custGeom>
                <a:avLst/>
                <a:gdLst>
                  <a:gd name="T0" fmla="*/ 274 w 180"/>
                  <a:gd name="T1" fmla="*/ 16 h 108"/>
                  <a:gd name="T2" fmla="*/ 139 w 180"/>
                  <a:gd name="T3" fmla="*/ 0 h 108"/>
                  <a:gd name="T4" fmla="*/ 1 w 180"/>
                  <a:gd name="T5" fmla="*/ 22 h 108"/>
                  <a:gd name="T6" fmla="*/ 6 w 180"/>
                  <a:gd name="T7" fmla="*/ 28 h 108"/>
                  <a:gd name="T8" fmla="*/ 139 w 180"/>
                  <a:gd name="T9" fmla="*/ 22 h 108"/>
                  <a:gd name="T10" fmla="*/ 274 w 180"/>
                  <a:gd name="T11" fmla="*/ 16 h 10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80"/>
                  <a:gd name="T19" fmla="*/ 0 h 108"/>
                  <a:gd name="T20" fmla="*/ 180 w 180"/>
                  <a:gd name="T21" fmla="*/ 108 h 108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80" h="108">
                    <a:moveTo>
                      <a:pt x="180" y="61"/>
                    </a:moveTo>
                    <a:cubicBezTo>
                      <a:pt x="168" y="25"/>
                      <a:pt x="133" y="0"/>
                      <a:pt x="92" y="0"/>
                    </a:cubicBezTo>
                    <a:cubicBezTo>
                      <a:pt x="41" y="0"/>
                      <a:pt x="1" y="38"/>
                      <a:pt x="1" y="86"/>
                    </a:cubicBezTo>
                    <a:cubicBezTo>
                      <a:pt x="0" y="93"/>
                      <a:pt x="2" y="100"/>
                      <a:pt x="4" y="108"/>
                    </a:cubicBezTo>
                    <a:lnTo>
                      <a:pt x="92" y="86"/>
                    </a:lnTo>
                    <a:lnTo>
                      <a:pt x="180" y="61"/>
                    </a:lnTo>
                    <a:close/>
                  </a:path>
                </a:pathLst>
              </a:custGeom>
              <a:noFill/>
              <a:ln w="158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it-IT"/>
              </a:p>
            </p:txBody>
          </p:sp>
          <p:grpSp>
            <p:nvGrpSpPr>
              <p:cNvPr id="16" name="Group 60"/>
              <p:cNvGrpSpPr>
                <a:grpSpLocks/>
              </p:cNvGrpSpPr>
              <p:nvPr/>
            </p:nvGrpSpPr>
            <p:grpSpPr bwMode="auto">
              <a:xfrm>
                <a:off x="1232" y="3451"/>
                <a:ext cx="230" cy="61"/>
                <a:chOff x="1232" y="3451"/>
                <a:chExt cx="230" cy="61"/>
              </a:xfrm>
            </p:grpSpPr>
            <p:grpSp>
              <p:nvGrpSpPr>
                <p:cNvPr id="17" name="Group 61"/>
                <p:cNvGrpSpPr>
                  <a:grpSpLocks/>
                </p:cNvGrpSpPr>
                <p:nvPr/>
              </p:nvGrpSpPr>
              <p:grpSpPr bwMode="auto">
                <a:xfrm>
                  <a:off x="1232" y="3451"/>
                  <a:ext cx="215" cy="52"/>
                  <a:chOff x="1232" y="3451"/>
                  <a:chExt cx="215" cy="52"/>
                </a:xfrm>
              </p:grpSpPr>
              <p:sp>
                <p:nvSpPr>
                  <p:cNvPr id="15418" name="Freeform 62"/>
                  <p:cNvSpPr>
                    <a:spLocks/>
                  </p:cNvSpPr>
                  <p:nvPr/>
                </p:nvSpPr>
                <p:spPr bwMode="auto">
                  <a:xfrm>
                    <a:off x="1232" y="3451"/>
                    <a:ext cx="214" cy="51"/>
                  </a:xfrm>
                  <a:custGeom>
                    <a:avLst/>
                    <a:gdLst>
                      <a:gd name="T0" fmla="*/ 265 w 173"/>
                      <a:gd name="T1" fmla="*/ 16 h 100"/>
                      <a:gd name="T2" fmla="*/ 135 w 173"/>
                      <a:gd name="T3" fmla="*/ 0 h 100"/>
                      <a:gd name="T4" fmla="*/ 1 w 173"/>
                      <a:gd name="T5" fmla="*/ 21 h 100"/>
                      <a:gd name="T6" fmla="*/ 5 w 173"/>
                      <a:gd name="T7" fmla="*/ 26 h 100"/>
                      <a:gd name="T8" fmla="*/ 135 w 173"/>
                      <a:gd name="T9" fmla="*/ 21 h 100"/>
                      <a:gd name="T10" fmla="*/ 265 w 173"/>
                      <a:gd name="T11" fmla="*/ 16 h 100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173"/>
                      <a:gd name="T19" fmla="*/ 0 h 100"/>
                      <a:gd name="T20" fmla="*/ 173 w 173"/>
                      <a:gd name="T21" fmla="*/ 100 h 100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173" h="100">
                        <a:moveTo>
                          <a:pt x="173" y="61"/>
                        </a:moveTo>
                        <a:cubicBezTo>
                          <a:pt x="163" y="25"/>
                          <a:pt x="128" y="0"/>
                          <a:pt x="88" y="0"/>
                        </a:cubicBezTo>
                        <a:cubicBezTo>
                          <a:pt x="40" y="0"/>
                          <a:pt x="1" y="36"/>
                          <a:pt x="1" y="82"/>
                        </a:cubicBezTo>
                        <a:cubicBezTo>
                          <a:pt x="0" y="88"/>
                          <a:pt x="1" y="94"/>
                          <a:pt x="3" y="100"/>
                        </a:cubicBezTo>
                        <a:lnTo>
                          <a:pt x="88" y="82"/>
                        </a:lnTo>
                        <a:lnTo>
                          <a:pt x="173" y="61"/>
                        </a:lnTo>
                        <a:close/>
                      </a:path>
                    </a:pathLst>
                  </a:custGeom>
                  <a:noFill/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it-IT"/>
                  </a:p>
                </p:txBody>
              </p:sp>
              <p:sp>
                <p:nvSpPr>
                  <p:cNvPr id="15419" name="Freeform 63"/>
                  <p:cNvSpPr>
                    <a:spLocks/>
                  </p:cNvSpPr>
                  <p:nvPr/>
                </p:nvSpPr>
                <p:spPr bwMode="auto">
                  <a:xfrm>
                    <a:off x="1232" y="3456"/>
                    <a:ext cx="109" cy="46"/>
                  </a:xfrm>
                  <a:custGeom>
                    <a:avLst/>
                    <a:gdLst>
                      <a:gd name="T0" fmla="*/ 71 w 88"/>
                      <a:gd name="T1" fmla="*/ 0 h 90"/>
                      <a:gd name="T2" fmla="*/ 1 w 88"/>
                      <a:gd name="T3" fmla="*/ 18 h 90"/>
                      <a:gd name="T4" fmla="*/ 5 w 88"/>
                      <a:gd name="T5" fmla="*/ 24 h 90"/>
                      <a:gd name="T6" fmla="*/ 135 w 88"/>
                      <a:gd name="T7" fmla="*/ 19 h 90"/>
                      <a:gd name="T8" fmla="*/ 71 w 88"/>
                      <a:gd name="T9" fmla="*/ 0 h 90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88"/>
                      <a:gd name="T16" fmla="*/ 0 h 90"/>
                      <a:gd name="T17" fmla="*/ 88 w 88"/>
                      <a:gd name="T18" fmla="*/ 90 h 90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88" h="90">
                        <a:moveTo>
                          <a:pt x="46" y="0"/>
                        </a:moveTo>
                        <a:cubicBezTo>
                          <a:pt x="18" y="14"/>
                          <a:pt x="1" y="42"/>
                          <a:pt x="1" y="71"/>
                        </a:cubicBezTo>
                        <a:cubicBezTo>
                          <a:pt x="0" y="78"/>
                          <a:pt x="1" y="84"/>
                          <a:pt x="3" y="90"/>
                        </a:cubicBezTo>
                        <a:lnTo>
                          <a:pt x="88" y="72"/>
                        </a:lnTo>
                        <a:lnTo>
                          <a:pt x="46" y="0"/>
                        </a:lnTo>
                        <a:close/>
                      </a:path>
                    </a:pathLst>
                  </a:custGeom>
                  <a:noFill/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it-IT"/>
                  </a:p>
                </p:txBody>
              </p:sp>
              <p:sp>
                <p:nvSpPr>
                  <p:cNvPr id="15420" name="Arc 64"/>
                  <p:cNvSpPr>
                    <a:spLocks/>
                  </p:cNvSpPr>
                  <p:nvPr/>
                </p:nvSpPr>
                <p:spPr bwMode="auto">
                  <a:xfrm>
                    <a:off x="1235" y="3454"/>
                    <a:ext cx="212" cy="49"/>
                  </a:xfrm>
                  <a:custGeom>
                    <a:avLst/>
                    <a:gdLst>
                      <a:gd name="T0" fmla="*/ 0 w 42313"/>
                      <a:gd name="T1" fmla="*/ 0 h 27158"/>
                      <a:gd name="T2" fmla="*/ 0 w 42313"/>
                      <a:gd name="T3" fmla="*/ 0 h 27158"/>
                      <a:gd name="T4" fmla="*/ 0 w 42313"/>
                      <a:gd name="T5" fmla="*/ 0 h 27158"/>
                      <a:gd name="T6" fmla="*/ 0 60000 65536"/>
                      <a:gd name="T7" fmla="*/ 0 60000 65536"/>
                      <a:gd name="T8" fmla="*/ 0 60000 65536"/>
                      <a:gd name="T9" fmla="*/ 0 w 42313"/>
                      <a:gd name="T10" fmla="*/ 0 h 27158"/>
                      <a:gd name="T11" fmla="*/ 42313 w 42313"/>
                      <a:gd name="T12" fmla="*/ 27158 h 27158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T9" t="T10" r="T11" b="T12"/>
                    <a:pathLst>
                      <a:path w="42313" h="27158" fill="none" extrusionOk="0">
                        <a:moveTo>
                          <a:pt x="727" y="27157"/>
                        </a:moveTo>
                        <a:cubicBezTo>
                          <a:pt x="244" y="25344"/>
                          <a:pt x="0" y="23476"/>
                          <a:pt x="0" y="21600"/>
                        </a:cubicBezTo>
                        <a:cubicBezTo>
                          <a:pt x="0" y="9670"/>
                          <a:pt x="9670" y="0"/>
                          <a:pt x="21600" y="0"/>
                        </a:cubicBezTo>
                        <a:cubicBezTo>
                          <a:pt x="31169" y="-1"/>
                          <a:pt x="39598" y="6297"/>
                          <a:pt x="42313" y="15473"/>
                        </a:cubicBezTo>
                      </a:path>
                      <a:path w="42313" h="27158" stroke="0" extrusionOk="0">
                        <a:moveTo>
                          <a:pt x="727" y="27157"/>
                        </a:moveTo>
                        <a:cubicBezTo>
                          <a:pt x="244" y="25344"/>
                          <a:pt x="0" y="23476"/>
                          <a:pt x="0" y="21600"/>
                        </a:cubicBezTo>
                        <a:cubicBezTo>
                          <a:pt x="0" y="9670"/>
                          <a:pt x="9670" y="0"/>
                          <a:pt x="21600" y="0"/>
                        </a:cubicBezTo>
                        <a:cubicBezTo>
                          <a:pt x="31169" y="-1"/>
                          <a:pt x="39598" y="6297"/>
                          <a:pt x="42313" y="15473"/>
                        </a:cubicBezTo>
                        <a:lnTo>
                          <a:pt x="21600" y="21600"/>
                        </a:lnTo>
                        <a:close/>
                      </a:path>
                    </a:pathLst>
                  </a:custGeom>
                  <a:noFill/>
                  <a:ln w="1587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it-IT"/>
                  </a:p>
                </p:txBody>
              </p:sp>
            </p:grpSp>
            <p:sp>
              <p:nvSpPr>
                <p:cNvPr id="15417" name="Freeform 65"/>
                <p:cNvSpPr>
                  <a:spLocks/>
                </p:cNvSpPr>
                <p:nvPr/>
              </p:nvSpPr>
              <p:spPr bwMode="auto">
                <a:xfrm>
                  <a:off x="1239" y="3458"/>
                  <a:ext cx="223" cy="54"/>
                </a:xfrm>
                <a:custGeom>
                  <a:avLst/>
                  <a:gdLst>
                    <a:gd name="T0" fmla="*/ 276 w 180"/>
                    <a:gd name="T1" fmla="*/ 16 h 106"/>
                    <a:gd name="T2" fmla="*/ 141 w 180"/>
                    <a:gd name="T3" fmla="*/ 0 h 106"/>
                    <a:gd name="T4" fmla="*/ 1 w 180"/>
                    <a:gd name="T5" fmla="*/ 22 h 106"/>
                    <a:gd name="T6" fmla="*/ 5 w 180"/>
                    <a:gd name="T7" fmla="*/ 28 h 106"/>
                    <a:gd name="T8" fmla="*/ 141 w 180"/>
                    <a:gd name="T9" fmla="*/ 22 h 106"/>
                    <a:gd name="T10" fmla="*/ 276 w 180"/>
                    <a:gd name="T11" fmla="*/ 16 h 106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180"/>
                    <a:gd name="T19" fmla="*/ 0 h 106"/>
                    <a:gd name="T20" fmla="*/ 180 w 180"/>
                    <a:gd name="T21" fmla="*/ 106 h 10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180" h="106">
                      <a:moveTo>
                        <a:pt x="180" y="63"/>
                      </a:moveTo>
                      <a:cubicBezTo>
                        <a:pt x="170" y="26"/>
                        <a:pt x="133" y="0"/>
                        <a:pt x="92" y="0"/>
                      </a:cubicBezTo>
                      <a:cubicBezTo>
                        <a:pt x="41" y="0"/>
                        <a:pt x="1" y="38"/>
                        <a:pt x="1" y="86"/>
                      </a:cubicBezTo>
                      <a:cubicBezTo>
                        <a:pt x="0" y="92"/>
                        <a:pt x="1" y="99"/>
                        <a:pt x="3" y="106"/>
                      </a:cubicBezTo>
                      <a:lnTo>
                        <a:pt x="92" y="86"/>
                      </a:lnTo>
                      <a:lnTo>
                        <a:pt x="180" y="63"/>
                      </a:lnTo>
                      <a:close/>
                    </a:path>
                  </a:pathLst>
                </a:custGeom>
                <a:noFill/>
                <a:ln w="158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</p:grpSp>
          <p:grpSp>
            <p:nvGrpSpPr>
              <p:cNvPr id="18" name="Group 66"/>
              <p:cNvGrpSpPr>
                <a:grpSpLocks/>
              </p:cNvGrpSpPr>
              <p:nvPr/>
            </p:nvGrpSpPr>
            <p:grpSpPr bwMode="auto">
              <a:xfrm>
                <a:off x="1253" y="3469"/>
                <a:ext cx="231" cy="60"/>
                <a:chOff x="1253" y="3469"/>
                <a:chExt cx="231" cy="60"/>
              </a:xfrm>
            </p:grpSpPr>
            <p:grpSp>
              <p:nvGrpSpPr>
                <p:cNvPr id="19" name="Group 67"/>
                <p:cNvGrpSpPr>
                  <a:grpSpLocks/>
                </p:cNvGrpSpPr>
                <p:nvPr/>
              </p:nvGrpSpPr>
              <p:grpSpPr bwMode="auto">
                <a:xfrm>
                  <a:off x="1253" y="3469"/>
                  <a:ext cx="214" cy="50"/>
                  <a:chOff x="1253" y="3469"/>
                  <a:chExt cx="214" cy="50"/>
                </a:xfrm>
              </p:grpSpPr>
              <p:sp>
                <p:nvSpPr>
                  <p:cNvPr id="15413" name="Freeform 68"/>
                  <p:cNvSpPr>
                    <a:spLocks/>
                  </p:cNvSpPr>
                  <p:nvPr/>
                </p:nvSpPr>
                <p:spPr bwMode="auto">
                  <a:xfrm>
                    <a:off x="1253" y="3469"/>
                    <a:ext cx="214" cy="50"/>
                  </a:xfrm>
                  <a:custGeom>
                    <a:avLst/>
                    <a:gdLst>
                      <a:gd name="T0" fmla="*/ 265 w 173"/>
                      <a:gd name="T1" fmla="*/ 16 h 99"/>
                      <a:gd name="T2" fmla="*/ 135 w 173"/>
                      <a:gd name="T3" fmla="*/ 0 h 99"/>
                      <a:gd name="T4" fmla="*/ 1 w 173"/>
                      <a:gd name="T5" fmla="*/ 21 h 99"/>
                      <a:gd name="T6" fmla="*/ 2 w 173"/>
                      <a:gd name="T7" fmla="*/ 25 h 99"/>
                      <a:gd name="T8" fmla="*/ 135 w 173"/>
                      <a:gd name="T9" fmla="*/ 21 h 99"/>
                      <a:gd name="T10" fmla="*/ 265 w 173"/>
                      <a:gd name="T11" fmla="*/ 16 h 99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173"/>
                      <a:gd name="T19" fmla="*/ 0 h 99"/>
                      <a:gd name="T20" fmla="*/ 173 w 173"/>
                      <a:gd name="T21" fmla="*/ 99 h 99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173" h="99">
                        <a:moveTo>
                          <a:pt x="173" y="62"/>
                        </a:moveTo>
                        <a:cubicBezTo>
                          <a:pt x="164" y="25"/>
                          <a:pt x="128" y="0"/>
                          <a:pt x="88" y="0"/>
                        </a:cubicBezTo>
                        <a:cubicBezTo>
                          <a:pt x="40" y="0"/>
                          <a:pt x="1" y="36"/>
                          <a:pt x="1" y="82"/>
                        </a:cubicBezTo>
                        <a:cubicBezTo>
                          <a:pt x="0" y="87"/>
                          <a:pt x="1" y="93"/>
                          <a:pt x="2" y="99"/>
                        </a:cubicBezTo>
                        <a:lnTo>
                          <a:pt x="88" y="82"/>
                        </a:lnTo>
                        <a:lnTo>
                          <a:pt x="173" y="62"/>
                        </a:lnTo>
                        <a:close/>
                      </a:path>
                    </a:pathLst>
                  </a:custGeom>
                  <a:noFill/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it-IT"/>
                  </a:p>
                </p:txBody>
              </p:sp>
              <p:sp>
                <p:nvSpPr>
                  <p:cNvPr id="15414" name="Freeform 69"/>
                  <p:cNvSpPr>
                    <a:spLocks/>
                  </p:cNvSpPr>
                  <p:nvPr/>
                </p:nvSpPr>
                <p:spPr bwMode="auto">
                  <a:xfrm>
                    <a:off x="1253" y="3474"/>
                    <a:ext cx="109" cy="45"/>
                  </a:xfrm>
                  <a:custGeom>
                    <a:avLst/>
                    <a:gdLst>
                      <a:gd name="T0" fmla="*/ 71 w 88"/>
                      <a:gd name="T1" fmla="*/ 0 h 89"/>
                      <a:gd name="T2" fmla="*/ 1 w 88"/>
                      <a:gd name="T3" fmla="*/ 18 h 89"/>
                      <a:gd name="T4" fmla="*/ 2 w 88"/>
                      <a:gd name="T5" fmla="*/ 23 h 89"/>
                      <a:gd name="T6" fmla="*/ 135 w 88"/>
                      <a:gd name="T7" fmla="*/ 18 h 89"/>
                      <a:gd name="T8" fmla="*/ 71 w 88"/>
                      <a:gd name="T9" fmla="*/ 0 h 8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88"/>
                      <a:gd name="T16" fmla="*/ 0 h 89"/>
                      <a:gd name="T17" fmla="*/ 88 w 88"/>
                      <a:gd name="T18" fmla="*/ 89 h 8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88" h="89">
                        <a:moveTo>
                          <a:pt x="46" y="0"/>
                        </a:moveTo>
                        <a:cubicBezTo>
                          <a:pt x="18" y="14"/>
                          <a:pt x="1" y="42"/>
                          <a:pt x="1" y="71"/>
                        </a:cubicBezTo>
                        <a:cubicBezTo>
                          <a:pt x="0" y="77"/>
                          <a:pt x="1" y="83"/>
                          <a:pt x="2" y="89"/>
                        </a:cubicBezTo>
                        <a:lnTo>
                          <a:pt x="88" y="72"/>
                        </a:lnTo>
                        <a:lnTo>
                          <a:pt x="46" y="0"/>
                        </a:lnTo>
                        <a:close/>
                      </a:path>
                    </a:pathLst>
                  </a:custGeom>
                  <a:noFill/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it-IT"/>
                  </a:p>
                </p:txBody>
              </p:sp>
              <p:sp>
                <p:nvSpPr>
                  <p:cNvPr id="15415" name="Arc 70"/>
                  <p:cNvSpPr>
                    <a:spLocks/>
                  </p:cNvSpPr>
                  <p:nvPr/>
                </p:nvSpPr>
                <p:spPr bwMode="auto">
                  <a:xfrm>
                    <a:off x="1256" y="3472"/>
                    <a:ext cx="211" cy="47"/>
                  </a:xfrm>
                  <a:custGeom>
                    <a:avLst/>
                    <a:gdLst>
                      <a:gd name="T0" fmla="*/ 0 w 42291"/>
                      <a:gd name="T1" fmla="*/ 0 h 26115"/>
                      <a:gd name="T2" fmla="*/ 0 w 42291"/>
                      <a:gd name="T3" fmla="*/ 0 h 26115"/>
                      <a:gd name="T4" fmla="*/ 0 w 42291"/>
                      <a:gd name="T5" fmla="*/ 0 h 26115"/>
                      <a:gd name="T6" fmla="*/ 0 60000 65536"/>
                      <a:gd name="T7" fmla="*/ 0 60000 65536"/>
                      <a:gd name="T8" fmla="*/ 0 60000 65536"/>
                      <a:gd name="T9" fmla="*/ 0 w 42291"/>
                      <a:gd name="T10" fmla="*/ 0 h 26115"/>
                      <a:gd name="T11" fmla="*/ 42291 w 42291"/>
                      <a:gd name="T12" fmla="*/ 26115 h 26115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T9" t="T10" r="T11" b="T12"/>
                    <a:pathLst>
                      <a:path w="42291" h="26115" fill="none" extrusionOk="0">
                        <a:moveTo>
                          <a:pt x="477" y="26114"/>
                        </a:moveTo>
                        <a:cubicBezTo>
                          <a:pt x="159" y="24630"/>
                          <a:pt x="0" y="23117"/>
                          <a:pt x="0" y="21600"/>
                        </a:cubicBezTo>
                        <a:cubicBezTo>
                          <a:pt x="0" y="9670"/>
                          <a:pt x="9670" y="0"/>
                          <a:pt x="21600" y="0"/>
                        </a:cubicBezTo>
                        <a:cubicBezTo>
                          <a:pt x="31141" y="-1"/>
                          <a:pt x="39552" y="6260"/>
                          <a:pt x="42291" y="15400"/>
                        </a:cubicBezTo>
                      </a:path>
                      <a:path w="42291" h="26115" stroke="0" extrusionOk="0">
                        <a:moveTo>
                          <a:pt x="477" y="26114"/>
                        </a:moveTo>
                        <a:cubicBezTo>
                          <a:pt x="159" y="24630"/>
                          <a:pt x="0" y="23117"/>
                          <a:pt x="0" y="21600"/>
                        </a:cubicBezTo>
                        <a:cubicBezTo>
                          <a:pt x="0" y="9670"/>
                          <a:pt x="9670" y="0"/>
                          <a:pt x="21600" y="0"/>
                        </a:cubicBezTo>
                        <a:cubicBezTo>
                          <a:pt x="31141" y="-1"/>
                          <a:pt x="39552" y="6260"/>
                          <a:pt x="42291" y="15400"/>
                        </a:cubicBezTo>
                        <a:lnTo>
                          <a:pt x="21600" y="21600"/>
                        </a:lnTo>
                        <a:close/>
                      </a:path>
                    </a:pathLst>
                  </a:custGeom>
                  <a:noFill/>
                  <a:ln w="1587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it-IT"/>
                  </a:p>
                </p:txBody>
              </p:sp>
            </p:grpSp>
            <p:sp>
              <p:nvSpPr>
                <p:cNvPr id="15412" name="Freeform 71"/>
                <p:cNvSpPr>
                  <a:spLocks/>
                </p:cNvSpPr>
                <p:nvPr/>
              </p:nvSpPr>
              <p:spPr bwMode="auto">
                <a:xfrm>
                  <a:off x="1260" y="3476"/>
                  <a:ext cx="224" cy="53"/>
                </a:xfrm>
                <a:custGeom>
                  <a:avLst/>
                  <a:gdLst>
                    <a:gd name="T0" fmla="*/ 277 w 181"/>
                    <a:gd name="T1" fmla="*/ 16 h 105"/>
                    <a:gd name="T2" fmla="*/ 141 w 181"/>
                    <a:gd name="T3" fmla="*/ 0 h 105"/>
                    <a:gd name="T4" fmla="*/ 1 w 181"/>
                    <a:gd name="T5" fmla="*/ 22 h 105"/>
                    <a:gd name="T6" fmla="*/ 5 w 181"/>
                    <a:gd name="T7" fmla="*/ 27 h 105"/>
                    <a:gd name="T8" fmla="*/ 141 w 181"/>
                    <a:gd name="T9" fmla="*/ 22 h 105"/>
                    <a:gd name="T10" fmla="*/ 277 w 181"/>
                    <a:gd name="T11" fmla="*/ 16 h 105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181"/>
                    <a:gd name="T19" fmla="*/ 0 h 105"/>
                    <a:gd name="T20" fmla="*/ 181 w 181"/>
                    <a:gd name="T21" fmla="*/ 105 h 105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181" h="105">
                      <a:moveTo>
                        <a:pt x="181" y="64"/>
                      </a:moveTo>
                      <a:cubicBezTo>
                        <a:pt x="170" y="26"/>
                        <a:pt x="134" y="0"/>
                        <a:pt x="92" y="0"/>
                      </a:cubicBezTo>
                      <a:cubicBezTo>
                        <a:pt x="41" y="0"/>
                        <a:pt x="1" y="38"/>
                        <a:pt x="1" y="86"/>
                      </a:cubicBezTo>
                      <a:cubicBezTo>
                        <a:pt x="0" y="92"/>
                        <a:pt x="1" y="98"/>
                        <a:pt x="3" y="105"/>
                      </a:cubicBezTo>
                      <a:lnTo>
                        <a:pt x="92" y="86"/>
                      </a:lnTo>
                      <a:lnTo>
                        <a:pt x="181" y="64"/>
                      </a:lnTo>
                      <a:close/>
                    </a:path>
                  </a:pathLst>
                </a:custGeom>
                <a:noFill/>
                <a:ln w="158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</p:grpSp>
          <p:grpSp>
            <p:nvGrpSpPr>
              <p:cNvPr id="20" name="Group 72"/>
              <p:cNvGrpSpPr>
                <a:grpSpLocks/>
              </p:cNvGrpSpPr>
              <p:nvPr/>
            </p:nvGrpSpPr>
            <p:grpSpPr bwMode="auto">
              <a:xfrm>
                <a:off x="1275" y="3485"/>
                <a:ext cx="214" cy="50"/>
                <a:chOff x="1275" y="3485"/>
                <a:chExt cx="214" cy="50"/>
              </a:xfrm>
            </p:grpSpPr>
            <p:sp>
              <p:nvSpPr>
                <p:cNvPr id="15409" name="Freeform 73"/>
                <p:cNvSpPr>
                  <a:spLocks/>
                </p:cNvSpPr>
                <p:nvPr/>
              </p:nvSpPr>
              <p:spPr bwMode="auto">
                <a:xfrm>
                  <a:off x="1275" y="3485"/>
                  <a:ext cx="214" cy="50"/>
                </a:xfrm>
                <a:custGeom>
                  <a:avLst/>
                  <a:gdLst>
                    <a:gd name="T0" fmla="*/ 265 w 173"/>
                    <a:gd name="T1" fmla="*/ 16 h 98"/>
                    <a:gd name="T2" fmla="*/ 135 w 173"/>
                    <a:gd name="T3" fmla="*/ 0 h 98"/>
                    <a:gd name="T4" fmla="*/ 1 w 173"/>
                    <a:gd name="T5" fmla="*/ 21 h 98"/>
                    <a:gd name="T6" fmla="*/ 2 w 173"/>
                    <a:gd name="T7" fmla="*/ 26 h 98"/>
                    <a:gd name="T8" fmla="*/ 135 w 173"/>
                    <a:gd name="T9" fmla="*/ 21 h 98"/>
                    <a:gd name="T10" fmla="*/ 265 w 173"/>
                    <a:gd name="T11" fmla="*/ 16 h 98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173"/>
                    <a:gd name="T19" fmla="*/ 0 h 98"/>
                    <a:gd name="T20" fmla="*/ 173 w 173"/>
                    <a:gd name="T21" fmla="*/ 98 h 98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173" h="98">
                      <a:moveTo>
                        <a:pt x="173" y="63"/>
                      </a:moveTo>
                      <a:cubicBezTo>
                        <a:pt x="164" y="26"/>
                        <a:pt x="129" y="0"/>
                        <a:pt x="88" y="0"/>
                      </a:cubicBezTo>
                      <a:cubicBezTo>
                        <a:pt x="40" y="0"/>
                        <a:pt x="1" y="36"/>
                        <a:pt x="1" y="82"/>
                      </a:cubicBezTo>
                      <a:cubicBezTo>
                        <a:pt x="0" y="87"/>
                        <a:pt x="1" y="92"/>
                        <a:pt x="2" y="98"/>
                      </a:cubicBezTo>
                      <a:lnTo>
                        <a:pt x="88" y="82"/>
                      </a:lnTo>
                      <a:lnTo>
                        <a:pt x="173" y="63"/>
                      </a:lnTo>
                      <a:close/>
                    </a:path>
                  </a:pathLst>
                </a:custGeom>
                <a:no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5410" name="Freeform 74"/>
                <p:cNvSpPr>
                  <a:spLocks/>
                </p:cNvSpPr>
                <p:nvPr/>
              </p:nvSpPr>
              <p:spPr bwMode="auto">
                <a:xfrm>
                  <a:off x="1275" y="3490"/>
                  <a:ext cx="109" cy="45"/>
                </a:xfrm>
                <a:custGeom>
                  <a:avLst/>
                  <a:gdLst>
                    <a:gd name="T0" fmla="*/ 71 w 88"/>
                    <a:gd name="T1" fmla="*/ 0 h 88"/>
                    <a:gd name="T2" fmla="*/ 1 w 88"/>
                    <a:gd name="T3" fmla="*/ 18 h 88"/>
                    <a:gd name="T4" fmla="*/ 2 w 88"/>
                    <a:gd name="T5" fmla="*/ 23 h 88"/>
                    <a:gd name="T6" fmla="*/ 135 w 88"/>
                    <a:gd name="T7" fmla="*/ 19 h 88"/>
                    <a:gd name="T8" fmla="*/ 71 w 88"/>
                    <a:gd name="T9" fmla="*/ 0 h 8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88"/>
                    <a:gd name="T16" fmla="*/ 0 h 88"/>
                    <a:gd name="T17" fmla="*/ 88 w 88"/>
                    <a:gd name="T18" fmla="*/ 88 h 88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88" h="88">
                      <a:moveTo>
                        <a:pt x="46" y="0"/>
                      </a:moveTo>
                      <a:cubicBezTo>
                        <a:pt x="18" y="14"/>
                        <a:pt x="1" y="42"/>
                        <a:pt x="1" y="71"/>
                      </a:cubicBezTo>
                      <a:cubicBezTo>
                        <a:pt x="0" y="77"/>
                        <a:pt x="1" y="82"/>
                        <a:pt x="2" y="88"/>
                      </a:cubicBezTo>
                      <a:lnTo>
                        <a:pt x="88" y="72"/>
                      </a:lnTo>
                      <a:lnTo>
                        <a:pt x="46" y="0"/>
                      </a:lnTo>
                      <a:close/>
                    </a:path>
                  </a:pathLst>
                </a:custGeom>
                <a:no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</p:grpSp>
          <p:grpSp>
            <p:nvGrpSpPr>
              <p:cNvPr id="21" name="Group 75"/>
              <p:cNvGrpSpPr>
                <a:grpSpLocks/>
              </p:cNvGrpSpPr>
              <p:nvPr/>
            </p:nvGrpSpPr>
            <p:grpSpPr bwMode="auto">
              <a:xfrm>
                <a:off x="1278" y="3488"/>
                <a:ext cx="228" cy="57"/>
                <a:chOff x="1278" y="3488"/>
                <a:chExt cx="228" cy="57"/>
              </a:xfrm>
            </p:grpSpPr>
            <p:sp>
              <p:nvSpPr>
                <p:cNvPr id="15407" name="Arc 76"/>
                <p:cNvSpPr>
                  <a:spLocks/>
                </p:cNvSpPr>
                <p:nvPr/>
              </p:nvSpPr>
              <p:spPr bwMode="auto">
                <a:xfrm>
                  <a:off x="1278" y="3488"/>
                  <a:ext cx="212" cy="47"/>
                </a:xfrm>
                <a:custGeom>
                  <a:avLst/>
                  <a:gdLst>
                    <a:gd name="T0" fmla="*/ 0 w 42441"/>
                    <a:gd name="T1" fmla="*/ 0 h 26115"/>
                    <a:gd name="T2" fmla="*/ 0 w 42441"/>
                    <a:gd name="T3" fmla="*/ 0 h 26115"/>
                    <a:gd name="T4" fmla="*/ 0 w 42441"/>
                    <a:gd name="T5" fmla="*/ 0 h 26115"/>
                    <a:gd name="T6" fmla="*/ 0 60000 65536"/>
                    <a:gd name="T7" fmla="*/ 0 60000 65536"/>
                    <a:gd name="T8" fmla="*/ 0 60000 65536"/>
                    <a:gd name="T9" fmla="*/ 0 w 42441"/>
                    <a:gd name="T10" fmla="*/ 0 h 26115"/>
                    <a:gd name="T11" fmla="*/ 42441 w 42441"/>
                    <a:gd name="T12" fmla="*/ 26115 h 26115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42441" h="26115" fill="none" extrusionOk="0">
                      <a:moveTo>
                        <a:pt x="477" y="26114"/>
                      </a:moveTo>
                      <a:cubicBezTo>
                        <a:pt x="159" y="24630"/>
                        <a:pt x="0" y="23117"/>
                        <a:pt x="0" y="21600"/>
                      </a:cubicBezTo>
                      <a:cubicBezTo>
                        <a:pt x="0" y="9670"/>
                        <a:pt x="9670" y="0"/>
                        <a:pt x="21600" y="0"/>
                      </a:cubicBezTo>
                      <a:cubicBezTo>
                        <a:pt x="31343" y="-1"/>
                        <a:pt x="39880" y="6523"/>
                        <a:pt x="42440" y="15924"/>
                      </a:cubicBezTo>
                    </a:path>
                    <a:path w="42441" h="26115" stroke="0" extrusionOk="0">
                      <a:moveTo>
                        <a:pt x="477" y="26114"/>
                      </a:moveTo>
                      <a:cubicBezTo>
                        <a:pt x="159" y="24630"/>
                        <a:pt x="0" y="23117"/>
                        <a:pt x="0" y="21600"/>
                      </a:cubicBezTo>
                      <a:cubicBezTo>
                        <a:pt x="0" y="9670"/>
                        <a:pt x="9670" y="0"/>
                        <a:pt x="21600" y="0"/>
                      </a:cubicBezTo>
                      <a:cubicBezTo>
                        <a:pt x="31343" y="-1"/>
                        <a:pt x="39880" y="6523"/>
                        <a:pt x="42440" y="15924"/>
                      </a:cubicBezTo>
                      <a:lnTo>
                        <a:pt x="21600" y="21600"/>
                      </a:lnTo>
                      <a:close/>
                    </a:path>
                  </a:pathLst>
                </a:custGeom>
                <a:noFill/>
                <a:ln w="158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5408" name="Freeform 77"/>
                <p:cNvSpPr>
                  <a:spLocks/>
                </p:cNvSpPr>
                <p:nvPr/>
              </p:nvSpPr>
              <p:spPr bwMode="auto">
                <a:xfrm>
                  <a:off x="1283" y="3492"/>
                  <a:ext cx="223" cy="53"/>
                </a:xfrm>
                <a:custGeom>
                  <a:avLst/>
                  <a:gdLst>
                    <a:gd name="T0" fmla="*/ 275 w 181"/>
                    <a:gd name="T1" fmla="*/ 17 h 104"/>
                    <a:gd name="T2" fmla="*/ 139 w 181"/>
                    <a:gd name="T3" fmla="*/ 0 h 104"/>
                    <a:gd name="T4" fmla="*/ 1 w 181"/>
                    <a:gd name="T5" fmla="*/ 22 h 104"/>
                    <a:gd name="T6" fmla="*/ 5 w 181"/>
                    <a:gd name="T7" fmla="*/ 27 h 104"/>
                    <a:gd name="T8" fmla="*/ 139 w 181"/>
                    <a:gd name="T9" fmla="*/ 22 h 104"/>
                    <a:gd name="T10" fmla="*/ 275 w 181"/>
                    <a:gd name="T11" fmla="*/ 17 h 104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181"/>
                    <a:gd name="T19" fmla="*/ 0 h 104"/>
                    <a:gd name="T20" fmla="*/ 181 w 181"/>
                    <a:gd name="T21" fmla="*/ 104 h 104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181" h="104">
                      <a:moveTo>
                        <a:pt x="181" y="65"/>
                      </a:moveTo>
                      <a:cubicBezTo>
                        <a:pt x="171" y="27"/>
                        <a:pt x="134" y="0"/>
                        <a:pt x="92" y="0"/>
                      </a:cubicBezTo>
                      <a:cubicBezTo>
                        <a:pt x="41" y="0"/>
                        <a:pt x="1" y="38"/>
                        <a:pt x="1" y="86"/>
                      </a:cubicBezTo>
                      <a:cubicBezTo>
                        <a:pt x="0" y="92"/>
                        <a:pt x="1" y="98"/>
                        <a:pt x="3" y="104"/>
                      </a:cubicBezTo>
                      <a:lnTo>
                        <a:pt x="92" y="86"/>
                      </a:lnTo>
                      <a:lnTo>
                        <a:pt x="181" y="65"/>
                      </a:lnTo>
                      <a:close/>
                    </a:path>
                  </a:pathLst>
                </a:custGeom>
                <a:noFill/>
                <a:ln w="158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</p:grpSp>
          <p:grpSp>
            <p:nvGrpSpPr>
              <p:cNvPr id="22" name="Group 78"/>
              <p:cNvGrpSpPr>
                <a:grpSpLocks/>
              </p:cNvGrpSpPr>
              <p:nvPr/>
            </p:nvGrpSpPr>
            <p:grpSpPr bwMode="auto">
              <a:xfrm>
                <a:off x="1154" y="3411"/>
                <a:ext cx="698" cy="412"/>
                <a:chOff x="1154" y="3411"/>
                <a:chExt cx="698" cy="412"/>
              </a:xfrm>
            </p:grpSpPr>
            <p:sp>
              <p:nvSpPr>
                <p:cNvPr id="15405" name="Line 79"/>
                <p:cNvSpPr>
                  <a:spLocks noChangeShapeType="1"/>
                </p:cNvSpPr>
                <p:nvPr/>
              </p:nvSpPr>
              <p:spPr bwMode="auto">
                <a:xfrm>
                  <a:off x="1357" y="3411"/>
                  <a:ext cx="495" cy="367"/>
                </a:xfrm>
                <a:prstGeom prst="line">
                  <a:avLst/>
                </a:prstGeom>
                <a:noFill/>
                <a:ln w="158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5406" name="Line 80"/>
                <p:cNvSpPr>
                  <a:spLocks noChangeShapeType="1"/>
                </p:cNvSpPr>
                <p:nvPr/>
              </p:nvSpPr>
              <p:spPr bwMode="auto">
                <a:xfrm>
                  <a:off x="1154" y="3441"/>
                  <a:ext cx="497" cy="382"/>
                </a:xfrm>
                <a:prstGeom prst="line">
                  <a:avLst/>
                </a:prstGeom>
                <a:noFill/>
                <a:ln w="158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</p:grpSp>
          <p:grpSp>
            <p:nvGrpSpPr>
              <p:cNvPr id="23" name="Group 81"/>
              <p:cNvGrpSpPr>
                <a:grpSpLocks/>
              </p:cNvGrpSpPr>
              <p:nvPr/>
            </p:nvGrpSpPr>
            <p:grpSpPr bwMode="auto">
              <a:xfrm>
                <a:off x="1298" y="3501"/>
                <a:ext cx="224" cy="59"/>
                <a:chOff x="1298" y="3501"/>
                <a:chExt cx="224" cy="59"/>
              </a:xfrm>
            </p:grpSpPr>
            <p:grpSp>
              <p:nvGrpSpPr>
                <p:cNvPr id="24" name="Group 82"/>
                <p:cNvGrpSpPr>
                  <a:grpSpLocks/>
                </p:cNvGrpSpPr>
                <p:nvPr/>
              </p:nvGrpSpPr>
              <p:grpSpPr bwMode="auto">
                <a:xfrm>
                  <a:off x="1298" y="3501"/>
                  <a:ext cx="215" cy="49"/>
                  <a:chOff x="1298" y="3501"/>
                  <a:chExt cx="215" cy="49"/>
                </a:xfrm>
              </p:grpSpPr>
              <p:sp>
                <p:nvSpPr>
                  <p:cNvPr id="15403" name="Freeform 83"/>
                  <p:cNvSpPr>
                    <a:spLocks/>
                  </p:cNvSpPr>
                  <p:nvPr/>
                </p:nvSpPr>
                <p:spPr bwMode="auto">
                  <a:xfrm>
                    <a:off x="1298" y="3501"/>
                    <a:ext cx="215" cy="49"/>
                  </a:xfrm>
                  <a:custGeom>
                    <a:avLst/>
                    <a:gdLst>
                      <a:gd name="T0" fmla="*/ 266 w 174"/>
                      <a:gd name="T1" fmla="*/ 16 h 97"/>
                      <a:gd name="T2" fmla="*/ 135 w 174"/>
                      <a:gd name="T3" fmla="*/ 0 h 97"/>
                      <a:gd name="T4" fmla="*/ 1 w 174"/>
                      <a:gd name="T5" fmla="*/ 21 h 97"/>
                      <a:gd name="T6" fmla="*/ 2 w 174"/>
                      <a:gd name="T7" fmla="*/ 25 h 97"/>
                      <a:gd name="T8" fmla="*/ 135 w 174"/>
                      <a:gd name="T9" fmla="*/ 21 h 97"/>
                      <a:gd name="T10" fmla="*/ 266 w 174"/>
                      <a:gd name="T11" fmla="*/ 16 h 97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174"/>
                      <a:gd name="T19" fmla="*/ 0 h 97"/>
                      <a:gd name="T20" fmla="*/ 174 w 174"/>
                      <a:gd name="T21" fmla="*/ 97 h 97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174" h="97">
                        <a:moveTo>
                          <a:pt x="174" y="64"/>
                        </a:moveTo>
                        <a:cubicBezTo>
                          <a:pt x="165" y="26"/>
                          <a:pt x="129" y="0"/>
                          <a:pt x="88" y="0"/>
                        </a:cubicBezTo>
                        <a:cubicBezTo>
                          <a:pt x="40" y="0"/>
                          <a:pt x="1" y="36"/>
                          <a:pt x="1" y="82"/>
                        </a:cubicBezTo>
                        <a:cubicBezTo>
                          <a:pt x="0" y="87"/>
                          <a:pt x="1" y="92"/>
                          <a:pt x="2" y="97"/>
                        </a:cubicBezTo>
                        <a:lnTo>
                          <a:pt x="88" y="82"/>
                        </a:lnTo>
                        <a:lnTo>
                          <a:pt x="174" y="64"/>
                        </a:lnTo>
                        <a:close/>
                      </a:path>
                    </a:pathLst>
                  </a:custGeom>
                  <a:noFill/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it-IT"/>
                  </a:p>
                </p:txBody>
              </p:sp>
              <p:sp>
                <p:nvSpPr>
                  <p:cNvPr id="15404" name="Freeform 84"/>
                  <p:cNvSpPr>
                    <a:spLocks/>
                  </p:cNvSpPr>
                  <p:nvPr/>
                </p:nvSpPr>
                <p:spPr bwMode="auto">
                  <a:xfrm>
                    <a:off x="1298" y="3506"/>
                    <a:ext cx="108" cy="44"/>
                  </a:xfrm>
                  <a:custGeom>
                    <a:avLst/>
                    <a:gdLst>
                      <a:gd name="T0" fmla="*/ 69 w 88"/>
                      <a:gd name="T1" fmla="*/ 0 h 87"/>
                      <a:gd name="T2" fmla="*/ 1 w 88"/>
                      <a:gd name="T3" fmla="*/ 18 h 87"/>
                      <a:gd name="T4" fmla="*/ 2 w 88"/>
                      <a:gd name="T5" fmla="*/ 22 h 87"/>
                      <a:gd name="T6" fmla="*/ 133 w 88"/>
                      <a:gd name="T7" fmla="*/ 18 h 87"/>
                      <a:gd name="T8" fmla="*/ 69 w 88"/>
                      <a:gd name="T9" fmla="*/ 0 h 87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88"/>
                      <a:gd name="T16" fmla="*/ 0 h 87"/>
                      <a:gd name="T17" fmla="*/ 88 w 88"/>
                      <a:gd name="T18" fmla="*/ 87 h 87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88" h="87">
                        <a:moveTo>
                          <a:pt x="46" y="0"/>
                        </a:moveTo>
                        <a:cubicBezTo>
                          <a:pt x="18" y="14"/>
                          <a:pt x="1" y="42"/>
                          <a:pt x="1" y="71"/>
                        </a:cubicBezTo>
                        <a:cubicBezTo>
                          <a:pt x="0" y="77"/>
                          <a:pt x="1" y="82"/>
                          <a:pt x="2" y="87"/>
                        </a:cubicBezTo>
                        <a:lnTo>
                          <a:pt x="88" y="72"/>
                        </a:lnTo>
                        <a:lnTo>
                          <a:pt x="46" y="0"/>
                        </a:lnTo>
                        <a:close/>
                      </a:path>
                    </a:pathLst>
                  </a:custGeom>
                  <a:noFill/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it-IT"/>
                  </a:p>
                </p:txBody>
              </p:sp>
            </p:grpSp>
            <p:sp>
              <p:nvSpPr>
                <p:cNvPr id="15401" name="Arc 85"/>
                <p:cNvSpPr>
                  <a:spLocks/>
                </p:cNvSpPr>
                <p:nvPr/>
              </p:nvSpPr>
              <p:spPr bwMode="auto">
                <a:xfrm>
                  <a:off x="1300" y="3504"/>
                  <a:ext cx="213" cy="47"/>
                </a:xfrm>
                <a:custGeom>
                  <a:avLst/>
                  <a:gdLst>
                    <a:gd name="T0" fmla="*/ 0 w 42616"/>
                    <a:gd name="T1" fmla="*/ 0 h 26100"/>
                    <a:gd name="T2" fmla="*/ 0 w 42616"/>
                    <a:gd name="T3" fmla="*/ 0 h 26100"/>
                    <a:gd name="T4" fmla="*/ 0 w 42616"/>
                    <a:gd name="T5" fmla="*/ 0 h 26100"/>
                    <a:gd name="T6" fmla="*/ 0 60000 65536"/>
                    <a:gd name="T7" fmla="*/ 0 60000 65536"/>
                    <a:gd name="T8" fmla="*/ 0 60000 65536"/>
                    <a:gd name="T9" fmla="*/ 0 w 42616"/>
                    <a:gd name="T10" fmla="*/ 0 h 26100"/>
                    <a:gd name="T11" fmla="*/ 42616 w 42616"/>
                    <a:gd name="T12" fmla="*/ 26100 h 261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42616" h="26100" fill="none" extrusionOk="0">
                      <a:moveTo>
                        <a:pt x="473" y="26100"/>
                      </a:moveTo>
                      <a:cubicBezTo>
                        <a:pt x="158" y="24620"/>
                        <a:pt x="0" y="23112"/>
                        <a:pt x="0" y="21600"/>
                      </a:cubicBezTo>
                      <a:cubicBezTo>
                        <a:pt x="0" y="9670"/>
                        <a:pt x="9670" y="0"/>
                        <a:pt x="21600" y="0"/>
                      </a:cubicBezTo>
                      <a:cubicBezTo>
                        <a:pt x="31607" y="-1"/>
                        <a:pt x="40305" y="6874"/>
                        <a:pt x="42616" y="16611"/>
                      </a:cubicBezTo>
                    </a:path>
                    <a:path w="42616" h="26100" stroke="0" extrusionOk="0">
                      <a:moveTo>
                        <a:pt x="473" y="26100"/>
                      </a:moveTo>
                      <a:cubicBezTo>
                        <a:pt x="158" y="24620"/>
                        <a:pt x="0" y="23112"/>
                        <a:pt x="0" y="21600"/>
                      </a:cubicBezTo>
                      <a:cubicBezTo>
                        <a:pt x="0" y="9670"/>
                        <a:pt x="9670" y="0"/>
                        <a:pt x="21600" y="0"/>
                      </a:cubicBezTo>
                      <a:cubicBezTo>
                        <a:pt x="31607" y="-1"/>
                        <a:pt x="40305" y="6874"/>
                        <a:pt x="42616" y="16611"/>
                      </a:cubicBezTo>
                      <a:lnTo>
                        <a:pt x="21600" y="21600"/>
                      </a:lnTo>
                      <a:close/>
                    </a:path>
                  </a:pathLst>
                </a:custGeom>
                <a:noFill/>
                <a:ln w="158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5402" name="Freeform 86"/>
                <p:cNvSpPr>
                  <a:spLocks/>
                </p:cNvSpPr>
                <p:nvPr/>
              </p:nvSpPr>
              <p:spPr bwMode="auto">
                <a:xfrm>
                  <a:off x="1309" y="3509"/>
                  <a:ext cx="213" cy="51"/>
                </a:xfrm>
                <a:custGeom>
                  <a:avLst/>
                  <a:gdLst>
                    <a:gd name="T0" fmla="*/ 262 w 173"/>
                    <a:gd name="T1" fmla="*/ 15 h 101"/>
                    <a:gd name="T2" fmla="*/ 133 w 173"/>
                    <a:gd name="T3" fmla="*/ 0 h 101"/>
                    <a:gd name="T4" fmla="*/ 1 w 173"/>
                    <a:gd name="T5" fmla="*/ 21 h 101"/>
                    <a:gd name="T6" fmla="*/ 5 w 173"/>
                    <a:gd name="T7" fmla="*/ 26 h 101"/>
                    <a:gd name="T8" fmla="*/ 133 w 173"/>
                    <a:gd name="T9" fmla="*/ 21 h 101"/>
                    <a:gd name="T10" fmla="*/ 262 w 173"/>
                    <a:gd name="T11" fmla="*/ 15 h 101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173"/>
                    <a:gd name="T19" fmla="*/ 0 h 101"/>
                    <a:gd name="T20" fmla="*/ 173 w 173"/>
                    <a:gd name="T21" fmla="*/ 101 h 101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173" h="101">
                      <a:moveTo>
                        <a:pt x="173" y="60"/>
                      </a:moveTo>
                      <a:cubicBezTo>
                        <a:pt x="162" y="24"/>
                        <a:pt x="128" y="0"/>
                        <a:pt x="88" y="0"/>
                      </a:cubicBezTo>
                      <a:cubicBezTo>
                        <a:pt x="40" y="0"/>
                        <a:pt x="1" y="36"/>
                        <a:pt x="1" y="82"/>
                      </a:cubicBezTo>
                      <a:cubicBezTo>
                        <a:pt x="0" y="88"/>
                        <a:pt x="1" y="95"/>
                        <a:pt x="3" y="101"/>
                      </a:cubicBezTo>
                      <a:lnTo>
                        <a:pt x="88" y="82"/>
                      </a:lnTo>
                      <a:lnTo>
                        <a:pt x="173" y="60"/>
                      </a:lnTo>
                      <a:close/>
                    </a:path>
                  </a:pathLst>
                </a:custGeom>
                <a:no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</p:grpSp>
          <p:sp>
            <p:nvSpPr>
              <p:cNvPr id="15398" name="Freeform 87"/>
              <p:cNvSpPr>
                <a:spLocks/>
              </p:cNvSpPr>
              <p:nvPr/>
            </p:nvSpPr>
            <p:spPr bwMode="auto">
              <a:xfrm>
                <a:off x="1305" y="3511"/>
                <a:ext cx="430" cy="303"/>
              </a:xfrm>
              <a:custGeom>
                <a:avLst/>
                <a:gdLst>
                  <a:gd name="T0" fmla="*/ 54 w 430"/>
                  <a:gd name="T1" fmla="*/ 0 h 606"/>
                  <a:gd name="T2" fmla="*/ 38 w 430"/>
                  <a:gd name="T3" fmla="*/ 2 h 606"/>
                  <a:gd name="T4" fmla="*/ 26 w 430"/>
                  <a:gd name="T5" fmla="*/ 4 h 606"/>
                  <a:gd name="T6" fmla="*/ 15 w 430"/>
                  <a:gd name="T7" fmla="*/ 6 h 606"/>
                  <a:gd name="T8" fmla="*/ 10 w 430"/>
                  <a:gd name="T9" fmla="*/ 9 h 606"/>
                  <a:gd name="T10" fmla="*/ 5 w 430"/>
                  <a:gd name="T11" fmla="*/ 11 h 606"/>
                  <a:gd name="T12" fmla="*/ 1 w 430"/>
                  <a:gd name="T13" fmla="*/ 14 h 606"/>
                  <a:gd name="T14" fmla="*/ 0 w 430"/>
                  <a:gd name="T15" fmla="*/ 18 h 606"/>
                  <a:gd name="T16" fmla="*/ 0 w 430"/>
                  <a:gd name="T17" fmla="*/ 21 h 606"/>
                  <a:gd name="T18" fmla="*/ 334 w 430"/>
                  <a:gd name="T19" fmla="*/ 152 h 606"/>
                  <a:gd name="T20" fmla="*/ 430 w 430"/>
                  <a:gd name="T21" fmla="*/ 138 h 606"/>
                  <a:gd name="T22" fmla="*/ 54 w 430"/>
                  <a:gd name="T23" fmla="*/ 0 h 60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430"/>
                  <a:gd name="T37" fmla="*/ 0 h 606"/>
                  <a:gd name="T38" fmla="*/ 430 w 430"/>
                  <a:gd name="T39" fmla="*/ 606 h 60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430" h="606">
                    <a:moveTo>
                      <a:pt x="54" y="0"/>
                    </a:moveTo>
                    <a:lnTo>
                      <a:pt x="38" y="8"/>
                    </a:lnTo>
                    <a:lnTo>
                      <a:pt x="26" y="16"/>
                    </a:lnTo>
                    <a:lnTo>
                      <a:pt x="15" y="26"/>
                    </a:lnTo>
                    <a:lnTo>
                      <a:pt x="10" y="36"/>
                    </a:lnTo>
                    <a:lnTo>
                      <a:pt x="5" y="47"/>
                    </a:lnTo>
                    <a:lnTo>
                      <a:pt x="1" y="59"/>
                    </a:lnTo>
                    <a:lnTo>
                      <a:pt x="0" y="72"/>
                    </a:lnTo>
                    <a:lnTo>
                      <a:pt x="0" y="87"/>
                    </a:lnTo>
                    <a:lnTo>
                      <a:pt x="334" y="606"/>
                    </a:lnTo>
                    <a:lnTo>
                      <a:pt x="430" y="552"/>
                    </a:lnTo>
                    <a:lnTo>
                      <a:pt x="54" y="0"/>
                    </a:lnTo>
                    <a:close/>
                  </a:path>
                </a:pathLst>
              </a:custGeom>
              <a:solidFill>
                <a:srgbClr val="3F1F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15399" name="Oval 88"/>
              <p:cNvSpPr>
                <a:spLocks noChangeArrowheads="1"/>
              </p:cNvSpPr>
              <p:nvPr/>
            </p:nvSpPr>
            <p:spPr bwMode="auto">
              <a:xfrm>
                <a:off x="1644" y="3765"/>
                <a:ext cx="234" cy="87"/>
              </a:xfrm>
              <a:prstGeom prst="ellipse">
                <a:avLst/>
              </a:prstGeom>
              <a:solidFill>
                <a:srgbClr val="7F5F3F"/>
              </a:solidFill>
              <a:ln w="158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it-IT"/>
              </a:p>
            </p:txBody>
          </p:sp>
        </p:grpSp>
      </p:grpSp>
      <p:sp>
        <p:nvSpPr>
          <p:cNvPr id="15377" name="Text Box 89"/>
          <p:cNvSpPr txBox="1">
            <a:spLocks noChangeArrowheads="1"/>
          </p:cNvSpPr>
          <p:nvPr/>
        </p:nvSpPr>
        <p:spPr bwMode="auto">
          <a:xfrm>
            <a:off x="5876925" y="5346700"/>
            <a:ext cx="2378075" cy="1435100"/>
          </a:xfrm>
          <a:prstGeom prst="rect">
            <a:avLst/>
          </a:prstGeom>
          <a:solidFill>
            <a:srgbClr val="3333FF"/>
          </a:solidFill>
          <a:ln w="76200" cmpd="tri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it-IT" sz="2400" b="1">
                <a:solidFill>
                  <a:schemeClr val="bg1"/>
                </a:solidFill>
                <a:latin typeface="Futura Md BT" pitchFamily="34" charset="0"/>
              </a:rPr>
              <a:t>3.</a:t>
            </a:r>
            <a:r>
              <a:rPr lang="it-IT" sz="1600" b="1">
                <a:solidFill>
                  <a:schemeClr val="bg1"/>
                </a:solidFill>
                <a:latin typeface="Futura Md BT" pitchFamily="34" charset="0"/>
              </a:rPr>
              <a:t> VALUTARE I </a:t>
            </a:r>
            <a:r>
              <a:rPr lang="it-IT" sz="1600" b="1">
                <a:solidFill>
                  <a:srgbClr val="FF3300"/>
                </a:solidFill>
                <a:latin typeface="Futura Md BT" pitchFamily="34" charset="0"/>
              </a:rPr>
              <a:t>RISULTATI</a:t>
            </a:r>
            <a:r>
              <a:rPr lang="it-IT" sz="1600" b="1">
                <a:solidFill>
                  <a:schemeClr val="bg1"/>
                </a:solidFill>
                <a:latin typeface="Futura Md BT" pitchFamily="34" charset="0"/>
              </a:rPr>
              <a:t> DELLE SINGOLE TAPPE ASSISTENZIALI  E DEL SISTEMA</a:t>
            </a:r>
          </a:p>
        </p:txBody>
      </p:sp>
      <p:sp>
        <p:nvSpPr>
          <p:cNvPr id="15378" name="Text Box 90"/>
          <p:cNvSpPr txBox="1">
            <a:spLocks noChangeArrowheads="1"/>
          </p:cNvSpPr>
          <p:nvPr/>
        </p:nvSpPr>
        <p:spPr bwMode="auto">
          <a:xfrm>
            <a:off x="323528" y="188640"/>
            <a:ext cx="85852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it-IT" sz="2000" b="1" dirty="0">
                <a:solidFill>
                  <a:srgbClr val="C00000"/>
                </a:solidFill>
                <a:latin typeface="Arial Unicode MS" pitchFamily="34" charset="-128"/>
              </a:rPr>
              <a:t>IL PERCORSO ASSISTENZIALE COME BASE PER CREARE SISTEMA</a:t>
            </a:r>
          </a:p>
          <a:p>
            <a:pPr algn="ctr"/>
            <a:r>
              <a:rPr lang="it-IT" sz="2000" b="1" dirty="0">
                <a:solidFill>
                  <a:srgbClr val="C00000"/>
                </a:solidFill>
                <a:latin typeface="Arial Unicode MS" pitchFamily="34" charset="-128"/>
              </a:rPr>
              <a:t>E PER GARANTIRE CONTINUITA’ ASSISTENZIALE …</a:t>
            </a:r>
            <a:endParaRPr lang="it-IT" sz="1600" b="1" i="1" dirty="0">
              <a:solidFill>
                <a:srgbClr val="C00000"/>
              </a:solidFill>
              <a:latin typeface="Arial Unicode MS" pitchFamily="34" charset="-128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Text Box 2"/>
          <p:cNvSpPr txBox="1">
            <a:spLocks noChangeArrowheads="1"/>
          </p:cNvSpPr>
          <p:nvPr/>
        </p:nvSpPr>
        <p:spPr bwMode="auto">
          <a:xfrm>
            <a:off x="7870825" y="2781300"/>
            <a:ext cx="1273175" cy="406400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it-IT" sz="2000" b="1">
                <a:solidFill>
                  <a:schemeClr val="bg1"/>
                </a:solidFill>
                <a:latin typeface="Century Gothic" pitchFamily="34" charset="0"/>
                <a:cs typeface="Arial" pitchFamily="34" charset="0"/>
              </a:rPr>
              <a:t>Ricovero</a:t>
            </a:r>
          </a:p>
        </p:txBody>
      </p:sp>
      <p:sp>
        <p:nvSpPr>
          <p:cNvPr id="46083" name="Text Box 3"/>
          <p:cNvSpPr txBox="1">
            <a:spLocks noChangeArrowheads="1"/>
          </p:cNvSpPr>
          <p:nvPr/>
        </p:nvSpPr>
        <p:spPr bwMode="auto">
          <a:xfrm>
            <a:off x="0" y="3933825"/>
            <a:ext cx="1524000" cy="925513"/>
          </a:xfrm>
          <a:prstGeom prst="rect">
            <a:avLst/>
          </a:prstGeom>
          <a:solidFill>
            <a:srgbClr val="E5FEC4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it-IT" b="1">
                <a:latin typeface="Century Gothic" pitchFamily="34" charset="0"/>
                <a:cs typeface="Arial" pitchFamily="34" charset="0"/>
              </a:rPr>
              <a:t>Paziente in “Equilibrio”:</a:t>
            </a:r>
          </a:p>
          <a:p>
            <a:pPr algn="ctr"/>
            <a:r>
              <a:rPr lang="it-IT" b="1">
                <a:latin typeface="Century Gothic" pitchFamily="34" charset="0"/>
                <a:cs typeface="Arial" pitchFamily="34" charset="0"/>
              </a:rPr>
              <a:t>territorio</a:t>
            </a:r>
          </a:p>
        </p:txBody>
      </p:sp>
      <p:sp>
        <p:nvSpPr>
          <p:cNvPr id="46084" name="Rectangle 4"/>
          <p:cNvSpPr>
            <a:spLocks noChangeArrowheads="1"/>
          </p:cNvSpPr>
          <p:nvPr/>
        </p:nvSpPr>
        <p:spPr bwMode="auto">
          <a:xfrm>
            <a:off x="1403350" y="1484313"/>
            <a:ext cx="6264275" cy="2881312"/>
          </a:xfrm>
          <a:prstGeom prst="rect">
            <a:avLst/>
          </a:prstGeom>
          <a:gradFill rotWithShape="0">
            <a:gsLst>
              <a:gs pos="0">
                <a:srgbClr val="FFFFFF"/>
              </a:gs>
              <a:gs pos="100000">
                <a:schemeClr val="folHlink"/>
              </a:gs>
            </a:gsLst>
            <a:lin ang="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it-IT" b="1"/>
          </a:p>
        </p:txBody>
      </p:sp>
      <p:sp>
        <p:nvSpPr>
          <p:cNvPr id="46085" name="Line 5"/>
          <p:cNvSpPr>
            <a:spLocks noChangeShapeType="1"/>
          </p:cNvSpPr>
          <p:nvPr/>
        </p:nvSpPr>
        <p:spPr bwMode="auto">
          <a:xfrm flipV="1">
            <a:off x="2362200" y="2209800"/>
            <a:ext cx="4419600" cy="1604963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46086" name="AutoShape 6"/>
          <p:cNvSpPr>
            <a:spLocks noChangeArrowheads="1"/>
          </p:cNvSpPr>
          <p:nvPr/>
        </p:nvSpPr>
        <p:spPr bwMode="auto">
          <a:xfrm>
            <a:off x="2268538" y="4797425"/>
            <a:ext cx="4751387" cy="742950"/>
          </a:xfrm>
          <a:prstGeom prst="rightArrow">
            <a:avLst>
              <a:gd name="adj1" fmla="val 50000"/>
              <a:gd name="adj2" fmla="val 159882"/>
            </a:avLst>
          </a:prstGeom>
          <a:gradFill rotWithShape="0">
            <a:gsLst>
              <a:gs pos="0">
                <a:srgbClr val="E0FEC4"/>
              </a:gs>
              <a:gs pos="100000">
                <a:schemeClr val="folHlink"/>
              </a:gs>
            </a:gsLst>
            <a:lin ang="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it-IT" b="1">
                <a:solidFill>
                  <a:srgbClr val="002060"/>
                </a:solidFill>
                <a:cs typeface="Arial" pitchFamily="34" charset="0"/>
              </a:rPr>
              <a:t>Persona</a:t>
            </a:r>
          </a:p>
        </p:txBody>
      </p:sp>
      <p:sp>
        <p:nvSpPr>
          <p:cNvPr id="46087" name="AutoShape 7"/>
          <p:cNvSpPr>
            <a:spLocks noChangeArrowheads="1"/>
          </p:cNvSpPr>
          <p:nvPr/>
        </p:nvSpPr>
        <p:spPr bwMode="auto">
          <a:xfrm>
            <a:off x="2411413" y="765175"/>
            <a:ext cx="4500562" cy="608013"/>
          </a:xfrm>
          <a:prstGeom prst="leftArrow">
            <a:avLst>
              <a:gd name="adj1" fmla="val 50000"/>
              <a:gd name="adj2" fmla="val 185052"/>
            </a:avLst>
          </a:prstGeom>
          <a:gradFill rotWithShape="0">
            <a:gsLst>
              <a:gs pos="0">
                <a:srgbClr val="E0FEC4"/>
              </a:gs>
              <a:gs pos="100000">
                <a:schemeClr val="folHlink"/>
              </a:gs>
            </a:gsLst>
            <a:lin ang="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it-IT" b="1">
                <a:solidFill>
                  <a:srgbClr val="002060"/>
                </a:solidFill>
                <a:cs typeface="Arial" pitchFamily="34" charset="0"/>
              </a:rPr>
              <a:t>Persona</a:t>
            </a:r>
            <a:r>
              <a:rPr lang="it-IT" b="1">
                <a:cs typeface="Arial" pitchFamily="34" charset="0"/>
              </a:rPr>
              <a:t> </a:t>
            </a:r>
          </a:p>
        </p:txBody>
      </p:sp>
      <p:sp>
        <p:nvSpPr>
          <p:cNvPr id="46088" name="AutoShape 8"/>
          <p:cNvSpPr>
            <a:spLocks noChangeArrowheads="1"/>
          </p:cNvSpPr>
          <p:nvPr/>
        </p:nvSpPr>
        <p:spPr bwMode="auto">
          <a:xfrm>
            <a:off x="1042988" y="4868863"/>
            <a:ext cx="287337" cy="731837"/>
          </a:xfrm>
          <a:prstGeom prst="upArrow">
            <a:avLst>
              <a:gd name="adj1" fmla="val 50000"/>
              <a:gd name="adj2" fmla="val 63674"/>
            </a:avLst>
          </a:prstGeom>
          <a:solidFill>
            <a:srgbClr val="41700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it-IT" b="1"/>
          </a:p>
        </p:txBody>
      </p:sp>
      <p:sp>
        <p:nvSpPr>
          <p:cNvPr id="46089" name="AutoShape 9"/>
          <p:cNvSpPr>
            <a:spLocks noChangeArrowheads="1"/>
          </p:cNvSpPr>
          <p:nvPr/>
        </p:nvSpPr>
        <p:spPr bwMode="auto">
          <a:xfrm>
            <a:off x="8101013" y="1773238"/>
            <a:ext cx="225425" cy="800100"/>
          </a:xfrm>
          <a:prstGeom prst="downArrow">
            <a:avLst>
              <a:gd name="adj1" fmla="val 50000"/>
              <a:gd name="adj2" fmla="val 88732"/>
            </a:avLst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it-IT" b="1"/>
          </a:p>
        </p:txBody>
      </p:sp>
      <p:sp>
        <p:nvSpPr>
          <p:cNvPr id="46090" name="Oval 10"/>
          <p:cNvSpPr>
            <a:spLocks noChangeArrowheads="1"/>
          </p:cNvSpPr>
          <p:nvPr/>
        </p:nvSpPr>
        <p:spPr bwMode="auto">
          <a:xfrm>
            <a:off x="7642225" y="3357563"/>
            <a:ext cx="1501775" cy="906462"/>
          </a:xfrm>
          <a:prstGeom prst="ellipse">
            <a:avLst/>
          </a:prstGeom>
          <a:solidFill>
            <a:schemeClr val="bg1"/>
          </a:solidFill>
          <a:ln w="38100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it-IT" b="1">
                <a:solidFill>
                  <a:srgbClr val="7030A0"/>
                </a:solidFill>
                <a:cs typeface="Arial" pitchFamily="34" charset="0"/>
              </a:rPr>
              <a:t>Specialisti</a:t>
            </a:r>
          </a:p>
          <a:p>
            <a:pPr algn="ctr"/>
            <a:r>
              <a:rPr lang="it-IT" b="1">
                <a:solidFill>
                  <a:srgbClr val="7030A0"/>
                </a:solidFill>
                <a:cs typeface="Arial" pitchFamily="34" charset="0"/>
              </a:rPr>
              <a:t>dell’acuto </a:t>
            </a:r>
          </a:p>
        </p:txBody>
      </p:sp>
      <p:sp>
        <p:nvSpPr>
          <p:cNvPr id="46091" name="Oval 11"/>
          <p:cNvSpPr>
            <a:spLocks noChangeArrowheads="1"/>
          </p:cNvSpPr>
          <p:nvPr/>
        </p:nvSpPr>
        <p:spPr bwMode="auto">
          <a:xfrm>
            <a:off x="250825" y="549275"/>
            <a:ext cx="1873250" cy="1138238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it-IT" b="1">
                <a:solidFill>
                  <a:srgbClr val="7030A0"/>
                </a:solidFill>
                <a:cs typeface="Arial" pitchFamily="34" charset="0"/>
              </a:rPr>
              <a:t>MG</a:t>
            </a:r>
          </a:p>
          <a:p>
            <a:pPr algn="ctr"/>
            <a:r>
              <a:rPr lang="it-IT" b="1">
                <a:solidFill>
                  <a:srgbClr val="7030A0"/>
                </a:solidFill>
                <a:cs typeface="Arial" pitchFamily="34" charset="0"/>
              </a:rPr>
              <a:t>Gestione </a:t>
            </a:r>
          </a:p>
          <a:p>
            <a:pPr algn="ctr"/>
            <a:r>
              <a:rPr lang="it-IT" b="1">
                <a:solidFill>
                  <a:srgbClr val="7030A0"/>
                </a:solidFill>
                <a:cs typeface="Arial" pitchFamily="34" charset="0"/>
              </a:rPr>
              <a:t>della cronicità</a:t>
            </a:r>
          </a:p>
        </p:txBody>
      </p:sp>
      <p:sp>
        <p:nvSpPr>
          <p:cNvPr id="46092" name="Rectangle 12"/>
          <p:cNvSpPr>
            <a:spLocks noChangeArrowheads="1"/>
          </p:cNvSpPr>
          <p:nvPr/>
        </p:nvSpPr>
        <p:spPr bwMode="auto">
          <a:xfrm>
            <a:off x="2339975" y="4508500"/>
            <a:ext cx="4343400" cy="3048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it-IT" b="1">
                <a:solidFill>
                  <a:srgbClr val="C00000"/>
                </a:solidFill>
                <a:cs typeface="Arial" pitchFamily="34" charset="0"/>
              </a:rPr>
              <a:t>Gravità della malattia </a:t>
            </a:r>
          </a:p>
        </p:txBody>
      </p:sp>
      <p:sp>
        <p:nvSpPr>
          <p:cNvPr id="46093" name="Rectangle 13"/>
          <p:cNvSpPr>
            <a:spLocks noChangeArrowheads="1"/>
          </p:cNvSpPr>
          <p:nvPr/>
        </p:nvSpPr>
        <p:spPr bwMode="auto">
          <a:xfrm>
            <a:off x="3581400" y="1981200"/>
            <a:ext cx="2286000" cy="2057400"/>
          </a:xfrm>
          <a:prstGeom prst="rect">
            <a:avLst/>
          </a:prstGeom>
          <a:solidFill>
            <a:srgbClr val="FFFF00"/>
          </a:solidFill>
          <a:ln w="9525">
            <a:solidFill>
              <a:srgbClr val="FFFF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it-IT" b="1">
                <a:solidFill>
                  <a:srgbClr val="002060"/>
                </a:solidFill>
                <a:cs typeface="Arial" pitchFamily="34" charset="0"/>
              </a:rPr>
              <a:t>Specialista:</a:t>
            </a:r>
            <a:r>
              <a:rPr lang="it-IT" b="1">
                <a:cs typeface="Arial" pitchFamily="34" charset="0"/>
              </a:rPr>
              <a:t> </a:t>
            </a:r>
          </a:p>
          <a:p>
            <a:pPr algn="ctr"/>
            <a:r>
              <a:rPr lang="it-IT" sz="1600" b="1">
                <a:solidFill>
                  <a:srgbClr val="C00000"/>
                </a:solidFill>
                <a:cs typeface="Arial" pitchFamily="34" charset="0"/>
              </a:rPr>
              <a:t>attività ambulatoriale,</a:t>
            </a:r>
          </a:p>
          <a:p>
            <a:pPr algn="ctr"/>
            <a:r>
              <a:rPr lang="it-IT" sz="1600" b="1">
                <a:solidFill>
                  <a:srgbClr val="C00000"/>
                </a:solidFill>
                <a:cs typeface="Arial" pitchFamily="34" charset="0"/>
              </a:rPr>
              <a:t>consulenze </a:t>
            </a:r>
          </a:p>
          <a:p>
            <a:pPr algn="ctr"/>
            <a:r>
              <a:rPr lang="it-IT" sz="1600" b="1">
                <a:solidFill>
                  <a:srgbClr val="C00000"/>
                </a:solidFill>
                <a:cs typeface="Arial" pitchFamily="34" charset="0"/>
              </a:rPr>
              <a:t>per ricoverati,</a:t>
            </a:r>
          </a:p>
          <a:p>
            <a:pPr algn="ctr"/>
            <a:r>
              <a:rPr lang="it-IT" sz="1600" b="1">
                <a:solidFill>
                  <a:srgbClr val="C00000"/>
                </a:solidFill>
                <a:cs typeface="Arial" pitchFamily="34" charset="0"/>
              </a:rPr>
              <a:t> presa in carico</a:t>
            </a:r>
          </a:p>
          <a:p>
            <a:pPr algn="ctr"/>
            <a:r>
              <a:rPr lang="it-IT" sz="1600" b="1">
                <a:solidFill>
                  <a:srgbClr val="C00000"/>
                </a:solidFill>
                <a:cs typeface="Arial" pitchFamily="34" charset="0"/>
              </a:rPr>
              <a:t> del paziente</a:t>
            </a:r>
          </a:p>
        </p:txBody>
      </p:sp>
      <p:sp>
        <p:nvSpPr>
          <p:cNvPr id="14" name="Rettangolo 13"/>
          <p:cNvSpPr/>
          <p:nvPr/>
        </p:nvSpPr>
        <p:spPr>
          <a:xfrm>
            <a:off x="971600" y="6309320"/>
            <a:ext cx="756084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it-IT" b="1" dirty="0" smtClean="0">
                <a:solidFill>
                  <a:srgbClr val="0000CC"/>
                </a:solidFill>
              </a:rPr>
              <a:t>Modelli di gestione della malattia diabetica</a:t>
            </a:r>
            <a:endParaRPr lang="it-IT" dirty="0">
              <a:solidFill>
                <a:srgbClr val="0000CC"/>
              </a:solidFill>
            </a:endParaRPr>
          </a:p>
        </p:txBody>
      </p:sp>
      <p:sp>
        <p:nvSpPr>
          <p:cNvPr id="16" name="Rectangle 2"/>
          <p:cNvSpPr txBox="1">
            <a:spLocks noChangeArrowheads="1"/>
          </p:cNvSpPr>
          <p:nvPr/>
        </p:nvSpPr>
        <p:spPr bwMode="auto">
          <a:xfrm>
            <a:off x="684213" y="44624"/>
            <a:ext cx="7772400" cy="71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it-IT" sz="3600" b="1" dirty="0" smtClean="0">
                <a:solidFill>
                  <a:srgbClr val="C00000"/>
                </a:solidFill>
                <a:latin typeface="Arial Black" pitchFamily="34" charset="0"/>
                <a:cs typeface="Arial" charset="0"/>
              </a:rPr>
              <a:t>PDTA</a:t>
            </a:r>
            <a:endParaRPr lang="it-IT" sz="3600" b="1" dirty="0">
              <a:solidFill>
                <a:srgbClr val="C00000"/>
              </a:solidFill>
              <a:latin typeface="Arial Black" pitchFamily="34" charset="0"/>
              <a:cs typeface="Arial" charset="0"/>
            </a:endParaRPr>
          </a:p>
        </p:txBody>
      </p:sp>
      <p:sp>
        <p:nvSpPr>
          <p:cNvPr id="17" name="Line 6"/>
          <p:cNvSpPr>
            <a:spLocks noChangeShapeType="1"/>
          </p:cNvSpPr>
          <p:nvPr/>
        </p:nvSpPr>
        <p:spPr bwMode="auto">
          <a:xfrm flipV="1">
            <a:off x="2195513" y="692324"/>
            <a:ext cx="4824412" cy="0"/>
          </a:xfrm>
          <a:prstGeom prst="line">
            <a:avLst/>
          </a:prstGeom>
          <a:noFill/>
          <a:ln w="38100">
            <a:solidFill>
              <a:srgbClr val="FF6600"/>
            </a:solidFill>
            <a:round/>
            <a:headEnd/>
            <a:tailEnd/>
          </a:ln>
        </p:spPr>
        <p:txBody>
          <a:bodyPr wrap="none"/>
          <a:lstStyle/>
          <a:p>
            <a:endParaRPr lang="it-IT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899914"/>
            <a:ext cx="9151188" cy="54094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684213" y="44450"/>
            <a:ext cx="7772400" cy="71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j-lt"/>
                <a:ea typeface="+mj-ea"/>
                <a:cs typeface="Arial" charset="0"/>
              </a:rPr>
              <a:t>Chronic Care Model</a:t>
            </a:r>
          </a:p>
        </p:txBody>
      </p:sp>
      <p:sp>
        <p:nvSpPr>
          <p:cNvPr id="4" name="Line 6"/>
          <p:cNvSpPr>
            <a:spLocks noChangeShapeType="1"/>
          </p:cNvSpPr>
          <p:nvPr/>
        </p:nvSpPr>
        <p:spPr bwMode="auto">
          <a:xfrm flipV="1">
            <a:off x="2051050" y="692150"/>
            <a:ext cx="5041900" cy="0"/>
          </a:xfrm>
          <a:prstGeom prst="line">
            <a:avLst/>
          </a:prstGeom>
          <a:noFill/>
          <a:ln w="38100">
            <a:solidFill>
              <a:srgbClr val="FF6600"/>
            </a:solidFill>
            <a:round/>
            <a:headEnd/>
            <a:tailEnd/>
          </a:ln>
        </p:spPr>
        <p:txBody>
          <a:bodyPr wrap="none"/>
          <a:lstStyle/>
          <a:p>
            <a:endParaRPr lang="it-IT"/>
          </a:p>
        </p:txBody>
      </p:sp>
      <p:sp>
        <p:nvSpPr>
          <p:cNvPr id="6" name="Rettangolo 5"/>
          <p:cNvSpPr/>
          <p:nvPr/>
        </p:nvSpPr>
        <p:spPr>
          <a:xfrm>
            <a:off x="827584" y="6444044"/>
            <a:ext cx="756084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it-IT" b="1" dirty="0" smtClean="0">
                <a:solidFill>
                  <a:srgbClr val="0000CC"/>
                </a:solidFill>
              </a:rPr>
              <a:t>Modelli di gestione della malattia diabetica</a:t>
            </a:r>
            <a:endParaRPr lang="it-IT" dirty="0">
              <a:solidFill>
                <a:srgbClr val="0000CC"/>
              </a:solidFill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3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414338"/>
            <a:ext cx="8229600" cy="1143000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it-IT" sz="3600" b="1" dirty="0" smtClean="0">
                <a:solidFill>
                  <a:srgbClr val="C00000"/>
                </a:solidFill>
                <a:latin typeface="Arial Black" pitchFamily="34" charset="0"/>
                <a:cs typeface="Arial" pitchFamily="34" charset="0"/>
              </a:rPr>
              <a:t>Centralità della persona</a:t>
            </a:r>
          </a:p>
        </p:txBody>
      </p:sp>
      <p:sp>
        <p:nvSpPr>
          <p:cNvPr id="74754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68313" y="1557338"/>
            <a:ext cx="8229600" cy="3125787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58775" indent="0" algn="just" eaLnBrk="1" hangingPunct="1">
              <a:spcBef>
                <a:spcPts val="1200"/>
              </a:spcBef>
              <a:spcAft>
                <a:spcPts val="600"/>
              </a:spcAft>
              <a:buFontTx/>
              <a:buNone/>
            </a:pPr>
            <a:r>
              <a:rPr lang="it-IT" sz="2800" b="1" dirty="0" smtClean="0">
                <a:latin typeface="Arial" pitchFamily="34" charset="0"/>
                <a:cs typeface="Arial" pitchFamily="34" charset="0"/>
              </a:rPr>
              <a:t>L’elemento più importante di questo modello è la </a:t>
            </a:r>
            <a:r>
              <a:rPr lang="it-IT" sz="28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centralità della persona </a:t>
            </a:r>
            <a:r>
              <a:rPr lang="it-IT" sz="2800" b="1" dirty="0" smtClean="0">
                <a:latin typeface="Arial" pitchFamily="34" charset="0"/>
                <a:cs typeface="Arial" pitchFamily="34" charset="0"/>
              </a:rPr>
              <a:t>con la malattia, il suo </a:t>
            </a:r>
            <a:r>
              <a:rPr lang="it-IT" sz="28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ruolo attivo</a:t>
            </a:r>
            <a:r>
              <a:rPr lang="it-IT" sz="2800" b="1" dirty="0" smtClean="0">
                <a:latin typeface="Arial" pitchFamily="34" charset="0"/>
                <a:cs typeface="Arial" pitchFamily="34" charset="0"/>
              </a:rPr>
              <a:t>, la convinzione  che solo </a:t>
            </a:r>
            <a:r>
              <a:rPr lang="it-IT" sz="28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l’autogestione consapevole </a:t>
            </a:r>
            <a:r>
              <a:rPr lang="it-IT" sz="2800" b="1" dirty="0" smtClean="0">
                <a:latin typeface="Arial" pitchFamily="34" charset="0"/>
                <a:cs typeface="Arial" pitchFamily="34" charset="0"/>
              </a:rPr>
              <a:t>della malattia e del processo di cura permetta di ottenere </a:t>
            </a:r>
            <a:r>
              <a:rPr lang="it-IT" sz="2800" b="1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risultati clinici migliori, </a:t>
            </a:r>
            <a:r>
              <a:rPr lang="it-IT" sz="2800" b="1" dirty="0" smtClean="0">
                <a:latin typeface="Arial" pitchFamily="34" charset="0"/>
                <a:cs typeface="Arial" pitchFamily="34" charset="0"/>
              </a:rPr>
              <a:t>una </a:t>
            </a:r>
            <a:r>
              <a:rPr lang="it-IT" sz="2800" b="1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miglior qualità della vita</a:t>
            </a:r>
            <a:r>
              <a:rPr lang="it-IT" sz="2800" b="1" dirty="0" smtClean="0">
                <a:latin typeface="Arial" pitchFamily="34" charset="0"/>
                <a:cs typeface="Arial" pitchFamily="34" charset="0"/>
              </a:rPr>
              <a:t>, una </a:t>
            </a:r>
            <a:r>
              <a:rPr lang="it-IT" sz="2800" b="1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maggior efficienza</a:t>
            </a:r>
            <a:r>
              <a:rPr lang="it-IT" b="1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 </a:t>
            </a:r>
          </a:p>
        </p:txBody>
      </p:sp>
      <p:sp>
        <p:nvSpPr>
          <p:cNvPr id="74755" name="Line 6"/>
          <p:cNvSpPr>
            <a:spLocks noChangeShapeType="1"/>
          </p:cNvSpPr>
          <p:nvPr/>
        </p:nvSpPr>
        <p:spPr bwMode="auto">
          <a:xfrm>
            <a:off x="1908175" y="981075"/>
            <a:ext cx="5327650" cy="0"/>
          </a:xfrm>
          <a:prstGeom prst="line">
            <a:avLst/>
          </a:prstGeom>
          <a:noFill/>
          <a:ln w="38100">
            <a:solidFill>
              <a:srgbClr val="FF6600"/>
            </a:solidFill>
            <a:round/>
            <a:headEnd/>
            <a:tailEnd/>
          </a:ln>
        </p:spPr>
        <p:txBody>
          <a:bodyPr wrap="none"/>
          <a:lstStyle/>
          <a:p>
            <a:endParaRPr lang="it-IT"/>
          </a:p>
        </p:txBody>
      </p:sp>
      <p:sp>
        <p:nvSpPr>
          <p:cNvPr id="5" name="Rettangolo 4"/>
          <p:cNvSpPr/>
          <p:nvPr/>
        </p:nvSpPr>
        <p:spPr>
          <a:xfrm>
            <a:off x="1259632" y="6309320"/>
            <a:ext cx="756084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it-IT" b="1" dirty="0" smtClean="0">
                <a:solidFill>
                  <a:srgbClr val="0000CC"/>
                </a:solidFill>
              </a:rPr>
              <a:t>Modelli di gestione della malattia diabetica</a:t>
            </a:r>
            <a:endParaRPr lang="it-IT" dirty="0">
              <a:solidFill>
                <a:srgbClr val="0000CC"/>
              </a:solidFill>
            </a:endParaRPr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5992797"/>
            <a:ext cx="2411760" cy="8652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ttangolo 8"/>
          <p:cNvSpPr/>
          <p:nvPr/>
        </p:nvSpPr>
        <p:spPr>
          <a:xfrm>
            <a:off x="0" y="109081"/>
            <a:ext cx="914400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it-IT" dirty="0" smtClean="0">
                <a:solidFill>
                  <a:srgbClr val="FFFFCC"/>
                </a:solidFill>
              </a:rPr>
              <a:t>Aggiornamento in Cardiologia, Attualità in Tema di Cardiopatia Ischemica, Scompenso e Aritmie: Nuove Acquisizioni di Fisiopatologia, Clinica e Terapia Medico-Chirurgica </a:t>
            </a:r>
            <a:endParaRPr lang="it-IT" dirty="0">
              <a:solidFill>
                <a:srgbClr val="FFFFCC"/>
              </a:solidFill>
            </a:endParaRPr>
          </a:p>
        </p:txBody>
      </p:sp>
      <p:sp>
        <p:nvSpPr>
          <p:cNvPr id="14" name="CasellaDiTesto 13"/>
          <p:cNvSpPr txBox="1"/>
          <p:nvPr/>
        </p:nvSpPr>
        <p:spPr>
          <a:xfrm>
            <a:off x="1115616" y="3827363"/>
            <a:ext cx="6840760" cy="27699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buFont typeface="Wingdings" pitchFamily="2" charset="2"/>
              <a:buChar char="q"/>
            </a:pPr>
            <a:endParaRPr lang="it-IT" sz="2400" b="1" dirty="0" smtClean="0"/>
          </a:p>
          <a:p>
            <a:pPr algn="just">
              <a:buFont typeface="Wingdings" pitchFamily="2" charset="2"/>
              <a:buChar char="q"/>
            </a:pPr>
            <a:r>
              <a:rPr lang="it-IT" sz="2400" b="1" dirty="0" smtClean="0"/>
              <a:t> </a:t>
            </a:r>
            <a:r>
              <a:rPr lang="it-IT" sz="2400" b="1" dirty="0" smtClean="0"/>
              <a:t>Diabete Mellito: Modello di Malattia </a:t>
            </a:r>
            <a:r>
              <a:rPr lang="it-IT" sz="2400" b="1" dirty="0" smtClean="0"/>
              <a:t>Cronica</a:t>
            </a:r>
          </a:p>
          <a:p>
            <a:pPr algn="just">
              <a:buFont typeface="Wingdings" pitchFamily="2" charset="2"/>
              <a:buChar char="q"/>
            </a:pPr>
            <a:endParaRPr lang="it-IT" sz="1000" b="1" dirty="0" smtClean="0"/>
          </a:p>
          <a:p>
            <a:pPr algn="just">
              <a:buFont typeface="Wingdings" pitchFamily="2" charset="2"/>
              <a:buChar char="q"/>
            </a:pPr>
            <a:r>
              <a:rPr lang="it-IT" sz="2400" b="1" dirty="0" smtClean="0"/>
              <a:t> Quale Modello </a:t>
            </a:r>
            <a:r>
              <a:rPr lang="it-IT" sz="2400" b="1" dirty="0" smtClean="0"/>
              <a:t>Assistenziale</a:t>
            </a:r>
            <a:endParaRPr lang="it-IT" sz="2400" b="1" dirty="0" smtClean="0"/>
          </a:p>
          <a:p>
            <a:pPr algn="just">
              <a:buFont typeface="Wingdings" pitchFamily="2" charset="2"/>
              <a:buChar char="q"/>
            </a:pPr>
            <a:endParaRPr lang="it-IT" sz="1000" b="1" dirty="0" smtClean="0"/>
          </a:p>
          <a:p>
            <a:pPr marL="363538" indent="-363538" algn="just">
              <a:buFont typeface="Wingdings" pitchFamily="2" charset="2"/>
              <a:buChar char="q"/>
            </a:pPr>
            <a:r>
              <a:rPr lang="it-IT" sz="2400" b="1" dirty="0" smtClean="0">
                <a:solidFill>
                  <a:srgbClr val="C00000"/>
                </a:solidFill>
              </a:rPr>
              <a:t>Assistenza Specialistica Diabetologica </a:t>
            </a:r>
            <a:r>
              <a:rPr lang="it-IT" sz="2400" b="1" dirty="0" smtClean="0">
                <a:solidFill>
                  <a:srgbClr val="C00000"/>
                </a:solidFill>
              </a:rPr>
              <a:t>in </a:t>
            </a:r>
            <a:r>
              <a:rPr lang="it-IT" sz="2400" b="1" dirty="0" smtClean="0">
                <a:solidFill>
                  <a:srgbClr val="C00000"/>
                </a:solidFill>
              </a:rPr>
              <a:t> Lombardia</a:t>
            </a:r>
            <a:endParaRPr lang="it-IT" sz="2400" b="1" dirty="0" smtClean="0">
              <a:solidFill>
                <a:srgbClr val="C00000"/>
              </a:solidFill>
            </a:endParaRPr>
          </a:p>
          <a:p>
            <a:pPr algn="just">
              <a:buFont typeface="Wingdings" pitchFamily="2" charset="2"/>
              <a:buChar char="q"/>
            </a:pPr>
            <a:endParaRPr lang="it-IT" sz="1000" b="1" dirty="0" smtClean="0"/>
          </a:p>
          <a:p>
            <a:pPr algn="just">
              <a:buFont typeface="Wingdings" pitchFamily="2" charset="2"/>
              <a:buChar char="q"/>
            </a:pPr>
            <a:r>
              <a:rPr lang="it-IT" sz="2400" b="1" dirty="0" smtClean="0"/>
              <a:t>Il </a:t>
            </a:r>
            <a:r>
              <a:rPr lang="it-IT" sz="2400" b="1" dirty="0" smtClean="0"/>
              <a:t>Futuro</a:t>
            </a:r>
            <a:endParaRPr lang="it-IT" sz="2400" b="1" dirty="0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0"/>
            <a:ext cx="8640960" cy="37255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1" name="Picture 2" descr="firma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91880" y="6038850"/>
            <a:ext cx="2095500" cy="819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92" name="CasellaDiTesto 3"/>
          <p:cNvSpPr txBox="1">
            <a:spLocks noChangeArrowheads="1"/>
          </p:cNvSpPr>
          <p:nvPr/>
        </p:nvSpPr>
        <p:spPr bwMode="auto">
          <a:xfrm>
            <a:off x="2627784" y="3861048"/>
            <a:ext cx="4319587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it-IT" sz="3200" b="1" dirty="0">
                <a:solidFill>
                  <a:srgbClr val="0000CC"/>
                </a:solidFill>
              </a:rPr>
              <a:t>Conflitto Interessi</a:t>
            </a:r>
          </a:p>
        </p:txBody>
      </p:sp>
      <p:sp>
        <p:nvSpPr>
          <p:cNvPr id="7" name="CasellaDiTesto 6"/>
          <p:cNvSpPr txBox="1"/>
          <p:nvPr/>
        </p:nvSpPr>
        <p:spPr>
          <a:xfrm>
            <a:off x="1763688" y="4509120"/>
            <a:ext cx="331236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b="1" dirty="0" smtClean="0">
                <a:solidFill>
                  <a:srgbClr val="FF0000"/>
                </a:solidFill>
              </a:rPr>
              <a:t>Consulenza</a:t>
            </a:r>
          </a:p>
          <a:p>
            <a:r>
              <a:rPr lang="it-IT" sz="1600" dirty="0" smtClean="0"/>
              <a:t>Eli Lilly</a:t>
            </a:r>
          </a:p>
          <a:p>
            <a:r>
              <a:rPr lang="it-IT" sz="1600" dirty="0" smtClean="0"/>
              <a:t>Novo </a:t>
            </a:r>
            <a:r>
              <a:rPr lang="it-IT" sz="1600" dirty="0" err="1" smtClean="0"/>
              <a:t>Nordisk</a:t>
            </a:r>
            <a:endParaRPr lang="it-IT" sz="1600" dirty="0" smtClean="0"/>
          </a:p>
          <a:p>
            <a:r>
              <a:rPr lang="it-IT" sz="1600" dirty="0" smtClean="0"/>
              <a:t>Roche Diagnostics</a:t>
            </a:r>
          </a:p>
        </p:txBody>
      </p:sp>
      <p:sp>
        <p:nvSpPr>
          <p:cNvPr id="9" name="Rettangolo 8"/>
          <p:cNvSpPr/>
          <p:nvPr/>
        </p:nvSpPr>
        <p:spPr>
          <a:xfrm>
            <a:off x="0" y="109081"/>
            <a:ext cx="914400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it-IT" dirty="0" smtClean="0">
                <a:solidFill>
                  <a:srgbClr val="FFFFCC"/>
                </a:solidFill>
              </a:rPr>
              <a:t>Aggiornamento in Cardiologia, Attualità in Tema di Cardiopatia Ischemica, Scompenso e Aritmie: Nuove Acquisizioni di Fisiopatologia, Clinica e Terapia Medico-Chirurgica </a:t>
            </a:r>
            <a:endParaRPr lang="it-IT" dirty="0">
              <a:solidFill>
                <a:srgbClr val="FFFFCC"/>
              </a:solidFill>
            </a:endParaRPr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512" y="0"/>
            <a:ext cx="8964488" cy="37255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Rettangolo 14"/>
          <p:cNvSpPr/>
          <p:nvPr/>
        </p:nvSpPr>
        <p:spPr>
          <a:xfrm>
            <a:off x="6156176" y="4509120"/>
            <a:ext cx="216024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b="1" dirty="0" smtClean="0">
                <a:solidFill>
                  <a:srgbClr val="FF0000"/>
                </a:solidFill>
              </a:rPr>
              <a:t>Relatore</a:t>
            </a:r>
          </a:p>
          <a:p>
            <a:r>
              <a:rPr lang="it-IT" dirty="0" smtClean="0"/>
              <a:t>Guidotti</a:t>
            </a:r>
          </a:p>
          <a:p>
            <a:r>
              <a:rPr lang="it-IT" dirty="0" smtClean="0"/>
              <a:t>Menarini</a:t>
            </a:r>
          </a:p>
          <a:p>
            <a:r>
              <a:rPr lang="it-IT" dirty="0" smtClean="0"/>
              <a:t>Novartis</a:t>
            </a:r>
          </a:p>
          <a:p>
            <a:r>
              <a:rPr lang="it-IT" dirty="0" smtClean="0"/>
              <a:t>Novo</a:t>
            </a:r>
          </a:p>
          <a:p>
            <a:r>
              <a:rPr lang="it-IT" dirty="0" smtClean="0"/>
              <a:t>Roche</a:t>
            </a:r>
          </a:p>
          <a:p>
            <a:r>
              <a:rPr lang="it-IT" dirty="0" smtClean="0"/>
              <a:t>Takeda</a:t>
            </a:r>
            <a:endParaRPr lang="it-IT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Rectangle 11"/>
          <p:cNvSpPr>
            <a:spLocks noChangeArrowheads="1"/>
          </p:cNvSpPr>
          <p:nvPr/>
        </p:nvSpPr>
        <p:spPr bwMode="auto">
          <a:xfrm>
            <a:off x="612279" y="548680"/>
            <a:ext cx="7848153" cy="55553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it-IT" sz="2000" b="1" dirty="0">
                <a:solidFill>
                  <a:srgbClr val="C00000"/>
                </a:solidFill>
              </a:rPr>
              <a:t>Regione Lombardia ha affrontato le tematiche della prevenzione e dell’ assistenza diabetologica con </a:t>
            </a:r>
            <a:r>
              <a:rPr lang="it-IT" sz="2000" b="1" dirty="0" smtClean="0">
                <a:solidFill>
                  <a:srgbClr val="C00000"/>
                </a:solidFill>
              </a:rPr>
              <a:t>numerosi atti</a:t>
            </a:r>
            <a:r>
              <a:rPr lang="it-IT" sz="2000" b="1" dirty="0">
                <a:solidFill>
                  <a:srgbClr val="C00000"/>
                </a:solidFill>
              </a:rPr>
              <a:t>:</a:t>
            </a:r>
          </a:p>
          <a:p>
            <a:pPr algn="just">
              <a:spcBef>
                <a:spcPct val="50000"/>
              </a:spcBef>
            </a:pPr>
            <a:endParaRPr lang="it-IT" b="1" dirty="0"/>
          </a:p>
          <a:p>
            <a:pPr algn="just">
              <a:spcBef>
                <a:spcPct val="50000"/>
              </a:spcBef>
              <a:buFont typeface="Wingdings" pitchFamily="2" charset="2"/>
              <a:buChar char="Ø"/>
            </a:pPr>
            <a:r>
              <a:rPr lang="it-IT" b="1" dirty="0">
                <a:solidFill>
                  <a:srgbClr val="FF0000"/>
                </a:solidFill>
              </a:rPr>
              <a:t> Legge N° 8 Marzo 1992</a:t>
            </a:r>
            <a:r>
              <a:rPr lang="it-IT" b="1" dirty="0"/>
              <a:t>: </a:t>
            </a:r>
            <a:r>
              <a:rPr lang="it-IT" b="1" dirty="0">
                <a:solidFill>
                  <a:srgbClr val="0000FF"/>
                </a:solidFill>
              </a:rPr>
              <a:t>Prevenzione e Cura del Diabete Mellito, attuativa della Legge 115/87</a:t>
            </a:r>
          </a:p>
          <a:p>
            <a:pPr algn="just">
              <a:spcBef>
                <a:spcPct val="50000"/>
              </a:spcBef>
              <a:buFont typeface="Wingdings" pitchFamily="2" charset="2"/>
              <a:buChar char="Ø"/>
            </a:pPr>
            <a:r>
              <a:rPr lang="it-IT" b="1" dirty="0">
                <a:solidFill>
                  <a:srgbClr val="FF0000"/>
                </a:solidFill>
              </a:rPr>
              <a:t>DGR 21 febbraio 2000, n. 6/48301</a:t>
            </a:r>
            <a:r>
              <a:rPr lang="it-IT" b="1" dirty="0"/>
              <a:t> </a:t>
            </a:r>
            <a:r>
              <a:rPr lang="it-IT" b="1" dirty="0">
                <a:solidFill>
                  <a:srgbClr val="0000FF"/>
                </a:solidFill>
              </a:rPr>
              <a:t>“Indirizzi funzionali ed organizzativi per la prevenzione e la cura del diabete mellito”</a:t>
            </a:r>
            <a:r>
              <a:rPr lang="it-IT" b="1" dirty="0"/>
              <a:t> </a:t>
            </a:r>
          </a:p>
          <a:p>
            <a:pPr algn="just">
              <a:spcBef>
                <a:spcPct val="50000"/>
              </a:spcBef>
              <a:buFont typeface="Wingdings" pitchFamily="2" charset="2"/>
              <a:buChar char="Ø"/>
            </a:pPr>
            <a:r>
              <a:rPr lang="it-IT" b="1" dirty="0">
                <a:solidFill>
                  <a:srgbClr val="FF0000"/>
                </a:solidFill>
              </a:rPr>
              <a:t>DGR 9 Aprile 2002, n. 7/8678 </a:t>
            </a:r>
            <a:r>
              <a:rPr lang="it-IT" b="1" dirty="0">
                <a:solidFill>
                  <a:srgbClr val="0000FF"/>
                </a:solidFill>
              </a:rPr>
              <a:t>“Definizione delle procedure per la gestione integrata del paziente diabetico”</a:t>
            </a:r>
            <a:r>
              <a:rPr lang="it-IT" b="1" dirty="0"/>
              <a:t> </a:t>
            </a:r>
          </a:p>
          <a:p>
            <a:pPr algn="just">
              <a:spcBef>
                <a:spcPct val="50000"/>
              </a:spcBef>
              <a:buFont typeface="Wingdings" pitchFamily="2" charset="2"/>
              <a:buChar char="Ø"/>
            </a:pPr>
            <a:r>
              <a:rPr lang="it-IT" b="1" dirty="0" err="1">
                <a:solidFill>
                  <a:srgbClr val="FF0000"/>
                </a:solidFill>
              </a:rPr>
              <a:t>D.G.R.</a:t>
            </a:r>
            <a:r>
              <a:rPr lang="it-IT" b="1" dirty="0">
                <a:solidFill>
                  <a:srgbClr val="FF0000"/>
                </a:solidFill>
              </a:rPr>
              <a:t> 27 giugno 05 VIII/217</a:t>
            </a:r>
            <a:r>
              <a:rPr lang="it-IT" b="1" dirty="0"/>
              <a:t> </a:t>
            </a:r>
            <a:r>
              <a:rPr lang="it-IT" b="1" dirty="0">
                <a:solidFill>
                  <a:srgbClr val="0000FF"/>
                </a:solidFill>
              </a:rPr>
              <a:t>“Determinazioni inerenti il Piano Regionale della Prevenzione Attiva ai sensi dell’intesa fra il governo, le regioni e province autonome del 23.3.2005</a:t>
            </a:r>
            <a:r>
              <a:rPr lang="it-IT" b="1" dirty="0" smtClean="0">
                <a:solidFill>
                  <a:srgbClr val="0000FF"/>
                </a:solidFill>
              </a:rPr>
              <a:t>”</a:t>
            </a:r>
          </a:p>
          <a:p>
            <a:pPr algn="just">
              <a:spcBef>
                <a:spcPct val="50000"/>
              </a:spcBef>
              <a:buFont typeface="Wingdings" pitchFamily="2" charset="2"/>
              <a:buChar char="Ø"/>
            </a:pPr>
            <a:r>
              <a:rPr lang="it-IT" b="1" dirty="0" smtClean="0">
                <a:solidFill>
                  <a:srgbClr val="FF0000"/>
                </a:solidFill>
              </a:rPr>
              <a:t>DGR 1° febbraio 2011 IX/1283  </a:t>
            </a:r>
            <a:r>
              <a:rPr lang="it-IT" b="1" dirty="0" err="1" smtClean="0">
                <a:solidFill>
                  <a:srgbClr val="0000CC"/>
                </a:solidFill>
              </a:rPr>
              <a:t>CReG</a:t>
            </a:r>
            <a:r>
              <a:rPr lang="it-IT" b="1" dirty="0" smtClean="0">
                <a:solidFill>
                  <a:srgbClr val="0000CC"/>
                </a:solidFill>
              </a:rPr>
              <a:t> (Chronic </a:t>
            </a:r>
            <a:r>
              <a:rPr lang="it-IT" b="1" dirty="0" err="1" smtClean="0">
                <a:solidFill>
                  <a:srgbClr val="0000CC"/>
                </a:solidFill>
              </a:rPr>
              <a:t>Related</a:t>
            </a:r>
            <a:r>
              <a:rPr lang="it-IT" b="1" dirty="0" smtClean="0">
                <a:solidFill>
                  <a:srgbClr val="0000CC"/>
                </a:solidFill>
              </a:rPr>
              <a:t> Group) </a:t>
            </a:r>
            <a:r>
              <a:rPr lang="it-IT" dirty="0" smtClean="0"/>
              <a:t>ha individuato gli ambiti territoriali di sperimentazione le </a:t>
            </a:r>
            <a:r>
              <a:rPr lang="it-IT" b="1" dirty="0" smtClean="0">
                <a:solidFill>
                  <a:srgbClr val="0000CC"/>
                </a:solidFill>
              </a:rPr>
              <a:t>ASL di Bergamo, Lecco, Como, </a:t>
            </a:r>
            <a:r>
              <a:rPr lang="it-IT" b="1" dirty="0" err="1" smtClean="0">
                <a:solidFill>
                  <a:srgbClr val="0000CC"/>
                </a:solidFill>
              </a:rPr>
              <a:t>Melegnano</a:t>
            </a:r>
            <a:r>
              <a:rPr lang="it-IT" b="1" dirty="0" smtClean="0">
                <a:solidFill>
                  <a:srgbClr val="0000CC"/>
                </a:solidFill>
              </a:rPr>
              <a:t> e di Milano </a:t>
            </a:r>
          </a:p>
          <a:p>
            <a:pPr algn="just">
              <a:spcBef>
                <a:spcPct val="50000"/>
              </a:spcBef>
            </a:pPr>
            <a:r>
              <a:rPr lang="it-IT" b="1" dirty="0"/>
              <a:t>	</a:t>
            </a:r>
          </a:p>
        </p:txBody>
      </p:sp>
      <p:sp>
        <p:nvSpPr>
          <p:cNvPr id="3" name="Rettangolo 2"/>
          <p:cNvSpPr/>
          <p:nvPr/>
        </p:nvSpPr>
        <p:spPr>
          <a:xfrm>
            <a:off x="1259632" y="6309320"/>
            <a:ext cx="756084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it-IT" b="1" dirty="0" smtClean="0">
                <a:solidFill>
                  <a:srgbClr val="0000CC"/>
                </a:solidFill>
              </a:rPr>
              <a:t>Modelli di gestione della malattia diabetica</a:t>
            </a:r>
            <a:endParaRPr lang="it-IT" dirty="0">
              <a:solidFill>
                <a:srgbClr val="0000CC"/>
              </a:solidFill>
            </a:endParaRPr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5992797"/>
            <a:ext cx="2411760" cy="8652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body" idx="2"/>
          </p:nvPr>
        </p:nvSpPr>
        <p:spPr>
          <a:xfrm>
            <a:off x="4139952" y="980728"/>
            <a:ext cx="4191000" cy="1446550"/>
          </a:xfrm>
        </p:spPr>
        <p:txBody>
          <a:bodyPr>
            <a:spAutoFit/>
          </a:bodyPr>
          <a:lstStyle/>
          <a:p>
            <a:pPr algn="ctr" eaLnBrk="1" fontAlgn="auto" hangingPunct="1">
              <a:spcBef>
                <a:spcPct val="0"/>
              </a:spcBef>
              <a:buFontTx/>
              <a:buNone/>
              <a:defRPr/>
            </a:pPr>
            <a:r>
              <a:rPr lang="it-IT" sz="4400" b="1" i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Analisi regionali </a:t>
            </a:r>
          </a:p>
        </p:txBody>
      </p:sp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4283968" y="2564904"/>
            <a:ext cx="4114800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it-IT" sz="4400" b="1" i="1" kern="0" dirty="0" smtClean="0">
                <a:ln w="10541" cmpd="sng">
                  <a:solidFill>
                    <a:srgbClr val="D16349">
                      <a:shade val="88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D16349">
                        <a:tint val="40000"/>
                        <a:satMod val="250000"/>
                      </a:srgbClr>
                    </a:gs>
                    <a:gs pos="9000">
                      <a:srgbClr val="D16349">
                        <a:tint val="52000"/>
                        <a:satMod val="300000"/>
                      </a:srgbClr>
                    </a:gs>
                    <a:gs pos="50000">
                      <a:srgbClr val="D16349">
                        <a:shade val="20000"/>
                        <a:satMod val="300000"/>
                      </a:srgbClr>
                    </a:gs>
                    <a:gs pos="79000">
                      <a:srgbClr val="D16349">
                        <a:tint val="52000"/>
                        <a:satMod val="300000"/>
                      </a:srgbClr>
                    </a:gs>
                    <a:gs pos="100000">
                      <a:srgbClr val="D16349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latin typeface="Book Antiqua" pitchFamily="18" charset="0"/>
              </a:rPr>
              <a:t>Lombardia</a:t>
            </a:r>
            <a:endParaRPr lang="it-IT" sz="4400" b="1" i="1" kern="0" dirty="0">
              <a:ln w="10541" cmpd="sng">
                <a:solidFill>
                  <a:srgbClr val="D16349">
                    <a:shade val="88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D16349">
                      <a:tint val="40000"/>
                      <a:satMod val="250000"/>
                    </a:srgbClr>
                  </a:gs>
                  <a:gs pos="9000">
                    <a:srgbClr val="D16349">
                      <a:tint val="52000"/>
                      <a:satMod val="300000"/>
                    </a:srgbClr>
                  </a:gs>
                  <a:gs pos="50000">
                    <a:srgbClr val="D16349">
                      <a:shade val="20000"/>
                      <a:satMod val="300000"/>
                    </a:srgbClr>
                  </a:gs>
                  <a:gs pos="79000">
                    <a:srgbClr val="D16349">
                      <a:tint val="52000"/>
                      <a:satMod val="300000"/>
                    </a:srgbClr>
                  </a:gs>
                  <a:gs pos="100000">
                    <a:srgbClr val="D16349">
                      <a:tint val="40000"/>
                      <a:satMod val="250000"/>
                    </a:srgbClr>
                  </a:gs>
                </a:gsLst>
                <a:lin ang="5400000"/>
              </a:gradFill>
              <a:latin typeface="Book Antiqua" pitchFamily="18" charset="0"/>
            </a:endParaRPr>
          </a:p>
        </p:txBody>
      </p:sp>
      <p:pic>
        <p:nvPicPr>
          <p:cNvPr id="25604" name="Picture 2"/>
          <p:cNvPicPr>
            <a:picLocks noChangeAspect="1" noChangeArrowheads="1"/>
          </p:cNvPicPr>
          <p:nvPr/>
        </p:nvPicPr>
        <p:blipFill>
          <a:blip r:embed="rId2" cstate="print"/>
          <a:srcRect l="11250" t="14844" r="53751" b="29688"/>
          <a:stretch>
            <a:fillRect/>
          </a:stretch>
        </p:blipFill>
        <p:spPr bwMode="auto">
          <a:xfrm>
            <a:off x="930739" y="1088504"/>
            <a:ext cx="2130074" cy="27005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6" name="Group -102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75609422"/>
              </p:ext>
            </p:extLst>
          </p:nvPr>
        </p:nvGraphicFramePr>
        <p:xfrm>
          <a:off x="467544" y="3933056"/>
          <a:ext cx="7848605" cy="1097280"/>
        </p:xfrm>
        <a:graphic>
          <a:graphicData uri="http://schemas.openxmlformats.org/drawingml/2006/table">
            <a:tbl>
              <a:tblPr/>
              <a:tblGrid>
                <a:gridCol w="1476693"/>
                <a:gridCol w="796489"/>
                <a:gridCol w="796489"/>
                <a:gridCol w="796489"/>
                <a:gridCol w="796489"/>
                <a:gridCol w="796489"/>
                <a:gridCol w="796489"/>
                <a:gridCol w="796489"/>
                <a:gridCol w="796489"/>
              </a:tblGrid>
              <a:tr h="31750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Georgia" pitchFamily="18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Georgia" pitchFamily="18" charset="0"/>
                        </a:rPr>
                        <a:t>2004</a:t>
                      </a:r>
                    </a:p>
                  </a:txBody>
                  <a:tcPr anchor="ctr" horzOverflow="overflow">
                    <a:lnL w="254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Georgia" pitchFamily="18" charset="0"/>
                        </a:rPr>
                        <a:t>2005</a:t>
                      </a:r>
                    </a:p>
                  </a:txBody>
                  <a:tcPr anchor="ctr" horzOverflow="overflow">
                    <a:lnL w="254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Georgia" pitchFamily="18" charset="0"/>
                        </a:rPr>
                        <a:t>2006</a:t>
                      </a:r>
                    </a:p>
                  </a:txBody>
                  <a:tcPr anchor="ctr" horzOverflow="overflow">
                    <a:lnL w="254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Georgia" pitchFamily="18" charset="0"/>
                        </a:rPr>
                        <a:t>2007</a:t>
                      </a:r>
                    </a:p>
                  </a:txBody>
                  <a:tcPr anchor="ctr" horzOverflow="overflow">
                    <a:lnL w="254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Georgia" pitchFamily="18" charset="0"/>
                        </a:rPr>
                        <a:t>2008</a:t>
                      </a:r>
                    </a:p>
                  </a:txBody>
                  <a:tcPr anchor="ctr" horzOverflow="overflow">
                    <a:lnL w="254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Georgia" pitchFamily="18" charset="0"/>
                        </a:rPr>
                        <a:t>2009</a:t>
                      </a:r>
                    </a:p>
                  </a:txBody>
                  <a:tcPr anchor="ctr" horzOverflow="overflow">
                    <a:lnL w="254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Georgia" pitchFamily="18" charset="0"/>
                        </a:rPr>
                        <a:t>2010</a:t>
                      </a:r>
                    </a:p>
                  </a:txBody>
                  <a:tcPr anchor="ctr" horzOverflow="overflow">
                    <a:lnL w="254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Georgia" pitchFamily="18" charset="0"/>
                        </a:rPr>
                        <a:t>2011</a:t>
                      </a:r>
                    </a:p>
                  </a:txBody>
                  <a:tcPr anchor="ctr" horzOverflow="overflow">
                    <a:lnL w="254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D"/>
                    </a:solidFill>
                  </a:tcPr>
                </a:tc>
              </a:tr>
              <a:tr h="31750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Georgia" pitchFamily="18" charset="0"/>
                        </a:rPr>
                        <a:t>N. </a:t>
                      </a:r>
                      <a:r>
                        <a:rPr kumimoji="0" lang="en-US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Georgia" pitchFamily="18" charset="0"/>
                        </a:rPr>
                        <a:t>Centri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Georgia" pitchFamily="18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it-IT" sz="1800" b="0" i="0" u="none" strike="noStrike" dirty="0">
                          <a:solidFill>
                            <a:schemeClr val="tx1"/>
                          </a:solidFill>
                          <a:latin typeface="+mn-lt"/>
                        </a:rPr>
                        <a:t>21</a:t>
                      </a:r>
                    </a:p>
                  </a:txBody>
                  <a:tcPr marL="9525" marR="9525" marT="9525" marB="0">
                    <a:lnL w="254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it-IT" sz="1800" b="0" i="0" u="none" strike="noStrike" dirty="0">
                          <a:solidFill>
                            <a:schemeClr val="tx1"/>
                          </a:solidFill>
                          <a:latin typeface="+mn-lt"/>
                        </a:rPr>
                        <a:t>21</a:t>
                      </a:r>
                    </a:p>
                  </a:txBody>
                  <a:tcPr marL="9525" marR="9525" marT="9525" marB="0">
                    <a:lnL w="254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it-IT" sz="1800" b="0" i="0" u="none" strike="noStrike" dirty="0">
                          <a:solidFill>
                            <a:schemeClr val="tx1"/>
                          </a:solidFill>
                          <a:latin typeface="+mn-lt"/>
                        </a:rPr>
                        <a:t>21</a:t>
                      </a:r>
                    </a:p>
                  </a:txBody>
                  <a:tcPr marL="9525" marR="9525" marT="9525" marB="0">
                    <a:lnL w="254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it-IT" sz="1800" b="0" i="0" u="none" strike="noStrike" dirty="0">
                          <a:solidFill>
                            <a:schemeClr val="tx1"/>
                          </a:solidFill>
                          <a:latin typeface="+mn-lt"/>
                        </a:rPr>
                        <a:t>23</a:t>
                      </a:r>
                    </a:p>
                  </a:txBody>
                  <a:tcPr marL="9525" marR="9525" marT="9525" marB="0">
                    <a:lnL w="254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it-IT" sz="1800" b="0" i="0" u="none" strike="noStrike" dirty="0">
                          <a:solidFill>
                            <a:schemeClr val="tx1"/>
                          </a:solidFill>
                          <a:latin typeface="+mn-lt"/>
                        </a:rPr>
                        <a:t>24</a:t>
                      </a:r>
                    </a:p>
                  </a:txBody>
                  <a:tcPr marL="9525" marR="9525" marT="9525" marB="0">
                    <a:lnL w="254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it-IT" sz="1800" b="0" i="0" u="none" strike="noStrike" dirty="0">
                          <a:solidFill>
                            <a:schemeClr val="tx1"/>
                          </a:solidFill>
                          <a:latin typeface="+mn-lt"/>
                        </a:rPr>
                        <a:t>24</a:t>
                      </a:r>
                    </a:p>
                  </a:txBody>
                  <a:tcPr marL="9525" marR="9525" marT="9525" marB="0">
                    <a:lnL w="254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it-IT" sz="1800" b="0" i="0" u="none" strike="noStrike" dirty="0">
                          <a:solidFill>
                            <a:schemeClr val="tx1"/>
                          </a:solidFill>
                          <a:latin typeface="+mn-lt"/>
                        </a:rPr>
                        <a:t>28</a:t>
                      </a:r>
                    </a:p>
                  </a:txBody>
                  <a:tcPr marL="9525" marR="9525" marT="9525" marB="0">
                    <a:lnL w="254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it-IT" sz="1800" b="0" i="0" u="none" strike="noStrike" dirty="0">
                          <a:solidFill>
                            <a:schemeClr val="tx1"/>
                          </a:solidFill>
                          <a:latin typeface="+mn-lt"/>
                        </a:rPr>
                        <a:t>28</a:t>
                      </a:r>
                    </a:p>
                  </a:txBody>
                  <a:tcPr marL="9525" marR="9525" marT="9525" marB="0">
                    <a:lnL w="254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  <a:tr h="31750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Georgia" pitchFamily="18" charset="0"/>
                        </a:rPr>
                        <a:t>N. </a:t>
                      </a:r>
                      <a:r>
                        <a:rPr kumimoji="0" lang="en-US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Georgia" pitchFamily="18" charset="0"/>
                        </a:rPr>
                        <a:t>Pazienti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Georgia" pitchFamily="18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it-IT" sz="1800" b="0" i="0" u="none" strike="noStrike" dirty="0">
                          <a:solidFill>
                            <a:schemeClr val="tx1"/>
                          </a:solidFill>
                          <a:latin typeface="+mn-lt"/>
                        </a:rPr>
                        <a:t>21049</a:t>
                      </a:r>
                    </a:p>
                  </a:txBody>
                  <a:tcPr marL="9525" marR="9525" marT="9525" marB="0">
                    <a:lnL w="254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it-IT" sz="1800" b="0" i="0" u="none" strike="noStrike" dirty="0">
                          <a:solidFill>
                            <a:schemeClr val="tx1"/>
                          </a:solidFill>
                          <a:latin typeface="+mn-lt"/>
                        </a:rPr>
                        <a:t>23057</a:t>
                      </a:r>
                    </a:p>
                  </a:txBody>
                  <a:tcPr marL="9525" marR="9525" marT="9525" marB="0">
                    <a:lnL w="254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it-IT" sz="1800" b="0" i="0" u="none" strike="noStrike" dirty="0">
                          <a:solidFill>
                            <a:schemeClr val="tx1"/>
                          </a:solidFill>
                          <a:latin typeface="+mn-lt"/>
                        </a:rPr>
                        <a:t>27720</a:t>
                      </a:r>
                    </a:p>
                  </a:txBody>
                  <a:tcPr marL="9525" marR="9525" marT="9525" marB="0">
                    <a:lnL w="254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it-IT" sz="1800" b="0" i="0" u="none" strike="noStrike" dirty="0">
                          <a:solidFill>
                            <a:schemeClr val="tx1"/>
                          </a:solidFill>
                          <a:latin typeface="+mn-lt"/>
                        </a:rPr>
                        <a:t>32969</a:t>
                      </a:r>
                    </a:p>
                  </a:txBody>
                  <a:tcPr marL="9525" marR="9525" marT="9525" marB="0">
                    <a:lnL w="254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it-IT" sz="1800" b="0" i="0" u="none" strike="noStrike" dirty="0">
                          <a:solidFill>
                            <a:schemeClr val="tx1"/>
                          </a:solidFill>
                          <a:latin typeface="+mn-lt"/>
                        </a:rPr>
                        <a:t>37544</a:t>
                      </a:r>
                    </a:p>
                  </a:txBody>
                  <a:tcPr marL="9525" marR="9525" marT="9525" marB="0">
                    <a:lnL w="254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it-IT" sz="1800" b="0" i="0" u="none" strike="noStrike" dirty="0">
                          <a:solidFill>
                            <a:schemeClr val="tx1"/>
                          </a:solidFill>
                          <a:latin typeface="+mn-lt"/>
                        </a:rPr>
                        <a:t>39900</a:t>
                      </a:r>
                    </a:p>
                  </a:txBody>
                  <a:tcPr marL="9525" marR="9525" marT="9525" marB="0">
                    <a:lnL w="254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it-IT" sz="1800" b="0" i="0" u="none" strike="noStrike" dirty="0">
                          <a:solidFill>
                            <a:schemeClr val="tx1"/>
                          </a:solidFill>
                          <a:latin typeface="+mn-lt"/>
                        </a:rPr>
                        <a:t>45128</a:t>
                      </a:r>
                    </a:p>
                  </a:txBody>
                  <a:tcPr marL="9525" marR="9525" marT="9525" marB="0">
                    <a:lnL w="254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it-IT" sz="1800" b="0" i="0" u="none" strike="noStrike" dirty="0">
                          <a:solidFill>
                            <a:schemeClr val="tx1"/>
                          </a:solidFill>
                          <a:latin typeface="+mn-lt"/>
                        </a:rPr>
                        <a:t>48643</a:t>
                      </a:r>
                    </a:p>
                  </a:txBody>
                  <a:tcPr marL="9525" marR="9525" marT="9525" marB="0">
                    <a:lnL w="254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</a:tbl>
          </a:graphicData>
        </a:graphic>
      </p:graphicFrame>
      <p:sp>
        <p:nvSpPr>
          <p:cNvPr id="7" name="Text Box 17"/>
          <p:cNvSpPr txBox="1">
            <a:spLocks noChangeArrowheads="1"/>
          </p:cNvSpPr>
          <p:nvPr/>
        </p:nvSpPr>
        <p:spPr bwMode="auto">
          <a:xfrm>
            <a:off x="2339752" y="188640"/>
            <a:ext cx="4416425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it-IT" sz="4000" b="1" dirty="0">
                <a:solidFill>
                  <a:srgbClr val="C00000"/>
                </a:solidFill>
                <a:latin typeface="Arial"/>
                <a:ea typeface="MS PGothic" charset="-128"/>
                <a:cs typeface="Arial" charset="0"/>
              </a:rPr>
              <a:t>Gli Annali AMD</a:t>
            </a:r>
          </a:p>
        </p:txBody>
      </p:sp>
      <p:sp>
        <p:nvSpPr>
          <p:cNvPr id="8" name="Rettangolo 11"/>
          <p:cNvSpPr>
            <a:spLocks noChangeArrowheads="1"/>
          </p:cNvSpPr>
          <p:nvPr/>
        </p:nvSpPr>
        <p:spPr bwMode="auto">
          <a:xfrm>
            <a:off x="251520" y="5445224"/>
            <a:ext cx="8429625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eaLnBrk="0" hangingPunct="0"/>
            <a:r>
              <a:rPr lang="it-IT" sz="2400" b="1" dirty="0">
                <a:solidFill>
                  <a:srgbClr val="0000CC"/>
                </a:solidFill>
                <a:ea typeface="MS PGothic" charset="-128"/>
                <a:cs typeface="Arial" charset="0"/>
              </a:rPr>
              <a:t>Quadro della assistenza  Diabetologica </a:t>
            </a:r>
            <a:r>
              <a:rPr lang="it-IT" sz="2400" b="1" dirty="0" smtClean="0">
                <a:solidFill>
                  <a:srgbClr val="0000CC"/>
                </a:solidFill>
                <a:ea typeface="MS PGothic" charset="-128"/>
                <a:cs typeface="Arial" charset="0"/>
              </a:rPr>
              <a:t>utilizzando </a:t>
            </a:r>
            <a:r>
              <a:rPr lang="it-IT" sz="2400" b="1" dirty="0">
                <a:solidFill>
                  <a:srgbClr val="0000CC"/>
                </a:solidFill>
                <a:ea typeface="MS PGothic" charset="-128"/>
                <a:cs typeface="Arial" charset="0"/>
              </a:rPr>
              <a:t>banca dati costruita con i dati di varie cartelle cliniche informatizzate</a:t>
            </a:r>
          </a:p>
        </p:txBody>
      </p:sp>
    </p:spTree>
    <p:extLst>
      <p:ext uri="{BB962C8B-B14F-4D97-AF65-F5344CB8AC3E}">
        <p14:creationId xmlns:p14="http://schemas.microsoft.com/office/powerpoint/2010/main" xmlns="" val="1711351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ext Box 2"/>
          <p:cNvSpPr txBox="1">
            <a:spLocks noChangeArrowheads="1"/>
          </p:cNvSpPr>
          <p:nvPr/>
        </p:nvSpPr>
        <p:spPr bwMode="auto">
          <a:xfrm>
            <a:off x="190500" y="461918"/>
            <a:ext cx="8636000" cy="6001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it-IT" sz="3300" b="1" dirty="0" smtClean="0">
                <a:solidFill>
                  <a:srgbClr val="C00000"/>
                </a:solidFill>
                <a:latin typeface="+mn-lt"/>
              </a:rPr>
              <a:t>HbA1c: indicatori di processo</a:t>
            </a:r>
            <a:endParaRPr lang="it-IT" sz="3300" b="1" dirty="0">
              <a:solidFill>
                <a:srgbClr val="C00000"/>
              </a:solidFill>
              <a:latin typeface="+mn-lt"/>
            </a:endParaRPr>
          </a:p>
        </p:txBody>
      </p:sp>
      <p:sp>
        <p:nvSpPr>
          <p:cNvPr id="29699" name="Text Box 3"/>
          <p:cNvSpPr txBox="1">
            <a:spLocks noChangeArrowheads="1"/>
          </p:cNvSpPr>
          <p:nvPr/>
        </p:nvSpPr>
        <p:spPr bwMode="auto">
          <a:xfrm>
            <a:off x="190500" y="1524000"/>
            <a:ext cx="8255000" cy="369332"/>
          </a:xfrm>
          <a:prstGeom prst="rect">
            <a:avLst/>
          </a:prstGeom>
          <a:solidFill>
            <a:srgbClr val="C000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it-IT" b="1" dirty="0" smtClean="0">
                <a:solidFill>
                  <a:srgbClr val="FFFFCC"/>
                </a:solidFill>
                <a:latin typeface="+mn-lt"/>
              </a:rPr>
              <a:t>Soggetti ai quali è stata eseguita almeno una misurazione dell'HbA1c</a:t>
            </a:r>
            <a:endParaRPr lang="it-IT" b="1" dirty="0">
              <a:solidFill>
                <a:srgbClr val="FFFFCC"/>
              </a:solidFill>
              <a:latin typeface="+mn-lt"/>
            </a:endParaRPr>
          </a:p>
        </p:txBody>
      </p:sp>
      <p:pic>
        <p:nvPicPr>
          <p:cNvPr id="29700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500" y="2159000"/>
            <a:ext cx="4127500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1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99000" y="2159000"/>
            <a:ext cx="4127500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16225761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Text Box 2"/>
          <p:cNvSpPr txBox="1">
            <a:spLocks noChangeArrowheads="1"/>
          </p:cNvSpPr>
          <p:nvPr/>
        </p:nvSpPr>
        <p:spPr bwMode="auto">
          <a:xfrm>
            <a:off x="190500" y="-55260"/>
            <a:ext cx="8636000" cy="1107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it-IT" sz="3300" b="1" dirty="0" smtClean="0">
                <a:solidFill>
                  <a:srgbClr val="C00000"/>
                </a:solidFill>
                <a:latin typeface="+mn-lt"/>
              </a:rPr>
              <a:t>Profilo lipidico: </a:t>
            </a:r>
          </a:p>
          <a:p>
            <a:pPr algn="ctr"/>
            <a:r>
              <a:rPr lang="it-IT" sz="3300" b="1" dirty="0" smtClean="0">
                <a:solidFill>
                  <a:srgbClr val="C00000"/>
                </a:solidFill>
                <a:latin typeface="+mn-lt"/>
              </a:rPr>
              <a:t>indicatori di processo</a:t>
            </a:r>
            <a:endParaRPr lang="it-IT" sz="3300" b="1" dirty="0">
              <a:solidFill>
                <a:srgbClr val="C00000"/>
              </a:solidFill>
              <a:latin typeface="+mn-lt"/>
            </a:endParaRPr>
          </a:p>
        </p:txBody>
      </p:sp>
      <p:sp>
        <p:nvSpPr>
          <p:cNvPr id="35843" name="Text Box 3"/>
          <p:cNvSpPr txBox="1">
            <a:spLocks noChangeArrowheads="1"/>
          </p:cNvSpPr>
          <p:nvPr/>
        </p:nvSpPr>
        <p:spPr bwMode="auto">
          <a:xfrm>
            <a:off x="262508" y="1340768"/>
            <a:ext cx="8557964" cy="369332"/>
          </a:xfrm>
          <a:prstGeom prst="rect">
            <a:avLst/>
          </a:prstGeom>
          <a:solidFill>
            <a:srgbClr val="C00000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it-IT" b="1" dirty="0" smtClean="0">
                <a:solidFill>
                  <a:srgbClr val="FFFFCC"/>
                </a:solidFill>
                <a:latin typeface="+mn-lt"/>
              </a:rPr>
              <a:t>Soggetti ai quali è stata eseguita almeno una misurazione del profilo lipidico</a:t>
            </a:r>
            <a:endParaRPr lang="it-IT" b="1" dirty="0">
              <a:solidFill>
                <a:srgbClr val="FFFFCC"/>
              </a:solidFill>
              <a:latin typeface="+mn-lt"/>
            </a:endParaRPr>
          </a:p>
        </p:txBody>
      </p:sp>
      <p:pic>
        <p:nvPicPr>
          <p:cNvPr id="35844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500" y="2159000"/>
            <a:ext cx="4127500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5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99000" y="2159000"/>
            <a:ext cx="4127500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94341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Text Box 2"/>
          <p:cNvSpPr txBox="1">
            <a:spLocks noChangeArrowheads="1"/>
          </p:cNvSpPr>
          <p:nvPr/>
        </p:nvSpPr>
        <p:spPr bwMode="auto">
          <a:xfrm>
            <a:off x="190500" y="44624"/>
            <a:ext cx="8636000" cy="1107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it-IT" sz="3300" b="1" dirty="0" smtClean="0">
                <a:solidFill>
                  <a:srgbClr val="C00000"/>
                </a:solidFill>
                <a:latin typeface="+mn-lt"/>
              </a:rPr>
              <a:t>Pressione arteriosa: </a:t>
            </a:r>
          </a:p>
          <a:p>
            <a:pPr algn="ctr"/>
            <a:r>
              <a:rPr lang="it-IT" sz="3300" b="1" dirty="0" smtClean="0">
                <a:solidFill>
                  <a:srgbClr val="C00000"/>
                </a:solidFill>
                <a:latin typeface="+mn-lt"/>
              </a:rPr>
              <a:t>indicatori di processo</a:t>
            </a:r>
            <a:endParaRPr lang="it-IT" sz="3300" b="1" dirty="0">
              <a:solidFill>
                <a:srgbClr val="C00000"/>
              </a:solidFill>
              <a:latin typeface="+mn-lt"/>
            </a:endParaRPr>
          </a:p>
        </p:txBody>
      </p:sp>
      <p:sp>
        <p:nvSpPr>
          <p:cNvPr id="40963" name="Text Box 3"/>
          <p:cNvSpPr txBox="1">
            <a:spLocks noChangeArrowheads="1"/>
          </p:cNvSpPr>
          <p:nvPr/>
        </p:nvSpPr>
        <p:spPr bwMode="auto">
          <a:xfrm>
            <a:off x="406524" y="1362254"/>
            <a:ext cx="8269932" cy="338554"/>
          </a:xfrm>
          <a:prstGeom prst="rect">
            <a:avLst/>
          </a:prstGeom>
          <a:solidFill>
            <a:srgbClr val="C00000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it-IT" sz="1600" b="1" dirty="0" smtClean="0">
                <a:solidFill>
                  <a:srgbClr val="FFFFCC"/>
                </a:solidFill>
                <a:latin typeface="+mn-lt"/>
              </a:rPr>
              <a:t>Soggetti ai quali è stata eseguita almeno una misurazione della pressione arteriosa</a:t>
            </a:r>
            <a:endParaRPr lang="it-IT" sz="1600" b="1" dirty="0">
              <a:solidFill>
                <a:srgbClr val="FFFFCC"/>
              </a:solidFill>
              <a:latin typeface="+mn-lt"/>
            </a:endParaRPr>
          </a:p>
        </p:txBody>
      </p:sp>
      <p:pic>
        <p:nvPicPr>
          <p:cNvPr id="40964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500" y="2159000"/>
            <a:ext cx="4127500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65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99000" y="2159000"/>
            <a:ext cx="4127500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2531989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ext Box 2"/>
          <p:cNvSpPr txBox="1">
            <a:spLocks noChangeArrowheads="1"/>
          </p:cNvSpPr>
          <p:nvPr/>
        </p:nvSpPr>
        <p:spPr bwMode="auto">
          <a:xfrm>
            <a:off x="190500" y="461918"/>
            <a:ext cx="8636000" cy="6001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it-IT" sz="3300" b="1" dirty="0" smtClean="0">
                <a:solidFill>
                  <a:srgbClr val="C00000"/>
                </a:solidFill>
                <a:latin typeface="+mn-lt"/>
              </a:rPr>
              <a:t>HbA1c: indicatori di esito intermedio</a:t>
            </a:r>
            <a:endParaRPr lang="it-IT" sz="3300" b="1" dirty="0">
              <a:solidFill>
                <a:srgbClr val="C00000"/>
              </a:solidFill>
              <a:latin typeface="+mn-lt"/>
            </a:endParaRPr>
          </a:p>
        </p:txBody>
      </p:sp>
      <p:sp>
        <p:nvSpPr>
          <p:cNvPr id="30723" name="Text Box 3"/>
          <p:cNvSpPr txBox="1">
            <a:spLocks noChangeArrowheads="1"/>
          </p:cNvSpPr>
          <p:nvPr/>
        </p:nvSpPr>
        <p:spPr bwMode="auto">
          <a:xfrm>
            <a:off x="2699792" y="1196752"/>
            <a:ext cx="3229372" cy="369332"/>
          </a:xfrm>
          <a:prstGeom prst="rect">
            <a:avLst/>
          </a:prstGeom>
          <a:solidFill>
            <a:srgbClr val="CC3300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it-IT" b="1" dirty="0" smtClean="0">
                <a:solidFill>
                  <a:srgbClr val="FFFFCC"/>
                </a:solidFill>
                <a:latin typeface="+mn-lt"/>
              </a:rPr>
              <a:t>Soggetti con HbA1c ≤ 7.0%</a:t>
            </a:r>
            <a:endParaRPr lang="it-IT" b="1" dirty="0">
              <a:solidFill>
                <a:srgbClr val="FFFFCC"/>
              </a:solidFill>
              <a:latin typeface="+mn-lt"/>
            </a:endParaRPr>
          </a:p>
        </p:txBody>
      </p:sp>
      <p:pic>
        <p:nvPicPr>
          <p:cNvPr id="30724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500" y="1651000"/>
            <a:ext cx="4127500" cy="177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5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99000" y="1651000"/>
            <a:ext cx="4127500" cy="177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26" name="Text Box 6"/>
          <p:cNvSpPr txBox="1">
            <a:spLocks noChangeArrowheads="1"/>
          </p:cNvSpPr>
          <p:nvPr/>
        </p:nvSpPr>
        <p:spPr bwMode="auto">
          <a:xfrm>
            <a:off x="2710780" y="3573017"/>
            <a:ext cx="3229372" cy="369332"/>
          </a:xfrm>
          <a:prstGeom prst="rect">
            <a:avLst/>
          </a:prstGeom>
          <a:solidFill>
            <a:srgbClr val="C00000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it-IT" b="1" dirty="0" smtClean="0">
                <a:solidFill>
                  <a:srgbClr val="FFFFCC"/>
                </a:solidFill>
                <a:latin typeface="+mn-lt"/>
              </a:rPr>
              <a:t>Soggetti con HbA1c &gt; 8.0%</a:t>
            </a:r>
            <a:endParaRPr lang="it-IT" b="1" dirty="0">
              <a:solidFill>
                <a:srgbClr val="FFFFCC"/>
              </a:solidFill>
              <a:latin typeface="+mn-lt"/>
            </a:endParaRPr>
          </a:p>
        </p:txBody>
      </p:sp>
      <p:pic>
        <p:nvPicPr>
          <p:cNvPr id="30727" name="Picture 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90500" y="4005064"/>
            <a:ext cx="4127500" cy="177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8" name="Picture 8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99000" y="4081016"/>
            <a:ext cx="4127500" cy="177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39562059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ext Box 2"/>
          <p:cNvSpPr txBox="1">
            <a:spLocks noChangeArrowheads="1"/>
          </p:cNvSpPr>
          <p:nvPr/>
        </p:nvSpPr>
        <p:spPr bwMode="auto">
          <a:xfrm>
            <a:off x="190500" y="461918"/>
            <a:ext cx="8636000" cy="6001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it-IT" sz="3300" b="1" dirty="0" smtClean="0">
                <a:solidFill>
                  <a:srgbClr val="C00000"/>
                </a:solidFill>
                <a:latin typeface="+mn-lt"/>
              </a:rPr>
              <a:t>HbA1c: indicatori di uso dei farmaci</a:t>
            </a:r>
            <a:endParaRPr lang="it-IT" sz="3300" b="1" dirty="0">
              <a:solidFill>
                <a:srgbClr val="C00000"/>
              </a:solidFill>
              <a:latin typeface="+mn-lt"/>
            </a:endParaRPr>
          </a:p>
        </p:txBody>
      </p:sp>
      <p:sp>
        <p:nvSpPr>
          <p:cNvPr id="31747" name="Text Box 3"/>
          <p:cNvSpPr txBox="1">
            <a:spLocks noChangeArrowheads="1"/>
          </p:cNvSpPr>
          <p:nvPr/>
        </p:nvSpPr>
        <p:spPr bwMode="auto">
          <a:xfrm>
            <a:off x="1270620" y="1196752"/>
            <a:ext cx="5605636" cy="369332"/>
          </a:xfrm>
          <a:prstGeom prst="rect">
            <a:avLst/>
          </a:prstGeom>
          <a:solidFill>
            <a:srgbClr val="C00000"/>
          </a:solidFill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r>
              <a:rPr lang="it-IT" b="1" dirty="0" smtClean="0">
                <a:solidFill>
                  <a:srgbClr val="FFFFCC"/>
                </a:solidFill>
                <a:latin typeface="+mn-lt"/>
              </a:rPr>
              <a:t>IPOGLICEMIZZANTI ORALI: soggetti trattati con:</a:t>
            </a:r>
            <a:endParaRPr lang="it-IT" b="1" dirty="0">
              <a:solidFill>
                <a:srgbClr val="FFFFCC"/>
              </a:solidFill>
              <a:latin typeface="+mn-lt"/>
            </a:endParaRPr>
          </a:p>
        </p:txBody>
      </p:sp>
      <p:sp>
        <p:nvSpPr>
          <p:cNvPr id="31748" name="Text Box 4"/>
          <p:cNvSpPr txBox="1">
            <a:spLocks noChangeArrowheads="1"/>
          </p:cNvSpPr>
          <p:nvPr/>
        </p:nvSpPr>
        <p:spPr bwMode="auto">
          <a:xfrm>
            <a:off x="190500" y="1751112"/>
            <a:ext cx="2603500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it-IT" sz="1400" b="1" smtClean="0">
                <a:solidFill>
                  <a:srgbClr val="000000"/>
                </a:solidFill>
                <a:latin typeface="+mn-lt"/>
              </a:rPr>
              <a:t>Metformina</a:t>
            </a:r>
            <a:endParaRPr lang="it-IT" sz="1400" b="1">
              <a:solidFill>
                <a:srgbClr val="000000"/>
              </a:solidFill>
              <a:latin typeface="+mn-lt"/>
            </a:endParaRPr>
          </a:p>
        </p:txBody>
      </p:sp>
      <p:pic>
        <p:nvPicPr>
          <p:cNvPr id="31749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500" y="2159000"/>
            <a:ext cx="2603500" cy="165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750" name="Text Box 6"/>
          <p:cNvSpPr txBox="1">
            <a:spLocks noChangeArrowheads="1"/>
          </p:cNvSpPr>
          <p:nvPr/>
        </p:nvSpPr>
        <p:spPr bwMode="auto">
          <a:xfrm>
            <a:off x="3048000" y="1751112"/>
            <a:ext cx="2603500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it-IT" sz="1400" b="1" smtClean="0">
                <a:solidFill>
                  <a:srgbClr val="000000"/>
                </a:solidFill>
                <a:latin typeface="+mn-lt"/>
              </a:rPr>
              <a:t>SU</a:t>
            </a:r>
            <a:endParaRPr lang="it-IT" sz="1400" b="1">
              <a:solidFill>
                <a:srgbClr val="000000"/>
              </a:solidFill>
              <a:latin typeface="+mn-lt"/>
            </a:endParaRPr>
          </a:p>
        </p:txBody>
      </p:sp>
      <p:pic>
        <p:nvPicPr>
          <p:cNvPr id="31751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8000" y="2159000"/>
            <a:ext cx="2603500" cy="165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752" name="Text Box 8"/>
          <p:cNvSpPr txBox="1">
            <a:spLocks noChangeArrowheads="1"/>
          </p:cNvSpPr>
          <p:nvPr/>
        </p:nvSpPr>
        <p:spPr bwMode="auto">
          <a:xfrm>
            <a:off x="5715000" y="1751112"/>
            <a:ext cx="2603500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it-IT" sz="1400" b="1" smtClean="0">
                <a:solidFill>
                  <a:srgbClr val="000000"/>
                </a:solidFill>
                <a:latin typeface="+mn-lt"/>
              </a:rPr>
              <a:t>Glinidi</a:t>
            </a:r>
            <a:endParaRPr lang="it-IT" sz="1400" b="1">
              <a:solidFill>
                <a:srgbClr val="000000"/>
              </a:solidFill>
              <a:latin typeface="+mn-lt"/>
            </a:endParaRPr>
          </a:p>
        </p:txBody>
      </p:sp>
      <p:pic>
        <p:nvPicPr>
          <p:cNvPr id="31753" name="Picture 9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15000" y="2159000"/>
            <a:ext cx="2603500" cy="165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754" name="Text Box 10"/>
          <p:cNvSpPr txBox="1">
            <a:spLocks noChangeArrowheads="1"/>
          </p:cNvSpPr>
          <p:nvPr/>
        </p:nvSpPr>
        <p:spPr bwMode="auto">
          <a:xfrm>
            <a:off x="190500" y="3910112"/>
            <a:ext cx="2603500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it-IT" sz="1400" b="1" smtClean="0">
                <a:solidFill>
                  <a:srgbClr val="000000"/>
                </a:solidFill>
                <a:latin typeface="+mn-lt"/>
              </a:rPr>
              <a:t>Acarbose</a:t>
            </a:r>
            <a:endParaRPr lang="it-IT" sz="1400" b="1">
              <a:solidFill>
                <a:srgbClr val="000000"/>
              </a:solidFill>
              <a:latin typeface="+mn-lt"/>
            </a:endParaRPr>
          </a:p>
        </p:txBody>
      </p:sp>
      <p:pic>
        <p:nvPicPr>
          <p:cNvPr id="31755" name="Picture 1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90500" y="4254500"/>
            <a:ext cx="2603500" cy="165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756" name="Text Box 12"/>
          <p:cNvSpPr txBox="1">
            <a:spLocks noChangeArrowheads="1"/>
          </p:cNvSpPr>
          <p:nvPr/>
        </p:nvSpPr>
        <p:spPr bwMode="auto">
          <a:xfrm>
            <a:off x="3048000" y="3910112"/>
            <a:ext cx="2603500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it-IT" sz="1400" b="1" smtClean="0">
                <a:solidFill>
                  <a:srgbClr val="000000"/>
                </a:solidFill>
                <a:latin typeface="+mn-lt"/>
              </a:rPr>
              <a:t>Glitazonici</a:t>
            </a:r>
            <a:endParaRPr lang="it-IT" sz="1400" b="1">
              <a:solidFill>
                <a:srgbClr val="000000"/>
              </a:solidFill>
              <a:latin typeface="+mn-lt"/>
            </a:endParaRPr>
          </a:p>
        </p:txBody>
      </p:sp>
      <p:pic>
        <p:nvPicPr>
          <p:cNvPr id="31757" name="Picture 1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048000" y="4254500"/>
            <a:ext cx="2603500" cy="165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758" name="Text Box 14"/>
          <p:cNvSpPr txBox="1">
            <a:spLocks noChangeArrowheads="1"/>
          </p:cNvSpPr>
          <p:nvPr/>
        </p:nvSpPr>
        <p:spPr bwMode="auto">
          <a:xfrm>
            <a:off x="5715000" y="3910112"/>
            <a:ext cx="2603500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it-IT" sz="1400" b="1" smtClean="0">
                <a:solidFill>
                  <a:srgbClr val="000000"/>
                </a:solidFill>
                <a:latin typeface="+mn-lt"/>
              </a:rPr>
              <a:t>Inibitori del DPP-IV</a:t>
            </a:r>
            <a:endParaRPr lang="it-IT" sz="1400" b="1">
              <a:solidFill>
                <a:srgbClr val="000000"/>
              </a:solidFill>
              <a:latin typeface="+mn-lt"/>
            </a:endParaRPr>
          </a:p>
        </p:txBody>
      </p:sp>
      <p:pic>
        <p:nvPicPr>
          <p:cNvPr id="31759" name="Picture 15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715000" y="4254500"/>
            <a:ext cx="2603500" cy="165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9548968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3602" name="Object 7"/>
          <p:cNvGraphicFramePr>
            <a:graphicFrameLocks/>
          </p:cNvGraphicFramePr>
          <p:nvPr/>
        </p:nvGraphicFramePr>
        <p:xfrm>
          <a:off x="276225" y="1096963"/>
          <a:ext cx="8504238" cy="4865687"/>
        </p:xfrm>
        <a:graphic>
          <a:graphicData uri="http://schemas.openxmlformats.org/presentationml/2006/ole">
            <p:oleObj spid="_x0000_s81922" name="Worksheet" r:id="rId4" imgW="6410241" imgH="3362425" progId="Excel.Sheet.8">
              <p:embed/>
            </p:oleObj>
          </a:graphicData>
        </a:graphic>
      </p:graphicFrame>
      <p:sp>
        <p:nvSpPr>
          <p:cNvPr id="7" name="Rettangolo 6"/>
          <p:cNvSpPr/>
          <p:nvPr/>
        </p:nvSpPr>
        <p:spPr>
          <a:xfrm>
            <a:off x="0" y="10510"/>
            <a:ext cx="8951913" cy="707886"/>
          </a:xfrm>
          <a:prstGeom prst="rect">
            <a:avLst/>
          </a:prstGeom>
          <a:solidFill>
            <a:srgbClr val="C00000"/>
          </a:solidFill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sz="2000" b="1" dirty="0">
                <a:solidFill>
                  <a:srgbClr val="FFFFCC"/>
                </a:solidFill>
                <a:latin typeface="+mn-lt"/>
                <a:cs typeface="Arial" pitchFamily="34" charset="0"/>
              </a:rPr>
              <a:t>Utilizzo delle diverse classi di antidiabetici orali  (da sole o in associazione) sulla popolazione divisa per classi di età</a:t>
            </a:r>
          </a:p>
        </p:txBody>
      </p:sp>
      <p:sp>
        <p:nvSpPr>
          <p:cNvPr id="5" name="Ovale 4"/>
          <p:cNvSpPr/>
          <p:nvPr/>
        </p:nvSpPr>
        <p:spPr>
          <a:xfrm>
            <a:off x="1814513" y="3429000"/>
            <a:ext cx="696912" cy="2074863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it-IT"/>
          </a:p>
        </p:txBody>
      </p:sp>
      <p:sp>
        <p:nvSpPr>
          <p:cNvPr id="6" name="Ovale 5"/>
          <p:cNvSpPr/>
          <p:nvPr/>
        </p:nvSpPr>
        <p:spPr>
          <a:xfrm>
            <a:off x="3076575" y="3644900"/>
            <a:ext cx="609600" cy="1922463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it-IT"/>
          </a:p>
        </p:txBody>
      </p:sp>
      <p:sp>
        <p:nvSpPr>
          <p:cNvPr id="9" name="Ovale 8"/>
          <p:cNvSpPr/>
          <p:nvPr/>
        </p:nvSpPr>
        <p:spPr>
          <a:xfrm>
            <a:off x="4332288" y="4437063"/>
            <a:ext cx="501650" cy="1233487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it-IT"/>
          </a:p>
        </p:txBody>
      </p:sp>
      <p:sp>
        <p:nvSpPr>
          <p:cNvPr id="8" name="Rettangolo 7"/>
          <p:cNvSpPr/>
          <p:nvPr/>
        </p:nvSpPr>
        <p:spPr>
          <a:xfrm>
            <a:off x="651641" y="6257836"/>
            <a:ext cx="8282152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it-IT" sz="1100" b="1" dirty="0" smtClean="0"/>
              <a:t>All’aumentare dell’età si riduce la quota di pazienti in trattamento con la </a:t>
            </a:r>
            <a:r>
              <a:rPr lang="it-IT" sz="1100" b="1" dirty="0" err="1" smtClean="0"/>
              <a:t>metformina</a:t>
            </a:r>
            <a:r>
              <a:rPr lang="it-IT" sz="1100" b="1" dirty="0" smtClean="0"/>
              <a:t>, mentre aumenta la percentuale di soggetti in trattamento con farmaci secretagoghi (</a:t>
            </a:r>
            <a:r>
              <a:rPr lang="it-IT" sz="1100" b="1" dirty="0" err="1" smtClean="0"/>
              <a:t>sulfaniluree</a:t>
            </a:r>
            <a:r>
              <a:rPr lang="it-IT" sz="1100" b="1" dirty="0" smtClean="0"/>
              <a:t> o </a:t>
            </a:r>
            <a:r>
              <a:rPr lang="it-IT" sz="1100" b="1" dirty="0" err="1" smtClean="0"/>
              <a:t>glinidi</a:t>
            </a:r>
            <a:r>
              <a:rPr lang="it-IT" sz="1100" b="1" dirty="0" smtClean="0"/>
              <a:t>). Nella fascia di età oltre i 75 anni circa la metà dei pazienti risulta in terapia con questi farmaci.</a:t>
            </a:r>
          </a:p>
        </p:txBody>
      </p:sp>
    </p:spTree>
    <p:extLst>
      <p:ext uri="{BB962C8B-B14F-4D97-AF65-F5344CB8AC3E}">
        <p14:creationId xmlns:p14="http://schemas.microsoft.com/office/powerpoint/2010/main" xmlns="" val="10528388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Text Box 2"/>
          <p:cNvSpPr txBox="1">
            <a:spLocks noChangeArrowheads="1"/>
          </p:cNvSpPr>
          <p:nvPr/>
        </p:nvSpPr>
        <p:spPr bwMode="auto">
          <a:xfrm>
            <a:off x="190500" y="16748"/>
            <a:ext cx="8636000" cy="1107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it-IT" sz="3300" b="1" dirty="0" smtClean="0">
                <a:solidFill>
                  <a:srgbClr val="C00000"/>
                </a:solidFill>
                <a:latin typeface="+mn-lt"/>
              </a:rPr>
              <a:t>Pressione arteriosa: </a:t>
            </a:r>
          </a:p>
          <a:p>
            <a:pPr algn="ctr"/>
            <a:r>
              <a:rPr lang="it-IT" sz="3300" b="1" dirty="0" smtClean="0">
                <a:solidFill>
                  <a:srgbClr val="C00000"/>
                </a:solidFill>
                <a:latin typeface="+mn-lt"/>
              </a:rPr>
              <a:t>indicatori di esito intermedio</a:t>
            </a:r>
            <a:endParaRPr lang="it-IT" sz="3300" b="1" dirty="0">
              <a:solidFill>
                <a:srgbClr val="C00000"/>
              </a:solidFill>
              <a:latin typeface="+mn-lt"/>
            </a:endParaRPr>
          </a:p>
        </p:txBody>
      </p:sp>
      <p:sp>
        <p:nvSpPr>
          <p:cNvPr id="41987" name="Text Box 3"/>
          <p:cNvSpPr txBox="1">
            <a:spLocks noChangeArrowheads="1"/>
          </p:cNvSpPr>
          <p:nvPr/>
        </p:nvSpPr>
        <p:spPr bwMode="auto">
          <a:xfrm>
            <a:off x="2494756" y="1268760"/>
            <a:ext cx="4165476" cy="369332"/>
          </a:xfrm>
          <a:prstGeom prst="rect">
            <a:avLst/>
          </a:prstGeom>
          <a:solidFill>
            <a:srgbClr val="C00000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it-IT" b="1" smtClean="0">
                <a:solidFill>
                  <a:srgbClr val="FFFFCC"/>
                </a:solidFill>
                <a:latin typeface="+mn-lt"/>
              </a:rPr>
              <a:t>Soggetti con PA ≤130/80 mmHg</a:t>
            </a:r>
            <a:endParaRPr lang="it-IT" b="1">
              <a:solidFill>
                <a:srgbClr val="FFFFCC"/>
              </a:solidFill>
              <a:latin typeface="+mn-lt"/>
            </a:endParaRPr>
          </a:p>
        </p:txBody>
      </p:sp>
      <p:pic>
        <p:nvPicPr>
          <p:cNvPr id="41988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500" y="1903760"/>
            <a:ext cx="4127500" cy="177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989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99000" y="1903760"/>
            <a:ext cx="4127500" cy="177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990" name="Text Box 6"/>
          <p:cNvSpPr txBox="1">
            <a:spLocks noChangeArrowheads="1"/>
          </p:cNvSpPr>
          <p:nvPr/>
        </p:nvSpPr>
        <p:spPr bwMode="auto">
          <a:xfrm>
            <a:off x="2494756" y="3745260"/>
            <a:ext cx="4165476" cy="369332"/>
          </a:xfrm>
          <a:prstGeom prst="rect">
            <a:avLst/>
          </a:prstGeom>
          <a:solidFill>
            <a:srgbClr val="C00000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it-IT" b="1" smtClean="0">
                <a:solidFill>
                  <a:srgbClr val="FFFFCC"/>
                </a:solidFill>
                <a:latin typeface="+mn-lt"/>
              </a:rPr>
              <a:t>Soggetti con PA ≥ 140/90 mmHg</a:t>
            </a:r>
            <a:endParaRPr lang="it-IT" b="1">
              <a:solidFill>
                <a:srgbClr val="FFFFCC"/>
              </a:solidFill>
              <a:latin typeface="+mn-lt"/>
            </a:endParaRPr>
          </a:p>
        </p:txBody>
      </p:sp>
      <p:pic>
        <p:nvPicPr>
          <p:cNvPr id="41991" name="Picture 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90500" y="4253260"/>
            <a:ext cx="4127500" cy="177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992" name="Picture 8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99000" y="4253260"/>
            <a:ext cx="4127500" cy="177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616065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Text Box 2"/>
          <p:cNvSpPr txBox="1">
            <a:spLocks noChangeArrowheads="1"/>
          </p:cNvSpPr>
          <p:nvPr/>
        </p:nvSpPr>
        <p:spPr bwMode="auto">
          <a:xfrm>
            <a:off x="190500" y="16748"/>
            <a:ext cx="8636000" cy="1107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it-IT" sz="3300" b="1" dirty="0" smtClean="0">
                <a:solidFill>
                  <a:srgbClr val="C00000"/>
                </a:solidFill>
                <a:latin typeface="+mn-lt"/>
              </a:rPr>
              <a:t>Profilo lipidico: </a:t>
            </a:r>
          </a:p>
          <a:p>
            <a:pPr algn="ctr"/>
            <a:r>
              <a:rPr lang="it-IT" sz="3300" b="1" dirty="0" smtClean="0">
                <a:solidFill>
                  <a:srgbClr val="C00000"/>
                </a:solidFill>
                <a:latin typeface="+mn-lt"/>
              </a:rPr>
              <a:t>indicatori di esito intermedio</a:t>
            </a:r>
            <a:endParaRPr lang="it-IT" sz="3300" b="1" dirty="0">
              <a:solidFill>
                <a:srgbClr val="C00000"/>
              </a:solidFill>
              <a:latin typeface="+mn-lt"/>
            </a:endParaRPr>
          </a:p>
        </p:txBody>
      </p:sp>
      <p:sp>
        <p:nvSpPr>
          <p:cNvPr id="36867" name="Text Box 3"/>
          <p:cNvSpPr txBox="1">
            <a:spLocks noChangeArrowheads="1"/>
          </p:cNvSpPr>
          <p:nvPr/>
        </p:nvSpPr>
        <p:spPr bwMode="auto">
          <a:xfrm>
            <a:off x="2566764" y="1268760"/>
            <a:ext cx="3877444" cy="369332"/>
          </a:xfrm>
          <a:prstGeom prst="rect">
            <a:avLst/>
          </a:prstGeom>
          <a:solidFill>
            <a:srgbClr val="C00000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it-IT" b="1" dirty="0" smtClean="0">
                <a:solidFill>
                  <a:srgbClr val="FFFFCC"/>
                </a:solidFill>
                <a:latin typeface="+mn-lt"/>
              </a:rPr>
              <a:t>Soggetti con  C-LDL &lt; 100 mg/dl</a:t>
            </a:r>
            <a:endParaRPr lang="it-IT" b="1" dirty="0">
              <a:solidFill>
                <a:srgbClr val="FFFFCC"/>
              </a:solidFill>
              <a:latin typeface="+mn-lt"/>
            </a:endParaRPr>
          </a:p>
        </p:txBody>
      </p:sp>
      <p:pic>
        <p:nvPicPr>
          <p:cNvPr id="36868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500" y="1903760"/>
            <a:ext cx="4127500" cy="177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69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99000" y="1903760"/>
            <a:ext cx="4127500" cy="177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870" name="Text Box 6"/>
          <p:cNvSpPr txBox="1">
            <a:spLocks noChangeArrowheads="1"/>
          </p:cNvSpPr>
          <p:nvPr/>
        </p:nvSpPr>
        <p:spPr bwMode="auto">
          <a:xfrm>
            <a:off x="2854796" y="3745260"/>
            <a:ext cx="3805436" cy="369332"/>
          </a:xfrm>
          <a:prstGeom prst="rect">
            <a:avLst/>
          </a:prstGeom>
          <a:solidFill>
            <a:srgbClr val="C00000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it-IT" b="1" dirty="0" smtClean="0">
                <a:solidFill>
                  <a:srgbClr val="FFFFCC"/>
                </a:solidFill>
                <a:latin typeface="+mn-lt"/>
              </a:rPr>
              <a:t>Soggetti con C-LDL ≥ 130 mg/dl</a:t>
            </a:r>
            <a:endParaRPr lang="it-IT" b="1" dirty="0">
              <a:solidFill>
                <a:srgbClr val="FFFFCC"/>
              </a:solidFill>
              <a:latin typeface="+mn-lt"/>
            </a:endParaRPr>
          </a:p>
        </p:txBody>
      </p:sp>
      <p:pic>
        <p:nvPicPr>
          <p:cNvPr id="36871" name="Picture 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90500" y="4253260"/>
            <a:ext cx="4127500" cy="177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72" name="Picture 8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99000" y="4253260"/>
            <a:ext cx="4127500" cy="177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29786707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ttangolo 8"/>
          <p:cNvSpPr/>
          <p:nvPr/>
        </p:nvSpPr>
        <p:spPr>
          <a:xfrm>
            <a:off x="0" y="109081"/>
            <a:ext cx="914400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it-IT" dirty="0" smtClean="0">
                <a:solidFill>
                  <a:srgbClr val="FFFFCC"/>
                </a:solidFill>
              </a:rPr>
              <a:t>Aggiornamento in Cardiologia, Attualità in Tema di Cardiopatia Ischemica, Scompenso e Aritmie: Nuove Acquisizioni di Fisiopatologia, Clinica e Terapia Medico-Chirurgica </a:t>
            </a:r>
            <a:endParaRPr lang="it-IT" dirty="0">
              <a:solidFill>
                <a:srgbClr val="FFFFCC"/>
              </a:solidFill>
            </a:endParaRPr>
          </a:p>
        </p:txBody>
      </p:sp>
      <p:sp>
        <p:nvSpPr>
          <p:cNvPr id="14" name="CasellaDiTesto 13"/>
          <p:cNvSpPr txBox="1"/>
          <p:nvPr/>
        </p:nvSpPr>
        <p:spPr>
          <a:xfrm>
            <a:off x="1115616" y="3827363"/>
            <a:ext cx="6840760" cy="27699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buFont typeface="Wingdings" pitchFamily="2" charset="2"/>
              <a:buChar char="q"/>
            </a:pPr>
            <a:endParaRPr lang="it-IT" sz="2400" b="1" dirty="0" smtClean="0"/>
          </a:p>
          <a:p>
            <a:pPr algn="just">
              <a:buFont typeface="Wingdings" pitchFamily="2" charset="2"/>
              <a:buChar char="q"/>
            </a:pPr>
            <a:r>
              <a:rPr lang="it-IT" sz="2400" b="1" dirty="0" smtClean="0"/>
              <a:t> </a:t>
            </a:r>
            <a:r>
              <a:rPr lang="it-IT" sz="2400" b="1" dirty="0" smtClean="0"/>
              <a:t>Diabete Mellito: Modello di Malattia </a:t>
            </a:r>
            <a:r>
              <a:rPr lang="it-IT" sz="2400" b="1" dirty="0" smtClean="0"/>
              <a:t>Cronica</a:t>
            </a:r>
          </a:p>
          <a:p>
            <a:pPr algn="just">
              <a:buFont typeface="Wingdings" pitchFamily="2" charset="2"/>
              <a:buChar char="q"/>
            </a:pPr>
            <a:endParaRPr lang="it-IT" sz="1000" b="1" dirty="0" smtClean="0"/>
          </a:p>
          <a:p>
            <a:pPr algn="just">
              <a:buFont typeface="Wingdings" pitchFamily="2" charset="2"/>
              <a:buChar char="q"/>
            </a:pPr>
            <a:r>
              <a:rPr lang="it-IT" sz="2400" b="1" dirty="0" smtClean="0"/>
              <a:t> Quale Modello </a:t>
            </a:r>
            <a:r>
              <a:rPr lang="it-IT" sz="2400" b="1" dirty="0" smtClean="0"/>
              <a:t>Assistenziale</a:t>
            </a:r>
            <a:endParaRPr lang="it-IT" sz="2400" b="1" dirty="0" smtClean="0"/>
          </a:p>
          <a:p>
            <a:pPr algn="just">
              <a:buFont typeface="Wingdings" pitchFamily="2" charset="2"/>
              <a:buChar char="q"/>
            </a:pPr>
            <a:endParaRPr lang="it-IT" sz="1000" b="1" dirty="0" smtClean="0"/>
          </a:p>
          <a:p>
            <a:pPr marL="363538" indent="-363538" algn="just">
              <a:buFont typeface="Wingdings" pitchFamily="2" charset="2"/>
              <a:buChar char="q"/>
            </a:pPr>
            <a:r>
              <a:rPr lang="it-IT" sz="2400" b="1" dirty="0" smtClean="0"/>
              <a:t>Assistenza Specialistica Diabetologica </a:t>
            </a:r>
            <a:r>
              <a:rPr lang="it-IT" sz="2400" b="1" dirty="0" smtClean="0"/>
              <a:t>in </a:t>
            </a:r>
            <a:r>
              <a:rPr lang="it-IT" sz="2400" b="1" dirty="0" smtClean="0"/>
              <a:t> Lombardia</a:t>
            </a:r>
            <a:endParaRPr lang="it-IT" sz="2400" b="1" dirty="0" smtClean="0"/>
          </a:p>
          <a:p>
            <a:pPr algn="just">
              <a:buFont typeface="Wingdings" pitchFamily="2" charset="2"/>
              <a:buChar char="q"/>
            </a:pPr>
            <a:endParaRPr lang="it-IT" sz="1000" b="1" dirty="0" smtClean="0"/>
          </a:p>
          <a:p>
            <a:pPr algn="just">
              <a:buFont typeface="Wingdings" pitchFamily="2" charset="2"/>
              <a:buChar char="q"/>
            </a:pPr>
            <a:r>
              <a:rPr lang="it-IT" sz="2400" b="1" dirty="0" smtClean="0"/>
              <a:t>Il </a:t>
            </a:r>
            <a:r>
              <a:rPr lang="it-IT" sz="2400" b="1" dirty="0" smtClean="0"/>
              <a:t>Futuro</a:t>
            </a:r>
            <a:endParaRPr lang="it-IT" sz="2400" b="1" dirty="0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0"/>
            <a:ext cx="8640960" cy="37255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Text Box 2"/>
          <p:cNvSpPr txBox="1">
            <a:spLocks noChangeArrowheads="1"/>
          </p:cNvSpPr>
          <p:nvPr/>
        </p:nvSpPr>
        <p:spPr bwMode="auto">
          <a:xfrm>
            <a:off x="251520" y="0"/>
            <a:ext cx="8636000" cy="1107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it-IT" sz="3300" b="1" dirty="0" smtClean="0">
                <a:solidFill>
                  <a:srgbClr val="C00000"/>
                </a:solidFill>
                <a:latin typeface="+mn-lt"/>
              </a:rPr>
              <a:t>Profilo lipidico: </a:t>
            </a:r>
          </a:p>
          <a:p>
            <a:pPr algn="ctr"/>
            <a:r>
              <a:rPr lang="it-IT" sz="3300" b="1" dirty="0" smtClean="0">
                <a:solidFill>
                  <a:srgbClr val="C00000"/>
                </a:solidFill>
                <a:latin typeface="+mn-lt"/>
              </a:rPr>
              <a:t>indicatori di intensità/appropriatezza</a:t>
            </a:r>
            <a:endParaRPr lang="it-IT" sz="3300" b="1" dirty="0">
              <a:solidFill>
                <a:srgbClr val="C00000"/>
              </a:solidFill>
              <a:latin typeface="+mn-lt"/>
            </a:endParaRPr>
          </a:p>
        </p:txBody>
      </p:sp>
      <p:sp>
        <p:nvSpPr>
          <p:cNvPr id="38915" name="Text Box 3"/>
          <p:cNvSpPr txBox="1">
            <a:spLocks noChangeArrowheads="1"/>
          </p:cNvSpPr>
          <p:nvPr/>
        </p:nvSpPr>
        <p:spPr bwMode="auto">
          <a:xfrm>
            <a:off x="2134716" y="1412776"/>
            <a:ext cx="5101580" cy="369332"/>
          </a:xfrm>
          <a:prstGeom prst="rect">
            <a:avLst/>
          </a:prstGeom>
          <a:solidFill>
            <a:srgbClr val="C00000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it-IT" b="1" smtClean="0">
                <a:solidFill>
                  <a:srgbClr val="FFFFCC"/>
                </a:solidFill>
                <a:latin typeface="+mn-lt"/>
              </a:rPr>
              <a:t>Soggetti trattati con farmaci ipolipemizzanti</a:t>
            </a:r>
            <a:endParaRPr lang="it-IT" b="1">
              <a:solidFill>
                <a:srgbClr val="FFFFCC"/>
              </a:solidFill>
              <a:latin typeface="+mn-lt"/>
            </a:endParaRPr>
          </a:p>
        </p:txBody>
      </p:sp>
      <p:pic>
        <p:nvPicPr>
          <p:cNvPr id="38916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500" y="2159000"/>
            <a:ext cx="4127500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17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99000" y="2159000"/>
            <a:ext cx="4127500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6536301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ttangolo 8"/>
          <p:cNvSpPr/>
          <p:nvPr/>
        </p:nvSpPr>
        <p:spPr>
          <a:xfrm>
            <a:off x="0" y="109081"/>
            <a:ext cx="914400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it-IT" dirty="0" smtClean="0">
                <a:solidFill>
                  <a:srgbClr val="FFFFCC"/>
                </a:solidFill>
              </a:rPr>
              <a:t>Aggiornamento in Cardiologia, Attualità in Tema di Cardiopatia Ischemica, Scompenso e Aritmie: Nuove Acquisizioni di Fisiopatologia, Clinica e Terapia Medico-Chirurgica </a:t>
            </a:r>
            <a:endParaRPr lang="it-IT" dirty="0">
              <a:solidFill>
                <a:srgbClr val="FFFFCC"/>
              </a:solidFill>
            </a:endParaRPr>
          </a:p>
        </p:txBody>
      </p:sp>
      <p:sp>
        <p:nvSpPr>
          <p:cNvPr id="14" name="CasellaDiTesto 13"/>
          <p:cNvSpPr txBox="1"/>
          <p:nvPr/>
        </p:nvSpPr>
        <p:spPr>
          <a:xfrm>
            <a:off x="1115616" y="3827363"/>
            <a:ext cx="6840760" cy="27699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buFont typeface="Wingdings" pitchFamily="2" charset="2"/>
              <a:buChar char="q"/>
            </a:pPr>
            <a:endParaRPr lang="it-IT" sz="2400" b="1" dirty="0" smtClean="0"/>
          </a:p>
          <a:p>
            <a:pPr algn="just">
              <a:buFont typeface="Wingdings" pitchFamily="2" charset="2"/>
              <a:buChar char="q"/>
            </a:pPr>
            <a:r>
              <a:rPr lang="it-IT" sz="2400" b="1" dirty="0" smtClean="0"/>
              <a:t> </a:t>
            </a:r>
            <a:r>
              <a:rPr lang="it-IT" sz="2400" b="1" dirty="0" smtClean="0"/>
              <a:t>Diabete Mellito: Modello di Malattia </a:t>
            </a:r>
            <a:r>
              <a:rPr lang="it-IT" sz="2400" b="1" dirty="0" smtClean="0"/>
              <a:t>Cronica</a:t>
            </a:r>
          </a:p>
          <a:p>
            <a:pPr algn="just">
              <a:buFont typeface="Wingdings" pitchFamily="2" charset="2"/>
              <a:buChar char="q"/>
            </a:pPr>
            <a:endParaRPr lang="it-IT" sz="1000" b="1" dirty="0" smtClean="0"/>
          </a:p>
          <a:p>
            <a:pPr algn="just">
              <a:buFont typeface="Wingdings" pitchFamily="2" charset="2"/>
              <a:buChar char="q"/>
            </a:pPr>
            <a:r>
              <a:rPr lang="it-IT" sz="2400" b="1" dirty="0" smtClean="0"/>
              <a:t> Quale Modello </a:t>
            </a:r>
            <a:r>
              <a:rPr lang="it-IT" sz="2400" b="1" dirty="0" smtClean="0"/>
              <a:t>Assistenziale</a:t>
            </a:r>
            <a:endParaRPr lang="it-IT" sz="2400" b="1" dirty="0" smtClean="0"/>
          </a:p>
          <a:p>
            <a:pPr algn="just">
              <a:buFont typeface="Wingdings" pitchFamily="2" charset="2"/>
              <a:buChar char="q"/>
            </a:pPr>
            <a:endParaRPr lang="it-IT" sz="1000" b="1" dirty="0" smtClean="0"/>
          </a:p>
          <a:p>
            <a:pPr marL="363538" indent="-363538" algn="just">
              <a:buFont typeface="Wingdings" pitchFamily="2" charset="2"/>
              <a:buChar char="q"/>
            </a:pPr>
            <a:r>
              <a:rPr lang="it-IT" sz="2400" b="1" dirty="0" smtClean="0"/>
              <a:t>Assistenza Specialistica Diabetologica </a:t>
            </a:r>
            <a:r>
              <a:rPr lang="it-IT" sz="2400" b="1" dirty="0" smtClean="0"/>
              <a:t>in </a:t>
            </a:r>
            <a:r>
              <a:rPr lang="it-IT" sz="2400" b="1" dirty="0" smtClean="0"/>
              <a:t> Lombardia</a:t>
            </a:r>
            <a:endParaRPr lang="it-IT" sz="2400" b="1" dirty="0" smtClean="0"/>
          </a:p>
          <a:p>
            <a:pPr algn="just">
              <a:buFont typeface="Wingdings" pitchFamily="2" charset="2"/>
              <a:buChar char="q"/>
            </a:pPr>
            <a:endParaRPr lang="it-IT" sz="1000" b="1" dirty="0" smtClean="0"/>
          </a:p>
          <a:p>
            <a:pPr algn="just">
              <a:buFont typeface="Wingdings" pitchFamily="2" charset="2"/>
              <a:buChar char="q"/>
            </a:pPr>
            <a:r>
              <a:rPr lang="it-IT" sz="2400" b="1" dirty="0" smtClean="0">
                <a:solidFill>
                  <a:srgbClr val="C00000"/>
                </a:solidFill>
              </a:rPr>
              <a:t> Il Futuro</a:t>
            </a:r>
            <a:endParaRPr lang="it-IT" sz="2400" b="1" dirty="0">
              <a:solidFill>
                <a:srgbClr val="C00000"/>
              </a:solidFill>
            </a:endParaRP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0"/>
            <a:ext cx="8640960" cy="37255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6" name="CasellaDiTesto 7"/>
          <p:cNvSpPr txBox="1">
            <a:spLocks noChangeArrowheads="1"/>
          </p:cNvSpPr>
          <p:nvPr/>
        </p:nvSpPr>
        <p:spPr bwMode="auto">
          <a:xfrm>
            <a:off x="1979712" y="188640"/>
            <a:ext cx="4752528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it-IT" sz="3600" b="1" dirty="0" smtClean="0">
                <a:solidFill>
                  <a:srgbClr val="C00000"/>
                </a:solidFill>
                <a:latin typeface="Arial Black" pitchFamily="34" charset="0"/>
              </a:rPr>
              <a:t>Problemi Aperti</a:t>
            </a:r>
            <a:endParaRPr lang="it-IT" sz="3600" b="1" dirty="0">
              <a:solidFill>
                <a:srgbClr val="C00000"/>
              </a:solidFill>
              <a:latin typeface="Arial Black" pitchFamily="34" charset="0"/>
            </a:endParaRPr>
          </a:p>
        </p:txBody>
      </p:sp>
      <p:sp>
        <p:nvSpPr>
          <p:cNvPr id="38917" name="CasellaDiTesto 8"/>
          <p:cNvSpPr txBox="1">
            <a:spLocks noChangeArrowheads="1"/>
          </p:cNvSpPr>
          <p:nvPr/>
        </p:nvSpPr>
        <p:spPr bwMode="auto">
          <a:xfrm>
            <a:off x="539552" y="1067246"/>
            <a:ext cx="8143875" cy="53860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63538" indent="-363538" algn="just">
              <a:buFont typeface="Wingdings" pitchFamily="2" charset="2"/>
              <a:buChar char="Ø"/>
            </a:pPr>
            <a:r>
              <a:rPr lang="it-IT" sz="2400" b="1" dirty="0" smtClean="0">
                <a:solidFill>
                  <a:srgbClr val="0000FF"/>
                </a:solidFill>
              </a:rPr>
              <a:t>PDTA per il Diabete sviluppati in tutta la Regione,  ma crescita ed applicazione non uniforme</a:t>
            </a:r>
          </a:p>
          <a:p>
            <a:pPr marL="363538" indent="-363538" algn="just">
              <a:buFont typeface="Wingdings" pitchFamily="2" charset="2"/>
              <a:buChar char="Ø"/>
            </a:pPr>
            <a:endParaRPr lang="it-IT" sz="1000" b="1" dirty="0" smtClean="0">
              <a:solidFill>
                <a:srgbClr val="0000FF"/>
              </a:solidFill>
            </a:endParaRPr>
          </a:p>
          <a:p>
            <a:pPr marL="363538" indent="-363538" algn="just">
              <a:buFont typeface="Wingdings" pitchFamily="2" charset="2"/>
              <a:buChar char="Ø"/>
            </a:pPr>
            <a:r>
              <a:rPr lang="it-IT" sz="2400" b="1" dirty="0" smtClean="0">
                <a:solidFill>
                  <a:srgbClr val="0000FF"/>
                </a:solidFill>
              </a:rPr>
              <a:t>Mancata Organizzazione Rete Patologia</a:t>
            </a:r>
          </a:p>
          <a:p>
            <a:pPr algn="just">
              <a:buFont typeface="Wingdings" pitchFamily="2" charset="2"/>
              <a:buChar char="Ø"/>
            </a:pPr>
            <a:endParaRPr lang="it-IT" sz="1000" b="1" dirty="0" smtClean="0">
              <a:solidFill>
                <a:srgbClr val="0000FF"/>
              </a:solidFill>
            </a:endParaRPr>
          </a:p>
          <a:p>
            <a:pPr marL="363538" indent="-363538" algn="just">
              <a:buFont typeface="Wingdings" pitchFamily="2" charset="2"/>
              <a:buChar char="Ø"/>
            </a:pPr>
            <a:r>
              <a:rPr lang="it-IT" sz="2400" b="1" dirty="0" smtClean="0">
                <a:solidFill>
                  <a:srgbClr val="0000FF"/>
                </a:solidFill>
              </a:rPr>
              <a:t>Maggioranza </a:t>
            </a:r>
            <a:r>
              <a:rPr lang="it-IT" sz="2400" b="1" dirty="0">
                <a:solidFill>
                  <a:srgbClr val="0000FF"/>
                </a:solidFill>
              </a:rPr>
              <a:t>delle strutture diabetologiche </a:t>
            </a:r>
            <a:r>
              <a:rPr lang="it-IT" sz="2400" b="1" dirty="0" smtClean="0">
                <a:solidFill>
                  <a:srgbClr val="0000FF"/>
                </a:solidFill>
              </a:rPr>
              <a:t>inserite in reparti </a:t>
            </a:r>
            <a:r>
              <a:rPr lang="it-IT" sz="2400" b="1" dirty="0">
                <a:solidFill>
                  <a:srgbClr val="0000FF"/>
                </a:solidFill>
              </a:rPr>
              <a:t>per </a:t>
            </a:r>
            <a:r>
              <a:rPr lang="it-IT" sz="2400" b="1" dirty="0" smtClean="0">
                <a:solidFill>
                  <a:srgbClr val="0000FF"/>
                </a:solidFill>
              </a:rPr>
              <a:t>acuti</a:t>
            </a:r>
            <a:endParaRPr lang="it-IT" sz="2400" b="1" dirty="0">
              <a:solidFill>
                <a:srgbClr val="0000FF"/>
              </a:solidFill>
            </a:endParaRPr>
          </a:p>
          <a:p>
            <a:pPr algn="just">
              <a:buFont typeface="Wingdings" pitchFamily="2" charset="2"/>
              <a:buChar char="Ø"/>
            </a:pPr>
            <a:endParaRPr lang="it-IT" sz="1000" b="1" dirty="0">
              <a:solidFill>
                <a:srgbClr val="0000FF"/>
              </a:solidFill>
            </a:endParaRPr>
          </a:p>
          <a:p>
            <a:pPr algn="just">
              <a:buFont typeface="Wingdings" pitchFamily="2" charset="2"/>
              <a:buChar char="Ø"/>
            </a:pPr>
            <a:r>
              <a:rPr lang="it-IT" sz="2400" b="1" dirty="0">
                <a:solidFill>
                  <a:srgbClr val="0000FF"/>
                </a:solidFill>
              </a:rPr>
              <a:t> </a:t>
            </a:r>
            <a:r>
              <a:rPr lang="it-IT" sz="2400" b="1" dirty="0" smtClean="0">
                <a:solidFill>
                  <a:srgbClr val="0000FF"/>
                </a:solidFill>
              </a:rPr>
              <a:t> </a:t>
            </a:r>
            <a:r>
              <a:rPr lang="it-IT" sz="2400" b="1" dirty="0">
                <a:solidFill>
                  <a:srgbClr val="0000FF"/>
                </a:solidFill>
              </a:rPr>
              <a:t>Mancata realizzazione team </a:t>
            </a:r>
            <a:r>
              <a:rPr lang="it-IT" sz="2400" b="1" dirty="0" smtClean="0">
                <a:solidFill>
                  <a:srgbClr val="0000FF"/>
                </a:solidFill>
              </a:rPr>
              <a:t>Diabetologici</a:t>
            </a:r>
          </a:p>
          <a:p>
            <a:pPr algn="just">
              <a:buFont typeface="Wingdings" pitchFamily="2" charset="2"/>
              <a:buChar char="Ø"/>
            </a:pPr>
            <a:endParaRPr lang="it-IT" sz="1000" b="1" dirty="0" smtClean="0">
              <a:solidFill>
                <a:srgbClr val="0000FF"/>
              </a:solidFill>
            </a:endParaRPr>
          </a:p>
          <a:p>
            <a:pPr algn="just">
              <a:buFont typeface="Wingdings" pitchFamily="2" charset="2"/>
              <a:buChar char="Ø"/>
            </a:pPr>
            <a:r>
              <a:rPr lang="it-IT" sz="2400" b="1" dirty="0" smtClean="0">
                <a:solidFill>
                  <a:srgbClr val="0000FF"/>
                </a:solidFill>
              </a:rPr>
              <a:t> </a:t>
            </a:r>
            <a:r>
              <a:rPr lang="it-IT" sz="2400" b="1" dirty="0" smtClean="0">
                <a:solidFill>
                  <a:srgbClr val="0000FF"/>
                </a:solidFill>
              </a:rPr>
              <a:t> Poche </a:t>
            </a:r>
            <a:r>
              <a:rPr lang="it-IT" sz="2400" b="1" dirty="0" smtClean="0">
                <a:solidFill>
                  <a:srgbClr val="0000FF"/>
                </a:solidFill>
              </a:rPr>
              <a:t>altre figure professionali</a:t>
            </a:r>
            <a:endParaRPr lang="it-IT" sz="2400" b="1" dirty="0">
              <a:solidFill>
                <a:srgbClr val="0000FF"/>
              </a:solidFill>
            </a:endParaRPr>
          </a:p>
          <a:p>
            <a:pPr algn="just">
              <a:buFont typeface="Wingdings" pitchFamily="2" charset="2"/>
              <a:buChar char="Ø"/>
            </a:pPr>
            <a:endParaRPr lang="it-IT" sz="1000" b="1" dirty="0">
              <a:solidFill>
                <a:srgbClr val="0000FF"/>
              </a:solidFill>
            </a:endParaRPr>
          </a:p>
          <a:p>
            <a:pPr algn="just">
              <a:buFont typeface="Wingdings" pitchFamily="2" charset="2"/>
              <a:buChar char="Ø"/>
            </a:pPr>
            <a:r>
              <a:rPr lang="it-IT" sz="2400" b="1" dirty="0">
                <a:solidFill>
                  <a:srgbClr val="0000FF"/>
                </a:solidFill>
              </a:rPr>
              <a:t> </a:t>
            </a:r>
            <a:r>
              <a:rPr lang="it-IT" sz="2400" b="1" dirty="0" smtClean="0">
                <a:solidFill>
                  <a:srgbClr val="0000FF"/>
                </a:solidFill>
              </a:rPr>
              <a:t> Mancanza </a:t>
            </a:r>
            <a:r>
              <a:rPr lang="it-IT" sz="2400" b="1" dirty="0">
                <a:solidFill>
                  <a:srgbClr val="0000FF"/>
                </a:solidFill>
              </a:rPr>
              <a:t>di Autonomia   </a:t>
            </a:r>
            <a:endParaRPr lang="it-IT" sz="2400" b="1" dirty="0" smtClean="0">
              <a:solidFill>
                <a:srgbClr val="0000FF"/>
              </a:solidFill>
            </a:endParaRPr>
          </a:p>
          <a:p>
            <a:pPr algn="just">
              <a:buFont typeface="Wingdings" pitchFamily="2" charset="2"/>
              <a:buChar char="Ø"/>
            </a:pPr>
            <a:endParaRPr lang="it-IT" sz="1000" b="1" dirty="0" smtClean="0">
              <a:solidFill>
                <a:srgbClr val="0000FF"/>
              </a:solidFill>
            </a:endParaRPr>
          </a:p>
          <a:p>
            <a:pPr algn="just">
              <a:buFont typeface="Wingdings" pitchFamily="2" charset="2"/>
              <a:buChar char="Ø"/>
            </a:pPr>
            <a:r>
              <a:rPr lang="it-IT" sz="2400" b="1" dirty="0" smtClean="0">
                <a:solidFill>
                  <a:srgbClr val="0000FF"/>
                </a:solidFill>
              </a:rPr>
              <a:t>  CREG</a:t>
            </a:r>
            <a:r>
              <a:rPr lang="it-IT" sz="2400" b="1" dirty="0" smtClean="0">
                <a:solidFill>
                  <a:srgbClr val="0000FF"/>
                </a:solidFill>
              </a:rPr>
              <a:t>: non sono noti risultati sperimentazione</a:t>
            </a:r>
          </a:p>
          <a:p>
            <a:pPr algn="just">
              <a:buFont typeface="Wingdings" pitchFamily="2" charset="2"/>
              <a:buChar char="Ø"/>
            </a:pPr>
            <a:endParaRPr lang="it-IT" sz="1000" b="1" dirty="0" smtClean="0">
              <a:solidFill>
                <a:srgbClr val="0000FF"/>
              </a:solidFill>
            </a:endParaRPr>
          </a:p>
          <a:p>
            <a:pPr algn="just">
              <a:buFont typeface="Wingdings" pitchFamily="2" charset="2"/>
              <a:buChar char="Ø"/>
            </a:pPr>
            <a:r>
              <a:rPr lang="it-IT" sz="2400" b="1" dirty="0" smtClean="0">
                <a:solidFill>
                  <a:srgbClr val="0000FF"/>
                </a:solidFill>
              </a:rPr>
              <a:t>  Organizzazione </a:t>
            </a:r>
            <a:r>
              <a:rPr lang="it-IT" sz="2400" b="1" dirty="0" smtClean="0">
                <a:solidFill>
                  <a:srgbClr val="0000FF"/>
                </a:solidFill>
              </a:rPr>
              <a:t>Medicina </a:t>
            </a:r>
            <a:r>
              <a:rPr lang="it-IT" sz="2400" b="1" dirty="0" smtClean="0">
                <a:solidFill>
                  <a:srgbClr val="0000FF"/>
                </a:solidFill>
              </a:rPr>
              <a:t>Generale</a:t>
            </a:r>
          </a:p>
          <a:p>
            <a:pPr algn="just">
              <a:buFont typeface="Wingdings" pitchFamily="2" charset="2"/>
              <a:buChar char="Ø"/>
            </a:pPr>
            <a:endParaRPr lang="it-IT" sz="1000" b="1" dirty="0" smtClean="0">
              <a:solidFill>
                <a:srgbClr val="0000FF"/>
              </a:solidFill>
            </a:endParaRPr>
          </a:p>
          <a:p>
            <a:pPr algn="just">
              <a:buFont typeface="Wingdings" pitchFamily="2" charset="2"/>
              <a:buChar char="Ø"/>
            </a:pPr>
            <a:r>
              <a:rPr lang="it-IT" sz="2400" b="1" dirty="0" smtClean="0">
                <a:solidFill>
                  <a:srgbClr val="0000FF"/>
                </a:solidFill>
              </a:rPr>
              <a:t>  Integrazione Specialisti e  Medicina Generale</a:t>
            </a:r>
            <a:endParaRPr lang="it-IT" sz="2400" b="1" dirty="0">
              <a:solidFill>
                <a:srgbClr val="0000FF"/>
              </a:solidFill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4"/>
          <p:cNvSpPr>
            <a:spLocks noGrp="1" noChangeArrowheads="1"/>
          </p:cNvSpPr>
          <p:nvPr>
            <p:ph type="title"/>
          </p:nvPr>
        </p:nvSpPr>
        <p:spPr>
          <a:xfrm>
            <a:off x="395536" y="0"/>
            <a:ext cx="8229600" cy="1143000"/>
          </a:xfrm>
        </p:spPr>
        <p:txBody>
          <a:bodyPr/>
          <a:lstStyle/>
          <a:p>
            <a:pPr eaLnBrk="1" hangingPunct="1"/>
            <a:r>
              <a:rPr lang="it-IT" sz="3600" b="1" dirty="0" smtClean="0">
                <a:solidFill>
                  <a:srgbClr val="C00000"/>
                </a:solidFill>
                <a:latin typeface="Arial Black" pitchFamily="34" charset="0"/>
              </a:rPr>
              <a:t>Piano Nazionale Diabete 2013</a:t>
            </a:r>
          </a:p>
        </p:txBody>
      </p:sp>
      <p:sp>
        <p:nvSpPr>
          <p:cNvPr id="43011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534931" y="4176464"/>
            <a:ext cx="8229600" cy="1484784"/>
          </a:xfrm>
        </p:spPr>
        <p:txBody>
          <a:bodyPr/>
          <a:lstStyle/>
          <a:p>
            <a:pPr marL="0" indent="0" algn="just" eaLnBrk="1" hangingPunct="1">
              <a:buFontTx/>
              <a:buNone/>
            </a:pPr>
            <a:r>
              <a:rPr lang="it-IT" sz="2800" b="1" dirty="0" smtClean="0">
                <a:solidFill>
                  <a:srgbClr val="0000CC"/>
                </a:solidFill>
              </a:rPr>
              <a:t>A distanza di 26 anni dalla legge 115/87, vede la luce il Piano Nazionale Diabete, pubblicato sulla Gazzetta Ufficiale( 07/02/2013) </a:t>
            </a: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5656" y="802382"/>
            <a:ext cx="5981700" cy="2914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03648" y="3238872"/>
            <a:ext cx="592455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Rettangolo 1"/>
          <p:cNvSpPr/>
          <p:nvPr/>
        </p:nvSpPr>
        <p:spPr>
          <a:xfrm>
            <a:off x="683568" y="5858108"/>
            <a:ext cx="792088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2800" b="1" dirty="0">
                <a:solidFill>
                  <a:srgbClr val="C00000"/>
                </a:solidFill>
              </a:rPr>
              <a:t>R</a:t>
            </a:r>
            <a:r>
              <a:rPr lang="it-IT" sz="2800" b="1" dirty="0" smtClean="0">
                <a:solidFill>
                  <a:srgbClr val="C00000"/>
                </a:solidFill>
              </a:rPr>
              <a:t>ecepito </a:t>
            </a:r>
            <a:r>
              <a:rPr lang="it-IT" sz="2800" b="1" dirty="0">
                <a:solidFill>
                  <a:srgbClr val="C00000"/>
                </a:solidFill>
              </a:rPr>
              <a:t>con la </a:t>
            </a:r>
            <a:r>
              <a:rPr lang="it-IT" sz="2800" b="1" dirty="0" err="1">
                <a:solidFill>
                  <a:srgbClr val="C00000"/>
                </a:solidFill>
              </a:rPr>
              <a:t>d.g.r.</a:t>
            </a:r>
            <a:r>
              <a:rPr lang="it-IT" sz="2800" b="1" dirty="0">
                <a:solidFill>
                  <a:srgbClr val="C00000"/>
                </a:solidFill>
              </a:rPr>
              <a:t> n. X/2565 del 31/10/2014</a:t>
            </a:r>
            <a:endParaRPr lang="it-IT" sz="2800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tangolo 3"/>
          <p:cNvSpPr/>
          <p:nvPr/>
        </p:nvSpPr>
        <p:spPr>
          <a:xfrm>
            <a:off x="2195736" y="345998"/>
            <a:ext cx="4572000" cy="101566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it-IT" sz="2000" b="1" dirty="0">
                <a:solidFill>
                  <a:srgbClr val="C00000"/>
                </a:solidFill>
              </a:rPr>
              <a:t>Regole 2015</a:t>
            </a:r>
          </a:p>
          <a:p>
            <a:pPr algn="ctr"/>
            <a:r>
              <a:rPr lang="it-IT" sz="2000" b="1" dirty="0">
                <a:solidFill>
                  <a:srgbClr val="C00000"/>
                </a:solidFill>
              </a:rPr>
              <a:t>DELIBERAZIONE N° X / 2989 Seduta del 23/12/2014</a:t>
            </a:r>
          </a:p>
        </p:txBody>
      </p:sp>
      <p:sp>
        <p:nvSpPr>
          <p:cNvPr id="5" name="Rettangolo 4"/>
          <p:cNvSpPr/>
          <p:nvPr/>
        </p:nvSpPr>
        <p:spPr>
          <a:xfrm>
            <a:off x="323528" y="1412776"/>
            <a:ext cx="8496944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it-IT" b="1" dirty="0">
                <a:solidFill>
                  <a:srgbClr val="0000CC"/>
                </a:solidFill>
              </a:rPr>
              <a:t>2.3.3.5. ASPETTI RELATIVI ALLE RETI DI PATOLOGIA</a:t>
            </a:r>
          </a:p>
          <a:p>
            <a:pPr algn="just"/>
            <a:r>
              <a:rPr lang="it-IT" dirty="0"/>
              <a:t>Le </a:t>
            </a:r>
            <a:r>
              <a:rPr lang="it-IT" b="1" dirty="0">
                <a:solidFill>
                  <a:srgbClr val="990000"/>
                </a:solidFill>
              </a:rPr>
              <a:t>reti di patologia </a:t>
            </a:r>
            <a:r>
              <a:rPr lang="it-IT" dirty="0"/>
              <a:t>costituiscono una realtà ormai consolidata nel Sistema Sanitario Regionale che </a:t>
            </a:r>
            <a:r>
              <a:rPr lang="it-IT" dirty="0" smtClean="0"/>
              <a:t>realizza un </a:t>
            </a:r>
            <a:r>
              <a:rPr lang="it-IT" b="1" dirty="0">
                <a:solidFill>
                  <a:srgbClr val="990000"/>
                </a:solidFill>
              </a:rPr>
              <a:t>modello organizzativo basato sulla collaborazione e la sinergia tra i professionisti della sanità </a:t>
            </a:r>
            <a:r>
              <a:rPr lang="it-IT" b="1" dirty="0" smtClean="0">
                <a:solidFill>
                  <a:srgbClr val="990000"/>
                </a:solidFill>
              </a:rPr>
              <a:t>attraverso la </a:t>
            </a:r>
            <a:r>
              <a:rPr lang="it-IT" b="1" dirty="0">
                <a:solidFill>
                  <a:srgbClr val="990000"/>
                </a:solidFill>
              </a:rPr>
              <a:t>diffusione di conoscenze e la condivisione di Percorsi Diagnostico-Terapeutico-Assistenziali (PDTA) </a:t>
            </a:r>
            <a:r>
              <a:rPr lang="it-IT" dirty="0" smtClean="0"/>
              <a:t>per </a:t>
            </a:r>
            <a:r>
              <a:rPr lang="it-IT" b="1" dirty="0" smtClean="0">
                <a:solidFill>
                  <a:srgbClr val="0000CC"/>
                </a:solidFill>
              </a:rPr>
              <a:t>un’opzione </a:t>
            </a:r>
            <a:r>
              <a:rPr lang="it-IT" b="1" dirty="0">
                <a:solidFill>
                  <a:srgbClr val="0000CC"/>
                </a:solidFill>
              </a:rPr>
              <a:t>terapeutica sempre più efficace, appropriata e sostenibile.</a:t>
            </a:r>
          </a:p>
          <a:p>
            <a:pPr algn="just"/>
            <a:r>
              <a:rPr lang="it-IT" dirty="0"/>
              <a:t>Regione Lombardia, attraverso le reti di patologia, assicura che ciascun paziente riceva un </a:t>
            </a:r>
            <a:r>
              <a:rPr lang="it-IT" dirty="0" smtClean="0"/>
              <a:t>trattamento adeguato </a:t>
            </a:r>
            <a:r>
              <a:rPr lang="it-IT" dirty="0"/>
              <a:t>alle sue necessità, in modo omogeneo su tutto il territorio regionale</a:t>
            </a:r>
            <a:r>
              <a:rPr lang="it-IT" dirty="0" smtClean="0"/>
              <a:t>.</a:t>
            </a:r>
          </a:p>
          <a:p>
            <a:pPr algn="just"/>
            <a:endParaRPr lang="it-IT" dirty="0"/>
          </a:p>
          <a:p>
            <a:pPr algn="just"/>
            <a:r>
              <a:rPr lang="it-IT" dirty="0"/>
              <a:t>· Rete Ematologica Lombarda (REL)</a:t>
            </a:r>
          </a:p>
          <a:p>
            <a:pPr algn="just"/>
            <a:r>
              <a:rPr lang="it-IT" dirty="0"/>
              <a:t>· Rete Oncologica Lombarda (ROL)</a:t>
            </a:r>
          </a:p>
          <a:p>
            <a:pPr algn="just"/>
            <a:r>
              <a:rPr lang="it-IT" dirty="0"/>
              <a:t>· Rete Nefrologica Lombarda (</a:t>
            </a:r>
            <a:r>
              <a:rPr lang="it-IT" dirty="0" err="1"/>
              <a:t>ReNe</a:t>
            </a:r>
            <a:r>
              <a:rPr lang="it-IT" dirty="0"/>
              <a:t>)</a:t>
            </a:r>
          </a:p>
          <a:p>
            <a:pPr algn="just"/>
            <a:r>
              <a:rPr lang="it-IT" dirty="0"/>
              <a:t>· Rete </a:t>
            </a:r>
            <a:r>
              <a:rPr lang="it-IT" dirty="0" err="1"/>
              <a:t>Stroke</a:t>
            </a:r>
            <a:endParaRPr lang="it-IT" dirty="0"/>
          </a:p>
          <a:p>
            <a:pPr algn="just"/>
            <a:r>
              <a:rPr lang="it-IT" dirty="0"/>
              <a:t>· Rete </a:t>
            </a:r>
            <a:r>
              <a:rPr lang="it-IT" dirty="0" err="1"/>
              <a:t>Stemi</a:t>
            </a:r>
            <a:endParaRPr lang="it-IT" dirty="0"/>
          </a:p>
          <a:p>
            <a:pPr algn="just"/>
            <a:r>
              <a:rPr lang="it-IT" b="1" dirty="0">
                <a:solidFill>
                  <a:srgbClr val="C00000"/>
                </a:solidFill>
              </a:rPr>
              <a:t>· Rete Diabete</a:t>
            </a:r>
          </a:p>
        </p:txBody>
      </p:sp>
    </p:spTree>
    <p:extLst>
      <p:ext uri="{BB962C8B-B14F-4D97-AF65-F5344CB8AC3E}">
        <p14:creationId xmlns:p14="http://schemas.microsoft.com/office/powerpoint/2010/main" xmlns="" val="1719455656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tangolo 1"/>
          <p:cNvSpPr/>
          <p:nvPr/>
        </p:nvSpPr>
        <p:spPr>
          <a:xfrm>
            <a:off x="86363" y="402928"/>
            <a:ext cx="8856984" cy="62786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it-IT" sz="2400" b="1" i="1" dirty="0">
                <a:solidFill>
                  <a:srgbClr val="C00000"/>
                </a:solidFill>
              </a:rPr>
              <a:t>In particolare per la Rete </a:t>
            </a:r>
            <a:r>
              <a:rPr lang="it-IT" sz="2400" b="1" i="1" dirty="0" smtClean="0">
                <a:solidFill>
                  <a:srgbClr val="C00000"/>
                </a:solidFill>
              </a:rPr>
              <a:t>Diabete</a:t>
            </a:r>
          </a:p>
          <a:p>
            <a:pPr algn="just"/>
            <a:endParaRPr lang="it-IT" dirty="0">
              <a:solidFill>
                <a:srgbClr val="C00000"/>
              </a:solidFill>
            </a:endParaRPr>
          </a:p>
          <a:p>
            <a:pPr marL="285750" indent="-285750" algn="just">
              <a:buFont typeface="Wingdings" panose="05000000000000000000" pitchFamily="2" charset="2"/>
              <a:buChar char="q"/>
            </a:pPr>
            <a:r>
              <a:rPr lang="it-IT" b="1" dirty="0" smtClean="0">
                <a:solidFill>
                  <a:srgbClr val="0000CC"/>
                </a:solidFill>
              </a:rPr>
              <a:t>Il </a:t>
            </a:r>
            <a:r>
              <a:rPr lang="it-IT" b="1" dirty="0">
                <a:solidFill>
                  <a:srgbClr val="0000CC"/>
                </a:solidFill>
              </a:rPr>
              <a:t>Comitato Esecutivo della rete diabete </a:t>
            </a:r>
            <a:r>
              <a:rPr lang="it-IT" dirty="0"/>
              <a:t>si strutturerà in due Tavoli di lavoro distinti: uno per </a:t>
            </a:r>
            <a:r>
              <a:rPr lang="it-IT" dirty="0" smtClean="0"/>
              <a:t>gli adulti </a:t>
            </a:r>
            <a:r>
              <a:rPr lang="it-IT" dirty="0"/>
              <a:t>e uno per l’età pediatrica comportando attività e obiettivi diversi. Oltre agli obiettivi </a:t>
            </a:r>
            <a:r>
              <a:rPr lang="it-IT" dirty="0" smtClean="0"/>
              <a:t>primari del </a:t>
            </a:r>
            <a:r>
              <a:rPr lang="it-IT" dirty="0"/>
              <a:t>governo delle reti sopra elencati, il CE della rete diabete avrà </a:t>
            </a:r>
            <a:r>
              <a:rPr lang="it-IT" b="1" dirty="0">
                <a:solidFill>
                  <a:srgbClr val="0000CC"/>
                </a:solidFill>
              </a:rPr>
              <a:t>il compito prioritario di sviluppo </a:t>
            </a:r>
            <a:r>
              <a:rPr lang="it-IT" b="1" dirty="0" smtClean="0">
                <a:solidFill>
                  <a:srgbClr val="0000CC"/>
                </a:solidFill>
              </a:rPr>
              <a:t>e supporto </a:t>
            </a:r>
            <a:r>
              <a:rPr lang="it-IT" b="1" dirty="0">
                <a:solidFill>
                  <a:srgbClr val="0000CC"/>
                </a:solidFill>
              </a:rPr>
              <a:t>all’attuazione del Piano Nazionale Diabete recepito con la </a:t>
            </a:r>
            <a:r>
              <a:rPr lang="it-IT" b="1" dirty="0" err="1">
                <a:solidFill>
                  <a:srgbClr val="0000CC"/>
                </a:solidFill>
              </a:rPr>
              <a:t>d.g.r</a:t>
            </a:r>
            <a:r>
              <a:rPr lang="it-IT" b="1" dirty="0">
                <a:solidFill>
                  <a:srgbClr val="0000CC"/>
                </a:solidFill>
              </a:rPr>
              <a:t>. n. X/2565 </a:t>
            </a:r>
            <a:r>
              <a:rPr lang="it-IT" b="1" dirty="0" smtClean="0">
                <a:solidFill>
                  <a:srgbClr val="0000CC"/>
                </a:solidFill>
              </a:rPr>
              <a:t>del 31/10/2014</a:t>
            </a:r>
            <a:r>
              <a:rPr lang="it-IT" dirty="0"/>
              <a:t>. Data la complessità delle implicazioni di una patologia a forte impatto sociale, il </a:t>
            </a:r>
            <a:r>
              <a:rPr lang="it-IT" dirty="0" smtClean="0"/>
              <a:t>CE deve </a:t>
            </a:r>
            <a:r>
              <a:rPr lang="it-IT" dirty="0"/>
              <a:t>essere caratterizzato da un approccio multidisciplinare anche attraverso la partecipazione </a:t>
            </a:r>
            <a:r>
              <a:rPr lang="it-IT" dirty="0" smtClean="0"/>
              <a:t>dei rappresentanti </a:t>
            </a:r>
            <a:r>
              <a:rPr lang="it-IT" dirty="0"/>
              <a:t>delle Associazioni di pazienti</a:t>
            </a:r>
            <a:r>
              <a:rPr lang="it-IT" dirty="0" smtClean="0"/>
              <a:t>.</a:t>
            </a:r>
          </a:p>
          <a:p>
            <a:pPr algn="just"/>
            <a:endParaRPr lang="it-IT" dirty="0"/>
          </a:p>
          <a:p>
            <a:pPr marL="285750" indent="-285750" algn="just">
              <a:buFont typeface="Wingdings" panose="05000000000000000000" pitchFamily="2" charset="2"/>
              <a:buChar char="q"/>
            </a:pPr>
            <a:r>
              <a:rPr lang="it-IT" b="1" dirty="0" smtClean="0">
                <a:solidFill>
                  <a:srgbClr val="0000CC"/>
                </a:solidFill>
              </a:rPr>
              <a:t>Approvazione </a:t>
            </a:r>
            <a:r>
              <a:rPr lang="it-IT" b="1" dirty="0">
                <a:solidFill>
                  <a:srgbClr val="0000CC"/>
                </a:solidFill>
              </a:rPr>
              <a:t>dei documenti di Linee guida elaborati dal CE Diabete</a:t>
            </a:r>
            <a:r>
              <a:rPr lang="it-IT" dirty="0"/>
              <a:t> con particolare riguardo a:</a:t>
            </a:r>
          </a:p>
          <a:p>
            <a:pPr marL="363538" algn="just"/>
            <a:r>
              <a:rPr lang="it-IT" dirty="0"/>
              <a:t>a) diabete e gravidanza;</a:t>
            </a:r>
          </a:p>
          <a:p>
            <a:pPr marL="363538" algn="just"/>
            <a:r>
              <a:rPr lang="it-IT" dirty="0"/>
              <a:t>b) piede diabetico;</a:t>
            </a:r>
          </a:p>
          <a:p>
            <a:pPr marL="363538" algn="just"/>
            <a:r>
              <a:rPr lang="it-IT" dirty="0"/>
              <a:t>c) modalità per l’attestazione del profilo di rischio da attribuire ai soggetti diabetici per il </a:t>
            </a:r>
            <a:r>
              <a:rPr lang="it-IT" dirty="0" smtClean="0"/>
              <a:t>rinnovo della </a:t>
            </a:r>
            <a:r>
              <a:rPr lang="it-IT" dirty="0"/>
              <a:t>patente di guida</a:t>
            </a:r>
            <a:r>
              <a:rPr lang="it-IT" dirty="0" smtClean="0"/>
              <a:t>.</a:t>
            </a:r>
          </a:p>
          <a:p>
            <a:pPr algn="just"/>
            <a:endParaRPr lang="it-IT" dirty="0"/>
          </a:p>
          <a:p>
            <a:pPr marL="285750" indent="-285750" algn="just">
              <a:buFont typeface="Wingdings" panose="05000000000000000000" pitchFamily="2" charset="2"/>
              <a:buChar char="q"/>
            </a:pPr>
            <a:r>
              <a:rPr lang="it-IT" b="1" dirty="0" smtClean="0">
                <a:solidFill>
                  <a:srgbClr val="0000CC"/>
                </a:solidFill>
              </a:rPr>
              <a:t>Avvio </a:t>
            </a:r>
            <a:r>
              <a:rPr lang="it-IT" b="1" dirty="0">
                <a:solidFill>
                  <a:srgbClr val="0000CC"/>
                </a:solidFill>
              </a:rPr>
              <a:t>del processo di aggiornamento della normativa regionale in tema di diabete </a:t>
            </a:r>
            <a:r>
              <a:rPr lang="it-IT" dirty="0"/>
              <a:t>(</a:t>
            </a:r>
            <a:r>
              <a:rPr lang="it-IT" dirty="0" err="1"/>
              <a:t>l.r</a:t>
            </a:r>
            <a:r>
              <a:rPr lang="it-IT" dirty="0"/>
              <a:t>. n. 33/2009</a:t>
            </a:r>
            <a:r>
              <a:rPr lang="it-IT" dirty="0" smtClean="0"/>
              <a:t>) alla </a:t>
            </a:r>
            <a:r>
              <a:rPr lang="it-IT" dirty="0"/>
              <a:t>luce della </a:t>
            </a:r>
            <a:r>
              <a:rPr lang="it-IT" b="1" dirty="0">
                <a:solidFill>
                  <a:srgbClr val="0000CC"/>
                </a:solidFill>
              </a:rPr>
              <a:t>necessità di completa attuazione del Piano Nazionale Diabete</a:t>
            </a:r>
            <a:r>
              <a:rPr lang="it-IT" dirty="0"/>
              <a:t> e di </a:t>
            </a:r>
            <a:r>
              <a:rPr lang="it-IT" dirty="0" smtClean="0"/>
              <a:t>conseguente </a:t>
            </a:r>
            <a:r>
              <a:rPr lang="it-IT" b="1" dirty="0" smtClean="0">
                <a:solidFill>
                  <a:srgbClr val="0000CC"/>
                </a:solidFill>
              </a:rPr>
              <a:t>adeguamento/modifica </a:t>
            </a:r>
            <a:r>
              <a:rPr lang="it-IT" b="1" dirty="0">
                <a:solidFill>
                  <a:srgbClr val="0000CC"/>
                </a:solidFill>
              </a:rPr>
              <a:t>del modello organizzativo di riferimento.</a:t>
            </a:r>
          </a:p>
        </p:txBody>
      </p:sp>
    </p:spTree>
    <p:extLst>
      <p:ext uri="{BB962C8B-B14F-4D97-AF65-F5344CB8AC3E}">
        <p14:creationId xmlns:p14="http://schemas.microsoft.com/office/powerpoint/2010/main" xmlns="" val="3946313928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4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841" y="1412776"/>
            <a:ext cx="9116159" cy="4680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CasellaDiTesto 2"/>
          <p:cNvSpPr txBox="1"/>
          <p:nvPr/>
        </p:nvSpPr>
        <p:spPr>
          <a:xfrm>
            <a:off x="179512" y="260648"/>
            <a:ext cx="873927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800" b="1" dirty="0" smtClean="0">
                <a:solidFill>
                  <a:srgbClr val="990000"/>
                </a:solidFill>
              </a:rPr>
              <a:t>Prevalenza patologie croniche ASL di Brescia</a:t>
            </a:r>
          </a:p>
          <a:p>
            <a:pPr algn="ctr"/>
            <a:r>
              <a:rPr lang="it-IT" sz="2800" b="1" dirty="0" smtClean="0">
                <a:solidFill>
                  <a:srgbClr val="990000"/>
                </a:solidFill>
              </a:rPr>
              <a:t> 2003-2013</a:t>
            </a:r>
            <a:endParaRPr lang="it-IT" sz="2800" b="1" dirty="0">
              <a:solidFill>
                <a:srgbClr val="990000"/>
              </a:solidFill>
            </a:endParaRPr>
          </a:p>
        </p:txBody>
      </p:sp>
      <p:sp>
        <p:nvSpPr>
          <p:cNvPr id="4" name="Rettangolo 3"/>
          <p:cNvSpPr/>
          <p:nvPr/>
        </p:nvSpPr>
        <p:spPr>
          <a:xfrm>
            <a:off x="827584" y="6309320"/>
            <a:ext cx="756084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it-IT" b="1" dirty="0" smtClean="0">
                <a:solidFill>
                  <a:srgbClr val="0000CC"/>
                </a:solidFill>
              </a:rPr>
              <a:t>Modelli di gestione della malattia diabetica</a:t>
            </a:r>
            <a:endParaRPr lang="it-IT" dirty="0">
              <a:solidFill>
                <a:srgbClr val="0000CC"/>
              </a:solidFill>
            </a:endParaRP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469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675" y="1413470"/>
            <a:ext cx="9010650" cy="489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CasellaDiTesto 2"/>
          <p:cNvSpPr txBox="1"/>
          <p:nvPr/>
        </p:nvSpPr>
        <p:spPr>
          <a:xfrm>
            <a:off x="179512" y="260648"/>
            <a:ext cx="873927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800" b="1" dirty="0" smtClean="0">
                <a:solidFill>
                  <a:srgbClr val="990000"/>
                </a:solidFill>
              </a:rPr>
              <a:t>Prevalenza patologie croniche ASL di Brescia</a:t>
            </a:r>
          </a:p>
          <a:p>
            <a:pPr algn="ctr"/>
            <a:r>
              <a:rPr lang="it-IT" sz="2800" b="1" dirty="0" smtClean="0">
                <a:solidFill>
                  <a:srgbClr val="990000"/>
                </a:solidFill>
              </a:rPr>
              <a:t> 2003-2013</a:t>
            </a:r>
            <a:endParaRPr lang="it-IT" sz="2800" b="1" dirty="0">
              <a:solidFill>
                <a:srgbClr val="990000"/>
              </a:solidFill>
            </a:endParaRP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179388" y="260350"/>
            <a:ext cx="8750300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45720"/>
          <a:lstStyle/>
          <a:p>
            <a:pPr algn="ctr">
              <a:defRPr/>
            </a:pPr>
            <a:r>
              <a:rPr lang="it-IT" sz="2400" b="1" dirty="0">
                <a:solidFill>
                  <a:srgbClr val="C00000"/>
                </a:solidFill>
              </a:rPr>
              <a:t>Farmaci nella terapia del diabete tipo 2</a:t>
            </a:r>
          </a:p>
        </p:txBody>
      </p:sp>
      <p:graphicFrame>
        <p:nvGraphicFramePr>
          <p:cNvPr id="3" name="Tabella 2"/>
          <p:cNvGraphicFramePr>
            <a:graphicFrameLocks noGrp="1"/>
          </p:cNvGraphicFramePr>
          <p:nvPr/>
        </p:nvGraphicFramePr>
        <p:xfrm>
          <a:off x="468313" y="823913"/>
          <a:ext cx="8136903" cy="5557795"/>
        </p:xfrm>
        <a:graphic>
          <a:graphicData uri="http://schemas.openxmlformats.org/drawingml/2006/table">
            <a:tbl>
              <a:tblPr/>
              <a:tblGrid>
                <a:gridCol w="957912"/>
                <a:gridCol w="1046713"/>
                <a:gridCol w="971137"/>
                <a:gridCol w="903750"/>
                <a:gridCol w="862185"/>
                <a:gridCol w="726149"/>
                <a:gridCol w="861555"/>
                <a:gridCol w="903121"/>
                <a:gridCol w="904381"/>
              </a:tblGrid>
              <a:tr h="432046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</a:pPr>
                      <a:endParaRPr lang="it-IT" sz="800" dirty="0">
                        <a:solidFill>
                          <a:srgbClr val="0000FF"/>
                        </a:solidFill>
                        <a:latin typeface="Calibri"/>
                        <a:ea typeface="Times New Roman"/>
                      </a:endParaRPr>
                    </a:p>
                  </a:txBody>
                  <a:tcPr marL="67969" marR="67969" marT="33985" marB="3398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it-IT" sz="1400" b="1" dirty="0">
                          <a:solidFill>
                            <a:srgbClr val="0000FF"/>
                          </a:solidFill>
                          <a:latin typeface="Arial"/>
                          <a:ea typeface="Calibri"/>
                          <a:cs typeface="Times New Roman"/>
                        </a:rPr>
                        <a:t>MET</a:t>
                      </a:r>
                      <a:endParaRPr lang="it-IT" sz="1100" dirty="0">
                        <a:solidFill>
                          <a:srgbClr val="0000FF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969" marR="67969" marT="33985" marB="3398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it-IT" sz="1400" b="1" dirty="0">
                          <a:solidFill>
                            <a:srgbClr val="0000FF"/>
                          </a:solidFill>
                          <a:latin typeface="Arial"/>
                          <a:ea typeface="Calibri"/>
                          <a:cs typeface="Times New Roman"/>
                        </a:rPr>
                        <a:t>SU</a:t>
                      </a:r>
                      <a:endParaRPr lang="it-IT" sz="1100" dirty="0">
                        <a:solidFill>
                          <a:srgbClr val="0000FF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969" marR="67969" marT="33985" marB="3398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it-IT" sz="1400" b="1" dirty="0">
                          <a:solidFill>
                            <a:srgbClr val="0000FF"/>
                          </a:solidFill>
                          <a:latin typeface="Arial"/>
                          <a:ea typeface="Calibri"/>
                          <a:cs typeface="Times New Roman"/>
                        </a:rPr>
                        <a:t>GLN</a:t>
                      </a:r>
                      <a:endParaRPr lang="it-IT" sz="1100" dirty="0">
                        <a:solidFill>
                          <a:srgbClr val="0000FF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969" marR="67969" marT="33985" marB="3398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it-IT" sz="1400" b="1" dirty="0">
                          <a:solidFill>
                            <a:srgbClr val="0000FF"/>
                          </a:solidFill>
                          <a:latin typeface="Arial"/>
                          <a:ea typeface="Calibri"/>
                          <a:cs typeface="Times New Roman"/>
                        </a:rPr>
                        <a:t>TZD</a:t>
                      </a:r>
                      <a:endParaRPr lang="it-IT" sz="1100" dirty="0">
                        <a:solidFill>
                          <a:srgbClr val="0000FF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969" marR="67969" marT="33985" marB="3398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it-IT" sz="1400" b="1" dirty="0">
                          <a:solidFill>
                            <a:srgbClr val="0000FF"/>
                          </a:solidFill>
                          <a:latin typeface="Arial"/>
                          <a:ea typeface="Calibri"/>
                          <a:cs typeface="Times New Roman"/>
                        </a:rPr>
                        <a:t>ACAR</a:t>
                      </a:r>
                      <a:endParaRPr lang="it-IT" sz="1100" dirty="0">
                        <a:solidFill>
                          <a:srgbClr val="0000FF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969" marR="67969" marT="33985" marB="3398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it-IT" sz="1400" b="1" dirty="0">
                          <a:solidFill>
                            <a:srgbClr val="0000FF"/>
                          </a:solidFill>
                          <a:latin typeface="Arial"/>
                          <a:ea typeface="Calibri"/>
                          <a:cs typeface="Times New Roman"/>
                        </a:rPr>
                        <a:t>DPPVI</a:t>
                      </a:r>
                      <a:endParaRPr lang="it-IT" sz="1100" dirty="0">
                        <a:solidFill>
                          <a:srgbClr val="0000FF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969" marR="67969" marT="33985" marB="3398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it-IT" sz="1400" b="1" dirty="0">
                          <a:solidFill>
                            <a:srgbClr val="0000FF"/>
                          </a:solidFill>
                          <a:latin typeface="Arial"/>
                          <a:ea typeface="Calibri"/>
                          <a:cs typeface="Times New Roman"/>
                        </a:rPr>
                        <a:t>AGLP-1</a:t>
                      </a:r>
                      <a:endParaRPr lang="it-IT" sz="1100" dirty="0">
                        <a:solidFill>
                          <a:srgbClr val="0000FF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969" marR="67969" marT="33985" marB="3398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it-IT" sz="1400" b="1" dirty="0">
                          <a:solidFill>
                            <a:srgbClr val="0000FF"/>
                          </a:solidFill>
                          <a:latin typeface="Arial"/>
                          <a:ea typeface="Calibri"/>
                          <a:cs typeface="Times New Roman"/>
                        </a:rPr>
                        <a:t>INS</a:t>
                      </a:r>
                      <a:endParaRPr lang="it-IT" sz="1100" dirty="0">
                        <a:solidFill>
                          <a:srgbClr val="0000FF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969" marR="67969" marT="33985" marB="3398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</a:tr>
              <a:tr h="704361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400" b="1" dirty="0">
                          <a:solidFill>
                            <a:srgbClr val="0000FF"/>
                          </a:solidFill>
                          <a:latin typeface="Arial"/>
                          <a:ea typeface="Calibri"/>
                          <a:cs typeface="Times New Roman"/>
                        </a:rPr>
                        <a:t>IPO</a:t>
                      </a:r>
                      <a:endParaRPr lang="it-IT" sz="1100" dirty="0">
                        <a:solidFill>
                          <a:srgbClr val="0000FF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969" marR="67969" marT="33985" marB="3398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200" b="1" dirty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Neutro</a:t>
                      </a:r>
                      <a:endParaRPr lang="it-IT" sz="11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7969" marR="67969" marT="33985" marB="3398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200" b="1" dirty="0">
                          <a:solidFill>
                            <a:srgbClr val="FFFFCC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Moderate-</a:t>
                      </a:r>
                      <a:endParaRPr lang="it-IT" sz="1100" dirty="0">
                        <a:solidFill>
                          <a:srgbClr val="FFFFCC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200" b="1" dirty="0">
                          <a:solidFill>
                            <a:srgbClr val="FFFFCC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Severe</a:t>
                      </a:r>
                      <a:endParaRPr lang="it-IT" sz="1100" dirty="0">
                        <a:solidFill>
                          <a:srgbClr val="FFFFCC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7969" marR="67969" marT="33985" marB="3398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200" b="1" dirty="0">
                          <a:solidFill>
                            <a:srgbClr val="FFFFCC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Moderate-</a:t>
                      </a:r>
                      <a:endParaRPr lang="it-IT" sz="1100" dirty="0">
                        <a:solidFill>
                          <a:srgbClr val="FFFFCC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200" b="1" dirty="0">
                          <a:solidFill>
                            <a:srgbClr val="FFFFCC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Severe</a:t>
                      </a:r>
                      <a:endParaRPr lang="it-IT" sz="1100" dirty="0">
                        <a:solidFill>
                          <a:srgbClr val="FFFFCC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7969" marR="67969" marT="33985" marB="3398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200" b="1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Neutro</a:t>
                      </a:r>
                      <a:endParaRPr lang="it-IT" sz="11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7969" marR="67969" marT="33985" marB="3398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200" b="1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Neutro</a:t>
                      </a:r>
                      <a:endParaRPr lang="it-IT" sz="11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7969" marR="67969" marT="33985" marB="3398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200" b="1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Neutro</a:t>
                      </a:r>
                      <a:endParaRPr lang="it-IT" sz="11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7969" marR="67969" marT="33985" marB="3398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200" b="1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Neutro</a:t>
                      </a:r>
                      <a:endParaRPr lang="it-IT" sz="11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7969" marR="67969" marT="33985" marB="3398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200" b="1" dirty="0">
                          <a:solidFill>
                            <a:srgbClr val="FFFFCC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Moderate-</a:t>
                      </a:r>
                      <a:endParaRPr lang="it-IT" sz="1100" dirty="0">
                        <a:solidFill>
                          <a:srgbClr val="FFFFCC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200" b="1" dirty="0">
                          <a:solidFill>
                            <a:srgbClr val="FFFFCC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Severe</a:t>
                      </a:r>
                      <a:endParaRPr lang="it-IT" sz="1100" dirty="0">
                        <a:solidFill>
                          <a:srgbClr val="FFFFCC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7969" marR="67969" marT="33985" marB="3398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</a:tr>
              <a:tr h="499062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400" b="1" dirty="0">
                          <a:solidFill>
                            <a:srgbClr val="0000FF"/>
                          </a:solidFill>
                          <a:latin typeface="Arial"/>
                          <a:ea typeface="Calibri"/>
                          <a:cs typeface="Times New Roman"/>
                        </a:rPr>
                        <a:t>Peso </a:t>
                      </a:r>
                      <a:endParaRPr lang="it-IT" sz="1100" dirty="0">
                        <a:solidFill>
                          <a:srgbClr val="0000FF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969" marR="67969" marT="33985" marB="3398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200" b="1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Neutro-</a:t>
                      </a:r>
                      <a:endParaRPr lang="it-IT" sz="11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200" b="1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Riduzione </a:t>
                      </a:r>
                      <a:endParaRPr lang="it-IT" sz="11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7969" marR="67969" marT="33985" marB="3398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200" b="1" dirty="0">
                          <a:solidFill>
                            <a:srgbClr val="FFFFCC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Aumento</a:t>
                      </a:r>
                      <a:endParaRPr lang="it-IT" sz="1100" dirty="0">
                        <a:solidFill>
                          <a:srgbClr val="FFFFCC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7969" marR="67969" marT="33985" marB="3398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200" b="1" dirty="0">
                          <a:solidFill>
                            <a:srgbClr val="FFFFCC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Aumento</a:t>
                      </a:r>
                      <a:endParaRPr lang="it-IT" sz="1100" dirty="0">
                        <a:solidFill>
                          <a:srgbClr val="FFFFCC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7969" marR="67969" marT="33985" marB="3398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200" b="1" dirty="0">
                          <a:solidFill>
                            <a:srgbClr val="FFFFCC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Aumento</a:t>
                      </a:r>
                      <a:endParaRPr lang="it-IT" sz="1100" dirty="0">
                        <a:solidFill>
                          <a:srgbClr val="FFFFCC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7969" marR="67969" marT="33985" marB="3398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200" b="1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Neutro</a:t>
                      </a:r>
                      <a:endParaRPr lang="it-IT" sz="11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7969" marR="67969" marT="33985" marB="3398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200" b="1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Neutro</a:t>
                      </a:r>
                      <a:endParaRPr lang="it-IT" sz="11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7969" marR="67969" marT="33985" marB="3398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200" b="1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Riduzione</a:t>
                      </a:r>
                      <a:endParaRPr lang="it-IT" sz="11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7969" marR="67969" marT="33985" marB="3398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200" b="1" dirty="0">
                          <a:solidFill>
                            <a:srgbClr val="FFFFCC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Aumento</a:t>
                      </a:r>
                      <a:endParaRPr lang="it-IT" sz="1100" dirty="0">
                        <a:solidFill>
                          <a:srgbClr val="FFFFCC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7969" marR="67969" marT="33985" marB="3398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</a:tr>
              <a:tr h="1114958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400" b="1" dirty="0">
                          <a:solidFill>
                            <a:srgbClr val="0000FF"/>
                          </a:solidFill>
                          <a:latin typeface="Arial"/>
                          <a:ea typeface="Calibri"/>
                          <a:cs typeface="Times New Roman"/>
                        </a:rPr>
                        <a:t>Funzione</a:t>
                      </a:r>
                      <a:endParaRPr lang="it-IT" sz="1100" dirty="0">
                        <a:solidFill>
                          <a:srgbClr val="0000FF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400" b="1" dirty="0">
                          <a:solidFill>
                            <a:srgbClr val="0000FF"/>
                          </a:solidFill>
                          <a:latin typeface="Arial"/>
                          <a:ea typeface="Calibri"/>
                          <a:cs typeface="Times New Roman"/>
                        </a:rPr>
                        <a:t>Renale </a:t>
                      </a:r>
                      <a:endParaRPr lang="it-IT" sz="1100" dirty="0">
                        <a:solidFill>
                          <a:srgbClr val="0000FF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969" marR="67969" marT="33985" marB="3398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200" b="1" dirty="0">
                          <a:solidFill>
                            <a:srgbClr val="FFFFCC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VFG&lt; 45 Ridurre</a:t>
                      </a:r>
                      <a:endParaRPr lang="it-IT" sz="1100" dirty="0">
                        <a:solidFill>
                          <a:srgbClr val="FFFFCC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200" b="1" dirty="0">
                          <a:solidFill>
                            <a:srgbClr val="FFFFCC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VFG &lt; 30 Sospendere</a:t>
                      </a:r>
                      <a:endParaRPr lang="it-IT" sz="1100" dirty="0">
                        <a:solidFill>
                          <a:srgbClr val="FFFFCC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7969" marR="67969" marT="33985" marB="3398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200" b="1" dirty="0">
                          <a:solidFill>
                            <a:srgbClr val="FFFFCC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Aumento rischio IPO tranne </a:t>
                      </a:r>
                      <a:r>
                        <a:rPr lang="it-IT" sz="1200" b="1" dirty="0" err="1">
                          <a:solidFill>
                            <a:srgbClr val="FFFFCC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Gliquidone</a:t>
                      </a:r>
                      <a:endParaRPr lang="it-IT" sz="1100" dirty="0">
                        <a:solidFill>
                          <a:srgbClr val="FFFFCC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7969" marR="67969" marT="33985" marB="3398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200" b="1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Neutro(?)</a:t>
                      </a:r>
                      <a:endParaRPr lang="it-IT" sz="11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7969" marR="67969" marT="33985" marB="3398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200" b="1" dirty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Neutro</a:t>
                      </a:r>
                      <a:endParaRPr lang="it-IT" sz="11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7969" marR="67969" marT="33985" marB="3398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200" b="1" dirty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Solo fino FVG &gt; 60</a:t>
                      </a:r>
                      <a:endParaRPr lang="it-IT" sz="11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7969" marR="67969" marT="33985" marB="3398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200" b="1" dirty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Riduzioni in base VFG</a:t>
                      </a:r>
                      <a:endParaRPr lang="it-IT" sz="11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7969" marR="67969" marT="33985" marB="3398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200" b="1" dirty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Riduzioni in base VFG</a:t>
                      </a:r>
                      <a:endParaRPr lang="it-IT" sz="11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7969" marR="67969" marT="33985" marB="3398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200" b="1" dirty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Neutro</a:t>
                      </a:r>
                      <a:endParaRPr lang="it-IT" sz="11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7969" marR="67969" marT="33985" marB="3398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800611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400" b="1" dirty="0">
                          <a:solidFill>
                            <a:srgbClr val="0000FF"/>
                          </a:solidFill>
                          <a:latin typeface="Arial"/>
                          <a:ea typeface="Calibri"/>
                          <a:cs typeface="Times New Roman"/>
                        </a:rPr>
                        <a:t>App. </a:t>
                      </a:r>
                      <a:r>
                        <a:rPr lang="it-IT" sz="1400" b="1" dirty="0" err="1">
                          <a:solidFill>
                            <a:srgbClr val="0000FF"/>
                          </a:solidFill>
                          <a:latin typeface="Arial"/>
                          <a:ea typeface="Calibri"/>
                          <a:cs typeface="Times New Roman"/>
                        </a:rPr>
                        <a:t>Gastro</a:t>
                      </a:r>
                      <a:r>
                        <a:rPr lang="it-IT" sz="1400" b="1" dirty="0">
                          <a:solidFill>
                            <a:srgbClr val="0000FF"/>
                          </a:solidFill>
                          <a:latin typeface="Arial"/>
                          <a:ea typeface="Calibri"/>
                          <a:cs typeface="Times New Roman"/>
                        </a:rPr>
                        <a:t> Enterico</a:t>
                      </a:r>
                      <a:endParaRPr lang="it-IT" sz="1100" dirty="0">
                        <a:solidFill>
                          <a:srgbClr val="0000FF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969" marR="67969" marT="33985" marB="3398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200" b="1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Moderate</a:t>
                      </a:r>
                      <a:endParaRPr lang="it-IT" sz="11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7969" marR="67969" marT="33985" marB="3398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200" b="1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Neutro</a:t>
                      </a:r>
                      <a:endParaRPr lang="it-IT" sz="11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7969" marR="67969" marT="33985" marB="3398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200" b="1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Neutro</a:t>
                      </a:r>
                      <a:endParaRPr lang="it-IT" sz="11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7969" marR="67969" marT="33985" marB="3398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200" b="1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Neutro</a:t>
                      </a:r>
                      <a:endParaRPr lang="it-IT" sz="11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7969" marR="67969" marT="33985" marB="3398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200" b="1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Medie</a:t>
                      </a:r>
                      <a:endParaRPr lang="it-IT" sz="11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7969" marR="67969" marT="33985" marB="3398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200" b="1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Neutro</a:t>
                      </a:r>
                      <a:endParaRPr lang="it-IT" sz="11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7969" marR="67969" marT="33985" marB="3398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200" b="1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Medie</a:t>
                      </a:r>
                      <a:endParaRPr lang="it-IT" sz="11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7969" marR="67969" marT="33985" marB="3398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200" b="1" dirty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Neutro</a:t>
                      </a:r>
                      <a:endParaRPr lang="it-IT" sz="11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7969" marR="67969" marT="33985" marB="3398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</a:tr>
              <a:tr h="499062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400" b="1" dirty="0">
                          <a:solidFill>
                            <a:srgbClr val="0000FF"/>
                          </a:solidFill>
                          <a:latin typeface="Arial"/>
                          <a:ea typeface="Calibri"/>
                          <a:cs typeface="Times New Roman"/>
                        </a:rPr>
                        <a:t>CHF </a:t>
                      </a:r>
                      <a:endParaRPr lang="it-IT" sz="1100" dirty="0">
                        <a:solidFill>
                          <a:srgbClr val="0000FF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969" marR="67969" marT="33985" marB="3398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200" b="1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Neutro</a:t>
                      </a:r>
                      <a:endParaRPr lang="it-IT" sz="11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7969" marR="67969" marT="33985" marB="3398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200" b="1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Neutro</a:t>
                      </a:r>
                      <a:endParaRPr lang="it-IT" sz="11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7969" marR="67969" marT="33985" marB="3398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200" b="1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Neutro</a:t>
                      </a:r>
                      <a:endParaRPr lang="it-IT" sz="11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7969" marR="67969" marT="33985" marB="3398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200" b="1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Moderato</a:t>
                      </a:r>
                      <a:endParaRPr lang="it-IT" sz="11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7969" marR="67969" marT="33985" marB="3398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200" b="1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Neutro</a:t>
                      </a:r>
                      <a:endParaRPr lang="it-IT" sz="11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7969" marR="67969" marT="33985" marB="3398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200" b="1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Neutro</a:t>
                      </a:r>
                      <a:endParaRPr lang="it-IT" sz="11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7969" marR="67969" marT="33985" marB="3398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200" b="1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Neutro</a:t>
                      </a:r>
                      <a:endParaRPr lang="it-IT" sz="11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7969" marR="67969" marT="33985" marB="3398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200" b="1" dirty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Neutro</a:t>
                      </a:r>
                      <a:endParaRPr lang="it-IT" sz="11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7969" marR="67969" marT="33985" marB="3398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99062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400" b="1" dirty="0">
                          <a:solidFill>
                            <a:srgbClr val="0000FF"/>
                          </a:solidFill>
                          <a:latin typeface="Arial"/>
                          <a:ea typeface="Calibri"/>
                          <a:cs typeface="Times New Roman"/>
                        </a:rPr>
                        <a:t>CVD </a:t>
                      </a:r>
                      <a:endParaRPr lang="it-IT" sz="1100" dirty="0">
                        <a:solidFill>
                          <a:srgbClr val="0000FF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969" marR="67969" marT="33985" marB="3398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200" b="1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Beneficio</a:t>
                      </a:r>
                      <a:endParaRPr lang="it-IT" sz="11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7969" marR="67969" marT="33985" marB="3398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200" b="1" dirty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?</a:t>
                      </a:r>
                      <a:endParaRPr lang="it-IT" sz="11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7969" marR="67969" marT="33985" marB="3398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200" b="1" dirty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?</a:t>
                      </a:r>
                      <a:endParaRPr lang="it-IT" sz="11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7969" marR="67969" marT="33985" marB="3398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200" b="1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Beneficio</a:t>
                      </a:r>
                      <a:endParaRPr lang="it-IT" sz="11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7969" marR="67969" marT="33985" marB="3398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200" b="1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Neutro</a:t>
                      </a:r>
                      <a:endParaRPr lang="it-IT" sz="11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7969" marR="67969" marT="33985" marB="3398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200" b="1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Neutro(?)</a:t>
                      </a:r>
                      <a:endParaRPr lang="it-IT" sz="11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7969" marR="67969" marT="33985" marB="3398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200" b="1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Neutro (?)</a:t>
                      </a:r>
                      <a:endParaRPr lang="it-IT" sz="11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7969" marR="67969" marT="33985" marB="3398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200" b="1" dirty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Neutro</a:t>
                      </a:r>
                      <a:endParaRPr lang="it-IT" sz="11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7969" marR="67969" marT="33985" marB="3398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</a:tr>
              <a:tr h="499062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400" b="1" dirty="0">
                          <a:solidFill>
                            <a:srgbClr val="0000FF"/>
                          </a:solidFill>
                          <a:latin typeface="Arial"/>
                          <a:ea typeface="Calibri"/>
                          <a:cs typeface="Times New Roman"/>
                        </a:rPr>
                        <a:t>Osso </a:t>
                      </a:r>
                      <a:endParaRPr lang="it-IT" sz="1100" dirty="0">
                        <a:solidFill>
                          <a:srgbClr val="0000FF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969" marR="67969" marT="33985" marB="3398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200" b="1" dirty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Neutro</a:t>
                      </a:r>
                      <a:endParaRPr lang="it-IT" sz="11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7969" marR="67969" marT="33985" marB="3398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200" b="1" dirty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Neutro</a:t>
                      </a:r>
                      <a:endParaRPr lang="it-IT" sz="11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7969" marR="67969" marT="33985" marB="3398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200" b="1" dirty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Neutro</a:t>
                      </a:r>
                      <a:endParaRPr lang="it-IT" sz="11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7969" marR="67969" marT="33985" marB="3398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200" b="1" dirty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Moderato</a:t>
                      </a:r>
                      <a:endParaRPr lang="it-IT" sz="11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7969" marR="67969" marT="33985" marB="3398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200" b="1" dirty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Neutro</a:t>
                      </a:r>
                      <a:endParaRPr lang="it-IT" sz="11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7969" marR="67969" marT="33985" marB="3398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200" b="1" dirty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Neutro</a:t>
                      </a:r>
                      <a:endParaRPr lang="it-IT" sz="11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7969" marR="67969" marT="33985" marB="3398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200" b="1" dirty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Neutro</a:t>
                      </a:r>
                      <a:endParaRPr lang="it-IT" sz="11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7969" marR="67969" marT="33985" marB="3398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200" b="1" dirty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Neutro</a:t>
                      </a:r>
                      <a:endParaRPr lang="it-IT" sz="11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7969" marR="67969" marT="33985" marB="3398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9906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400" b="1" dirty="0" smtClean="0">
                          <a:solidFill>
                            <a:srgbClr val="0000FF"/>
                          </a:solidFill>
                          <a:latin typeface="+mj-lt"/>
                          <a:ea typeface="Calibri"/>
                          <a:cs typeface="Times New Roman"/>
                        </a:rPr>
                        <a:t>Costi</a:t>
                      </a:r>
                      <a:endParaRPr lang="it-IT" sz="1400" dirty="0" smtClean="0">
                        <a:solidFill>
                          <a:srgbClr val="0000FF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it-IT" sz="1100" dirty="0">
                        <a:solidFill>
                          <a:srgbClr val="0000FF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969" marR="67969" marT="33985" marB="3398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800" b="1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+</a:t>
                      </a:r>
                      <a:endParaRPr lang="it-IT" sz="1800" b="1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7969" marR="67969" marT="33985" marB="3398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800" b="1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+</a:t>
                      </a:r>
                      <a:endParaRPr lang="it-IT" sz="1800" b="1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7969" marR="67969" marT="33985" marB="3398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800" b="1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++</a:t>
                      </a:r>
                      <a:endParaRPr lang="it-IT" sz="1800" b="1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7969" marR="67969" marT="33985" marB="3398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800" b="1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++</a:t>
                      </a:r>
                      <a:endParaRPr lang="it-IT" sz="1800" b="1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7969" marR="67969" marT="33985" marB="3398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800" b="1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++</a:t>
                      </a:r>
                      <a:endParaRPr lang="it-IT" sz="1800" b="1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7969" marR="67969" marT="33985" marB="3398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800" b="1" dirty="0" smtClean="0">
                          <a:solidFill>
                            <a:srgbClr val="FFFFCC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+++</a:t>
                      </a:r>
                      <a:endParaRPr lang="it-IT" sz="1800" b="1" dirty="0">
                        <a:solidFill>
                          <a:srgbClr val="FFFFCC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7969" marR="67969" marT="33985" marB="3398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800" b="1" dirty="0" smtClean="0">
                          <a:solidFill>
                            <a:srgbClr val="FFFFCC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++++</a:t>
                      </a:r>
                      <a:endParaRPr lang="it-IT" sz="1800" b="1" dirty="0">
                        <a:solidFill>
                          <a:srgbClr val="FFFFCC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7969" marR="67969" marT="33985" marB="3398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200" b="1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Varia</a:t>
                      </a:r>
                      <a:endParaRPr lang="it-IT" sz="1200" b="1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7969" marR="67969" marT="33985" marB="3398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pic>
        <p:nvPicPr>
          <p:cNvPr id="21609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79838" y="6651625"/>
            <a:ext cx="5119687" cy="180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CasellaDiTesto 4"/>
          <p:cNvSpPr txBox="1"/>
          <p:nvPr/>
        </p:nvSpPr>
        <p:spPr>
          <a:xfrm>
            <a:off x="2700338" y="6607175"/>
            <a:ext cx="1008062" cy="2619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it-IT" sz="1050" b="1" dirty="0">
                <a:solidFill>
                  <a:srgbClr val="FFFFCC"/>
                </a:solidFill>
              </a:rPr>
              <a:t>Adattato da :</a:t>
            </a: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102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it-IT"/>
          </a:p>
        </p:txBody>
      </p:sp>
      <p:pic>
        <p:nvPicPr>
          <p:cNvPr id="1028" name="Picture 103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132138" y="932755"/>
            <a:ext cx="3095625" cy="1868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9" name="Rectangle 1031"/>
          <p:cNvSpPr>
            <a:spLocks noChangeArrowheads="1"/>
          </p:cNvSpPr>
          <p:nvPr/>
        </p:nvSpPr>
        <p:spPr bwMode="auto">
          <a:xfrm>
            <a:off x="3851275" y="22764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it-IT"/>
          </a:p>
        </p:txBody>
      </p:sp>
      <p:pic>
        <p:nvPicPr>
          <p:cNvPr id="1030" name="Picture 1043" descr="avivacombo_spirit_l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55875" y="2625129"/>
            <a:ext cx="2819400" cy="2532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026" name="Object 4"/>
          <p:cNvGraphicFramePr>
            <a:graphicFrameLocks noChangeAspect="1"/>
          </p:cNvGraphicFramePr>
          <p:nvPr/>
        </p:nvGraphicFramePr>
        <p:xfrm>
          <a:off x="395288" y="861318"/>
          <a:ext cx="2667000" cy="1968500"/>
        </p:xfrm>
        <a:graphic>
          <a:graphicData uri="http://schemas.openxmlformats.org/presentationml/2006/ole">
            <p:oleObj spid="_x0000_s12290" r:id="rId6" imgW="2723810" imgH="2010056" progId="">
              <p:embed/>
            </p:oleObj>
          </a:graphicData>
        </a:graphic>
      </p:graphicFrame>
      <p:pic>
        <p:nvPicPr>
          <p:cNvPr id="1031" name="Picture 2" descr="https://encrypted-tbn0.google.com/images?q=tbn:ANd9GcT7OEqvb-7nEInWedwn5qqqIP8YxgSmXq2rv-GtTDACnhIEu4Q7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627313" y="4868863"/>
            <a:ext cx="2543175" cy="167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2" name="Picture 8" descr="http://www.sooilusa.com/images/main_pordimg.gif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95288" y="3510880"/>
            <a:ext cx="2112962" cy="243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3" name="Picture 7" descr="pump-jewel-pump.jpg"/>
          <p:cNvPicPr>
            <a:picLocks noChangeAspect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084888" y="3068638"/>
            <a:ext cx="2286000" cy="155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4" name="Picture 5" descr="omnipod-amt-tenderich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6156325" y="5084763"/>
            <a:ext cx="2505075" cy="148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5" name="Picture 4" descr="Pump-CalibraSideView.jpg"/>
          <p:cNvPicPr>
            <a:picLocks noChangeAspect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6829425" y="1366143"/>
            <a:ext cx="2314575" cy="177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Rettangolo 2"/>
          <p:cNvSpPr>
            <a:spLocks noChangeArrowheads="1"/>
          </p:cNvSpPr>
          <p:nvPr/>
        </p:nvSpPr>
        <p:spPr bwMode="auto">
          <a:xfrm>
            <a:off x="495300" y="188640"/>
            <a:ext cx="78613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/>
            <a:r>
              <a:rPr lang="es-ES" altLang="it-IT" sz="2800" b="1" dirty="0" smtClean="0">
                <a:solidFill>
                  <a:srgbClr val="C00000"/>
                </a:solidFill>
              </a:rPr>
              <a:t>Innovazione Tecnologica</a:t>
            </a:r>
            <a:endParaRPr lang="es-ES" altLang="it-IT" sz="28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4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963150" cy="7372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magine 6" descr="SSN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3528" y="1628800"/>
            <a:ext cx="3223216" cy="3384376"/>
          </a:xfrm>
          <a:prstGeom prst="rect">
            <a:avLst/>
          </a:prstGeom>
        </p:spPr>
      </p:pic>
      <p:sp>
        <p:nvSpPr>
          <p:cNvPr id="4" name="CasellaDiTesto 3"/>
          <p:cNvSpPr txBox="1"/>
          <p:nvPr/>
        </p:nvSpPr>
        <p:spPr>
          <a:xfrm>
            <a:off x="2051720" y="404664"/>
            <a:ext cx="6120680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36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Sistema Sanitario deve garantire:</a:t>
            </a:r>
          </a:p>
          <a:p>
            <a:pPr algn="ctr"/>
            <a:endParaRPr lang="it-IT" sz="3600" b="1" dirty="0" smtClean="0">
              <a:solidFill>
                <a:srgbClr val="0000CC"/>
              </a:solidFill>
            </a:endParaRPr>
          </a:p>
          <a:p>
            <a:pPr algn="ctr"/>
            <a:endParaRPr lang="it-IT" sz="3600" b="1" dirty="0" smtClean="0">
              <a:solidFill>
                <a:srgbClr val="0000CC"/>
              </a:solidFill>
            </a:endParaRPr>
          </a:p>
          <a:p>
            <a:pPr algn="ctr">
              <a:buFont typeface="Wingdings" pitchFamily="2" charset="2"/>
              <a:buChar char="q"/>
            </a:pPr>
            <a:r>
              <a:rPr lang="it-IT" sz="3600" b="1" dirty="0" smtClean="0">
                <a:solidFill>
                  <a:srgbClr val="0000CC"/>
                </a:solidFill>
              </a:rPr>
              <a:t> Equità </a:t>
            </a:r>
            <a:endParaRPr lang="it-IT" sz="3600" b="1" dirty="0" smtClean="0">
              <a:solidFill>
                <a:srgbClr val="0000CC"/>
              </a:solidFill>
            </a:endParaRPr>
          </a:p>
          <a:p>
            <a:pPr algn="ctr">
              <a:buFont typeface="Wingdings" pitchFamily="2" charset="2"/>
              <a:buChar char="q"/>
            </a:pPr>
            <a:endParaRPr lang="it-IT" sz="3600" b="1" dirty="0" smtClean="0">
              <a:solidFill>
                <a:srgbClr val="0000CC"/>
              </a:solidFill>
            </a:endParaRPr>
          </a:p>
          <a:p>
            <a:pPr algn="ctr">
              <a:buFont typeface="Wingdings" pitchFamily="2" charset="2"/>
              <a:buChar char="q"/>
            </a:pPr>
            <a:endParaRPr lang="it-IT" sz="3600" b="1" dirty="0" smtClean="0">
              <a:solidFill>
                <a:srgbClr val="0000CC"/>
              </a:solidFill>
            </a:endParaRPr>
          </a:p>
          <a:p>
            <a:pPr algn="ctr">
              <a:buFont typeface="Wingdings" pitchFamily="2" charset="2"/>
              <a:buChar char="q"/>
            </a:pPr>
            <a:r>
              <a:rPr lang="it-IT" sz="3600" b="1" dirty="0" smtClean="0">
                <a:solidFill>
                  <a:srgbClr val="0000CC"/>
                </a:solidFill>
              </a:rPr>
              <a:t>Sostenibilità</a:t>
            </a:r>
            <a:endParaRPr lang="it-IT" sz="3600" b="1" dirty="0">
              <a:solidFill>
                <a:srgbClr val="0000CC"/>
              </a:solidFill>
            </a:endParaRPr>
          </a:p>
        </p:txBody>
      </p:sp>
      <p:sp>
        <p:nvSpPr>
          <p:cNvPr id="13314" name="AutoShape 2" descr="data:image/jpeg;base64,/9j/4AAQSkZJRgABAQAAAQABAAD/2wCEAAkGBhQSERUUEhQWFRUWGRwaGBcYGBkYFxwVGR0XHBocHBwXGyYgGCEjGhkYIi8gIycpLCwsHB4xNTAqNSYrLCkBCQoKDgwOGg8PGiofHB0pLCwpKSktKSksKSkpKSwpNSkpLCwpKSwsLCkpKSwpKSwpKSkpLiksKSwpKSwpLCksKf/AABEIANIAyAMBIgACEQEDEQH/xAAcAAACAgMBAQAAAAAAAAAAAAAFBgAEAQMHAgj/xABDEAACAQIEAwYDBQUGBgIDAAABAhEAAwQSITEFBkETIlFhcYEykaEHI0KxwRRSYnLwJJKywtHhM0NzgqLxFVMWNJP/xAAZAQACAwEAAAAAAAAAAAAAAAAAAgEDBAX/xAAqEQACAgICAgECBQUAAAAAAAAAAQIRAzESIQRBURMyBSIzcZEUI0Jh0f/aAAwDAQACEQMRAD8A7jUqVgmgDBahfEuZ8NYMXLoDfugFn/uoCR70J5w4+6EWMOStwgF3Ans7Znb+JiIHhv4UsWUS2hjSdWbcsf3mO7GepqyMLM+XOoOkOuB52wl18gvBX/duK1on07QCfajgauXJh+2RgzKJ27qsMvQHMDPntV+1bvWAOwusqj8Px2/ZXJy+gIipeJ+hI+SnseOJ8SSxba5cMKvuSToAB1JMACkniHNuMYyirh06AqHuR4kk5V9IPrWjjXH7txrIvWu7bJZmtksC0AKcnxCO9oJ3EVds4hLyyrKw9Z+YO3oaFCthPK39rAv/AOX49TIvK/gHtLEf9mU/UVe4X9rtvMbeLtMhGme0Gu2/fSV+vrQfjNtRcS2jnLmGf9BI8eo8IosOFqUANuPAiPy2qOKZCySjsU+dvtHu/wDyJ/ZrzvhlRICOyAkiWIiDMnrO1W8DzrbusA13FoehN1iJ9QR84rZxXllXnuB/aT/r8qWL3LLKe4SD4NqPTx+tRVCym5HQOJcSxTYa5ZtXw+dYU3Cbd1dfwuo70jTUT5jakVOIYrDQt576Zfws9yDPg2aDVO1xHE4cwxIXaGGe3/5CF+lHsDzVAHaWVIiCFJKEfyEwPapoHNtFq3x2yxDtYua7OjsXUx+Fs0qJ8CKYOC883wTGTE2ehLkXl8QxyZW9CJHjS7Y5bsYhTcwt02z+4vdAPURt4fhoa3CMZbbMLTNAH3lvuuQfKe//AFpUtERm1pnX8BzrhrgGZjZPhdBT5E91vUGjlq+rgMpDA7EGR8xXG+H85uhyXUDkDUEG3d8jDaN6iKM8L47hrjfdE2LnhORiT1gaN7zUcC5Z17Ong1mljC8UvqBJS8PMdm/zEqfSB60RscxW5i4GtH+MQp9HHd9iRSNNFymmFqla0ugwQZB69K2TUDkqVKlAEqVKlAErXduBQSdgJPoK2UK5ocjB4gjQ9jcg+eUighifwi8bma+294l9ein4B7JlFaETtLhA1CmWPrsvn4nw08av4axlSF8IHyqpwdcttiwgs7HXwmAR8q2paRyZO7ZfvWrSrJU+o3/qKrXVhZRs6+HWKtNZDEE9P1Far2CUaqYPlVriUcigbyt1MnpB/OtN/hytrqrRpcQw/of3h5GaJPhW0O/mN61XcOx2gnw2Py60jV7LE60A2tXbaqpUXEQgqyjvaeKE6+onXpR/hnGrV0HKRmG6nRgfNTqPetCIy6HQnxqnjcClzV1BI2OzD0I1FJwGWT5Dd0ITpv49K1vhgfjUMPEb/Sg74y5ZBFu7nEa2nBc7dGQF19wR9KscP5kQd24TaeYy3O7r5EiGnyNL0W7N2M5ctsJUj0MfKlbinK4UgqMjeK6fTY/KnbE4kGDHuK8WbrE9Csb9aXimRdHOTbvWWkoQRs9vut7jr86P8I5xY6PDgaExlf3H+oFGMSpvf8EKqg/GRM+OVdB7mqtzlBXguTP7wCq3zVQaimhi637Ni4VshI/C+XN7ZtfdTQnin2fgSbFwrGoV+8PZviH1objMC+HfJc+8tMe6xEkN0V9I16N46VcsYq4r2kW44V3ClQdDoTpMxEdKA26ZrscxYrA93EJnQfiJJEf9QDb+cD1pnwHOmGugKxKF9AHHdJPmJU1vu8ItqCwRQSDJA1MxMnr71zZ8HD3bTDRbjCD4EkgfI1KVkSlw7Oi4zjtvCXALJKux+BUzW2IE6iVymD8Sn1mmTlnjz4gMLlvI6gHT4SGkCJ1U90yD5Vze1YZbOGdtkAk7wGAAPzgU9cnH7y7/ACW/zuUk49WaMORt0NVSpUqo1kqVKlAEoPzaP7HfHikexIBoxQjms/2O9/L+oqUQ9ADENktM3gNB4sdAPmY968paC4S2AZORJneYBJ+ZNb8Wx1AgwJynxOx8oIn2rVauKbakHSAB6QI+la07ZzJJKNFYsa92rk9Kw5Amf6NXeH4MOQRWluu2Y4xbdI2WBIrN2yCPGdqurhNYNZeyKocka1BpAlcDcylozD5n2oJc4c9xmXMUUbkCD6CfQ/OmvFY/s1bwA1Ph50E4cSUDN8Tyx8s2oHsIHtQrsWajR54bg1tEhSYJkySxJ9TRC9hlYFWUFToQQCD7EGvWD4TLEttVlLBJofEmKkgBguHdleNiZRlLWp1IAIDp4mMwIPgY6VZxOEhltie/8UdLY+I++i/91E8Thov4d/42SPJkP5ZRXrE2R25jpbA+bEn/AAis990auHVmRh1A0ArVdQddPCrDXAqydABJPkJJ+gpX4JzjbxrsttHQqM3fiCsxIIJ8vmKexKstcd4eLli8I17NiD5gEg/MChODsd6wxE/eLB8MykflTNi//wBe/oJNq5HrkagyCBZ8nT6KYpQa0Mb2ZEVzvmvBCzirhOzqjgeYGU/UAn1roK3DIHiaUftKtw1l/J1PoQp/Sj2RNXExbsdphbFsTDqgPkMs/mBTfydayvdH8Kf5x+lBuE4TLh7MnUIv+EUxcu2QL1+Buto+8P8A7UT0PhVSGCpUqVQbSVKlSgCUO5hwpuYa8i/EbbZf5gJX6gURrDUAc9GMDXSQfjt2yPfOY/rwrNi39wmXddPkSB9IrzjeFdhiXRvhuEtZPTLAzW56FWJPmD5GqfArxHa2ySSGkKSA0NHjtrPyNaoS6OZki+TTLT380T0ozwK8V0I31odiMKMucA7wf1/91Z4bjwsCPetLfKJjiuE1YWOLIY15bGjYb1UxF7qKp3Sx2FKoIteVrRp5iLG02X8UKfcgfrVvBWdQOg/SqGLclVGwNxdPcH9KKYM97fxpX0SqdCd9onNF+xdtW7Fw2+6WZgBJk5QNQdBqaZeVuOnEYa3eYZSwhh/ENCR5E60o8+4HtMWP4bYj3L04cs4ALhbAXbs1Meon9api+zQ1Ky7xK+c+GYGPvGBHTW2+vqIr1aebtzyCD/Gf1Fa+KiDhx17X6BLk/SKr4a/99f8AIr/gU0nstd0buO3Iw909Bbcn+6a5x9nnC3OKLLcZFt2xmAgg5joDPmp+lPnMKFsJe87b/wCE0t8u2ruDuN2mHdu0VYa0VdSVLEakiJDdRRLZC7Q3Yi3lt3J2Kt6bGgWEb7vC6zOQ6/8ATkVcx/GLt226phnUsrDM7IqrIIkwxOngN60WbajsFGwaB7KRUkSDCP318AaXvtNjJa/nI+aNTDeMClrn9i2GRjrFwfVWUfUimYnqglwq8Th7AO+RJ/uimPly5N29/Lb/AM9BMNYCIi/uqo+QAo1ywR2l6PC3/nqJ/aPhf5xhqVKlZzcSpUqUASsGs1U4pxBbFp7rAkIJIG58AJ8TFAGjjvBxibRQnKwIZHGpS4PhYePp1BI61zPHWnt3St5Ql4DWOo07yHqrR7RBpktfaetxwluwc8kQ1xVII9jPtNa+PXLmMthTZshhqj52LIf/AOeo8RsfysipX0jLllCS32UOHcUJTKTp0qwzyJjWldr93DQt9Mh2DDW2x/hbp6GDRDD8UjQ+9a4ZEnTObkxv12MDPpHlPuatW7LER4R16UGweNCsDoR1HlRn9sUgZTt/UVc/9FUGvYG4nbuWTbKktbFxTkbVgZGik9DMwdqMWyQQR4/rWzF3jlDDSGBPpMEHyjWq7YgA6e01Ul20aJNUmD+aOB23uJduSAV7LOrFWQkyjeGXdTIO48K98PF9VW32+VUGUZbS5oHjnJH0o4GF1SjAEEQQdiDvQC0Gs3DackkCUadWtbSfErsfY9azyjTNKlasvHAuXW5cvvcyTkXKijMQRrkUE6VUs8VtrdvL3iSynuhm/AoiQI0INX7lwxIggjSdvcdKo8PuZbjCIzqrKPT4vzBpVsZvovW8Z2ikZGGkQ0azvsf6mgVjGPYZbDCRr2RP4kGuX1UaR4AHxpgRjOwg+etU+JcN7UQSFgggjcMNQQehBp2rEs8tjGgT16Cg6cTRLltGgQ7aiSBoRBJ0GrAe9bhxBhKvGdD3h0M7Ms7qd/IyKo43hVu5dtNlGbMokb5TqQfGYpA6Wxut3FurmQhhJEjxBgj50H59AXAXI3XKw9mBpjwKDyAqtzFghdsXE0IZGHlMGPrTO6GiULV2VB11j9KPcqW4a8fHs/8ACf8AU0sYNi1i20/Ein5gU08r3Ja76W5+R/0qJ/aGD9RjBUqVKoN5KlSpQBKD83Kf2LEEbrbZh6oM3+WjFBecMWLeCxBbrauKANySjUIh6OSYfhpY5hrGzDf1EbaUc4VxS/YBDxdWRGYwwHXXZunga98JsBVWY2H+9E7mHAYRFblD2jiufyUL/Ndi+Gti0b24KkALI3HfjUa0qXcJdLEp92n4bdzOCPIOw+QM0a4py6UvBujBiD1zyvX019RW/C4m4qwwDx1Gje42P61U22+y5NJdATA8TIcLeBU9J0Y+nR/amXDcVAOmoqzY4NYvWwWVHDb6aT19D50K4ly3csCbBNy31Q63VH8J/wCYPIwfCasi5QK5QjPWwlb4n2pyzAYFY/mGh9t62X0zNbnfLr5ONx7Glvh9zMQQdJjaCD4EHb0NGb3EcpUpqQIcEnUaQ2gJkRrA1HpT/UW0VqHph29dCFGHjr0/9174hZTFKApC3FEq37rfqDsR1ml/HWyql2bO7QY0KgD9zYgec61s4TinnTceFK1yVssWThJRLFi+ShBMMhyup+JXG4nw6g9QRWq/hu4sMQyZYPXTbpr+tb+M8JW7ft3CWtu47Muu+YAtbJB0YaOpB6EeAqriO1sKVxC5lH/NQSn/AHDe2fp51mWzXKPVoKYHGh+62jruBOvgR4irX7ONdKXrbsrIy5WidGOhVhqM3y1phwWIDoCOux/186tjoqFbmLClD2qgyklhqZT8Q/I+1eeG3s1xdPxafI0ycSw5Nm6CR8DDrsVINJnArkm2ddSh94EUj2S10PbPCVX4Nje3shogMJ1850q2NUjQ0M5JxQfChQIKlp9cxp2CR5w2C7K0tsScgyjxgaD6RR7lX/iXh4C3+TVSxFvWr3K4+9xB/wCmPcKf9RST+0tw/eMdSpUqg2kqVKlAGCaTufMWCBbEklHBAmQzhVWYHVTcgeVM3FceLNp7jbIJ99h9YrgmI5vxdy523alDmzgKAAM2241hdJNLIqyZ4Ye5hHlfmMPlV4Gg9PenYAHWuJdrkaVcRmnU7k+m0EV0Pl7mKVCk67GtuLKtHKnje/THC7h+0txt4etUrOFBGvxDeKtYTGyoFeSYaY9av6YjuiimDbMYlW8Rsf5h1/P0re3EBbhb33ZbYzK+86r7/Ort+4F1U79Ko3Ark5uuh8qVodOtnnF8vrdOYHK0aXF3PhI2ceRpYxuHv4e7N1e5/wDYmq+pG6+4geNG2tXMNPZHMvRG1STEQd11PTSrtkXWCZ2UHTMAsjUCQCT0PWq6Xolv5A9rGr3ULAq0ZSCIDETHoelXeFt2b97rprStx3Bi1iLyoYhQ+UbB4J0HTWNvOnu3gRcAfpEr70RntEzx9qSLPHLmWyLiwSty0QOhOdR+TGvS8xo5yLbZmgyvdjTQ6k9dxprNVONP/ZYB/wCbb/xD/aq3BkK3LvjlWAfE5uvtFVPZqUuilxPgTqlzEWgLKIpY2SQyGN8oAlCfJo20ohy5iYLWj5us76mGHsSD71f5ifLgMT/0m/KKU+T8YWxIkycj/XKf0qNMhj6FBBDbEQa5xwS7BtGfhKrHpC10RrvSuccAwzHEW8oEF2kHbus5Pv3al7IZ0Noy+35UrclYkrmUbFVb+8YP1pmxC90j1pS5Oud/L1NkR7Nr+Ypm+xaHbEiQKW7/ADz+xYi7b7LOJRmIaCAUGsRqf9qP9rIg0tcYwKO17NklrqLDgHNltiBqRsZJ30BMaVT5Daj0avFScnZ0XhHFbeJsrdtGUcSNCD6EHY1dpW+zvEWmwVsWQ0Ad8kNBuH4oLATr4aCRTRNVrRoM1KlSpAF4jh7Xrb2r+RrbgqQuYGD5zpXJDylYtX7llijBCVEls86EEg6aqNojeNK7I9rvhhOogmTAA10E6Sa57zRxxFxDjE2mW9bMWWRkjstSDLKxJM66aEQIiaSWOWTqOyVkx42nkVo59zVymNCrABnCAMJgabEeDaULU3bJi4IVgdV8wT8wB86e+eeW8pF9GN2xkGdhLKLkaH0KmZ8fWkbi+OdrS2y2cT3M2pU7HK07RPxedRBShEyZfIx5M3CUa+Bi4TzkmYKHE5YXNIl9Inypu4fi0VAoYsd2JnVzqT4ew2HrSEvJ1m4BLXcxVgGIMZ1gQIlYU7mR061X5X4y9t2w91syhoDeEevpT4vIuVFmbw3CNnS2xYYwCCREjqJqHD7EUtYbitpLzXWcarAUBjIBOUkAeHQxtTIvE0u2S1g9oxgKB0JMSwOoA3M+FallTMP0Wjbi8IxRZMTcX5b1fwWH73kB/pVNsVHZKxzfeJmO2uomB59KJLhysGT6eWlPF7sWSXVHNef7wt49pMF7SN/dzA/lXSeD4Vlw9pSZIRQT4wAK5t9sPC7j3bN+2jMuQoxXUhiSRIGokHQ11HhTMEthhEIJ8jA/Kqltl70L/OErhbkdXtj/AMxVPlHENcuuGkgIBPhJY6+NXftBvBcFcJgSyR/fU6RS/wDZ/jc1+5r8SDTxIJiDttNQ9kDVzfiAOH4np92wpD5C+9xaEEwquxj0y6+5roPFLdvsri3yBadSHzEAAHfXpQblvljC4NWxFm811GAUOSpAUsojufxRrUPZYl0NFod7zmkjgVqcUybMl26R5EF4/MU8YW7lvwR3Ftl2Y9IIAHyDH2rnPJ3Ee14i7E6sbr+O529QCBUt9kNUrOiWznUmII3B6N4flr51zTgPMQtX7Y7MvK5QZg5m6AHfXL9fCnriV/LeBJgG2wGuhaVPzid/DTrSNy5c7gzW+9Np0MAyRlB8SCSR8qXJLj2Pigpuh/7TWh/COF2cZi8RbuIxFo/eakKSy2+zAO8gC5MRvBmatshzkCeteLHMyYG3irtxO72py5T3mdUTukHyG/zp8tcRPHvmxus2zbe3atqFtKjTpoIKhVHhuTWwYwm7kC90CSx0ljsFHXTUnppXAL/MPFMabmJVri21EwCUQL4KOv1PnXSvss5hxGIttbxKPNoKVuNIJzfhM7nc1lUk+je4tKzoVSsCpTilHiJLZEWRnaGI6KveOvSYA96pcb5VsYoq15TmQGGUwY3jzE7f70bivLmpTa0K4pqmc3+0TixwVm1hrKm3Zuq2Zhq2p1XUyJmSYO/SuR4452XIQBm66adNxMU3c+cZOJvF2kAf8MHYIJ+ZO/0r3wfleQcPipsYi4Vew5aUIIEKRsG1OvnUNX0clN5c7nD/ABCmJ5mXsljKEjLEMM1xd+zhQpBmTrI6xS3wnlkMjswId3bK3gYDAR1BGbUeNdG4nh8OlqxaayLtvDiHtsAbiiIzAb/EATGhFD8XdstcDKnZIimBlMAhSR01llApFiSTrb0dd+RKTjy0tnNsBy9fuOUAKqG1IE93YnbvHyHiaLW8Q2EvNlcM66fFq1vfKf60ImmLDYoZ1cWw63mFxWlR2fdytMnWIA06E+FLvHMGt68hQgh2KLBksw8NdJMiazRjLn0jbNY1jbTv/gc4biVuFWUsxa4hmZhZ0ED4QKdLmIIggE6VzPD4QYR1ftCbYIzWxPaLGs5SZmQSQeulPHD+eLF+4ttbZDs2WQwK6ltY8ICf3/I10YZlXZx5+M0+gvadTr1rFy+xBCxPSdp8/KsnhxB0rRicK1u4rPcy2tJUqPiG2UghpOmkGreSSKlGTdA/mThxxnDyHy2HBBBuMAmZDuG6giYNIHJeMt28ZbDyIBTMZCAnZsx0jcaxvTBigcfdFx5FuGFpFgZLcQSB0Y92SfGgGLwPZ2SQUZTmyNmDar5g97wMeBrnS8huX5UdVeGlG5dDT9oXaHDNOVVS6sgHNmUjuSIkGT8PlQTHc8fdLbw1sW2JBZgA3fKkAKCsCcv9b0yXuMYVsIMMl9muMiIQLZNvPCgkFk01EzIE9NaG4LgQs3crHuXrcpmC90brpAXNAzRGxozfUjLojx445Ld9lPhvEcbiO3w63mdrgyjMRIXckfuDpJgamvXKHCWw+O++t3LcIwgW3YkmIIyKc0xuNKYeV+xvXwFIuC2GLA5SAttTbkAKNWLA+2mtMvL3FkDBMwAuMwCZtrgkkKJ2K9BoCD4wHw8lETPGHMy8upy4W6+ndLhEExoe+2Ya+U70oYfhC4WFLZsrW1LNoPuguYAjpmzRprArqRuAeA9dK55z3dOCIuhFuqWZ1UkgqRBOw1AZpmmyKU6obFwx238GzlTmVscb7LbS0lsD4iXuHNngwMoGqHSddKFcTS02LGHdnK3R2i58pWboOYRGkBUiD4ignJnH3nEEDIMRcXvHRVXNcYgEjUjOAB60b5xw9q9etNZuEBVyMEAd1AiDlB6QDPQ1oy41bjZjxZOKUku0/wCTZxfDC3ph7i28tvIUC92M3w5tgZO0E7eNNnLnDksqtq+Q15j2okR5AAiASq7gUnWePWMNea4qXLoygBr5VB2n4jCiXOWNcpPSiHLPM9/EtcWyyE2VzojW+5E6pnJLLuADvHTSs2PDKK5ejbm8mM2oo6VUoZwHja4m0HClSQJUkEiRI1H9TNYpxApXlqzVbiN7JauNvlRjHoCaCH0jhXHbwNwB0hVJg+In8oov9puCupi2I2dUKdO6ukKehUj6jxpe4pc7VoEsAMoA1n8PzM6eddf5w5eOKwY0++tqGXzaBmX31HrFMcLx4zlCbju7Qh8H4wmNNlcQTbxFplyPBUtlIbIxI1DBYPrPQz0Pillcfb7GSEZSz9DIOVRO3xBj55R0Ncbw2AfE3Ut20JcMMp+HKwM95tl0G3yrqnEb62rb4hVAvFQloIWki33ZIB7ygydegHjRJtJd6Oh4mR5YtzVArBcI/YLls4q4nZ5simCoOjHM4kgmQuvlVjl/lXh737mIs/8AFlgUFwMqsd2XqZBkawJ6RQp774qye3uC72ctkdQrKyiGUujAhoYDLl3I8KP8F4Jh8Lal7Si5cOYS03AukA3Ce7qfEbxqab6ifemzQsfrql/Ip834u5ZxVt74lRa7NGABVyImQfhJ6gajSNK8YSyjoLuHTOq98hlKOmsHLcETlLHcHY604Y/gd+8GVwl2wxkWmAuRHixEkz51asW0sr2VzKAy5ezDIsA6GFmBp71Xkip18otxTlC1tMHcNRbdm497GX7Sq5nM9ttCARBuW2bY7A0j8b+0E9tODBgaC/el7p/lD6Wx6CfStnO3B7hi6Ji2DbuDfvBgAR01BJ9KR8kn0roeDihOCnLt/Bh87LLHNxj0tjhyvxw23RXl9CpIBJAiQSBuNth0qvzNxf8AaSmHtJnJulhkWQAIChe6DJ9zMamgiXjp0Osaf1rTDyfj0w+LtXXXQArESQG/GPAgfOTUz/DY45PJHS7SK1+KSnBYp9X02eOWuGPdxtqyQVOaX0hlVQSTDDTYAadaf+Ict2sRcOFlrZtRdtXF1ZTsJJPe008dK9c78zHCXbF23btvnRu82kjuxDjyk6zSw3OOJa7cxVm2VXKqMpM2wT+JWA/Dv1EbxpVWecslZXSWh8EI4v7Ubbux04Lyvb4fbvXC7XblwauwAJicqqo8/A6k9KRbXK2JXH2bd1spVwVZQI7NdQyzIGoA11J16UeNxrkXSxe6pm0ymWnpHTvbREVOV+Om/wD2nE5VuM0BdAQiHdgepOnt51RGUlr2XS4y7fo84v7N7pdne+MgJbMZZ95BIgCYAHuYg0wcQa2EtJjRnL2jbywSzMxURAO8RJkCeoonb4kmIZUQyAczjyWIB9WI+RojiMIrrBGpBAMaifDw1AqlR4s1OXMUe0s4dQgwRREXQMV+HUnQFp/WhnGObbaWAyWLbZ4FtVciW3GwA0jX5U1YjGJetFG+MSrR+B10P118YM1y3m7lt1t2siMWL3AVEkFmNv4QNjvtvVrqr9mapKVLRc/+XXGE/t9ib9pTbUhoSG1XtMk6g/CQY1adjTpyMwDX0CC2V7M5REa5wCCNx3d65LwzB4gXjatDOxEtlOZAokdpO8DXp0+fdOXOCJh7ShWzkqsvMzA0ygmFXUwBtNUXJvvSNceKg6XbL+E4dbtFjbRUznM2UAS3iY61Ks1KcU8OTGm9cV5g5j4jiLptZbyiT92ltl281Et6kkGu1kVjJQU5cTyKro5xyjybirnZPjAlq1bhksoqrcZlMqbrDw8AfWm7m3itzDYS5ctIXcQFETBYgZiB0G8eVGtqocQ4tbtA5m1AmAGYj1CAkDzipGUFGNI5Xy1heI37mV3uW7GbtbrMMpJBmQIBMkaD4dPKjXMdwOyqslM3ZgL0S2B18Jkz4kb6USxPOCLaCqWF+7E5kIJdtBA6+CxpHvRLA8tgJnuM6sRLAZdh6qSD5rB2qbKo46XFMDct8MtWUYumeGJVPilzJO/RRG5IEk+FF2xVn47+VniF2YKSdQoPnBzHfpAED1wa5mugrAtpblUBmA57pJkyzBWJnb6nQ3A7d6+M3wyxIHdkAAHbzYeuvXWo32WrpUV04YWV7qMUCqTmtsQZiYEaT4mNNhV7gnC07HtbiAtBJLanTcknfrRTjACYdgoAGggaAAkA7bCqLY4/s+QrEkW/TMwXcabGgK7orYfkiy9kriFL5iGIDvAiCABI101O522iuPY9C11/uxbMnuBcuU+EeQ0r6JrlfMFq3iMVeZkUkOVmBMJA9elbvAnxmYPxKNwTvs5/2LTEj8qvBWU5dQ5ElmkED+EHx8fWup8hcv2gly52a954WRMBOve27xb5Cqf2r8NAspiFHeRgjHaUaYnxho+ZrX/Wp5Pp10YX4MvpfUvsvcvYq3xDBC2wUXLWVSIEAgQrZfAjQj1FAMLwe/2aWxaZFaMzAd0Fj32B6figaEaeEVq+yp/7U8gy1r20YfPenEnLaUsWUNLAyCCXJIWCDG42rleXgistLSOz4PlSeHk9vpi9w7lZ8PeuXrStctMSFSQWUiZMQAQdddSYHjJPYZcNctkvZQl9IyjMT59Z8fCjvCrUWLY/hB9yJP1JoPzHwtVZL4Yo2dQ5/CwPiPWBII0PWq7LOK2b+DW+zuFMqhWUssBc3cKghivxfGIJ13mjk0PuAB7JGmrLp5rMaeag+1b+JXMtpz/CQPU6D6kVA6BNiyPjBI7Vi0iNJJy/NSNDRPhg7rebvr494ifpWXw4AAjuxB8IArPCli0niRJ9Wkn6mghLsG4Lh9vDXrhVQuc5iQBMHr6AzPt41ewrZGNs7asn8p3H/aT8iKr8wjKguQYtyWy79mR3jHWIBjyoNY5k7Z07K1cKowZj3AwGogKzCATpBMxsDUhdMcalVMHxBbmgkN1VgVYex316iR51KgYt1KlSgDTi7ZZGCnKxUgHwJGh+cUv3eH4g9xbaInhngepgSaZorFBDVgPhHK1u0c7APcmQ0aLPRAdvXc0aIr0aA47ihOhZlTUQnxmNCS34BIO2vmKA0XsHZUPcKgKui6AAHLmJPzYj2rTw4ffMf4BHuzT88o+VJofF3bjJhGuKpMm5mDgn+MvI8NgDEb606cD4Y9pJu3O0ukAMQAq6TooA0Emgj2X8XYz22X95SPmKBW8IrWGYaMVkxoSIkqfHqNdQaYjQjhvde4p6O0e5zD8zUg92FLbggEbHUe9cj4u8vdOhPaPpAk946V1Hh7xnT9xoHoQCB7TFcixDHtHOnxvPj8bbVt8KPKTOb+JT4xj+50/kvD5MFY0glcxH8TEk+mtD/tMj9hM//Yn50U5UacHZ/l/U0M+0fht2/hItQcjh3BbL3FDHQnrMVmhSyK/k1zTlgqPwJ32dOFxLxuLNw/LLTpzTamxZQaQV9oXSlTljl2/hrwuXwEFz7pRmBYszKZgbAqG6k+VOnMNksNBMAx65Wj6xV3lSjLLcfgz+HCUMCjJdh5VigXOyzhG/mU/IzRu1cDAEbESPQ6j6VQ5jsZ8NcUAmY2EmMyzt5TWQ6DXRXVj2GHbqGt/XQ/nRDiNguhVSAZBE7SpDCfLSPekvD85WRatWS5zBgGYKzBQjA7ASxMRptPoC64TGpcByNMbiCCPUETQLHQtXOc+0DW1tOH1VvxBNSpbuiSBqemg6U04aMq5TIgQfKNPpQheHizfe4ELLcg90Zirfi03g76dZmr/B1ItCQV1aAdwpYkSOmh/KpZMb9lxkBoPb5cW3cz2IQ9VIlPlII9vlRkVmoJpA1cPca4hfIAhmVLFjpEajQeO+wqUSipQSSpUqUAYrNSpQBDVB+CWmYsUBJ1MzBPptV+pQB4t2wogAADYDQV7qVKAMGk7iti7exB7BmtgHKxBYB2WJJgiANpG/sKcSKHJg7qSENvKSSCQc3eJJmDB1NArVlfl/Bm0txTE55MTElVJ3rl3EcBfTtH7MlQ574e3lIZyAfizEaxtXRebrjYfAYhkYlyPi83IUmBtAPtFcl5P4QcTjLNsyQGDv4BEOY+xMDrvW7xVKMZZEzn+YoTlHG02ds5d4a2Hw1q05DMiwSNpknTy1rfxjhaYmy9m5ORxBgwfHQ1cipWG7dnQSpUIHFfs7ICMuMxBNsr2echsjMwEgiIr3xhMRbvWbT3XuI1xdGywyBlDCFAOk65iaeL9gMCrag0Ow3L1tbguEu7Lopds0Dymmcm9i/TS0FFFRq9CpSlgsYnlfs7/7Rh0XMTLLoNfFT476SN9CKK2EZ7ocoUCqV1jMxaD+EnQR47ny1IxUighJIgrNSpQSSpUqUASpUqUASpUqUAYNZqVKAMVmpUoAlSpUoAhrFYqUAUuN2g2HuhgCCpkESPkaX+Q8FbS0xRFUkiSqgE6HeBrWalXw/Rl+5nl+tEbRWalSqDQSpUqUASpUqUASpUqUASpUqUASpUqUASpUqUAf/9k=">
            <a:hlinkClick r:id="rId3"/>
          </p:cNvPr>
          <p:cNvSpPr>
            <a:spLocks noChangeAspect="1" noChangeArrowheads="1"/>
          </p:cNvSpPr>
          <p:nvPr/>
        </p:nvSpPr>
        <p:spPr bwMode="auto">
          <a:xfrm>
            <a:off x="0" y="-1195388"/>
            <a:ext cx="2381250" cy="250507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9" name="Rettangolo 8"/>
          <p:cNvSpPr/>
          <p:nvPr/>
        </p:nvSpPr>
        <p:spPr>
          <a:xfrm>
            <a:off x="755576" y="6093296"/>
            <a:ext cx="792088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it-IT" b="1" dirty="0" smtClean="0"/>
              <a:t>Cosa ci dice la letteratura: standard epidemiologici e gestionali</a:t>
            </a: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4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504" y="44624"/>
            <a:ext cx="8964488" cy="37255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ttangolo 2"/>
          <p:cNvSpPr/>
          <p:nvPr/>
        </p:nvSpPr>
        <p:spPr>
          <a:xfrm>
            <a:off x="683568" y="4005064"/>
            <a:ext cx="792088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it-IT" sz="2800" b="1" dirty="0" smtClean="0">
                <a:solidFill>
                  <a:srgbClr val="0000CC"/>
                </a:solidFill>
              </a:rPr>
              <a:t>Cosa ci dice la letteratura: standard epidemiologici e gestionali</a:t>
            </a:r>
          </a:p>
        </p:txBody>
      </p:sp>
      <p:sp>
        <p:nvSpPr>
          <p:cNvPr id="5" name="CasellaDiTesto 4"/>
          <p:cNvSpPr txBox="1"/>
          <p:nvPr/>
        </p:nvSpPr>
        <p:spPr>
          <a:xfrm>
            <a:off x="611560" y="5373216"/>
            <a:ext cx="809067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6000" b="1" dirty="0" smtClean="0">
                <a:solidFill>
                  <a:srgbClr val="FF0000"/>
                </a:solidFill>
              </a:rPr>
              <a:t>Grazie dell’attenzione</a:t>
            </a:r>
            <a:endParaRPr lang="it-IT" sz="60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571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9" y="3356992"/>
            <a:ext cx="7920880" cy="13681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5716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70525" y="4797152"/>
            <a:ext cx="7704856" cy="13681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5717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907704" y="404664"/>
            <a:ext cx="5676900" cy="96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5718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835696" y="1395611"/>
            <a:ext cx="5562600" cy="1457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5719" name="Picture 7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915816" y="2708920"/>
            <a:ext cx="3381375" cy="447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Ovale 6"/>
          <p:cNvSpPr/>
          <p:nvPr/>
        </p:nvSpPr>
        <p:spPr>
          <a:xfrm>
            <a:off x="1835696" y="1340768"/>
            <a:ext cx="5616624" cy="144016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571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9" y="3356992"/>
            <a:ext cx="7920880" cy="13681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5716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70525" y="4797152"/>
            <a:ext cx="7704856" cy="13681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5717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835696" y="404664"/>
            <a:ext cx="5676900" cy="96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5718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835696" y="1268760"/>
            <a:ext cx="5562600" cy="1457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5719" name="Picture 7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915816" y="2708920"/>
            <a:ext cx="3381375" cy="447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Ovale 6"/>
          <p:cNvSpPr/>
          <p:nvPr/>
        </p:nvSpPr>
        <p:spPr>
          <a:xfrm>
            <a:off x="755576" y="4365104"/>
            <a:ext cx="864096" cy="43204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cxnSp>
        <p:nvCxnSpPr>
          <p:cNvPr id="9" name="Connettore 1 8"/>
          <p:cNvCxnSpPr/>
          <p:nvPr/>
        </p:nvCxnSpPr>
        <p:spPr>
          <a:xfrm>
            <a:off x="971600" y="4365104"/>
            <a:ext cx="5040560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571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9" y="3356992"/>
            <a:ext cx="7920880" cy="13681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5716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70525" y="4797152"/>
            <a:ext cx="7704856" cy="13681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5717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835696" y="404664"/>
            <a:ext cx="5676900" cy="96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5718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835696" y="1268760"/>
            <a:ext cx="5562600" cy="1457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5719" name="Picture 7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915816" y="2708920"/>
            <a:ext cx="3381375" cy="447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Ovale 6"/>
          <p:cNvSpPr/>
          <p:nvPr/>
        </p:nvSpPr>
        <p:spPr>
          <a:xfrm>
            <a:off x="1259632" y="4869160"/>
            <a:ext cx="1440160" cy="43204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cxnSp>
        <p:nvCxnSpPr>
          <p:cNvPr id="9" name="Connettore 1 8"/>
          <p:cNvCxnSpPr/>
          <p:nvPr/>
        </p:nvCxnSpPr>
        <p:spPr>
          <a:xfrm>
            <a:off x="1115616" y="5805264"/>
            <a:ext cx="5544616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Connettore 1 9"/>
          <p:cNvCxnSpPr/>
          <p:nvPr/>
        </p:nvCxnSpPr>
        <p:spPr>
          <a:xfrm>
            <a:off x="5580112" y="5517232"/>
            <a:ext cx="2736304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3"/>
          <p:cNvSpPr>
            <a:spLocks noChangeArrowheads="1"/>
          </p:cNvSpPr>
          <p:nvPr/>
        </p:nvSpPr>
        <p:spPr bwMode="auto">
          <a:xfrm>
            <a:off x="179512" y="980728"/>
            <a:ext cx="5616624" cy="2160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180975" indent="-180975" eaLnBrk="0" hangingPunct="0">
              <a:lnSpc>
                <a:spcPct val="90000"/>
              </a:lnSpc>
              <a:spcBef>
                <a:spcPct val="20000"/>
              </a:spcBef>
              <a:defRPr/>
            </a:pPr>
            <a:r>
              <a:rPr lang="it-IT" sz="2000" b="1" dirty="0">
                <a:solidFill>
                  <a:srgbClr val="0000FF"/>
                </a:solidFill>
                <a:latin typeface="Arial" pitchFamily="34" charset="0"/>
                <a:ea typeface="ヒラギノ角ゴ Pro W3" pitchFamily="84" charset="-128"/>
                <a:cs typeface="Arial" pitchFamily="34" charset="0"/>
              </a:rPr>
              <a:t>	MALATTIA</a:t>
            </a:r>
          </a:p>
          <a:p>
            <a:pPr marL="369888" indent="-274638" eaLnBrk="0" hangingPunct="0">
              <a:spcBef>
                <a:spcPts val="0"/>
              </a:spcBef>
              <a:buSzPct val="120000"/>
              <a:buFont typeface="Arial" pitchFamily="34" charset="0"/>
              <a:buChar char="•"/>
              <a:defRPr/>
            </a:pPr>
            <a:r>
              <a:rPr lang="it-IT" sz="2000" b="1" dirty="0" smtClean="0">
                <a:solidFill>
                  <a:srgbClr val="C00000"/>
                </a:solidFill>
                <a:latin typeface="Arial" pitchFamily="34" charset="0"/>
                <a:ea typeface="ヒラギノ角ゴ Pro W3" pitchFamily="84" charset="-128"/>
                <a:cs typeface="Arial" pitchFamily="34" charset="0"/>
              </a:rPr>
              <a:t>Si </a:t>
            </a:r>
            <a:r>
              <a:rPr lang="it-IT" sz="2000" b="1" dirty="0">
                <a:solidFill>
                  <a:srgbClr val="C00000"/>
                </a:solidFill>
                <a:latin typeface="Arial" pitchFamily="34" charset="0"/>
                <a:ea typeface="ヒラギノ角ゴ Pro W3" pitchFamily="84" charset="-128"/>
                <a:cs typeface="Arial" pitchFamily="34" charset="0"/>
              </a:rPr>
              <a:t>può curare ma non può </a:t>
            </a:r>
            <a:r>
              <a:rPr lang="it-IT" sz="2000" b="1" dirty="0" smtClean="0">
                <a:solidFill>
                  <a:srgbClr val="C00000"/>
                </a:solidFill>
                <a:latin typeface="Arial" pitchFamily="34" charset="0"/>
                <a:ea typeface="ヒラギノ角ゴ Pro W3" pitchFamily="84" charset="-128"/>
                <a:cs typeface="Arial" pitchFamily="34" charset="0"/>
              </a:rPr>
              <a:t>guarire </a:t>
            </a:r>
          </a:p>
          <a:p>
            <a:pPr marL="369888" indent="-274638" eaLnBrk="0" hangingPunct="0">
              <a:spcBef>
                <a:spcPts val="0"/>
              </a:spcBef>
              <a:buSzPct val="120000"/>
              <a:buFont typeface="Arial" pitchFamily="34" charset="0"/>
              <a:buChar char="•"/>
              <a:defRPr/>
            </a:pPr>
            <a:r>
              <a:rPr lang="it-IT" sz="2000" b="1" dirty="0" smtClean="0">
                <a:latin typeface="Arial" pitchFamily="34" charset="0"/>
                <a:ea typeface="ヒラギノ角ゴ Pro W3" pitchFamily="84" charset="-128"/>
                <a:cs typeface="Arial" pitchFamily="34" charset="0"/>
              </a:rPr>
              <a:t>Spesso </a:t>
            </a:r>
            <a:r>
              <a:rPr lang="it-IT" sz="2000" b="1" dirty="0">
                <a:latin typeface="Arial" pitchFamily="34" charset="0"/>
                <a:ea typeface="ヒラギノ角ゴ Pro W3" pitchFamily="84" charset="-128"/>
                <a:cs typeface="Arial" pitchFamily="34" charset="0"/>
              </a:rPr>
              <a:t>è silenziosa ma  progressiva, persistente, invadente</a:t>
            </a:r>
          </a:p>
          <a:p>
            <a:pPr marL="369888" indent="-274638" eaLnBrk="0" hangingPunct="0">
              <a:spcBef>
                <a:spcPts val="0"/>
              </a:spcBef>
              <a:buSzPct val="120000"/>
              <a:buFont typeface="Arial" pitchFamily="34" charset="0"/>
              <a:buChar char="•"/>
              <a:defRPr/>
            </a:pPr>
            <a:r>
              <a:rPr lang="it-IT" sz="2000" b="1" dirty="0">
                <a:solidFill>
                  <a:srgbClr val="0000FF"/>
                </a:solidFill>
                <a:latin typeface="Arial" pitchFamily="34" charset="0"/>
                <a:ea typeface="ヒラギノ角ゴ Pro W3" pitchFamily="84" charset="-128"/>
                <a:cs typeface="Arial" pitchFamily="34" charset="0"/>
              </a:rPr>
              <a:t>Ha evoluzione incerta</a:t>
            </a:r>
          </a:p>
          <a:p>
            <a:pPr marL="369888" indent="-274638" eaLnBrk="0" hangingPunct="0">
              <a:spcBef>
                <a:spcPts val="0"/>
              </a:spcBef>
              <a:buSzPct val="120000"/>
              <a:buFont typeface="Arial" pitchFamily="34" charset="0"/>
              <a:buChar char="•"/>
              <a:defRPr/>
            </a:pPr>
            <a:r>
              <a:rPr lang="it-IT" sz="2000" b="1" dirty="0" smtClean="0">
                <a:latin typeface="Arial" pitchFamily="34" charset="0"/>
                <a:ea typeface="ヒラギノ角ゴ Pro W3" pitchFamily="84" charset="-128"/>
                <a:cs typeface="Arial" pitchFamily="34" charset="0"/>
              </a:rPr>
              <a:t>Influenza lo </a:t>
            </a:r>
            <a:r>
              <a:rPr lang="it-IT" sz="2000" b="1" dirty="0">
                <a:latin typeface="Arial" pitchFamily="34" charset="0"/>
                <a:ea typeface="ヒラギノ角ゴ Pro W3" pitchFamily="84" charset="-128"/>
                <a:cs typeface="Arial" pitchFamily="34" charset="0"/>
              </a:rPr>
              <a:t>stile di vita </a:t>
            </a:r>
          </a:p>
          <a:p>
            <a:pPr marL="369888" indent="-274638" eaLnBrk="0" hangingPunct="0">
              <a:spcBef>
                <a:spcPts val="0"/>
              </a:spcBef>
              <a:buSzPct val="120000"/>
              <a:buFont typeface="Arial" pitchFamily="34" charset="0"/>
              <a:buChar char="•"/>
              <a:defRPr/>
            </a:pPr>
            <a:r>
              <a:rPr lang="it-IT" sz="2000" b="1" dirty="0">
                <a:solidFill>
                  <a:srgbClr val="C00000"/>
                </a:solidFill>
                <a:latin typeface="Arial" pitchFamily="34" charset="0"/>
                <a:ea typeface="ヒラギノ角ゴ Pro W3" pitchFamily="84" charset="-128"/>
                <a:cs typeface="Arial" pitchFamily="34" charset="0"/>
              </a:rPr>
              <a:t>Non ha algoritmi standardizzati di terapia</a:t>
            </a:r>
          </a:p>
        </p:txBody>
      </p:sp>
      <p:sp>
        <p:nvSpPr>
          <p:cNvPr id="50178" name="Rectangle 2"/>
          <p:cNvSpPr txBox="1">
            <a:spLocks noChangeArrowheads="1"/>
          </p:cNvSpPr>
          <p:nvPr/>
        </p:nvSpPr>
        <p:spPr bwMode="auto">
          <a:xfrm>
            <a:off x="323850" y="188913"/>
            <a:ext cx="8569325" cy="503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it-IT" sz="2800" b="1">
                <a:solidFill>
                  <a:srgbClr val="9A1914"/>
                </a:solidFill>
              </a:rPr>
              <a:t> </a:t>
            </a:r>
            <a:r>
              <a:rPr lang="it-IT" sz="2800" b="1">
                <a:solidFill>
                  <a:srgbClr val="9A1914"/>
                </a:solidFill>
                <a:latin typeface="Arial Black" pitchFamily="34" charset="0"/>
              </a:rPr>
              <a:t>LA MALATTIA CRONICA </a:t>
            </a:r>
          </a:p>
        </p:txBody>
      </p:sp>
      <p:sp>
        <p:nvSpPr>
          <p:cNvPr id="50179" name="Line 6"/>
          <p:cNvSpPr>
            <a:spLocks noChangeShapeType="1"/>
          </p:cNvSpPr>
          <p:nvPr/>
        </p:nvSpPr>
        <p:spPr bwMode="auto">
          <a:xfrm flipV="1">
            <a:off x="2339975" y="692150"/>
            <a:ext cx="4679950" cy="0"/>
          </a:xfrm>
          <a:prstGeom prst="line">
            <a:avLst/>
          </a:prstGeom>
          <a:noFill/>
          <a:ln w="38100">
            <a:solidFill>
              <a:srgbClr val="FF6600"/>
            </a:solidFill>
            <a:round/>
            <a:headEnd/>
            <a:tailEnd/>
          </a:ln>
        </p:spPr>
        <p:txBody>
          <a:bodyPr wrap="none"/>
          <a:lstStyle/>
          <a:p>
            <a:endParaRPr lang="it-IT"/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3599384" y="3645024"/>
            <a:ext cx="5544616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180975" indent="-180975" eaLnBrk="0" hangingPunct="0"/>
            <a:r>
              <a:rPr lang="it-IT" sz="2000" b="1" dirty="0">
                <a:solidFill>
                  <a:srgbClr val="0000FF"/>
                </a:solidFill>
              </a:rPr>
              <a:t>TRATTAMENTO</a:t>
            </a:r>
          </a:p>
          <a:p>
            <a:pPr marL="180975" indent="-180975" eaLnBrk="0" hangingPunct="0">
              <a:buSzPct val="120000"/>
              <a:buFont typeface="Arial" charset="0"/>
              <a:buChar char="•"/>
            </a:pPr>
            <a:r>
              <a:rPr lang="it-IT" sz="2000" b="1" dirty="0" smtClean="0">
                <a:solidFill>
                  <a:srgbClr val="C00000"/>
                </a:solidFill>
              </a:rPr>
              <a:t>È </a:t>
            </a:r>
            <a:r>
              <a:rPr lang="it-IT" sz="2000" b="1" dirty="0">
                <a:solidFill>
                  <a:srgbClr val="C00000"/>
                </a:solidFill>
              </a:rPr>
              <a:t>un legame quotidiano</a:t>
            </a:r>
          </a:p>
          <a:p>
            <a:pPr marL="180975" indent="-180975" eaLnBrk="0" hangingPunct="0">
              <a:buSzPct val="120000"/>
              <a:buFont typeface="Arial" charset="0"/>
              <a:buChar char="•"/>
            </a:pPr>
            <a:r>
              <a:rPr lang="it-IT" sz="2000" b="1" dirty="0"/>
              <a:t>È per tutta la vita</a:t>
            </a:r>
            <a:r>
              <a:rPr lang="it-IT" sz="2000" b="1" dirty="0" smtClean="0"/>
              <a:t>, richiede </a:t>
            </a:r>
            <a:r>
              <a:rPr lang="it-IT" sz="2000" b="1" dirty="0"/>
              <a:t>tempo dedicato</a:t>
            </a:r>
          </a:p>
          <a:p>
            <a:pPr marL="180975" indent="-180975" eaLnBrk="0" hangingPunct="0">
              <a:buSzPct val="120000"/>
              <a:buFont typeface="Arial" charset="0"/>
              <a:buChar char="•"/>
            </a:pPr>
            <a:r>
              <a:rPr lang="it-IT" sz="2000" b="1" dirty="0">
                <a:solidFill>
                  <a:srgbClr val="0000FF"/>
                </a:solidFill>
              </a:rPr>
              <a:t>Spesso è complesso </a:t>
            </a:r>
            <a:r>
              <a:rPr lang="it-IT" sz="2000" b="1" dirty="0" smtClean="0">
                <a:solidFill>
                  <a:srgbClr val="0000FF"/>
                </a:solidFill>
              </a:rPr>
              <a:t>ed </a:t>
            </a:r>
            <a:r>
              <a:rPr lang="it-IT" sz="2000" b="1" dirty="0">
                <a:solidFill>
                  <a:srgbClr val="0000FF"/>
                </a:solidFill>
              </a:rPr>
              <a:t>invasivo</a:t>
            </a:r>
          </a:p>
          <a:p>
            <a:pPr marL="180975" indent="-180975" eaLnBrk="0" hangingPunct="0">
              <a:buSzPct val="120000"/>
              <a:buFont typeface="Arial" charset="0"/>
              <a:buChar char="•"/>
            </a:pPr>
            <a:r>
              <a:rPr lang="it-IT" sz="2000" b="1" dirty="0">
                <a:solidFill>
                  <a:srgbClr val="C00000"/>
                </a:solidFill>
              </a:rPr>
              <a:t>Ha effetti collaterali </a:t>
            </a:r>
          </a:p>
          <a:p>
            <a:pPr marL="180975" indent="-180975" eaLnBrk="0" hangingPunct="0">
              <a:buSzPct val="120000"/>
              <a:buFont typeface="Arial" charset="0"/>
              <a:buChar char="•"/>
            </a:pPr>
            <a:r>
              <a:rPr lang="it-IT" sz="2000" b="1" dirty="0"/>
              <a:t>È il testimone della malattia</a:t>
            </a:r>
          </a:p>
          <a:p>
            <a:pPr marL="180975" indent="-180975" eaLnBrk="0" hangingPunct="0">
              <a:buSzPct val="120000"/>
              <a:buFont typeface="Arial" charset="0"/>
              <a:buChar char="•"/>
            </a:pPr>
            <a:r>
              <a:rPr lang="it-IT" sz="2000" b="1" dirty="0" smtClean="0">
                <a:solidFill>
                  <a:srgbClr val="0000FF"/>
                </a:solidFill>
              </a:rPr>
              <a:t>Interferisce </a:t>
            </a:r>
            <a:r>
              <a:rPr lang="it-IT" sz="2000" b="1" dirty="0">
                <a:solidFill>
                  <a:srgbClr val="0000FF"/>
                </a:solidFill>
              </a:rPr>
              <a:t>con la vita sociale</a:t>
            </a:r>
          </a:p>
          <a:p>
            <a:pPr marL="180975" indent="-180975" eaLnBrk="0" hangingPunct="0">
              <a:buSzPct val="120000"/>
              <a:buFont typeface="Arial" charset="0"/>
              <a:buChar char="•"/>
            </a:pPr>
            <a:r>
              <a:rPr lang="it-IT" sz="2000" b="1" dirty="0">
                <a:solidFill>
                  <a:srgbClr val="C00000"/>
                </a:solidFill>
              </a:rPr>
              <a:t>È </a:t>
            </a:r>
            <a:r>
              <a:rPr lang="it-IT" sz="2000" b="1" i="1" dirty="0">
                <a:solidFill>
                  <a:srgbClr val="C00000"/>
                </a:solidFill>
              </a:rPr>
              <a:t>sulle spalle</a:t>
            </a:r>
            <a:r>
              <a:rPr lang="it-IT" sz="2000" b="1" dirty="0">
                <a:solidFill>
                  <a:srgbClr val="C00000"/>
                </a:solidFill>
              </a:rPr>
              <a:t> del malato</a:t>
            </a:r>
          </a:p>
        </p:txBody>
      </p:sp>
      <p:pic>
        <p:nvPicPr>
          <p:cNvPr id="8" name="Picture 2" descr="http://www.improntaunika.it/wp-content/uploads/2012/03/sisifo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4653136"/>
            <a:ext cx="2891790" cy="1739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ext Box 2"/>
          <p:cNvSpPr txBox="1">
            <a:spLocks noChangeArrowheads="1"/>
          </p:cNvSpPr>
          <p:nvPr/>
        </p:nvSpPr>
        <p:spPr bwMode="auto">
          <a:xfrm>
            <a:off x="360363" y="1125538"/>
            <a:ext cx="5003800" cy="52937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80975" indent="-180975" eaLnBrk="0" hangingPunct="0">
              <a:defRPr/>
            </a:pPr>
            <a:r>
              <a:rPr lang="it-IT" sz="2400" b="1" dirty="0">
                <a:solidFill>
                  <a:srgbClr val="0000FF"/>
                </a:solidFill>
                <a:latin typeface="Arial" pitchFamily="34" charset="0"/>
                <a:ea typeface="ヒラギノ角ゴ Pro W3" pitchFamily="84" charset="-128"/>
                <a:cs typeface="Arial" pitchFamily="34" charset="0"/>
              </a:rPr>
              <a:t>PAZIENTE</a:t>
            </a:r>
          </a:p>
          <a:p>
            <a:pPr marL="180975" indent="-180975" eaLnBrk="0" hangingPunct="0">
              <a:defRPr/>
            </a:pPr>
            <a:endParaRPr lang="it-IT" sz="1200" dirty="0">
              <a:solidFill>
                <a:srgbClr val="C82265"/>
              </a:solidFill>
              <a:latin typeface="Arial" pitchFamily="34" charset="0"/>
              <a:ea typeface="ヒラギノ角ゴ Pro W3" pitchFamily="84" charset="-128"/>
              <a:cs typeface="Arial" pitchFamily="34" charset="0"/>
            </a:endParaRPr>
          </a:p>
          <a:p>
            <a:pPr marL="361950" indent="-361950" eaLnBrk="0" hangingPunct="0">
              <a:spcBef>
                <a:spcPts val="1200"/>
              </a:spcBef>
              <a:buSzPct val="120000"/>
              <a:buFont typeface="Arial" pitchFamily="34" charset="0"/>
              <a:buChar char="•"/>
              <a:defRPr/>
            </a:pPr>
            <a:r>
              <a:rPr lang="it-IT" sz="2400" b="1" dirty="0">
                <a:solidFill>
                  <a:srgbClr val="C00000"/>
                </a:solidFill>
                <a:latin typeface="Arial" pitchFamily="34" charset="0"/>
                <a:ea typeface="ヒラギノ角ゴ Pro W3" pitchFamily="84" charset="-128"/>
                <a:cs typeface="Arial" pitchFamily="34" charset="0"/>
              </a:rPr>
              <a:t>Non può guarire, ma può controllare</a:t>
            </a:r>
          </a:p>
          <a:p>
            <a:pPr marL="361950" indent="-361950" eaLnBrk="0" hangingPunct="0">
              <a:spcBef>
                <a:spcPts val="1200"/>
              </a:spcBef>
              <a:buSzPct val="120000"/>
              <a:buFont typeface="Arial" pitchFamily="34" charset="0"/>
              <a:buChar char="•"/>
              <a:defRPr/>
            </a:pPr>
            <a:r>
              <a:rPr lang="it-IT" sz="2400" b="1" dirty="0">
                <a:latin typeface="Arial" pitchFamily="34" charset="0"/>
                <a:ea typeface="ヒラギノ角ゴ Pro W3" pitchFamily="84" charset="-128"/>
                <a:cs typeface="Arial" pitchFamily="34" charset="0"/>
              </a:rPr>
              <a:t>Deve adattare lo stile di vita al trattamento ed alla malattia</a:t>
            </a:r>
          </a:p>
          <a:p>
            <a:pPr marL="361950" indent="-361950" eaLnBrk="0" hangingPunct="0">
              <a:spcBef>
                <a:spcPts val="1200"/>
              </a:spcBef>
              <a:buSzPct val="120000"/>
              <a:buFont typeface="Arial" pitchFamily="34" charset="0"/>
              <a:buChar char="•"/>
              <a:defRPr/>
            </a:pPr>
            <a:r>
              <a:rPr lang="it-IT" sz="2400" b="1" dirty="0">
                <a:solidFill>
                  <a:srgbClr val="0000FF"/>
                </a:solidFill>
                <a:latin typeface="Arial" pitchFamily="34" charset="0"/>
                <a:ea typeface="ヒラギノ角ゴ Pro W3" pitchFamily="84" charset="-128"/>
                <a:cs typeface="Arial" pitchFamily="34" charset="0"/>
              </a:rPr>
              <a:t>Deve accettare la perdita dell’integrità e di salute</a:t>
            </a:r>
          </a:p>
          <a:p>
            <a:pPr marL="361950" indent="-361950" eaLnBrk="0" hangingPunct="0">
              <a:spcBef>
                <a:spcPts val="1200"/>
              </a:spcBef>
              <a:buSzPct val="120000"/>
              <a:buFont typeface="Arial" pitchFamily="34" charset="0"/>
              <a:buChar char="•"/>
              <a:defRPr/>
            </a:pPr>
            <a:r>
              <a:rPr lang="it-IT" sz="2400" b="1" dirty="0">
                <a:solidFill>
                  <a:srgbClr val="C00000"/>
                </a:solidFill>
                <a:latin typeface="Arial" pitchFamily="34" charset="0"/>
                <a:ea typeface="ヒラギノ角ゴ Pro W3" pitchFamily="84" charset="-128"/>
                <a:cs typeface="Arial" pitchFamily="34" charset="0"/>
              </a:rPr>
              <a:t>Deve saper gestire i momenti    di acuzie </a:t>
            </a:r>
          </a:p>
          <a:p>
            <a:pPr marL="361950" indent="-361950" eaLnBrk="0" hangingPunct="0">
              <a:spcBef>
                <a:spcPts val="1200"/>
              </a:spcBef>
              <a:buSzPct val="120000"/>
              <a:buFont typeface="Arial" pitchFamily="34" charset="0"/>
              <a:buChar char="•"/>
              <a:defRPr/>
            </a:pPr>
            <a:r>
              <a:rPr lang="it-IT" sz="2400" b="1" dirty="0">
                <a:solidFill>
                  <a:srgbClr val="0000FF"/>
                </a:solidFill>
                <a:latin typeface="Arial" pitchFamily="34" charset="0"/>
                <a:ea typeface="ヒラギノ角ゴ Pro W3" pitchFamily="84" charset="-128"/>
                <a:cs typeface="Arial" pitchFamily="34" charset="0"/>
              </a:rPr>
              <a:t>Ha paura per le possibili complicanze</a:t>
            </a:r>
          </a:p>
        </p:txBody>
      </p:sp>
      <p:sp>
        <p:nvSpPr>
          <p:cNvPr id="7" name="Rectangle 2"/>
          <p:cNvSpPr txBox="1">
            <a:spLocks noChangeArrowheads="1"/>
          </p:cNvSpPr>
          <p:nvPr/>
        </p:nvSpPr>
        <p:spPr>
          <a:xfrm>
            <a:off x="323850" y="188913"/>
            <a:ext cx="8569325" cy="503237"/>
          </a:xfrm>
          <a:prstGeom prst="rect">
            <a:avLst/>
          </a:prstGeom>
        </p:spPr>
        <p:txBody>
          <a:bodyPr/>
          <a:lstStyle/>
          <a:p>
            <a:pPr algn="ctr">
              <a:defRPr/>
            </a:pPr>
            <a:r>
              <a:rPr lang="it-IT" sz="2800" b="1" kern="0" dirty="0">
                <a:solidFill>
                  <a:srgbClr val="990000"/>
                </a:solidFill>
                <a:latin typeface="+mn-lt"/>
                <a:ea typeface="+mj-ea"/>
                <a:cs typeface="+mj-cs"/>
              </a:rPr>
              <a:t> </a:t>
            </a:r>
            <a:r>
              <a:rPr lang="it-IT" sz="2800" b="1" kern="0" dirty="0">
                <a:solidFill>
                  <a:srgbClr val="990000"/>
                </a:solidFill>
                <a:latin typeface="Arial Black" pitchFamily="34" charset="0"/>
                <a:ea typeface="+mj-ea"/>
                <a:cs typeface="+mj-cs"/>
              </a:rPr>
              <a:t>LA MALATTIA CRONICA </a:t>
            </a:r>
          </a:p>
        </p:txBody>
      </p:sp>
      <p:sp>
        <p:nvSpPr>
          <p:cNvPr id="54275" name="Line 6"/>
          <p:cNvSpPr>
            <a:spLocks noChangeShapeType="1"/>
          </p:cNvSpPr>
          <p:nvPr/>
        </p:nvSpPr>
        <p:spPr bwMode="auto">
          <a:xfrm flipV="1">
            <a:off x="2339975" y="692150"/>
            <a:ext cx="4679950" cy="0"/>
          </a:xfrm>
          <a:prstGeom prst="line">
            <a:avLst/>
          </a:prstGeom>
          <a:noFill/>
          <a:ln w="38100">
            <a:solidFill>
              <a:srgbClr val="FF6600"/>
            </a:solidFill>
            <a:round/>
            <a:headEnd/>
            <a:tailEnd/>
          </a:ln>
        </p:spPr>
        <p:txBody>
          <a:bodyPr wrap="none"/>
          <a:lstStyle/>
          <a:p>
            <a:endParaRPr lang="it-IT"/>
          </a:p>
        </p:txBody>
      </p:sp>
      <p:pic>
        <p:nvPicPr>
          <p:cNvPr id="54276" name="Picture 2" descr="http://www.improntaunika.it/wp-content/uploads/2012/03/sisifo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64163" y="2205038"/>
            <a:ext cx="3609975" cy="2171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2487</TotalTime>
  <Words>1837</Words>
  <Application>Microsoft Office PowerPoint</Application>
  <PresentationFormat>Presentazione su schermo (4:3)</PresentationFormat>
  <Paragraphs>411</Paragraphs>
  <Slides>41</Slides>
  <Notes>19</Notes>
  <HiddenSlides>0</HiddenSlides>
  <MMClips>0</MMClips>
  <ScaleCrop>false</ScaleCrop>
  <HeadingPairs>
    <vt:vector size="6" baseType="variant">
      <vt:variant>
        <vt:lpstr>Tema</vt:lpstr>
      </vt:variant>
      <vt:variant>
        <vt:i4>1</vt:i4>
      </vt:variant>
      <vt:variant>
        <vt:lpstr>Server OLE incorporati</vt:lpstr>
      </vt:variant>
      <vt:variant>
        <vt:i4>1</vt:i4>
      </vt:variant>
      <vt:variant>
        <vt:lpstr>Titoli diapositive</vt:lpstr>
      </vt:variant>
      <vt:variant>
        <vt:i4>41</vt:i4>
      </vt:variant>
    </vt:vector>
  </HeadingPairs>
  <TitlesOfParts>
    <vt:vector size="43" baseType="lpstr">
      <vt:lpstr>Tema di Office</vt:lpstr>
      <vt:lpstr>Worksheet</vt:lpstr>
      <vt:lpstr>Diapositiva 1</vt:lpstr>
      <vt:lpstr>Diapositiva 2</vt:lpstr>
      <vt:lpstr>Diapositiva 3</vt:lpstr>
      <vt:lpstr>Diapositiva 4</vt:lpstr>
      <vt:lpstr>Diapositiva 5</vt:lpstr>
      <vt:lpstr>Diapositiva 6</vt:lpstr>
      <vt:lpstr>Diapositiva 7</vt:lpstr>
      <vt:lpstr>Diapositiva 8</vt:lpstr>
      <vt:lpstr>Diapositiva 9</vt:lpstr>
      <vt:lpstr>Diapositiva 10</vt:lpstr>
      <vt:lpstr>Diapositiva 11</vt:lpstr>
      <vt:lpstr>Diapositiva 12</vt:lpstr>
      <vt:lpstr>Diapositiva 13</vt:lpstr>
      <vt:lpstr>Diapositiva 14</vt:lpstr>
      <vt:lpstr>Diapositiva 15</vt:lpstr>
      <vt:lpstr>Diapositiva 16</vt:lpstr>
      <vt:lpstr>Diapositiva 17</vt:lpstr>
      <vt:lpstr>Centralità della persona</vt:lpstr>
      <vt:lpstr>Diapositiva 19</vt:lpstr>
      <vt:lpstr>Diapositiva 20</vt:lpstr>
      <vt:lpstr>Diapositiva 21</vt:lpstr>
      <vt:lpstr>Diapositiva 22</vt:lpstr>
      <vt:lpstr>Diapositiva 23</vt:lpstr>
      <vt:lpstr>Diapositiva 24</vt:lpstr>
      <vt:lpstr>Diapositiva 25</vt:lpstr>
      <vt:lpstr>Diapositiva 26</vt:lpstr>
      <vt:lpstr>Diapositiva 27</vt:lpstr>
      <vt:lpstr>Diapositiva 28</vt:lpstr>
      <vt:lpstr>Diapositiva 29</vt:lpstr>
      <vt:lpstr>Diapositiva 30</vt:lpstr>
      <vt:lpstr>Diapositiva 31</vt:lpstr>
      <vt:lpstr>Diapositiva 32</vt:lpstr>
      <vt:lpstr>Piano Nazionale Diabete 2013</vt:lpstr>
      <vt:lpstr>Diapositiva 34</vt:lpstr>
      <vt:lpstr>Diapositiva 35</vt:lpstr>
      <vt:lpstr>Diapositiva 36</vt:lpstr>
      <vt:lpstr>Diapositiva 37</vt:lpstr>
      <vt:lpstr>Diapositiva 38</vt:lpstr>
      <vt:lpstr>Diapositiva 39</vt:lpstr>
      <vt:lpstr>Diapositiva 40</vt:lpstr>
      <vt:lpstr>Diapositiva 41</vt:lpstr>
    </vt:vector>
  </TitlesOfParts>
  <Company>Hewlett-Packard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Manu</dc:creator>
  <cp:lastModifiedBy>Cimino</cp:lastModifiedBy>
  <cp:revision>254</cp:revision>
  <dcterms:created xsi:type="dcterms:W3CDTF">2013-11-09T15:16:24Z</dcterms:created>
  <dcterms:modified xsi:type="dcterms:W3CDTF">2015-04-10T08:08:01Z</dcterms:modified>
</cp:coreProperties>
</file>