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6"/>
  </p:notesMasterIdLst>
  <p:sldIdLst>
    <p:sldId id="281" r:id="rId3"/>
    <p:sldId id="268" r:id="rId4"/>
    <p:sldId id="256" r:id="rId5"/>
    <p:sldId id="332" r:id="rId6"/>
    <p:sldId id="269" r:id="rId7"/>
    <p:sldId id="287" r:id="rId8"/>
    <p:sldId id="286" r:id="rId9"/>
    <p:sldId id="257" r:id="rId10"/>
    <p:sldId id="271" r:id="rId11"/>
    <p:sldId id="258" r:id="rId12"/>
    <p:sldId id="299" r:id="rId13"/>
    <p:sldId id="342" r:id="rId14"/>
    <p:sldId id="343" r:id="rId15"/>
    <p:sldId id="272" r:id="rId16"/>
    <p:sldId id="339" r:id="rId17"/>
    <p:sldId id="273" r:id="rId18"/>
    <p:sldId id="338" r:id="rId19"/>
    <p:sldId id="326" r:id="rId20"/>
    <p:sldId id="260" r:id="rId21"/>
    <p:sldId id="274" r:id="rId22"/>
    <p:sldId id="261" r:id="rId23"/>
    <p:sldId id="275" r:id="rId24"/>
    <p:sldId id="262" r:id="rId25"/>
    <p:sldId id="263" r:id="rId26"/>
    <p:sldId id="277" r:id="rId27"/>
    <p:sldId id="264" r:id="rId28"/>
    <p:sldId id="278" r:id="rId29"/>
    <p:sldId id="265" r:id="rId30"/>
    <p:sldId id="279" r:id="rId31"/>
    <p:sldId id="267" r:id="rId32"/>
    <p:sldId id="280" r:id="rId33"/>
    <p:sldId id="282" r:id="rId34"/>
    <p:sldId id="34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E8C4-0B61-44D6-B63D-1852898BFE5D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AB26-B0A4-4C69-B306-C4B4173DF9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343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</a:ln>
        </p:spPr>
      </p:sp>
      <p:sp>
        <p:nvSpPr>
          <p:cNvPr id="64515" name="Segnaposto note 2"/>
          <p:cNvSpPr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49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</a:ln>
        </p:spPr>
      </p:sp>
      <p:sp>
        <p:nvSpPr>
          <p:cNvPr id="63491" name="Segnaposto note 2"/>
          <p:cNvSpPr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15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AB26-B0A4-4C69-B306-C4B4173DF92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632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B4FF-3150-4D76-BC21-D0B774B8F0F6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15A4AD3-6545-4CE1-BF84-382BB9C581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54223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1905-DFC6-4A7B-ABE7-06111C9097E8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42F635F-2AB4-4A08-B575-EE3679720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7357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0B4E-342F-4270-9FA4-8B008E28559C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157D2E9-DDD5-4253-B994-C0F3A8F6E8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67294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0E4F-CD00-436E-9565-C032598F3894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CD06-0B11-4CE7-BFC8-3297A2CEB7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61413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7646-B7F8-4965-96A6-8F7CD29326CE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ECA115B-868E-4FB5-B780-BE807F9EB4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13845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5421-B8A6-4AA2-BD81-251EA03B5028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6E95E82-DD54-478D-A60F-12A1F02E59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05574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14C2-F3C3-48B3-B298-6465C5F39A9E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7A0A7E-A400-4A95-AFFB-F2E665F51F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28287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334B8A-EBC3-4D77-A7F5-292BCF9B86D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B09D-A184-4EF7-91FE-24AC9E7DF459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4943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9E3FB86-85FE-4D0A-86E5-CCD73379FA6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40FB-1FE7-45A7-94E9-F79295E4E3C4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624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2DBC-E3C7-4764-83D6-73C74263B8D7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89838-7E66-413F-A981-DBFB80E0CF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724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85913C5-9203-4D6E-AE35-BF0EDEB2448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2177-71C1-45D2-BB1E-9099C663B795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8397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BA8B-2901-4D20-8FF8-00006CD6C097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DC01-BDC3-4229-AE65-5B348156D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F371F2-0213-451A-86D3-967226792685}" type="datetime1">
              <a:rPr lang="it-IT"/>
              <a:pPr>
                <a:defRPr/>
              </a:pPr>
              <a:t>20/01/2017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1450D789-88F5-4B7D-94AA-44EAD8B0CB5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Segnaposto tito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3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  <p:extLst>
      <p:ext uri="{BB962C8B-B14F-4D97-AF65-F5344CB8AC3E}">
        <p14:creationId xmlns="" xmlns:p14="http://schemas.microsoft.com/office/powerpoint/2010/main" val="18746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00811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omic Sans MS" pitchFamily="66" charset="0"/>
              </a:rPr>
              <a:t>Dr. Vincenzo Palomba- Medico Competente</a:t>
            </a:r>
          </a:p>
          <a:p>
            <a:r>
              <a:rPr lang="it-IT" sz="2400" b="1" dirty="0">
                <a:solidFill>
                  <a:srgbClr val="C00000"/>
                </a:solidFill>
                <a:latin typeface="Comic Sans MS" pitchFamily="66" charset="0"/>
              </a:rPr>
              <a:t>Dr. Alessandro </a:t>
            </a:r>
            <a:r>
              <a:rPr lang="it-IT" sz="2400" b="1" dirty="0" err="1">
                <a:solidFill>
                  <a:srgbClr val="C00000"/>
                </a:solidFill>
                <a:latin typeface="Comic Sans MS" pitchFamily="66" charset="0"/>
              </a:rPr>
              <a:t>Zadra</a:t>
            </a:r>
            <a:r>
              <a:rPr lang="it-IT" sz="2400" b="1" dirty="0">
                <a:solidFill>
                  <a:srgbClr val="C00000"/>
                </a:solidFill>
                <a:latin typeface="Comic Sans MS" pitchFamily="66" charset="0"/>
              </a:rPr>
              <a:t> – Medico di Medicina Generale</a:t>
            </a:r>
          </a:p>
        </p:txBody>
      </p:sp>
      <p:pic>
        <p:nvPicPr>
          <p:cNvPr id="36866" name="Picture 2" descr="https://thumbs.dreamstime.com/z/lotta-della-gente-di-conflitto-d-30439771.jpg"/>
          <p:cNvPicPr>
            <a:picLocks noChangeAspect="1" noChangeArrowheads="1"/>
          </p:cNvPicPr>
          <p:nvPr/>
        </p:nvPicPr>
        <p:blipFill>
          <a:blip r:embed="rId2" cstate="print"/>
          <a:srcRect b="13549"/>
          <a:stretch>
            <a:fillRect/>
          </a:stretch>
        </p:blipFill>
        <p:spPr bwMode="auto">
          <a:xfrm>
            <a:off x="1" y="332656"/>
            <a:ext cx="5223212" cy="374441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1412776"/>
            <a:ext cx="4824536" cy="36004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002060"/>
                </a:solidFill>
                <a:latin typeface="Comic Sans MS" pitchFamily="66" charset="0"/>
              </a:rPr>
              <a:t>Le criticità nel rapporto tra Medico di Medicina Generale</a:t>
            </a:r>
            <a:br>
              <a:rPr lang="it-IT" b="1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b="1" i="1" dirty="0">
                <a:solidFill>
                  <a:srgbClr val="002060"/>
                </a:solidFill>
                <a:latin typeface="Comic Sans MS" pitchFamily="66" charset="0"/>
              </a:rPr>
              <a:t>e Medico Competente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Cardiopatia ischemica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1699329"/>
              </p:ext>
            </p:extLst>
          </p:nvPr>
        </p:nvGraphicFramePr>
        <p:xfrm>
          <a:off x="323528" y="1268760"/>
          <a:ext cx="849694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0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CONOSCERE</a:t>
                      </a:r>
                      <a:r>
                        <a:rPr lang="it-IT" sz="2000" baseline="0" dirty="0"/>
                        <a:t> LA CLASSE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RISCHIO E LA RISERVA FUNZIONALE  DEL LAVORATORE A SEGUITO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EVENTI ACUTI  O IN PAZIENTI A RISCHIO ELEVATO; VALUTARE L’IDONEITA’ ALLA MANSIONE SPECIFICA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CONOSCERE I RISCHI IN AMBIENTE DI LAVORO, SFAVOREVOLI AL PAZIENTE CARDIOPATICO,  AL FINE DELLA CHIUSURA DELLA MALATTIA. FORNIRE AL LAVORATORE E AL MC TUTTE LE INFORMAZIONI</a:t>
                      </a:r>
                      <a:r>
                        <a:rPr lang="it-IT" sz="2000" baseline="0" dirty="0"/>
                        <a:t> NECESSARIE PER UN CORRETTO REINSERIMENTO LAVORATIVO</a:t>
                      </a:r>
                      <a:r>
                        <a:rPr lang="it-IT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SUPERARE</a:t>
                      </a:r>
                      <a:r>
                        <a:rPr lang="it-IT" sz="2000" baseline="0" dirty="0"/>
                        <a:t> LE ANSIE PER L’INCERTEZZA DEL FUTURO LAVORATIVO, MA ANCHE LE PAURE  PER  LAVORI PESANTI 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RESPONSABILITA’. NON SENTIRSI INVALIDO, O VICEVERSA OTTENERE UN TRATTAMENTO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FAVORE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9552" y="116632"/>
            <a:ext cx="80645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sz="20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endParaRPr lang="it-IT" altLang="it-IT" sz="12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altLang="it-IT" sz="4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chi spetta il compito di riammettere al lavoro un cardiopatico?</a:t>
            </a:r>
          </a:p>
          <a:p>
            <a:pPr algn="ctr"/>
            <a:endParaRPr lang="it-IT" altLang="it-IT" sz="4400" dirty="0">
              <a:latin typeface="Candara" panose="020E0502030303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8547333" cy="2584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82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323528" y="404664"/>
            <a:ext cx="8572981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Il Medico Competente visita il lavoratore </a:t>
            </a:r>
          </a:p>
          <a:p>
            <a:pPr marL="457200" indent="-457200" eaLnBrk="1" hangingPunct="1">
              <a:buFontTx/>
              <a:buChar char="-"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Periodicamente secondo piano di controllo sanitario</a:t>
            </a:r>
          </a:p>
          <a:p>
            <a:pPr marL="457200" indent="-457200" eaLnBrk="1" hangingPunct="1">
              <a:buFontTx/>
              <a:buChar char="-"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Dopo assenza per malattia superiore a 60 giorni </a:t>
            </a:r>
          </a:p>
          <a:p>
            <a:pPr marL="457200" indent="-457200" eaLnBrk="1" hangingPunct="1">
              <a:buFontTx/>
              <a:buChar char="-"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Su richiesta del lavoratore in seguito a variazioni dello stato di salute</a:t>
            </a:r>
          </a:p>
          <a:p>
            <a:pPr marL="457200" indent="-457200" eaLnBrk="1" hangingPunct="1">
              <a:buFontTx/>
              <a:buChar char="-"/>
            </a:pP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Sempre dopo il termine della malattia</a:t>
            </a:r>
          </a:p>
          <a:p>
            <a:pPr eaLnBrk="1" hangingPunct="1"/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Quindi è il MMG che stabilisce una teorica idoneità al ritorno al lavoro che sarà, nello specifico, riconsiderata dal MC alla luce della conoscenza dei rischi specifici</a:t>
            </a:r>
          </a:p>
          <a:p>
            <a:pPr eaLnBrk="1" hangingPunct="1"/>
            <a:endParaRPr lang="it-IT" altLang="it-IT" sz="2600" dirty="0"/>
          </a:p>
        </p:txBody>
      </p:sp>
    </p:spTree>
    <p:extLst>
      <p:ext uri="{BB962C8B-B14F-4D97-AF65-F5344CB8AC3E}">
        <p14:creationId xmlns="" xmlns:p14="http://schemas.microsoft.com/office/powerpoint/2010/main" val="319205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250825" y="1052513"/>
            <a:ext cx="864165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 dirty="0"/>
              <a:t>• </a:t>
            </a:r>
            <a:r>
              <a:rPr lang="it-IT" altLang="it-IT" sz="2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Le cardiopatie sono valutate relativamente poco, è difficile arrivare al </a:t>
            </a:r>
            <a:r>
              <a:rPr lang="it-IT" altLang="it-IT" sz="2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75%</a:t>
            </a:r>
            <a:r>
              <a:rPr lang="it-IT" altLang="it-IT" sz="2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percentuale minima per avere una pensione</a:t>
            </a:r>
          </a:p>
          <a:p>
            <a:pPr eaLnBrk="1" hangingPunct="1"/>
            <a:r>
              <a:rPr lang="it-IT" altLang="it-IT" sz="2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• Un lavoratore con patologia cardiaca che ne diminuisca realmente la capacità lavorativa può avere una invalidità civile relativamente bassa </a:t>
            </a:r>
          </a:p>
          <a:p>
            <a:pPr eaLnBrk="1" hangingPunct="1"/>
            <a:endParaRPr lang="it-IT" altLang="it-IT" sz="2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Anche la commissione che si riunisce ex </a:t>
            </a:r>
            <a:r>
              <a:rPr lang="it-IT" altLang="it-IT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Legge 68 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per effettuare la valutazione funzionale del soggetto disabile per patologia cardiaca deve prestare particolare attenzione nell'espressione del giudizio sulla sua capacità lavorativa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INVALIDITA’ CIVILE</a:t>
            </a:r>
            <a:endParaRPr lang="it-IT" dirty="0">
              <a:solidFill>
                <a:schemeClr val="accent3">
                  <a:shade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88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757270"/>
              </p:ext>
            </p:extLst>
          </p:nvPr>
        </p:nvGraphicFramePr>
        <p:xfrm>
          <a:off x="457201" y="692696"/>
          <a:ext cx="7715199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7">
                  <a:extLst>
                    <a:ext uri="{9D8B030D-6E8A-4147-A177-3AD203B41FA5}">
                      <a16:colId xmlns="" xmlns:a16="http://schemas.microsoft.com/office/drawing/2014/main" val="1458792741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817713284"/>
                    </a:ext>
                  </a:extLst>
                </a:gridCol>
              </a:tblGrid>
              <a:tr h="1375913">
                <a:tc>
                  <a:txBody>
                    <a:bodyPr/>
                    <a:lstStyle/>
                    <a:p>
                      <a:r>
                        <a:rPr lang="it-IT" sz="2400" dirty="0"/>
                        <a:t>Valutazione   funzionale ai fini dell’inserimento lavorativo: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Problematiche di rischio lavorativo importanti per il MMG: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9590145"/>
                  </a:ext>
                </a:extLst>
              </a:tr>
              <a:tr h="395267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Presenza di ischemia residua  (test da sforzo  o eco-stress)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Capacità lavorativa  &gt; o &lt; di 6  </a:t>
                      </a:r>
                      <a:r>
                        <a:rPr lang="it-IT" sz="2400" dirty="0" err="1"/>
                        <a:t>mets</a:t>
                      </a:r>
                      <a:endParaRPr lang="it-IT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Disfunzione ventricolare sinistra (FE &lt; 45% 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Instabilità elettrica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Età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Il MMG non conosce a fondo le condizioni di lavoro del paziente  cardiopatico sia dal punto di vista fisico che di stress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Esprime involontariamente giudizi sulla idoneità al lavoro generica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/>
                        <a:t>Quindi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909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/>
          <p:nvPr/>
        </p:nvSpPr>
        <p:spPr>
          <a:xfrm>
            <a:off x="6553200" y="6248400"/>
            <a:ext cx="190500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0DE48-38E7-41A5-8901-0B120BFC69AE}" type="slidenum"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Mangal" pitchFamily="2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47700" y="225425"/>
            <a:ext cx="7772400" cy="1143000"/>
          </a:xfrm>
        </p:spPr>
        <p:txBody>
          <a:bodyPr lIns="90004" tIns="44997" rIns="90004" bIns="44997" anchor="t" anchorCtr="1">
            <a:normAutofit fontScale="90000"/>
          </a:bodyPr>
          <a:lstStyle/>
          <a:p>
            <a:pPr eaLnBrk="1" hangingPunct="1">
              <a:defRPr/>
            </a:pPr>
            <a:r>
              <a:rPr lang="it-IT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CARDIOPATIA ISCHEMICA</a:t>
            </a:r>
            <a:br>
              <a:rPr lang="it-IT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GIUDIZIO DI IDONEITA’</a:t>
            </a:r>
          </a:p>
        </p:txBody>
      </p:sp>
      <p:sp>
        <p:nvSpPr>
          <p:cNvPr id="49156" name="Rectangle 3"/>
          <p:cNvSpPr>
            <a:spLocks noGrp="1"/>
          </p:cNvSpPr>
          <p:nvPr>
            <p:ph type="body" idx="4294967295"/>
          </p:nvPr>
        </p:nvSpPr>
        <p:spPr>
          <a:xfrm rot="7804">
            <a:off x="310119" y="1771732"/>
            <a:ext cx="8324850" cy="4695825"/>
          </a:xfrm>
        </p:spPr>
        <p:txBody>
          <a:bodyPr lIns="90004" tIns="44997" rIns="90004" bIns="44997"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3000" dirty="0">
                <a:latin typeface="Comic Sans MS" panose="030F0702030302020204" pitchFamily="66" charset="0"/>
              </a:rPr>
              <a:t>Valutare la funzione sistolica ventricolare sinistra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14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SE DISFUNZIONE MODERATA (F.E. &gt; 45%)</a:t>
            </a: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24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PAZIENTE ASINTOMATICO PER DISPNEA DA SFORZO E ASTENIA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PUO' LAVORARE IN BASE A TIPO E CARICO DI LAVORO DA  SVOLGERE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Char char="•"/>
            </a:pPr>
            <a:endParaRPr lang="it-IT" altLang="it-IT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610600" cy="525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9643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827087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12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/>
          </p:cNvSpPr>
          <p:nvPr>
            <p:ph type="body" idx="4294967295"/>
          </p:nvPr>
        </p:nvSpPr>
        <p:spPr>
          <a:xfrm rot="7804">
            <a:off x="256729" y="486394"/>
            <a:ext cx="8569325" cy="4598698"/>
          </a:xfrm>
        </p:spPr>
        <p:txBody>
          <a:bodyPr lIns="90004" tIns="44997" rIns="90004" bIns="44997"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1400" b="1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3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SE DISFUNZIONE VENTRICOLARE SEVERA (F.E. &lt; 30%)</a:t>
            </a: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14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3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PAZIENTE SINTOMATICO PER DISPNEA DA SFORZO E ASTENIA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(PROBABILMENTE) NON E’ IDONEO </a:t>
            </a: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it-IT" altLang="it-IT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t-IT" altLang="it-IT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DA RIVALUTARE A DISTANZA DI 2 O 3 MESI MEDIANTE NUOVO ECOCARDIOGRAMMA.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610600" cy="525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3004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TERAPIA CARDIOLOGICA E LAVORO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970" y="836712"/>
            <a:ext cx="8678863" cy="59046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it-IT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B-Bloccanti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Rischio di ipoglicemia in lavoratori che devono assumere pasti irregolari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Non indicati negli utilizzatori di strumenti vibranti specie in ambienti a basse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it-IT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Diuretici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Rischio di alterazioni elettrolitiche in soggetti che lavorano in ambienti con alte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it-IT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ACE inibitori, </a:t>
            </a:r>
            <a:r>
              <a:rPr lang="it-IT" sz="2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sartani</a:t>
            </a: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Ipotensione ortostatica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Rischio di emorragie in caso di traumi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Antiaritmici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Potenzialmente </a:t>
            </a:r>
            <a:r>
              <a:rPr lang="it-IT" sz="2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proaritmici</a:t>
            </a:r>
            <a:endParaRPr lang="it-IT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99864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Patologie neuropsichiche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2198075"/>
              </p:ext>
            </p:extLst>
          </p:nvPr>
        </p:nvGraphicFramePr>
        <p:xfrm>
          <a:off x="323528" y="1268760"/>
          <a:ext cx="849694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VALUTARE L’IDONEITA’ ALLA MANSIONE SPECIFICA, IN PARTICOLARE</a:t>
                      </a:r>
                      <a:r>
                        <a:rPr lang="it-IT" sz="2000" baseline="0" dirty="0"/>
                        <a:t> SE DI RESPONSABILITA’ O A RISCHIO PER LA SICUREZZA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RICEVERE INFORMAZIONI DAL M.C. SU EVENTUALI CONDIZIONI STRESSANTI IN AMBITO LAVORATIVO PER</a:t>
                      </a:r>
                      <a:r>
                        <a:rPr lang="it-IT" sz="2000" baseline="0" dirty="0"/>
                        <a:t> MODULARE LA TERAPIA IN FUNZIONE DEI RISCHI RIFERITI E LO STATO PSICHICO DEL PAZIENTE;  CONSIGLIARE EVENTUALE COLLOCAMENTO MIRATO TRAMITE INV. CIVILE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RITORNARE AL</a:t>
                      </a:r>
                      <a:r>
                        <a:rPr lang="it-IT" sz="2000" baseline="0" dirty="0"/>
                        <a:t> LAVORO, MINIMIZZANDO IL DISTURBO E LE POSSIBILI CONSEGUENZE DELLA TERAPIA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9" y="260648"/>
            <a:ext cx="8424936" cy="63367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002060"/>
                </a:solidFill>
                <a:latin typeface="Comic Sans MS" pitchFamily="66" charset="0"/>
              </a:rPr>
              <a:t>RUOLO DEL MMG SULLA SALUTE DELL’ASSISTITO LAVORATORE IN TERMINI DI PREVENZIONE PRIMARIA, DIAGNOSI, PREVENZIONE SECONDARIA, FOLLOW-UP, VALUTAZIONE INVALIDITA’ PER LE PATOLOGIE CRONICHE</a:t>
            </a:r>
          </a:p>
          <a:p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latin typeface="Comic Sans MS" pitchFamily="66" charset="0"/>
              </a:rPr>
              <a:t>RUOLO DEL MC SULLA SALUTE DEL LAVORATORE IN TERMINI DI PREVENZIONE PRIMARIA, PREVENZIONE SECONDARIA e REINSERIMENTO LAVORATIVO , CONTRIBUTO ALLA DIAGNOSI PER LE PATOLOGIE CRONICHE</a:t>
            </a:r>
          </a:p>
        </p:txBody>
      </p:sp>
      <p:sp>
        <p:nvSpPr>
          <p:cNvPr id="5" name="Freccia bidirezionale verticale 4"/>
          <p:cNvSpPr/>
          <p:nvPr/>
        </p:nvSpPr>
        <p:spPr>
          <a:xfrm>
            <a:off x="3923928" y="2492896"/>
            <a:ext cx="792088" cy="1728192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308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1812195"/>
              </p:ext>
            </p:extLst>
          </p:nvPr>
        </p:nvGraphicFramePr>
        <p:xfrm>
          <a:off x="457200" y="692696"/>
          <a:ext cx="8229600" cy="5164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64930373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1731809197"/>
                    </a:ext>
                  </a:extLst>
                </a:gridCol>
              </a:tblGrid>
              <a:tr h="1050117">
                <a:tc>
                  <a:txBody>
                    <a:bodyPr/>
                    <a:lstStyle/>
                    <a:p>
                      <a:r>
                        <a:rPr lang="it-IT" sz="2400" dirty="0"/>
                        <a:t>Cosa serve al Medico Competente ?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Cosa può fare il MMG?</a:t>
                      </a:r>
                      <a:endParaRPr lang="it-IT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8154416"/>
                  </a:ext>
                </a:extLst>
              </a:tr>
              <a:tr h="39904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400" dirty="0"/>
                        <a:t>Un parere realistico e documentato sullo stato di compenso del lavoratore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400" dirty="0"/>
                        <a:t>Una corretta informazione sulla natura e posologia della terapia farmacologica in atto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400" dirty="0"/>
                        <a:t>Conoscere con precisione il mansionario e le situazioni di possibile rischio e stress ai fini della espressione di idoneità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2400" dirty="0"/>
                        <a:t>Consigliare al paziente di fornire adeguata documentazione al Medico Competente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2400" dirty="0"/>
                        <a:t>Far capire l’importanza che la completezza dei dati clinici e terapeutici è importante per una corretta riammissione al lavoro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67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950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Mal di schiena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479861"/>
              </p:ext>
            </p:extLst>
          </p:nvPr>
        </p:nvGraphicFramePr>
        <p:xfrm>
          <a:off x="323528" y="1268760"/>
          <a:ext cx="849694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VERIFICARE E MODULARE</a:t>
                      </a:r>
                      <a:r>
                        <a:rPr lang="it-IT" sz="2000" baseline="0" dirty="0"/>
                        <a:t> L’IDONEITA’ A MANSIONI RICHIEDENTI LAVORO FISICO, POSTURE INCONGRUE O ESPOSIZIONE A VIBRAZIONI ; VALUTARE L’EZIOLOGIA PROFESSIONALE DELLA PATOLOGIA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PORRE DIAGNOSI</a:t>
                      </a:r>
                      <a:r>
                        <a:rPr lang="it-IT" sz="2000" baseline="0" dirty="0"/>
                        <a:t> CIRCOSTANZIATA DEL SINTOMO QUANDO DI SUA COMPETENZA EDUCANDO IL SOGGETTO A SEGUIRE CORRETTA IGIENE DI VITA FUORI DALL’AMBIENTE LAVORATIVO IN FUNZIONE DELLA SUA CONOSCENZA DELLA ABITUDINI DI VITA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OTTENERE</a:t>
                      </a:r>
                      <a:r>
                        <a:rPr lang="it-IT" sz="2000" baseline="0" dirty="0"/>
                        <a:t> LIMITAZONI PER LAVORI PESANTI, OPPURE TACERE LE PROBLEMATICHE PER PAURA DI PERDERE IL LAVORO. OTTENERE, NEI CASI GRAVI, UN RICONOSCIMENTO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MP; TROVARE CURE E TRATTAMENTI RISOLUTIVI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4198052"/>
              </p:ext>
            </p:extLst>
          </p:nvPr>
        </p:nvGraphicFramePr>
        <p:xfrm>
          <a:off x="457200" y="404664"/>
          <a:ext cx="822960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2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9295">
                <a:tc>
                  <a:txBody>
                    <a:bodyPr/>
                    <a:lstStyle/>
                    <a:p>
                      <a:r>
                        <a:rPr lang="it-IT" sz="2400" dirty="0"/>
                        <a:t>Il</a:t>
                      </a:r>
                      <a:r>
                        <a:rPr lang="it-IT" sz="2400" baseline="0" dirty="0"/>
                        <a:t>  problema dell’approfondimento diagnostico dal punto di vista del </a:t>
                      </a:r>
                      <a:r>
                        <a:rPr lang="it-IT" sz="2400" baseline="0" dirty="0" err="1"/>
                        <a:t>MC</a:t>
                      </a:r>
                      <a:endParaRPr lang="it-IT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Il  problema dell’approfondimento</a:t>
                      </a:r>
                      <a:r>
                        <a:rPr lang="it-IT" sz="2400" baseline="0" dirty="0"/>
                        <a:t> diagnostico dal punto di vista del MMG:</a:t>
                      </a:r>
                      <a:endParaRPr lang="it-IT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3393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dirty="0"/>
                        <a:t> Per</a:t>
                      </a:r>
                      <a:r>
                        <a:rPr lang="it-IT" sz="2000" baseline="0" dirty="0"/>
                        <a:t> l’ERNIA DISCALE con sintomi e segni di </a:t>
                      </a:r>
                      <a:r>
                        <a:rPr lang="it-IT" sz="2000" baseline="0" dirty="0" err="1"/>
                        <a:t>radicolopatia</a:t>
                      </a:r>
                      <a:r>
                        <a:rPr lang="it-IT" sz="2000" baseline="0" dirty="0"/>
                        <a:t> il GOLD STANDARD per la diagnosi è la RM  (o in alternativa la TC 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aseline="0" dirty="0"/>
                        <a:t> La radiografia  della colonna non è indicata come esame di routine, salvo in caso di sospetto di frattura o crollo vertebrale o spondilolistesi </a:t>
                      </a:r>
                    </a:p>
                    <a:p>
                      <a:pPr>
                        <a:buFontTx/>
                        <a:buNone/>
                      </a:pPr>
                      <a:endParaRPr lang="it-IT" sz="2000" baseline="0" dirty="0"/>
                    </a:p>
                    <a:p>
                      <a:pPr>
                        <a:buFontTx/>
                        <a:buChar char="-"/>
                      </a:pPr>
                      <a:r>
                        <a:rPr lang="it-IT" sz="2000" b="1" baseline="0" dirty="0"/>
                        <a:t> In quali casi  richiedere … all’azienda di accollarsi i costi della diagnostica specialistica ?</a:t>
                      </a:r>
                    </a:p>
                    <a:p>
                      <a:pPr>
                        <a:buFontTx/>
                        <a:buNone/>
                      </a:pP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sz="2000" dirty="0"/>
                        <a:t>- Appropriatezza e </a:t>
                      </a:r>
                      <a:r>
                        <a:rPr lang="it-IT" sz="2000" dirty="0" err="1"/>
                        <a:t>inappropriatezza</a:t>
                      </a:r>
                      <a:r>
                        <a:rPr lang="it-IT" sz="2000" baseline="0" dirty="0"/>
                        <a:t> della prescrizione di accertamenti quali RM per  LOMBALGIA, soprattutto prima di una  efficace terapia antalgica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Asma bronchiale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8123268"/>
              </p:ext>
            </p:extLst>
          </p:nvPr>
        </p:nvGraphicFramePr>
        <p:xfrm>
          <a:off x="323528" y="1268760"/>
          <a:ext cx="8496942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9511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3057">
                <a:tc>
                  <a:txBody>
                    <a:bodyPr/>
                    <a:lstStyle/>
                    <a:p>
                      <a:r>
                        <a:rPr lang="it-IT" sz="2000" dirty="0"/>
                        <a:t>VALUTARE</a:t>
                      </a:r>
                      <a:r>
                        <a:rPr lang="it-IT" sz="2000" baseline="0" dirty="0"/>
                        <a:t> L’IDONEITA’ ALLA MANSIONE CHE PREVEDA ESPOSIZIONI A RISCHIO  E LAVORO FISICO;  VALUTARE POSSIBILE  EZIOLOGIA PROFESSIONALE E COMPATIBILITA’ CON L’USO DI DPI (MASCHERINE, AUTORESPIRATORI)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PORRE DIAGNOSI</a:t>
                      </a:r>
                      <a:r>
                        <a:rPr lang="it-IT" sz="2000" baseline="0" dirty="0"/>
                        <a:t> ETIOLOGICA PER QUANTO DI SUA COMPETENZA SORVEGLIANDO LA NECESSARIA CONTINUITA’ TERAPEUTICA (SPESSO DISATTESA) CON INEVITABILI RIPERCUSSIONI ANCHE IN AMBIENTE LAVORATIVO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COMPRENDERE SE LE ESPOSIZIONI LAVORATIVE POSSONO NUOCERE O PEGGIORARE</a:t>
                      </a:r>
                      <a:r>
                        <a:rPr lang="it-IT" sz="2000" baseline="0" dirty="0"/>
                        <a:t> LA SITUAZIONE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BPCO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8205695"/>
              </p:ext>
            </p:extLst>
          </p:nvPr>
        </p:nvGraphicFramePr>
        <p:xfrm>
          <a:off x="323528" y="1052736"/>
          <a:ext cx="8496942" cy="48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PROMUOVERE</a:t>
                      </a:r>
                      <a:r>
                        <a:rPr lang="it-IT" sz="2000" baseline="0" dirty="0"/>
                        <a:t> LA DISASSUEFAZIONE DAL FUMO; VALUTARE L’IDONEITA’ PER ESPOSIZIONI A RISCHIO O LAVORO FISICO; VALUTARE LA POSSIBILE EZIOLOGIA O CONCAUSA PROFESSIONALE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PORRE DIAGNOSI</a:t>
                      </a:r>
                      <a:r>
                        <a:rPr lang="it-IT" sz="1900" baseline="0" dirty="0"/>
                        <a:t> ETIOLOGICA PER  QUANTO DI SUA COMPETENZA SORVEGLIANDO LA CONTINUITA’ TERAPEUTICA (SPESSO DISATTESA) CON INEVITABILI RIPERCUSSIONI ANCHE IN AMBIENTE LAVORATIVO. CONTROLLO DEI SOGGETTI A RISCHIO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 GENERE SOTTOVALUTA IL RISCHIO</a:t>
                      </a:r>
                      <a:r>
                        <a:rPr lang="it-IT" sz="2000" baseline="0" dirty="0"/>
                        <a:t> TABAGICO E TENDE AD ATTRIBUIRE LA BPCO A FATTORI AMBIENTALI. IN MENO CASI CHIEDE CONSIGLI  E PARERI DEL MEDICO PER  SMETTERE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9070578"/>
              </p:ext>
            </p:extLst>
          </p:nvPr>
        </p:nvGraphicFramePr>
        <p:xfrm>
          <a:off x="395536" y="404664"/>
          <a:ext cx="8229600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3226">
                <a:tc>
                  <a:txBody>
                    <a:bodyPr/>
                    <a:lstStyle/>
                    <a:p>
                      <a:r>
                        <a:rPr lang="it-IT" sz="2800" dirty="0"/>
                        <a:t>BPCO  in</a:t>
                      </a:r>
                      <a:r>
                        <a:rPr lang="it-IT" sz="2800" baseline="0" dirty="0"/>
                        <a:t> ambito professionale:</a:t>
                      </a:r>
                      <a:r>
                        <a:rPr lang="it-IT" sz="2800" dirty="0"/>
                        <a:t> 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BPCO e MMG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147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t-IT" dirty="0"/>
                        <a:t> </a:t>
                      </a:r>
                      <a:r>
                        <a:rPr lang="it-IT" sz="2800" dirty="0"/>
                        <a:t>il 15-20 % delle BPCO</a:t>
                      </a:r>
                      <a:r>
                        <a:rPr lang="it-IT" sz="2800" baseline="0" dirty="0"/>
                        <a:t>  sarebbero correlabili a causa professionale 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800" baseline="0" dirty="0"/>
                        <a:t>  criticità  persistente nel settore edile, delle saldature, in agricoltura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800" baseline="0" dirty="0"/>
                        <a:t> necessaria sinergia per la promozione della disassuefazione dal fumo !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BPCO costituisce uno dei principali problemi di salute nel mondo e rappresenterà la quarta causa di morte nel 2030. Rimane tuttavia un problema sotto diagnosticato. Da qui l’importanza dal punto di vista prognostico di una diagnosi precoce e di un appropriato intervento terapeutico. </a:t>
                      </a:r>
                    </a:p>
                    <a:p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CDQ + spirometria sembrano essere validi </a:t>
                      </a:r>
                      <a:r>
                        <a:rPr lang="it-IT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predittori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Patologie arto superiore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3603634"/>
              </p:ext>
            </p:extLst>
          </p:nvPr>
        </p:nvGraphicFramePr>
        <p:xfrm>
          <a:off x="323528" y="1268760"/>
          <a:ext cx="849694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VERIFICARE E MODULARE</a:t>
                      </a:r>
                      <a:r>
                        <a:rPr lang="it-IT" sz="2000" baseline="0" dirty="0"/>
                        <a:t> L’IDONEITA’ ALLE MANSIONI SPECIFICHE A RISCHIO, ANCHE IN RELAZIONE ALLE POSSIBILITA’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RECUPERO  O CRONICIZZAZIONE. VALUTARE L’EZIOLOGIA PROFESSIONALE O LAVORO-CORRELATA. SUGGERIRE  </a:t>
                      </a:r>
                      <a:r>
                        <a:rPr lang="it-IT" sz="2000" baseline="0" dirty="0" err="1"/>
                        <a:t>SOLUZIONI…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PORRE DIAGNOSI</a:t>
                      </a:r>
                      <a:r>
                        <a:rPr lang="it-IT" sz="2000" baseline="0" dirty="0"/>
                        <a:t> CIRCOSTANZIATA DEL SINTOMO QUANDO DI SUA COMPETENZA EDUCANDO IL SOGGETTO A SEGUIRE CORRETTA IGIENE DI VITA FUORI DALL’AMBIENTE LAVORATIVO IN FUNZIONE DELLA SUA CONOSCENZA DELLA ABITUDINI DI VITA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CONTINUARE</a:t>
                      </a:r>
                      <a:r>
                        <a:rPr lang="it-IT" sz="2000" baseline="0" dirty="0"/>
                        <a:t> A LAVORARE, POSSIBILMENTE EVITANDO LA CHIRURGIA. RICEVERE INDICAZIONI SUI TRATTAMENTI MIGLIORI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903104"/>
              </p:ext>
            </p:extLst>
          </p:nvPr>
        </p:nvGraphicFramePr>
        <p:xfrm>
          <a:off x="457200" y="692696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it-IT" dirty="0"/>
                        <a:t>Incidenza delle WRMSD arto superiore</a:t>
                      </a:r>
                      <a:r>
                        <a:rPr lang="it-IT" baseline="0" dirty="0"/>
                        <a:t> nella popolazione generale:</a:t>
                      </a:r>
                      <a:endParaRPr lang="it-IT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Compiti del MMG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0">
                <a:tc>
                  <a:txBody>
                    <a:bodyPr/>
                    <a:lstStyle/>
                    <a:p>
                      <a:r>
                        <a:rPr lang="it-IT" dirty="0"/>
                        <a:t>Per la Sindrome</a:t>
                      </a:r>
                      <a:r>
                        <a:rPr lang="it-IT" baseline="0" dirty="0"/>
                        <a:t> del Tunnel Carpale si passa dal 14,4%  di frequenza se ci si basa sulla sola sintomatologia, al 2,7 % che si ottiene combinando EMG  ed esame clinico.</a:t>
                      </a:r>
                    </a:p>
                    <a:p>
                      <a:endParaRPr lang="it-IT" baseline="0" dirty="0"/>
                    </a:p>
                    <a:p>
                      <a:r>
                        <a:rPr lang="it-IT" baseline="0" dirty="0"/>
                        <a:t>Il GOLD  Standard è sempre Esame Clinico +  ENG </a:t>
                      </a:r>
                    </a:p>
                    <a:p>
                      <a:endParaRPr lang="it-IT" baseline="0" dirty="0"/>
                    </a:p>
                    <a:p>
                      <a:r>
                        <a:rPr lang="it-IT" baseline="0" dirty="0"/>
                        <a:t>Problema principale resta  la necessità di ridurre le sollecitazioni biomeccaniche in fase </a:t>
                      </a:r>
                      <a:r>
                        <a:rPr lang="it-IT" baseline="0" dirty="0" err="1"/>
                        <a:t>acuta-subacuta-cronica</a:t>
                      </a:r>
                      <a:r>
                        <a:rPr lang="it-IT" baseline="0" dirty="0"/>
                        <a:t> di patologia e dopo intervento chirurgico.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Educare il paziente ad una corretta attività domiciliare in considerazione della prevalenza di malattia più elevata nelle femmine che quasi sempre associano all’attività lavorativa anche lavori casalinghi favorenti la patologia.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Evitare di incolpare genericamente il lavoro per giustificare una patologia a genesi multifattoriale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864096"/>
          </a:xfrm>
        </p:spPr>
        <p:txBody>
          <a:bodyPr/>
          <a:lstStyle/>
          <a:p>
            <a:r>
              <a:rPr lang="it-IT" dirty="0"/>
              <a:t>Neoplasie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4917511"/>
              </p:ext>
            </p:extLst>
          </p:nvPr>
        </p:nvGraphicFramePr>
        <p:xfrm>
          <a:off x="323528" y="1268760"/>
          <a:ext cx="8496942" cy="504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VERIFICARE  L’IDONEITA’ ALLA MANSIONE E LE POSSIBILITA’ </a:t>
                      </a:r>
                      <a:r>
                        <a:rPr lang="it-IT" sz="2000" dirty="0" err="1"/>
                        <a:t>DI</a:t>
                      </a:r>
                      <a:r>
                        <a:rPr lang="it-IT" sz="2000" dirty="0"/>
                        <a:t> REINSERIMENTO</a:t>
                      </a:r>
                      <a:r>
                        <a:rPr lang="it-IT" sz="2000" baseline="0" dirty="0"/>
                        <a:t> AL LAVORO.  VALUTARE  E SEGNALARE POSSIBILE EZIOLOGIA O CONCAUSA PROFESSIONALE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ACCERTARSI CHE L’AMBIENTE DI LAVORO NON INCIDA NEGATIVAMENTE SU EVOLUZIONE DI MALATTIA. FORNIRE AL MC</a:t>
                      </a:r>
                      <a:r>
                        <a:rPr lang="it-IT" sz="1900" baseline="0" dirty="0"/>
                        <a:t> LE INFORMAZIONI NECESSARIE IN FUNZIONE DELLA PROBABILE RETICENZA DEL PAZIENTE . CONSIGLIARE EVENTUALE COLLOCAMENTO MIRATO TRAMITE INV. CIVILE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RITORNARE AL LAVORO</a:t>
                      </a:r>
                      <a:r>
                        <a:rPr lang="it-IT" sz="2000" baseline="0" dirty="0"/>
                        <a:t> PRECEDENTEMENTE SVOLTO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1490996"/>
              </p:ext>
            </p:extLst>
          </p:nvPr>
        </p:nvGraphicFramePr>
        <p:xfrm>
          <a:off x="457200" y="764704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1267">
                <a:tc>
                  <a:txBody>
                    <a:bodyPr/>
                    <a:lstStyle/>
                    <a:p>
                      <a:r>
                        <a:rPr lang="it-IT" dirty="0"/>
                        <a:t>LA</a:t>
                      </a:r>
                      <a:r>
                        <a:rPr lang="it-IT" baseline="0" dirty="0"/>
                        <a:t> LIMITAZIONE </a:t>
                      </a:r>
                      <a:r>
                        <a:rPr lang="it-IT" baseline="0" dirty="0" err="1"/>
                        <a:t>DI</a:t>
                      </a:r>
                      <a:r>
                        <a:rPr lang="it-IT" baseline="0" dirty="0"/>
                        <a:t> IDONEITA’ PER IL PAZIENTE  NEOPLASTICO:</a:t>
                      </a:r>
                      <a:endParaRPr lang="it-IT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MMG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9333">
                <a:tc>
                  <a:txBody>
                    <a:bodyPr/>
                    <a:lstStyle/>
                    <a:p>
                      <a:r>
                        <a:rPr lang="it-IT" sz="2000" dirty="0"/>
                        <a:t>E’  sempre</a:t>
                      </a:r>
                      <a:r>
                        <a:rPr lang="it-IT" sz="2000" baseline="0" dirty="0"/>
                        <a:t> frutto di attenta valutazione </a:t>
                      </a:r>
                      <a:r>
                        <a:rPr lang="it-IT" sz="2000" baseline="0" dirty="0" err="1"/>
                        <a:t>anatomo-clinica</a:t>
                      </a:r>
                      <a:r>
                        <a:rPr lang="it-IT" sz="2000" baseline="0" dirty="0"/>
                        <a:t> , funzionale e psicologica  del  lavoratore, oppure spesso scaturisce e viene richiesta o suggerita solo per un senso di “timore” reverenziale nei confronti della malattia ?</a:t>
                      </a:r>
                    </a:p>
                    <a:p>
                      <a:endParaRPr lang="it-IT" sz="2000" baseline="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La ripresa dell’attività lavorativa può essere psicologicamente utile per un reinserimento sociale certamente vantaggioso.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it-IT" dirty="0"/>
              <a:t>Ipertensione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6497661"/>
              </p:ext>
            </p:extLst>
          </p:nvPr>
        </p:nvGraphicFramePr>
        <p:xfrm>
          <a:off x="323528" y="1124744"/>
          <a:ext cx="8496942" cy="529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63527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3057">
                <a:tc>
                  <a:txBody>
                    <a:bodyPr/>
                    <a:lstStyle/>
                    <a:p>
                      <a:r>
                        <a:rPr lang="it-IT" sz="2000" b="0" dirty="0"/>
                        <a:t>SUGGERIRE</a:t>
                      </a:r>
                      <a:r>
                        <a:rPr lang="it-IT" sz="2000" b="0" baseline="0" dirty="0"/>
                        <a:t> L’OPPORTUNITA’ </a:t>
                      </a:r>
                      <a:r>
                        <a:rPr lang="it-IT" sz="2000" b="0" baseline="0" dirty="0" err="1"/>
                        <a:t>DI</a:t>
                      </a:r>
                      <a:r>
                        <a:rPr lang="it-IT" sz="2000" b="0" baseline="0" dirty="0"/>
                        <a:t> UN TRATTAMENTO  IN PAZIENTI IPERTESI NON TRATTATI, IN RELAZIONE SOPRATTUTTO AL PROFILO GENERALE </a:t>
                      </a:r>
                      <a:r>
                        <a:rPr lang="it-IT" sz="2000" b="0" baseline="0" dirty="0" err="1"/>
                        <a:t>DI</a:t>
                      </a:r>
                      <a:r>
                        <a:rPr lang="it-IT" sz="2000" b="0" baseline="0" dirty="0"/>
                        <a:t> RISCHIO CARDIOVASCOLARE E ALLE RICADUTE SULL’IDONEITA’</a:t>
                      </a:r>
                      <a:endParaRPr lang="it-I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RICEVERE INFORMAZIONE </a:t>
                      </a:r>
                      <a:r>
                        <a:rPr lang="it-IT" sz="1800" dirty="0" err="1"/>
                        <a:t>DI</a:t>
                      </a:r>
                      <a:r>
                        <a:rPr lang="it-IT" sz="1800" dirty="0"/>
                        <a:t> RISCONTRO IN OCCASIONE </a:t>
                      </a:r>
                      <a:r>
                        <a:rPr lang="it-IT" sz="1800" dirty="0" err="1"/>
                        <a:t>DI</a:t>
                      </a:r>
                      <a:r>
                        <a:rPr lang="it-IT" sz="1800" dirty="0"/>
                        <a:t> VISITA IN AZIENDA </a:t>
                      </a:r>
                      <a:r>
                        <a:rPr lang="it-IT" sz="1800" dirty="0" err="1"/>
                        <a:t>DI</a:t>
                      </a:r>
                      <a:r>
                        <a:rPr lang="it-IT" sz="1800" dirty="0"/>
                        <a:t> VALORE</a:t>
                      </a:r>
                      <a:r>
                        <a:rPr lang="it-IT" sz="1800" baseline="0" dirty="0"/>
                        <a:t> PRESSORIO DA VERIFICARE IN CONDIZIONI RISPETTOSE DEL DECALOGO DELL’OMS PER PORRE DIAGNOSI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IPERTENSIONE ARTERIOSA AL FINE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NON FORNIRE INDICAZIONI NON UNIVOCHE. AVERE NOTIZIA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RISCHI LAVORATIVI CHE POSSANO GENERARE O AGGRAVARE UNO STATO IPERTENSIVO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OTTENERE UNA INFORMAZIONE UNIVOCA E CHIARA SUI RISCHI</a:t>
                      </a:r>
                      <a:r>
                        <a:rPr lang="it-IT" sz="2000" baseline="0" dirty="0"/>
                        <a:t> DELL’IPERTENSIONE E SAPERE SE DEVE TRATTARLA O MENO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936104"/>
          </a:xfrm>
        </p:spPr>
        <p:txBody>
          <a:bodyPr/>
          <a:lstStyle/>
          <a:p>
            <a:r>
              <a:rPr lang="it-IT" dirty="0"/>
              <a:t>Epatopatie infettive- HIV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7714152"/>
              </p:ext>
            </p:extLst>
          </p:nvPr>
        </p:nvGraphicFramePr>
        <p:xfrm>
          <a:off x="323528" y="1268760"/>
          <a:ext cx="864096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VERIFICARE</a:t>
                      </a:r>
                      <a:r>
                        <a:rPr lang="it-IT" sz="2000" baseline="0" dirty="0"/>
                        <a:t> L’IDONEITA’ IN RELAZIONE A COMPITI RICHIEDENTI LAVORO FISICO, A RISCHIO BIOLOGICO O CHIMICO. TENER CONTO DELLE PROBLEMATICHE CONNESSE ALLA TERAPIA E AD EVENTUALI DISCRIMINAZIONI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ACCERTARSI CHE L’AMBIENTE DI LAVORO NON INCIDA NEGATIVAMENTE SULLA MALATTIA. FORNIRE AL MC</a:t>
                      </a:r>
                      <a:r>
                        <a:rPr lang="it-IT" sz="1900" baseline="0" dirty="0"/>
                        <a:t> LE INFORMAZIONI NECESSARIE IN FUNZIONE DELLA PROBABILE RETICENZA DEL PAZIENTE. CONSIGLIARE EVENTUALE COLLOCAMENTO MIRATO TRAMITE INV. CIVILE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MANTENERE IGNOTA </a:t>
                      </a:r>
                      <a:r>
                        <a:rPr lang="it-IT" sz="2000" baseline="0" dirty="0"/>
                        <a:t> LA PROPRIA CONDIZIONE PATOLOGICA, PER PAURA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 RIPERCUSSIONI O DISCRIMINAZIONI LAVORATIVE. 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8222269"/>
              </p:ext>
            </p:extLst>
          </p:nvPr>
        </p:nvGraphicFramePr>
        <p:xfrm>
          <a:off x="395536" y="764704"/>
          <a:ext cx="8229600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8899">
                <a:tc>
                  <a:txBody>
                    <a:bodyPr/>
                    <a:lstStyle/>
                    <a:p>
                      <a:r>
                        <a:rPr lang="it-IT" dirty="0"/>
                        <a:t>IDONEITA’  E PROBLEMATICHE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DI</a:t>
                      </a:r>
                      <a:r>
                        <a:rPr lang="it-IT" baseline="0" dirty="0"/>
                        <a:t> RISCHIO PER  IL LAVORATORE CON EPATOPATIA / HIV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MMG e  SUPPORTO AL PAZIENTE CON EPATOPATIA-HIV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73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t-IT" sz="2400" dirty="0"/>
                        <a:t> Necessità</a:t>
                      </a:r>
                      <a:r>
                        <a:rPr lang="it-IT" sz="2400" baseline="0" dirty="0"/>
                        <a:t> di limitazioni per lavoratori  affetti da cirrosi o cancro-cirrosi ;  epatopatia cronica attiva in trattamento con IF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2400" baseline="0" dirty="0"/>
                        <a:t> Criticità per turni di notte, lavori ad elevato dispendio energetico, mansioni di guida di mezzi, inclusione nella squadra di primo soccorso o antincendio.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Intervento di supporto al Medico </a:t>
                      </a:r>
                      <a:r>
                        <a:rPr lang="it-IT" sz="2400" dirty="0" smtClean="0"/>
                        <a:t>Competente.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smtClean="0"/>
                        <a:t>Avvio</a:t>
                      </a:r>
                      <a:r>
                        <a:rPr lang="it-IT" sz="2400" baseline="0" dirty="0" smtClean="0"/>
                        <a:t> richiesta di invalidità civile :</a:t>
                      </a:r>
                    </a:p>
                    <a:p>
                      <a:r>
                        <a:rPr lang="it-IT" sz="2400" baseline="0" dirty="0" smtClean="0"/>
                        <a:t>Epatite cronica attiva -  51% (tabellare )</a:t>
                      </a:r>
                    </a:p>
                    <a:p>
                      <a:r>
                        <a:rPr lang="it-IT" sz="2400" baseline="0" dirty="0" smtClean="0"/>
                        <a:t>Cirrosi epatica : 71-80 %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Dipendenze-abuso</a:t>
            </a:r>
            <a:r>
              <a:rPr lang="it-IT" dirty="0"/>
              <a:t> alcool-droghe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6910727"/>
              </p:ext>
            </p:extLst>
          </p:nvPr>
        </p:nvGraphicFramePr>
        <p:xfrm>
          <a:off x="467544" y="1124744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2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2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COSA INTERESSA </a:t>
                      </a:r>
                      <a:r>
                        <a:rPr lang="it-IT" sz="1800"/>
                        <a:t>AL MMG</a:t>
                      </a:r>
                      <a:r>
                        <a:rPr lang="it-IT" sz="1800" baseline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</a:rPr>
                        <a:t>QUALI I SUOI COMPITI</a:t>
                      </a:r>
                      <a:endParaRPr lang="it-IT" sz="18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COSA</a:t>
                      </a:r>
                      <a:r>
                        <a:rPr lang="it-IT" baseline="0" dirty="0"/>
                        <a:t> INTERESSA AL LAVORATORE: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6452">
                <a:tc>
                  <a:txBody>
                    <a:bodyPr/>
                    <a:lstStyle/>
                    <a:p>
                      <a:r>
                        <a:rPr lang="it-IT" sz="1800" dirty="0"/>
                        <a:t>GESTIRE</a:t>
                      </a:r>
                      <a:r>
                        <a:rPr lang="it-IT" sz="1800" baseline="0" dirty="0"/>
                        <a:t> CORRETTAMENTE ACCERTAMENTI E IDONEITA’ PER  ATTIVITA’ A RISCHIO .</a:t>
                      </a:r>
                    </a:p>
                    <a:p>
                      <a:r>
                        <a:rPr lang="it-IT" sz="1800" baseline="0" dirty="0"/>
                        <a:t>RICEVERE UN SUPPORTO DAL MMG  PER I CASI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DIPENDENZA-ABUSO CRONICO , SOPRATTUTTO NEI CASI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NON IDONEITA’ ALLA MANSIONE 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SOSPETTARE E VERIFICARE LA PRESENZA </a:t>
                      </a:r>
                      <a:r>
                        <a:rPr lang="it-IT" sz="1800" baseline="0" dirty="0"/>
                        <a:t>DI DIPENDENZA-ABUSO CRONICO. </a:t>
                      </a:r>
                    </a:p>
                    <a:p>
                      <a:r>
                        <a:rPr lang="it-IT" sz="1800" baseline="0" dirty="0"/>
                        <a:t>SUPPORTARE IL PAZIENTE NEL PERCORSO DI DISASSUEFAZIONE E/O INDIRIZZARE IN CENTRI ADEGUATI.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EVITARE  CONSEGUENZE  LAVORATIVE.</a:t>
                      </a:r>
                    </a:p>
                    <a:p>
                      <a:r>
                        <a:rPr lang="it-IT" dirty="0"/>
                        <a:t>ESSERE AIUTATO AD ABBANDONARE</a:t>
                      </a:r>
                      <a:r>
                        <a:rPr lang="it-IT" baseline="0" dirty="0"/>
                        <a:t> SITUAZIONI </a:t>
                      </a:r>
                      <a:r>
                        <a:rPr lang="it-IT" baseline="0" dirty="0" err="1"/>
                        <a:t>DI</a:t>
                      </a:r>
                      <a:r>
                        <a:rPr lang="it-IT" baseline="0" dirty="0"/>
                        <a:t> ABUSO O </a:t>
                      </a:r>
                      <a:r>
                        <a:rPr lang="it-IT" baseline="0" dirty="0" err="1"/>
                        <a:t>DI</a:t>
                      </a:r>
                      <a:r>
                        <a:rPr lang="it-IT" baseline="0" dirty="0"/>
                        <a:t> DIPENDENZA (NON SEMPRE )</a:t>
                      </a:r>
                    </a:p>
                    <a:p>
                      <a:r>
                        <a:rPr lang="it-IT" baseline="0" dirty="0"/>
                        <a:t>SPESSO  SMINUIRE IL PROBLEMA  CERCANDO </a:t>
                      </a:r>
                      <a:r>
                        <a:rPr lang="it-IT" baseline="0" dirty="0" err="1"/>
                        <a:t>DI</a:t>
                      </a:r>
                      <a:r>
                        <a:rPr lang="it-IT" baseline="0" dirty="0"/>
                        <a:t> USCIRE INDENNE DA ACCERTAMENTI, RICORSI AL SERT, ECC.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3-03-03-2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8351" y="0"/>
            <a:ext cx="10599047" cy="6858000"/>
          </a:xfrm>
        </p:spPr>
      </p:pic>
      <p:sp>
        <p:nvSpPr>
          <p:cNvPr id="5" name="Rettangolo 4"/>
          <p:cNvSpPr/>
          <p:nvPr/>
        </p:nvSpPr>
        <p:spPr>
          <a:xfrm>
            <a:off x="323528" y="5733256"/>
            <a:ext cx="717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 per l’attenzione !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7924144"/>
              </p:ext>
            </p:extLst>
          </p:nvPr>
        </p:nvGraphicFramePr>
        <p:xfrm>
          <a:off x="539552" y="116632"/>
          <a:ext cx="8229600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3214397343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888498337"/>
                    </a:ext>
                  </a:extLst>
                </a:gridCol>
              </a:tblGrid>
              <a:tr h="911498">
                <a:tc>
                  <a:txBody>
                    <a:bodyPr/>
                    <a:lstStyle/>
                    <a:p>
                      <a:r>
                        <a:rPr lang="it-IT" dirty="0"/>
                        <a:t>CONDIZIONI  DI RISCHIO LAVORATIVO PER  IPERTENSIONE: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COMPITI DEL MMG</a:t>
                      </a:r>
                      <a:r>
                        <a:rPr lang="it-IT" baseline="0" dirty="0"/>
                        <a:t>: </a:t>
                      </a:r>
                      <a:endParaRPr lang="it-IT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186199"/>
                  </a:ext>
                </a:extLst>
              </a:tr>
              <a:tr h="5713238">
                <a:tc>
                  <a:txBody>
                    <a:bodyPr/>
                    <a:lstStyle/>
                    <a:p>
                      <a:r>
                        <a:rPr lang="it-IT" sz="2400" dirty="0"/>
                        <a:t>Addetti  a lavori pesanti, ad elevato dispendio energetico, comportanti sforzi di sollevamento o esposizione a fattori climatici sfavorevoli…</a:t>
                      </a:r>
                    </a:p>
                    <a:p>
                      <a:endParaRPr lang="it-IT" sz="2400" dirty="0"/>
                    </a:p>
                    <a:p>
                      <a:r>
                        <a:rPr lang="it-IT" sz="2400" dirty="0"/>
                        <a:t>Addetti a lavori in altezza, alla guida di mezzi di trasporto …</a:t>
                      </a:r>
                    </a:p>
                    <a:p>
                      <a:endParaRPr lang="it-IT" sz="2400" dirty="0"/>
                    </a:p>
                    <a:p>
                      <a:r>
                        <a:rPr lang="it-IT" sz="2400" dirty="0"/>
                        <a:t>Addetti a lavori particolarmente stressanti per condizioni  oggettive od organizzative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Non conoscendo nel dettaglio l’ambiente e la mansione lavorativa compito del MMG è inserire nell’educazione del paziente iperteso la comprensione dell’</a:t>
                      </a:r>
                      <a:r>
                        <a:rPr lang="it-IT" sz="2400" u="sng" dirty="0"/>
                        <a:t>importanza</a:t>
                      </a:r>
                      <a:r>
                        <a:rPr lang="it-IT" sz="2400" dirty="0"/>
                        <a:t> di fornire al Medico del Lavoro tutte le indicazione necessarie cliniche e terapeutiche </a:t>
                      </a:r>
                    </a:p>
                    <a:p>
                      <a:r>
                        <a:rPr lang="it-IT" sz="2400" dirty="0"/>
                        <a:t>al fine di migliorare l’inserimento al lavoro evitando condizioni che possano aggravare la patologia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227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61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300"/>
            <a:ext cx="5294706" cy="682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17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170"/>
            <a:ext cx="7488832" cy="6498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95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690"/>
            <a:ext cx="6955541" cy="4718454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411427"/>
              </p:ext>
            </p:extLst>
          </p:nvPr>
        </p:nvGraphicFramePr>
        <p:xfrm>
          <a:off x="1115616" y="4661128"/>
          <a:ext cx="662473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933508309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922742619"/>
                    </a:ext>
                  </a:extLst>
                </a:gridCol>
              </a:tblGrid>
              <a:tr h="54546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 sotto sforzo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210 mmHg nell’uomo </a:t>
                      </a:r>
                    </a:p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190 mmHg nella donna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559935"/>
                  </a:ext>
                </a:extLst>
              </a:tr>
            </a:tbl>
          </a:graphicData>
        </a:graphic>
      </p:graphicFrame>
      <p:sp>
        <p:nvSpPr>
          <p:cNvPr id="5" name="Sottotitolo 4"/>
          <p:cNvSpPr txBox="1">
            <a:spLocks/>
          </p:cNvSpPr>
          <p:nvPr/>
        </p:nvSpPr>
        <p:spPr>
          <a:xfrm>
            <a:off x="179512" y="5373216"/>
            <a:ext cx="8784976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FF0000"/>
                </a:solidFill>
              </a:rPr>
              <a:t>…  un eccessivo incremento della BP durante esercizio predice lo sviluppo di ipertensione nei soggetti normotesi indipendentemente dai valori di BP a riposo … </a:t>
            </a:r>
          </a:p>
        </p:txBody>
      </p:sp>
    </p:spTree>
    <p:extLst>
      <p:ext uri="{BB962C8B-B14F-4D97-AF65-F5344CB8AC3E}">
        <p14:creationId xmlns="" xmlns:p14="http://schemas.microsoft.com/office/powerpoint/2010/main" val="253291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08912" cy="792088"/>
          </a:xfrm>
        </p:spPr>
        <p:txBody>
          <a:bodyPr/>
          <a:lstStyle/>
          <a:p>
            <a:r>
              <a:rPr lang="it-IT" dirty="0"/>
              <a:t>Diabete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9181441"/>
              </p:ext>
            </p:extLst>
          </p:nvPr>
        </p:nvGraphicFramePr>
        <p:xfrm>
          <a:off x="323528" y="1124744"/>
          <a:ext cx="8496942" cy="554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5159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COSA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   INTERESSA AL MEDICO  COMPETENTE. QUALI I SUOI COMPITI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 INTERESSA AL MMG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. QUALI I SUOI COMPITI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COSA</a:t>
                      </a:r>
                      <a:r>
                        <a:rPr lang="it-IT" sz="2000" baseline="0" dirty="0"/>
                        <a:t> INTERESSA AL LAVORATORE</a:t>
                      </a:r>
                      <a:r>
                        <a:rPr lang="it-IT" sz="2000" baseline="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393">
                <a:tc>
                  <a:txBody>
                    <a:bodyPr/>
                    <a:lstStyle/>
                    <a:p>
                      <a:r>
                        <a:rPr lang="it-IT" sz="2000" dirty="0"/>
                        <a:t>SEGNALARE</a:t>
                      </a:r>
                      <a:r>
                        <a:rPr lang="it-IT" sz="2000" baseline="0" dirty="0"/>
                        <a:t>  AL LAVORATORE E AL MEDICO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BASE IL DIABETE MISCONOSCIUTO .</a:t>
                      </a:r>
                    </a:p>
                    <a:p>
                      <a:r>
                        <a:rPr lang="it-IT" sz="2000" baseline="0" dirty="0"/>
                        <a:t>VERIFICARNE LO STATO </a:t>
                      </a:r>
                      <a:r>
                        <a:rPr lang="it-IT" sz="2000" baseline="0" dirty="0" err="1"/>
                        <a:t>DI</a:t>
                      </a:r>
                      <a:r>
                        <a:rPr lang="it-IT" sz="2000" baseline="0" dirty="0"/>
                        <a:t> COMPENSO E LE IMPLICAZIONI TERAPEUTICHE IN RELAZIONE ALLA IDONEITA’ ALLA MANSIONE SVOLTA, SOPRATTUTTO SE A RISCHIO PER LA SICUREZZA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aseline="0" dirty="0"/>
                        <a:t>SAPERE QUALI ATTIVITA’ LAVORATIVE SONO A RISCHIO PER IL DIABETICO</a:t>
                      </a:r>
                    </a:p>
                    <a:p>
                      <a:endParaRPr lang="it-IT" sz="2000" baseline="0" dirty="0"/>
                    </a:p>
                    <a:p>
                      <a:r>
                        <a:rPr lang="it-IT" sz="2000" baseline="0" dirty="0"/>
                        <a:t>ATTIVARE LE PROCEDURE DIAGNOSTICHE, EVENTUALE TERAPIA.</a:t>
                      </a:r>
                    </a:p>
                    <a:p>
                      <a:endParaRPr lang="it-IT" sz="2000" baseline="0" dirty="0"/>
                    </a:p>
                    <a:p>
                      <a:r>
                        <a:rPr lang="it-IT" sz="2000" baseline="0" dirty="0"/>
                        <a:t>PORTARE A CONOSCENZA DEL MC  RISULTATI, DANNI D’ORGANO RILEVATI E TERAPIA IN ATTO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SUPERARE IL TRAUMA DELLA SCOPERTA DEL DIABETE E LA PAURA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PERDERE IL LAVORO  O I TURNI </a:t>
                      </a:r>
                      <a:r>
                        <a:rPr lang="it-IT" dirty="0" err="1"/>
                        <a:t>DI</a:t>
                      </a:r>
                      <a:r>
                        <a:rPr lang="it-IT" dirty="0"/>
                        <a:t> NOTTE O LA GUIDA DEI MEZZI (FREQUENTEMENTE</a:t>
                      </a:r>
                      <a:r>
                        <a:rPr lang="it-IT" baseline="0" dirty="0"/>
                        <a:t> IL DIABETE VIENE TACIUTO PER QUESTO ).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57330"/>
              </p:ext>
            </p:extLst>
          </p:nvPr>
        </p:nvGraphicFramePr>
        <p:xfrm>
          <a:off x="539552" y="1196752"/>
          <a:ext cx="8229600" cy="507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3214397343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888498337"/>
                    </a:ext>
                  </a:extLst>
                </a:gridCol>
              </a:tblGrid>
              <a:tr h="1139067">
                <a:tc>
                  <a:txBody>
                    <a:bodyPr/>
                    <a:lstStyle/>
                    <a:p>
                      <a:r>
                        <a:rPr lang="it-IT" dirty="0"/>
                        <a:t>CONDIZIONI  DI RISCHIO LAVORATIVO PER  DIABETE 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RACCOMANDAZIONI  OMS- AID-SID  per la diagnosi di DIABETE: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186199"/>
                  </a:ext>
                </a:extLst>
              </a:tr>
              <a:tr h="3613461">
                <a:tc>
                  <a:txBody>
                    <a:bodyPr/>
                    <a:lstStyle/>
                    <a:p>
                      <a:r>
                        <a:rPr lang="it-IT" dirty="0"/>
                        <a:t>Addetti  a lavori pesanti, ad elevato dispendio energetico con necessità di integrazione  alimentare e adattamento terapeutico, esposizione a fattori climatici sfavorevoli…</a:t>
                      </a:r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Addetti a lavori in altezza, alla guida di mezzi di trasporto o mezzi di sollevamento, a lavori in sospensione o su funi.</a:t>
                      </a:r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Addetti a lavori stressanti per condizioni  oggettive od organizzative, a lavoro su turni e notturno.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 presenza di sintomi: GLICEMIA  </a:t>
                      </a:r>
                      <a:r>
                        <a:rPr lang="it-IT" u="sng" dirty="0"/>
                        <a:t>&gt; </a:t>
                      </a:r>
                      <a:r>
                        <a:rPr lang="it-IT" u="none" dirty="0"/>
                        <a:t>200  (singolo riscontro)</a:t>
                      </a:r>
                    </a:p>
                    <a:p>
                      <a:endParaRPr lang="it-IT" u="none" dirty="0"/>
                    </a:p>
                    <a:p>
                      <a:r>
                        <a:rPr lang="it-IT" b="1" u="none" dirty="0"/>
                        <a:t>In assenza di sintomi: </a:t>
                      </a:r>
                    </a:p>
                    <a:p>
                      <a:r>
                        <a:rPr lang="it-IT" u="none" dirty="0"/>
                        <a:t>GLICEMIA a DIGIUNO </a:t>
                      </a:r>
                      <a:r>
                        <a:rPr lang="it-IT" u="sng" dirty="0"/>
                        <a:t>&gt;</a:t>
                      </a:r>
                      <a:r>
                        <a:rPr lang="it-IT" u="none" dirty="0"/>
                        <a:t> 126 in almeno 2 occasioni</a:t>
                      </a:r>
                    </a:p>
                    <a:p>
                      <a:endParaRPr lang="it-IT" u="none" dirty="0"/>
                    </a:p>
                    <a:p>
                      <a:r>
                        <a:rPr lang="it-IT" u="none" dirty="0"/>
                        <a:t>GLICEMIA </a:t>
                      </a:r>
                      <a:r>
                        <a:rPr lang="it-IT" u="sng" dirty="0"/>
                        <a:t>&gt;</a:t>
                      </a:r>
                      <a:r>
                        <a:rPr lang="it-IT" u="none" dirty="0"/>
                        <a:t>  200 dopo carico di glucosio</a:t>
                      </a:r>
                    </a:p>
                    <a:p>
                      <a:endParaRPr lang="it-IT" u="none" dirty="0"/>
                    </a:p>
                    <a:p>
                      <a:r>
                        <a:rPr lang="it-IT" u="none" dirty="0"/>
                        <a:t>HB </a:t>
                      </a:r>
                      <a:r>
                        <a:rPr lang="it-IT" u="none" dirty="0" err="1"/>
                        <a:t>glicata</a:t>
                      </a:r>
                      <a:r>
                        <a:rPr lang="it-IT" u="none" dirty="0"/>
                        <a:t>  </a:t>
                      </a:r>
                      <a:r>
                        <a:rPr lang="it-IT" u="sng" dirty="0"/>
                        <a:t>&gt;</a:t>
                      </a:r>
                      <a:r>
                        <a:rPr lang="it-IT" u="none" dirty="0"/>
                        <a:t> </a:t>
                      </a:r>
                      <a:r>
                        <a:rPr lang="it-IT" u="none" dirty="0">
                          <a:effectLst/>
                        </a:rPr>
                        <a:t>6,5%   (48 </a:t>
                      </a:r>
                      <a:r>
                        <a:rPr lang="it-IT" u="none" dirty="0" err="1">
                          <a:effectLst/>
                        </a:rPr>
                        <a:t>mmol</a:t>
                      </a:r>
                      <a:r>
                        <a:rPr lang="it-IT" u="none" dirty="0">
                          <a:effectLst/>
                        </a:rPr>
                        <a:t>) standardizzato  IFCC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2277233"/>
                  </a:ext>
                </a:extLst>
              </a:tr>
            </a:tbl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467544" y="260648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Diabete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127488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2457</Words>
  <Application>Microsoft Office PowerPoint</Application>
  <PresentationFormat>Presentazione su schermo (4:3)</PresentationFormat>
  <Paragraphs>228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Città</vt:lpstr>
      <vt:lpstr>Le criticità nel rapporto tra Medico di Medicina Generale e Medico Competente</vt:lpstr>
      <vt:lpstr>Diapositiva 2</vt:lpstr>
      <vt:lpstr>Ipertensione</vt:lpstr>
      <vt:lpstr>Diapositiva 4</vt:lpstr>
      <vt:lpstr>Diapositiva 5</vt:lpstr>
      <vt:lpstr>Diapositiva 6</vt:lpstr>
      <vt:lpstr>Diapositiva 7</vt:lpstr>
      <vt:lpstr>Diabete</vt:lpstr>
      <vt:lpstr>Diapositiva 9</vt:lpstr>
      <vt:lpstr>Cardiopatia ischemica</vt:lpstr>
      <vt:lpstr>Diapositiva 11</vt:lpstr>
      <vt:lpstr>Diapositiva 12</vt:lpstr>
      <vt:lpstr>INVALIDITA’ CIVILE</vt:lpstr>
      <vt:lpstr>Diapositiva 14</vt:lpstr>
      <vt:lpstr>CARDIOPATIA ISCHEMICA GIUDIZIO DI IDONEITA’</vt:lpstr>
      <vt:lpstr>Diapositiva 16</vt:lpstr>
      <vt:lpstr>Diapositiva 17</vt:lpstr>
      <vt:lpstr>TERAPIA CARDIOLOGICA E LAVORO</vt:lpstr>
      <vt:lpstr>Patologie neuropsichiche</vt:lpstr>
      <vt:lpstr>Diapositiva 20</vt:lpstr>
      <vt:lpstr>Mal di schiena</vt:lpstr>
      <vt:lpstr>Diapositiva 22</vt:lpstr>
      <vt:lpstr>Asma bronchiale</vt:lpstr>
      <vt:lpstr>BPCO</vt:lpstr>
      <vt:lpstr>Diapositiva 25</vt:lpstr>
      <vt:lpstr>Patologie arto superiore</vt:lpstr>
      <vt:lpstr>Diapositiva 27</vt:lpstr>
      <vt:lpstr>Neoplasie</vt:lpstr>
      <vt:lpstr>Diapositiva 29</vt:lpstr>
      <vt:lpstr>Epatopatie infettive- HIV</vt:lpstr>
      <vt:lpstr>Diapositiva 31</vt:lpstr>
      <vt:lpstr>Dipendenze-abuso alcool-droghe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Ipertensione</dc:title>
  <dc:creator>VINCENZO-PORTATILE</dc:creator>
  <cp:lastModifiedBy>VINCENZO-PORTATILE</cp:lastModifiedBy>
  <cp:revision>97</cp:revision>
  <dcterms:created xsi:type="dcterms:W3CDTF">2016-10-18T15:23:02Z</dcterms:created>
  <dcterms:modified xsi:type="dcterms:W3CDTF">2017-01-20T17:42:23Z</dcterms:modified>
</cp:coreProperties>
</file>