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6"/>
  </p:notesMasterIdLst>
  <p:sldIdLst>
    <p:sldId id="256" r:id="rId2"/>
    <p:sldId id="293" r:id="rId3"/>
    <p:sldId id="258" r:id="rId4"/>
    <p:sldId id="259" r:id="rId5"/>
    <p:sldId id="260" r:id="rId6"/>
    <p:sldId id="261" r:id="rId7"/>
    <p:sldId id="262" r:id="rId8"/>
    <p:sldId id="263" r:id="rId9"/>
    <p:sldId id="297" r:id="rId10"/>
    <p:sldId id="298" r:id="rId11"/>
    <p:sldId id="264" r:id="rId12"/>
    <p:sldId id="265" r:id="rId13"/>
    <p:sldId id="257" r:id="rId14"/>
    <p:sldId id="267" r:id="rId15"/>
    <p:sldId id="268" r:id="rId16"/>
    <p:sldId id="269" r:id="rId17"/>
    <p:sldId id="272" r:id="rId18"/>
    <p:sldId id="274" r:id="rId19"/>
    <p:sldId id="270" r:id="rId20"/>
    <p:sldId id="273" r:id="rId21"/>
    <p:sldId id="271" r:id="rId22"/>
    <p:sldId id="266" r:id="rId23"/>
    <p:sldId id="275" r:id="rId24"/>
    <p:sldId id="277" r:id="rId25"/>
    <p:sldId id="278" r:id="rId26"/>
    <p:sldId id="287" r:id="rId27"/>
    <p:sldId id="279" r:id="rId28"/>
    <p:sldId id="299" r:id="rId29"/>
    <p:sldId id="280" r:id="rId30"/>
    <p:sldId id="296" r:id="rId31"/>
    <p:sldId id="281" r:id="rId32"/>
    <p:sldId id="289" r:id="rId33"/>
    <p:sldId id="282" r:id="rId34"/>
    <p:sldId id="290" r:id="rId35"/>
    <p:sldId id="283" r:id="rId36"/>
    <p:sldId id="284" r:id="rId37"/>
    <p:sldId id="285" r:id="rId38"/>
    <p:sldId id="288" r:id="rId39"/>
    <p:sldId id="301" r:id="rId40"/>
    <p:sldId id="302" r:id="rId41"/>
    <p:sldId id="303" r:id="rId42"/>
    <p:sldId id="300" r:id="rId43"/>
    <p:sldId id="294" r:id="rId44"/>
    <p:sldId id="305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luca Bettini" initials="GB" lastIdx="2" clrIdx="0">
    <p:extLst>
      <p:ext uri="{19B8F6BF-5375-455C-9EA6-DF929625EA0E}">
        <p15:presenceInfo xmlns:p15="http://schemas.microsoft.com/office/powerpoint/2012/main" userId="S-1-5-21-2207644229-1034074504-2640476413-11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D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05T17:04:35.871" idx="2">
    <p:pos x="10" y="10"/>
    <p:text>18 APERTI - 34 CHIUSI VS 62 APERTI 19 CHIUSI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FAFDF-D328-48B0-B593-60AD69EF9A06}" type="datetimeFigureOut">
              <a:rPr lang="it-IT" smtClean="0"/>
              <a:t>08/04/17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B574-890D-489F-ADE4-6F456B303B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58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901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F85FFCE-5577-48C3-9603-0C0E35D016D2}" type="slidenum">
              <a:rPr lang="it-IT" altLang="it-IT"/>
              <a:pPr/>
              <a:t>41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373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4/8/2017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8000" dirty="0"/>
              <a:t>La cartella informatizzata in Medicina Generale - Luci ed ombre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it-IT" dirty="0"/>
              <a:t>GL Bettini</a:t>
            </a:r>
          </a:p>
          <a:p>
            <a:pPr algn="r"/>
            <a:r>
              <a:rPr lang="it-IT" dirty="0"/>
              <a:t>Brescia 8 aprile 2017</a:t>
            </a:r>
          </a:p>
        </p:txBody>
      </p:sp>
    </p:spTree>
    <p:extLst>
      <p:ext uri="{BB962C8B-B14F-4D97-AF65-F5344CB8AC3E}">
        <p14:creationId xmlns:p14="http://schemas.microsoft.com/office/powerpoint/2010/main" val="947170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mese di lavoro oggi…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329076"/>
            <a:ext cx="4664075" cy="3106310"/>
          </a:xfrm>
        </p:spPr>
      </p:pic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it-IT" b="1" dirty="0"/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22 giornate lavorate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1568 accessi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245 nuovi problemi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3213 pezzi prescritti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Un migliaio di ricette al mese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/>
              <a:t>50 ricette circa al di (solo le terapie!)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425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storia…anni 90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4571" y="2011363"/>
            <a:ext cx="6697132" cy="3767137"/>
          </a:xfrm>
        </p:spPr>
      </p:pic>
    </p:spTree>
    <p:extLst>
      <p:ext uri="{BB962C8B-B14F-4D97-AF65-F5344CB8AC3E}">
        <p14:creationId xmlns:p14="http://schemas.microsoft.com/office/powerpoint/2010/main" val="2179284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cartella informatizzata in Medicina Generale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Luci ed ombre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489" y="2087265"/>
            <a:ext cx="10517971" cy="3866064"/>
          </a:xfrm>
        </p:spPr>
      </p:pic>
    </p:spTree>
    <p:extLst>
      <p:ext uri="{BB962C8B-B14F-4D97-AF65-F5344CB8AC3E}">
        <p14:creationId xmlns:p14="http://schemas.microsoft.com/office/powerpoint/2010/main" val="23045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…all’inizio fu il caos…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5762" y="2437606"/>
            <a:ext cx="3714750" cy="2914650"/>
          </a:xfrm>
        </p:spPr>
      </p:pic>
    </p:spTree>
    <p:extLst>
      <p:ext uri="{BB962C8B-B14F-4D97-AF65-F5344CB8AC3E}">
        <p14:creationId xmlns:p14="http://schemas.microsoft.com/office/powerpoint/2010/main" val="1292056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 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carta all’HD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5122" y="2077817"/>
            <a:ext cx="3877295" cy="3687645"/>
          </a:xfrm>
        </p:spPr>
      </p:pic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it-IT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Impegno oneroso di tempo per trasferire i dati dal cartaceo al mezzo informatico e rischio di perdita dati</a:t>
            </a:r>
          </a:p>
        </p:txBody>
      </p:sp>
    </p:spTree>
    <p:extLst>
      <p:ext uri="{BB962C8B-B14F-4D97-AF65-F5344CB8AC3E}">
        <p14:creationId xmlns:p14="http://schemas.microsoft.com/office/powerpoint/2010/main" val="28068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dalla penna alla tastiera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/>
              <a:t>Almeno inizialmente problemi con la digitazione in tempo reale </a:t>
            </a:r>
            <a:r>
              <a:rPr lang="it-IT" sz="4000" dirty="0"/>
              <a:t>(tastiera ad un dito)</a:t>
            </a:r>
            <a:endParaRPr lang="it-IT" sz="4400" dirty="0"/>
          </a:p>
        </p:txBody>
      </p:sp>
      <p:pic>
        <p:nvPicPr>
          <p:cNvPr id="10" name="Segnaposto contenuto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096359"/>
            <a:ext cx="4664075" cy="357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4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paura del «FATAL ERROR»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endParaRPr lang="it-IT" sz="4400" b="1" dirty="0"/>
          </a:p>
          <a:p>
            <a:pPr algn="ctr"/>
            <a:r>
              <a:rPr lang="it-IT" sz="4400" b="1" dirty="0"/>
              <a:t>il «difficile» rapporto con la novità del mezzo e del linguaggio informatico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378437"/>
            <a:ext cx="4664075" cy="3007588"/>
          </a:xfrm>
        </p:spPr>
      </p:pic>
    </p:spTree>
    <p:extLst>
      <p:ext uri="{BB962C8B-B14F-4D97-AF65-F5344CB8AC3E}">
        <p14:creationId xmlns:p14="http://schemas.microsoft.com/office/powerpoint/2010/main" val="65078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gestione informatica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4000" b="1" dirty="0"/>
              <a:t>Il rapido invecchiamento degli hardware e l’evoluzione incessante dei software</a:t>
            </a:r>
          </a:p>
          <a:p>
            <a:pPr algn="ctr"/>
            <a:endParaRPr lang="it-IT" dirty="0"/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3524" y="1998663"/>
            <a:ext cx="4663202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15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l’aggiornamento dei dati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4800" b="1" dirty="0"/>
              <a:t>Il problema della trasferibilità dei dati da più ambulatori</a:t>
            </a:r>
          </a:p>
          <a:p>
            <a:pPr algn="ctr"/>
            <a:r>
              <a:rPr lang="it-IT" sz="2000" dirty="0"/>
              <a:t>Problematiche e costi connessi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3524" y="1998663"/>
            <a:ext cx="4663202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4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trattamento dei dati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b="1" dirty="0"/>
              <a:t>La protezione dei dati sensibili</a:t>
            </a:r>
          </a:p>
          <a:p>
            <a:pPr algn="ctr"/>
            <a:r>
              <a:rPr lang="it-IT" sz="4400" b="1" dirty="0"/>
              <a:t>Il salvataggio dei dati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1998134"/>
            <a:ext cx="4664075" cy="37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54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A5D8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L’eclissi della luce…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8887" y="2011362"/>
            <a:ext cx="6030684" cy="4485321"/>
          </a:xfrm>
        </p:spPr>
      </p:pic>
      <p:sp>
        <p:nvSpPr>
          <p:cNvPr id="6" name="Rettangolo 5"/>
          <p:cNvSpPr/>
          <p:nvPr/>
        </p:nvSpPr>
        <p:spPr>
          <a:xfrm>
            <a:off x="4702629" y="2932777"/>
            <a:ext cx="2743200" cy="221599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13800" b="1" cap="none" spc="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siss</a:t>
            </a:r>
            <a:endParaRPr lang="it-IT" sz="13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612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gestione del dato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it-IT" sz="4400" b="1" dirty="0"/>
              <a:t>L’inserimento di dati complessi (cartelle cliniche – referti complessi)</a:t>
            </a:r>
          </a:p>
          <a:p>
            <a:pPr algn="ctr"/>
            <a:r>
              <a:rPr lang="it-IT" sz="4400" b="1" dirty="0"/>
              <a:t>L’inserimento non-automatico delle analisi…</a:t>
            </a:r>
          </a:p>
          <a:p>
            <a:endParaRPr lang="it-IT" dirty="0"/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3524" y="1998663"/>
            <a:ext cx="4663202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6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effetti collaterali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it-IT" sz="3600" b="1" dirty="0"/>
              <a:t>La deresponsabilizzazione del paziente nella tenuta della propria documentazione sanitaria</a:t>
            </a:r>
          </a:p>
          <a:p>
            <a:endParaRPr lang="it-IT" dirty="0"/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3524" y="1998663"/>
            <a:ext cx="4663202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5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distorsione del rapporto</a:t>
            </a:r>
          </a:p>
        </p:txBody>
      </p:sp>
      <p:pic>
        <p:nvPicPr>
          <p:cNvPr id="3" name="Segnaposto contenuto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7118" y="2568102"/>
            <a:ext cx="4085618" cy="2723745"/>
          </a:xfrm>
        </p:spPr>
      </p:pic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it-IT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Possibile interferenza nella relazione </a:t>
            </a:r>
          </a:p>
          <a:p>
            <a:pPr algn="ctr"/>
            <a:r>
              <a:rPr lang="it-I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medico-paziente</a:t>
            </a:r>
          </a:p>
        </p:txBody>
      </p:sp>
    </p:spTree>
    <p:extLst>
      <p:ext uri="{BB962C8B-B14F-4D97-AF65-F5344CB8AC3E}">
        <p14:creationId xmlns:p14="http://schemas.microsoft.com/office/powerpoint/2010/main" val="105871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ombre…la rete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460336"/>
            <a:ext cx="4664075" cy="2843790"/>
          </a:xfrm>
        </p:spPr>
      </p:pic>
      <p:pic>
        <p:nvPicPr>
          <p:cNvPr id="12" name="Segnaposto contenuto 1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1863" y="2259876"/>
            <a:ext cx="4662487" cy="3244710"/>
          </a:xfrm>
        </p:spPr>
      </p:pic>
    </p:spTree>
    <p:extLst>
      <p:ext uri="{BB962C8B-B14F-4D97-AF65-F5344CB8AC3E}">
        <p14:creationId xmlns:p14="http://schemas.microsoft.com/office/powerpoint/2010/main" val="203310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…all’inizio …ed anche alla fine???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5762" y="2437606"/>
            <a:ext cx="3714750" cy="2914650"/>
          </a:xfrm>
        </p:spPr>
      </p:pic>
    </p:spTree>
    <p:extLst>
      <p:ext uri="{BB962C8B-B14F-4D97-AF65-F5344CB8AC3E}">
        <p14:creationId xmlns:p14="http://schemas.microsoft.com/office/powerpoint/2010/main" val="1776607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Dio vide che la luce era cosa buona e separò la luce dalle tenebre…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167" y="2070961"/>
            <a:ext cx="6830009" cy="4454353"/>
          </a:xfrm>
        </p:spPr>
      </p:pic>
    </p:spTree>
    <p:extLst>
      <p:ext uri="{BB962C8B-B14F-4D97-AF65-F5344CB8AC3E}">
        <p14:creationId xmlns:p14="http://schemas.microsoft.com/office/powerpoint/2010/main" val="19850549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 DAGLI «AMANUENSI» ALLA STAMPANTE</a:t>
            </a:r>
          </a:p>
        </p:txBody>
      </p:sp>
      <p:pic>
        <p:nvPicPr>
          <p:cNvPr id="18" name="Segnaposto contenuto 1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81343" y="2472612"/>
            <a:ext cx="4521288" cy="2817845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931987" y="2820194"/>
            <a:ext cx="2152650" cy="2124075"/>
          </a:xfrm>
        </p:spPr>
      </p:pic>
    </p:spTree>
    <p:extLst>
      <p:ext uri="{BB962C8B-B14F-4D97-AF65-F5344CB8AC3E}">
        <p14:creationId xmlns:p14="http://schemas.microsoft.com/office/powerpoint/2010/main" val="1814057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FACILE ACCESSIBILITA’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128" y="1921504"/>
            <a:ext cx="8976221" cy="4496073"/>
          </a:xfrm>
        </p:spPr>
      </p:pic>
    </p:spTree>
    <p:extLst>
      <p:ext uri="{BB962C8B-B14F-4D97-AF65-F5344CB8AC3E}">
        <p14:creationId xmlns:p14="http://schemas.microsoft.com/office/powerpoint/2010/main" val="1717478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LA MEMORIA STORICA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75" y="2406517"/>
            <a:ext cx="10753725" cy="4012212"/>
          </a:xfrm>
        </p:spPr>
      </p:pic>
    </p:spTree>
    <p:extLst>
      <p:ext uri="{BB962C8B-B14F-4D97-AF65-F5344CB8AC3E}">
        <p14:creationId xmlns:p14="http://schemas.microsoft.com/office/powerpoint/2010/main" val="1115883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PDTA PREINSERITI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295" y="2011363"/>
            <a:ext cx="9255966" cy="4156172"/>
          </a:xfrm>
        </p:spPr>
      </p:pic>
    </p:spTree>
    <p:extLst>
      <p:ext uri="{BB962C8B-B14F-4D97-AF65-F5344CB8AC3E}">
        <p14:creationId xmlns:p14="http://schemas.microsoft.com/office/powerpoint/2010/main" val="310948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8695" y="1852968"/>
            <a:ext cx="3200400" cy="4150737"/>
          </a:xfrm>
        </p:spPr>
      </p:pic>
    </p:spTree>
    <p:extLst>
      <p:ext uri="{BB962C8B-B14F-4D97-AF65-F5344CB8AC3E}">
        <p14:creationId xmlns:p14="http://schemas.microsoft.com/office/powerpoint/2010/main" val="8387747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A6B727"/>
                </a:solidFill>
              </a:rPr>
              <a:t>Le luci: </a:t>
            </a:r>
            <a:br>
              <a:rPr lang="it-IT" dirty="0">
                <a:solidFill>
                  <a:srgbClr val="A6B727"/>
                </a:solidFill>
              </a:rPr>
            </a:br>
            <a:r>
              <a:rPr lang="it-IT" dirty="0">
                <a:solidFill>
                  <a:srgbClr val="A6B727"/>
                </a:solidFill>
              </a:rPr>
              <a:t>GRUPPI ACCERTAMENTI PREIMPOSTATI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5671" y="2011363"/>
            <a:ext cx="7924800" cy="4685001"/>
          </a:xfrm>
        </p:spPr>
      </p:pic>
    </p:spTree>
    <p:extLst>
      <p:ext uri="{BB962C8B-B14F-4D97-AF65-F5344CB8AC3E}">
        <p14:creationId xmlns:p14="http://schemas.microsoft.com/office/powerpoint/2010/main" val="3392387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IL PATIENT SUMMARY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857" y="2011363"/>
            <a:ext cx="8714791" cy="3932237"/>
          </a:xfrm>
        </p:spPr>
      </p:pic>
    </p:spTree>
    <p:extLst>
      <p:ext uri="{BB962C8B-B14F-4D97-AF65-F5344CB8AC3E}">
        <p14:creationId xmlns:p14="http://schemas.microsoft.com/office/powerpoint/2010/main" val="1431888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</a:t>
            </a:r>
          </a:p>
        </p:txBody>
      </p:sp>
      <p:sp>
        <p:nvSpPr>
          <p:cNvPr id="10" name="Segnaposto testo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MILLE UTILITA’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275" y="2926590"/>
            <a:ext cx="4664075" cy="2852669"/>
          </a:xfrm>
        </p:spPr>
      </p:pic>
      <p:sp>
        <p:nvSpPr>
          <p:cNvPr id="11" name="Segnaposto testo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 err="1">
                <a:solidFill>
                  <a:srgbClr val="FF0000"/>
                </a:solidFill>
              </a:rPr>
              <a:t>millegpg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07100" y="2802099"/>
            <a:ext cx="4664075" cy="3098478"/>
          </a:xfrm>
        </p:spPr>
      </p:pic>
    </p:spTree>
    <p:extLst>
      <p:ext uri="{BB962C8B-B14F-4D97-AF65-F5344CB8AC3E}">
        <p14:creationId xmlns:p14="http://schemas.microsoft.com/office/powerpoint/2010/main" val="25345785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INFORMATICA A SOSTEGNO DELL’AUDIT</a:t>
            </a:r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0139" y="2011363"/>
            <a:ext cx="8313575" cy="4006882"/>
          </a:xfrm>
        </p:spPr>
      </p:pic>
    </p:spTree>
    <p:extLst>
      <p:ext uri="{BB962C8B-B14F-4D97-AF65-F5344CB8AC3E}">
        <p14:creationId xmlns:p14="http://schemas.microsoft.com/office/powerpoint/2010/main" val="891076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</a:t>
            </a:r>
            <a:br>
              <a:rPr lang="it-IT" dirty="0"/>
            </a:br>
            <a:r>
              <a:rPr lang="it-IT" dirty="0"/>
              <a:t>ANALISI RAPIDA AUTOMATICA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9290" y="2042160"/>
            <a:ext cx="7439891" cy="4815840"/>
          </a:xfrm>
        </p:spPr>
      </p:pic>
    </p:spTree>
    <p:extLst>
      <p:ext uri="{BB962C8B-B14F-4D97-AF65-F5344CB8AC3E}">
        <p14:creationId xmlns:p14="http://schemas.microsoft.com/office/powerpoint/2010/main" val="3669432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L’AUDIT PERSONALE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5494" y="2011363"/>
            <a:ext cx="8369559" cy="4090857"/>
          </a:xfrm>
        </p:spPr>
      </p:pic>
    </p:spTree>
    <p:extLst>
      <p:ext uri="{BB962C8B-B14F-4D97-AF65-F5344CB8AC3E}">
        <p14:creationId xmlns:p14="http://schemas.microsoft.com/office/powerpoint/2010/main" val="225968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L’AUDIT DI GRUPPO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8130" y="2011363"/>
            <a:ext cx="8313575" cy="4034874"/>
          </a:xfrm>
        </p:spPr>
      </p:pic>
    </p:spTree>
    <p:extLst>
      <p:ext uri="{BB962C8B-B14F-4D97-AF65-F5344CB8AC3E}">
        <p14:creationId xmlns:p14="http://schemas.microsoft.com/office/powerpoint/2010/main" val="1811731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VALUTAZIONE IN TEMPO REALE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882" y="2011363"/>
            <a:ext cx="8612155" cy="4072196"/>
          </a:xfrm>
        </p:spPr>
      </p:pic>
    </p:spTree>
    <p:extLst>
      <p:ext uri="{BB962C8B-B14F-4D97-AF65-F5344CB8AC3E}">
        <p14:creationId xmlns:p14="http://schemas.microsoft.com/office/powerpoint/2010/main" val="13350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luci: </a:t>
            </a:r>
            <a:br>
              <a:rPr lang="it-IT" dirty="0"/>
            </a:br>
            <a:r>
              <a:rPr lang="it-IT" dirty="0"/>
              <a:t>ANALISI E MIGLIORAMENTO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213" y="2011363"/>
            <a:ext cx="9013371" cy="4118849"/>
          </a:xfrm>
        </p:spPr>
      </p:pic>
    </p:spTree>
    <p:extLst>
      <p:ext uri="{BB962C8B-B14F-4D97-AF65-F5344CB8AC3E}">
        <p14:creationId xmlns:p14="http://schemas.microsoft.com/office/powerpoint/2010/main" val="5039619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CRITICITA’:</a:t>
            </a:r>
            <a:br>
              <a:rPr lang="it-IT" dirty="0"/>
            </a:br>
            <a:r>
              <a:rPr lang="it-IT" dirty="0"/>
              <a:t>TROVATE LE DIFFERENZE…</a:t>
            </a: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61049" y="1998663"/>
            <a:ext cx="4364114" cy="3767137"/>
          </a:xfrm>
        </p:spPr>
      </p:pic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05500" y="1998663"/>
            <a:ext cx="4005625" cy="3767137"/>
          </a:xfrm>
        </p:spPr>
      </p:pic>
    </p:spTree>
    <p:extLst>
      <p:ext uri="{BB962C8B-B14F-4D97-AF65-F5344CB8AC3E}">
        <p14:creationId xmlns:p14="http://schemas.microsoft.com/office/powerpoint/2010/main" val="319835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(nostra) storia (anni 80):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all’inizio fu la CMOP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632388" y="2724119"/>
            <a:ext cx="4534676" cy="3401900"/>
          </a:xfrm>
        </p:spPr>
      </p:pic>
    </p:spTree>
    <p:extLst>
      <p:ext uri="{BB962C8B-B14F-4D97-AF65-F5344CB8AC3E}">
        <p14:creationId xmlns:p14="http://schemas.microsoft.com/office/powerpoint/2010/main" val="27153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CRITICITA’:</a:t>
            </a:r>
            <a:br>
              <a:rPr lang="it-IT" dirty="0"/>
            </a:br>
            <a:r>
              <a:rPr lang="it-IT" dirty="0"/>
              <a:t>TROVATE LE DIFFERENZE…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6424" y="2011363"/>
            <a:ext cx="9448800" cy="4084637"/>
          </a:xfrm>
        </p:spPr>
      </p:pic>
      <p:cxnSp>
        <p:nvCxnSpPr>
          <p:cNvPr id="9" name="Connettore 2 8"/>
          <p:cNvCxnSpPr>
            <a:cxnSpLocks/>
          </p:cNvCxnSpPr>
          <p:nvPr/>
        </p:nvCxnSpPr>
        <p:spPr>
          <a:xfrm flipH="1" flipV="1">
            <a:off x="5117124" y="2338754"/>
            <a:ext cx="1178168" cy="1459523"/>
          </a:xfrm>
          <a:prstGeom prst="straightConnector1">
            <a:avLst/>
          </a:prstGeom>
          <a:ln w="8255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31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1689100" y="158750"/>
            <a:ext cx="7467600" cy="5865813"/>
          </a:xfrm>
        </p:spPr>
        <p:txBody>
          <a:bodyPr rtlCol="0">
            <a:normAutofit/>
          </a:bodyPr>
          <a:lstStyle/>
          <a:p>
            <a:pPr marL="420624" indent="-384048">
              <a:buNone/>
              <a:defRPr/>
            </a:pPr>
            <a:endParaRPr lang="it-IT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20624" indent="-384048">
              <a:buNone/>
              <a:defRPr/>
            </a:pPr>
            <a:r>
              <a:rPr lang="it-IT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scienza è fatta di dati come una casa di pietre. Ma un ammasso di dati non è scienza più di quanto un mucchio di pietre sia una casa.</a:t>
            </a:r>
          </a:p>
          <a:p>
            <a:pPr marL="420624" indent="-384048" algn="r">
              <a:buNone/>
              <a:defRPr/>
            </a:pPr>
            <a:endParaRPr lang="it-IT" i="1" dirty="0">
              <a:solidFill>
                <a:srgbClr val="FFFF00"/>
              </a:solidFill>
            </a:endParaRPr>
          </a:p>
          <a:p>
            <a:pPr marL="420624" indent="-384048" algn="r">
              <a:buNone/>
              <a:defRPr/>
            </a:pP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Henri </a:t>
            </a:r>
            <a:r>
              <a:rPr lang="it-IT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Poincaré</a:t>
            </a:r>
            <a:r>
              <a:rPr lang="it-IT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(1854-1912)</a:t>
            </a:r>
            <a:endParaRPr lang="it-IT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0124966"/>
      </p:ext>
    </p:extLst>
  </p:cSld>
  <p:clrMapOvr>
    <a:masterClrMapping/>
  </p:clrMapOvr>
  <p:transition>
    <p:wedg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Riepilogando…</a:t>
            </a:r>
            <a:br>
              <a:rPr lang="it-IT" dirty="0"/>
            </a:br>
            <a:r>
              <a:rPr lang="it-IT" b="1" dirty="0"/>
              <a:t>Cartella clinica informatizzata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Pro</a:t>
            </a:r>
            <a:r>
              <a:rPr lang="it-IT" dirty="0"/>
              <a:t>		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Possibilità di immagazzinare enormi quantità di dati</a:t>
            </a:r>
          </a:p>
          <a:p>
            <a:r>
              <a:rPr lang="it-IT" dirty="0"/>
              <a:t>Facile accessibilità ai dati</a:t>
            </a:r>
          </a:p>
          <a:p>
            <a:r>
              <a:rPr lang="it-IT" dirty="0"/>
              <a:t>Facilità nella ricerca informazioni</a:t>
            </a:r>
          </a:p>
          <a:p>
            <a:r>
              <a:rPr lang="it-IT" dirty="0"/>
              <a:t>Plasticità della cartella</a:t>
            </a:r>
          </a:p>
          <a:p>
            <a:r>
              <a:rPr lang="it-IT" dirty="0"/>
              <a:t>Potenzialità nella ricerca e audit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contro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Costi di software, hardware e accessori </a:t>
            </a:r>
          </a:p>
          <a:p>
            <a:r>
              <a:rPr lang="it-IT" dirty="0"/>
              <a:t>Salvataggio dati</a:t>
            </a:r>
          </a:p>
          <a:p>
            <a:r>
              <a:rPr lang="it-IT" dirty="0"/>
              <a:t>Necessità di manutenzione PERENNE dei dati e di tempo da dedicare costantemente</a:t>
            </a:r>
          </a:p>
          <a:p>
            <a:r>
              <a:rPr lang="it-IT" dirty="0"/>
              <a:t>L’incertezza della rete italiana / bresciana/lombarda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065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CONCLUSIONI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69850" contourW="12700">
              <a:bevelT w="38100" h="38100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4800" dirty="0"/>
              <a:t>L’INTRODUZIONE DELLA CARTELLA CLINICA INFORMATIZZATA HA PORTATO AD UN MIGLIORAMENTO DEL LAVORO DEL MMG?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90238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bpco paolini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4919" y="1600201"/>
            <a:ext cx="7822163" cy="4530725"/>
          </a:xfrm>
        </p:spPr>
      </p:pic>
    </p:spTree>
    <p:extLst>
      <p:ext uri="{BB962C8B-B14F-4D97-AF65-F5344CB8AC3E}">
        <p14:creationId xmlns:p14="http://schemas.microsoft.com/office/powerpoint/2010/main" val="3139475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L’anamnesi </a:t>
            </a:r>
            <a:r>
              <a:rPr lang="it-IT" dirty="0" err="1"/>
              <a:t>pediatrica,personale</a:t>
            </a:r>
            <a:r>
              <a:rPr lang="it-IT" dirty="0"/>
              <a:t> </a:t>
            </a:r>
            <a:r>
              <a:rPr lang="it-IT" dirty="0" err="1"/>
              <a:t>ecc</a:t>
            </a:r>
            <a:endParaRPr lang="it-IT" dirty="0"/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1983" y="2011363"/>
            <a:ext cx="5872292" cy="4347492"/>
          </a:xfrm>
        </p:spPr>
      </p:pic>
    </p:spTree>
    <p:extLst>
      <p:ext uri="{BB962C8B-B14F-4D97-AF65-F5344CB8AC3E}">
        <p14:creationId xmlns:p14="http://schemas.microsoft.com/office/powerpoint/2010/main" val="3355455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remota, la familiare e l’</a:t>
            </a: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e.o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3382322" y="2321755"/>
            <a:ext cx="5022849" cy="3767137"/>
          </a:xfrm>
        </p:spPr>
      </p:pic>
    </p:spTree>
    <p:extLst>
      <p:ext uri="{BB962C8B-B14F-4D97-AF65-F5344CB8AC3E}">
        <p14:creationId xmlns:p14="http://schemas.microsoft.com/office/powerpoint/2010/main" val="1693429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diario clinico e gli esami…</a:t>
            </a:r>
          </a:p>
        </p:txBody>
      </p:sp>
      <p:pic>
        <p:nvPicPr>
          <p:cNvPr id="9" name="Segnaposto contenut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6506" y="2011363"/>
            <a:ext cx="6708709" cy="4249478"/>
          </a:xfrm>
        </p:spPr>
      </p:pic>
    </p:spTree>
    <p:extLst>
      <p:ext uri="{BB962C8B-B14F-4D97-AF65-F5344CB8AC3E}">
        <p14:creationId xmlns:p14="http://schemas.microsoft.com/office/powerpoint/2010/main" val="1267245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…e qualche piccolo problema…</a:t>
            </a:r>
          </a:p>
        </p:txBody>
      </p:sp>
      <p:pic>
        <p:nvPicPr>
          <p:cNvPr id="11" name="Segnaposto contenuto 10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6275" y="2133203"/>
            <a:ext cx="4664075" cy="3498056"/>
          </a:xfrm>
        </p:spPr>
      </p:pic>
      <p:pic>
        <p:nvPicPr>
          <p:cNvPr id="21" name="Segnaposto contenuto 20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1863" y="2133799"/>
            <a:ext cx="4662487" cy="3496865"/>
          </a:xfrm>
        </p:spPr>
      </p:pic>
    </p:spTree>
    <p:extLst>
      <p:ext uri="{BB962C8B-B14F-4D97-AF65-F5344CB8AC3E}">
        <p14:creationId xmlns:p14="http://schemas.microsoft.com/office/powerpoint/2010/main" val="234808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luci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395" y="2470745"/>
            <a:ext cx="7773485" cy="2848373"/>
          </a:xfr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337" y="228600"/>
            <a:ext cx="8315325" cy="640080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 rot="1518702">
            <a:off x="4213122" y="2335649"/>
            <a:ext cx="495866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OGGI?!?!</a:t>
            </a:r>
          </a:p>
        </p:txBody>
      </p:sp>
    </p:spTree>
    <p:extLst>
      <p:ext uri="{BB962C8B-B14F-4D97-AF65-F5344CB8AC3E}">
        <p14:creationId xmlns:p14="http://schemas.microsoft.com/office/powerpoint/2010/main" val="96533294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7322</TotalTime>
  <Words>443</Words>
  <Application>Microsoft Office PowerPoint</Application>
  <PresentationFormat>Widescreen</PresentationFormat>
  <Paragraphs>89</Paragraphs>
  <Slides>44</Slides>
  <Notes>1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Metropolitano</vt:lpstr>
      <vt:lpstr>La cartella informatizzata in Medicina Generale - Luci ed ombre</vt:lpstr>
      <vt:lpstr>L’eclissi della luce…</vt:lpstr>
      <vt:lpstr>La (nostra) storia</vt:lpstr>
      <vt:lpstr>La (nostra) storia (anni 80): all’inizio fu la CMOP</vt:lpstr>
      <vt:lpstr>L’anamnesi pediatrica,personale ecc</vt:lpstr>
      <vt:lpstr>La remota, la familiare e l’e.o.</vt:lpstr>
      <vt:lpstr>Il diario clinico e gli esami…</vt:lpstr>
      <vt:lpstr>…e qualche piccolo problema…</vt:lpstr>
      <vt:lpstr>Le luci</vt:lpstr>
      <vt:lpstr>Un mese di lavoro oggi…</vt:lpstr>
      <vt:lpstr>La (nostra) storia…anni 90</vt:lpstr>
      <vt:lpstr>La cartella informatizzata in Medicina Generale  Luci ed ombre</vt:lpstr>
      <vt:lpstr>…all’inizio fu il caos…</vt:lpstr>
      <vt:lpstr>Le ombre:  dalla carta all’HD</vt:lpstr>
      <vt:lpstr>Le ombre: dalla penna alla tastiera</vt:lpstr>
      <vt:lpstr>Le ombre: la paura del «FATAL ERROR»</vt:lpstr>
      <vt:lpstr>Le ombre: la gestione informatica</vt:lpstr>
      <vt:lpstr>Le ombre: l’aggiornamento dei dati</vt:lpstr>
      <vt:lpstr>Le ombre: il trattamento dei dati</vt:lpstr>
      <vt:lpstr>Le ombre: la gestione del dato</vt:lpstr>
      <vt:lpstr>Le ombre: effetti collaterali</vt:lpstr>
      <vt:lpstr>Le ombre: la distorsione del rapporto</vt:lpstr>
      <vt:lpstr>Le ombre…la rete</vt:lpstr>
      <vt:lpstr>…all’inizio …ed anche alla fine???</vt:lpstr>
      <vt:lpstr>Dio vide che la luce era cosa buona e separò la luce dalle tenebre…</vt:lpstr>
      <vt:lpstr>Le luci:  DAGLI «AMANUENSI» ALLA STAMPANTE</vt:lpstr>
      <vt:lpstr>Le luci:  FACILE ACCESSIBILITA’</vt:lpstr>
      <vt:lpstr>Le luci: LA MEMORIA STORICA</vt:lpstr>
      <vt:lpstr>Le luci:  PDTA PREINSERITI</vt:lpstr>
      <vt:lpstr>Le luci:  GRUPPI ACCERTAMENTI PREIMPOSTATI</vt:lpstr>
      <vt:lpstr>Le luci:  IL PATIENT SUMMARY</vt:lpstr>
      <vt:lpstr>Le luci</vt:lpstr>
      <vt:lpstr>Le luci:  INFORMATICA A SOSTEGNO DELL’AUDIT</vt:lpstr>
      <vt:lpstr>Le luci: ANALISI RAPIDA AUTOMATICA</vt:lpstr>
      <vt:lpstr>Le luci:  L’AUDIT PERSONALE</vt:lpstr>
      <vt:lpstr>Le luci:  L’AUDIT DI GRUPPO</vt:lpstr>
      <vt:lpstr>Le luci:  VALUTAZIONE IN TEMPO REALE</vt:lpstr>
      <vt:lpstr>Le luci:  ANALISI E MIGLIORAMENTO</vt:lpstr>
      <vt:lpstr>CRITICITA’: TROVATE LE DIFFERENZE…</vt:lpstr>
      <vt:lpstr>CRITICITA’: TROVATE LE DIFFERENZE…</vt:lpstr>
      <vt:lpstr>Presentazione standard di PowerPoint</vt:lpstr>
      <vt:lpstr>Riepilogando… Cartella clinica informatizzata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cartella informatizzata in Medicina Generale - Luci ed ombre</dc:title>
  <dc:creator>Gian Luca Bettini</dc:creator>
  <cp:lastModifiedBy>Gianluca</cp:lastModifiedBy>
  <cp:revision>66</cp:revision>
  <dcterms:created xsi:type="dcterms:W3CDTF">2017-03-18T09:33:02Z</dcterms:created>
  <dcterms:modified xsi:type="dcterms:W3CDTF">2017-04-08T04:58:08Z</dcterms:modified>
</cp:coreProperties>
</file>